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640" r:id="rId1"/>
    <p:sldMasterId id="2147483804" r:id="rId2"/>
    <p:sldMasterId id="2147483842" r:id="rId3"/>
    <p:sldMasterId id="2147483854" r:id="rId4"/>
    <p:sldMasterId id="2147483890" r:id="rId5"/>
    <p:sldMasterId id="2147483660" r:id="rId6"/>
    <p:sldMasterId id="2147485653" r:id="rId7"/>
    <p:sldMasterId id="2147485679" r:id="rId8"/>
    <p:sldMasterId id="2147485691" r:id="rId9"/>
    <p:sldMasterId id="2147485703" r:id="rId10"/>
  </p:sldMasterIdLst>
  <p:notesMasterIdLst>
    <p:notesMasterId r:id="rId398"/>
  </p:notesMasterIdLst>
  <p:sldIdLst>
    <p:sldId id="1352" r:id="rId11"/>
    <p:sldId id="714" r:id="rId12"/>
    <p:sldId id="1499" r:id="rId13"/>
    <p:sldId id="716" r:id="rId14"/>
    <p:sldId id="895" r:id="rId15"/>
    <p:sldId id="2044" r:id="rId16"/>
    <p:sldId id="912" r:id="rId17"/>
    <p:sldId id="2102" r:id="rId18"/>
    <p:sldId id="2101" r:id="rId19"/>
    <p:sldId id="2100" r:id="rId20"/>
    <p:sldId id="915" r:id="rId21"/>
    <p:sldId id="2064" r:id="rId22"/>
    <p:sldId id="1318" r:id="rId23"/>
    <p:sldId id="1315" r:id="rId24"/>
    <p:sldId id="1312" r:id="rId25"/>
    <p:sldId id="1311" r:id="rId26"/>
    <p:sldId id="2068" r:id="rId27"/>
    <p:sldId id="2070" r:id="rId28"/>
    <p:sldId id="2071" r:id="rId29"/>
    <p:sldId id="1407" r:id="rId30"/>
    <p:sldId id="1333" r:id="rId31"/>
    <p:sldId id="1334" r:id="rId32"/>
    <p:sldId id="1335" r:id="rId33"/>
    <p:sldId id="1336" r:id="rId34"/>
    <p:sldId id="1337" r:id="rId35"/>
    <p:sldId id="1338" r:id="rId36"/>
    <p:sldId id="1339" r:id="rId37"/>
    <p:sldId id="2120" r:id="rId38"/>
    <p:sldId id="2095" r:id="rId39"/>
    <p:sldId id="404" r:id="rId40"/>
    <p:sldId id="405" r:id="rId41"/>
    <p:sldId id="406" r:id="rId42"/>
    <p:sldId id="458" r:id="rId43"/>
    <p:sldId id="459" r:id="rId44"/>
    <p:sldId id="460" r:id="rId45"/>
    <p:sldId id="461" r:id="rId46"/>
    <p:sldId id="1261" r:id="rId47"/>
    <p:sldId id="462" r:id="rId48"/>
    <p:sldId id="463" r:id="rId49"/>
    <p:sldId id="464" r:id="rId50"/>
    <p:sldId id="1359" r:id="rId51"/>
    <p:sldId id="1360" r:id="rId52"/>
    <p:sldId id="1361" r:id="rId53"/>
    <p:sldId id="417" r:id="rId54"/>
    <p:sldId id="401" r:id="rId55"/>
    <p:sldId id="419" r:id="rId56"/>
    <p:sldId id="418" r:id="rId57"/>
    <p:sldId id="414" r:id="rId58"/>
    <p:sldId id="421" r:id="rId59"/>
    <p:sldId id="422" r:id="rId60"/>
    <p:sldId id="423" r:id="rId61"/>
    <p:sldId id="2103" r:id="rId62"/>
    <p:sldId id="1340" r:id="rId63"/>
    <p:sldId id="1341" r:id="rId64"/>
    <p:sldId id="1343" r:id="rId65"/>
    <p:sldId id="445" r:id="rId66"/>
    <p:sldId id="446" r:id="rId67"/>
    <p:sldId id="447" r:id="rId68"/>
    <p:sldId id="448" r:id="rId69"/>
    <p:sldId id="449" r:id="rId70"/>
    <p:sldId id="450" r:id="rId71"/>
    <p:sldId id="451" r:id="rId72"/>
    <p:sldId id="452" r:id="rId73"/>
    <p:sldId id="453" r:id="rId74"/>
    <p:sldId id="454" r:id="rId75"/>
    <p:sldId id="455" r:id="rId76"/>
    <p:sldId id="456" r:id="rId77"/>
    <p:sldId id="457" r:id="rId78"/>
    <p:sldId id="1344" r:id="rId79"/>
    <p:sldId id="1376" r:id="rId80"/>
    <p:sldId id="1377" r:id="rId81"/>
    <p:sldId id="1378" r:id="rId82"/>
    <p:sldId id="1379" r:id="rId83"/>
    <p:sldId id="1380" r:id="rId84"/>
    <p:sldId id="1381" r:id="rId85"/>
    <p:sldId id="1382" r:id="rId86"/>
    <p:sldId id="1383" r:id="rId87"/>
    <p:sldId id="2073" r:id="rId88"/>
    <p:sldId id="2081" r:id="rId89"/>
    <p:sldId id="823" r:id="rId90"/>
    <p:sldId id="824" r:id="rId91"/>
    <p:sldId id="825" r:id="rId92"/>
    <p:sldId id="826" r:id="rId93"/>
    <p:sldId id="840" r:id="rId94"/>
    <p:sldId id="715" r:id="rId95"/>
    <p:sldId id="1319" r:id="rId96"/>
    <p:sldId id="2078" r:id="rId97"/>
    <p:sldId id="2080" r:id="rId98"/>
    <p:sldId id="587" r:id="rId99"/>
    <p:sldId id="588" r:id="rId100"/>
    <p:sldId id="589" r:id="rId101"/>
    <p:sldId id="590" r:id="rId102"/>
    <p:sldId id="591" r:id="rId103"/>
    <p:sldId id="592" r:id="rId104"/>
    <p:sldId id="595" r:id="rId105"/>
    <p:sldId id="598" r:id="rId106"/>
    <p:sldId id="596" r:id="rId107"/>
    <p:sldId id="597" r:id="rId108"/>
    <p:sldId id="599" r:id="rId109"/>
    <p:sldId id="600" r:id="rId110"/>
    <p:sldId id="601" r:id="rId111"/>
    <p:sldId id="602" r:id="rId112"/>
    <p:sldId id="606" r:id="rId113"/>
    <p:sldId id="680" r:id="rId114"/>
    <p:sldId id="1355" r:id="rId115"/>
    <p:sldId id="1354" r:id="rId116"/>
    <p:sldId id="2083" r:id="rId117"/>
    <p:sldId id="1120" r:id="rId118"/>
    <p:sldId id="331" r:id="rId119"/>
    <p:sldId id="334" r:id="rId120"/>
    <p:sldId id="2079" r:id="rId121"/>
    <p:sldId id="1291" r:id="rId122"/>
    <p:sldId id="1292" r:id="rId123"/>
    <p:sldId id="1293" r:id="rId124"/>
    <p:sldId id="1294" r:id="rId125"/>
    <p:sldId id="1295" r:id="rId126"/>
    <p:sldId id="1296" r:id="rId127"/>
    <p:sldId id="1297" r:id="rId128"/>
    <p:sldId id="1298" r:id="rId129"/>
    <p:sldId id="1299" r:id="rId130"/>
    <p:sldId id="1300" r:id="rId131"/>
    <p:sldId id="1301" r:id="rId132"/>
    <p:sldId id="1302" r:id="rId133"/>
    <p:sldId id="1303" r:id="rId134"/>
    <p:sldId id="307" r:id="rId135"/>
    <p:sldId id="1277" r:id="rId136"/>
    <p:sldId id="1278" r:id="rId137"/>
    <p:sldId id="1279" r:id="rId138"/>
    <p:sldId id="1320" r:id="rId139"/>
    <p:sldId id="1280" r:id="rId140"/>
    <p:sldId id="1281" r:id="rId141"/>
    <p:sldId id="1282" r:id="rId142"/>
    <p:sldId id="1283" r:id="rId143"/>
    <p:sldId id="1284" r:id="rId144"/>
    <p:sldId id="1285" r:id="rId145"/>
    <p:sldId id="1286" r:id="rId146"/>
    <p:sldId id="1287" r:id="rId147"/>
    <p:sldId id="319" r:id="rId148"/>
    <p:sldId id="1304" r:id="rId149"/>
    <p:sldId id="321" r:id="rId150"/>
    <p:sldId id="322" r:id="rId151"/>
    <p:sldId id="323" r:id="rId152"/>
    <p:sldId id="324" r:id="rId153"/>
    <p:sldId id="325" r:id="rId154"/>
    <p:sldId id="326" r:id="rId155"/>
    <p:sldId id="1305" r:id="rId156"/>
    <p:sldId id="328" r:id="rId157"/>
    <p:sldId id="329" r:id="rId158"/>
    <p:sldId id="1306" r:id="rId159"/>
    <p:sldId id="1307" r:id="rId160"/>
    <p:sldId id="332" r:id="rId161"/>
    <p:sldId id="333" r:id="rId162"/>
    <p:sldId id="1308" r:id="rId163"/>
    <p:sldId id="335" r:id="rId164"/>
    <p:sldId id="1309" r:id="rId165"/>
    <p:sldId id="337" r:id="rId166"/>
    <p:sldId id="338" r:id="rId167"/>
    <p:sldId id="339" r:id="rId168"/>
    <p:sldId id="2046" r:id="rId169"/>
    <p:sldId id="1033" r:id="rId170"/>
    <p:sldId id="2047" r:id="rId171"/>
    <p:sldId id="1034" r:id="rId172"/>
    <p:sldId id="1035" r:id="rId173"/>
    <p:sldId id="1036" r:id="rId174"/>
    <p:sldId id="2048" r:id="rId175"/>
    <p:sldId id="1037" r:id="rId176"/>
    <p:sldId id="934" r:id="rId177"/>
    <p:sldId id="940" r:id="rId178"/>
    <p:sldId id="1500" r:id="rId179"/>
    <p:sldId id="2139" r:id="rId180"/>
    <p:sldId id="2086" r:id="rId181"/>
    <p:sldId id="288" r:id="rId182"/>
    <p:sldId id="304" r:id="rId183"/>
    <p:sldId id="327" r:id="rId184"/>
    <p:sldId id="1346" r:id="rId185"/>
    <p:sldId id="2124" r:id="rId186"/>
    <p:sldId id="2125" r:id="rId187"/>
    <p:sldId id="501" r:id="rId188"/>
    <p:sldId id="502" r:id="rId189"/>
    <p:sldId id="292" r:id="rId190"/>
    <p:sldId id="350" r:id="rId191"/>
    <p:sldId id="2126" r:id="rId192"/>
    <p:sldId id="311" r:id="rId193"/>
    <p:sldId id="1351" r:id="rId194"/>
    <p:sldId id="1356" r:id="rId195"/>
    <p:sldId id="1349" r:id="rId196"/>
    <p:sldId id="1357" r:id="rId197"/>
    <p:sldId id="1358" r:id="rId198"/>
    <p:sldId id="1350" r:id="rId199"/>
    <p:sldId id="896" r:id="rId200"/>
    <p:sldId id="1408" r:id="rId201"/>
    <p:sldId id="2134" r:id="rId202"/>
    <p:sldId id="2135" r:id="rId203"/>
    <p:sldId id="2117" r:id="rId204"/>
    <p:sldId id="1048" r:id="rId205"/>
    <p:sldId id="1068" r:id="rId206"/>
    <p:sldId id="2136" r:id="rId207"/>
    <p:sldId id="2137" r:id="rId208"/>
    <p:sldId id="2138" r:id="rId209"/>
    <p:sldId id="2121" r:id="rId210"/>
    <p:sldId id="2122" r:id="rId211"/>
    <p:sldId id="2123" r:id="rId212"/>
    <p:sldId id="2127" r:id="rId213"/>
    <p:sldId id="2128" r:id="rId214"/>
    <p:sldId id="2109" r:id="rId215"/>
    <p:sldId id="2129" r:id="rId216"/>
    <p:sldId id="2130" r:id="rId217"/>
    <p:sldId id="2131" r:id="rId218"/>
    <p:sldId id="2132" r:id="rId219"/>
    <p:sldId id="2133" r:id="rId220"/>
    <p:sldId id="1144" r:id="rId221"/>
    <p:sldId id="1155" r:id="rId222"/>
    <p:sldId id="1156" r:id="rId223"/>
    <p:sldId id="1153" r:id="rId224"/>
    <p:sldId id="1154" r:id="rId225"/>
    <p:sldId id="1394" r:id="rId226"/>
    <p:sldId id="1484" r:id="rId227"/>
    <p:sldId id="1483" r:id="rId228"/>
    <p:sldId id="1482" r:id="rId229"/>
    <p:sldId id="2140" r:id="rId230"/>
    <p:sldId id="2141" r:id="rId231"/>
    <p:sldId id="1200" r:id="rId232"/>
    <p:sldId id="2087" r:id="rId233"/>
    <p:sldId id="2119" r:id="rId234"/>
    <p:sldId id="2089" r:id="rId235"/>
    <p:sldId id="2107" r:id="rId236"/>
    <p:sldId id="2112" r:id="rId237"/>
    <p:sldId id="1509" r:id="rId238"/>
    <p:sldId id="343" r:id="rId239"/>
    <p:sldId id="2111" r:id="rId240"/>
    <p:sldId id="348" r:id="rId241"/>
    <p:sldId id="1502" r:id="rId242"/>
    <p:sldId id="1508" r:id="rId243"/>
    <p:sldId id="2090" r:id="rId244"/>
    <p:sldId id="1512" r:id="rId245"/>
    <p:sldId id="1962" r:id="rId246"/>
    <p:sldId id="2010" r:id="rId247"/>
    <p:sldId id="1968" r:id="rId248"/>
    <p:sldId id="2009" r:id="rId249"/>
    <p:sldId id="1967" r:id="rId250"/>
    <p:sldId id="2012" r:id="rId251"/>
    <p:sldId id="2013" r:id="rId252"/>
    <p:sldId id="2014" r:id="rId253"/>
    <p:sldId id="2016" r:id="rId254"/>
    <p:sldId id="2022" r:id="rId255"/>
    <p:sldId id="1993" r:id="rId256"/>
    <p:sldId id="2091" r:id="rId257"/>
    <p:sldId id="360" r:id="rId258"/>
    <p:sldId id="2110" r:id="rId259"/>
    <p:sldId id="2108" r:id="rId260"/>
    <p:sldId id="2025" r:id="rId261"/>
    <p:sldId id="412" r:id="rId262"/>
    <p:sldId id="435" r:id="rId263"/>
    <p:sldId id="413" r:id="rId264"/>
    <p:sldId id="436" r:id="rId265"/>
    <p:sldId id="2092" r:id="rId266"/>
    <p:sldId id="2114" r:id="rId267"/>
    <p:sldId id="2027" r:id="rId268"/>
    <p:sldId id="2115" r:id="rId269"/>
    <p:sldId id="2116" r:id="rId270"/>
    <p:sldId id="2118" r:id="rId271"/>
    <p:sldId id="2041" r:id="rId272"/>
    <p:sldId id="2042" r:id="rId273"/>
    <p:sldId id="2094" r:id="rId274"/>
    <p:sldId id="2075" r:id="rId275"/>
    <p:sldId id="2054" r:id="rId276"/>
    <p:sldId id="2084" r:id="rId277"/>
    <p:sldId id="466" r:id="rId278"/>
    <p:sldId id="467" r:id="rId279"/>
    <p:sldId id="468" r:id="rId280"/>
    <p:sldId id="469" r:id="rId281"/>
    <p:sldId id="470" r:id="rId282"/>
    <p:sldId id="1116" r:id="rId283"/>
    <p:sldId id="1117" r:id="rId284"/>
    <p:sldId id="1118" r:id="rId285"/>
    <p:sldId id="1119" r:id="rId286"/>
    <p:sldId id="381" r:id="rId287"/>
    <p:sldId id="1495" r:id="rId288"/>
    <p:sldId id="1250" r:id="rId289"/>
    <p:sldId id="1166" r:id="rId290"/>
    <p:sldId id="1167" r:id="rId291"/>
    <p:sldId id="1168" r:id="rId292"/>
    <p:sldId id="1169" r:id="rId293"/>
    <p:sldId id="1170" r:id="rId294"/>
    <p:sldId id="1171" r:id="rId295"/>
    <p:sldId id="1172" r:id="rId296"/>
    <p:sldId id="1173" r:id="rId297"/>
    <p:sldId id="1174" r:id="rId298"/>
    <p:sldId id="1175" r:id="rId299"/>
    <p:sldId id="1176" r:id="rId300"/>
    <p:sldId id="1177" r:id="rId301"/>
    <p:sldId id="1178" r:id="rId302"/>
    <p:sldId id="1179" r:id="rId303"/>
    <p:sldId id="1180" r:id="rId304"/>
    <p:sldId id="1181" r:id="rId305"/>
    <p:sldId id="1182" r:id="rId306"/>
    <p:sldId id="1183" r:id="rId307"/>
    <p:sldId id="1184" r:id="rId308"/>
    <p:sldId id="1185" r:id="rId309"/>
    <p:sldId id="1186" r:id="rId310"/>
    <p:sldId id="1187" r:id="rId311"/>
    <p:sldId id="1188" r:id="rId312"/>
    <p:sldId id="1189" r:id="rId313"/>
    <p:sldId id="2093" r:id="rId314"/>
    <p:sldId id="2076" r:id="rId315"/>
    <p:sldId id="2055" r:id="rId316"/>
    <p:sldId id="542" r:id="rId317"/>
    <p:sldId id="543" r:id="rId318"/>
    <p:sldId id="544" r:id="rId319"/>
    <p:sldId id="545" r:id="rId320"/>
    <p:sldId id="518" r:id="rId321"/>
    <p:sldId id="991" r:id="rId322"/>
    <p:sldId id="992" r:id="rId323"/>
    <p:sldId id="2056" r:id="rId324"/>
    <p:sldId id="2057" r:id="rId325"/>
    <p:sldId id="492" r:id="rId326"/>
    <p:sldId id="491" r:id="rId327"/>
    <p:sldId id="489" r:id="rId328"/>
    <p:sldId id="500" r:id="rId329"/>
    <p:sldId id="533" r:id="rId330"/>
    <p:sldId id="534" r:id="rId331"/>
    <p:sldId id="2058" r:id="rId332"/>
    <p:sldId id="503" r:id="rId333"/>
    <p:sldId id="528" r:id="rId334"/>
    <p:sldId id="529" r:id="rId335"/>
    <p:sldId id="531" r:id="rId336"/>
    <p:sldId id="532" r:id="rId337"/>
    <p:sldId id="510" r:id="rId338"/>
    <p:sldId id="511" r:id="rId339"/>
    <p:sldId id="512" r:id="rId340"/>
    <p:sldId id="525" r:id="rId341"/>
    <p:sldId id="1373" r:id="rId342"/>
    <p:sldId id="2085" r:id="rId343"/>
    <p:sldId id="1262" r:id="rId344"/>
    <p:sldId id="2096" r:id="rId345"/>
    <p:sldId id="971" r:id="rId346"/>
    <p:sldId id="1271" r:id="rId347"/>
    <p:sldId id="993" r:id="rId348"/>
    <p:sldId id="994" r:id="rId349"/>
    <p:sldId id="995" r:id="rId350"/>
    <p:sldId id="996" r:id="rId351"/>
    <p:sldId id="997" r:id="rId352"/>
    <p:sldId id="998" r:id="rId353"/>
    <p:sldId id="1222" r:id="rId354"/>
    <p:sldId id="1258" r:id="rId355"/>
    <p:sldId id="1233" r:id="rId356"/>
    <p:sldId id="1234" r:id="rId357"/>
    <p:sldId id="999" r:id="rId358"/>
    <p:sldId id="1272" r:id="rId359"/>
    <p:sldId id="1001" r:id="rId360"/>
    <p:sldId id="1000" r:id="rId361"/>
    <p:sldId id="1065" r:id="rId362"/>
    <p:sldId id="1066" r:id="rId363"/>
    <p:sldId id="1067" r:id="rId364"/>
    <p:sldId id="1145" r:id="rId365"/>
    <p:sldId id="1146" r:id="rId366"/>
    <p:sldId id="1147" r:id="rId367"/>
    <p:sldId id="1148" r:id="rId368"/>
    <p:sldId id="1149" r:id="rId369"/>
    <p:sldId id="1150" r:id="rId370"/>
    <p:sldId id="1064" r:id="rId371"/>
    <p:sldId id="1040" r:id="rId372"/>
    <p:sldId id="1273" r:id="rId373"/>
    <p:sldId id="1162" r:id="rId374"/>
    <p:sldId id="1164" r:id="rId375"/>
    <p:sldId id="1275" r:id="rId376"/>
    <p:sldId id="1235" r:id="rId377"/>
    <p:sldId id="1237" r:id="rId378"/>
    <p:sldId id="1236" r:id="rId379"/>
    <p:sldId id="1238" r:id="rId380"/>
    <p:sldId id="2099" r:id="rId381"/>
    <p:sldId id="2098" r:id="rId382"/>
    <p:sldId id="2097" r:id="rId383"/>
    <p:sldId id="1242" r:id="rId384"/>
    <p:sldId id="980" r:id="rId385"/>
    <p:sldId id="1004" r:id="rId386"/>
    <p:sldId id="1002" r:id="rId387"/>
    <p:sldId id="1249" r:id="rId388"/>
    <p:sldId id="671" r:id="rId389"/>
    <p:sldId id="673" r:id="rId390"/>
    <p:sldId id="672" r:id="rId391"/>
    <p:sldId id="674" r:id="rId392"/>
    <p:sldId id="2113" r:id="rId393"/>
    <p:sldId id="1264" r:id="rId394"/>
    <p:sldId id="705" r:id="rId395"/>
    <p:sldId id="1251" r:id="rId396"/>
    <p:sldId id="1245" r:id="rId3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1" autoAdjust="0"/>
    <p:restoredTop sz="93792" autoAdjust="0"/>
  </p:normalViewPr>
  <p:slideViewPr>
    <p:cSldViewPr snapToGrid="0">
      <p:cViewPr varScale="1">
        <p:scale>
          <a:sx n="70" d="100"/>
          <a:sy n="70" d="100"/>
        </p:scale>
        <p:origin x="900" y="52"/>
      </p:cViewPr>
      <p:guideLst/>
    </p:cSldViewPr>
  </p:slideViewPr>
  <p:notesTextViewPr>
    <p:cViewPr>
      <p:scale>
        <a:sx n="1" d="1"/>
        <a:sy n="1" d="1"/>
      </p:scale>
      <p:origin x="0" y="0"/>
    </p:cViewPr>
  </p:notesTextViewPr>
  <p:sorterViewPr>
    <p:cViewPr>
      <p:scale>
        <a:sx n="80" d="100"/>
        <a:sy n="80" d="100"/>
      </p:scale>
      <p:origin x="0" y="-5192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99" Type="http://schemas.openxmlformats.org/officeDocument/2006/relationships/slide" Target="slides/slide289.xml"/><Relationship Id="rId21" Type="http://schemas.openxmlformats.org/officeDocument/2006/relationships/slide" Target="slides/slide11.xml"/><Relationship Id="rId63" Type="http://schemas.openxmlformats.org/officeDocument/2006/relationships/slide" Target="slides/slide53.xml"/><Relationship Id="rId159" Type="http://schemas.openxmlformats.org/officeDocument/2006/relationships/slide" Target="slides/slide149.xml"/><Relationship Id="rId324" Type="http://schemas.openxmlformats.org/officeDocument/2006/relationships/slide" Target="slides/slide314.xml"/><Relationship Id="rId366" Type="http://schemas.openxmlformats.org/officeDocument/2006/relationships/slide" Target="slides/slide356.xml"/><Relationship Id="rId170" Type="http://schemas.openxmlformats.org/officeDocument/2006/relationships/slide" Target="slides/slide160.xml"/><Relationship Id="rId226" Type="http://schemas.openxmlformats.org/officeDocument/2006/relationships/slide" Target="slides/slide216.xml"/><Relationship Id="rId268" Type="http://schemas.openxmlformats.org/officeDocument/2006/relationships/slide" Target="slides/slide258.xml"/><Relationship Id="rId32" Type="http://schemas.openxmlformats.org/officeDocument/2006/relationships/slide" Target="slides/slide22.xml"/><Relationship Id="rId74" Type="http://schemas.openxmlformats.org/officeDocument/2006/relationships/slide" Target="slides/slide64.xml"/><Relationship Id="rId128" Type="http://schemas.openxmlformats.org/officeDocument/2006/relationships/slide" Target="slides/slide118.xml"/><Relationship Id="rId335" Type="http://schemas.openxmlformats.org/officeDocument/2006/relationships/slide" Target="slides/slide325.xml"/><Relationship Id="rId377" Type="http://schemas.openxmlformats.org/officeDocument/2006/relationships/slide" Target="slides/slide367.xml"/><Relationship Id="rId5" Type="http://schemas.openxmlformats.org/officeDocument/2006/relationships/slideMaster" Target="slideMasters/slideMaster5.xml"/><Relationship Id="rId181" Type="http://schemas.openxmlformats.org/officeDocument/2006/relationships/slide" Target="slides/slide171.xml"/><Relationship Id="rId237" Type="http://schemas.openxmlformats.org/officeDocument/2006/relationships/slide" Target="slides/slide227.xml"/><Relationship Id="rId402" Type="http://schemas.openxmlformats.org/officeDocument/2006/relationships/tableStyles" Target="tableStyles.xml"/><Relationship Id="rId279" Type="http://schemas.openxmlformats.org/officeDocument/2006/relationships/slide" Target="slides/slide269.xml"/><Relationship Id="rId43" Type="http://schemas.openxmlformats.org/officeDocument/2006/relationships/slide" Target="slides/slide33.xml"/><Relationship Id="rId139" Type="http://schemas.openxmlformats.org/officeDocument/2006/relationships/slide" Target="slides/slide129.xml"/><Relationship Id="rId290" Type="http://schemas.openxmlformats.org/officeDocument/2006/relationships/slide" Target="slides/slide280.xml"/><Relationship Id="rId304" Type="http://schemas.openxmlformats.org/officeDocument/2006/relationships/slide" Target="slides/slide294.xml"/><Relationship Id="rId346" Type="http://schemas.openxmlformats.org/officeDocument/2006/relationships/slide" Target="slides/slide336.xml"/><Relationship Id="rId388" Type="http://schemas.openxmlformats.org/officeDocument/2006/relationships/slide" Target="slides/slide378.xml"/><Relationship Id="rId85" Type="http://schemas.openxmlformats.org/officeDocument/2006/relationships/slide" Target="slides/slide75.xml"/><Relationship Id="rId150" Type="http://schemas.openxmlformats.org/officeDocument/2006/relationships/slide" Target="slides/slide140.xml"/><Relationship Id="rId192" Type="http://schemas.openxmlformats.org/officeDocument/2006/relationships/slide" Target="slides/slide182.xml"/><Relationship Id="rId206" Type="http://schemas.openxmlformats.org/officeDocument/2006/relationships/slide" Target="slides/slide196.xml"/><Relationship Id="rId248" Type="http://schemas.openxmlformats.org/officeDocument/2006/relationships/slide" Target="slides/slide238.xml"/><Relationship Id="rId12" Type="http://schemas.openxmlformats.org/officeDocument/2006/relationships/slide" Target="slides/slide2.xml"/><Relationship Id="rId108" Type="http://schemas.openxmlformats.org/officeDocument/2006/relationships/slide" Target="slides/slide98.xml"/><Relationship Id="rId315" Type="http://schemas.openxmlformats.org/officeDocument/2006/relationships/slide" Target="slides/slide305.xml"/><Relationship Id="rId357" Type="http://schemas.openxmlformats.org/officeDocument/2006/relationships/slide" Target="slides/slide347.xml"/><Relationship Id="rId54" Type="http://schemas.openxmlformats.org/officeDocument/2006/relationships/slide" Target="slides/slide44.xml"/><Relationship Id="rId96" Type="http://schemas.openxmlformats.org/officeDocument/2006/relationships/slide" Target="slides/slide86.xml"/><Relationship Id="rId161" Type="http://schemas.openxmlformats.org/officeDocument/2006/relationships/slide" Target="slides/slide151.xml"/><Relationship Id="rId217" Type="http://schemas.openxmlformats.org/officeDocument/2006/relationships/slide" Target="slides/slide207.xml"/><Relationship Id="rId399" Type="http://schemas.openxmlformats.org/officeDocument/2006/relationships/presProps" Target="presProps.xml"/><Relationship Id="rId259" Type="http://schemas.openxmlformats.org/officeDocument/2006/relationships/slide" Target="slides/slide249.xml"/><Relationship Id="rId23" Type="http://schemas.openxmlformats.org/officeDocument/2006/relationships/slide" Target="slides/slide13.xml"/><Relationship Id="rId119" Type="http://schemas.openxmlformats.org/officeDocument/2006/relationships/slide" Target="slides/slide109.xml"/><Relationship Id="rId270" Type="http://schemas.openxmlformats.org/officeDocument/2006/relationships/slide" Target="slides/slide260.xml"/><Relationship Id="rId326" Type="http://schemas.openxmlformats.org/officeDocument/2006/relationships/slide" Target="slides/slide316.xml"/><Relationship Id="rId65" Type="http://schemas.openxmlformats.org/officeDocument/2006/relationships/slide" Target="slides/slide55.xml"/><Relationship Id="rId130" Type="http://schemas.openxmlformats.org/officeDocument/2006/relationships/slide" Target="slides/slide120.xml"/><Relationship Id="rId368" Type="http://schemas.openxmlformats.org/officeDocument/2006/relationships/slide" Target="slides/slide358.xml"/><Relationship Id="rId172" Type="http://schemas.openxmlformats.org/officeDocument/2006/relationships/slide" Target="slides/slide162.xml"/><Relationship Id="rId228" Type="http://schemas.openxmlformats.org/officeDocument/2006/relationships/slide" Target="slides/slide218.xml"/><Relationship Id="rId281" Type="http://schemas.openxmlformats.org/officeDocument/2006/relationships/slide" Target="slides/slide271.xml"/><Relationship Id="rId337" Type="http://schemas.openxmlformats.org/officeDocument/2006/relationships/slide" Target="slides/slide327.xml"/><Relationship Id="rId34" Type="http://schemas.openxmlformats.org/officeDocument/2006/relationships/slide" Target="slides/slide24.xml"/><Relationship Id="rId76" Type="http://schemas.openxmlformats.org/officeDocument/2006/relationships/slide" Target="slides/slide66.xml"/><Relationship Id="rId141" Type="http://schemas.openxmlformats.org/officeDocument/2006/relationships/slide" Target="slides/slide131.xml"/><Relationship Id="rId379" Type="http://schemas.openxmlformats.org/officeDocument/2006/relationships/slide" Target="slides/slide369.xml"/><Relationship Id="rId7" Type="http://schemas.openxmlformats.org/officeDocument/2006/relationships/slideMaster" Target="slideMasters/slideMaster7.xml"/><Relationship Id="rId183" Type="http://schemas.openxmlformats.org/officeDocument/2006/relationships/slide" Target="slides/slide173.xml"/><Relationship Id="rId239" Type="http://schemas.openxmlformats.org/officeDocument/2006/relationships/slide" Target="slides/slide229.xml"/><Relationship Id="rId390" Type="http://schemas.openxmlformats.org/officeDocument/2006/relationships/slide" Target="slides/slide380.xml"/><Relationship Id="rId250" Type="http://schemas.openxmlformats.org/officeDocument/2006/relationships/slide" Target="slides/slide240.xml"/><Relationship Id="rId292" Type="http://schemas.openxmlformats.org/officeDocument/2006/relationships/slide" Target="slides/slide282.xml"/><Relationship Id="rId306" Type="http://schemas.openxmlformats.org/officeDocument/2006/relationships/slide" Target="slides/slide296.xml"/><Relationship Id="rId45" Type="http://schemas.openxmlformats.org/officeDocument/2006/relationships/slide" Target="slides/slide35.xml"/><Relationship Id="rId87" Type="http://schemas.openxmlformats.org/officeDocument/2006/relationships/slide" Target="slides/slide77.xml"/><Relationship Id="rId110" Type="http://schemas.openxmlformats.org/officeDocument/2006/relationships/slide" Target="slides/slide100.xml"/><Relationship Id="rId348" Type="http://schemas.openxmlformats.org/officeDocument/2006/relationships/slide" Target="slides/slide338.xml"/><Relationship Id="rId152" Type="http://schemas.openxmlformats.org/officeDocument/2006/relationships/slide" Target="slides/slide142.xml"/><Relationship Id="rId194" Type="http://schemas.openxmlformats.org/officeDocument/2006/relationships/slide" Target="slides/slide184.xml"/><Relationship Id="rId208" Type="http://schemas.openxmlformats.org/officeDocument/2006/relationships/slide" Target="slides/slide198.xml"/><Relationship Id="rId261" Type="http://schemas.openxmlformats.org/officeDocument/2006/relationships/slide" Target="slides/slide251.xml"/><Relationship Id="rId14" Type="http://schemas.openxmlformats.org/officeDocument/2006/relationships/slide" Target="slides/slide4.xml"/><Relationship Id="rId56" Type="http://schemas.openxmlformats.org/officeDocument/2006/relationships/slide" Target="slides/slide46.xml"/><Relationship Id="rId317" Type="http://schemas.openxmlformats.org/officeDocument/2006/relationships/slide" Target="slides/slide307.xml"/><Relationship Id="rId359" Type="http://schemas.openxmlformats.org/officeDocument/2006/relationships/slide" Target="slides/slide349.xml"/><Relationship Id="rId98" Type="http://schemas.openxmlformats.org/officeDocument/2006/relationships/slide" Target="slides/slide88.xml"/><Relationship Id="rId121" Type="http://schemas.openxmlformats.org/officeDocument/2006/relationships/slide" Target="slides/slide111.xml"/><Relationship Id="rId163" Type="http://schemas.openxmlformats.org/officeDocument/2006/relationships/slide" Target="slides/slide153.xml"/><Relationship Id="rId219" Type="http://schemas.openxmlformats.org/officeDocument/2006/relationships/slide" Target="slides/slide209.xml"/><Relationship Id="rId370" Type="http://schemas.openxmlformats.org/officeDocument/2006/relationships/slide" Target="slides/slide360.xml"/><Relationship Id="rId230" Type="http://schemas.openxmlformats.org/officeDocument/2006/relationships/slide" Target="slides/slide220.xml"/><Relationship Id="rId25" Type="http://schemas.openxmlformats.org/officeDocument/2006/relationships/slide" Target="slides/slide15.xml"/><Relationship Id="rId67" Type="http://schemas.openxmlformats.org/officeDocument/2006/relationships/slide" Target="slides/slide57.xml"/><Relationship Id="rId272" Type="http://schemas.openxmlformats.org/officeDocument/2006/relationships/slide" Target="slides/slide262.xml"/><Relationship Id="rId328" Type="http://schemas.openxmlformats.org/officeDocument/2006/relationships/slide" Target="slides/slide318.xml"/><Relationship Id="rId132" Type="http://schemas.openxmlformats.org/officeDocument/2006/relationships/slide" Target="slides/slide122.xml"/><Relationship Id="rId174" Type="http://schemas.openxmlformats.org/officeDocument/2006/relationships/slide" Target="slides/slide164.xml"/><Relationship Id="rId381" Type="http://schemas.openxmlformats.org/officeDocument/2006/relationships/slide" Target="slides/slide371.xml"/><Relationship Id="rId241" Type="http://schemas.openxmlformats.org/officeDocument/2006/relationships/slide" Target="slides/slide231.xml"/><Relationship Id="rId36" Type="http://schemas.openxmlformats.org/officeDocument/2006/relationships/slide" Target="slides/slide26.xml"/><Relationship Id="rId283" Type="http://schemas.openxmlformats.org/officeDocument/2006/relationships/slide" Target="slides/slide273.xml"/><Relationship Id="rId339" Type="http://schemas.openxmlformats.org/officeDocument/2006/relationships/slide" Target="slides/slide329.xml"/><Relationship Id="rId78" Type="http://schemas.openxmlformats.org/officeDocument/2006/relationships/slide" Target="slides/slide68.xml"/><Relationship Id="rId101" Type="http://schemas.openxmlformats.org/officeDocument/2006/relationships/slide" Target="slides/slide91.xml"/><Relationship Id="rId143" Type="http://schemas.openxmlformats.org/officeDocument/2006/relationships/slide" Target="slides/slide133.xml"/><Relationship Id="rId185" Type="http://schemas.openxmlformats.org/officeDocument/2006/relationships/slide" Target="slides/slide175.xml"/><Relationship Id="rId350" Type="http://schemas.openxmlformats.org/officeDocument/2006/relationships/slide" Target="slides/slide340.xml"/><Relationship Id="rId9" Type="http://schemas.openxmlformats.org/officeDocument/2006/relationships/slideMaster" Target="slideMasters/slideMaster9.xml"/><Relationship Id="rId210" Type="http://schemas.openxmlformats.org/officeDocument/2006/relationships/slide" Target="slides/slide200.xml"/><Relationship Id="rId392" Type="http://schemas.openxmlformats.org/officeDocument/2006/relationships/slide" Target="slides/slide382.xml"/><Relationship Id="rId252" Type="http://schemas.openxmlformats.org/officeDocument/2006/relationships/slide" Target="slides/slide242.xml"/><Relationship Id="rId294" Type="http://schemas.openxmlformats.org/officeDocument/2006/relationships/slide" Target="slides/slide284.xml"/><Relationship Id="rId308" Type="http://schemas.openxmlformats.org/officeDocument/2006/relationships/slide" Target="slides/slide298.xml"/><Relationship Id="rId47" Type="http://schemas.openxmlformats.org/officeDocument/2006/relationships/slide" Target="slides/slide37.xml"/><Relationship Id="rId89" Type="http://schemas.openxmlformats.org/officeDocument/2006/relationships/slide" Target="slides/slide79.xml"/><Relationship Id="rId112" Type="http://schemas.openxmlformats.org/officeDocument/2006/relationships/slide" Target="slides/slide102.xml"/><Relationship Id="rId154" Type="http://schemas.openxmlformats.org/officeDocument/2006/relationships/slide" Target="slides/slide144.xml"/><Relationship Id="rId361" Type="http://schemas.openxmlformats.org/officeDocument/2006/relationships/slide" Target="slides/slide351.xml"/><Relationship Id="rId196" Type="http://schemas.openxmlformats.org/officeDocument/2006/relationships/slide" Target="slides/slide186.xml"/><Relationship Id="rId16" Type="http://schemas.openxmlformats.org/officeDocument/2006/relationships/slide" Target="slides/slide6.xml"/><Relationship Id="rId221" Type="http://schemas.openxmlformats.org/officeDocument/2006/relationships/slide" Target="slides/slide211.xml"/><Relationship Id="rId263" Type="http://schemas.openxmlformats.org/officeDocument/2006/relationships/slide" Target="slides/slide253.xml"/><Relationship Id="rId319" Type="http://schemas.openxmlformats.org/officeDocument/2006/relationships/slide" Target="slides/slide309.xml"/><Relationship Id="rId58" Type="http://schemas.openxmlformats.org/officeDocument/2006/relationships/slide" Target="slides/slide48.xml"/><Relationship Id="rId123" Type="http://schemas.openxmlformats.org/officeDocument/2006/relationships/slide" Target="slides/slide113.xml"/><Relationship Id="rId330" Type="http://schemas.openxmlformats.org/officeDocument/2006/relationships/slide" Target="slides/slide320.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351" Type="http://schemas.openxmlformats.org/officeDocument/2006/relationships/slide" Target="slides/slide341.xml"/><Relationship Id="rId372" Type="http://schemas.openxmlformats.org/officeDocument/2006/relationships/slide" Target="slides/slide362.xml"/><Relationship Id="rId393" Type="http://schemas.openxmlformats.org/officeDocument/2006/relationships/slide" Target="slides/slide383.xml"/><Relationship Id="rId211" Type="http://schemas.openxmlformats.org/officeDocument/2006/relationships/slide" Target="slides/slide201.xml"/><Relationship Id="rId232" Type="http://schemas.openxmlformats.org/officeDocument/2006/relationships/slide" Target="slides/slide222.xml"/><Relationship Id="rId253" Type="http://schemas.openxmlformats.org/officeDocument/2006/relationships/slide" Target="slides/slide243.xml"/><Relationship Id="rId274" Type="http://schemas.openxmlformats.org/officeDocument/2006/relationships/slide" Target="slides/slide264.xml"/><Relationship Id="rId295" Type="http://schemas.openxmlformats.org/officeDocument/2006/relationships/slide" Target="slides/slide285.xml"/><Relationship Id="rId309" Type="http://schemas.openxmlformats.org/officeDocument/2006/relationships/slide" Target="slides/slide299.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320" Type="http://schemas.openxmlformats.org/officeDocument/2006/relationships/slide" Target="slides/slide310.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341" Type="http://schemas.openxmlformats.org/officeDocument/2006/relationships/slide" Target="slides/slide331.xml"/><Relationship Id="rId362" Type="http://schemas.openxmlformats.org/officeDocument/2006/relationships/slide" Target="slides/slide352.xml"/><Relationship Id="rId383" Type="http://schemas.openxmlformats.org/officeDocument/2006/relationships/slide" Target="slides/slide373.xml"/><Relationship Id="rId201" Type="http://schemas.openxmlformats.org/officeDocument/2006/relationships/slide" Target="slides/slide191.xml"/><Relationship Id="rId222" Type="http://schemas.openxmlformats.org/officeDocument/2006/relationships/slide" Target="slides/slide212.xml"/><Relationship Id="rId243" Type="http://schemas.openxmlformats.org/officeDocument/2006/relationships/slide" Target="slides/slide233.xml"/><Relationship Id="rId264" Type="http://schemas.openxmlformats.org/officeDocument/2006/relationships/slide" Target="slides/slide254.xml"/><Relationship Id="rId285" Type="http://schemas.openxmlformats.org/officeDocument/2006/relationships/slide" Target="slides/slide275.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310" Type="http://schemas.openxmlformats.org/officeDocument/2006/relationships/slide" Target="slides/slide300.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331" Type="http://schemas.openxmlformats.org/officeDocument/2006/relationships/slide" Target="slides/slide321.xml"/><Relationship Id="rId352" Type="http://schemas.openxmlformats.org/officeDocument/2006/relationships/slide" Target="slides/slide342.xml"/><Relationship Id="rId373" Type="http://schemas.openxmlformats.org/officeDocument/2006/relationships/slide" Target="slides/slide363.xml"/><Relationship Id="rId394" Type="http://schemas.openxmlformats.org/officeDocument/2006/relationships/slide" Target="slides/slide384.xml"/><Relationship Id="rId1" Type="http://schemas.openxmlformats.org/officeDocument/2006/relationships/slideMaster" Target="slideMasters/slideMaster1.xml"/><Relationship Id="rId212" Type="http://schemas.openxmlformats.org/officeDocument/2006/relationships/slide" Target="slides/slide202.xml"/><Relationship Id="rId233" Type="http://schemas.openxmlformats.org/officeDocument/2006/relationships/slide" Target="slides/slide223.xml"/><Relationship Id="rId254" Type="http://schemas.openxmlformats.org/officeDocument/2006/relationships/slide" Target="slides/slide244.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275" Type="http://schemas.openxmlformats.org/officeDocument/2006/relationships/slide" Target="slides/slide265.xml"/><Relationship Id="rId296" Type="http://schemas.openxmlformats.org/officeDocument/2006/relationships/slide" Target="slides/slide286.xml"/><Relationship Id="rId300" Type="http://schemas.openxmlformats.org/officeDocument/2006/relationships/slide" Target="slides/slide290.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321" Type="http://schemas.openxmlformats.org/officeDocument/2006/relationships/slide" Target="slides/slide311.xml"/><Relationship Id="rId342" Type="http://schemas.openxmlformats.org/officeDocument/2006/relationships/slide" Target="slides/slide332.xml"/><Relationship Id="rId363" Type="http://schemas.openxmlformats.org/officeDocument/2006/relationships/slide" Target="slides/slide353.xml"/><Relationship Id="rId384" Type="http://schemas.openxmlformats.org/officeDocument/2006/relationships/slide" Target="slides/slide374.xml"/><Relationship Id="rId202" Type="http://schemas.openxmlformats.org/officeDocument/2006/relationships/slide" Target="slides/slide192.xml"/><Relationship Id="rId223" Type="http://schemas.openxmlformats.org/officeDocument/2006/relationships/slide" Target="slides/slide213.xml"/><Relationship Id="rId244" Type="http://schemas.openxmlformats.org/officeDocument/2006/relationships/slide" Target="slides/slide234.xml"/><Relationship Id="rId18" Type="http://schemas.openxmlformats.org/officeDocument/2006/relationships/slide" Target="slides/slide8.xml"/><Relationship Id="rId39" Type="http://schemas.openxmlformats.org/officeDocument/2006/relationships/slide" Target="slides/slide29.xml"/><Relationship Id="rId265" Type="http://schemas.openxmlformats.org/officeDocument/2006/relationships/slide" Target="slides/slide255.xml"/><Relationship Id="rId286" Type="http://schemas.openxmlformats.org/officeDocument/2006/relationships/slide" Target="slides/slide276.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311" Type="http://schemas.openxmlformats.org/officeDocument/2006/relationships/slide" Target="slides/slide301.xml"/><Relationship Id="rId332" Type="http://schemas.openxmlformats.org/officeDocument/2006/relationships/slide" Target="slides/slide322.xml"/><Relationship Id="rId353" Type="http://schemas.openxmlformats.org/officeDocument/2006/relationships/slide" Target="slides/slide343.xml"/><Relationship Id="rId374" Type="http://schemas.openxmlformats.org/officeDocument/2006/relationships/slide" Target="slides/slide364.xml"/><Relationship Id="rId395" Type="http://schemas.openxmlformats.org/officeDocument/2006/relationships/slide" Target="slides/slide385.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slide" Target="slides/slide203.xml"/><Relationship Id="rId234" Type="http://schemas.openxmlformats.org/officeDocument/2006/relationships/slide" Target="slides/slide224.xml"/><Relationship Id="rId2" Type="http://schemas.openxmlformats.org/officeDocument/2006/relationships/slideMaster" Target="slideMasters/slideMaster2.xml"/><Relationship Id="rId29" Type="http://schemas.openxmlformats.org/officeDocument/2006/relationships/slide" Target="slides/slide19.xml"/><Relationship Id="rId255" Type="http://schemas.openxmlformats.org/officeDocument/2006/relationships/slide" Target="slides/slide245.xml"/><Relationship Id="rId276" Type="http://schemas.openxmlformats.org/officeDocument/2006/relationships/slide" Target="slides/slide266.xml"/><Relationship Id="rId297" Type="http://schemas.openxmlformats.org/officeDocument/2006/relationships/slide" Target="slides/slide287.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301" Type="http://schemas.openxmlformats.org/officeDocument/2006/relationships/slide" Target="slides/slide291.xml"/><Relationship Id="rId322" Type="http://schemas.openxmlformats.org/officeDocument/2006/relationships/slide" Target="slides/slide312.xml"/><Relationship Id="rId343" Type="http://schemas.openxmlformats.org/officeDocument/2006/relationships/slide" Target="slides/slide333.xml"/><Relationship Id="rId364" Type="http://schemas.openxmlformats.org/officeDocument/2006/relationships/slide" Target="slides/slide354.xml"/><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slide" Target="slides/slide189.xml"/><Relationship Id="rId203" Type="http://schemas.openxmlformats.org/officeDocument/2006/relationships/slide" Target="slides/slide193.xml"/><Relationship Id="rId385" Type="http://schemas.openxmlformats.org/officeDocument/2006/relationships/slide" Target="slides/slide375.xml"/><Relationship Id="rId19" Type="http://schemas.openxmlformats.org/officeDocument/2006/relationships/slide" Target="slides/slide9.xml"/><Relationship Id="rId224" Type="http://schemas.openxmlformats.org/officeDocument/2006/relationships/slide" Target="slides/slide214.xml"/><Relationship Id="rId245" Type="http://schemas.openxmlformats.org/officeDocument/2006/relationships/slide" Target="slides/slide235.xml"/><Relationship Id="rId266" Type="http://schemas.openxmlformats.org/officeDocument/2006/relationships/slide" Target="slides/slide256.xml"/><Relationship Id="rId287" Type="http://schemas.openxmlformats.org/officeDocument/2006/relationships/slide" Target="slides/slide277.xml"/><Relationship Id="rId30" Type="http://schemas.openxmlformats.org/officeDocument/2006/relationships/slide" Target="slides/slide2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312" Type="http://schemas.openxmlformats.org/officeDocument/2006/relationships/slide" Target="slides/slide302.xml"/><Relationship Id="rId333" Type="http://schemas.openxmlformats.org/officeDocument/2006/relationships/slide" Target="slides/slide323.xml"/><Relationship Id="rId354" Type="http://schemas.openxmlformats.org/officeDocument/2006/relationships/slide" Target="slides/slide344.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189" Type="http://schemas.openxmlformats.org/officeDocument/2006/relationships/slide" Target="slides/slide179.xml"/><Relationship Id="rId375" Type="http://schemas.openxmlformats.org/officeDocument/2006/relationships/slide" Target="slides/slide365.xml"/><Relationship Id="rId396" Type="http://schemas.openxmlformats.org/officeDocument/2006/relationships/slide" Target="slides/slide386.xml"/><Relationship Id="rId3" Type="http://schemas.openxmlformats.org/officeDocument/2006/relationships/slideMaster" Target="slideMasters/slideMaster3.xml"/><Relationship Id="rId214" Type="http://schemas.openxmlformats.org/officeDocument/2006/relationships/slide" Target="slides/slide204.xml"/><Relationship Id="rId235" Type="http://schemas.openxmlformats.org/officeDocument/2006/relationships/slide" Target="slides/slide225.xml"/><Relationship Id="rId256" Type="http://schemas.openxmlformats.org/officeDocument/2006/relationships/slide" Target="slides/slide246.xml"/><Relationship Id="rId277" Type="http://schemas.openxmlformats.org/officeDocument/2006/relationships/slide" Target="slides/slide267.xml"/><Relationship Id="rId298" Type="http://schemas.openxmlformats.org/officeDocument/2006/relationships/slide" Target="slides/slide288.xml"/><Relationship Id="rId400" Type="http://schemas.openxmlformats.org/officeDocument/2006/relationships/viewProps" Target="viewProps.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302" Type="http://schemas.openxmlformats.org/officeDocument/2006/relationships/slide" Target="slides/slide292.xml"/><Relationship Id="rId323" Type="http://schemas.openxmlformats.org/officeDocument/2006/relationships/slide" Target="slides/slide313.xml"/><Relationship Id="rId344" Type="http://schemas.openxmlformats.org/officeDocument/2006/relationships/slide" Target="slides/slide334.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179" Type="http://schemas.openxmlformats.org/officeDocument/2006/relationships/slide" Target="slides/slide169.xml"/><Relationship Id="rId365" Type="http://schemas.openxmlformats.org/officeDocument/2006/relationships/slide" Target="slides/slide355.xml"/><Relationship Id="rId386" Type="http://schemas.openxmlformats.org/officeDocument/2006/relationships/slide" Target="slides/slide376.xml"/><Relationship Id="rId190" Type="http://schemas.openxmlformats.org/officeDocument/2006/relationships/slide" Target="slides/slide180.xml"/><Relationship Id="rId204" Type="http://schemas.openxmlformats.org/officeDocument/2006/relationships/slide" Target="slides/slide194.xml"/><Relationship Id="rId225" Type="http://schemas.openxmlformats.org/officeDocument/2006/relationships/slide" Target="slides/slide215.xml"/><Relationship Id="rId246" Type="http://schemas.openxmlformats.org/officeDocument/2006/relationships/slide" Target="slides/slide236.xml"/><Relationship Id="rId267" Type="http://schemas.openxmlformats.org/officeDocument/2006/relationships/slide" Target="slides/slide257.xml"/><Relationship Id="rId288" Type="http://schemas.openxmlformats.org/officeDocument/2006/relationships/slide" Target="slides/slide278.xml"/><Relationship Id="rId106" Type="http://schemas.openxmlformats.org/officeDocument/2006/relationships/slide" Target="slides/slide96.xml"/><Relationship Id="rId127" Type="http://schemas.openxmlformats.org/officeDocument/2006/relationships/slide" Target="slides/slide117.xml"/><Relationship Id="rId313" Type="http://schemas.openxmlformats.org/officeDocument/2006/relationships/slide" Target="slides/slide303.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94" Type="http://schemas.openxmlformats.org/officeDocument/2006/relationships/slide" Target="slides/slide84.xml"/><Relationship Id="rId148" Type="http://schemas.openxmlformats.org/officeDocument/2006/relationships/slide" Target="slides/slide138.xml"/><Relationship Id="rId169" Type="http://schemas.openxmlformats.org/officeDocument/2006/relationships/slide" Target="slides/slide159.xml"/><Relationship Id="rId334" Type="http://schemas.openxmlformats.org/officeDocument/2006/relationships/slide" Target="slides/slide324.xml"/><Relationship Id="rId355" Type="http://schemas.openxmlformats.org/officeDocument/2006/relationships/slide" Target="slides/slide345.xml"/><Relationship Id="rId376" Type="http://schemas.openxmlformats.org/officeDocument/2006/relationships/slide" Target="slides/slide366.xml"/><Relationship Id="rId397" Type="http://schemas.openxmlformats.org/officeDocument/2006/relationships/slide" Target="slides/slide387.xml"/><Relationship Id="rId4" Type="http://schemas.openxmlformats.org/officeDocument/2006/relationships/slideMaster" Target="slideMasters/slideMaster4.xml"/><Relationship Id="rId180" Type="http://schemas.openxmlformats.org/officeDocument/2006/relationships/slide" Target="slides/slide170.xml"/><Relationship Id="rId215" Type="http://schemas.openxmlformats.org/officeDocument/2006/relationships/slide" Target="slides/slide205.xml"/><Relationship Id="rId236" Type="http://schemas.openxmlformats.org/officeDocument/2006/relationships/slide" Target="slides/slide226.xml"/><Relationship Id="rId257" Type="http://schemas.openxmlformats.org/officeDocument/2006/relationships/slide" Target="slides/slide247.xml"/><Relationship Id="rId278" Type="http://schemas.openxmlformats.org/officeDocument/2006/relationships/slide" Target="slides/slide268.xml"/><Relationship Id="rId401" Type="http://schemas.openxmlformats.org/officeDocument/2006/relationships/theme" Target="theme/theme1.xml"/><Relationship Id="rId303" Type="http://schemas.openxmlformats.org/officeDocument/2006/relationships/slide" Target="slides/slide293.xml"/><Relationship Id="rId42" Type="http://schemas.openxmlformats.org/officeDocument/2006/relationships/slide" Target="slides/slide32.xml"/><Relationship Id="rId84" Type="http://schemas.openxmlformats.org/officeDocument/2006/relationships/slide" Target="slides/slide74.xml"/><Relationship Id="rId138" Type="http://schemas.openxmlformats.org/officeDocument/2006/relationships/slide" Target="slides/slide128.xml"/><Relationship Id="rId345" Type="http://schemas.openxmlformats.org/officeDocument/2006/relationships/slide" Target="slides/slide335.xml"/><Relationship Id="rId387" Type="http://schemas.openxmlformats.org/officeDocument/2006/relationships/slide" Target="slides/slide377.xml"/><Relationship Id="rId191" Type="http://schemas.openxmlformats.org/officeDocument/2006/relationships/slide" Target="slides/slide181.xml"/><Relationship Id="rId205" Type="http://schemas.openxmlformats.org/officeDocument/2006/relationships/slide" Target="slides/slide195.xml"/><Relationship Id="rId247" Type="http://schemas.openxmlformats.org/officeDocument/2006/relationships/slide" Target="slides/slide237.xml"/><Relationship Id="rId107" Type="http://schemas.openxmlformats.org/officeDocument/2006/relationships/slide" Target="slides/slide97.xml"/><Relationship Id="rId289" Type="http://schemas.openxmlformats.org/officeDocument/2006/relationships/slide" Target="slides/slide279.xml"/><Relationship Id="rId11" Type="http://schemas.openxmlformats.org/officeDocument/2006/relationships/slide" Target="slides/slide1.xml"/><Relationship Id="rId53" Type="http://schemas.openxmlformats.org/officeDocument/2006/relationships/slide" Target="slides/slide43.xml"/><Relationship Id="rId149" Type="http://schemas.openxmlformats.org/officeDocument/2006/relationships/slide" Target="slides/slide139.xml"/><Relationship Id="rId314" Type="http://schemas.openxmlformats.org/officeDocument/2006/relationships/slide" Target="slides/slide304.xml"/><Relationship Id="rId356" Type="http://schemas.openxmlformats.org/officeDocument/2006/relationships/slide" Target="slides/slide346.xml"/><Relationship Id="rId398" Type="http://schemas.openxmlformats.org/officeDocument/2006/relationships/notesMaster" Target="notesMasters/notesMaster1.xml"/><Relationship Id="rId95" Type="http://schemas.openxmlformats.org/officeDocument/2006/relationships/slide" Target="slides/slide85.xml"/><Relationship Id="rId160" Type="http://schemas.openxmlformats.org/officeDocument/2006/relationships/slide" Target="slides/slide150.xml"/><Relationship Id="rId216" Type="http://schemas.openxmlformats.org/officeDocument/2006/relationships/slide" Target="slides/slide206.xml"/><Relationship Id="rId258" Type="http://schemas.openxmlformats.org/officeDocument/2006/relationships/slide" Target="slides/slide248.xml"/><Relationship Id="rId22" Type="http://schemas.openxmlformats.org/officeDocument/2006/relationships/slide" Target="slides/slide12.xml"/><Relationship Id="rId64" Type="http://schemas.openxmlformats.org/officeDocument/2006/relationships/slide" Target="slides/slide54.xml"/><Relationship Id="rId118" Type="http://schemas.openxmlformats.org/officeDocument/2006/relationships/slide" Target="slides/slide108.xml"/><Relationship Id="rId325" Type="http://schemas.openxmlformats.org/officeDocument/2006/relationships/slide" Target="slides/slide315.xml"/><Relationship Id="rId367" Type="http://schemas.openxmlformats.org/officeDocument/2006/relationships/slide" Target="slides/slide357.xml"/><Relationship Id="rId171" Type="http://schemas.openxmlformats.org/officeDocument/2006/relationships/slide" Target="slides/slide161.xml"/><Relationship Id="rId227" Type="http://schemas.openxmlformats.org/officeDocument/2006/relationships/slide" Target="slides/slide217.xml"/><Relationship Id="rId269" Type="http://schemas.openxmlformats.org/officeDocument/2006/relationships/slide" Target="slides/slide259.xml"/><Relationship Id="rId33" Type="http://schemas.openxmlformats.org/officeDocument/2006/relationships/slide" Target="slides/slide23.xml"/><Relationship Id="rId129" Type="http://schemas.openxmlformats.org/officeDocument/2006/relationships/slide" Target="slides/slide119.xml"/><Relationship Id="rId280" Type="http://schemas.openxmlformats.org/officeDocument/2006/relationships/slide" Target="slides/slide270.xml"/><Relationship Id="rId336" Type="http://schemas.openxmlformats.org/officeDocument/2006/relationships/slide" Target="slides/slide326.xml"/><Relationship Id="rId75" Type="http://schemas.openxmlformats.org/officeDocument/2006/relationships/slide" Target="slides/slide65.xml"/><Relationship Id="rId140" Type="http://schemas.openxmlformats.org/officeDocument/2006/relationships/slide" Target="slides/slide130.xml"/><Relationship Id="rId182" Type="http://schemas.openxmlformats.org/officeDocument/2006/relationships/slide" Target="slides/slide172.xml"/><Relationship Id="rId378" Type="http://schemas.openxmlformats.org/officeDocument/2006/relationships/slide" Target="slides/slide368.xml"/><Relationship Id="rId6" Type="http://schemas.openxmlformats.org/officeDocument/2006/relationships/slideMaster" Target="slideMasters/slideMaster6.xml"/><Relationship Id="rId238" Type="http://schemas.openxmlformats.org/officeDocument/2006/relationships/slide" Target="slides/slide228.xml"/><Relationship Id="rId291" Type="http://schemas.openxmlformats.org/officeDocument/2006/relationships/slide" Target="slides/slide281.xml"/><Relationship Id="rId305" Type="http://schemas.openxmlformats.org/officeDocument/2006/relationships/slide" Target="slides/slide295.xml"/><Relationship Id="rId347" Type="http://schemas.openxmlformats.org/officeDocument/2006/relationships/slide" Target="slides/slide337.xml"/><Relationship Id="rId44" Type="http://schemas.openxmlformats.org/officeDocument/2006/relationships/slide" Target="slides/slide34.xml"/><Relationship Id="rId86" Type="http://schemas.openxmlformats.org/officeDocument/2006/relationships/slide" Target="slides/slide76.xml"/><Relationship Id="rId151" Type="http://schemas.openxmlformats.org/officeDocument/2006/relationships/slide" Target="slides/slide141.xml"/><Relationship Id="rId389" Type="http://schemas.openxmlformats.org/officeDocument/2006/relationships/slide" Target="slides/slide379.xml"/><Relationship Id="rId193" Type="http://schemas.openxmlformats.org/officeDocument/2006/relationships/slide" Target="slides/slide183.xml"/><Relationship Id="rId207" Type="http://schemas.openxmlformats.org/officeDocument/2006/relationships/slide" Target="slides/slide197.xml"/><Relationship Id="rId249" Type="http://schemas.openxmlformats.org/officeDocument/2006/relationships/slide" Target="slides/slide239.xml"/><Relationship Id="rId13" Type="http://schemas.openxmlformats.org/officeDocument/2006/relationships/slide" Target="slides/slide3.xml"/><Relationship Id="rId109" Type="http://schemas.openxmlformats.org/officeDocument/2006/relationships/slide" Target="slides/slide99.xml"/><Relationship Id="rId260" Type="http://schemas.openxmlformats.org/officeDocument/2006/relationships/slide" Target="slides/slide250.xml"/><Relationship Id="rId316" Type="http://schemas.openxmlformats.org/officeDocument/2006/relationships/slide" Target="slides/slide306.xml"/><Relationship Id="rId55" Type="http://schemas.openxmlformats.org/officeDocument/2006/relationships/slide" Target="slides/slide45.xml"/><Relationship Id="rId97" Type="http://schemas.openxmlformats.org/officeDocument/2006/relationships/slide" Target="slides/slide87.xml"/><Relationship Id="rId120" Type="http://schemas.openxmlformats.org/officeDocument/2006/relationships/slide" Target="slides/slide110.xml"/><Relationship Id="rId358" Type="http://schemas.openxmlformats.org/officeDocument/2006/relationships/slide" Target="slides/slide348.xml"/><Relationship Id="rId162" Type="http://schemas.openxmlformats.org/officeDocument/2006/relationships/slide" Target="slides/slide152.xml"/><Relationship Id="rId218" Type="http://schemas.openxmlformats.org/officeDocument/2006/relationships/slide" Target="slides/slide208.xml"/><Relationship Id="rId271" Type="http://schemas.openxmlformats.org/officeDocument/2006/relationships/slide" Target="slides/slide261.xml"/><Relationship Id="rId24" Type="http://schemas.openxmlformats.org/officeDocument/2006/relationships/slide" Target="slides/slide14.xml"/><Relationship Id="rId66" Type="http://schemas.openxmlformats.org/officeDocument/2006/relationships/slide" Target="slides/slide56.xml"/><Relationship Id="rId131" Type="http://schemas.openxmlformats.org/officeDocument/2006/relationships/slide" Target="slides/slide121.xml"/><Relationship Id="rId327" Type="http://schemas.openxmlformats.org/officeDocument/2006/relationships/slide" Target="slides/slide317.xml"/><Relationship Id="rId369" Type="http://schemas.openxmlformats.org/officeDocument/2006/relationships/slide" Target="slides/slide359.xml"/><Relationship Id="rId173" Type="http://schemas.openxmlformats.org/officeDocument/2006/relationships/slide" Target="slides/slide163.xml"/><Relationship Id="rId229" Type="http://schemas.openxmlformats.org/officeDocument/2006/relationships/slide" Target="slides/slide219.xml"/><Relationship Id="rId380" Type="http://schemas.openxmlformats.org/officeDocument/2006/relationships/slide" Target="slides/slide370.xml"/><Relationship Id="rId240" Type="http://schemas.openxmlformats.org/officeDocument/2006/relationships/slide" Target="slides/slide230.xml"/><Relationship Id="rId35" Type="http://schemas.openxmlformats.org/officeDocument/2006/relationships/slide" Target="slides/slide25.xml"/><Relationship Id="rId77" Type="http://schemas.openxmlformats.org/officeDocument/2006/relationships/slide" Target="slides/slide67.xml"/><Relationship Id="rId100" Type="http://schemas.openxmlformats.org/officeDocument/2006/relationships/slide" Target="slides/slide90.xml"/><Relationship Id="rId282" Type="http://schemas.openxmlformats.org/officeDocument/2006/relationships/slide" Target="slides/slide272.xml"/><Relationship Id="rId338" Type="http://schemas.openxmlformats.org/officeDocument/2006/relationships/slide" Target="slides/slide328.xml"/><Relationship Id="rId8" Type="http://schemas.openxmlformats.org/officeDocument/2006/relationships/slideMaster" Target="slideMasters/slideMaster8.xml"/><Relationship Id="rId142" Type="http://schemas.openxmlformats.org/officeDocument/2006/relationships/slide" Target="slides/slide132.xml"/><Relationship Id="rId184" Type="http://schemas.openxmlformats.org/officeDocument/2006/relationships/slide" Target="slides/slide174.xml"/><Relationship Id="rId391" Type="http://schemas.openxmlformats.org/officeDocument/2006/relationships/slide" Target="slides/slide381.xml"/><Relationship Id="rId251" Type="http://schemas.openxmlformats.org/officeDocument/2006/relationships/slide" Target="slides/slide241.xml"/><Relationship Id="rId46" Type="http://schemas.openxmlformats.org/officeDocument/2006/relationships/slide" Target="slides/slide36.xml"/><Relationship Id="rId293" Type="http://schemas.openxmlformats.org/officeDocument/2006/relationships/slide" Target="slides/slide283.xml"/><Relationship Id="rId307" Type="http://schemas.openxmlformats.org/officeDocument/2006/relationships/slide" Target="slides/slide297.xml"/><Relationship Id="rId349" Type="http://schemas.openxmlformats.org/officeDocument/2006/relationships/slide" Target="slides/slide339.xml"/><Relationship Id="rId88" Type="http://schemas.openxmlformats.org/officeDocument/2006/relationships/slide" Target="slides/slide78.xml"/><Relationship Id="rId111" Type="http://schemas.openxmlformats.org/officeDocument/2006/relationships/slide" Target="slides/slide101.xml"/><Relationship Id="rId153" Type="http://schemas.openxmlformats.org/officeDocument/2006/relationships/slide" Target="slides/slide143.xml"/><Relationship Id="rId195" Type="http://schemas.openxmlformats.org/officeDocument/2006/relationships/slide" Target="slides/slide185.xml"/><Relationship Id="rId209" Type="http://schemas.openxmlformats.org/officeDocument/2006/relationships/slide" Target="slides/slide199.xml"/><Relationship Id="rId360" Type="http://schemas.openxmlformats.org/officeDocument/2006/relationships/slide" Target="slides/slide350.xml"/><Relationship Id="rId220" Type="http://schemas.openxmlformats.org/officeDocument/2006/relationships/slide" Target="slides/slide210.xml"/><Relationship Id="rId15" Type="http://schemas.openxmlformats.org/officeDocument/2006/relationships/slide" Target="slides/slide5.xml"/><Relationship Id="rId57" Type="http://schemas.openxmlformats.org/officeDocument/2006/relationships/slide" Target="slides/slide47.xml"/><Relationship Id="rId262" Type="http://schemas.openxmlformats.org/officeDocument/2006/relationships/slide" Target="slides/slide252.xml"/><Relationship Id="rId318" Type="http://schemas.openxmlformats.org/officeDocument/2006/relationships/slide" Target="slides/slide308.xml"/><Relationship Id="rId99" Type="http://schemas.openxmlformats.org/officeDocument/2006/relationships/slide" Target="slides/slide89.xml"/><Relationship Id="rId122" Type="http://schemas.openxmlformats.org/officeDocument/2006/relationships/slide" Target="slides/slide112.xml"/><Relationship Id="rId164" Type="http://schemas.openxmlformats.org/officeDocument/2006/relationships/slide" Target="slides/slide154.xml"/><Relationship Id="rId371" Type="http://schemas.openxmlformats.org/officeDocument/2006/relationships/slide" Target="slides/slide361.xml"/><Relationship Id="rId26" Type="http://schemas.openxmlformats.org/officeDocument/2006/relationships/slide" Target="slides/slide16.xml"/><Relationship Id="rId231" Type="http://schemas.openxmlformats.org/officeDocument/2006/relationships/slide" Target="slides/slide221.xml"/><Relationship Id="rId273" Type="http://schemas.openxmlformats.org/officeDocument/2006/relationships/slide" Target="slides/slide263.xml"/><Relationship Id="rId329" Type="http://schemas.openxmlformats.org/officeDocument/2006/relationships/slide" Target="slides/slide319.xml"/><Relationship Id="rId68" Type="http://schemas.openxmlformats.org/officeDocument/2006/relationships/slide" Target="slides/slide58.xml"/><Relationship Id="rId133" Type="http://schemas.openxmlformats.org/officeDocument/2006/relationships/slide" Target="slides/slide123.xml"/><Relationship Id="rId175" Type="http://schemas.openxmlformats.org/officeDocument/2006/relationships/slide" Target="slides/slide165.xml"/><Relationship Id="rId340" Type="http://schemas.openxmlformats.org/officeDocument/2006/relationships/slide" Target="slides/slide330.xml"/><Relationship Id="rId200" Type="http://schemas.openxmlformats.org/officeDocument/2006/relationships/slide" Target="slides/slide190.xml"/><Relationship Id="rId382" Type="http://schemas.openxmlformats.org/officeDocument/2006/relationships/slide" Target="slides/slide372.xml"/><Relationship Id="rId242" Type="http://schemas.openxmlformats.org/officeDocument/2006/relationships/slide" Target="slides/slide232.xml"/><Relationship Id="rId284" Type="http://schemas.openxmlformats.org/officeDocument/2006/relationships/slide" Target="slides/slide274.xml"/><Relationship Id="rId37" Type="http://schemas.openxmlformats.org/officeDocument/2006/relationships/slide" Target="slides/slide27.xml"/><Relationship Id="rId79" Type="http://schemas.openxmlformats.org/officeDocument/2006/relationships/slide" Target="slides/slide69.xml"/><Relationship Id="rId102" Type="http://schemas.openxmlformats.org/officeDocument/2006/relationships/slide" Target="slides/slide92.xml"/><Relationship Id="rId144" Type="http://schemas.openxmlformats.org/officeDocument/2006/relationships/slide" Target="slides/slide1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ctr" rtl="0">
              <a:defRPr sz="2200" b="1" i="0" u="none" strike="noStrike" kern="1200" baseline="0">
                <a:solidFill>
                  <a:schemeClr val="dk1">
                    <a:lumMod val="75000"/>
                    <a:lumOff val="25000"/>
                  </a:schemeClr>
                </a:solidFill>
                <a:latin typeface="Open Sans" panose="020B0604020202020204"/>
                <a:ea typeface="+mn-ea"/>
                <a:cs typeface="+mn-cs"/>
              </a:defRPr>
            </a:pPr>
            <a:r>
              <a:rPr lang="en-US"/>
              <a:t>Breakdown of time consumption </a:t>
            </a:r>
          </a:p>
        </c:rich>
      </c:tx>
      <c:overlay val="0"/>
      <c:spPr>
        <a:noFill/>
        <a:ln>
          <a:noFill/>
        </a:ln>
        <a:effectLst/>
      </c:spPr>
      <c:txPr>
        <a:bodyPr rot="0" spcFirstLastPara="1" vertOverflow="ellipsis" vert="horz" wrap="square" anchor="ctr" anchorCtr="1"/>
        <a:lstStyle/>
        <a:p>
          <a:pPr algn="ctr" rtl="0">
            <a:defRPr sz="2200" b="1" i="0" u="none" strike="noStrike" kern="1200" baseline="0">
              <a:solidFill>
                <a:schemeClr val="dk1">
                  <a:lumMod val="75000"/>
                  <a:lumOff val="25000"/>
                </a:schemeClr>
              </a:solidFill>
              <a:latin typeface="Open Sans" panose="020B0604020202020204"/>
              <a:ea typeface="+mn-ea"/>
              <a:cs typeface="+mn-cs"/>
            </a:defRPr>
          </a:pPr>
          <a:endParaRPr lang="en-US"/>
        </a:p>
      </c:txPr>
    </c:title>
    <c:autoTitleDeleted val="0"/>
    <c:plotArea>
      <c:layout>
        <c:manualLayout>
          <c:layoutTarget val="inner"/>
          <c:xMode val="edge"/>
          <c:yMode val="edge"/>
          <c:x val="6.8719897975406175E-2"/>
          <c:y val="0.10809769302777728"/>
          <c:w val="0.4391379916631224"/>
          <c:h val="0.78473341104250305"/>
        </c:manualLayout>
      </c:layout>
      <c:pieChart>
        <c:varyColors val="1"/>
        <c:ser>
          <c:idx val="0"/>
          <c:order val="0"/>
          <c:tx>
            <c:strRef>
              <c:f>Sheet1!$B$1</c:f>
              <c:strCache>
                <c:ptCount val="1"/>
                <c:pt idx="0">
                  <c:v>销售额</c:v>
                </c:pt>
              </c:strCache>
            </c:strRef>
          </c:tx>
          <c:explosion val="5"/>
          <c:dPt>
            <c:idx val="0"/>
            <c:bubble3D val="0"/>
            <c:explosion val="0"/>
            <c:spPr>
              <a:solidFill>
                <a:schemeClr val="accent1">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52D-4AA5-A52C-DBABF839AE51}"/>
              </c:ext>
            </c:extLst>
          </c:dPt>
          <c:dPt>
            <c:idx val="1"/>
            <c:bubble3D val="0"/>
            <c:explosion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52D-4AA5-A52C-DBABF839AE51}"/>
              </c:ext>
            </c:extLst>
          </c:dPt>
          <c:dPt>
            <c:idx val="2"/>
            <c:bubble3D val="0"/>
            <c:explosion val="0"/>
            <c:spPr>
              <a:solidFill>
                <a:srgbClr val="F23C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52D-4AA5-A52C-DBABF839AE51}"/>
              </c:ext>
            </c:extLst>
          </c:dPt>
          <c:dPt>
            <c:idx val="3"/>
            <c:bubble3D val="0"/>
            <c:spPr>
              <a:solidFill>
                <a:schemeClr val="accent3">
                  <a:tint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52D-4AA5-A52C-DBABF839AE51}"/>
              </c:ext>
            </c:extLst>
          </c:dPt>
          <c:dPt>
            <c:idx val="4"/>
            <c:bubble3D val="0"/>
            <c:spPr>
              <a:solidFill>
                <a:schemeClr val="accent3">
                  <a:tint val="3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52D-4AA5-A52C-DBABF839AE51}"/>
              </c:ext>
            </c:extLst>
          </c:dPt>
          <c:dLbls>
            <c:dLbl>
              <c:idx val="1"/>
              <c:layout>
                <c:manualLayout>
                  <c:x val="-1.3388996467483439E-2"/>
                  <c:y val="-2.768389169922050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52D-4AA5-A52C-DBABF839AE51}"/>
                </c:ext>
              </c:extLst>
            </c:dLbl>
            <c:dLbl>
              <c:idx val="2"/>
              <c:layout>
                <c:manualLayout>
                  <c:x val="0.17024315210913685"/>
                  <c:y val="-5.84481156276441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52D-4AA5-A52C-DBABF839AE5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330" b="1" i="0" u="none" strike="noStrike" kern="1200" baseline="0">
                    <a:solidFill>
                      <a:schemeClr val="lt1"/>
                    </a:solidFill>
                    <a:latin typeface="Open Sans" panose="020B0604020202020204"/>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Read data</c:v>
                </c:pt>
                <c:pt idx="1">
                  <c:v>Write data</c:v>
                </c:pt>
                <c:pt idx="2">
                  <c:v>CPU</c:v>
                </c:pt>
              </c:strCache>
            </c:strRef>
          </c:cat>
          <c:val>
            <c:numRef>
              <c:f>Sheet1!$B$2:$B$4</c:f>
              <c:numCache>
                <c:formatCode>General</c:formatCode>
                <c:ptCount val="3"/>
                <c:pt idx="0">
                  <c:v>35</c:v>
                </c:pt>
                <c:pt idx="1">
                  <c:v>5</c:v>
                </c:pt>
                <c:pt idx="2">
                  <c:v>60</c:v>
                </c:pt>
              </c:numCache>
            </c:numRef>
          </c:val>
          <c:extLst>
            <c:ext xmlns:c16="http://schemas.microsoft.com/office/drawing/2014/chart" uri="{C3380CC4-5D6E-409C-BE32-E72D297353CC}">
              <c16:uniqueId val="{0000000A-B52D-4AA5-A52C-DBABF839AE5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9221269143384412"/>
          <c:y val="0.30644481673837504"/>
          <c:w val="0.24732007571882036"/>
          <c:h val="0.3835377887090676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Open Sans" panose="020B0604020202020204"/>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Open Sans" panose="020B0604020202020204"/>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ctr" rtl="0">
              <a:defRPr sz="2200" b="1" i="0" u="none" strike="noStrike" kern="1200" baseline="0">
                <a:solidFill>
                  <a:schemeClr val="dk1">
                    <a:lumMod val="75000"/>
                    <a:lumOff val="25000"/>
                  </a:schemeClr>
                </a:solidFill>
                <a:latin typeface="Open Sans" panose="020B0604020202020204"/>
                <a:ea typeface="+mn-ea"/>
                <a:cs typeface="+mn-cs"/>
              </a:defRPr>
            </a:pPr>
            <a:r>
              <a:rPr lang="en-US"/>
              <a:t>Breakdown of time consumption </a:t>
            </a:r>
          </a:p>
        </c:rich>
      </c:tx>
      <c:overlay val="0"/>
      <c:spPr>
        <a:noFill/>
        <a:ln>
          <a:noFill/>
        </a:ln>
        <a:effectLst/>
      </c:spPr>
      <c:txPr>
        <a:bodyPr rot="0" spcFirstLastPara="1" vertOverflow="ellipsis" vert="horz" wrap="square" anchor="ctr" anchorCtr="1"/>
        <a:lstStyle/>
        <a:p>
          <a:pPr algn="ctr" rtl="0">
            <a:defRPr sz="2200" b="1" i="0" u="none" strike="noStrike" kern="1200" baseline="0">
              <a:solidFill>
                <a:schemeClr val="dk1">
                  <a:lumMod val="75000"/>
                  <a:lumOff val="25000"/>
                </a:schemeClr>
              </a:solidFill>
              <a:latin typeface="Open Sans" panose="020B0604020202020204"/>
              <a:ea typeface="+mn-ea"/>
              <a:cs typeface="+mn-cs"/>
            </a:defRPr>
          </a:pPr>
          <a:endParaRPr lang="en-US"/>
        </a:p>
      </c:txPr>
    </c:title>
    <c:autoTitleDeleted val="0"/>
    <c:plotArea>
      <c:layout>
        <c:manualLayout>
          <c:layoutTarget val="inner"/>
          <c:xMode val="edge"/>
          <c:yMode val="edge"/>
          <c:x val="6.8719897975406175E-2"/>
          <c:y val="0.10809769302777728"/>
          <c:w val="0.4391379916631224"/>
          <c:h val="0.78473341104250305"/>
        </c:manualLayout>
      </c:layout>
      <c:pieChart>
        <c:varyColors val="1"/>
        <c:ser>
          <c:idx val="0"/>
          <c:order val="0"/>
          <c:tx>
            <c:strRef>
              <c:f>Sheet1!$B$1</c:f>
              <c:strCache>
                <c:ptCount val="1"/>
                <c:pt idx="0">
                  <c:v>销售额</c:v>
                </c:pt>
              </c:strCache>
            </c:strRef>
          </c:tx>
          <c:explosion val="5"/>
          <c:dPt>
            <c:idx val="0"/>
            <c:bubble3D val="0"/>
            <c:explosion val="0"/>
            <c:spPr>
              <a:solidFill>
                <a:schemeClr val="accent1">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F9-48FF-B533-6C3830A91F11}"/>
              </c:ext>
            </c:extLst>
          </c:dPt>
          <c:dPt>
            <c:idx val="1"/>
            <c:bubble3D val="0"/>
            <c:explosion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F9-48FF-B533-6C3830A91F11}"/>
              </c:ext>
            </c:extLst>
          </c:dPt>
          <c:dPt>
            <c:idx val="2"/>
            <c:bubble3D val="0"/>
            <c:explosion val="0"/>
            <c:spPr>
              <a:solidFill>
                <a:srgbClr val="F23C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F9-48FF-B533-6C3830A91F11}"/>
              </c:ext>
            </c:extLst>
          </c:dPt>
          <c:dPt>
            <c:idx val="3"/>
            <c:bubble3D val="0"/>
            <c:spPr>
              <a:solidFill>
                <a:schemeClr val="accent3">
                  <a:tint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F9-48FF-B533-6C3830A91F11}"/>
              </c:ext>
            </c:extLst>
          </c:dPt>
          <c:dPt>
            <c:idx val="4"/>
            <c:bubble3D val="0"/>
            <c:spPr>
              <a:solidFill>
                <a:schemeClr val="accent3">
                  <a:tint val="3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F9-48FF-B533-6C3830A91F11}"/>
              </c:ext>
            </c:extLst>
          </c:dPt>
          <c:dLbls>
            <c:dLbl>
              <c:idx val="1"/>
              <c:layout>
                <c:manualLayout>
                  <c:x val="-1.3388996467483439E-2"/>
                  <c:y val="-2.768389169922050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F9-48FF-B533-6C3830A91F11}"/>
                </c:ext>
              </c:extLst>
            </c:dLbl>
            <c:dLbl>
              <c:idx val="2"/>
              <c:layout>
                <c:manualLayout>
                  <c:x val="0.17024315210913685"/>
                  <c:y val="-5.84481156276441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FF9-48FF-B533-6C3830A91F1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330" b="1" i="0" u="none" strike="noStrike" kern="1200" baseline="0">
                    <a:solidFill>
                      <a:schemeClr val="lt1"/>
                    </a:solidFill>
                    <a:latin typeface="Open Sans" panose="020B0604020202020204"/>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Read data</c:v>
                </c:pt>
                <c:pt idx="1">
                  <c:v>Write data</c:v>
                </c:pt>
                <c:pt idx="2">
                  <c:v>CPU</c:v>
                </c:pt>
              </c:strCache>
            </c:strRef>
          </c:cat>
          <c:val>
            <c:numRef>
              <c:f>Sheet1!$B$2:$B$4</c:f>
              <c:numCache>
                <c:formatCode>General</c:formatCode>
                <c:ptCount val="3"/>
                <c:pt idx="0">
                  <c:v>35</c:v>
                </c:pt>
                <c:pt idx="1">
                  <c:v>5</c:v>
                </c:pt>
                <c:pt idx="2">
                  <c:v>60</c:v>
                </c:pt>
              </c:numCache>
            </c:numRef>
          </c:val>
          <c:extLst>
            <c:ext xmlns:c16="http://schemas.microsoft.com/office/drawing/2014/chart" uri="{C3380CC4-5D6E-409C-BE32-E72D297353CC}">
              <c16:uniqueId val="{0000000A-FFF9-48FF-B533-6C3830A91F1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9221269143384412"/>
          <c:y val="0.30644481673837504"/>
          <c:w val="0.24732007571882036"/>
          <c:h val="0.3835377887090676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Open Sans" panose="020B0604020202020204"/>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Open Sans" panose="020B0604020202020204"/>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9193658439662121E-2"/>
          <c:y val="1.463750028889043E-2"/>
          <c:w val="0.54662553634591171"/>
          <c:h val="0.94037139753634247"/>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latin typeface="Open Sans" panose="020B0604020202020204"/>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6.8719897975406175E-2"/>
          <c:y val="0.10809769302777728"/>
          <c:w val="0.4391379916631224"/>
          <c:h val="0.78473341104250305"/>
        </c:manualLayout>
      </c:layout>
      <c:pieChart>
        <c:varyColors val="1"/>
        <c:ser>
          <c:idx val="0"/>
          <c:order val="0"/>
          <c:tx>
            <c:strRef>
              <c:f>Sheet1!$B$1</c:f>
              <c:strCache>
                <c:ptCount val="1"/>
                <c:pt idx="0">
                  <c:v>销售额</c:v>
                </c:pt>
              </c:strCache>
            </c:strRef>
          </c:tx>
          <c:spPr>
            <a:ln>
              <a:noFill/>
            </a:ln>
          </c:spPr>
          <c:explosion val="5"/>
          <c:dPt>
            <c:idx val="0"/>
            <c:bubble3D val="0"/>
            <c:explosion val="0"/>
            <c:spPr>
              <a:noFill/>
              <a:ln>
                <a:noFill/>
              </a:ln>
              <a:effectLst/>
            </c:spPr>
            <c:extLst>
              <c:ext xmlns:c16="http://schemas.microsoft.com/office/drawing/2014/chart" uri="{C3380CC4-5D6E-409C-BE32-E72D297353CC}">
                <c16:uniqueId val="{00000001-3A91-4FCB-803F-A15966E76922}"/>
              </c:ext>
            </c:extLst>
          </c:dPt>
          <c:dPt>
            <c:idx val="1"/>
            <c:bubble3D val="0"/>
            <c:explosion val="0"/>
            <c:spPr>
              <a:noFill/>
              <a:ln>
                <a:noFill/>
              </a:ln>
              <a:effectLst/>
            </c:spPr>
            <c:extLst>
              <c:ext xmlns:c16="http://schemas.microsoft.com/office/drawing/2014/chart" uri="{C3380CC4-5D6E-409C-BE32-E72D297353CC}">
                <c16:uniqueId val="{00000003-3A91-4FCB-803F-A15966E76922}"/>
              </c:ext>
            </c:extLst>
          </c:dPt>
          <c:dPt>
            <c:idx val="2"/>
            <c:bubble3D val="0"/>
            <c:explosion val="12"/>
            <c:spPr>
              <a:solidFill>
                <a:srgbClr val="F23C00"/>
              </a:solidFill>
              <a:ln>
                <a:noFill/>
              </a:ln>
              <a:effectLst>
                <a:glow rad="101600">
                  <a:schemeClr val="accent2">
                    <a:satMod val="175000"/>
                    <a:alpha val="40000"/>
                  </a:schemeClr>
                </a:glow>
                <a:outerShdw blurRad="63500" dir="7800000" sx="103000" sy="103000" algn="ctr" rotWithShape="0">
                  <a:prstClr val="black">
                    <a:alpha val="35000"/>
                  </a:prstClr>
                </a:outerShdw>
                <a:softEdge rad="0"/>
              </a:effectLst>
              <a:scene3d>
                <a:camera prst="orthographicFront"/>
                <a:lightRig rig="chilly" dir="t"/>
              </a:scene3d>
              <a:sp3d>
                <a:bevelT h="50800"/>
                <a:bevelB w="0"/>
              </a:sp3d>
            </c:spPr>
            <c:extLst>
              <c:ext xmlns:c16="http://schemas.microsoft.com/office/drawing/2014/chart" uri="{C3380CC4-5D6E-409C-BE32-E72D297353CC}">
                <c16:uniqueId val="{00000005-3A91-4FCB-803F-A15966E76922}"/>
              </c:ext>
            </c:extLst>
          </c:dPt>
          <c:dPt>
            <c:idx val="3"/>
            <c:bubble3D val="0"/>
            <c:spPr>
              <a:solidFill>
                <a:schemeClr val="accent3">
                  <a:tint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A91-4FCB-803F-A15966E76922}"/>
              </c:ext>
            </c:extLst>
          </c:dPt>
          <c:dPt>
            <c:idx val="4"/>
            <c:bubble3D val="0"/>
            <c:spPr>
              <a:solidFill>
                <a:schemeClr val="accent3">
                  <a:tint val="3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A91-4FCB-803F-A15966E76922}"/>
              </c:ext>
            </c:extLst>
          </c:dPt>
          <c:dLbls>
            <c:dLbl>
              <c:idx val="0"/>
              <c:delete val="1"/>
              <c:extLst>
                <c:ext xmlns:c15="http://schemas.microsoft.com/office/drawing/2012/chart" uri="{CE6537A1-D6FC-4f65-9D91-7224C49458BB}"/>
                <c:ext xmlns:c16="http://schemas.microsoft.com/office/drawing/2014/chart" uri="{C3380CC4-5D6E-409C-BE32-E72D297353CC}">
                  <c16:uniqueId val="{00000001-3A91-4FCB-803F-A15966E76922}"/>
                </c:ext>
              </c:extLst>
            </c:dLbl>
            <c:dLbl>
              <c:idx val="1"/>
              <c:delete val="1"/>
              <c:extLst>
                <c:ext xmlns:c15="http://schemas.microsoft.com/office/drawing/2012/chart" uri="{CE6537A1-D6FC-4f65-9D91-7224C49458BB}"/>
                <c:ext xmlns:c16="http://schemas.microsoft.com/office/drawing/2014/chart" uri="{C3380CC4-5D6E-409C-BE32-E72D297353CC}">
                  <c16:uniqueId val="{00000003-3A91-4FCB-803F-A15966E76922}"/>
                </c:ext>
              </c:extLst>
            </c:dLbl>
            <c:dLbl>
              <c:idx val="2"/>
              <c:layout>
                <c:manualLayout>
                  <c:x val="0.17024315210913685"/>
                  <c:y val="-5.84481156276441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A91-4FCB-803F-A15966E76922}"/>
                </c:ext>
              </c:extLst>
            </c:dLbl>
            <c:spPr>
              <a:pattFill prst="pct75">
                <a:fgClr>
                  <a:schemeClr val="dk1">
                    <a:lumMod val="75000"/>
                    <a:lumOff val="25000"/>
                  </a:schemeClr>
                </a:fgClr>
                <a:bgClr>
                  <a:schemeClr val="dk1">
                    <a:lumMod val="65000"/>
                    <a:lumOff val="35000"/>
                  </a:schemeClr>
                </a:bgClr>
              </a:pattFill>
              <a:ln>
                <a:noFill/>
              </a:ln>
              <a:effectLst/>
            </c:spPr>
            <c:txPr>
              <a:bodyPr rot="0" spcFirstLastPara="1" vertOverflow="ellipsis" vert="horz" wrap="square" anchor="ctr" anchorCtr="1"/>
              <a:lstStyle/>
              <a:p>
                <a:pPr>
                  <a:defRPr sz="1330" b="1" i="0" u="none" strike="noStrike" kern="1200" baseline="0">
                    <a:solidFill>
                      <a:schemeClr val="lt1"/>
                    </a:solidFill>
                    <a:latin typeface="Open Sans" panose="020B0604020202020204"/>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Read data</c:v>
                </c:pt>
                <c:pt idx="1">
                  <c:v>Write data</c:v>
                </c:pt>
                <c:pt idx="2">
                  <c:v>logic</c:v>
                </c:pt>
              </c:strCache>
            </c:strRef>
          </c:cat>
          <c:val>
            <c:numRef>
              <c:f>Sheet1!$B$2:$B$4</c:f>
              <c:numCache>
                <c:formatCode>General</c:formatCode>
                <c:ptCount val="3"/>
                <c:pt idx="0">
                  <c:v>35</c:v>
                </c:pt>
                <c:pt idx="1">
                  <c:v>5</c:v>
                </c:pt>
                <c:pt idx="2">
                  <c:v>60</c:v>
                </c:pt>
              </c:numCache>
            </c:numRef>
          </c:val>
          <c:extLst>
            <c:ext xmlns:c16="http://schemas.microsoft.com/office/drawing/2014/chart" uri="{C3380CC4-5D6E-409C-BE32-E72D297353CC}">
              <c16:uniqueId val="{0000000A-3A91-4FCB-803F-A15966E76922}"/>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latin typeface="Open Sans" panose="020B0604020202020204"/>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AE4DC-60CA-46CD-A395-73EED19F381F}" type="datetimeFigureOut">
              <a:rPr lang="en-CA" smtClean="0"/>
              <a:t>2021-04-21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863C5-5C9C-4FB0-9E69-8E6A5E7F1798}" type="slidenum">
              <a:rPr lang="en-CA" smtClean="0"/>
              <a:t>‹#›</a:t>
            </a:fld>
            <a:endParaRPr lang="en-CA"/>
          </a:p>
        </p:txBody>
      </p:sp>
    </p:spTree>
    <p:extLst>
      <p:ext uri="{BB962C8B-B14F-4D97-AF65-F5344CB8AC3E}">
        <p14:creationId xmlns:p14="http://schemas.microsoft.com/office/powerpoint/2010/main" val="161635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en.wikipedia.org/wiki/Triangle_inequality" TargetMode="External"/><Relationship Id="rId3" Type="http://schemas.openxmlformats.org/officeDocument/2006/relationships/hyperlink" Target="https://en.wikipedia.org/wiki/Measure_of_similarity" TargetMode="External"/><Relationship Id="rId7" Type="http://schemas.openxmlformats.org/officeDocument/2006/relationships/hyperlink" Target="https://en.wikipedia.org/wiki/Distance_metric"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en.wikipedia.org/wiki/Unit_vector" TargetMode="External"/><Relationship Id="rId5" Type="http://schemas.openxmlformats.org/officeDocument/2006/relationships/hyperlink" Target="https://en.wikipedia.org/wiki/Cosine" TargetMode="External"/><Relationship Id="rId4" Type="http://schemas.openxmlformats.org/officeDocument/2006/relationships/hyperlink" Target="https://en.wikipedia.org/wiki/Inner_product_space"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a:t>
            </a:fld>
            <a:endParaRPr lang="en-CA"/>
          </a:p>
        </p:txBody>
      </p:sp>
    </p:spTree>
    <p:extLst>
      <p:ext uri="{BB962C8B-B14F-4D97-AF65-F5344CB8AC3E}">
        <p14:creationId xmlns:p14="http://schemas.microsoft.com/office/powerpoint/2010/main" val="329938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Similarity search is used in recommender systems to predict the interest of a user for a new item. Item embeddings are learned from user-item interactions, and used to recommend movies and products. </a:t>
            </a:r>
            <a:r>
              <a:rPr lang="en-CA" dirty="0"/>
              <a:t>Recommender systems are also used in other settings, for example In precision agriculture: recommend a fertilizer for a given crop or a crop for a given soil.</a:t>
            </a:r>
          </a:p>
          <a:p>
            <a:endParaRPr lang="en-US" dirty="0"/>
          </a:p>
          <a:p>
            <a:endParaRPr lang="en-US" dirty="0"/>
          </a:p>
          <a:p>
            <a:r>
              <a:rPr lang="en-US" dirty="0"/>
              <a:t>Item embeddings are learned from user-item interactions, and used to recommend products. For example, </a:t>
            </a:r>
            <a:r>
              <a:rPr lang="en-CA" dirty="0"/>
              <a:t>if we think a </a:t>
            </a:r>
            <a:r>
              <a:rPr lang="en-US" dirty="0"/>
              <a:t>Similarity search is used in recommender systems to predict the interest of a user for a new item. Item embeddings are learned from user-item interactions, and used to recommend movies [27] and products [78].</a:t>
            </a:r>
            <a:r>
              <a:rPr lang="en-CA" dirty="0"/>
              <a:t>Netflix user as a set of movies that they liked, then you can identify Netflix users that have the same taste in movies, then use one user’s opinion to recommend a movie to the other. Alternatively, a new movie is recommended to a user if it is similar to the set of movies previously liked by this user.</a:t>
            </a:r>
          </a:p>
          <a:p>
            <a:endParaRPr lang="en-CA" dirty="0"/>
          </a:p>
          <a:p>
            <a:endParaRPr lang="fr-MA" dirty="0"/>
          </a:p>
        </p:txBody>
      </p:sp>
      <p:sp>
        <p:nvSpPr>
          <p:cNvPr id="4" name="Espace réservé du numéro de diapositive 3"/>
          <p:cNvSpPr>
            <a:spLocks noGrp="1"/>
          </p:cNvSpPr>
          <p:nvPr>
            <p:ph type="sldNum" sz="quarter" idx="5"/>
          </p:nvPr>
        </p:nvSpPr>
        <p:spPr/>
        <p:txBody>
          <a:bodyPr/>
          <a:lstStyle/>
          <a:p>
            <a:fld id="{CB8D7DEA-D57F-4174-880B-06D04B0A9F4F}" type="slidenum">
              <a:rPr lang="fr-MA" smtClean="0"/>
              <a:t>14</a:t>
            </a:fld>
            <a:endParaRPr lang="fr-MA"/>
          </a:p>
        </p:txBody>
      </p:sp>
    </p:spTree>
    <p:extLst>
      <p:ext uri="{BB962C8B-B14F-4D97-AF65-F5344CB8AC3E}">
        <p14:creationId xmlns:p14="http://schemas.microsoft.com/office/powerpoint/2010/main" val="21471677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t>
            </a:r>
            <a:r>
              <a:rPr lang="en-CA" dirty="0" err="1"/>
              <a:t>isax</a:t>
            </a:r>
            <a:r>
              <a:rPr lang="en-CA" dirty="0"/>
              <a:t>-based indexes use the </a:t>
            </a:r>
            <a:r>
              <a:rPr lang="en-CA" dirty="0" err="1"/>
              <a:t>isax</a:t>
            </a:r>
            <a:r>
              <a:rPr lang="en-CA" dirty="0"/>
              <a:t> summarization that we described earlier.</a:t>
            </a:r>
          </a:p>
          <a:p>
            <a:r>
              <a:rPr lang="en-CA" dirty="0"/>
              <a:t>As we mentioned, the </a:t>
            </a:r>
            <a:r>
              <a:rPr lang="en-CA" dirty="0" err="1"/>
              <a:t>isax</a:t>
            </a:r>
            <a:r>
              <a:rPr lang="en-CA" dirty="0"/>
              <a:t> summarization is bitwise, and allows us to represent different segments of the same series with a different number of bits. </a:t>
            </a:r>
          </a:p>
          <a:p>
            <a:r>
              <a:rPr lang="en-CA" dirty="0"/>
              <a:t>This is what enables a small memory footprint, a hierarchical organization of the series in the form of a tree, and fast, bitwise operations for the traversal of this tree index</a:t>
            </a:r>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175</a:t>
            </a:fld>
            <a:endParaRPr lang="en-CA"/>
          </a:p>
        </p:txBody>
      </p:sp>
    </p:spTree>
    <p:extLst>
      <p:ext uri="{BB962C8B-B14F-4D97-AF65-F5344CB8AC3E}">
        <p14:creationId xmlns:p14="http://schemas.microsoft.com/office/powerpoint/2010/main" val="41803641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E5F775EA-7208-44A2-A60A-3F7F1F59D080}" type="slidenum">
              <a:rPr lang="en-US" smtClean="0"/>
              <a:pPr>
                <a:defRPr/>
              </a:pPr>
              <a:t>176</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fontAlgn="base" hangingPunct="1">
              <a:spcBef>
                <a:spcPct val="0"/>
              </a:spcBef>
              <a:spcAft>
                <a:spcPct val="0"/>
              </a:spcAft>
            </a:pPr>
            <a:fld id="{783D743D-E084-40E2-A527-5F369F04B5D1}" type="slidenum">
              <a:rPr lang="en-US" altLang="en-US" smtClean="0">
                <a:latin typeface="Calibri" pitchFamily="34" charset="0"/>
                <a:ea typeface="MS PGothic" pitchFamily="34" charset="-128"/>
              </a:rPr>
              <a:pPr eaLnBrk="1" fontAlgn="base" hangingPunct="1">
                <a:spcBef>
                  <a:spcPct val="0"/>
                </a:spcBef>
                <a:spcAft>
                  <a:spcPct val="0"/>
                </a:spcAft>
              </a:pPr>
              <a:t>177</a:t>
            </a:fld>
            <a:endParaRPr lang="en-US" altLang="en-US">
              <a:latin typeface="Calibri" pitchFamily="34" charset="0"/>
              <a:ea typeface="MS PGothic"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fontAlgn="base" hangingPunct="1">
              <a:spcBef>
                <a:spcPct val="0"/>
              </a:spcBef>
              <a:spcAft>
                <a:spcPct val="0"/>
              </a:spcAft>
            </a:pPr>
            <a:fld id="{50B78D23-2870-4A18-BA7B-D242FA2591EF}" type="slidenum">
              <a:rPr lang="en-US" altLang="en-US" smtClean="0">
                <a:latin typeface="Calibri" pitchFamily="34" charset="0"/>
                <a:ea typeface="MS PGothic" pitchFamily="34" charset="-128"/>
              </a:rPr>
              <a:pPr eaLnBrk="1" fontAlgn="base" hangingPunct="1">
                <a:spcBef>
                  <a:spcPct val="0"/>
                </a:spcBef>
                <a:spcAft>
                  <a:spcPct val="0"/>
                </a:spcAft>
              </a:pPr>
              <a:t>178</a:t>
            </a:fld>
            <a:endParaRPr lang="en-US" altLang="en-US">
              <a:latin typeface="Calibri" pitchFamily="34" charset="0"/>
              <a:ea typeface="MS PGothic"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80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fontAlgn="base" hangingPunct="1">
              <a:spcBef>
                <a:spcPct val="0"/>
              </a:spcBef>
              <a:spcAft>
                <a:spcPct val="0"/>
              </a:spcAft>
            </a:pPr>
            <a:fld id="{6F019117-2F8E-4690-A4BD-D17F39CB19B1}" type="slidenum">
              <a:rPr lang="en-US" altLang="en-US" smtClean="0">
                <a:latin typeface="Calibri" pitchFamily="34" charset="0"/>
                <a:ea typeface="MS PGothic" pitchFamily="34" charset="-128"/>
              </a:rPr>
              <a:pPr eaLnBrk="1" fontAlgn="base" hangingPunct="1">
                <a:spcBef>
                  <a:spcPct val="0"/>
                </a:spcBef>
                <a:spcAft>
                  <a:spcPct val="0"/>
                </a:spcAft>
              </a:pPr>
              <a:t>179</a:t>
            </a:fld>
            <a:endParaRPr lang="en-US" altLang="en-US">
              <a:latin typeface="Calibri" pitchFamily="34" charset="0"/>
              <a:ea typeface="MS PGothic" pitchFamily="34"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5E447232-AB9D-471D-9772-44365329A3EC}" type="slidenum">
              <a:rPr lang="en-US" smtClean="0"/>
              <a:pPr>
                <a:defRPr/>
              </a:pPr>
              <a:t>180</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1EF5F958-5665-4EAF-B063-CCD81FF121C5}" type="slidenum">
              <a:rPr lang="en-US" smtClean="0"/>
              <a:pPr>
                <a:defRPr/>
              </a:pPr>
              <a:t>181</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662E4B08-79F8-4725-A773-BF833CD9528E}" type="slidenum">
              <a:rPr lang="en-US" smtClean="0"/>
              <a:pPr>
                <a:defRPr/>
              </a:pPr>
              <a:t>182</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2B37EC51-8EF2-4676-9247-C2280A2CDE0A}" type="slidenum">
              <a:rPr lang="en-US" smtClean="0"/>
              <a:pPr>
                <a:defRPr/>
              </a:pPr>
              <a:t>183</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dirty="0">
                <a:latin typeface="Calibri" charset="0"/>
              </a:rPr>
              <a:t>This slide shows an example of an </a:t>
            </a:r>
            <a:r>
              <a:rPr lang="en-US" dirty="0" err="1">
                <a:latin typeface="Calibri" charset="0"/>
              </a:rPr>
              <a:t>isax</a:t>
            </a:r>
            <a:r>
              <a:rPr lang="en-US" dirty="0">
                <a:latin typeface="Calibri" charset="0"/>
              </a:rPr>
              <a:t> index. </a:t>
            </a:r>
          </a:p>
          <a:p>
            <a:pPr eaLnBrk="1" hangingPunct="1"/>
            <a:r>
              <a:rPr lang="en-US" dirty="0">
                <a:latin typeface="Calibri" charset="0"/>
              </a:rPr>
              <a:t>Each inner node contains the </a:t>
            </a:r>
            <a:r>
              <a:rPr lang="en-US" dirty="0" err="1">
                <a:latin typeface="Calibri" charset="0"/>
              </a:rPr>
              <a:t>isax</a:t>
            </a:r>
            <a:r>
              <a:rPr lang="en-US" dirty="0">
                <a:latin typeface="Calibri" charset="0"/>
              </a:rPr>
              <a:t> summarization of all series below that subtree. </a:t>
            </a:r>
          </a:p>
          <a:p>
            <a:pPr eaLnBrk="1" hangingPunct="1"/>
            <a:r>
              <a:rPr lang="en-US" dirty="0">
                <a:latin typeface="Calibri" charset="0"/>
              </a:rPr>
              <a:t>Leaf nodes also contain (or point to) the raw data values, so that we can remove false positives during query answering, and get exact, correct answers for similarity search.</a:t>
            </a:r>
          </a:p>
          <a:p>
            <a:pPr eaLnBrk="1" hangingPunct="1"/>
            <a:r>
              <a:rPr lang="en-US" dirty="0">
                <a:latin typeface="Calibri" charset="0"/>
              </a:rPr>
              <a:t>Leaves have a fixed capacity; once this is exceeded, we have to split a leaf in two children, by selecting one of the segments and augmenting by one the number of bits for representing this segment.</a:t>
            </a:r>
          </a:p>
          <a:p>
            <a:pPr eaLnBrk="1" hangingPunct="1"/>
            <a:r>
              <a:rPr lang="en-US" dirty="0">
                <a:latin typeface="Calibri" charset="0"/>
              </a:rPr>
              <a:t>Note also that the root of the index has more than two children: it can have up to 2^w children (if the corresponding series exist in the dataset), where w is the number of segments.</a:t>
            </a:r>
          </a:p>
          <a:p>
            <a:pPr eaLnBrk="1" hangingPunct="1"/>
            <a:r>
              <a:rPr lang="en-US" dirty="0">
                <a:latin typeface="Calibri" charset="0"/>
              </a:rPr>
              <a:t>The </a:t>
            </a:r>
            <a:r>
              <a:rPr lang="en-US" dirty="0" err="1">
                <a:latin typeface="Calibri" charset="0"/>
              </a:rPr>
              <a:t>isax</a:t>
            </a:r>
            <a:r>
              <a:rPr lang="en-US" dirty="0">
                <a:latin typeface="Calibri" charset="0"/>
              </a:rPr>
              <a:t> index is built top-down, and is a non-balanced tree.</a:t>
            </a:r>
          </a:p>
        </p:txBody>
      </p:sp>
      <p:sp>
        <p:nvSpPr>
          <p:cNvPr id="131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116B67-3A68-6144-BABF-E98D72F5E8D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1189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r>
              <a:rPr lang="en-US" dirty="0"/>
              <a:t>Techniques based on similarity search define outliers as the items with the largest distance to their NNs, and have been applied to find land mines in satellite images  and discords in data series, and intrusion detection in cybersecurity.</a:t>
            </a:r>
            <a:endParaRPr lang="fr-MA" dirty="0"/>
          </a:p>
        </p:txBody>
      </p:sp>
      <p:sp>
        <p:nvSpPr>
          <p:cNvPr id="4" name="Espace réservé du numéro de diapositive 3"/>
          <p:cNvSpPr>
            <a:spLocks noGrp="1"/>
          </p:cNvSpPr>
          <p:nvPr>
            <p:ph type="sldNum" sz="quarter" idx="5"/>
          </p:nvPr>
        </p:nvSpPr>
        <p:spPr/>
        <p:txBody>
          <a:bodyPr/>
          <a:lstStyle/>
          <a:p>
            <a:fld id="{CB8D7DEA-D57F-4174-880B-06D04B0A9F4F}" type="slidenum">
              <a:rPr lang="fr-MA" smtClean="0"/>
              <a:t>15</a:t>
            </a:fld>
            <a:endParaRPr lang="fr-MA"/>
          </a:p>
        </p:txBody>
      </p:sp>
    </p:spTree>
    <p:extLst>
      <p:ext uri="{BB962C8B-B14F-4D97-AF65-F5344CB8AC3E}">
        <p14:creationId xmlns:p14="http://schemas.microsoft.com/office/powerpoint/2010/main" val="35166584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isax2+ index is newer version of the </a:t>
            </a:r>
            <a:r>
              <a:rPr lang="en-US" dirty="0" err="1"/>
              <a:t>isax</a:t>
            </a:r>
            <a:r>
              <a:rPr lang="en-US" dirty="0"/>
              <a:t> index that supports bulk loading.</a:t>
            </a:r>
          </a:p>
          <a:p>
            <a:r>
              <a:rPr lang="en-US" dirty="0"/>
              <a:t>The main ideas are the following:</a:t>
            </a:r>
          </a:p>
          <a:p>
            <a:r>
              <a:rPr lang="en-US" dirty="0"/>
              <a:t>First, it gathers in main memory as many series from the input as possible that will end up in the same leaf, and then issues sequential disk writes to materialize the corresponding leaves.</a:t>
            </a:r>
          </a:p>
          <a:p>
            <a:r>
              <a:rPr lang="en-US" dirty="0"/>
              <a:t>Second, it handles separately the summarizations and the raw data of each series, so that operations are executed faster, using only the necessary data.</a:t>
            </a:r>
          </a:p>
          <a:p>
            <a:r>
              <a:rPr lang="en-US" dirty="0"/>
              <a:t>And third, it applies an optimistic policy, assuming that the first leaf each series gets into will never split. </a:t>
            </a:r>
          </a:p>
          <a:p>
            <a:r>
              <a:rPr lang="en-US" dirty="0"/>
              <a:t>These strategies result in isax2+ building almost an order of magnitude faster than the simple </a:t>
            </a:r>
            <a:r>
              <a:rPr lang="en-US" dirty="0" err="1"/>
              <a:t>isax</a:t>
            </a:r>
            <a:r>
              <a:rPr lang="en-US" dirty="0"/>
              <a:t> index (for large sequence collections).</a:t>
            </a:r>
          </a:p>
          <a:p>
            <a:endParaRPr lang="en-US" dirty="0"/>
          </a:p>
        </p:txBody>
      </p:sp>
      <p:sp>
        <p:nvSpPr>
          <p:cNvPr id="4" name="Slide Number Placeholder 3"/>
          <p:cNvSpPr>
            <a:spLocks noGrp="1"/>
          </p:cNvSpPr>
          <p:nvPr>
            <p:ph type="sldNum" sz="quarter" idx="5"/>
          </p:nvPr>
        </p:nvSpPr>
        <p:spPr/>
        <p:txBody>
          <a:bodyPr/>
          <a:lstStyle/>
          <a:p>
            <a:fld id="{902863C5-5C9C-4FB0-9E69-8E6A5E7F1798}" type="slidenum">
              <a:rPr lang="en-CA" smtClean="0"/>
              <a:t>185</a:t>
            </a:fld>
            <a:endParaRPr lang="en-CA"/>
          </a:p>
        </p:txBody>
      </p:sp>
    </p:spTree>
    <p:extLst>
      <p:ext uri="{BB962C8B-B14F-4D97-AF65-F5344CB8AC3E}">
        <p14:creationId xmlns:p14="http://schemas.microsoft.com/office/powerpoint/2010/main" val="11344334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Adaptive Data Series index (ADS+), is an adaptive version of isax2+.</a:t>
            </a:r>
          </a:p>
          <a:p>
            <a:r>
              <a:rPr lang="en-US" dirty="0"/>
              <a:t>It represents a novel paradigm for building a data series index, by starting to answer similarity search queries before the entire index has been built, while still guaranteeing correct results.</a:t>
            </a:r>
          </a:p>
          <a:p>
            <a:r>
              <a:rPr lang="en-US" dirty="0"/>
              <a:t>This leads to a significant performance improvement (up to 7x faster) for the time we need to answer the very first query using the index.</a:t>
            </a:r>
          </a:p>
          <a:p>
            <a:r>
              <a:rPr lang="en-US" dirty="0"/>
              <a:t>The main idea is to build a high-level in-memory index using only the </a:t>
            </a:r>
            <a:r>
              <a:rPr lang="en-US" dirty="0" err="1"/>
              <a:t>isax</a:t>
            </a:r>
            <a:r>
              <a:rPr lang="en-US" dirty="0"/>
              <a:t> summarizations and very large leaf sizes, and then refine the leaves and bring in their raw data only when accessed by some query.</a:t>
            </a:r>
          </a:p>
        </p:txBody>
      </p:sp>
      <p:sp>
        <p:nvSpPr>
          <p:cNvPr id="4" name="Slide Number Placeholder 3"/>
          <p:cNvSpPr>
            <a:spLocks noGrp="1"/>
          </p:cNvSpPr>
          <p:nvPr>
            <p:ph type="sldNum" sz="quarter" idx="5"/>
          </p:nvPr>
        </p:nvSpPr>
        <p:spPr/>
        <p:txBody>
          <a:bodyPr/>
          <a:lstStyle/>
          <a:p>
            <a:fld id="{902863C5-5C9C-4FB0-9E69-8E6A5E7F1798}" type="slidenum">
              <a:rPr lang="en-CA" smtClean="0"/>
              <a:t>186</a:t>
            </a:fld>
            <a:endParaRPr lang="en-CA"/>
          </a:p>
        </p:txBody>
      </p:sp>
    </p:spTree>
    <p:extLst>
      <p:ext uri="{BB962C8B-B14F-4D97-AF65-F5344CB8AC3E}">
        <p14:creationId xmlns:p14="http://schemas.microsoft.com/office/powerpoint/2010/main" val="25931043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This slide shows the ADS index when we have finished the first phase, and are ready to answer queries.</a:t>
            </a:r>
          </a:p>
          <a:p>
            <a:pPr marL="0" indent="0">
              <a:buFontTx/>
              <a:buNone/>
            </a:pPr>
            <a:r>
              <a:rPr lang="en-US" b="0" dirty="0"/>
              <a:t>The leaves are large, and point to the raw data in the original file on disk, which permits us to finish this phase quickly.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2509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In order to answer the query fast, we further split the leaves needed by the query, until they become small enough, so that we can afford to pay the cost of reading the corresponding raw data, bringing them in the index, and materializing the leaf with the raw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2509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This approach ensures that the next time a query will need this leaf, it will already contain the raw data, and the query will execute much faster.</a:t>
            </a:r>
          </a:p>
          <a:p>
            <a:pPr marL="0" indent="0">
              <a:buFontTx/>
              <a:buNone/>
            </a:pPr>
            <a:r>
              <a:rPr lang="en-US" b="0" dirty="0"/>
              <a:t>Moreover, we do not need to spend time and effort to build parts of the index that will never be queried, and overall, we end up answering queries much faster than other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38842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is Breakdown of time consumption in creation of indexing. </a:t>
            </a:r>
          </a:p>
        </p:txBody>
      </p:sp>
    </p:spTree>
    <p:extLst>
      <p:ext uri="{BB962C8B-B14F-4D97-AF65-F5344CB8AC3E}">
        <p14:creationId xmlns:p14="http://schemas.microsoft.com/office/powerpoint/2010/main" val="33565041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can see that 60% of time is CPU time. We concentrate on how to reduce that.</a:t>
            </a:r>
            <a:endParaRPr lang="en-US" dirty="0"/>
          </a:p>
        </p:txBody>
      </p:sp>
    </p:spTree>
    <p:extLst>
      <p:ext uri="{BB962C8B-B14F-4D97-AF65-F5344CB8AC3E}">
        <p14:creationId xmlns:p14="http://schemas.microsoft.com/office/powerpoint/2010/main" val="36331799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 terms of distribution and parallelization, </a:t>
            </a:r>
            <a:r>
              <a:rPr lang="en-US" dirty="0" err="1"/>
              <a:t>DPiSAX</a:t>
            </a:r>
            <a:r>
              <a:rPr lang="en-US" dirty="0"/>
              <a:t> is an extension of  isax2+ that operates on the Spark distributed platform.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21896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DpiSAX</a:t>
            </a:r>
            <a:r>
              <a:rPr lang="en-US" dirty="0"/>
              <a:t> uses the </a:t>
            </a:r>
            <a:r>
              <a:rPr lang="en-US" dirty="0" err="1"/>
              <a:t>isax</a:t>
            </a:r>
            <a:r>
              <a:rPr lang="en-US" dirty="0"/>
              <a:t> summarization to effectively balance the workload of each node in the Spark cluster, before actually building the index.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8222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results in batch query answering 2 orders of magnitude faster than centralized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904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similarity search is also used in a variety of other applications. In particular in information retrieval for finding similar multimedia objects and copy detection in document, and video collections. Also in software engineering where code embeddings have been proposed to represent arbitrary snippets of code, and can be used to predict software dependencies and code clones.</a:t>
            </a:r>
            <a:endParaRPr lang="fr-MA" dirty="0"/>
          </a:p>
          <a:p>
            <a:endParaRPr lang="fr-MA" dirty="0"/>
          </a:p>
        </p:txBody>
      </p:sp>
      <p:sp>
        <p:nvSpPr>
          <p:cNvPr id="4" name="Espace réservé du numéro de diapositive 3"/>
          <p:cNvSpPr>
            <a:spLocks noGrp="1"/>
          </p:cNvSpPr>
          <p:nvPr>
            <p:ph type="sldNum" sz="quarter" idx="5"/>
          </p:nvPr>
        </p:nvSpPr>
        <p:spPr/>
        <p:txBody>
          <a:bodyPr/>
          <a:lstStyle/>
          <a:p>
            <a:fld id="{CB8D7DEA-D57F-4174-880B-06D04B0A9F4F}" type="slidenum">
              <a:rPr lang="fr-MA" smtClean="0"/>
              <a:t>16</a:t>
            </a:fld>
            <a:endParaRPr lang="fr-MA"/>
          </a:p>
        </p:txBody>
      </p:sp>
    </p:spTree>
    <p:extLst>
      <p:ext uri="{BB962C8B-B14F-4D97-AF65-F5344CB8AC3E}">
        <p14:creationId xmlns:p14="http://schemas.microsoft.com/office/powerpoint/2010/main" val="18842828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Following </a:t>
            </a:r>
            <a:r>
              <a:rPr lang="en-US" dirty="0" err="1"/>
              <a:t>DPiSAX</a:t>
            </a:r>
            <a:r>
              <a:rPr lang="en-US" dirty="0"/>
              <a:t>, specialized </a:t>
            </a:r>
            <a:r>
              <a:rPr lang="en-US" dirty="0" err="1"/>
              <a:t>isax</a:t>
            </a:r>
            <a:r>
              <a:rPr lang="en-US" dirty="0"/>
              <a:t>-based indexes for modern hardware were proposed.</a:t>
            </a:r>
          </a:p>
          <a:p>
            <a:r>
              <a:rPr lang="en-US" dirty="0" err="1"/>
              <a:t>ParIS</a:t>
            </a:r>
            <a:r>
              <a:rPr lang="en-US" dirty="0"/>
              <a:t> is the current state of the art index for disk-based data that exploits the SIMD (single instruction multiple data), multi-core, and multi-socket architectures of modern hardware.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97299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Its design ensures that the CPU cost is entirely masked under the disk I/O cost.</a:t>
            </a:r>
          </a:p>
          <a:p>
            <a:r>
              <a:rPr lang="en-US" dirty="0"/>
              <a:t>This is true for both spinning disks and SSDs, and it seems that it will continue to be true as these storage technologies improve.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4617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ParIS</a:t>
            </a:r>
            <a:r>
              <a:rPr lang="en-US" dirty="0"/>
              <a:t> results in query answering up to 3 orders of magnitude faster than single core solutions, which has interesting implications for complex analytics tasks, as well.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5601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For example, this graph shows the time to classify a single object using k-NN classification on a 100GB dataset.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1916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When using the same hardware and data, </a:t>
            </a:r>
            <a:r>
              <a:rPr lang="en-US" dirty="0" err="1"/>
              <a:t>ParIS</a:t>
            </a:r>
            <a:r>
              <a:rPr lang="en-US" dirty="0"/>
              <a:t> is 18x faster than ADS+ on this task.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1373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means that classification time for 100K objects goes from several days down to a few hours, all while using the same hardware.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73730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MESSI is an extension of </a:t>
            </a:r>
            <a:r>
              <a:rPr lang="en-US" dirty="0" err="1"/>
              <a:t>ParIS</a:t>
            </a:r>
            <a:r>
              <a:rPr lang="en-US" dirty="0"/>
              <a:t> for memory-resident data. </a:t>
            </a:r>
          </a:p>
          <a:p>
            <a:r>
              <a:rPr lang="en-US" dirty="0"/>
              <a:t>This index takes advantage of the fact that random accesses in main memory are fast, so it uses tree traversals more aggressively than </a:t>
            </a:r>
            <a:r>
              <a:rPr lang="en-US" dirty="0" err="1"/>
              <a:t>ParIS</a:t>
            </a:r>
            <a:r>
              <a:rPr lang="en-US" dirty="0"/>
              <a:t> for its query answering algorithm.</a:t>
            </a:r>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201</a:t>
            </a:fld>
            <a:endParaRPr lang="en-US">
              <a:solidFill>
                <a:prstClr val="black"/>
              </a:solidFill>
            </a:endParaRPr>
          </a:p>
        </p:txBody>
      </p:sp>
    </p:spTree>
    <p:extLst>
      <p:ext uri="{BB962C8B-B14F-4D97-AF65-F5344CB8AC3E}">
        <p14:creationId xmlns:p14="http://schemas.microsoft.com/office/powerpoint/2010/main" val="38625198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Finally, SING is an extension of MESSI that also takes advantage of GPU processors for similarity search query answering of memory-resident data.</a:t>
            </a:r>
          </a:p>
          <a:p>
            <a:r>
              <a:rPr lang="en-US" dirty="0"/>
              <a:t>SING achieves interactive query answering times for exact similarity search over 100GB sequence collections, taking a mere 32msec per query.</a:t>
            </a:r>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202</a:t>
            </a:fld>
            <a:endParaRPr lang="en-US">
              <a:solidFill>
                <a:prstClr val="black"/>
              </a:solidFill>
            </a:endParaRPr>
          </a:p>
        </p:txBody>
      </p:sp>
    </p:spTree>
    <p:extLst>
      <p:ext uri="{BB962C8B-B14F-4D97-AF65-F5344CB8AC3E}">
        <p14:creationId xmlns:p14="http://schemas.microsoft.com/office/powerpoint/2010/main" val="38625198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Following isax2+ and ADS+, several other </a:t>
            </a:r>
            <a:r>
              <a:rPr lang="en-US" dirty="0" err="1"/>
              <a:t>isax</a:t>
            </a:r>
            <a:r>
              <a:rPr lang="en-US" dirty="0"/>
              <a:t>-based indexes were developed.</a:t>
            </a:r>
          </a:p>
          <a:p>
            <a:r>
              <a:rPr lang="en-US" dirty="0"/>
              <a:t>Coconut is the current state of the art index for limited memory devices (where the memory is significantly smaller than the dataset size), and is the first scalable data series index that is built bottom-up.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823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made possible thanks to </a:t>
            </a:r>
            <a:r>
              <a:rPr lang="en-US" dirty="0" err="1"/>
              <a:t>InvSax</a:t>
            </a:r>
            <a:r>
              <a:rPr lang="en-US" dirty="0"/>
              <a:t>, an </a:t>
            </a:r>
            <a:r>
              <a:rPr lang="en-US" dirty="0" err="1"/>
              <a:t>isax</a:t>
            </a:r>
            <a:r>
              <a:rPr lang="en-US" dirty="0"/>
              <a:t> summarization that is sortable.</a:t>
            </a:r>
          </a:p>
          <a:p>
            <a:r>
              <a:rPr lang="en-US" dirty="0"/>
              <a:t>Note that sorting sequences, or their summarizations is not straight-forward. </a:t>
            </a:r>
          </a:p>
          <a:p>
            <a:r>
              <a:rPr lang="en-US" dirty="0"/>
              <a:t>For example, two sequences may be similar in the first few points, but different in the rest.</a:t>
            </a:r>
          </a:p>
          <a:p>
            <a:r>
              <a:rPr lang="en-US" dirty="0"/>
              <a:t>This means that a sorted order should take into account all the points of the sequence, in order to place close to each other in the sorted order two sequences that have a low distance between them.</a:t>
            </a:r>
          </a:p>
          <a:p>
            <a:r>
              <a:rPr lang="en-US" dirty="0"/>
              <a:t>Coconut proposes such a solution using a space-filling curve on the embedded space of the </a:t>
            </a:r>
            <a:r>
              <a:rPr lang="en-US" dirty="0" err="1"/>
              <a:t>isax</a:t>
            </a:r>
            <a:r>
              <a:rPr lang="en-US" dirty="0"/>
              <a:t> summarizations of the series.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794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r>
              <a:rPr lang="en-US" dirty="0"/>
              <a:t>Similarity search is used by data integration tools to facilitate a variety of tasks. Among others, it is used over tuple embeddings for entity resolution, and over schema embeddings for data discovery.</a:t>
            </a:r>
          </a:p>
          <a:p>
            <a:endParaRPr lang="en-US" dirty="0"/>
          </a:p>
        </p:txBody>
      </p:sp>
      <p:sp>
        <p:nvSpPr>
          <p:cNvPr id="4" name="Espace réservé du numéro de diapositive 3"/>
          <p:cNvSpPr>
            <a:spLocks noGrp="1"/>
          </p:cNvSpPr>
          <p:nvPr>
            <p:ph type="sldNum" sz="quarter" idx="5"/>
          </p:nvPr>
        </p:nvSpPr>
        <p:spPr/>
        <p:txBody>
          <a:bodyPr/>
          <a:lstStyle/>
          <a:p>
            <a:fld id="{CB8D7DEA-D57F-4174-880B-06D04B0A9F4F}" type="slidenum">
              <a:rPr lang="fr-MA" smtClean="0"/>
              <a:t>17</a:t>
            </a:fld>
            <a:endParaRPr lang="fr-MA"/>
          </a:p>
        </p:txBody>
      </p:sp>
    </p:spTree>
    <p:extLst>
      <p:ext uri="{BB962C8B-B14F-4D97-AF65-F5344CB8AC3E}">
        <p14:creationId xmlns:p14="http://schemas.microsoft.com/office/powerpoint/2010/main" val="41593564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results in an index that can be built bottom-up, bulk loaded, and densely packed.</a:t>
            </a:r>
          </a:p>
          <a:p>
            <a:r>
              <a:rPr lang="en-US" dirty="0"/>
              <a:t>Moreover, we can use traditional single-dimensional indexes to do that, such as a B+-tree.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0088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Coconut has also been extended to operate with LSM-trees, which are adapted to online operation. </a:t>
            </a:r>
          </a:p>
          <a:p>
            <a:r>
              <a:rPr lang="en-US" dirty="0"/>
              <a:t>Coconut-LSM is the first data series indexing solution for similarity search in streaming time series.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36209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allows users to efficiently index and answer similarity search queries for ad-hoc windows in the past. </a:t>
            </a:r>
          </a:p>
          <a:p>
            <a:r>
              <a:rPr lang="en-US" dirty="0"/>
              <a:t>For example, find sequences similar to this pattern that have occurred in the stream during last week, or last August.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1393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ULISSE is a single index that can support variable-length similarity search queries, for a wide range of lengths, ranging from a few hundred to a few thousand of points.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21852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idea of ULISSE is that indexes many subsequences of a series.</a:t>
            </a:r>
          </a:p>
          <a:p>
            <a:r>
              <a:rPr lang="en-US" dirty="0"/>
              <a:t>Conceptually what it does, is that it considers each individual subsequence, it groups them, and computes an envelope representation that contains them all.</a:t>
            </a:r>
          </a:p>
          <a:p>
            <a:r>
              <a:rPr lang="en-US" dirty="0"/>
              <a:t>Then, each node in the index stores the </a:t>
            </a:r>
            <a:r>
              <a:rPr lang="en-US" dirty="0" err="1"/>
              <a:t>isax</a:t>
            </a:r>
            <a:r>
              <a:rPr lang="en-US" dirty="0"/>
              <a:t> summarization of the envelope of all these subsequences.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505192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enables ULISSE to answer variable-length queries orders of magnitude faster than other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a:t>
            </a:r>
            <a:r>
              <a:rPr lang="en-US" dirty="0" err="1"/>
              <a:t>isax</a:t>
            </a:r>
            <a:r>
              <a:rPr lang="en-US" dirty="0"/>
              <a:t> family of indexes, with a timeline from left to right, and the different functionalities that are supported vertically.</a:t>
            </a:r>
          </a:p>
          <a:p>
            <a:r>
              <a:rPr lang="en-US" dirty="0"/>
              <a:t>The arrows indicate which design each index inherits.</a:t>
            </a:r>
          </a:p>
          <a:p>
            <a:r>
              <a:rPr lang="en-US" dirty="0"/>
              <a:t>Note that all these indexes support both the Euclidean and DTW distances on z- and non z-normalized data, as well as all variations of similarity search queries that we have discussed: both exact and approximate similarity search, with and without quality guarantees.</a:t>
            </a:r>
          </a:p>
        </p:txBody>
      </p:sp>
      <p:sp>
        <p:nvSpPr>
          <p:cNvPr id="4" name="Slide Number Placeholder 3"/>
          <p:cNvSpPr>
            <a:spLocks noGrp="1"/>
          </p:cNvSpPr>
          <p:nvPr>
            <p:ph type="sldNum" sz="quarter" idx="5"/>
          </p:nvPr>
        </p:nvSpPr>
        <p:spPr/>
        <p:txBody>
          <a:bodyPr/>
          <a:lstStyle/>
          <a:p>
            <a:pPr>
              <a:defRPr/>
            </a:pPr>
            <a:fld id="{AABFE2EF-D6F2-4EB0-8E72-91140FA65B8F}" type="slidenum">
              <a:rPr lang="en-US" smtClean="0"/>
              <a:pPr>
                <a:defRPr/>
              </a:pPr>
              <a:t>211</a:t>
            </a:fld>
            <a:endParaRPr lang="en-US"/>
          </a:p>
        </p:txBody>
      </p:sp>
    </p:spTree>
    <p:extLst>
      <p:ext uri="{BB962C8B-B14F-4D97-AF65-F5344CB8AC3E}">
        <p14:creationId xmlns:p14="http://schemas.microsoft.com/office/powerpoint/2010/main" val="164033042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92E"/>
                </a:solidFill>
                <a:effectLst/>
                <a:latin typeface="-apple-system"/>
              </a:rPr>
              <a:t>The symbolic time series representation Symbolic Fourier Approximation (SFA) represents each real-valued time series by a string. SFA is composed of approximation using the Fourier transform and quantization using a technique called Multiple Coefficient Binning (MCB)</a:t>
            </a:r>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212</a:t>
            </a:fld>
            <a:endParaRPr lang="en-CA"/>
          </a:p>
        </p:txBody>
      </p:sp>
    </p:spTree>
    <p:extLst>
      <p:ext uri="{BB962C8B-B14F-4D97-AF65-F5344CB8AC3E}">
        <p14:creationId xmlns:p14="http://schemas.microsoft.com/office/powerpoint/2010/main" val="363600369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92E"/>
                </a:solidFill>
                <a:effectLst/>
                <a:latin typeface="-apple-system"/>
              </a:rPr>
              <a:t>Since symbolic representations are essentially a character string, they can be used with string algorithms and data structures such prefix tries, bag-of-words, Markov models, or string-matching.</a:t>
            </a:r>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213</a:t>
            </a:fld>
            <a:endParaRPr lang="en-CA"/>
          </a:p>
        </p:txBody>
      </p:sp>
    </p:spTree>
    <p:extLst>
      <p:ext uri="{BB962C8B-B14F-4D97-AF65-F5344CB8AC3E}">
        <p14:creationId xmlns:p14="http://schemas.microsoft.com/office/powerpoint/2010/main" val="419531578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214</a:t>
            </a:fld>
            <a:endParaRPr lang="en-CA"/>
          </a:p>
        </p:txBody>
      </p:sp>
    </p:spTree>
    <p:extLst>
      <p:ext uri="{BB962C8B-B14F-4D97-AF65-F5344CB8AC3E}">
        <p14:creationId xmlns:p14="http://schemas.microsoft.com/office/powerpoint/2010/main" val="604428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CB8D7DEA-D57F-4174-880B-06D04B0A9F4F}" type="slidenum">
              <a:rPr lang="fr-MA" smtClean="0"/>
              <a:t>18</a:t>
            </a:fld>
            <a:endParaRPr lang="fr-MA"/>
          </a:p>
        </p:txBody>
      </p:sp>
    </p:spTree>
    <p:extLst>
      <p:ext uri="{BB962C8B-B14F-4D97-AF65-F5344CB8AC3E}">
        <p14:creationId xmlns:p14="http://schemas.microsoft.com/office/powerpoint/2010/main" val="15813960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215</a:t>
            </a:fld>
            <a:endParaRPr lang="en-CA"/>
          </a:p>
        </p:txBody>
      </p:sp>
    </p:spTree>
    <p:extLst>
      <p:ext uri="{BB962C8B-B14F-4D97-AF65-F5344CB8AC3E}">
        <p14:creationId xmlns:p14="http://schemas.microsoft.com/office/powerpoint/2010/main" val="205294382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B1AF7-0EC3-4253-AB15-CCDF928AC5FE}"/>
              </a:ext>
            </a:extLst>
          </p:cNvPr>
          <p:cNvSpPr>
            <a:spLocks noGrp="1" noChangeArrowheads="1"/>
          </p:cNvSpPr>
          <p:nvPr>
            <p:ph type="sldNum"/>
          </p:nvPr>
        </p:nvSpPr>
        <p:spPr>
          <a:ln/>
        </p:spPr>
        <p:txBody>
          <a:bodyPr/>
          <a:lstStyle/>
          <a:p>
            <a:fld id="{C4C01747-41FA-4ACE-8257-0DCCC7A0E6B0}" type="slidenum">
              <a:rPr lang="en-US" altLang="en-US"/>
              <a:pPr/>
              <a:t>216</a:t>
            </a:fld>
            <a:endParaRPr lang="en-US" altLang="en-US"/>
          </a:p>
        </p:txBody>
      </p:sp>
      <p:sp>
        <p:nvSpPr>
          <p:cNvPr id="46081" name="Rectangle 1">
            <a:extLst>
              <a:ext uri="{FF2B5EF4-FFF2-40B4-BE49-F238E27FC236}">
                <a16:creationId xmlns:a16="http://schemas.microsoft.com/office/drawing/2014/main" id="{FF129AC4-C6F3-447A-9146-4DA00611829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F31DC73B-1AC3-4CBB-91A0-7197C9DC0DA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B1AF7-0EC3-4253-AB15-CCDF928AC5FE}"/>
              </a:ext>
            </a:extLst>
          </p:cNvPr>
          <p:cNvSpPr>
            <a:spLocks noGrp="1" noChangeArrowheads="1"/>
          </p:cNvSpPr>
          <p:nvPr>
            <p:ph type="sldNum"/>
          </p:nvPr>
        </p:nvSpPr>
        <p:spPr>
          <a:ln/>
        </p:spPr>
        <p:txBody>
          <a:bodyPr/>
          <a:lstStyle/>
          <a:p>
            <a:fld id="{C4C01747-41FA-4ACE-8257-0DCCC7A0E6B0}" type="slidenum">
              <a:rPr lang="en-US" altLang="en-US"/>
              <a:pPr/>
              <a:t>217</a:t>
            </a:fld>
            <a:endParaRPr lang="en-US" altLang="en-US"/>
          </a:p>
        </p:txBody>
      </p:sp>
      <p:sp>
        <p:nvSpPr>
          <p:cNvPr id="46081" name="Rectangle 1">
            <a:extLst>
              <a:ext uri="{FF2B5EF4-FFF2-40B4-BE49-F238E27FC236}">
                <a16:creationId xmlns:a16="http://schemas.microsoft.com/office/drawing/2014/main" id="{FF129AC4-C6F3-447A-9146-4DA00611829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F31DC73B-1AC3-4CBB-91A0-7197C9DC0DA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B1AF7-0EC3-4253-AB15-CCDF928AC5FE}"/>
              </a:ext>
            </a:extLst>
          </p:cNvPr>
          <p:cNvSpPr>
            <a:spLocks noGrp="1" noChangeArrowheads="1"/>
          </p:cNvSpPr>
          <p:nvPr>
            <p:ph type="sldNum"/>
          </p:nvPr>
        </p:nvSpPr>
        <p:spPr>
          <a:ln/>
        </p:spPr>
        <p:txBody>
          <a:bodyPr/>
          <a:lstStyle/>
          <a:p>
            <a:fld id="{C4C01747-41FA-4ACE-8257-0DCCC7A0E6B0}" type="slidenum">
              <a:rPr lang="en-US" altLang="en-US"/>
              <a:pPr/>
              <a:t>218</a:t>
            </a:fld>
            <a:endParaRPr lang="en-US" altLang="en-US"/>
          </a:p>
        </p:txBody>
      </p:sp>
      <p:sp>
        <p:nvSpPr>
          <p:cNvPr id="46081" name="Rectangle 1">
            <a:extLst>
              <a:ext uri="{FF2B5EF4-FFF2-40B4-BE49-F238E27FC236}">
                <a16:creationId xmlns:a16="http://schemas.microsoft.com/office/drawing/2014/main" id="{FF129AC4-C6F3-447A-9146-4DA00611829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F31DC73B-1AC3-4CBB-91A0-7197C9DC0DA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B1AF7-0EC3-4253-AB15-CCDF928AC5FE}"/>
              </a:ext>
            </a:extLst>
          </p:cNvPr>
          <p:cNvSpPr>
            <a:spLocks noGrp="1" noChangeArrowheads="1"/>
          </p:cNvSpPr>
          <p:nvPr>
            <p:ph type="sldNum"/>
          </p:nvPr>
        </p:nvSpPr>
        <p:spPr>
          <a:ln/>
        </p:spPr>
        <p:txBody>
          <a:bodyPr/>
          <a:lstStyle/>
          <a:p>
            <a:fld id="{C4C01747-41FA-4ACE-8257-0DCCC7A0E6B0}" type="slidenum">
              <a:rPr lang="en-US" altLang="en-US"/>
              <a:pPr/>
              <a:t>219</a:t>
            </a:fld>
            <a:endParaRPr lang="en-US" altLang="en-US"/>
          </a:p>
        </p:txBody>
      </p:sp>
      <p:sp>
        <p:nvSpPr>
          <p:cNvPr id="46081" name="Rectangle 1">
            <a:extLst>
              <a:ext uri="{FF2B5EF4-FFF2-40B4-BE49-F238E27FC236}">
                <a16:creationId xmlns:a16="http://schemas.microsoft.com/office/drawing/2014/main" id="{FF129AC4-C6F3-447A-9146-4DA00611829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F31DC73B-1AC3-4CBB-91A0-7197C9DC0DA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B1AF7-0EC3-4253-AB15-CCDF928AC5FE}"/>
              </a:ext>
            </a:extLst>
          </p:cNvPr>
          <p:cNvSpPr>
            <a:spLocks noGrp="1" noChangeArrowheads="1"/>
          </p:cNvSpPr>
          <p:nvPr>
            <p:ph type="sldNum"/>
          </p:nvPr>
        </p:nvSpPr>
        <p:spPr>
          <a:ln/>
        </p:spPr>
        <p:txBody>
          <a:bodyPr/>
          <a:lstStyle/>
          <a:p>
            <a:fld id="{C4C01747-41FA-4ACE-8257-0DCCC7A0E6B0}" type="slidenum">
              <a:rPr lang="en-US" altLang="en-US"/>
              <a:pPr/>
              <a:t>220</a:t>
            </a:fld>
            <a:endParaRPr lang="en-US" altLang="en-US"/>
          </a:p>
        </p:txBody>
      </p:sp>
      <p:sp>
        <p:nvSpPr>
          <p:cNvPr id="46081" name="Rectangle 1">
            <a:extLst>
              <a:ext uri="{FF2B5EF4-FFF2-40B4-BE49-F238E27FC236}">
                <a16:creationId xmlns:a16="http://schemas.microsoft.com/office/drawing/2014/main" id="{FF129AC4-C6F3-447A-9146-4DA00611829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F31DC73B-1AC3-4CBB-91A0-7197C9DC0DA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B1AF7-0EC3-4253-AB15-CCDF928AC5FE}"/>
              </a:ext>
            </a:extLst>
          </p:cNvPr>
          <p:cNvSpPr>
            <a:spLocks noGrp="1" noChangeArrowheads="1"/>
          </p:cNvSpPr>
          <p:nvPr>
            <p:ph type="sldNum"/>
          </p:nvPr>
        </p:nvSpPr>
        <p:spPr>
          <a:ln/>
        </p:spPr>
        <p:txBody>
          <a:bodyPr/>
          <a:lstStyle/>
          <a:p>
            <a:fld id="{C4C01747-41FA-4ACE-8257-0DCCC7A0E6B0}" type="slidenum">
              <a:rPr lang="en-US" altLang="en-US"/>
              <a:pPr/>
              <a:t>221</a:t>
            </a:fld>
            <a:endParaRPr lang="en-US" altLang="en-US"/>
          </a:p>
        </p:txBody>
      </p:sp>
      <p:sp>
        <p:nvSpPr>
          <p:cNvPr id="46081" name="Rectangle 1">
            <a:extLst>
              <a:ext uri="{FF2B5EF4-FFF2-40B4-BE49-F238E27FC236}">
                <a16:creationId xmlns:a16="http://schemas.microsoft.com/office/drawing/2014/main" id="{FF129AC4-C6F3-447A-9146-4DA00611829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F31DC73B-1AC3-4CBB-91A0-7197C9DC0DA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224</a:t>
            </a:fld>
            <a:endParaRPr lang="en-CA"/>
          </a:p>
        </p:txBody>
      </p:sp>
    </p:spTree>
    <p:extLst>
      <p:ext uri="{BB962C8B-B14F-4D97-AF65-F5344CB8AC3E}">
        <p14:creationId xmlns:p14="http://schemas.microsoft.com/office/powerpoint/2010/main" val="2277000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The KD-tree was introduced by Bentley as a </a:t>
            </a:r>
            <a:r>
              <a:rPr lang="en-US" dirty="0" err="1"/>
              <a:t>generalisation</a:t>
            </a:r>
            <a:r>
              <a:rPr lang="en-US" dirty="0"/>
              <a:t> of a binary tree to high dimensions.</a:t>
            </a:r>
            <a:r>
              <a:rPr lang="en-US" b="0" i="0" dirty="0">
                <a:solidFill>
                  <a:srgbClr val="292929"/>
                </a:solidFill>
                <a:effectLst/>
                <a:latin typeface="charter"/>
              </a:rPr>
              <a:t>.  </a:t>
            </a:r>
          </a:p>
          <a:p>
            <a:r>
              <a:rPr lang="en-US" b="0" i="0" dirty="0">
                <a:solidFill>
                  <a:srgbClr val="292929"/>
                </a:solidFill>
                <a:effectLst/>
                <a:latin typeface="charter"/>
              </a:rPr>
              <a:t>The difference is that each level of the tree branches based on a particular dimension associated with that level.</a:t>
            </a:r>
          </a:p>
          <a:p>
            <a:r>
              <a:rPr lang="en-US" dirty="0"/>
              <a:t>The k-d tree is a partition of the space into hyper-rectangular cells, based on a set of data points (Bentley, 1975).</a:t>
            </a:r>
          </a:p>
          <a:p>
            <a:r>
              <a:rPr lang="en-US" dirty="0"/>
              <a:t> The root of the tree is a single cell corresponding to the entire space. A coordinate direction is chosen, and the cell is </a:t>
            </a:r>
          </a:p>
          <a:p>
            <a:r>
              <a:rPr lang="en-US" dirty="0"/>
              <a:t>split at the median of the data along this direction (Figure 1, left). The process is then recursed on the two newly created</a:t>
            </a:r>
          </a:p>
          <a:p>
            <a:r>
              <a:rPr lang="en-US" dirty="0"/>
              <a:t> cells, and continues until all leaf cells contain at most some predetermined number n0 of points. When there are n data points, </a:t>
            </a:r>
          </a:p>
          <a:p>
            <a:r>
              <a:rPr lang="en-US" dirty="0"/>
              <a:t>the depth of the tree is at most about log(n/no).  Given a k-d tree built from data points S, there are several ways to answer a nearest neighbor query q. The quickest and dirtiest of these is to move q down the tree to its appropriate leaf cell, and then return the nearest neighbor in that cell</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226</a:t>
            </a:fld>
            <a:endParaRPr lang="en-CA"/>
          </a:p>
        </p:txBody>
      </p:sp>
    </p:spTree>
    <p:extLst>
      <p:ext uri="{BB962C8B-B14F-4D97-AF65-F5344CB8AC3E}">
        <p14:creationId xmlns:p14="http://schemas.microsoft.com/office/powerpoint/2010/main" val="16326979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Although KD-trees are relatively effective and efficient in low dimensions, their efficiency diminishes for high dimensional data. </a:t>
            </a:r>
            <a:r>
              <a:rPr lang="en-US" dirty="0" err="1"/>
              <a:t>Silpa</a:t>
            </a:r>
            <a:r>
              <a:rPr lang="en-US" dirty="0"/>
              <a:t>-Anan and Hartley presented the idea of multiple randomized k-d trees.   The trees are built in a similar manner to the classic k-d tree, with the difference that where the classic </a:t>
            </a:r>
            <a:r>
              <a:rPr lang="en-US" dirty="0" err="1"/>
              <a:t>kd</a:t>
            </a:r>
            <a:r>
              <a:rPr lang="en-US" dirty="0"/>
              <a:t>-tree algorithm splits data on the dimension with the highest variance, for the randomized k-d trees the split dimension is chosen randomly from the top ND dimensions with the highest variance. </a:t>
            </a:r>
          </a:p>
          <a:p>
            <a:r>
              <a:rPr lang="en-US" dirty="0"/>
              <a:t>When searching the randomized k-d forest, a single priority queue is maintained across all the randomized trees. The priority queue is ordered by increasing distance to the decision boundary of each branch in the queue, so the search will explore first the closest leaves from all the trees.</a:t>
            </a:r>
          </a:p>
          <a:p>
            <a:r>
              <a:rPr lang="en-US" dirty="0"/>
              <a:t>Once a data point has been examined (compared to the query point) inside a tree, it is marked in order to not be reexamined in another tree. The degree of approximation is determined by the maximum number of leaves to be visited (across all trees), returning the best nearest neighbor candidates found up to that point</a:t>
            </a: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227</a:t>
            </a:fld>
            <a:endParaRPr lang="en-CA"/>
          </a:p>
        </p:txBody>
      </p:sp>
    </p:spTree>
    <p:extLst>
      <p:ext uri="{BB962C8B-B14F-4D97-AF65-F5344CB8AC3E}">
        <p14:creationId xmlns:p14="http://schemas.microsoft.com/office/powerpoint/2010/main" val="313594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r>
              <a:rPr lang="en-CA" dirty="0"/>
              <a:t>8 mins so far</a:t>
            </a:r>
            <a:endParaRPr lang="fr-MA" dirty="0"/>
          </a:p>
        </p:txBody>
      </p:sp>
      <p:sp>
        <p:nvSpPr>
          <p:cNvPr id="4" name="Espace réservé du numéro de diapositive 3"/>
          <p:cNvSpPr>
            <a:spLocks noGrp="1"/>
          </p:cNvSpPr>
          <p:nvPr>
            <p:ph type="sldNum" sz="quarter" idx="5"/>
          </p:nvPr>
        </p:nvSpPr>
        <p:spPr/>
        <p:txBody>
          <a:bodyPr/>
          <a:lstStyle/>
          <a:p>
            <a:fld id="{CB8D7DEA-D57F-4174-880B-06D04B0A9F4F}" type="slidenum">
              <a:rPr lang="fr-MA" smtClean="0"/>
              <a:t>19</a:t>
            </a:fld>
            <a:endParaRPr lang="fr-MA"/>
          </a:p>
        </p:txBody>
      </p:sp>
    </p:spTree>
    <p:extLst>
      <p:ext uri="{BB962C8B-B14F-4D97-AF65-F5344CB8AC3E}">
        <p14:creationId xmlns:p14="http://schemas.microsoft.com/office/powerpoint/2010/main" val="85180965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Muja and Lowe proposed a method called hierarchical k-means trees and identified that the latter in addition to the randomized </a:t>
            </a:r>
            <a:r>
              <a:rPr lang="en-US" dirty="0" err="1"/>
              <a:t>kd</a:t>
            </a:r>
            <a:r>
              <a:rPr lang="en-US" dirty="0"/>
              <a:t>-trees discussed earlier are the two best algorithms for KNN querying: randomized k-d trees and hierarchical k-means trees. They also presented an algorithm that selects optimum parameters for the algorithms in terms of speed and accuracy criteria.</a:t>
            </a:r>
          </a:p>
          <a:p>
            <a:endParaRPr lang="en-US" dirty="0"/>
          </a:p>
          <a:p>
            <a:r>
              <a:rPr lang="en-US" dirty="0"/>
              <a:t>They propose the priority search k-means, which compared to the </a:t>
            </a:r>
            <a:r>
              <a:rPr lang="en-US" dirty="0" err="1"/>
              <a:t>kd-tre</a:t>
            </a:r>
            <a:r>
              <a:rPr lang="en-US" dirty="0"/>
              <a:t> variants, uses a different choice for defining how the tree should branch. The trees are constructed by hierarchical clustering, recursively at each level clustering the data points into k disjoint groups.  Where the branching factor k determines whether a flat or deep tree is built.</a:t>
            </a:r>
          </a:p>
          <a:p>
            <a:r>
              <a:rPr lang="en-US" dirty="0"/>
              <a:t>The clustering of the data points is done using the full distance across all dimensions, in contrast to the (randomized) k-d tree algorithm which only partitions the data based on one dimension at a time.</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228</a:t>
            </a:fld>
            <a:endParaRPr lang="en-CA"/>
          </a:p>
        </p:txBody>
      </p:sp>
    </p:spTree>
    <p:extLst>
      <p:ext uri="{BB962C8B-B14F-4D97-AF65-F5344CB8AC3E}">
        <p14:creationId xmlns:p14="http://schemas.microsoft.com/office/powerpoint/2010/main" val="1715367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BDCE85-3410-4444-A1E6-7AB1ECF3979A}" type="slidenum">
              <a:rPr lang="en-US"/>
              <a:pPr/>
              <a:t>229</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pPr marL="0" indent="0" algn="l">
              <a:lnSpc>
                <a:spcPct val="90000"/>
              </a:lnSpc>
              <a:spcBef>
                <a:spcPct val="20000"/>
              </a:spcBef>
              <a:buClr>
                <a:srgbClr val="8D0F00"/>
              </a:buClr>
              <a:buFont typeface="Wingdings" pitchFamily="2" charset="2"/>
              <a:buNone/>
            </a:pPr>
            <a:r>
              <a:rPr lang="en-US" altLang="it-IT" sz="1600" dirty="0">
                <a:solidFill>
                  <a:srgbClr val="1E18D7"/>
                </a:solidFill>
              </a:rPr>
              <a:t>The </a:t>
            </a:r>
            <a:r>
              <a:rPr lang="en-US" altLang="it-IT" sz="1600" dirty="0" err="1">
                <a:solidFill>
                  <a:srgbClr val="1E18D7"/>
                </a:solidFill>
              </a:rPr>
              <a:t>Mtree</a:t>
            </a:r>
            <a:r>
              <a:rPr lang="en-US" altLang="it-IT" sz="1600" dirty="0">
                <a:solidFill>
                  <a:srgbClr val="1E18D7"/>
                </a:solidFill>
              </a:rPr>
              <a:t> is a solution for similarity search in the metric space. It was first proposed for exact search then extended to support also d-e-approximate search.</a:t>
            </a:r>
          </a:p>
          <a:p>
            <a:pPr marL="0" indent="0" algn="l">
              <a:lnSpc>
                <a:spcPct val="90000"/>
              </a:lnSpc>
              <a:spcBef>
                <a:spcPct val="20000"/>
              </a:spcBef>
              <a:buClr>
                <a:srgbClr val="8D0F00"/>
              </a:buClr>
              <a:buFont typeface="Wingdings" pitchFamily="2" charset="2"/>
              <a:buNone/>
            </a:pPr>
            <a:r>
              <a:rPr lang="en-US" altLang="it-IT" sz="1600" dirty="0">
                <a:solidFill>
                  <a:srgbClr val="1E18D7"/>
                </a:solidFill>
              </a:rPr>
              <a:t>It is based on a recursive bottom-up aggregation of objects based on regions. The regions can overlap. </a:t>
            </a:r>
            <a:r>
              <a:rPr lang="it-IT" altLang="it-IT" sz="1600" dirty="0">
                <a:solidFill>
                  <a:srgbClr val="1E18D7"/>
                </a:solidFill>
              </a:rPr>
              <a:t>Each node can contain up to C entries, but not less than c </a:t>
            </a:r>
            <a:r>
              <a:rPr lang="en-US" sz="1600" dirty="0">
                <a:solidFill>
                  <a:srgbClr val="1E18D7"/>
                </a:solidFill>
                <a:sym typeface="Symbol" pitchFamily="18" charset="2"/>
              </a:rPr>
              <a:t> </a:t>
            </a:r>
            <a:r>
              <a:rPr lang="en-US" sz="1600" dirty="0">
                <a:solidFill>
                  <a:srgbClr val="1E18D7"/>
                </a:solidFill>
              </a:rPr>
              <a:t>0.5*C. </a:t>
            </a:r>
            <a:r>
              <a:rPr lang="en-US" altLang="it-IT" sz="1400" dirty="0"/>
              <a:t>The root </a:t>
            </a:r>
            <a:r>
              <a:rPr lang="it-IT" altLang="it-IT" sz="1400" dirty="0"/>
              <a:t>makes</a:t>
            </a:r>
            <a:r>
              <a:rPr lang="en-US" altLang="it-IT" sz="1400" dirty="0"/>
              <a:t> an exception</a:t>
            </a:r>
          </a:p>
          <a:p>
            <a:endParaRPr lang="it-IT"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BDCE85-3410-4444-A1E6-7AB1ECF3979A}" type="slidenum">
              <a:rPr lang="en-US"/>
              <a:pPr/>
              <a:t>230</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it-IT" dirty="0"/>
          </a:p>
        </p:txBody>
      </p:sp>
    </p:spTree>
    <p:extLst>
      <p:ext uri="{BB962C8B-B14F-4D97-AF65-F5344CB8AC3E}">
        <p14:creationId xmlns:p14="http://schemas.microsoft.com/office/powerpoint/2010/main" val="310056765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E25E96-6FA9-496B-AEAD-AE179E85F5C5}" type="slidenum">
              <a:rPr lang="en-US"/>
              <a:pPr/>
              <a:t>231</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232</a:t>
            </a:fld>
            <a:endParaRPr lang="en-CA"/>
          </a:p>
        </p:txBody>
      </p:sp>
    </p:spTree>
    <p:extLst>
      <p:ext uri="{BB962C8B-B14F-4D97-AF65-F5344CB8AC3E}">
        <p14:creationId xmlns:p14="http://schemas.microsoft.com/office/powerpoint/2010/main" val="259230615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233</a:t>
            </a:fld>
            <a:endParaRPr lang="en-CA"/>
          </a:p>
        </p:txBody>
      </p:sp>
    </p:spTree>
    <p:extLst>
      <p:ext uri="{BB962C8B-B14F-4D97-AF65-F5344CB8AC3E}">
        <p14:creationId xmlns:p14="http://schemas.microsoft.com/office/powerpoint/2010/main" val="233315014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a:buFontTx/>
              <a:buNone/>
            </a:pPr>
            <a:r>
              <a:rPr lang="en-US" dirty="0"/>
              <a:t>The LSH family  encompasses a class of randomized algorithms that solve the δ-ǫ-approximate nearest neighbor problem in sub-linear time, for δ &lt; 1. The main intuition is that two points that are nearby in a high dimensional space, will remain nearby when projected to a lower dimensional space. </a:t>
            </a:r>
          </a:p>
          <a:p>
            <a:pPr>
              <a:buFontTx/>
              <a:buNone/>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235</a:t>
            </a:fld>
            <a:endParaRPr lang="en-US"/>
          </a:p>
        </p:txBody>
      </p:sp>
    </p:spTree>
    <p:extLst>
      <p:ext uri="{BB962C8B-B14F-4D97-AF65-F5344CB8AC3E}">
        <p14:creationId xmlns:p14="http://schemas.microsoft.com/office/powerpoint/2010/main" val="280020313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exist many variants of LSH, either proposing different hash functions to support particular similarity measures [29, 51, 36, 61], or improving the theoretical bounds on query accuracy (i.e., δ or ǫ), query efficiency or the index size [98, 120, 109, 100, 61, 115, 142, 71] [99]. </a:t>
            </a:r>
          </a:p>
        </p:txBody>
      </p:sp>
      <p:sp>
        <p:nvSpPr>
          <p:cNvPr id="4" name="Slide Number Placeholder 3"/>
          <p:cNvSpPr>
            <a:spLocks noGrp="1"/>
          </p:cNvSpPr>
          <p:nvPr>
            <p:ph type="sldNum" sz="quarter" idx="5"/>
          </p:nvPr>
        </p:nvSpPr>
        <p:spPr/>
        <p:txBody>
          <a:bodyPr/>
          <a:lstStyle/>
          <a:p>
            <a:fld id="{069C94E0-8251-1A4A-89BC-DAF6A0EA8FFC}" type="slidenum">
              <a:rPr kumimoji="1" lang="zh-CN" altLang="en-US" smtClean="0"/>
              <a:t>236</a:t>
            </a:fld>
            <a:endParaRPr kumimoji="1" lang="zh-CN" altLang="en-US"/>
          </a:p>
        </p:txBody>
      </p:sp>
    </p:spTree>
    <p:extLst>
      <p:ext uri="{BB962C8B-B14F-4D97-AF65-F5344CB8AC3E}">
        <p14:creationId xmlns:p14="http://schemas.microsoft.com/office/powerpoint/2010/main" val="136510468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237</a:t>
            </a:fld>
            <a:endParaRPr lang="en-US"/>
          </a:p>
        </p:txBody>
      </p:sp>
    </p:spTree>
    <p:extLst>
      <p:ext uri="{BB962C8B-B14F-4D97-AF65-F5344CB8AC3E}">
        <p14:creationId xmlns:p14="http://schemas.microsoft.com/office/powerpoint/2010/main" val="322680526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238</a:t>
            </a:fld>
            <a:endParaRPr lang="en-US"/>
          </a:p>
        </p:txBody>
      </p:sp>
    </p:spTree>
    <p:extLst>
      <p:ext uri="{BB962C8B-B14F-4D97-AF65-F5344CB8AC3E}">
        <p14:creationId xmlns:p14="http://schemas.microsoft.com/office/powerpoint/2010/main" val="1543527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There is an abundance of data series distance measures and their effectiveness has been evaluated in two main studies. One dating over a decade ago and a more recent one.</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a:t>
            </a:fld>
            <a:endParaRPr lang="en-CA"/>
          </a:p>
        </p:txBody>
      </p:sp>
    </p:spTree>
    <p:extLst>
      <p:ext uri="{BB962C8B-B14F-4D97-AF65-F5344CB8AC3E}">
        <p14:creationId xmlns:p14="http://schemas.microsoft.com/office/powerpoint/2010/main" val="376878414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lvl="0">
              <a:buFontTx/>
              <a:buNone/>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239</a:t>
            </a:fld>
            <a:endParaRPr lang="en-US"/>
          </a:p>
        </p:txBody>
      </p:sp>
    </p:spTree>
    <p:extLst>
      <p:ext uri="{BB962C8B-B14F-4D97-AF65-F5344CB8AC3E}">
        <p14:creationId xmlns:p14="http://schemas.microsoft.com/office/powerpoint/2010/main" val="155840860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lang="en-US" dirty="0"/>
              <a:t>this work, we select SRS [142] and QALSH [71] to represent the class of LSH techniques because they are considered the state-of-the-art in terms of footprint and accuracy, respectively.</a:t>
            </a:r>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en-US" dirty="0"/>
              <a:t>LSH </a:t>
            </a:r>
            <a:r>
              <a:rPr lang="en-US" sz="1200" dirty="0"/>
              <a:t>provides a probabilistic distance-preserving mapping between the two spaces. Sun et al. proposed a technique called SRS which </a:t>
            </a:r>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en-US" dirty="0"/>
              <a:t>SRS answers </a:t>
            </a:r>
            <a:r>
              <a:rPr lang="en-US" dirty="0" err="1"/>
              <a:t>δǫ</a:t>
            </a:r>
            <a:r>
              <a:rPr lang="en-US" dirty="0"/>
              <a:t>-approximate queries using an index that is linear in size to the dataset size, while empirically outperforming other LSH methods (with size super-linear to the dataset size</a:t>
            </a:r>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dirty="0"/>
          </a:p>
          <a:p>
            <a:pPr lvl="0">
              <a:buFontTx/>
              <a:buNone/>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240</a:t>
            </a:fld>
            <a:endParaRPr lang="en-US"/>
          </a:p>
        </p:txBody>
      </p:sp>
    </p:spTree>
    <p:extLst>
      <p:ext uri="{BB962C8B-B14F-4D97-AF65-F5344CB8AC3E}">
        <p14:creationId xmlns:p14="http://schemas.microsoft.com/office/powerpoint/2010/main" val="26852595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describe in more detail, three LSH methods: SRS, QALSH and VHP because they are considered the state-of-the-art in terms of footprint, efficiency or accuracy.</a:t>
            </a:r>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LSH </a:t>
            </a:r>
            <a:r>
              <a:rPr lang="en-US" sz="1200" dirty="0"/>
              <a:t>provides a probabilistic distance-preserving mapping between the two spaces. Sun et al. proposed a technique called SRS which exploits a very interesting property:</a:t>
            </a:r>
            <a:r>
              <a:rPr lang="en-US" dirty="0"/>
              <a:t> the pair-wise distance in the projected space (called projected distance) over that in the original high-dimensional space follows a known distribution (chi-square). </a:t>
            </a:r>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SRS answers </a:t>
            </a:r>
            <a:r>
              <a:rPr lang="en-US" dirty="0" err="1"/>
              <a:t>δǫ</a:t>
            </a:r>
            <a:r>
              <a:rPr lang="en-US" dirty="0"/>
              <a:t>-approximate queries using an index that is linear in the dataset size, by performing an incremental exact top-k NN search in the projected space.</a:t>
            </a:r>
          </a:p>
          <a:p>
            <a:pPr lvl="0">
              <a:buFontTx/>
              <a:buNone/>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241</a:t>
            </a:fld>
            <a:endParaRPr lang="en-US"/>
          </a:p>
        </p:txBody>
      </p:sp>
    </p:spTree>
    <p:extLst>
      <p:ext uri="{BB962C8B-B14F-4D97-AF65-F5344CB8AC3E}">
        <p14:creationId xmlns:p14="http://schemas.microsoft.com/office/powerpoint/2010/main" val="105273378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lvl="0">
              <a:buFontTx/>
              <a:buChar char="•"/>
            </a:pPr>
            <a:r>
              <a:rPr lang="en-US" dirty="0"/>
              <a:t>While SRS makes inference on the real distance based on the projected distance, QALSH and C2LSH  rely on the number of collisions to infer information about the real distances. </a:t>
            </a:r>
          </a:p>
        </p:txBody>
      </p:sp>
      <p:sp>
        <p:nvSpPr>
          <p:cNvPr id="4" name="Slide Number Placeholder 3"/>
          <p:cNvSpPr>
            <a:spLocks noGrp="1"/>
          </p:cNvSpPr>
          <p:nvPr>
            <p:ph type="sldNum" sz="quarter" idx="10"/>
          </p:nvPr>
        </p:nvSpPr>
        <p:spPr/>
        <p:txBody>
          <a:bodyPr/>
          <a:lstStyle/>
          <a:p>
            <a:fld id="{082D4889-0241-7A4B-B750-BDE4E3E5D404}" type="slidenum">
              <a:rPr lang="en-US" smtClean="0"/>
              <a:pPr/>
              <a:t>242</a:t>
            </a:fld>
            <a:endParaRPr lang="en-US"/>
          </a:p>
        </p:txBody>
      </p:sp>
    </p:spTree>
    <p:extLst>
      <p:ext uri="{BB962C8B-B14F-4D97-AF65-F5344CB8AC3E}">
        <p14:creationId xmlns:p14="http://schemas.microsoft.com/office/powerpoint/2010/main" val="391224179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QALSH is a query-aware LSH technique that partitions points into buckets using the query as anchor. Other LSH methods typically partition data points before a query arrives, using a random projection followed by a random shift. </a:t>
            </a:r>
          </a:p>
          <a:p>
            <a:pPr lvl="0">
              <a:buFontTx/>
              <a:buChar char="•"/>
            </a:pPr>
            <a:endParaRPr lang="en-US" dirty="0"/>
          </a:p>
        </p:txBody>
      </p:sp>
      <p:sp>
        <p:nvSpPr>
          <p:cNvPr id="4" name="Slide Number Placeholder 3"/>
          <p:cNvSpPr>
            <a:spLocks noGrp="1"/>
          </p:cNvSpPr>
          <p:nvPr>
            <p:ph type="sldNum" sz="quarter" idx="10"/>
          </p:nvPr>
        </p:nvSpPr>
        <p:spPr/>
        <p:txBody>
          <a:bodyPr/>
          <a:lstStyle/>
          <a:p>
            <a:fld id="{082D4889-0241-7A4B-B750-BDE4E3E5D404}" type="slidenum">
              <a:rPr lang="en-US" smtClean="0"/>
              <a:pPr/>
              <a:t>243</a:t>
            </a:fld>
            <a:endParaRPr lang="en-US"/>
          </a:p>
        </p:txBody>
      </p:sp>
    </p:spTree>
    <p:extLst>
      <p:ext uri="{BB962C8B-B14F-4D97-AF65-F5344CB8AC3E}">
        <p14:creationId xmlns:p14="http://schemas.microsoft.com/office/powerpoint/2010/main" val="248865340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lvl="0">
              <a:buFontTx/>
              <a:buChar char="•"/>
            </a:pPr>
            <a:r>
              <a:rPr lang="en-US" dirty="0"/>
              <a:t>QALSH, does not perform the second step until a query arrives, thus improving the likelihood that points similar to the query are mapped to the same bucket.</a:t>
            </a:r>
          </a:p>
        </p:txBody>
      </p:sp>
      <p:sp>
        <p:nvSpPr>
          <p:cNvPr id="4" name="Slide Number Placeholder 3"/>
          <p:cNvSpPr>
            <a:spLocks noGrp="1"/>
          </p:cNvSpPr>
          <p:nvPr>
            <p:ph type="sldNum" sz="quarter" idx="10"/>
          </p:nvPr>
        </p:nvSpPr>
        <p:spPr/>
        <p:txBody>
          <a:bodyPr/>
          <a:lstStyle/>
          <a:p>
            <a:fld id="{082D4889-0241-7A4B-B750-BDE4E3E5D404}" type="slidenum">
              <a:rPr lang="en-US" smtClean="0"/>
              <a:pPr/>
              <a:t>244</a:t>
            </a:fld>
            <a:endParaRPr lang="en-US"/>
          </a:p>
        </p:txBody>
      </p:sp>
    </p:spTree>
    <p:extLst>
      <p:ext uri="{BB962C8B-B14F-4D97-AF65-F5344CB8AC3E}">
        <p14:creationId xmlns:p14="http://schemas.microsoft.com/office/powerpoint/2010/main" val="344137310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lvl="0">
              <a:buFontTx/>
              <a:buChar char="•"/>
            </a:pPr>
            <a:r>
              <a:rPr lang="en-US" dirty="0"/>
              <a:t>Another method by Lu et al. stores LSH projections with independent B+ tree. During querying, it  imposes a virtual hypersphere, centered at the query, in the original feature space and only examine points inside the hypersphere. To represent this  virtual hypersphere, it uses multiple physical hyperspheres with different radii in corresponding projection subspaces. This results in better efficiency-accuracy tradeoffs.</a:t>
            </a:r>
          </a:p>
        </p:txBody>
      </p:sp>
      <p:sp>
        <p:nvSpPr>
          <p:cNvPr id="4" name="Slide Number Placeholder 3"/>
          <p:cNvSpPr>
            <a:spLocks noGrp="1"/>
          </p:cNvSpPr>
          <p:nvPr>
            <p:ph type="sldNum" sz="quarter" idx="10"/>
          </p:nvPr>
        </p:nvSpPr>
        <p:spPr/>
        <p:txBody>
          <a:bodyPr/>
          <a:lstStyle/>
          <a:p>
            <a:fld id="{082D4889-0241-7A4B-B750-BDE4E3E5D404}" type="slidenum">
              <a:rPr lang="en-US" smtClean="0"/>
              <a:pPr/>
              <a:t>245</a:t>
            </a:fld>
            <a:endParaRPr lang="en-US"/>
          </a:p>
        </p:txBody>
      </p:sp>
    </p:spTree>
    <p:extLst>
      <p:ext uri="{BB962C8B-B14F-4D97-AF65-F5344CB8AC3E}">
        <p14:creationId xmlns:p14="http://schemas.microsoft.com/office/powerpoint/2010/main" val="135625786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look at a comparison between SRS/QALSH and the VHP.</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 illustrative example of the search spaces of virtual sphere partitioning and collision-threshold-based filtering. The dimensionality d of the feature space is 2, the number of hash functions m is 2 and the collision threshold L is set to 1. The search window is of size 2t. The </a:t>
            </a:r>
            <a:r>
              <a:rPr lang="en-US" dirty="0" err="1"/>
              <a:t>crossroadlike</a:t>
            </a:r>
            <a:r>
              <a:rPr lang="en-US" dirty="0"/>
              <a:t> region is the search space of collision-threshold-based filtering, which is irregular and unbounded. Points in this region are estimated to be the NNs by QALSH. In contrast, virtual sphere partitioning imposes a virtual hypersphere in the feature space, which is isotropic and bounded. Points whose distances to q are less than the radius of the hypersphere (in estimation) are regarded as candidates.</a:t>
            </a:r>
          </a:p>
        </p:txBody>
      </p:sp>
      <p:sp>
        <p:nvSpPr>
          <p:cNvPr id="4" name="Slide Number Placeholder 3"/>
          <p:cNvSpPr>
            <a:spLocks noGrp="1"/>
          </p:cNvSpPr>
          <p:nvPr>
            <p:ph type="sldNum" sz="quarter" idx="5"/>
          </p:nvPr>
        </p:nvSpPr>
        <p:spPr/>
        <p:txBody>
          <a:bodyPr/>
          <a:lstStyle/>
          <a:p>
            <a:fld id="{069C94E0-8251-1A4A-89BC-DAF6A0EA8FFC}" type="slidenum">
              <a:rPr kumimoji="1" lang="zh-CN" altLang="en-US" smtClean="0"/>
              <a:t>246</a:t>
            </a:fld>
            <a:endParaRPr kumimoji="1" lang="zh-CN" altLang="en-US"/>
          </a:p>
        </p:txBody>
      </p:sp>
    </p:spTree>
    <p:extLst>
      <p:ext uri="{BB962C8B-B14F-4D97-AF65-F5344CB8AC3E}">
        <p14:creationId xmlns:p14="http://schemas.microsoft.com/office/powerpoint/2010/main" val="62870978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DCD34-E873-4C0F-AD07-BDDB1FA51734}" type="slidenum">
              <a:rPr lang="en-US"/>
              <a:pPr/>
              <a:t>248</a:t>
            </a:fld>
            <a:endParaRPr lang="en-US"/>
          </a:p>
        </p:txBody>
      </p:sp>
      <p:sp>
        <p:nvSpPr>
          <p:cNvPr id="203778" name="Rectangle 2"/>
          <p:cNvSpPr>
            <a:spLocks noGrp="1" noRot="1" noChangeAspect="1" noChangeArrowheads="1" noTextEdit="1"/>
          </p:cNvSpPr>
          <p:nvPr>
            <p:ph type="sldImg"/>
          </p:nvPr>
        </p:nvSpPr>
        <p:spPr>
          <a:xfrm>
            <a:off x="1371600" y="1143000"/>
            <a:ext cx="4114800" cy="3086100"/>
          </a:xfrm>
          <a:ln/>
        </p:spPr>
      </p:sp>
      <p:sp>
        <p:nvSpPr>
          <p:cNvPr id="203779" name="Rectangle 3"/>
          <p:cNvSpPr>
            <a:spLocks noGrp="1" noChangeArrowheads="1"/>
          </p:cNvSpPr>
          <p:nvPr>
            <p:ph type="body" idx="1"/>
          </p:nvPr>
        </p:nvSpPr>
        <p:spPr/>
        <p:txBody>
          <a:bodyPr/>
          <a:lstStyle/>
          <a:p>
            <a:endParaRPr lang="it-IT" dirty="0"/>
          </a:p>
        </p:txBody>
      </p:sp>
    </p:spTree>
    <p:extLst>
      <p:ext uri="{BB962C8B-B14F-4D97-AF65-F5344CB8AC3E}">
        <p14:creationId xmlns:p14="http://schemas.microsoft.com/office/powerpoint/2010/main" val="274946807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DCD34-E873-4C0F-AD07-BDDB1FA51734}" type="slidenum">
              <a:rPr lang="en-US"/>
              <a:pPr/>
              <a:t>249</a:t>
            </a:fld>
            <a:endParaRPr lang="en-US"/>
          </a:p>
        </p:txBody>
      </p:sp>
      <p:sp>
        <p:nvSpPr>
          <p:cNvPr id="203778" name="Rectangle 2"/>
          <p:cNvSpPr>
            <a:spLocks noGrp="1" noRot="1" noChangeAspect="1" noChangeArrowheads="1" noTextEdit="1"/>
          </p:cNvSpPr>
          <p:nvPr>
            <p:ph type="sldImg"/>
          </p:nvPr>
        </p:nvSpPr>
        <p:spPr>
          <a:xfrm>
            <a:off x="1371600" y="1143000"/>
            <a:ext cx="4114800" cy="3086100"/>
          </a:xfrm>
          <a:ln/>
        </p:spPr>
      </p:sp>
      <p:sp>
        <p:nvSpPr>
          <p:cNvPr id="203779" name="Rectangle 3"/>
          <p:cNvSpPr>
            <a:spLocks noGrp="1" noChangeArrowheads="1"/>
          </p:cNvSpPr>
          <p:nvPr>
            <p:ph type="body" idx="1"/>
          </p:nvPr>
        </p:nvSpPr>
        <p:spPr/>
        <p:txBody>
          <a:bodyPr/>
          <a:lstStyle/>
          <a:p>
            <a:endParaRPr lang="it-IT" dirty="0"/>
          </a:p>
        </p:txBody>
      </p:sp>
    </p:spTree>
    <p:extLst>
      <p:ext uri="{BB962C8B-B14F-4D97-AF65-F5344CB8AC3E}">
        <p14:creationId xmlns:p14="http://schemas.microsoft.com/office/powerpoint/2010/main" val="1894302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In the next coming slides, we will describe four popular distance measures: ED, NCC, DTW and LCSS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27</a:t>
            </a:fld>
            <a:endParaRPr lang="en-CA"/>
          </a:p>
        </p:txBody>
      </p:sp>
    </p:spTree>
    <p:extLst>
      <p:ext uri="{BB962C8B-B14F-4D97-AF65-F5344CB8AC3E}">
        <p14:creationId xmlns:p14="http://schemas.microsoft.com/office/powerpoint/2010/main" val="34083184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While both methods create a filter file containing quantization-based approximations of the high dimensional data, and share the same exact search algorithm, the </a:t>
            </a:r>
            <a:r>
              <a:rPr lang="en-US" sz="1200" dirty="0" err="1"/>
              <a:t>VA+file</a:t>
            </a:r>
            <a:r>
              <a:rPr lang="en-US" sz="1200" dirty="0"/>
              <a:t> does not assume that neighboring points (dimensions) in the feature vector are uncorrelated. It thus improves the accuracy of the approximations by allocating bits per dimension in a non-uniform fashion, and partitioning each dimension using a k-means (instead of an </a:t>
            </a:r>
            <a:r>
              <a:rPr lang="en-US" sz="1200" dirty="0" err="1"/>
              <a:t>equi</a:t>
            </a:r>
            <a:r>
              <a:rPr lang="en-US" sz="1200" dirty="0"/>
              <a:t>-depth approach). </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250</a:t>
            </a:fld>
            <a:endParaRPr lang="en-CA"/>
          </a:p>
        </p:txBody>
      </p:sp>
    </p:spTree>
    <p:extLst>
      <p:ext uri="{BB962C8B-B14F-4D97-AF65-F5344CB8AC3E}">
        <p14:creationId xmlns:p14="http://schemas.microsoft.com/office/powerpoint/2010/main" val="13532027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r>
              <a:rPr lang="en-US" dirty="0"/>
              <a:t>Quantization is a lossy compression process that maps a set of infinite numbers to a finite set of codewords that together constitute the codebook. </a:t>
            </a:r>
          </a:p>
          <a:p>
            <a:r>
              <a:rPr lang="en-US" dirty="0"/>
              <a:t>A popular quantization-based technique is the inverted index which splits the feature space into Voronoi regions for a set of K-Means centroids. </a:t>
            </a:r>
          </a:p>
          <a:p>
            <a:r>
              <a:rPr lang="en-US" dirty="0"/>
              <a:t>The codebook consists of the set of centroids.</a:t>
            </a:r>
          </a:p>
        </p:txBody>
      </p:sp>
      <p:sp>
        <p:nvSpPr>
          <p:cNvPr id="4" name="Номер слайда 3"/>
          <p:cNvSpPr>
            <a:spLocks noGrp="1"/>
          </p:cNvSpPr>
          <p:nvPr>
            <p:ph type="sldNum" sz="quarter" idx="10"/>
          </p:nvPr>
        </p:nvSpPr>
        <p:spPr/>
        <p:txBody>
          <a:bodyPr/>
          <a:lstStyle/>
          <a:p>
            <a:fld id="{1B4D5375-6C32-454B-83E0-36BA12B9A1F1}" type="slidenum">
              <a:rPr lang="en-US" smtClean="0"/>
              <a:t>251</a:t>
            </a:fld>
            <a:endParaRPr lang="en-US"/>
          </a:p>
        </p:txBody>
      </p:sp>
    </p:spTree>
    <p:extLst>
      <p:ext uri="{BB962C8B-B14F-4D97-AF65-F5344CB8AC3E}">
        <p14:creationId xmlns:p14="http://schemas.microsoft.com/office/powerpoint/2010/main" val="82005339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search, only the closest regions are investigated for a particular query. We show two example queries, one in blue and one in red.  The lists returned by the inverted index (left) contain 45 and 62 words respectively (circled). Note that when a query lies near a space partition boundary (as happens most often in high dimensions) the resulting list is heavily “skewed” and may not contain many of the nearest neighbors.</a:t>
            </a:r>
          </a:p>
          <a:p>
            <a:endParaRPr lang="en-US" dirty="0"/>
          </a:p>
        </p:txBody>
      </p:sp>
      <p:sp>
        <p:nvSpPr>
          <p:cNvPr id="4" name="Номер слайда 3"/>
          <p:cNvSpPr>
            <a:spLocks noGrp="1"/>
          </p:cNvSpPr>
          <p:nvPr>
            <p:ph type="sldNum" sz="quarter" idx="10"/>
          </p:nvPr>
        </p:nvSpPr>
        <p:spPr/>
        <p:txBody>
          <a:bodyPr/>
          <a:lstStyle/>
          <a:p>
            <a:fld id="{1B4D5375-6C32-454B-83E0-36BA12B9A1F1}" type="slidenum">
              <a:rPr lang="en-US" smtClean="0"/>
              <a:t>252</a:t>
            </a:fld>
            <a:endParaRPr lang="en-US"/>
          </a:p>
        </p:txBody>
      </p:sp>
    </p:spTree>
    <p:extLst>
      <p:ext uri="{BB962C8B-B14F-4D97-AF65-F5344CB8AC3E}">
        <p14:creationId xmlns:p14="http://schemas.microsoft.com/office/powerpoint/2010/main" val="238464006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 scalar quantizer operates on the individual dimensions of a vector independently, whereas a vector quantizer considers the vector as a whole (leveraging the correlation between dimensions [66]). The size k of a codebook increases exponentially with the number of bits allocated for each code. A product quantizer [74] splits the original vector of dimension d into m smaller </a:t>
            </a:r>
            <a:r>
              <a:rPr lang="en-US" dirty="0" err="1"/>
              <a:t>subvectors</a:t>
            </a:r>
            <a:r>
              <a:rPr lang="en-US" dirty="0"/>
              <a:t>, on which a lower-complexity vector quantization is performed. The codebook then consists of the cartesian product of the codebooks of the m </a:t>
            </a:r>
            <a:r>
              <a:rPr lang="en-US" dirty="0" err="1"/>
              <a:t>subquantizers</a:t>
            </a:r>
            <a:r>
              <a:rPr lang="en-US" dirty="0"/>
              <a:t>. Scalar and vector quantization are special cases of product quantization, where m is equal to d and 1, respectively.</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253</a:t>
            </a:fld>
            <a:endParaRPr lang="en-CA"/>
          </a:p>
        </p:txBody>
      </p:sp>
    </p:spTree>
    <p:extLst>
      <p:ext uri="{BB962C8B-B14F-4D97-AF65-F5344CB8AC3E}">
        <p14:creationId xmlns:p14="http://schemas.microsoft.com/office/powerpoint/2010/main" val="364520875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Later a generalization of the inverted index structure was proposed by </a:t>
            </a:r>
            <a:r>
              <a:rPr lang="en-US" dirty="0" err="1"/>
              <a:t>Babenko</a:t>
            </a:r>
            <a:r>
              <a:rPr lang="en-US" dirty="0"/>
              <a:t> et al. This work introduced the inverted multi-index (IMI) that decomposes the feature space into several orthogonal subspaces and partitions each subspace into Voronoi regions independently. Then the Cartesian product of regions in each subspace forms the implicit partition of the whole feature space. In this example, the space is partitioned into two subspaces, with each subspace having its own codebook.</a:t>
            </a:r>
          </a:p>
          <a:p>
            <a:endParaRPr lang="en-US" dirty="0"/>
          </a:p>
          <a:p>
            <a:endParaRPr lang="en-US" dirty="0"/>
          </a:p>
          <a:p>
            <a:r>
              <a:rPr lang="en-US" dirty="0"/>
              <a:t>Due to a huge number of regions, the IMI space partition is very fine-grained, and each region contains only a few data points. Therefore, IMI forms accurate and concise candidate lists while being memory and runtime efficient.</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254</a:t>
            </a:fld>
            <a:endParaRPr lang="en-CA"/>
          </a:p>
        </p:txBody>
      </p:sp>
    </p:spTree>
    <p:extLst>
      <p:ext uri="{BB962C8B-B14F-4D97-AF65-F5344CB8AC3E}">
        <p14:creationId xmlns:p14="http://schemas.microsoft.com/office/powerpoint/2010/main" val="275847216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Inverted Multi-Index uses a multi-sequence procedure that produces the sequence of regions that are closest to the particular query. By visiting more regions than in the inverted index, the resulting vector sets span the neighborhoods that are much less “skewed”.</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255</a:t>
            </a:fld>
            <a:endParaRPr lang="en-CA"/>
          </a:p>
        </p:txBody>
      </p:sp>
    </p:spTree>
    <p:extLst>
      <p:ext uri="{BB962C8B-B14F-4D97-AF65-F5344CB8AC3E}">
        <p14:creationId xmlns:p14="http://schemas.microsoft.com/office/powerpoint/2010/main" val="407353861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State-of-the art graph-based similarity search algorithms  exploit several graph models including the Delaunay graph, </a:t>
            </a:r>
            <a:r>
              <a:rPr lang="en-US" dirty="0" err="1"/>
              <a:t>kNN</a:t>
            </a:r>
            <a:r>
              <a:rPr lang="en-US" dirty="0"/>
              <a:t> graph, NSW graph and RNG graphs. </a:t>
            </a:r>
          </a:p>
          <a:p>
            <a:r>
              <a:rPr lang="en-US" dirty="0"/>
              <a:t>In the next slides we will describe each in mode detail.</a:t>
            </a: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257</a:t>
            </a:fld>
            <a:endParaRPr lang="en-CA"/>
          </a:p>
        </p:txBody>
      </p:sp>
    </p:spTree>
    <p:extLst>
      <p:ext uri="{BB962C8B-B14F-4D97-AF65-F5344CB8AC3E}">
        <p14:creationId xmlns:p14="http://schemas.microsoft.com/office/powerpoint/2010/main" val="248224382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A VD is obtained when a given space is decomposed using a finite number of points, called sites, into regions such that each site is associated with a region consisting of all points that are closer to it than to any other site. The DT is the dual of the VD. It is constructed by connecting sites with an edge if their regions share a side. </a:t>
            </a: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258</a:t>
            </a:fld>
            <a:endParaRPr lang="en-CA"/>
          </a:p>
        </p:txBody>
      </p:sp>
    </p:spTree>
    <p:extLst>
      <p:ext uri="{BB962C8B-B14F-4D97-AF65-F5344CB8AC3E}">
        <p14:creationId xmlns:p14="http://schemas.microsoft.com/office/powerpoint/2010/main" val="33772208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457200" lvl="1" indent="0">
              <a:buNone/>
            </a:pPr>
            <a:r>
              <a:rPr lang="en-US" dirty="0"/>
              <a:t>The NN descent graph is initialized by having each point </a:t>
            </a:r>
            <a:r>
              <a:rPr lang="en-US" altLang="zh-CN" sz="1200" dirty="0"/>
              <a:t>randomly pick K neighbors. Then each point e</a:t>
            </a:r>
            <a:r>
              <a:rPr lang="en-US" altLang="zh-CN" sz="2200" dirty="0"/>
              <a:t>xplores its current neighbors’ neighbors  and updates its K-NN list if better ones are found. The algorithms stops when no further improvements can be made.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endParaRPr lang="en-US"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259</a:t>
            </a:fld>
            <a:endParaRPr lang="en-CA"/>
          </a:p>
        </p:txBody>
      </p:sp>
    </p:spTree>
    <p:extLst>
      <p:ext uri="{BB962C8B-B14F-4D97-AF65-F5344CB8AC3E}">
        <p14:creationId xmlns:p14="http://schemas.microsoft.com/office/powerpoint/2010/main" val="121361197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Another popular Graph model is the NSW graph.</a:t>
            </a:r>
            <a:r>
              <a:rPr lang="en-US" dirty="0"/>
              <a:t> NSW graphs are networks with logarithmic or polylogarithmic complexity of the greedy graph search</a:t>
            </a:r>
            <a:r>
              <a:rPr lang="en-CA" dirty="0"/>
              <a:t>. They are typically built on top of approximate </a:t>
            </a:r>
            <a:r>
              <a:rPr lang="en-CA" dirty="0" err="1"/>
              <a:t>kNN</a:t>
            </a:r>
            <a:r>
              <a:rPr lang="en-CA" dirty="0"/>
              <a:t> graphs adding long range links to shorten the greedy algorithm path down to log(N). The idea is inspired from the Milgram experiment which </a:t>
            </a:r>
            <a:r>
              <a:rPr lang="en-US" b="0" i="0" dirty="0">
                <a:solidFill>
                  <a:srgbClr val="000000"/>
                </a:solidFill>
                <a:effectLst/>
                <a:latin typeface="Times New Roman" panose="02020603050405020304" pitchFamily="18" charset="0"/>
              </a:rPr>
              <a:t>demonstrated that a social network exhibits the </a:t>
            </a:r>
            <a:r>
              <a:rPr lang="en-US" b="0" i="1" dirty="0">
                <a:solidFill>
                  <a:srgbClr val="000000"/>
                </a:solidFill>
                <a:effectLst/>
                <a:latin typeface="Times New Roman" panose="02020603050405020304" pitchFamily="18" charset="0"/>
              </a:rPr>
              <a:t>small-world phenomenon</a:t>
            </a:r>
            <a:r>
              <a:rPr lang="en-US" b="0" i="0" dirty="0">
                <a:solidFill>
                  <a:srgbClr val="000000"/>
                </a:solidFill>
                <a:effectLst/>
                <a:latin typeface="Times New Roman" panose="02020603050405020304" pitchFamily="18" charset="0"/>
              </a:rPr>
              <a:t> if, roughly speaking, any two individuals in the network are likely to be connected through a short sequence of intermediate acquaintances. This is also known as the 6 degrees of separation. </a:t>
            </a:r>
            <a:r>
              <a:rPr lang="en-US" dirty="0"/>
              <a:t>Kleinberg (2000) gave formal support to this so-called “small world phenomenon” by using meshes augmented with long-range links chosen randomly according to harmonic distributions.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Backup text: Milgram's basic small-world experiment remains one of the most compelling ways to think about the problem. The goal of the experiment was to find short chains of acquaintances linking pairs of people in the United States who did not know one another. In a typical instance of the experiment, a </a:t>
            </a:r>
            <a:r>
              <a:rPr lang="en-US" b="0" i="1" dirty="0">
                <a:solidFill>
                  <a:srgbClr val="000000"/>
                </a:solidFill>
                <a:effectLst/>
                <a:latin typeface="Times New Roman" panose="02020603050405020304" pitchFamily="18" charset="0"/>
              </a:rPr>
              <a:t>source</a:t>
            </a:r>
            <a:r>
              <a:rPr lang="en-US" b="0" i="0" dirty="0">
                <a:solidFill>
                  <a:srgbClr val="000000"/>
                </a:solidFill>
                <a:effectLst/>
                <a:latin typeface="Times New Roman" panose="02020603050405020304" pitchFamily="18" charset="0"/>
              </a:rPr>
              <a:t> person in Nebraska would be given a letter to deliver to a </a:t>
            </a:r>
            <a:r>
              <a:rPr lang="en-US" b="0" i="1" dirty="0">
                <a:solidFill>
                  <a:srgbClr val="000000"/>
                </a:solidFill>
                <a:effectLst/>
                <a:latin typeface="Times New Roman" panose="02020603050405020304" pitchFamily="18" charset="0"/>
              </a:rPr>
              <a:t>target</a:t>
            </a:r>
            <a:r>
              <a:rPr lang="en-US" b="0" i="0" dirty="0">
                <a:solidFill>
                  <a:srgbClr val="000000"/>
                </a:solidFill>
                <a:effectLst/>
                <a:latin typeface="Times New Roman" panose="02020603050405020304" pitchFamily="18" charset="0"/>
              </a:rPr>
              <a:t> person in Massachusetts. The source would initially be told basic information about the target, including his address and occupation; the source would then be instructed to send the letter to someone she knew </a:t>
            </a:r>
            <a:r>
              <a:rPr lang="en-US" b="0" i="1" dirty="0">
                <a:solidFill>
                  <a:srgbClr val="000000"/>
                </a:solidFill>
                <a:effectLst/>
                <a:latin typeface="Times New Roman" panose="02020603050405020304" pitchFamily="18" charset="0"/>
              </a:rPr>
              <a:t>on a first-name basis</a:t>
            </a:r>
            <a:r>
              <a:rPr lang="en-US" b="0" i="0" dirty="0">
                <a:solidFill>
                  <a:srgbClr val="000000"/>
                </a:solidFill>
                <a:effectLst/>
                <a:latin typeface="Times New Roman" panose="02020603050405020304" pitchFamily="18" charset="0"/>
              </a:rPr>
              <a:t> in an effort to transmit the letter to the target as efficaciously as possible. Anyone subsequently receiving the letter would be given the same instructions, and the chain of communication would continue until the target was reached. Over many trials, the average number of intermediate steps in a successful chain was found to lie between five and six, a quantity that has since entered popular culture as the ``six degrees of separation'' principle</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260</a:t>
            </a:fld>
            <a:endParaRPr lang="en-CA"/>
          </a:p>
        </p:txBody>
      </p:sp>
    </p:spTree>
    <p:extLst>
      <p:ext uri="{BB962C8B-B14F-4D97-AF65-F5344CB8AC3E}">
        <p14:creationId xmlns:p14="http://schemas.microsoft.com/office/powerpoint/2010/main" val="1148725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b="0" i="0" dirty="0">
                <a:solidFill>
                  <a:srgbClr val="202124"/>
                </a:solidFill>
                <a:effectLst/>
                <a:latin typeface="arial" panose="020B0604020202020204" pitchFamily="34" charset="0"/>
              </a:rPr>
              <a:t>While comparing two binary strings of equal length, </a:t>
            </a:r>
            <a:r>
              <a:rPr lang="en-US" b="1" i="0" dirty="0">
                <a:solidFill>
                  <a:srgbClr val="202124"/>
                </a:solidFill>
                <a:effectLst/>
                <a:latin typeface="arial" panose="020B0604020202020204" pitchFamily="34" charset="0"/>
              </a:rPr>
              <a:t>Hamming distance</a:t>
            </a:r>
            <a:r>
              <a:rPr lang="en-US" b="0" i="0" dirty="0">
                <a:solidFill>
                  <a:srgbClr val="202124"/>
                </a:solidFill>
                <a:effectLst/>
                <a:latin typeface="arial" panose="020B0604020202020204" pitchFamily="34" charset="0"/>
              </a:rPr>
              <a:t> is the number of bit positions in which the two bits are different</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28</a:t>
            </a:fld>
            <a:endParaRPr lang="en-CA"/>
          </a:p>
        </p:txBody>
      </p:sp>
    </p:spTree>
    <p:extLst>
      <p:ext uri="{BB962C8B-B14F-4D97-AF65-F5344CB8AC3E}">
        <p14:creationId xmlns:p14="http://schemas.microsoft.com/office/powerpoint/2010/main" val="351430897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Toussaint has shown that the RNG is a special graph that is a superset of the MST and a subset of the DT. He proposed two algorithms for building an RNG. One in n square and the other in n cube, the latter supporting also d-dimensional data. RNGs adopt </a:t>
            </a:r>
            <a:r>
              <a:rPr lang="en-US" dirty="0"/>
              <a:t>an interesting edge selection strategy to eliminate the longest edge in all the possible triangles on S. In fact, a</a:t>
            </a:r>
            <a:r>
              <a:rPr lang="en-CA" dirty="0"/>
              <a:t>n edge is constructed between two vertices if there is no vertex in the intersection of the two balls around the vertices</a:t>
            </a:r>
            <a:endParaRPr lang="fr-MA" dirty="0"/>
          </a:p>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261</a:t>
            </a:fld>
            <a:endParaRPr lang="en-CA"/>
          </a:p>
        </p:txBody>
      </p:sp>
    </p:spTree>
    <p:extLst>
      <p:ext uri="{BB962C8B-B14F-4D97-AF65-F5344CB8AC3E}">
        <p14:creationId xmlns:p14="http://schemas.microsoft.com/office/powerpoint/2010/main" val="24099197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HNSW exploits RNG and NSW graphs, It splits the NSW graph into hierarchical layers which improves the search efficiency of NSW. Search starts at the top layer, which contains only the longest links, and proceeds down the hierarchy. HNSW is considered the state-of-the-art in ng-approximate search.</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262</a:t>
            </a:fld>
            <a:endParaRPr lang="en-CA"/>
          </a:p>
        </p:txBody>
      </p:sp>
    </p:spTree>
    <p:extLst>
      <p:ext uri="{BB962C8B-B14F-4D97-AF65-F5344CB8AC3E}">
        <p14:creationId xmlns:p14="http://schemas.microsoft.com/office/powerpoint/2010/main" val="47017915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263</a:t>
            </a:fld>
            <a:endParaRPr lang="en-CA"/>
          </a:p>
        </p:txBody>
      </p:sp>
    </p:spTree>
    <p:extLst>
      <p:ext uri="{BB962C8B-B14F-4D97-AF65-F5344CB8AC3E}">
        <p14:creationId xmlns:p14="http://schemas.microsoft.com/office/powerpoint/2010/main" val="326544522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101727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902980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822047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229356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292447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25125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0484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b="0" i="0" dirty="0">
                <a:solidFill>
                  <a:srgbClr val="202124"/>
                </a:solidFill>
                <a:effectLst/>
                <a:latin typeface="arial" panose="020B0604020202020204" pitchFamily="34" charset="0"/>
              </a:rPr>
              <a:t>While comparing two binary strings of equal length, </a:t>
            </a:r>
            <a:r>
              <a:rPr lang="en-US" b="1" i="0" dirty="0">
                <a:solidFill>
                  <a:srgbClr val="202124"/>
                </a:solidFill>
                <a:effectLst/>
                <a:latin typeface="arial" panose="020B0604020202020204" pitchFamily="34" charset="0"/>
              </a:rPr>
              <a:t>Hamming distance</a:t>
            </a:r>
            <a:r>
              <a:rPr lang="en-US" b="0" i="0" dirty="0">
                <a:solidFill>
                  <a:srgbClr val="202124"/>
                </a:solidFill>
                <a:effectLst/>
                <a:latin typeface="arial" panose="020B0604020202020204" pitchFamily="34" charset="0"/>
              </a:rPr>
              <a:t> is the number of bit positions in which the two bits are different</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29</a:t>
            </a:fld>
            <a:endParaRPr lang="en-CA"/>
          </a:p>
        </p:txBody>
      </p:sp>
    </p:spTree>
    <p:extLst>
      <p:ext uri="{BB962C8B-B14F-4D97-AF65-F5344CB8AC3E}">
        <p14:creationId xmlns:p14="http://schemas.microsoft.com/office/powerpoint/2010/main" val="55062868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4140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923347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353300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279</a:t>
            </a:fld>
            <a:endParaRPr lang="en-US">
              <a:solidFill>
                <a:prstClr val="black"/>
              </a:solidFill>
            </a:endParaRPr>
          </a:p>
        </p:txBody>
      </p:sp>
    </p:spTree>
    <p:extLst>
      <p:ext uri="{BB962C8B-B14F-4D97-AF65-F5344CB8AC3E}">
        <p14:creationId xmlns:p14="http://schemas.microsoft.com/office/powerpoint/2010/main" val="333411136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Hydra1: 8:30 mins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303</a:t>
            </a:fld>
            <a:endParaRPr lang="en-CA"/>
          </a:p>
        </p:txBody>
      </p:sp>
    </p:spTree>
    <p:extLst>
      <p:ext uri="{BB962C8B-B14F-4D97-AF65-F5344CB8AC3E}">
        <p14:creationId xmlns:p14="http://schemas.microsoft.com/office/powerpoint/2010/main" val="102385829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Hydra1: 8:30 mins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304</a:t>
            </a:fld>
            <a:endParaRPr lang="en-CA"/>
          </a:p>
        </p:txBody>
      </p:sp>
    </p:spTree>
    <p:extLst>
      <p:ext uri="{BB962C8B-B14F-4D97-AF65-F5344CB8AC3E}">
        <p14:creationId xmlns:p14="http://schemas.microsoft.com/office/powerpoint/2010/main" val="93718677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306</a:t>
            </a:fld>
            <a:endParaRPr lang="en-US">
              <a:solidFill>
                <a:prstClr val="black"/>
              </a:solidFill>
            </a:endParaRPr>
          </a:p>
        </p:txBody>
      </p:sp>
    </p:spTree>
    <p:extLst>
      <p:ext uri="{BB962C8B-B14F-4D97-AF65-F5344CB8AC3E}">
        <p14:creationId xmlns:p14="http://schemas.microsoft.com/office/powerpoint/2010/main" val="351564916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When do we talk about extensions??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312</a:t>
            </a:fld>
            <a:endParaRPr lang="en-CA"/>
          </a:p>
        </p:txBody>
      </p:sp>
    </p:spTree>
    <p:extLst>
      <p:ext uri="{BB962C8B-B14F-4D97-AF65-F5344CB8AC3E}">
        <p14:creationId xmlns:p14="http://schemas.microsoft.com/office/powerpoint/2010/main" val="293342710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Hydra2: 8:30 mins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330</a:t>
            </a:fld>
            <a:endParaRPr lang="en-CA"/>
          </a:p>
        </p:txBody>
      </p:sp>
    </p:spTree>
    <p:extLst>
      <p:ext uri="{BB962C8B-B14F-4D97-AF65-F5344CB8AC3E}">
        <p14:creationId xmlns:p14="http://schemas.microsoft.com/office/powerpoint/2010/main" val="398279928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a:p>
            <a:r>
              <a:rPr lang="en-US" dirty="0"/>
              <a:t>AND THIS IS NOT ONLY IN NEUROSCIENCE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21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a:t>
            </a:fld>
            <a:endParaRPr lang="en-CA"/>
          </a:p>
        </p:txBody>
      </p:sp>
    </p:spTree>
    <p:extLst>
      <p:ext uri="{BB962C8B-B14F-4D97-AF65-F5344CB8AC3E}">
        <p14:creationId xmlns:p14="http://schemas.microsoft.com/office/powerpoint/2010/main" val="3790318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 is the</a:t>
            </a:r>
            <a:r>
              <a:rPr lang="en-US" baseline="0" dirty="0"/>
              <a:t> length of the data series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43EFD-12E5-44BB-BA99-5371097E920D}" type="slidenum">
              <a:rPr kumimoji="0" lang="en-US" altLang="en-US" sz="1200" b="0" i="0" u="none" strike="noStrike" kern="1200" cap="none" spc="0" normalizeH="0" baseline="0" noProof="0" smtClean="0">
                <a:ln>
                  <a:noFill/>
                </a:ln>
                <a:solidFill>
                  <a:prstClr val="black"/>
                </a:solidFill>
                <a:effectLst/>
                <a:uLnTx/>
                <a:uFillTx/>
                <a:latin typeface="Tahoma"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99132416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79800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63643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970306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561616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561616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Challenges and open problems: 10 mins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377</a:t>
            </a:fld>
            <a:endParaRPr lang="en-CA"/>
          </a:p>
        </p:txBody>
      </p:sp>
    </p:spTree>
    <p:extLst>
      <p:ext uri="{BB962C8B-B14F-4D97-AF65-F5344CB8AC3E}">
        <p14:creationId xmlns:p14="http://schemas.microsoft.com/office/powerpoint/2010/main" val="325162771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387</a:t>
            </a:fld>
            <a:endParaRPr lang="en-CA"/>
          </a:p>
        </p:txBody>
      </p:sp>
    </p:spTree>
    <p:extLst>
      <p:ext uri="{BB962C8B-B14F-4D97-AF65-F5344CB8AC3E}">
        <p14:creationId xmlns:p14="http://schemas.microsoft.com/office/powerpoint/2010/main" val="496972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Cross-correlation dates back in the 1700s but has become popular after the invention of Fast Fourier Transform (FFT) which dramatically reduced its computational cost. It is a fundamental operation in signal processing, deep neural networks and data series analytics. </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41</a:t>
            </a:fld>
            <a:endParaRPr lang="en-CA"/>
          </a:p>
        </p:txBody>
      </p:sp>
    </p:spTree>
    <p:extLst>
      <p:ext uri="{BB962C8B-B14F-4D97-AF65-F5344CB8AC3E}">
        <p14:creationId xmlns:p14="http://schemas.microsoft.com/office/powerpoint/2010/main" val="2134485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42</a:t>
            </a:fld>
            <a:endParaRPr lang="en-CA"/>
          </a:p>
        </p:txBody>
      </p:sp>
    </p:spTree>
    <p:extLst>
      <p:ext uri="{BB962C8B-B14F-4D97-AF65-F5344CB8AC3E}">
        <p14:creationId xmlns:p14="http://schemas.microsoft.com/office/powerpoint/2010/main" val="1608703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ED is widely used because it is simple to computer and parameter-free, but it is quite rigid because </a:t>
            </a:r>
            <a:r>
              <a:rPr lang="en-CA" dirty="0" err="1"/>
              <a:t>th</a:t>
            </a:r>
            <a:r>
              <a:rPr lang="en-US" dirty="0"/>
              <a:t> </a:t>
            </a:r>
            <a:r>
              <a:rPr lang="en-US" dirty="0" err="1"/>
              <a:t>ith</a:t>
            </a:r>
            <a:r>
              <a:rPr lang="en-US" dirty="0"/>
              <a:t> point of one time series is compared with the </a:t>
            </a:r>
            <a:r>
              <a:rPr lang="en-US" dirty="0" err="1"/>
              <a:t>ith</a:t>
            </a:r>
            <a:r>
              <a:rPr lang="en-US" dirty="0"/>
              <a:t> point of another.</a:t>
            </a:r>
            <a:endParaRPr lang="en-CA" dirty="0"/>
          </a:p>
          <a:p>
            <a:r>
              <a:rPr lang="en-CA" dirty="0"/>
              <a:t>due to </a:t>
            </a:r>
            <a:r>
              <a:rPr lang="en-CA" dirty="0" err="1"/>
              <a:t>itED</a:t>
            </a:r>
            <a:r>
              <a:rPr lang="en-CA" dirty="0"/>
              <a:t> is quit</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49</a:t>
            </a:fld>
            <a:endParaRPr lang="en-CA"/>
          </a:p>
        </p:txBody>
      </p:sp>
    </p:spTree>
    <p:extLst>
      <p:ext uri="{BB962C8B-B14F-4D97-AF65-F5344CB8AC3E}">
        <p14:creationId xmlns:p14="http://schemas.microsoft.com/office/powerpoint/2010/main" val="2974227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So to allow local scaling, elastic measures have been proposed </a:t>
            </a:r>
            <a:r>
              <a:rPr lang="en-US" dirty="0"/>
              <a:t>elastic measures which create a non-linear mapping between time series by comparing one-to-many points;</a:t>
            </a:r>
            <a:r>
              <a:rPr lang="en-CA" dirty="0"/>
              <a:t>. The most widely used is DTW.</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50</a:t>
            </a:fld>
            <a:endParaRPr lang="en-CA"/>
          </a:p>
        </p:txBody>
      </p:sp>
    </p:spTree>
    <p:extLst>
      <p:ext uri="{BB962C8B-B14F-4D97-AF65-F5344CB8AC3E}">
        <p14:creationId xmlns:p14="http://schemas.microsoft.com/office/powerpoint/2010/main" val="4038113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And LCSS which improves upon DTW by ignoring outliers.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51</a:t>
            </a:fld>
            <a:endParaRPr lang="en-CA"/>
          </a:p>
        </p:txBody>
      </p:sp>
    </p:spTree>
    <p:extLst>
      <p:ext uri="{BB962C8B-B14F-4D97-AF65-F5344CB8AC3E}">
        <p14:creationId xmlns:p14="http://schemas.microsoft.com/office/powerpoint/2010/main" val="3592120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b="1" i="0" dirty="0">
                <a:solidFill>
                  <a:srgbClr val="202122"/>
                </a:solidFill>
                <a:effectLst/>
                <a:latin typeface="Arial" panose="020B0604020202020204" pitchFamily="34" charset="0"/>
              </a:rPr>
              <a:t>Cosine similarity</a:t>
            </a:r>
            <a:r>
              <a:rPr lang="en-US" b="0" i="0" dirty="0">
                <a:solidFill>
                  <a:srgbClr val="202122"/>
                </a:solidFill>
                <a:effectLst/>
                <a:latin typeface="Arial" panose="020B0604020202020204" pitchFamily="34" charset="0"/>
              </a:rPr>
              <a:t> is a </a:t>
            </a:r>
            <a:r>
              <a:rPr lang="en-US" b="0" i="0" u="none" strike="noStrike" dirty="0">
                <a:solidFill>
                  <a:srgbClr val="0645AD"/>
                </a:solidFill>
                <a:effectLst/>
                <a:latin typeface="Arial" panose="020B0604020202020204" pitchFamily="34" charset="0"/>
                <a:hlinkClick r:id="rId3" tooltip="Measure of similarity"/>
              </a:rPr>
              <a:t>measure of similarity</a:t>
            </a:r>
            <a:r>
              <a:rPr lang="en-US" b="0" i="0" dirty="0">
                <a:solidFill>
                  <a:srgbClr val="202122"/>
                </a:solidFill>
                <a:effectLst/>
                <a:latin typeface="Arial" panose="020B0604020202020204" pitchFamily="34" charset="0"/>
              </a:rPr>
              <a:t> between two non-zero vectors of an </a:t>
            </a:r>
            <a:r>
              <a:rPr lang="en-US" b="0" i="0" u="none" strike="noStrike" dirty="0">
                <a:solidFill>
                  <a:srgbClr val="0645AD"/>
                </a:solidFill>
                <a:effectLst/>
                <a:latin typeface="Arial" panose="020B0604020202020204" pitchFamily="34" charset="0"/>
                <a:hlinkClick r:id="rId4" tooltip="Inner product space"/>
              </a:rPr>
              <a:t>inner product space</a:t>
            </a:r>
            <a:r>
              <a:rPr lang="en-US" b="0" i="0" dirty="0">
                <a:solidFill>
                  <a:srgbClr val="202122"/>
                </a:solidFill>
                <a:effectLst/>
                <a:latin typeface="Arial" panose="020B0604020202020204" pitchFamily="34" charset="0"/>
              </a:rPr>
              <a:t>. It is defined to equal the </a:t>
            </a:r>
            <a:r>
              <a:rPr lang="en-US" b="0" i="0" u="none" strike="noStrike" dirty="0">
                <a:solidFill>
                  <a:srgbClr val="0645AD"/>
                </a:solidFill>
                <a:effectLst/>
                <a:latin typeface="Arial" panose="020B0604020202020204" pitchFamily="34" charset="0"/>
                <a:hlinkClick r:id="rId5" tooltip="Cosine"/>
              </a:rPr>
              <a:t>cosine</a:t>
            </a:r>
            <a:r>
              <a:rPr lang="en-US" b="0" i="0" dirty="0">
                <a:solidFill>
                  <a:srgbClr val="202122"/>
                </a:solidFill>
                <a:effectLst/>
                <a:latin typeface="Arial" panose="020B0604020202020204" pitchFamily="34" charset="0"/>
              </a:rPr>
              <a:t> of the angle between them, which is also the same as the inner product of the same vectors </a:t>
            </a:r>
            <a:r>
              <a:rPr lang="en-US" b="0" i="0" u="none" strike="noStrike" dirty="0">
                <a:solidFill>
                  <a:srgbClr val="0645AD"/>
                </a:solidFill>
                <a:effectLst/>
                <a:latin typeface="Arial" panose="020B0604020202020204" pitchFamily="34" charset="0"/>
                <a:hlinkClick r:id="rId6" tooltip="Unit vector"/>
              </a:rPr>
              <a:t>normalized</a:t>
            </a:r>
            <a:r>
              <a:rPr lang="en-US" b="0" i="0" dirty="0">
                <a:solidFill>
                  <a:srgbClr val="202122"/>
                </a:solidFill>
                <a:effectLst/>
                <a:latin typeface="Arial" panose="020B0604020202020204" pitchFamily="34" charset="0"/>
              </a:rPr>
              <a:t> to both have length 1. </a:t>
            </a:r>
            <a:r>
              <a:rPr lang="en-US" b="0" i="0" dirty="0">
                <a:solidFill>
                  <a:srgbClr val="292929"/>
                </a:solidFill>
                <a:effectLst/>
                <a:latin typeface="charter"/>
              </a:rPr>
              <a:t>Cosine similarity is generally used as a metric for measuring distance when the magnitude of the vectors does not matter.</a:t>
            </a:r>
          </a:p>
          <a:p>
            <a:endParaRPr lang="en-US" b="0" i="0" dirty="0">
              <a:solidFill>
                <a:srgbClr val="292929"/>
              </a:solidFill>
              <a:effectLst/>
              <a:latin typeface="charter"/>
            </a:endParaRPr>
          </a:p>
          <a:p>
            <a:r>
              <a:rPr lang="en-US" b="0" i="0" dirty="0">
                <a:solidFill>
                  <a:srgbClr val="202122"/>
                </a:solidFill>
                <a:effectLst/>
                <a:latin typeface="Arial" panose="020B0604020202020204" pitchFamily="34" charset="0"/>
              </a:rPr>
              <a:t>The term cosine distance is often used for the complement in positive space</a:t>
            </a:r>
            <a:r>
              <a:rPr lang="en-US" b="0" i="0" dirty="0">
                <a:solidFill>
                  <a:srgbClr val="292929"/>
                </a:solidFill>
                <a:effectLst/>
                <a:latin typeface="charter"/>
              </a:rPr>
              <a:t>. </a:t>
            </a:r>
            <a:r>
              <a:rPr lang="en-US" b="0" i="0" dirty="0">
                <a:solidFill>
                  <a:srgbClr val="202122"/>
                </a:solidFill>
                <a:effectLst/>
                <a:latin typeface="Arial" panose="020B0604020202020204" pitchFamily="34" charset="0"/>
              </a:rPr>
              <a:t>It is important to note, however, that this is not a proper </a:t>
            </a:r>
            <a:r>
              <a:rPr lang="en-US" b="0" i="0" u="none" strike="noStrike" dirty="0">
                <a:solidFill>
                  <a:srgbClr val="0645AD"/>
                </a:solidFill>
                <a:effectLst/>
                <a:latin typeface="Arial" panose="020B0604020202020204" pitchFamily="34" charset="0"/>
                <a:hlinkClick r:id="rId7" tooltip="Distance metric"/>
              </a:rPr>
              <a:t>distance metric</a:t>
            </a:r>
            <a:r>
              <a:rPr lang="en-US" b="0" i="0" dirty="0">
                <a:solidFill>
                  <a:srgbClr val="202122"/>
                </a:solidFill>
                <a:effectLst/>
                <a:latin typeface="Arial" panose="020B0604020202020204" pitchFamily="34" charset="0"/>
              </a:rPr>
              <a:t> as it does not have the </a:t>
            </a:r>
            <a:r>
              <a:rPr lang="en-US" b="0" i="0" u="none" strike="noStrike" dirty="0">
                <a:solidFill>
                  <a:srgbClr val="0645AD"/>
                </a:solidFill>
                <a:effectLst/>
                <a:latin typeface="Arial" panose="020B0604020202020204" pitchFamily="34" charset="0"/>
                <a:hlinkClick r:id="rId8" tooltip="Triangle inequality"/>
              </a:rPr>
              <a:t>triangle inequality</a:t>
            </a:r>
            <a:r>
              <a:rPr lang="en-US" b="0" i="0" dirty="0">
                <a:solidFill>
                  <a:srgbClr val="202122"/>
                </a:solidFill>
                <a:effectLst/>
                <a:latin typeface="Arial" panose="020B0604020202020204" pitchFamily="34" charset="0"/>
              </a:rPr>
              <a:t> property</a:t>
            </a:r>
            <a:r>
              <a:rPr lang="en-US" b="0" i="0" dirty="0">
                <a:solidFill>
                  <a:srgbClr val="292929"/>
                </a:solidFill>
                <a:effectLst/>
                <a:latin typeface="charter"/>
              </a:rPr>
              <a:t>.</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52</a:t>
            </a:fld>
            <a:endParaRPr lang="en-CA"/>
          </a:p>
        </p:txBody>
      </p:sp>
    </p:spTree>
    <p:extLst>
      <p:ext uri="{BB962C8B-B14F-4D97-AF65-F5344CB8AC3E}">
        <p14:creationId xmlns:p14="http://schemas.microsoft.com/office/powerpoint/2010/main" val="1297872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537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81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16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7</a:t>
            </a:fld>
            <a:endParaRPr lang="en-CA"/>
          </a:p>
        </p:txBody>
      </p:sp>
    </p:spTree>
    <p:extLst>
      <p:ext uri="{BB962C8B-B14F-4D97-AF65-F5344CB8AC3E}">
        <p14:creationId xmlns:p14="http://schemas.microsoft.com/office/powerpoint/2010/main" val="3432501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…hard, especially when this NN is in a dense area of the space</a:t>
            </a:r>
            <a:endParaRPr dirty="0"/>
          </a:p>
        </p:txBody>
      </p:sp>
    </p:spTree>
    <p:extLst>
      <p:ext uri="{BB962C8B-B14F-4D97-AF65-F5344CB8AC3E}">
        <p14:creationId xmlns:p14="http://schemas.microsoft.com/office/powerpoint/2010/main" val="397645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4895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915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0621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radius of the pink ribbon serves as a stopping condition. Once an algorithm thinks that it has found a point within the pink hypersphere, it stops with the probabilistic guarantee delta that this point is an epsilon-approximate neighbor</a:t>
            </a:r>
            <a:endParaRPr dirty="0"/>
          </a:p>
        </p:txBody>
      </p:sp>
    </p:spTree>
    <p:extLst>
      <p:ext uri="{BB962C8B-B14F-4D97-AF65-F5344CB8AC3E}">
        <p14:creationId xmlns:p14="http://schemas.microsoft.com/office/powerpoint/2010/main" val="1234484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The query answering process consists of two main procedures: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80</a:t>
            </a:fld>
            <a:endParaRPr lang="en-CA"/>
          </a:p>
        </p:txBody>
      </p:sp>
    </p:spTree>
    <p:extLst>
      <p:ext uri="{BB962C8B-B14F-4D97-AF65-F5344CB8AC3E}">
        <p14:creationId xmlns:p14="http://schemas.microsoft.com/office/powerpoint/2010/main" val="3659923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US" dirty="0"/>
              <a:t>For big data exploration, it is prohibitive to rely to full sequential scans for every single query, and therefore, indexing is required to reduce the data to query time.</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81</a:t>
            </a:fld>
            <a:endParaRPr lang="en-CA"/>
          </a:p>
        </p:txBody>
      </p:sp>
    </p:spTree>
    <p:extLst>
      <p:ext uri="{BB962C8B-B14F-4D97-AF65-F5344CB8AC3E}">
        <p14:creationId xmlns:p14="http://schemas.microsoft.com/office/powerpoint/2010/main" val="875300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Once an index is built and loaded, it is also important to answer queries efficiently.</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82</a:t>
            </a:fld>
            <a:endParaRPr lang="en-CA"/>
          </a:p>
        </p:txBody>
      </p:sp>
    </p:spTree>
    <p:extLst>
      <p:ext uri="{BB962C8B-B14F-4D97-AF65-F5344CB8AC3E}">
        <p14:creationId xmlns:p14="http://schemas.microsoft.com/office/powerpoint/2010/main" val="525831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8A407-5962-476F-B7B9-36C083C749E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9506" name="Rectangle 2"/>
          <p:cNvSpPr>
            <a:spLocks noGrp="1" noRot="1" noChangeAspect="1" noChangeArrowheads="1" noTextEdit="1"/>
          </p:cNvSpPr>
          <p:nvPr>
            <p:ph type="sldImg"/>
          </p:nvPr>
        </p:nvSpPr>
        <p:spPr>
          <a:xfrm>
            <a:off x="1371600" y="1143000"/>
            <a:ext cx="4114800" cy="3086100"/>
          </a:xfrm>
          <a:ln/>
        </p:spPr>
      </p:sp>
      <p:sp>
        <p:nvSpPr>
          <p:cNvPr id="149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0895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E5466-0274-45E3-896C-2FAE959D64A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0530" name="Rectangle 2"/>
          <p:cNvSpPr>
            <a:spLocks noGrp="1" noRot="1" noChangeAspect="1" noChangeArrowheads="1" noTextEdit="1"/>
          </p:cNvSpPr>
          <p:nvPr>
            <p:ph type="sldImg"/>
          </p:nvPr>
        </p:nvSpPr>
        <p:spPr>
          <a:xfrm>
            <a:off x="1371600" y="1143000"/>
            <a:ext cx="4114800" cy="3086100"/>
          </a:xfrm>
          <a:ln/>
        </p:spPr>
      </p:sp>
      <p:sp>
        <p:nvSpPr>
          <p:cNvPr id="150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5974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8</a:t>
            </a:fld>
            <a:endParaRPr lang="en-CA"/>
          </a:p>
        </p:txBody>
      </p:sp>
    </p:spTree>
    <p:extLst>
      <p:ext uri="{BB962C8B-B14F-4D97-AF65-F5344CB8AC3E}">
        <p14:creationId xmlns:p14="http://schemas.microsoft.com/office/powerpoint/2010/main" val="35075823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23D07-D8F4-4244-B422-4E8941DCEE3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3602" name="Rectangle 2"/>
          <p:cNvSpPr>
            <a:spLocks noGrp="1" noRot="1" noChangeAspect="1" noChangeArrowheads="1" noTextEdit="1"/>
          </p:cNvSpPr>
          <p:nvPr>
            <p:ph type="sldImg"/>
          </p:nvPr>
        </p:nvSpPr>
        <p:spPr>
          <a:xfrm>
            <a:off x="1371600" y="1143000"/>
            <a:ext cx="4114800" cy="3086100"/>
          </a:xfrm>
          <a:ln/>
        </p:spPr>
      </p:sp>
      <p:sp>
        <p:nvSpPr>
          <p:cNvPr id="153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25562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70" name="Google Shape;770;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9137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72" name="Google Shape;872;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32970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75" name="Google Shape;975;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9730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80" name="Google Shape;1080;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282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85" name="Google Shape;1185;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6480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90" name="Google Shape;129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70769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95" name="Google Shape;1395;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6432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81" name="Google Shape;1481;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5241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4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69" name="Google Shape;1569;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9</a:t>
            </a:fld>
            <a:endParaRPr lang="en-CA"/>
          </a:p>
        </p:txBody>
      </p:sp>
    </p:spTree>
    <p:extLst>
      <p:ext uri="{BB962C8B-B14F-4D97-AF65-F5344CB8AC3E}">
        <p14:creationId xmlns:p14="http://schemas.microsoft.com/office/powerpoint/2010/main" val="1682142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55" name="Google Shape;1655;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55" name="Google Shape;1755;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p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57" name="Google Shape;185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62" name="Google Shape;1962;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p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67" name="Google Shape;2067;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p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75" name="Google Shape;2175;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p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83" name="Google Shape;2283;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p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89" name="Google Shape;2389;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p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89" name="Google Shape;2389;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38590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p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95" name="Google Shape;2495;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10</a:t>
            </a:fld>
            <a:endParaRPr lang="en-CA"/>
          </a:p>
        </p:txBody>
      </p:sp>
    </p:spTree>
    <p:extLst>
      <p:ext uri="{BB962C8B-B14F-4D97-AF65-F5344CB8AC3E}">
        <p14:creationId xmlns:p14="http://schemas.microsoft.com/office/powerpoint/2010/main" val="24309626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03" name="Google Shape;2603;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p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11" name="Google Shape;2711;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5"/>
        <p:cNvGrpSpPr/>
        <p:nvPr/>
      </p:nvGrpSpPr>
      <p:grpSpPr>
        <a:xfrm>
          <a:off x="0" y="0"/>
          <a:ext cx="0" cy="0"/>
          <a:chOff x="0" y="0"/>
          <a:chExt cx="0" cy="0"/>
        </a:xfrm>
      </p:grpSpPr>
      <p:sp>
        <p:nvSpPr>
          <p:cNvPr id="2816" name="Google Shape;2816;p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17" name="Google Shape;2817;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p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23" name="Google Shape;2923;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p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30" name="Google Shape;3030;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6"/>
        <p:cNvGrpSpPr/>
        <p:nvPr/>
      </p:nvGrpSpPr>
      <p:grpSpPr>
        <a:xfrm>
          <a:off x="0" y="0"/>
          <a:ext cx="0" cy="0"/>
          <a:chOff x="0" y="0"/>
          <a:chExt cx="0" cy="0"/>
        </a:xfrm>
      </p:grpSpPr>
      <p:sp>
        <p:nvSpPr>
          <p:cNvPr id="3137" name="Google Shape;3137;p6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38" name="Google Shape;3138;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Google Shape;3241;p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42" name="Google Shape;3242;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9"/>
        <p:cNvGrpSpPr/>
        <p:nvPr/>
      </p:nvGrpSpPr>
      <p:grpSpPr>
        <a:xfrm>
          <a:off x="0" y="0"/>
          <a:ext cx="0" cy="0"/>
          <a:chOff x="0" y="0"/>
          <a:chExt cx="0" cy="0"/>
        </a:xfrm>
      </p:grpSpPr>
      <p:sp>
        <p:nvSpPr>
          <p:cNvPr id="3350" name="Google Shape;3350;p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51" name="Google Shape;3351;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61" name="Google Shape;3461;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2"/>
        <p:cNvGrpSpPr/>
        <p:nvPr/>
      </p:nvGrpSpPr>
      <p:grpSpPr>
        <a:xfrm>
          <a:off x="0" y="0"/>
          <a:ext cx="0" cy="0"/>
          <a:chOff x="0" y="0"/>
          <a:chExt cx="0" cy="0"/>
        </a:xfrm>
      </p:grpSpPr>
      <p:sp>
        <p:nvSpPr>
          <p:cNvPr id="3573" name="Google Shape;3573;p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74" name="Google Shape;3574;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11</a:t>
            </a:fld>
            <a:endParaRPr lang="en-CA"/>
          </a:p>
        </p:txBody>
      </p:sp>
    </p:spTree>
    <p:extLst>
      <p:ext uri="{BB962C8B-B14F-4D97-AF65-F5344CB8AC3E}">
        <p14:creationId xmlns:p14="http://schemas.microsoft.com/office/powerpoint/2010/main" val="31822170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p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85" name="Google Shape;3685;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8"/>
        <p:cNvGrpSpPr/>
        <p:nvPr/>
      </p:nvGrpSpPr>
      <p:grpSpPr>
        <a:xfrm>
          <a:off x="0" y="0"/>
          <a:ext cx="0" cy="0"/>
          <a:chOff x="0" y="0"/>
          <a:chExt cx="0" cy="0"/>
        </a:xfrm>
      </p:grpSpPr>
      <p:sp>
        <p:nvSpPr>
          <p:cNvPr id="3799" name="Google Shape;3799;p6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800" name="Google Shape;3800;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5"/>
        <p:cNvGrpSpPr/>
        <p:nvPr/>
      </p:nvGrpSpPr>
      <p:grpSpPr>
        <a:xfrm>
          <a:off x="0" y="0"/>
          <a:ext cx="0" cy="0"/>
          <a:chOff x="0" y="0"/>
          <a:chExt cx="0" cy="0"/>
        </a:xfrm>
      </p:grpSpPr>
      <p:sp>
        <p:nvSpPr>
          <p:cNvPr id="3916" name="Google Shape;3916;p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17" name="Google Shape;3917;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1"/>
        <p:cNvGrpSpPr/>
        <p:nvPr/>
      </p:nvGrpSpPr>
      <p:grpSpPr>
        <a:xfrm>
          <a:off x="0" y="0"/>
          <a:ext cx="0" cy="0"/>
          <a:chOff x="0" y="0"/>
          <a:chExt cx="0" cy="0"/>
        </a:xfrm>
      </p:grpSpPr>
      <p:sp>
        <p:nvSpPr>
          <p:cNvPr id="4032" name="Google Shape;4032;p7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033" name="Google Shape;4033;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9"/>
        <p:cNvGrpSpPr/>
        <p:nvPr/>
      </p:nvGrpSpPr>
      <p:grpSpPr>
        <a:xfrm>
          <a:off x="0" y="0"/>
          <a:ext cx="0" cy="0"/>
          <a:chOff x="0" y="0"/>
          <a:chExt cx="0" cy="0"/>
        </a:xfrm>
      </p:grpSpPr>
      <p:sp>
        <p:nvSpPr>
          <p:cNvPr id="4150" name="Google Shape;4150;p7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51" name="Google Shape;4151;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5"/>
        <p:cNvGrpSpPr/>
        <p:nvPr/>
      </p:nvGrpSpPr>
      <p:grpSpPr>
        <a:xfrm>
          <a:off x="0" y="0"/>
          <a:ext cx="0" cy="0"/>
          <a:chOff x="0" y="0"/>
          <a:chExt cx="0" cy="0"/>
        </a:xfrm>
      </p:grpSpPr>
      <p:sp>
        <p:nvSpPr>
          <p:cNvPr id="4266" name="Google Shape;4266;p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67" name="Google Shape;4267;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1"/>
        <p:cNvGrpSpPr/>
        <p:nvPr/>
      </p:nvGrpSpPr>
      <p:grpSpPr>
        <a:xfrm>
          <a:off x="0" y="0"/>
          <a:ext cx="0" cy="0"/>
          <a:chOff x="0" y="0"/>
          <a:chExt cx="0" cy="0"/>
        </a:xfrm>
      </p:grpSpPr>
      <p:sp>
        <p:nvSpPr>
          <p:cNvPr id="4382" name="Google Shape;4382;p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383" name="Google Shape;4383;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p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501" name="Google Shape;4501;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6"/>
        <p:cNvGrpSpPr/>
        <p:nvPr/>
      </p:nvGrpSpPr>
      <p:grpSpPr>
        <a:xfrm>
          <a:off x="0" y="0"/>
          <a:ext cx="0" cy="0"/>
          <a:chOff x="0" y="0"/>
          <a:chExt cx="0" cy="0"/>
        </a:xfrm>
      </p:grpSpPr>
      <p:sp>
        <p:nvSpPr>
          <p:cNvPr id="4617" name="Google Shape;4617;p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618" name="Google Shape;4618;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3"/>
        <p:cNvGrpSpPr/>
        <p:nvPr/>
      </p:nvGrpSpPr>
      <p:grpSpPr>
        <a:xfrm>
          <a:off x="0" y="0"/>
          <a:ext cx="0" cy="0"/>
          <a:chOff x="0" y="0"/>
          <a:chExt cx="0" cy="0"/>
        </a:xfrm>
      </p:grpSpPr>
      <p:sp>
        <p:nvSpPr>
          <p:cNvPr id="4734" name="Google Shape;4734;p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735" name="Google Shape;4735;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r>
              <a:rPr lang="en-US" dirty="0"/>
              <a:t>Similarity-based classification (e.g., k-NN Classifier) is used in a variety of domains. Examples: </a:t>
            </a:r>
            <a:r>
              <a:rPr lang="en-CA" dirty="0"/>
              <a:t>Image classification, Document classification, Predictive maintenance, </a:t>
            </a:r>
            <a:r>
              <a:rPr lang="en-US" dirty="0"/>
              <a:t>protein classification in bioinformatics and remote sensing</a:t>
            </a:r>
          </a:p>
          <a:p>
            <a:endParaRPr lang="fr-MA" dirty="0"/>
          </a:p>
        </p:txBody>
      </p:sp>
      <p:sp>
        <p:nvSpPr>
          <p:cNvPr id="4" name="Espace réservé du numéro de diapositive 3"/>
          <p:cNvSpPr>
            <a:spLocks noGrp="1"/>
          </p:cNvSpPr>
          <p:nvPr>
            <p:ph type="sldNum" sz="quarter" idx="5"/>
          </p:nvPr>
        </p:nvSpPr>
        <p:spPr/>
        <p:txBody>
          <a:bodyPr/>
          <a:lstStyle/>
          <a:p>
            <a:fld id="{CB8D7DEA-D57F-4174-880B-06D04B0A9F4F}" type="slidenum">
              <a:rPr lang="fr-MA" smtClean="0"/>
              <a:t>12</a:t>
            </a:fld>
            <a:endParaRPr lang="fr-MA"/>
          </a:p>
        </p:txBody>
      </p:sp>
    </p:spTree>
    <p:extLst>
      <p:ext uri="{BB962C8B-B14F-4D97-AF65-F5344CB8AC3E}">
        <p14:creationId xmlns:p14="http://schemas.microsoft.com/office/powerpoint/2010/main" val="6535362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2"/>
        <p:cNvGrpSpPr/>
        <p:nvPr/>
      </p:nvGrpSpPr>
      <p:grpSpPr>
        <a:xfrm>
          <a:off x="0" y="0"/>
          <a:ext cx="0" cy="0"/>
          <a:chOff x="0" y="0"/>
          <a:chExt cx="0" cy="0"/>
        </a:xfrm>
      </p:grpSpPr>
      <p:sp>
        <p:nvSpPr>
          <p:cNvPr id="4853" name="Google Shape;4853;p7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54" name="Google Shape;4854;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0"/>
        <p:cNvGrpSpPr/>
        <p:nvPr/>
      </p:nvGrpSpPr>
      <p:grpSpPr>
        <a:xfrm>
          <a:off x="0" y="0"/>
          <a:ext cx="0" cy="0"/>
          <a:chOff x="0" y="0"/>
          <a:chExt cx="0" cy="0"/>
        </a:xfrm>
      </p:grpSpPr>
      <p:sp>
        <p:nvSpPr>
          <p:cNvPr id="4971" name="Google Shape;4971;p7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972" name="Google Shape;4972;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8"/>
        <p:cNvGrpSpPr/>
        <p:nvPr/>
      </p:nvGrpSpPr>
      <p:grpSpPr>
        <a:xfrm>
          <a:off x="0" y="0"/>
          <a:ext cx="0" cy="0"/>
          <a:chOff x="0" y="0"/>
          <a:chExt cx="0" cy="0"/>
        </a:xfrm>
      </p:grpSpPr>
      <p:sp>
        <p:nvSpPr>
          <p:cNvPr id="5089" name="Google Shape;5089;p7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90" name="Google Shape;5090;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8"/>
        <p:cNvGrpSpPr/>
        <p:nvPr/>
      </p:nvGrpSpPr>
      <p:grpSpPr>
        <a:xfrm>
          <a:off x="0" y="0"/>
          <a:ext cx="0" cy="0"/>
          <a:chOff x="0" y="0"/>
          <a:chExt cx="0" cy="0"/>
        </a:xfrm>
      </p:grpSpPr>
      <p:sp>
        <p:nvSpPr>
          <p:cNvPr id="5209" name="Google Shape;5209;p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10" name="Google Shape;5210;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8"/>
        <p:cNvGrpSpPr/>
        <p:nvPr/>
      </p:nvGrpSpPr>
      <p:grpSpPr>
        <a:xfrm>
          <a:off x="0" y="0"/>
          <a:ext cx="0" cy="0"/>
          <a:chOff x="0" y="0"/>
          <a:chExt cx="0" cy="0"/>
        </a:xfrm>
      </p:grpSpPr>
      <p:sp>
        <p:nvSpPr>
          <p:cNvPr id="5329" name="Google Shape;5329;p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330" name="Google Shape;5330;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7"/>
        <p:cNvGrpSpPr/>
        <p:nvPr/>
      </p:nvGrpSpPr>
      <p:grpSpPr>
        <a:xfrm>
          <a:off x="0" y="0"/>
          <a:ext cx="0" cy="0"/>
          <a:chOff x="0" y="0"/>
          <a:chExt cx="0" cy="0"/>
        </a:xfrm>
      </p:grpSpPr>
      <p:sp>
        <p:nvSpPr>
          <p:cNvPr id="5448" name="Google Shape;5448;p8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5449" name="Google Shape;5449;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9"/>
        <p:cNvGrpSpPr/>
        <p:nvPr/>
      </p:nvGrpSpPr>
      <p:grpSpPr>
        <a:xfrm>
          <a:off x="0" y="0"/>
          <a:ext cx="0" cy="0"/>
          <a:chOff x="0" y="0"/>
          <a:chExt cx="0" cy="0"/>
        </a:xfrm>
      </p:grpSpPr>
      <p:sp>
        <p:nvSpPr>
          <p:cNvPr id="5570" name="Google Shape;5570;p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571" name="Google Shape;5571;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9"/>
        <p:cNvGrpSpPr/>
        <p:nvPr/>
      </p:nvGrpSpPr>
      <p:grpSpPr>
        <a:xfrm>
          <a:off x="0" y="0"/>
          <a:ext cx="0" cy="0"/>
          <a:chOff x="0" y="0"/>
          <a:chExt cx="0" cy="0"/>
        </a:xfrm>
      </p:grpSpPr>
      <p:sp>
        <p:nvSpPr>
          <p:cNvPr id="5690" name="Google Shape;5690;p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691" name="Google Shape;5691;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4531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4786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r>
              <a:rPr lang="en-US" dirty="0"/>
              <a:t>Similarity search has been used for clustering by finding the k closest neighbors around a given point</a:t>
            </a:r>
            <a:endParaRPr lang="fr-MA" dirty="0"/>
          </a:p>
        </p:txBody>
      </p:sp>
      <p:sp>
        <p:nvSpPr>
          <p:cNvPr id="4" name="Espace réservé du numéro de diapositive 3"/>
          <p:cNvSpPr>
            <a:spLocks noGrp="1"/>
          </p:cNvSpPr>
          <p:nvPr>
            <p:ph type="sldNum" sz="quarter" idx="5"/>
          </p:nvPr>
        </p:nvSpPr>
        <p:spPr/>
        <p:txBody>
          <a:bodyPr/>
          <a:lstStyle/>
          <a:p>
            <a:fld id="{CB8D7DEA-D57F-4174-880B-06D04B0A9F4F}" type="slidenum">
              <a:rPr lang="fr-MA" smtClean="0"/>
              <a:t>13</a:t>
            </a:fld>
            <a:endParaRPr lang="fr-MA"/>
          </a:p>
        </p:txBody>
      </p:sp>
    </p:spTree>
    <p:extLst>
      <p:ext uri="{BB962C8B-B14F-4D97-AF65-F5344CB8AC3E}">
        <p14:creationId xmlns:p14="http://schemas.microsoft.com/office/powerpoint/2010/main" val="4170526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10933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4115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9668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98726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80815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0832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4947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1FC4ED48-02EE-43B3-B6A5-AA6D2562C201}" type="slidenum">
              <a:rPr lang="en-US" smtClean="0"/>
              <a:pPr>
                <a:defRPr/>
              </a:pPr>
              <a:t>172</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3A96462E-E610-4974-9347-2678E19632C1}" type="slidenum">
              <a:rPr lang="en-US" smtClean="0"/>
              <a:pPr>
                <a:defRPr/>
              </a:pPr>
              <a:t>173</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E6C02567-1D18-41EF-92FA-89F56677FEC4}" type="slidenum">
              <a:rPr lang="en-US" smtClean="0"/>
              <a:pPr>
                <a:defRPr/>
              </a:pPr>
              <a:t>174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7" name="Espace réservé de la date 6">
            <a:extLst>
              <a:ext uri="{FF2B5EF4-FFF2-40B4-BE49-F238E27FC236}">
                <a16:creationId xmlns:a16="http://schemas.microsoft.com/office/drawing/2014/main" id="{5FFD1A09-CA19-448E-A483-91E295C9C0C4}"/>
              </a:ext>
            </a:extLst>
          </p:cNvPr>
          <p:cNvSpPr>
            <a:spLocks noGrp="1"/>
          </p:cNvSpPr>
          <p:nvPr>
            <p:ph type="dt" sz="half" idx="10"/>
          </p:nvPr>
        </p:nvSpPr>
        <p:spPr/>
        <p:txBody>
          <a:bodyPr/>
          <a:lstStyle/>
          <a:p>
            <a:endParaRPr lang="en-US" dirty="0"/>
          </a:p>
        </p:txBody>
      </p:sp>
      <p:sp>
        <p:nvSpPr>
          <p:cNvPr id="8" name="Espace réservé du pied de page 7">
            <a:extLst>
              <a:ext uri="{FF2B5EF4-FFF2-40B4-BE49-F238E27FC236}">
                <a16:creationId xmlns:a16="http://schemas.microsoft.com/office/drawing/2014/main" id="{DDE1135E-9E31-4082-8451-19A19C99473E}"/>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
        <p:nvSpPr>
          <p:cNvPr id="9" name="Espace réservé du numéro de diapositive 8">
            <a:extLst>
              <a:ext uri="{FF2B5EF4-FFF2-40B4-BE49-F238E27FC236}">
                <a16:creationId xmlns:a16="http://schemas.microsoft.com/office/drawing/2014/main" id="{DAB86BA6-4EB0-4844-A092-F939CEBEE36A}"/>
              </a:ext>
            </a:extLst>
          </p:cNvPr>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465296" y="6577059"/>
            <a:ext cx="4222376" cy="257381"/>
          </a:xfrm>
          <a:prstGeom prst="rect">
            <a:avLst/>
          </a:prstGeom>
        </p:spPr>
        <p:txBody>
          <a:bodyPr/>
          <a:lstStyle>
            <a:lvl1pPr algn="ctr">
              <a:defRPr sz="1200"/>
            </a:lvl1pPr>
          </a:lstStyle>
          <a:p>
            <a:pPr defTabSz="457189"/>
            <a:r>
              <a:rPr lang="en-US">
                <a:solidFill>
                  <a:prstClr val="black"/>
                </a:solidFill>
              </a:rPr>
              <a:t>Echihabi, Zoumpatianos, Palpanas - ICDE 2021</a:t>
            </a:r>
            <a:endParaRPr lang="en-US" dirty="0">
              <a:solidFill>
                <a:prstClr val="black"/>
              </a:solidFill>
            </a:endParaRPr>
          </a:p>
        </p:txBody>
      </p:sp>
      <p:sp>
        <p:nvSpPr>
          <p:cNvPr id="6" name="Slide Number Placeholder 5"/>
          <p:cNvSpPr>
            <a:spLocks noGrp="1"/>
          </p:cNvSpPr>
          <p:nvPr>
            <p:ph type="sldNum" sz="quarter" idx="12"/>
          </p:nvPr>
        </p:nvSpPr>
        <p:spPr>
          <a:xfrm>
            <a:off x="6553200" y="6617617"/>
            <a:ext cx="2133600" cy="216820"/>
          </a:xfrm>
        </p:spPr>
        <p:txBody>
          <a:bodyPr/>
          <a:lstStyle/>
          <a:p>
            <a:fld id="{4569DCD8-05AC-A541-BEE1-82CF59BF528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5379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2315467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5"/>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19"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1695274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3766731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_notext">
    <p:spTree>
      <p:nvGrpSpPr>
        <p:cNvPr id="1" name=""/>
        <p:cNvGrpSpPr/>
        <p:nvPr/>
      </p:nvGrpSpPr>
      <p:grpSpPr>
        <a:xfrm>
          <a:off x="0" y="0"/>
          <a:ext cx="0" cy="0"/>
          <a:chOff x="0" y="0"/>
          <a:chExt cx="0" cy="0"/>
        </a:xfrm>
      </p:grpSpPr>
      <p:sp>
        <p:nvSpPr>
          <p:cNvPr id="2" name="Title 1"/>
          <p:cNvSpPr>
            <a:spLocks noGrp="1"/>
          </p:cNvSpPr>
          <p:nvPr>
            <p:ph type="title"/>
          </p:nvPr>
        </p:nvSpPr>
        <p:spPr>
          <a:xfrm>
            <a:off x="368381" y="590318"/>
            <a:ext cx="7886700" cy="1325563"/>
          </a:xfrm>
          <a:prstGeom prst="rect">
            <a:avLst/>
          </a:prstGeom>
        </p:spPr>
        <p:txBody>
          <a:bodyPr/>
          <a:lstStyle>
            <a:lvl1pPr>
              <a:defRPr sz="2700" baseline="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4" name="Footer Placeholder 2">
            <a:extLst>
              <a:ext uri="{FF2B5EF4-FFF2-40B4-BE49-F238E27FC236}">
                <a16:creationId xmlns:a16="http://schemas.microsoft.com/office/drawing/2014/main" id="{4CEED0F2-A3D3-4BA2-ABD6-54F777978262}"/>
              </a:ext>
            </a:extLst>
          </p:cNvPr>
          <p:cNvSpPr>
            <a:spLocks noGrp="1"/>
          </p:cNvSpPr>
          <p:nvPr>
            <p:ph type="ftr" sz="quarter" idx="11"/>
          </p:nvPr>
        </p:nvSpPr>
        <p:spPr>
          <a:xfrm>
            <a:off x="5786439" y="6591301"/>
            <a:ext cx="3281362" cy="266700"/>
          </a:xfrm>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5" name="Slide Number Placeholder 22">
            <a:extLst>
              <a:ext uri="{FF2B5EF4-FFF2-40B4-BE49-F238E27FC236}">
                <a16:creationId xmlns:a16="http://schemas.microsoft.com/office/drawing/2014/main" id="{08E1728C-9BBB-4505-A5E9-3AC45A1E6CD6}"/>
              </a:ext>
            </a:extLst>
          </p:cNvPr>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dirty="0"/>
          </a:p>
        </p:txBody>
      </p:sp>
    </p:spTree>
    <p:extLst>
      <p:ext uri="{BB962C8B-B14F-4D97-AF65-F5344CB8AC3E}">
        <p14:creationId xmlns:p14="http://schemas.microsoft.com/office/powerpoint/2010/main" val="1803124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861055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5"/>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19"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3910747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9"/>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9"/>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466676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19"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9" y="2244971"/>
            <a:ext cx="4041775" cy="457200"/>
          </a:xfrm>
          <a:solidFill>
            <a:schemeClr val="accent2">
              <a:satMod val="150000"/>
              <a:alpha val="25000"/>
            </a:schemeClr>
          </a:solidFill>
          <a:ln w="12700">
            <a:solidFill>
              <a:schemeClr val="accent2"/>
            </a:solidFill>
          </a:ln>
        </p:spPr>
        <p:txBody>
          <a:bodyPr anchor="ctr">
            <a:noAutofit/>
          </a:bodyPr>
          <a:lstStyle>
            <a:lvl1pPr marL="45719"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8"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solidFill>
                <a:srgbClr val="438086"/>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262830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5" y="612775"/>
            <a:ext cx="957262" cy="457200"/>
          </a:xfrm>
        </p:spPr>
        <p:txBody>
          <a:bodyPr/>
          <a:lstStyle>
            <a:lvl1pPr>
              <a:defRPr smtClean="0"/>
            </a:lvl1pPr>
          </a:lstStyle>
          <a:p>
            <a:pPr>
              <a:defRPr/>
            </a:pPr>
            <a:endParaRPr lang="en-US">
              <a:solidFill>
                <a:srgbClr val="438086"/>
              </a:solidFill>
            </a:endParaRPr>
          </a:p>
        </p:txBody>
      </p:sp>
      <p:sp>
        <p:nvSpPr>
          <p:cNvPr id="4" name="Footer Placeholder 3"/>
          <p:cNvSpPr>
            <a:spLocks noGrp="1"/>
          </p:cNvSpPr>
          <p:nvPr>
            <p:ph type="ftr" sz="quarter" idx="11"/>
          </p:nvPr>
        </p:nvSpPr>
        <p:spPr>
          <a:xfrm>
            <a:off x="5257804" y="612775"/>
            <a:ext cx="1325563" cy="457200"/>
          </a:xfrm>
        </p:spPr>
        <p:txBody>
          <a:bodyPr/>
          <a:lstStyle>
            <a:lvl1pPr>
              <a:defRPr smtClean="0"/>
            </a:lvl1p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362026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4"/>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19"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1294976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338423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2"/>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13"/>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1100440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1995730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3939059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flipV="1">
            <a:off x="5410200" y="3897318"/>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flipV="1">
            <a:off x="5410200" y="4114801"/>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p:nvSpPr>
        <p:spPr>
          <a:xfrm flipV="1">
            <a:off x="5410203" y="4164017"/>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p:nvPr/>
        </p:nvSpPr>
        <p:spPr>
          <a:xfrm flipV="1">
            <a:off x="5410203" y="4198943"/>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11" name="Rounded Rectangle 10"/>
          <p:cNvSpPr/>
          <p:nvPr/>
        </p:nvSpPr>
        <p:spPr bwMode="white">
          <a:xfrm>
            <a:off x="5410204"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12" name="Rounded Rectangle 11"/>
          <p:cNvSpPr/>
          <p:nvPr/>
        </p:nvSpPr>
        <p:spPr bwMode="white">
          <a:xfrm>
            <a:off x="7377113" y="4060827"/>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3" name="Rectangle 12"/>
          <p:cNvSpPr/>
          <p:nvPr/>
        </p:nvSpPr>
        <p:spPr>
          <a:xfrm>
            <a:off x="0" y="3649668"/>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p:cNvSpPr/>
          <p:nvPr/>
        </p:nvSpPr>
        <p:spPr>
          <a:xfrm>
            <a:off x="0" y="3675069"/>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Rectangle 14"/>
          <p:cNvSpPr/>
          <p:nvPr/>
        </p:nvSpPr>
        <p:spPr>
          <a:xfrm flipV="1">
            <a:off x="6413500" y="3643317"/>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6" name="Rectangle 15"/>
          <p:cNvSpPr/>
          <p:nvPr/>
        </p:nvSpPr>
        <p:spPr>
          <a:xfrm>
            <a:off x="0" y="3"/>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Title 7"/>
          <p:cNvSpPr>
            <a:spLocks noGrp="1"/>
          </p:cNvSpPr>
          <p:nvPr>
            <p:ph type="ctrTitle"/>
          </p:nvPr>
        </p:nvSpPr>
        <p:spPr>
          <a:xfrm>
            <a:off x="457200" y="2401893"/>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6" indent="0" algn="l">
              <a:buNone/>
              <a:defRPr sz="2400">
                <a:solidFill>
                  <a:schemeClr val="tx2"/>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dirty="0" err="1"/>
              <a:t>Echihabi</a:t>
            </a:r>
            <a:r>
              <a:rPr lang="en-US" dirty="0"/>
              <a:t>, </a:t>
            </a:r>
            <a:r>
              <a:rPr lang="en-US" dirty="0" err="1"/>
              <a:t>Zoumpatianos</a:t>
            </a:r>
            <a:r>
              <a:rPr lang="en-US" dirty="0"/>
              <a:t>, Palpanas - ICDE 2021</a:t>
            </a:r>
          </a:p>
        </p:txBody>
      </p:sp>
      <p:sp>
        <p:nvSpPr>
          <p:cNvPr id="19" name="Slide Number Placeholder 28"/>
          <p:cNvSpPr>
            <a:spLocks noGrp="1"/>
          </p:cNvSpPr>
          <p:nvPr>
            <p:ph type="sldNum" sz="quarter" idx="12"/>
          </p:nvPr>
        </p:nvSpPr>
        <p:spPr>
          <a:xfrm>
            <a:off x="8320089" y="1592"/>
            <a:ext cx="747712" cy="365125"/>
          </a:xfrm>
        </p:spPr>
        <p:txBody>
          <a:bodyPr/>
          <a:lstStyle>
            <a:lvl1pPr algn="r">
              <a:defRPr sz="1800">
                <a:solidFill>
                  <a:schemeClr val="bg1"/>
                </a:solidFill>
              </a:defRPr>
            </a:lvl1pPr>
          </a:lstStyle>
          <a:p>
            <a:pPr>
              <a:defRPr/>
            </a:pPr>
            <a:fld id="{A7C02872-5F5C-4E77-B12F-B614FC55578F}" type="slidenum">
              <a:rPr lang="en-US"/>
              <a:pPr>
                <a:defRPr/>
              </a:pPr>
              <a:t>‹#›</a:t>
            </a:fld>
            <a:endParaRPr lang="en-US"/>
          </a:p>
        </p:txBody>
      </p:sp>
    </p:spTree>
    <p:extLst>
      <p:ext uri="{BB962C8B-B14F-4D97-AF65-F5344CB8AC3E}">
        <p14:creationId xmlns:p14="http://schemas.microsoft.com/office/powerpoint/2010/main" val="808370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2350380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5"/>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19"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293210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9"/>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9"/>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689475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19"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9" y="2244971"/>
            <a:ext cx="4041775" cy="457200"/>
          </a:xfrm>
          <a:solidFill>
            <a:schemeClr val="accent2">
              <a:satMod val="150000"/>
              <a:alpha val="25000"/>
            </a:schemeClr>
          </a:solidFill>
          <a:ln w="12700">
            <a:solidFill>
              <a:schemeClr val="accent2"/>
            </a:solidFill>
          </a:ln>
        </p:spPr>
        <p:txBody>
          <a:bodyPr anchor="ctr">
            <a:noAutofit/>
          </a:bodyPr>
          <a:lstStyle>
            <a:lvl1pPr marL="45719"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8"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587079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
        <p:nvSpPr>
          <p:cNvPr id="4" name="Slide Number Placeholder 3"/>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5" y="612775"/>
            <a:ext cx="957262" cy="457200"/>
          </a:xfr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5257804" y="612775"/>
            <a:ext cx="1325563" cy="457200"/>
          </a:xfrm>
        </p:spPr>
        <p:txBody>
          <a:bodyPr/>
          <a:lstStyle>
            <a:lvl1pPr>
              <a:defRPr smtClean="0"/>
            </a:lvl1pPr>
          </a:lstStyle>
          <a:p>
            <a:pPr>
              <a:defRPr/>
            </a:pPr>
            <a:r>
              <a:rPr lang="en-US" dirty="0" err="1"/>
              <a:t>Echihabi</a:t>
            </a:r>
            <a:r>
              <a:rPr lang="en-US" dirty="0"/>
              <a:t>, </a:t>
            </a:r>
            <a:r>
              <a:rPr lang="en-US" dirty="0" err="1"/>
              <a:t>Zoumpatianos</a:t>
            </a:r>
            <a:r>
              <a:rPr lang="en-US" dirty="0"/>
              <a:t>, Palpanas - ICDE 2021</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1553304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3678882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847151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2"/>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13"/>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3028205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3946417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3998463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4"/>
        <p:cNvGrpSpPr/>
        <p:nvPr/>
      </p:nvGrpSpPr>
      <p:grpSpPr>
        <a:xfrm>
          <a:off x="0" y="0"/>
          <a:ext cx="0" cy="0"/>
          <a:chOff x="0" y="0"/>
          <a:chExt cx="0" cy="0"/>
        </a:xfrm>
      </p:grpSpPr>
      <p:sp>
        <p:nvSpPr>
          <p:cNvPr id="15" name="Google Shape;15;p2"/>
          <p:cNvSpPr/>
          <p:nvPr/>
        </p:nvSpPr>
        <p:spPr>
          <a:xfrm rot="10800000">
            <a:off x="-150" y="5542233"/>
            <a:ext cx="9144000" cy="3688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flipH="1">
            <a:off x="-150" y="0"/>
            <a:ext cx="9144000" cy="55424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685800" y="3366967"/>
            <a:ext cx="5309700" cy="154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6000">
                <a:solidFill>
                  <a:srgbClr val="FFFFFF"/>
                </a:solidFill>
              </a:defRPr>
            </a:lvl1pPr>
            <a:lvl2pPr lvl="1">
              <a:spcBef>
                <a:spcPts val="0"/>
              </a:spcBef>
              <a:spcAft>
                <a:spcPts val="0"/>
              </a:spcAft>
              <a:buClr>
                <a:srgbClr val="FFFFFF"/>
              </a:buClr>
              <a:buSzPts val="6000"/>
              <a:buNone/>
              <a:defRPr sz="6000">
                <a:solidFill>
                  <a:srgbClr val="FFFFFF"/>
                </a:solidFill>
              </a:defRPr>
            </a:lvl2pPr>
            <a:lvl3pPr lvl="2">
              <a:spcBef>
                <a:spcPts val="0"/>
              </a:spcBef>
              <a:spcAft>
                <a:spcPts val="0"/>
              </a:spcAft>
              <a:buClr>
                <a:srgbClr val="FFFFFF"/>
              </a:buClr>
              <a:buSzPts val="6000"/>
              <a:buNone/>
              <a:defRPr sz="6000">
                <a:solidFill>
                  <a:srgbClr val="FFFFFF"/>
                </a:solidFill>
              </a:defRPr>
            </a:lvl3pPr>
            <a:lvl4pPr lvl="3">
              <a:spcBef>
                <a:spcPts val="0"/>
              </a:spcBef>
              <a:spcAft>
                <a:spcPts val="0"/>
              </a:spcAft>
              <a:buClr>
                <a:srgbClr val="FFFFFF"/>
              </a:buClr>
              <a:buSzPts val="6000"/>
              <a:buNone/>
              <a:defRPr sz="6000">
                <a:solidFill>
                  <a:srgbClr val="FFFFFF"/>
                </a:solidFill>
              </a:defRPr>
            </a:lvl4pPr>
            <a:lvl5pPr lvl="4">
              <a:spcBef>
                <a:spcPts val="0"/>
              </a:spcBef>
              <a:spcAft>
                <a:spcPts val="0"/>
              </a:spcAft>
              <a:buClr>
                <a:srgbClr val="FFFFFF"/>
              </a:buClr>
              <a:buSzPts val="6000"/>
              <a:buNone/>
              <a:defRPr sz="6000">
                <a:solidFill>
                  <a:srgbClr val="FFFFFF"/>
                </a:solidFill>
              </a:defRPr>
            </a:lvl5pPr>
            <a:lvl6pPr lvl="5">
              <a:spcBef>
                <a:spcPts val="0"/>
              </a:spcBef>
              <a:spcAft>
                <a:spcPts val="0"/>
              </a:spcAft>
              <a:buClr>
                <a:srgbClr val="FFFFFF"/>
              </a:buClr>
              <a:buSzPts val="6000"/>
              <a:buNone/>
              <a:defRPr sz="6000">
                <a:solidFill>
                  <a:srgbClr val="FFFFFF"/>
                </a:solidFill>
              </a:defRPr>
            </a:lvl6pPr>
            <a:lvl7pPr lvl="6">
              <a:spcBef>
                <a:spcPts val="0"/>
              </a:spcBef>
              <a:spcAft>
                <a:spcPts val="0"/>
              </a:spcAft>
              <a:buClr>
                <a:srgbClr val="FFFFFF"/>
              </a:buClr>
              <a:buSzPts val="6000"/>
              <a:buNone/>
              <a:defRPr sz="6000">
                <a:solidFill>
                  <a:srgbClr val="FFFFFF"/>
                </a:solidFill>
              </a:defRPr>
            </a:lvl7pPr>
            <a:lvl8pPr lvl="7">
              <a:spcBef>
                <a:spcPts val="0"/>
              </a:spcBef>
              <a:spcAft>
                <a:spcPts val="0"/>
              </a:spcAft>
              <a:buClr>
                <a:srgbClr val="FFFFFF"/>
              </a:buClr>
              <a:buSzPts val="6000"/>
              <a:buNone/>
              <a:defRPr sz="6000">
                <a:solidFill>
                  <a:srgbClr val="FFFFFF"/>
                </a:solidFill>
              </a:defRPr>
            </a:lvl8pPr>
            <a:lvl9pPr lvl="8">
              <a:spcBef>
                <a:spcPts val="0"/>
              </a:spcBef>
              <a:spcAft>
                <a:spcPts val="0"/>
              </a:spcAft>
              <a:buClr>
                <a:srgbClr val="FFFFFF"/>
              </a:buClr>
              <a:buSzPts val="6000"/>
              <a:buNone/>
              <a:defRPr sz="6000">
                <a:solidFill>
                  <a:srgbClr val="FFFFFF"/>
                </a:solidFill>
              </a:defRPr>
            </a:lvl9pPr>
          </a:lstStyle>
          <a:p>
            <a:endParaRPr/>
          </a:p>
        </p:txBody>
      </p:sp>
    </p:spTree>
    <p:extLst>
      <p:ext uri="{BB962C8B-B14F-4D97-AF65-F5344CB8AC3E}">
        <p14:creationId xmlns:p14="http://schemas.microsoft.com/office/powerpoint/2010/main" val="2380157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RC">
    <p:spTree>
      <p:nvGrpSpPr>
        <p:cNvPr id="1" name=""/>
        <p:cNvGrpSpPr/>
        <p:nvPr/>
      </p:nvGrpSpPr>
      <p:grpSpPr>
        <a:xfrm>
          <a:off x="0" y="0"/>
          <a:ext cx="0" cy="0"/>
          <a:chOff x="0" y="0"/>
          <a:chExt cx="0" cy="0"/>
        </a:xfrm>
      </p:grpSpPr>
      <p:sp>
        <p:nvSpPr>
          <p:cNvPr id="18" name="TextBox 17"/>
          <p:cNvSpPr txBox="1"/>
          <p:nvPr userDrawn="1"/>
        </p:nvSpPr>
        <p:spPr>
          <a:xfrm>
            <a:off x="8616748" y="6452213"/>
            <a:ext cx="387145" cy="369332"/>
          </a:xfrm>
          <a:prstGeom prst="rect">
            <a:avLst/>
          </a:prstGeom>
          <a:noFill/>
        </p:spPr>
        <p:txBody>
          <a:bodyPr wrap="square" rtlCol="0">
            <a:spAutoFit/>
          </a:bodyPr>
          <a:lstStyle/>
          <a:p>
            <a:fld id="{7F2B67D8-E627-4E7A-AB72-D3AF1C4B89D9}" type="slidenum">
              <a:rPr lang="en-CA" sz="900" b="0" smtClean="0">
                <a:solidFill>
                  <a:schemeClr val="accent1">
                    <a:lumMod val="50000"/>
                  </a:schemeClr>
                </a:solidFill>
                <a:latin typeface="Arial" panose="020B0604020202020204" pitchFamily="34" charset="0"/>
              </a:rPr>
              <a:t>‹#›</a:t>
            </a:fld>
            <a:endParaRPr lang="en-CA" sz="900" b="0" dirty="0">
              <a:solidFill>
                <a:schemeClr val="accent1">
                  <a:lumMod val="50000"/>
                </a:schemeClr>
              </a:solidFill>
              <a:latin typeface="Arial" panose="020B0604020202020204" pitchFamily="34" charset="0"/>
            </a:endParaRPr>
          </a:p>
        </p:txBody>
      </p:sp>
      <p:sp>
        <p:nvSpPr>
          <p:cNvPr id="20" name="Footer Placeholder 28"/>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b="0">
                <a:solidFill>
                  <a:schemeClr val="accent1">
                    <a:lumMod val="50000"/>
                  </a:schemeClr>
                </a:solidFill>
                <a:latin typeface="Arial" panose="020B0604020202020204" pitchFamily="34" charset="0"/>
              </a:defRPr>
            </a:lvl1pPr>
          </a:lstStyle>
          <a:p>
            <a:r>
              <a:rPr lang="en-US" dirty="0" err="1"/>
              <a:t>Echihabi</a:t>
            </a:r>
            <a:r>
              <a:rPr lang="en-US" dirty="0"/>
              <a:t>, </a:t>
            </a:r>
            <a:r>
              <a:rPr lang="en-US" dirty="0" err="1"/>
              <a:t>Zoumpatianos</a:t>
            </a:r>
            <a:r>
              <a:rPr lang="en-US" dirty="0"/>
              <a:t>, Palpanas - ICDE 2021</a:t>
            </a:r>
            <a:endParaRPr lang="en-CA" dirty="0"/>
          </a:p>
        </p:txBody>
      </p:sp>
    </p:spTree>
    <p:extLst>
      <p:ext uri="{BB962C8B-B14F-4D97-AF65-F5344CB8AC3E}">
        <p14:creationId xmlns:p14="http://schemas.microsoft.com/office/powerpoint/2010/main" val="3982556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dirty="0" err="1"/>
              <a:t>Echihabi</a:t>
            </a:r>
            <a:r>
              <a:rPr lang="en-CA" dirty="0"/>
              <a:t>, </a:t>
            </a:r>
            <a:r>
              <a:rPr lang="en-CA" dirty="0" err="1"/>
              <a:t>Zoumpatianos</a:t>
            </a:r>
            <a:r>
              <a:rPr lang="en-CA" dirty="0"/>
              <a:t>, Palpanas - ICDE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148956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dirty="0" err="1"/>
              <a:t>Echihabi</a:t>
            </a:r>
            <a:r>
              <a:rPr lang="en-CA" dirty="0"/>
              <a:t>, </a:t>
            </a:r>
            <a:r>
              <a:rPr lang="en-CA" dirty="0" err="1"/>
              <a:t>Zoumpatianos</a:t>
            </a:r>
            <a:r>
              <a:rPr lang="en-CA" dirty="0"/>
              <a:t>, Palpanas - ICDE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622895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Content and Top Logo">
    <p:spTree>
      <p:nvGrpSpPr>
        <p:cNvPr id="1" name=""/>
        <p:cNvGrpSpPr/>
        <p:nvPr/>
      </p:nvGrpSpPr>
      <p:grpSpPr>
        <a:xfrm>
          <a:off x="0" y="0"/>
          <a:ext cx="0" cy="0"/>
          <a:chOff x="0" y="0"/>
          <a:chExt cx="0" cy="0"/>
        </a:xfrm>
      </p:grpSpPr>
      <p:sp>
        <p:nvSpPr>
          <p:cNvPr id="58" name="Texte du titre"/>
          <p:cNvSpPr txBox="1">
            <a:spLocks noGrp="1"/>
          </p:cNvSpPr>
          <p:nvPr>
            <p:ph type="title" hasCustomPrompt="1"/>
          </p:nvPr>
        </p:nvSpPr>
        <p:spPr>
          <a:xfrm>
            <a:off x="434683" y="3"/>
            <a:ext cx="8166392" cy="928949"/>
          </a:xfrm>
          <a:prstGeom prst="rect">
            <a:avLst/>
          </a:prstGeom>
        </p:spPr>
        <p:txBody>
          <a:bodyPr/>
          <a:lstStyle>
            <a:lvl1pPr>
              <a:defRPr sz="2700" b="0">
                <a:solidFill>
                  <a:schemeClr val="accent1">
                    <a:lumMod val="50000"/>
                  </a:schemeClr>
                </a:solidFill>
                <a:latin typeface="Times New Roman" panose="02020603050405020304" pitchFamily="18" charset="0"/>
                <a:cs typeface="Times New Roman" panose="02020603050405020304" pitchFamily="18" charset="0"/>
              </a:defRPr>
            </a:lvl1pPr>
          </a:lstStyle>
          <a:p>
            <a:r>
              <a:rPr dirty="0" err="1"/>
              <a:t>Texte</a:t>
            </a:r>
            <a:r>
              <a:rPr dirty="0"/>
              <a:t> du </a:t>
            </a:r>
            <a:r>
              <a:rPr dirty="0" err="1"/>
              <a:t>titre</a:t>
            </a:r>
            <a:endParaRPr dirty="0"/>
          </a:p>
        </p:txBody>
      </p:sp>
      <p:pic>
        <p:nvPicPr>
          <p:cNvPr id="4" name="Image 3" descr="Une image contenant texte&#10;&#10;Description générée automatiquement">
            <a:extLst>
              <a:ext uri="{FF2B5EF4-FFF2-40B4-BE49-F238E27FC236}">
                <a16:creationId xmlns:a16="http://schemas.microsoft.com/office/drawing/2014/main" id="{D2BD961C-BE9B-45C4-9A93-6215A33807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08" y="-19050"/>
            <a:ext cx="1816592" cy="887674"/>
          </a:xfrm>
          <a:prstGeom prst="rect">
            <a:avLst/>
          </a:prstGeom>
        </p:spPr>
      </p:pic>
      <p:sp>
        <p:nvSpPr>
          <p:cNvPr id="5" name="Content Placeholder 2">
            <a:extLst>
              <a:ext uri="{FF2B5EF4-FFF2-40B4-BE49-F238E27FC236}">
                <a16:creationId xmlns:a16="http://schemas.microsoft.com/office/drawing/2014/main" id="{4EDBE321-7D7C-4912-AB42-8C0F648397D7}"/>
              </a:ext>
            </a:extLst>
          </p:cNvPr>
          <p:cNvSpPr>
            <a:spLocks noGrp="1"/>
          </p:cNvSpPr>
          <p:nvPr>
            <p:ph idx="1"/>
          </p:nvPr>
        </p:nvSpPr>
        <p:spPr>
          <a:xfrm>
            <a:off x="434684" y="1596763"/>
            <a:ext cx="816639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Espace réservé du numéro de diapositive 1">
            <a:extLst>
              <a:ext uri="{FF2B5EF4-FFF2-40B4-BE49-F238E27FC236}">
                <a16:creationId xmlns:a16="http://schemas.microsoft.com/office/drawing/2014/main" id="{27859454-6979-40ED-A215-BBBB85F1ABFF}"/>
              </a:ext>
            </a:extLst>
          </p:cNvPr>
          <p:cNvSpPr>
            <a:spLocks noGrp="1"/>
          </p:cNvSpPr>
          <p:nvPr>
            <p:ph type="sldNum" sz="quarter" idx="10"/>
          </p:nvPr>
        </p:nvSpPr>
        <p:spPr/>
        <p:txBody>
          <a:bodyPr/>
          <a:lstStyle/>
          <a:p>
            <a:fld id="{86CB4B4D-7CA3-9044-876B-883B54F8677D}" type="slidenum">
              <a:rPr lang="fr-MA" smtClean="0"/>
              <a:t>‹#›</a:t>
            </a:fld>
            <a:endParaRPr lang="fr-MA"/>
          </a:p>
        </p:txBody>
      </p:sp>
    </p:spTree>
    <p:extLst>
      <p:ext uri="{BB962C8B-B14F-4D97-AF65-F5344CB8AC3E}">
        <p14:creationId xmlns:p14="http://schemas.microsoft.com/office/powerpoint/2010/main" val="215150854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dirty="0" err="1"/>
              <a:t>Echihabi</a:t>
            </a:r>
            <a:r>
              <a:rPr lang="en-CA" dirty="0"/>
              <a:t>, </a:t>
            </a:r>
            <a:r>
              <a:rPr lang="en-CA" dirty="0" err="1"/>
              <a:t>Zoumpatianos</a:t>
            </a:r>
            <a:r>
              <a:rPr lang="en-CA" dirty="0"/>
              <a:t>, Palpanas - ICDE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4221356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dirty="0" err="1"/>
              <a:t>Echihabi</a:t>
            </a:r>
            <a:r>
              <a:rPr lang="en-CA" dirty="0"/>
              <a:t>, </a:t>
            </a:r>
            <a:r>
              <a:rPr lang="en-CA" dirty="0" err="1"/>
              <a:t>Zoumpatianos</a:t>
            </a:r>
            <a:r>
              <a:rPr lang="en-CA" dirty="0"/>
              <a:t>, Palpanas - ICDE 2021</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829705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r>
              <a:rPr lang="en-CA" dirty="0" err="1"/>
              <a:t>Echihabi</a:t>
            </a:r>
            <a:r>
              <a:rPr lang="en-CA" dirty="0"/>
              <a:t>, </a:t>
            </a:r>
            <a:r>
              <a:rPr lang="en-CA" dirty="0" err="1"/>
              <a:t>Zoumpatianos</a:t>
            </a:r>
            <a:r>
              <a:rPr lang="en-CA" dirty="0"/>
              <a:t>, Palpanas - ICDE 2021</a:t>
            </a:r>
          </a:p>
        </p:txBody>
      </p:sp>
      <p:sp>
        <p:nvSpPr>
          <p:cNvPr id="9" name="Slide Number Placeholder 8"/>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8272781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r>
              <a:rPr lang="en-CA" dirty="0" err="1"/>
              <a:t>Echihabi</a:t>
            </a:r>
            <a:r>
              <a:rPr lang="en-CA" dirty="0"/>
              <a:t>, </a:t>
            </a:r>
            <a:r>
              <a:rPr lang="en-CA" dirty="0" err="1"/>
              <a:t>Zoumpatianos</a:t>
            </a:r>
            <a:r>
              <a:rPr lang="en-CA" dirty="0"/>
              <a:t>, Palpanas - ICDE 2021</a:t>
            </a:r>
          </a:p>
        </p:txBody>
      </p:sp>
      <p:sp>
        <p:nvSpPr>
          <p:cNvPr id="5" name="Slide Number Placeholder 4"/>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567609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r>
              <a:rPr lang="en-CA" dirty="0" err="1"/>
              <a:t>Echihabi</a:t>
            </a:r>
            <a:r>
              <a:rPr lang="en-CA" dirty="0"/>
              <a:t>, </a:t>
            </a:r>
            <a:r>
              <a:rPr lang="en-CA" dirty="0" err="1"/>
              <a:t>Zoumpatianos</a:t>
            </a:r>
            <a:r>
              <a:rPr lang="en-CA" dirty="0"/>
              <a:t>, Palpanas - ICDE 2021</a:t>
            </a:r>
          </a:p>
        </p:txBody>
      </p:sp>
      <p:sp>
        <p:nvSpPr>
          <p:cNvPr id="4" name="Slide Number Placeholder 3"/>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980076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dirty="0" err="1"/>
              <a:t>Echihabi</a:t>
            </a:r>
            <a:r>
              <a:rPr lang="en-CA" dirty="0"/>
              <a:t>, </a:t>
            </a:r>
            <a:r>
              <a:rPr lang="en-CA" dirty="0" err="1"/>
              <a:t>Zoumpatianos</a:t>
            </a:r>
            <a:r>
              <a:rPr lang="en-CA" dirty="0"/>
              <a:t>, Palpanas - ICDE 2021</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3658034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dirty="0" err="1"/>
              <a:t>Echihabi</a:t>
            </a:r>
            <a:r>
              <a:rPr lang="en-CA" dirty="0"/>
              <a:t>, </a:t>
            </a:r>
            <a:r>
              <a:rPr lang="en-CA" dirty="0" err="1"/>
              <a:t>Zoumpatianos</a:t>
            </a:r>
            <a:r>
              <a:rPr lang="en-CA" dirty="0"/>
              <a:t>, Palpanas - ICDE 2021</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649306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dirty="0" err="1"/>
              <a:t>Echihabi</a:t>
            </a:r>
            <a:r>
              <a:rPr lang="en-CA" dirty="0"/>
              <a:t>, </a:t>
            </a:r>
            <a:r>
              <a:rPr lang="en-CA" dirty="0" err="1"/>
              <a:t>Zoumpatianos</a:t>
            </a:r>
            <a:r>
              <a:rPr lang="en-CA" dirty="0"/>
              <a:t>, Palpanas - ICDE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559663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dirty="0" err="1"/>
              <a:t>Echihabi</a:t>
            </a:r>
            <a:r>
              <a:rPr lang="en-CA" dirty="0"/>
              <a:t>, </a:t>
            </a:r>
            <a:r>
              <a:rPr lang="en-CA" dirty="0" err="1"/>
              <a:t>Zoumpatianos</a:t>
            </a:r>
            <a:r>
              <a:rPr lang="en-CA" dirty="0"/>
              <a:t>, Palpanas - ICDE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279932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463935"/>
            <a:ext cx="2895600" cy="365125"/>
          </a:xfrm>
          <a:prstGeom prst="rect">
            <a:avLst/>
          </a:prstGeom>
        </p:spPr>
        <p:txBody>
          <a:bodyPr/>
          <a:lstStyle>
            <a:lvl1pPr>
              <a:defRPr sz="1400"/>
            </a:lvl1pPr>
          </a:lstStyle>
          <a:p>
            <a:pPr defTabSz="457189"/>
            <a:r>
              <a:rPr lang="en-US">
                <a:solidFill>
                  <a:prstClr val="black"/>
                </a:solidFill>
              </a:rPr>
              <a:t>Echihabi, Zoumpatianos, Palpanas - ICDE 2021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89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5"/>
          <p:cNvSpPr>
            <a:spLocks noGrp="1" noChangeArrowheads="1"/>
          </p:cNvSpPr>
          <p:nvPr>
            <p:ph type="dt" sz="half" idx="10"/>
          </p:nvPr>
        </p:nvSpPr>
        <p:spPr>
          <a:ln/>
        </p:spPr>
        <p:txBody>
          <a:bodyPr/>
          <a:lstStyle>
            <a:lvl1pPr>
              <a:defRPr/>
            </a:lvl1pPr>
          </a:lstStyle>
          <a:p>
            <a:endParaRPr lang="it-IT"/>
          </a:p>
        </p:txBody>
      </p:sp>
      <p:sp>
        <p:nvSpPr>
          <p:cNvPr id="4" name="Rectangle 6"/>
          <p:cNvSpPr>
            <a:spLocks noGrp="1" noChangeArrowheads="1"/>
          </p:cNvSpPr>
          <p:nvPr>
            <p:ph type="ftr" sz="quarter" idx="11"/>
          </p:nvPr>
        </p:nvSpPr>
        <p:spPr>
          <a:ln/>
        </p:spPr>
        <p:txBody>
          <a:bodyPr/>
          <a:lstStyle>
            <a:lvl1pPr>
              <a:defRPr/>
            </a:lvl1pPr>
          </a:lstStyle>
          <a:p>
            <a:r>
              <a:rPr lang="en-US"/>
              <a:t>Echihabi, Zoumpatianos, Palpanas - ICDE 2021</a:t>
            </a:r>
          </a:p>
        </p:txBody>
      </p:sp>
      <p:sp>
        <p:nvSpPr>
          <p:cNvPr id="5" name="Rectangle 7"/>
          <p:cNvSpPr>
            <a:spLocks noGrp="1" noChangeArrowheads="1"/>
          </p:cNvSpPr>
          <p:nvPr>
            <p:ph type="sldNum" sz="quarter" idx="12"/>
          </p:nvPr>
        </p:nvSpPr>
        <p:spPr>
          <a:ln/>
        </p:spPr>
        <p:txBody>
          <a:bodyPr/>
          <a:lstStyle>
            <a:lvl1pPr>
              <a:defRPr/>
            </a:lvl1pPr>
          </a:lstStyle>
          <a:p>
            <a:fld id="{54BCC009-55B7-4FE5-B871-A0807A7A2826}" type="slidenum">
              <a:rPr lang="en-US" smtClean="0"/>
              <a:pPr/>
              <a:t>‹#›</a:t>
            </a:fld>
            <a:endParaRPr lang="en-US"/>
          </a:p>
        </p:txBody>
      </p:sp>
    </p:spTree>
    <p:extLst>
      <p:ext uri="{BB962C8B-B14F-4D97-AF65-F5344CB8AC3E}">
        <p14:creationId xmlns:p14="http://schemas.microsoft.com/office/powerpoint/2010/main" val="113915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554942" y="6571515"/>
            <a:ext cx="4141694" cy="259599"/>
          </a:xfrm>
          <a:prstGeom prst="rect">
            <a:avLst/>
          </a:prstGeom>
        </p:spPr>
        <p:txBody>
          <a:bodyPr/>
          <a:lstStyle>
            <a:lvl1pPr algn="ctr">
              <a:defRPr sz="1051"/>
            </a:lvl1pPr>
          </a:lstStyle>
          <a:p>
            <a:pPr defTabSz="457189"/>
            <a:r>
              <a:rPr lang="en-US">
                <a:solidFill>
                  <a:prstClr val="black"/>
                </a:solidFill>
              </a:rPr>
              <a:t>Echihabi, Zoumpatianos, Palpanas - ICDE 2021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376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3412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4563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7"/>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3" y="6189941"/>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23"/>
            <a:ext cx="1785938" cy="607219"/>
            <a:chOff x="0" y="0"/>
            <a:chExt cx="1600" cy="544"/>
          </a:xfrm>
        </p:grpSpPr>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22"/>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270998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3" y="6189941"/>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 name="Group 9"/>
          <p:cNvGrpSpPr>
            <a:grpSpLocks/>
          </p:cNvGrpSpPr>
          <p:nvPr userDrawn="1"/>
        </p:nvGrpSpPr>
        <p:grpSpPr bwMode="auto">
          <a:xfrm>
            <a:off x="2332255" y="6188823"/>
            <a:ext cx="1785938" cy="607219"/>
            <a:chOff x="0" y="0"/>
            <a:chExt cx="1600" cy="544"/>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22"/>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832946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Trapezoid 4"/>
          <p:cNvSpPr/>
          <p:nvPr userDrawn="1"/>
        </p:nvSpPr>
        <p:spPr>
          <a:xfrm>
            <a:off x="1524000" y="2890075"/>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1" tIns="82551" rIns="82551" bIns="82551" numCol="1" spcCol="1270" anchor="ctr" anchorCtr="0">
            <a:noAutofit/>
          </a:bodyPr>
          <a:lstStyle/>
          <a:p>
            <a:pPr algn="ctr" defTabSz="2889178" fontAlgn="auto">
              <a:lnSpc>
                <a:spcPct val="90000"/>
              </a:lnSpc>
              <a:spcAft>
                <a:spcPct val="35000"/>
              </a:spcAft>
            </a:pPr>
            <a:endParaRPr lang="en-US" sz="6500">
              <a:solidFill>
                <a:prstClr val="white"/>
              </a:solidFill>
            </a:endParaRPr>
          </a:p>
        </p:txBody>
      </p:sp>
      <p:sp>
        <p:nvSpPr>
          <p:cNvPr id="8" name="Trapezoid 7"/>
          <p:cNvSpPr/>
          <p:nvPr userDrawn="1"/>
        </p:nvSpPr>
        <p:spPr>
          <a:xfrm>
            <a:off x="0" y="5809844"/>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282309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3"/>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8404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34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730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15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ICDE 2021</a:t>
            </a: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5C31613A-9AB8-4A88-9FCB-F71C16A9266D}" type="slidenum">
              <a:rPr lang="en-US" altLang="en-US"/>
              <a:pPr>
                <a:defRPr/>
              </a:pPr>
              <a:t>‹#›</a:t>
            </a:fld>
            <a:endParaRPr lang="en-US" altLang="en-US"/>
          </a:p>
        </p:txBody>
      </p:sp>
    </p:spTree>
    <p:extLst>
      <p:ext uri="{BB962C8B-B14F-4D97-AF65-F5344CB8AC3E}">
        <p14:creationId xmlns:p14="http://schemas.microsoft.com/office/powerpoint/2010/main" val="763784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7946385" y="5"/>
            <a:ext cx="1197616" cy="4023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189" fontAlgn="auto">
              <a:spcBef>
                <a:spcPts val="0"/>
              </a:spcBef>
              <a:spcAft>
                <a:spcPts val="0"/>
              </a:spcAft>
            </a:pPr>
            <a:endParaRPr lang="en-US" sz="1800">
              <a:solidFill>
                <a:prstClr val="black"/>
              </a:solidFill>
            </a:endParaRPr>
          </a:p>
        </p:txBody>
      </p:sp>
    </p:spTree>
    <p:extLst>
      <p:ext uri="{BB962C8B-B14F-4D97-AF65-F5344CB8AC3E}">
        <p14:creationId xmlns:p14="http://schemas.microsoft.com/office/powerpoint/2010/main" val="3090033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726269" y="6474893"/>
            <a:ext cx="3826933" cy="365125"/>
          </a:xfrm>
          <a:prstGeom prst="rect">
            <a:avLst/>
          </a:prstGeom>
        </p:spPr>
        <p:txBody>
          <a:bodyPr/>
          <a:lstStyle>
            <a:lvl1pPr>
              <a:defRPr sz="1200"/>
            </a:lvl1pPr>
          </a:lstStyle>
          <a:p>
            <a:pPr defTabSz="457189"/>
            <a:r>
              <a:rPr lang="en-US">
                <a:solidFill>
                  <a:prstClr val="black"/>
                </a:solidFill>
              </a:rPr>
              <a:t>Echihabi, Zoumpatianos, Palpanas - ICDE 2021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2782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408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57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7"/>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10"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35663" y="6189941"/>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23"/>
            <a:ext cx="1785938" cy="607219"/>
            <a:chOff x="0" y="0"/>
            <a:chExt cx="1600" cy="544"/>
          </a:xfrm>
        </p:grpSpPr>
        <p:pic>
          <p:nvPicPr>
            <p:cNvPr id="12"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934565" y="6188822"/>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148342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6"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35663" y="6189941"/>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 name="Group 9"/>
          <p:cNvGrpSpPr>
            <a:grpSpLocks/>
          </p:cNvGrpSpPr>
          <p:nvPr userDrawn="1"/>
        </p:nvGrpSpPr>
        <p:grpSpPr bwMode="auto">
          <a:xfrm>
            <a:off x="2332255" y="6188823"/>
            <a:ext cx="1785938" cy="607219"/>
            <a:chOff x="0" y="0"/>
            <a:chExt cx="1600" cy="544"/>
          </a:xfrm>
        </p:grpSpPr>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0"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934565" y="6188822"/>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974733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Trapezoid 4"/>
          <p:cNvSpPr/>
          <p:nvPr userDrawn="1"/>
        </p:nvSpPr>
        <p:spPr>
          <a:xfrm>
            <a:off x="1524000" y="2890075"/>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1" tIns="82551" rIns="82551" bIns="82551" numCol="1" spcCol="1270" anchor="ctr" anchorCtr="0">
            <a:noAutofit/>
          </a:bodyPr>
          <a:lstStyle/>
          <a:p>
            <a:pPr algn="ctr" defTabSz="2889178" fontAlgn="auto">
              <a:lnSpc>
                <a:spcPct val="90000"/>
              </a:lnSpc>
              <a:spcAft>
                <a:spcPct val="35000"/>
              </a:spcAft>
            </a:pPr>
            <a:endParaRPr lang="en-US" sz="6500">
              <a:solidFill>
                <a:prstClr val="white"/>
              </a:solidFill>
            </a:endParaRPr>
          </a:p>
        </p:txBody>
      </p:sp>
      <p:sp>
        <p:nvSpPr>
          <p:cNvPr id="8" name="Trapezoid 7"/>
          <p:cNvSpPr/>
          <p:nvPr userDrawn="1"/>
        </p:nvSpPr>
        <p:spPr>
          <a:xfrm>
            <a:off x="0" y="5809844"/>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4560584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3"/>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33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4805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46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4"/>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19"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dirty="0" err="1"/>
              <a:t>Echihabi</a:t>
            </a:r>
            <a:r>
              <a:rPr lang="en-US" dirty="0"/>
              <a:t>, </a:t>
            </a:r>
            <a:r>
              <a:rPr lang="en-US" dirty="0" err="1"/>
              <a:t>Zoumpatianos</a:t>
            </a:r>
            <a:r>
              <a:rPr lang="en-US" dirty="0"/>
              <a:t>, Palpanas - ICDE 2021</a:t>
            </a:r>
          </a:p>
        </p:txBody>
      </p:sp>
      <p:sp>
        <p:nvSpPr>
          <p:cNvPr id="6" name="Slide Number Placeholder 22"/>
          <p:cNvSpPr>
            <a:spLocks noGrp="1"/>
          </p:cNvSpPr>
          <p:nvPr>
            <p:ph type="sldNum" sz="quarter" idx="12"/>
          </p:nvPr>
        </p:nvSpPr>
        <p:spPr/>
        <p:txBody>
          <a:bodyPr/>
          <a:lstStyle>
            <a:lvl1pPr>
              <a:defRPr/>
            </a:lvl1pPr>
          </a:lstStyle>
          <a:p>
            <a:pPr>
              <a:defRPr/>
            </a:pPr>
            <a:fld id="{F6F105A4-A6FC-4543-81C4-700C0190321D}" type="slidenum">
              <a:rPr lang="en-US" altLang="en-US"/>
              <a:pPr>
                <a:defRPr/>
              </a:pPr>
              <a:t>‹#›</a:t>
            </a:fld>
            <a:endParaRPr lang="en-US" altLang="en-US"/>
          </a:p>
        </p:txBody>
      </p:sp>
    </p:spTree>
    <p:extLst>
      <p:ext uri="{BB962C8B-B14F-4D97-AF65-F5344CB8AC3E}">
        <p14:creationId xmlns:p14="http://schemas.microsoft.com/office/powerpoint/2010/main" val="1874880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pPr defTabSz="457189"/>
            <a:r>
              <a:rPr lang="en-US">
                <a:solidFill>
                  <a:prstClr val="black"/>
                </a:solidFill>
              </a:rPr>
              <a:t>Echihabi, Zoumpatianos, Palpanas - ICDE 2021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8655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1" y="6356354"/>
            <a:ext cx="3056467" cy="365125"/>
          </a:xfrm>
          <a:prstGeom prst="rect">
            <a:avLst/>
          </a:prstGeom>
        </p:spPr>
        <p:txBody>
          <a:bodyPr/>
          <a:lstStyle>
            <a:lvl1pPr>
              <a:defRPr sz="1000"/>
            </a:lvl1pPr>
          </a:lstStyle>
          <a:p>
            <a:r>
              <a:rPr lang="en-US" dirty="0" err="1"/>
              <a:t>Echihabi</a:t>
            </a:r>
            <a:r>
              <a:rPr lang="en-US" dirty="0"/>
              <a:t>, </a:t>
            </a:r>
            <a:r>
              <a:rPr lang="en-US" dirty="0" err="1"/>
              <a:t>Zoumpatianos</a:t>
            </a:r>
            <a:r>
              <a:rPr lang="en-US" dirty="0"/>
              <a:t>, Palpanas - ICDE 2021</a:t>
            </a:r>
            <a:endParaRPr lang="en-US" sz="1000" dirty="0"/>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1510978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768600" y="6466421"/>
            <a:ext cx="3539067" cy="365125"/>
          </a:xfrm>
          <a:prstGeom prst="rect">
            <a:avLst/>
          </a:prstGeom>
        </p:spPr>
        <p:txBody>
          <a:bodyPr/>
          <a:lstStyle>
            <a:lvl1pPr>
              <a:defRPr sz="1200"/>
            </a:lvl1pPr>
          </a:lstStyle>
          <a:p>
            <a:r>
              <a:rPr lang="en-US" dirty="0" err="1"/>
              <a:t>Echihabi</a:t>
            </a:r>
            <a:r>
              <a:rPr lang="en-US" dirty="0"/>
              <a:t>, </a:t>
            </a:r>
            <a:r>
              <a:rPr lang="en-US" dirty="0" err="1"/>
              <a:t>Zoumpatianos</a:t>
            </a:r>
            <a:r>
              <a:rPr lang="en-US" dirty="0"/>
              <a:t>, Palpanas - ICDE 2021</a:t>
            </a:r>
            <a:endParaRPr lang="en-US" sz="1200" dirty="0"/>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3735373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r>
              <a:rPr lang="en-US" dirty="0" err="1"/>
              <a:t>Echihabi</a:t>
            </a:r>
            <a:r>
              <a:rPr lang="en-US" dirty="0"/>
              <a:t>, </a:t>
            </a:r>
            <a:r>
              <a:rPr lang="en-US" dirty="0" err="1"/>
              <a:t>Zoumpatianos</a:t>
            </a:r>
            <a:r>
              <a:rPr lang="en-US" dirty="0"/>
              <a:t>, Palpanas - ICDE 2021</a:t>
            </a:r>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6390480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r>
              <a:rPr lang="en-US" dirty="0" err="1"/>
              <a:t>Echihabi</a:t>
            </a:r>
            <a:r>
              <a:rPr lang="en-US" dirty="0"/>
              <a:t>, </a:t>
            </a:r>
            <a:r>
              <a:rPr lang="en-US" dirty="0" err="1"/>
              <a:t>Zoumpatianos</a:t>
            </a:r>
            <a:r>
              <a:rPr lang="en-US" dirty="0"/>
              <a:t>, Palpanas - ICDE 2021</a:t>
            </a:r>
          </a:p>
        </p:txBody>
      </p:sp>
      <p:sp>
        <p:nvSpPr>
          <p:cNvPr id="7" name="Slide Number Placeholder 6"/>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0721115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4"/>
            <a:ext cx="2895600" cy="365125"/>
          </a:xfrm>
          <a:prstGeom prst="rect">
            <a:avLst/>
          </a:prstGeom>
        </p:spPr>
        <p:txBody>
          <a:bodyPr/>
          <a:lstStyle/>
          <a:p>
            <a:r>
              <a:rPr lang="en-US" dirty="0" err="1"/>
              <a:t>Echihabi</a:t>
            </a:r>
            <a:r>
              <a:rPr lang="en-US" dirty="0"/>
              <a:t>, </a:t>
            </a:r>
            <a:r>
              <a:rPr lang="en-US" dirty="0" err="1"/>
              <a:t>Zoumpatianos</a:t>
            </a:r>
            <a:r>
              <a:rPr lang="en-US" dirty="0"/>
              <a:t>, Palpanas - ICDE 2021</a:t>
            </a:r>
          </a:p>
        </p:txBody>
      </p:sp>
      <p:sp>
        <p:nvSpPr>
          <p:cNvPr id="9" name="Slide Number Placeholder 8"/>
          <p:cNvSpPr>
            <a:spLocks noGrp="1"/>
          </p:cNvSpPr>
          <p:nvPr>
            <p:ph type="sldNum" sz="quarter" idx="12"/>
          </p:nvPr>
        </p:nvSpPr>
        <p:spPr/>
        <p:txBody>
          <a:bodyPr/>
          <a:lstStyle/>
          <a:p>
            <a:fld id="{4569DCD8-05AC-A541-BEE1-82CF59BF5289}" type="slidenum">
              <a:rPr lang="en-US" smtClean="0"/>
              <a:t>‹#›</a:t>
            </a:fld>
            <a:endParaRPr lang="en-US"/>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3" y="6189939"/>
            <a:ext cx="1759148" cy="473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22"/>
            <a:ext cx="1785938" cy="607219"/>
            <a:chOff x="0" y="0"/>
            <a:chExt cx="1600" cy="544"/>
          </a:xfrm>
        </p:grpSpPr>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9299812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4"/>
            <a:ext cx="2895600" cy="365125"/>
          </a:xfrm>
          <a:prstGeom prst="rect">
            <a:avLst/>
          </a:prstGeom>
        </p:spPr>
        <p:txBody>
          <a:bodyPr/>
          <a:lstStyle/>
          <a:p>
            <a:r>
              <a:rPr lang="en-US" dirty="0" err="1"/>
              <a:t>Echihabi</a:t>
            </a:r>
            <a:r>
              <a:rPr lang="en-US" dirty="0"/>
              <a:t>, </a:t>
            </a:r>
            <a:r>
              <a:rPr lang="en-US" dirty="0" err="1"/>
              <a:t>Zoumpatianos</a:t>
            </a:r>
            <a:r>
              <a:rPr lang="en-US" dirty="0"/>
              <a:t>, Palpanas - ICDE 2021</a:t>
            </a:r>
          </a:p>
        </p:txBody>
      </p:sp>
      <p:sp>
        <p:nvSpPr>
          <p:cNvPr id="5" name="Slide Number Placeholder 4"/>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858524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t>‹#›</a:t>
            </a:fld>
            <a:endParaRPr lang="en-US"/>
          </a:p>
        </p:txBody>
      </p:sp>
      <p:sp>
        <p:nvSpPr>
          <p:cNvPr id="7" name="Trapezoid 4"/>
          <p:cNvSpPr/>
          <p:nvPr userDrawn="1"/>
        </p:nvSpPr>
        <p:spPr>
          <a:xfrm>
            <a:off x="1524000" y="2890075"/>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1" tIns="82551" rIns="82551" bIns="82551" numCol="1" spcCol="1270" anchor="ctr" anchorCtr="0">
            <a:noAutofit/>
          </a:bodyPr>
          <a:lstStyle/>
          <a:p>
            <a:pPr lvl="0" algn="ctr" defTabSz="2889178">
              <a:lnSpc>
                <a:spcPct val="90000"/>
              </a:lnSpc>
              <a:spcBef>
                <a:spcPct val="0"/>
              </a:spcBef>
              <a:spcAft>
                <a:spcPct val="35000"/>
              </a:spcAft>
            </a:pPr>
            <a:endParaRPr lang="en-US" sz="6500" kern="1200"/>
          </a:p>
        </p:txBody>
      </p:sp>
      <p:sp>
        <p:nvSpPr>
          <p:cNvPr id="8" name="Trapezoid 7"/>
          <p:cNvSpPr/>
          <p:nvPr userDrawn="1"/>
        </p:nvSpPr>
        <p:spPr>
          <a:xfrm>
            <a:off x="0" y="5809842"/>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1738304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r>
              <a:rPr lang="en-US" dirty="0" err="1"/>
              <a:t>Echihabi</a:t>
            </a:r>
            <a:r>
              <a:rPr lang="en-US" dirty="0"/>
              <a:t>, </a:t>
            </a:r>
            <a:r>
              <a:rPr lang="en-US" dirty="0" err="1"/>
              <a:t>Zoumpatianos</a:t>
            </a:r>
            <a:r>
              <a:rPr lang="en-US" dirty="0"/>
              <a:t>, Palpanas - ICDE 2021</a:t>
            </a:r>
          </a:p>
        </p:txBody>
      </p:sp>
      <p:sp>
        <p:nvSpPr>
          <p:cNvPr id="7" name="Slide Number Placeholder 6"/>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41567731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r>
              <a:rPr lang="en-US" dirty="0" err="1"/>
              <a:t>Echihabi</a:t>
            </a:r>
            <a:r>
              <a:rPr lang="en-US" dirty="0"/>
              <a:t>, </a:t>
            </a:r>
            <a:r>
              <a:rPr lang="en-US" dirty="0" err="1"/>
              <a:t>Zoumpatianos</a:t>
            </a:r>
            <a:r>
              <a:rPr lang="en-US" dirty="0"/>
              <a:t>, Palpanas - ICDE 2021</a:t>
            </a:r>
          </a:p>
        </p:txBody>
      </p:sp>
      <p:sp>
        <p:nvSpPr>
          <p:cNvPr id="7" name="Slide Number Placeholder 6"/>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7114471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RC">
    <p:spTree>
      <p:nvGrpSpPr>
        <p:cNvPr id="1" name=""/>
        <p:cNvGrpSpPr/>
        <p:nvPr/>
      </p:nvGrpSpPr>
      <p:grpSpPr>
        <a:xfrm>
          <a:off x="0" y="0"/>
          <a:ext cx="0" cy="0"/>
          <a:chOff x="0" y="0"/>
          <a:chExt cx="0" cy="0"/>
        </a:xfrm>
      </p:grpSpPr>
      <p:sp>
        <p:nvSpPr>
          <p:cNvPr id="18" name="TextBox 17"/>
          <p:cNvSpPr txBox="1"/>
          <p:nvPr userDrawn="1"/>
        </p:nvSpPr>
        <p:spPr>
          <a:xfrm>
            <a:off x="8616748" y="6452213"/>
            <a:ext cx="387145" cy="369332"/>
          </a:xfrm>
          <a:prstGeom prst="rect">
            <a:avLst/>
          </a:prstGeom>
          <a:noFill/>
        </p:spPr>
        <p:txBody>
          <a:bodyPr wrap="square" rtlCol="0">
            <a:spAutoFit/>
          </a:bodyPr>
          <a:lstStyle/>
          <a:p>
            <a:fld id="{7F2B67D8-E627-4E7A-AB72-D3AF1C4B89D9}" type="slidenum">
              <a:rPr lang="en-CA" sz="900" b="0" smtClean="0">
                <a:solidFill>
                  <a:schemeClr val="accent1">
                    <a:lumMod val="50000"/>
                  </a:schemeClr>
                </a:solidFill>
                <a:latin typeface="Arial" panose="020B0604020202020204" pitchFamily="34" charset="0"/>
              </a:rPr>
              <a:t>‹#›</a:t>
            </a:fld>
            <a:endParaRPr lang="en-CA" sz="900" b="0" dirty="0">
              <a:solidFill>
                <a:schemeClr val="accent1">
                  <a:lumMod val="50000"/>
                </a:schemeClr>
              </a:solidFill>
              <a:latin typeface="Arial" panose="020B0604020202020204" pitchFamily="34" charset="0"/>
            </a:endParaRPr>
          </a:p>
        </p:txBody>
      </p:sp>
      <p:sp>
        <p:nvSpPr>
          <p:cNvPr id="20" name="Footer Placeholder 28"/>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b="0">
                <a:solidFill>
                  <a:schemeClr val="accent1">
                    <a:lumMod val="50000"/>
                  </a:schemeClr>
                </a:solidFill>
                <a:latin typeface="Arial" panose="020B0604020202020204" pitchFamily="34" charset="0"/>
              </a:defRPr>
            </a:lvl1pPr>
          </a:lstStyle>
          <a:p>
            <a:r>
              <a:rPr lang="en-US"/>
              <a:t>Echihabi, Zoumpatianos, Palpanas - ICDE 2021</a:t>
            </a:r>
            <a:endParaRPr lang="en-CA" dirty="0"/>
          </a:p>
        </p:txBody>
      </p:sp>
    </p:spTree>
    <p:extLst>
      <p:ext uri="{BB962C8B-B14F-4D97-AF65-F5344CB8AC3E}">
        <p14:creationId xmlns:p14="http://schemas.microsoft.com/office/powerpoint/2010/main" val="3737703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r>
              <a:rPr lang="en-US" dirty="0" err="1"/>
              <a:t>Echihabi</a:t>
            </a:r>
            <a:r>
              <a:rPr lang="en-US" dirty="0"/>
              <a:t>, </a:t>
            </a:r>
            <a:r>
              <a:rPr lang="en-US" dirty="0" err="1"/>
              <a:t>Zoumpatianos</a:t>
            </a:r>
            <a:r>
              <a:rPr lang="en-US" dirty="0"/>
              <a:t>, Palpanas - ICDE 2021</a:t>
            </a:r>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8729101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r>
              <a:rPr lang="en-US" dirty="0" err="1"/>
              <a:t>Echihabi</a:t>
            </a:r>
            <a:r>
              <a:rPr lang="en-US" dirty="0"/>
              <a:t>, </a:t>
            </a:r>
            <a:r>
              <a:rPr lang="en-US" dirty="0" err="1"/>
              <a:t>Zoumpatianos</a:t>
            </a:r>
            <a:r>
              <a:rPr lang="en-US" dirty="0"/>
              <a:t>, Palpanas - ICDE 2021</a:t>
            </a:r>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33142961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1" y="6463935"/>
            <a:ext cx="3810001" cy="357541"/>
          </a:xfrm>
          <a:prstGeom prst="rect">
            <a:avLst/>
          </a:prstGeom>
        </p:spPr>
        <p:txBody>
          <a:bodyPr/>
          <a:lstStyle>
            <a:lvl1pPr>
              <a:defRPr sz="1400"/>
            </a:lvl1pPr>
          </a:lstStyle>
          <a:p>
            <a:pPr defTabSz="457189"/>
            <a:r>
              <a:rPr lang="en-US">
                <a:solidFill>
                  <a:prstClr val="black"/>
                </a:solidFill>
              </a:rPr>
              <a:t>Echihabi, Zoumpatianos, Palpanas - ICDE 2021</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7514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22"/>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2" y="308280"/>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1" name="Rectangle 30"/>
          <p:cNvSpPr/>
          <p:nvPr/>
        </p:nvSpPr>
        <p:spPr>
          <a:xfrm flipV="1">
            <a:off x="5410184" y="36025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Rectangle 31"/>
          <p:cNvSpPr/>
          <p:nvPr/>
        </p:nvSpPr>
        <p:spPr>
          <a:xfrm flipV="1">
            <a:off x="5410202" y="440116"/>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it-IT"/>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it-IT"/>
              <a:t>Click to edit Master text styles</a:t>
            </a:r>
          </a:p>
          <a:p>
            <a:pPr lvl="1" eaLnBrk="1" latinLnBrk="0" hangingPunct="1"/>
            <a:r>
              <a:rPr kumimoji="0" lang="it-IT"/>
              <a:t>Second level</a:t>
            </a:r>
          </a:p>
          <a:p>
            <a:pPr lvl="2" eaLnBrk="1" latinLnBrk="0" hangingPunct="1"/>
            <a:r>
              <a:rPr kumimoji="0" lang="it-IT"/>
              <a:t>Third level</a:t>
            </a:r>
          </a:p>
          <a:p>
            <a:pPr lvl="3" eaLnBrk="1" latinLnBrk="0" hangingPunct="1"/>
            <a:r>
              <a:rPr kumimoji="0" lang="it-IT"/>
              <a:t>Fourth level</a:t>
            </a:r>
          </a:p>
          <a:p>
            <a:pPr lvl="4" eaLnBrk="1" latinLnBrk="0" hangingPunct="1"/>
            <a:r>
              <a:rPr kumimoji="0" lang="it-IT"/>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endParaRPr lang="en-US" dirty="0"/>
          </a:p>
        </p:txBody>
      </p:sp>
      <p:sp>
        <p:nvSpPr>
          <p:cNvPr id="3" name="Footer Placeholder 2"/>
          <p:cNvSpPr>
            <a:spLocks noGrp="1"/>
          </p:cNvSpPr>
          <p:nvPr>
            <p:ph type="ftr" sz="quarter" idx="3"/>
          </p:nvPr>
        </p:nvSpPr>
        <p:spPr>
          <a:xfrm>
            <a:off x="5133109" y="6608622"/>
            <a:ext cx="3980670" cy="228599"/>
          </a:xfrm>
          <a:prstGeom prst="rect">
            <a:avLst/>
          </a:prstGeom>
        </p:spPr>
        <p:txBody>
          <a:bodyPr vert="horz"/>
          <a:lstStyle>
            <a:lvl1pPr algn="r" eaLnBrk="1" latinLnBrk="0" hangingPunct="1">
              <a:defRPr kumimoji="0" sz="900">
                <a:solidFill>
                  <a:schemeClr val="accent2"/>
                </a:solidFill>
              </a:defRPr>
            </a:lvl1pPr>
          </a:lstStyle>
          <a:p>
            <a:r>
              <a:rPr lang="en-US" dirty="0" err="1"/>
              <a:t>Echihabi</a:t>
            </a:r>
            <a:r>
              <a:rPr lang="en-US" dirty="0"/>
              <a:t>, </a:t>
            </a:r>
            <a:r>
              <a:rPr lang="en-US" dirty="0" err="1"/>
              <a:t>Zoumpatianos</a:t>
            </a:r>
            <a:r>
              <a:rPr lang="en-US" dirty="0"/>
              <a:t>, Palpanas - ICDE 2021</a:t>
            </a: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5C6C3C4-1F13-A745-94B4-FF34C1932FE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5642" r:id="rId1"/>
    <p:sldLayoutId id="2147485643" r:id="rId2"/>
    <p:sldLayoutId id="2147485647" r:id="rId3"/>
    <p:sldLayoutId id="2147485717" r:id="rId4"/>
    <p:sldLayoutId id="2147485718" r:id="rId5"/>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endParaRPr lang="en-US"/>
          </a:p>
        </p:txBody>
      </p:sp>
      <p:sp>
        <p:nvSpPr>
          <p:cNvPr id="6" name="Slide Number Placeholder 5"/>
          <p:cNvSpPr>
            <a:spLocks noGrp="1"/>
          </p:cNvSpPr>
          <p:nvPr>
            <p:ph type="sldNum" sz="quarter" idx="4"/>
          </p:nvPr>
        </p:nvSpPr>
        <p:spPr>
          <a:xfrm>
            <a:off x="6553200" y="6348771"/>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fld id="{4569DCD8-05AC-A541-BEE1-82CF59BF5289}" type="slidenum">
              <a:rPr lang="en-US" smtClean="0"/>
              <a:pPr/>
              <a:t>‹#›</a:t>
            </a:fld>
            <a:endParaRPr lang="en-US"/>
          </a:p>
        </p:txBody>
      </p:sp>
      <p:pic>
        <p:nvPicPr>
          <p:cNvPr id="7" name="Picture 6" descr="kdd.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07439" y="100598"/>
            <a:ext cx="1225899" cy="603592"/>
          </a:xfrm>
          <a:prstGeom prst="rect">
            <a:avLst/>
          </a:prstGeom>
        </p:spPr>
      </p:pic>
    </p:spTree>
    <p:extLst>
      <p:ext uri="{BB962C8B-B14F-4D97-AF65-F5344CB8AC3E}">
        <p14:creationId xmlns:p14="http://schemas.microsoft.com/office/powerpoint/2010/main" val="1785523033"/>
      </p:ext>
    </p:extLst>
  </p:cSld>
  <p:clrMap bg1="lt1" tx1="dk1" bg2="lt2" tx2="dk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714" r:id="rId1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dt="0"/>
  <p:txStyles>
    <p:titleStyle>
      <a:lvl1pPr algn="ctr" defTabSz="457189" rtl="0" eaLnBrk="1" latinLnBrk="0" hangingPunct="1">
        <a:spcBef>
          <a:spcPct val="0"/>
        </a:spcBef>
        <a:buNone/>
        <a:defRPr sz="4000" b="1" kern="1200">
          <a:solidFill>
            <a:schemeClr val="tx1"/>
          </a:solidFill>
          <a:latin typeface="Gill Sans"/>
          <a:ea typeface="+mj-ea"/>
          <a:cs typeface="Gill Sans"/>
        </a:defRPr>
      </a:lvl1pPr>
    </p:titleStyle>
    <p:bodyStyle>
      <a:lvl1pPr marL="342891" indent="-342891" algn="l" defTabSz="457189"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32" indent="-285744" algn="l" defTabSz="457189" rtl="0" eaLnBrk="1" latinLnBrk="0" hangingPunct="1">
        <a:spcBef>
          <a:spcPct val="20000"/>
        </a:spcBef>
        <a:buFont typeface="Arial"/>
        <a:buChar char="–"/>
        <a:defRPr sz="2200" kern="1200">
          <a:solidFill>
            <a:srgbClr val="800000"/>
          </a:solidFill>
          <a:latin typeface="Gill Sans"/>
          <a:ea typeface="+mn-ea"/>
          <a:cs typeface="Gill Sans"/>
        </a:defRPr>
      </a:lvl2pPr>
      <a:lvl3pPr marL="1142971" indent="-228594" algn="l" defTabSz="457189" rtl="0" eaLnBrk="1" latinLnBrk="0" hangingPunct="1">
        <a:spcBef>
          <a:spcPct val="20000"/>
        </a:spcBef>
        <a:buFont typeface="Arial"/>
        <a:buChar char="•"/>
        <a:defRPr sz="2200" kern="1200">
          <a:solidFill>
            <a:srgbClr val="1F497D"/>
          </a:solidFill>
          <a:latin typeface="Gill Sans"/>
          <a:ea typeface="+mn-ea"/>
          <a:cs typeface="Gill Sans"/>
        </a:defRPr>
      </a:lvl3pPr>
      <a:lvl4pPr marL="1600160" indent="-228594" algn="l" defTabSz="457189"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349" indent="-228594" algn="l" defTabSz="457189" rtl="0" eaLnBrk="1" latinLnBrk="0" hangingPunct="1">
        <a:spcBef>
          <a:spcPct val="20000"/>
        </a:spcBef>
        <a:buFont typeface="Arial"/>
        <a:buChar char="»"/>
        <a:defRPr sz="2200" kern="1200">
          <a:solidFill>
            <a:schemeClr val="tx1"/>
          </a:solidFill>
          <a:latin typeface="Gill Sans"/>
          <a:ea typeface="+mn-ea"/>
          <a:cs typeface="Gill San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7"/>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0" name="Rectangle 29"/>
          <p:cNvSpPr/>
          <p:nvPr/>
        </p:nvSpPr>
        <p:spPr>
          <a:xfrm>
            <a:off x="0" y="307979"/>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 name="Rectangle 30"/>
          <p:cNvSpPr/>
          <p:nvPr/>
        </p:nvSpPr>
        <p:spPr>
          <a:xfrm flipV="1">
            <a:off x="5410200" y="360367"/>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 name="Rectangle 31"/>
          <p:cNvSpPr/>
          <p:nvPr/>
        </p:nvSpPr>
        <p:spPr>
          <a:xfrm flipV="1">
            <a:off x="5410200" y="439742"/>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3" name="Rounded Rectangle 32"/>
          <p:cNvSpPr/>
          <p:nvPr/>
        </p:nvSpPr>
        <p:spPr bwMode="white">
          <a:xfrm>
            <a:off x="5407027" y="496889"/>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9" name="Rectangle 38"/>
          <p:cNvSpPr/>
          <p:nvPr/>
        </p:nvSpPr>
        <p:spPr bwMode="invGray">
          <a:xfrm>
            <a:off x="8915402"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9" y="612775"/>
            <a:ext cx="957262" cy="457200"/>
          </a:xfrm>
          <a:prstGeom prst="rect">
            <a:avLst/>
          </a:prstGeom>
        </p:spPr>
        <p:txBody>
          <a:bodyPr vert="horz" wrap="square" lIns="91440" tIns="45720" rIns="91440" bIns="45720" numCol="1" anchor="t" anchorCtr="0" compatLnSpc="1">
            <a:prstTxWarp prst="textNoShape">
              <a:avLst/>
            </a:prstTxWarp>
          </a:bodyPr>
          <a:lstStyle>
            <a:lvl1pPr>
              <a:defRPr sz="800">
                <a:solidFill>
                  <a:srgbClr val="438086"/>
                </a:solidFill>
                <a:latin typeface="Georgia" pitchFamily="18" charset="0"/>
              </a:defRPr>
            </a:lvl1pPr>
          </a:lstStyle>
          <a:p>
            <a:pPr>
              <a:defRPr/>
            </a:pPr>
            <a:endParaRPr lang="en-US" altLang="en-US"/>
          </a:p>
        </p:txBody>
      </p:sp>
      <p:sp>
        <p:nvSpPr>
          <p:cNvPr id="3" name="Footer Placeholder 2"/>
          <p:cNvSpPr>
            <a:spLocks noGrp="1"/>
          </p:cNvSpPr>
          <p:nvPr>
            <p:ph type="ftr" sz="quarter" idx="3"/>
          </p:nvPr>
        </p:nvSpPr>
        <p:spPr>
          <a:xfrm>
            <a:off x="5786439" y="6591300"/>
            <a:ext cx="3281362" cy="2667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ea typeface="MS PGothic" pitchFamily="34" charset="-128"/>
                <a:cs typeface="+mn-cs"/>
              </a:defRPr>
            </a:lvl1pPr>
          </a:lstStyle>
          <a:p>
            <a:pPr>
              <a:defRPr/>
            </a:pPr>
            <a:r>
              <a:rPr lang="en-US" dirty="0" err="1"/>
              <a:t>Echihabi</a:t>
            </a:r>
            <a:r>
              <a:rPr lang="en-US" dirty="0"/>
              <a:t>, </a:t>
            </a:r>
            <a:r>
              <a:rPr lang="en-US" dirty="0" err="1"/>
              <a:t>Zoumpatianos</a:t>
            </a:r>
            <a:r>
              <a:rPr lang="en-US" dirty="0"/>
              <a:t>, Palpanas - ICDE 2021</a:t>
            </a: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a:defRPr sz="1800">
                <a:solidFill>
                  <a:srgbClr val="FFFFFF"/>
                </a:solidFill>
                <a:latin typeface="Georgia" pitchFamily="18" charset="0"/>
              </a:defRPr>
            </a:lvl1pPr>
          </a:lstStyle>
          <a:p>
            <a:pPr>
              <a:defRPr/>
            </a:pPr>
            <a:fld id="{60E28E71-F9FB-47C5-B060-5CEED45741D2}" type="slidenum">
              <a:rPr lang="en-US" altLang="en-US"/>
              <a:pPr>
                <a:defRPr/>
              </a:pPr>
              <a:t>‹#›</a:t>
            </a:fld>
            <a:endParaRPr lang="en-US" altLang="en-US"/>
          </a:p>
        </p:txBody>
      </p:sp>
    </p:spTree>
    <p:extLst>
      <p:ext uri="{BB962C8B-B14F-4D97-AF65-F5344CB8AC3E}">
        <p14:creationId xmlns:p14="http://schemas.microsoft.com/office/powerpoint/2010/main" val="106198540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16" r:id="rId3"/>
  </p:sldLayoutIdLst>
  <p:hf hdr="0" dt="0"/>
  <p:txStyles>
    <p:titleStyle>
      <a:lvl1pPr algn="l" rtl="0" eaLnBrk="0" fontAlgn="base" hangingPunct="0">
        <a:spcBef>
          <a:spcPct val="0"/>
        </a:spcBef>
        <a:spcAft>
          <a:spcPct val="0"/>
        </a:spcAft>
        <a:defRPr sz="4000" kern="12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5pPr>
      <a:lvl6pPr marL="457189" algn="l" rtl="0" fontAlgn="base">
        <a:spcBef>
          <a:spcPct val="0"/>
        </a:spcBef>
        <a:spcAft>
          <a:spcPct val="0"/>
        </a:spcAft>
        <a:defRPr sz="4000">
          <a:solidFill>
            <a:schemeClr val="tx2"/>
          </a:solidFill>
          <a:latin typeface="Trebuchet MS" pitchFamily="34" charset="0"/>
        </a:defRPr>
      </a:lvl6pPr>
      <a:lvl7pPr marL="914377" algn="l" rtl="0" fontAlgn="base">
        <a:spcBef>
          <a:spcPct val="0"/>
        </a:spcBef>
        <a:spcAft>
          <a:spcPct val="0"/>
        </a:spcAft>
        <a:defRPr sz="4000">
          <a:solidFill>
            <a:schemeClr val="tx2"/>
          </a:solidFill>
          <a:latin typeface="Trebuchet MS" pitchFamily="34" charset="0"/>
        </a:defRPr>
      </a:lvl7pPr>
      <a:lvl8pPr marL="1371566" algn="l" rtl="0" fontAlgn="base">
        <a:spcBef>
          <a:spcPct val="0"/>
        </a:spcBef>
        <a:spcAft>
          <a:spcPct val="0"/>
        </a:spcAft>
        <a:defRPr sz="4000">
          <a:solidFill>
            <a:schemeClr val="tx2"/>
          </a:solidFill>
          <a:latin typeface="Trebuchet MS" pitchFamily="34" charset="0"/>
        </a:defRPr>
      </a:lvl8pPr>
      <a:lvl9pPr marL="1828754" algn="l" rtl="0" fontAlgn="base">
        <a:spcBef>
          <a:spcPct val="0"/>
        </a:spcBef>
        <a:spcAft>
          <a:spcPct val="0"/>
        </a:spcAft>
        <a:defRPr sz="4000">
          <a:solidFill>
            <a:schemeClr val="tx2"/>
          </a:solidFill>
          <a:latin typeface="Trebuchet MS" pitchFamily="34" charset="0"/>
        </a:defRPr>
      </a:lvl9pPr>
    </p:titleStyle>
    <p:bodyStyle>
      <a:lvl1pPr marL="365116" indent="-255582"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S PGothic" pitchFamily="34" charset="-128"/>
          <a:cs typeface="ＭＳ Ｐゴシック" charset="0"/>
        </a:defRPr>
      </a:lvl1pPr>
      <a:lvl2pPr marL="657209" indent="-246057"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S PGothic" pitchFamily="34" charset="-128"/>
          <a:cs typeface="+mn-cs"/>
        </a:defRPr>
      </a:lvl2pPr>
      <a:lvl3pPr marL="922316" indent="-219069"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3pPr>
      <a:lvl4pPr marL="1179484" indent="-200020"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4pPr>
      <a:lvl5pPr marL="1389028" indent="-182558"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S PGothic" pitchFamily="34" charset="-128"/>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63935"/>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18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4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189"/>
            <a:fld id="{4569DCD8-05AC-A541-BEE1-82CF59BF5289}"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1118645401"/>
      </p:ext>
    </p:extLst>
  </p:cSld>
  <p:clrMap bg1="lt1" tx1="dk1" bg2="lt2" tx2="dk2" accent1="accent1" accent2="accent2" accent3="accent3" accent4="accent4" accent5="accent5" accent6="accent6" hlink="hlink" folHlink="folHlink"/>
  <p:sldLayoutIdLst>
    <p:sldLayoutId id="2147483843" r:id="rId1"/>
    <p:sldLayoutId id="2147483844" r:id="rId2"/>
  </p:sldLayoutIdLst>
  <p:hf hdr="0" dt="0"/>
  <p:txStyles>
    <p:titleStyle>
      <a:lvl1pPr algn="ctr" defTabSz="457189" rtl="0" eaLnBrk="1" latinLnBrk="0" hangingPunct="1">
        <a:spcBef>
          <a:spcPct val="0"/>
        </a:spcBef>
        <a:buNone/>
        <a:defRPr sz="4000" b="1" kern="1200">
          <a:solidFill>
            <a:schemeClr val="tx1"/>
          </a:solidFill>
          <a:latin typeface="Gill Sans"/>
          <a:ea typeface="+mj-ea"/>
          <a:cs typeface="Gill Sans"/>
        </a:defRPr>
      </a:lvl1pPr>
    </p:titleStyle>
    <p:bodyStyle>
      <a:lvl1pPr marL="342891" indent="-342891" algn="l" defTabSz="457189"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32" indent="-285744" algn="l" defTabSz="457189" rtl="0" eaLnBrk="1" latinLnBrk="0" hangingPunct="1">
        <a:spcBef>
          <a:spcPct val="20000"/>
        </a:spcBef>
        <a:buFont typeface="Arial"/>
        <a:buChar char="–"/>
        <a:defRPr sz="2200" kern="1200">
          <a:solidFill>
            <a:srgbClr val="800000"/>
          </a:solidFill>
          <a:latin typeface="Gill Sans"/>
          <a:ea typeface="+mn-ea"/>
          <a:cs typeface="Gill Sans"/>
        </a:defRPr>
      </a:lvl2pPr>
      <a:lvl3pPr marL="1142971" indent="-228594" algn="l" defTabSz="457189" rtl="0" eaLnBrk="1" latinLnBrk="0" hangingPunct="1">
        <a:spcBef>
          <a:spcPct val="20000"/>
        </a:spcBef>
        <a:buFont typeface="Arial"/>
        <a:buChar char="•"/>
        <a:defRPr sz="2200" kern="1200">
          <a:solidFill>
            <a:srgbClr val="1F497D"/>
          </a:solidFill>
          <a:latin typeface="Gill Sans"/>
          <a:ea typeface="+mn-ea"/>
          <a:cs typeface="Gill Sans"/>
        </a:defRPr>
      </a:lvl3pPr>
      <a:lvl4pPr marL="1600160" indent="-228594" algn="l" defTabSz="457189"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349" indent="-228594" algn="l" defTabSz="457189" rtl="0" eaLnBrk="1" latinLnBrk="0" hangingPunct="1">
        <a:spcBef>
          <a:spcPct val="20000"/>
        </a:spcBef>
        <a:buFont typeface="Arial"/>
        <a:buChar char="»"/>
        <a:defRPr sz="2200" kern="1200">
          <a:solidFill>
            <a:schemeClr val="tx1"/>
          </a:solidFill>
          <a:latin typeface="Gill Sans"/>
          <a:ea typeface="+mn-ea"/>
          <a:cs typeface="Gill San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8"/>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9" name="Rectangle 28"/>
          <p:cNvSpPr/>
          <p:nvPr/>
        </p:nvSpPr>
        <p:spPr>
          <a:xfrm>
            <a:off x="0" y="5"/>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0" name="Rectangle 29"/>
          <p:cNvSpPr/>
          <p:nvPr/>
        </p:nvSpPr>
        <p:spPr>
          <a:xfrm>
            <a:off x="0" y="307980"/>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1" name="Rectangle 30"/>
          <p:cNvSpPr/>
          <p:nvPr/>
        </p:nvSpPr>
        <p:spPr>
          <a:xfrm flipV="1">
            <a:off x="5410200" y="360369"/>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Rectangle 31"/>
          <p:cNvSpPr/>
          <p:nvPr/>
        </p:nvSpPr>
        <p:spPr>
          <a:xfrm flipV="1">
            <a:off x="5410200" y="439743"/>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3" name="Rounded Rectangle 32"/>
          <p:cNvSpPr/>
          <p:nvPr/>
        </p:nvSpPr>
        <p:spPr bwMode="white">
          <a:xfrm>
            <a:off x="5407029" y="496894"/>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6" name="Rectangle 35"/>
          <p:cNvSpPr/>
          <p:nvPr/>
        </p:nvSpPr>
        <p:spPr bwMode="invGray">
          <a:xfrm>
            <a:off x="9043991"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7" name="Rectangle 36"/>
          <p:cNvSpPr/>
          <p:nvPr/>
        </p:nvSpPr>
        <p:spPr bwMode="invGray">
          <a:xfrm>
            <a:off x="9024941"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93"/>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9"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endParaRPr lang="en-US"/>
          </a:p>
        </p:txBody>
      </p:sp>
      <p:sp>
        <p:nvSpPr>
          <p:cNvPr id="3" name="Footer Placeholder 2"/>
          <p:cNvSpPr>
            <a:spLocks noGrp="1"/>
          </p:cNvSpPr>
          <p:nvPr>
            <p:ph type="ftr" sz="quarter" idx="3"/>
          </p:nvPr>
        </p:nvSpPr>
        <p:spPr>
          <a:xfrm>
            <a:off x="5786439"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a:defRPr/>
            </a:pPr>
            <a:r>
              <a:rPr lang="en-US"/>
              <a:t>Echihabi, Zoumpatianos, Palpanas - ICDE 2021</a:t>
            </a:r>
            <a:endParaRPr lang="en-US" dirty="0"/>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a:p>
        </p:txBody>
      </p:sp>
      <p:pic>
        <p:nvPicPr>
          <p:cNvPr id="20" name="Picture 3" descr="C:\Users\a\Desktop\diNo-4black.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748839" y="53897"/>
            <a:ext cx="598340" cy="2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4231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61" r:id="rId3"/>
    <p:sldLayoutId id="2147485716" r:id="rId4"/>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189" algn="l" rtl="0" fontAlgn="base">
        <a:spcBef>
          <a:spcPct val="0"/>
        </a:spcBef>
        <a:spcAft>
          <a:spcPct val="0"/>
        </a:spcAft>
        <a:defRPr sz="4000">
          <a:solidFill>
            <a:schemeClr val="tx2"/>
          </a:solidFill>
          <a:latin typeface="Trebuchet MS" pitchFamily="34" charset="0"/>
        </a:defRPr>
      </a:lvl6pPr>
      <a:lvl7pPr marL="914377" algn="l" rtl="0" fontAlgn="base">
        <a:spcBef>
          <a:spcPct val="0"/>
        </a:spcBef>
        <a:spcAft>
          <a:spcPct val="0"/>
        </a:spcAft>
        <a:defRPr sz="4000">
          <a:solidFill>
            <a:schemeClr val="tx2"/>
          </a:solidFill>
          <a:latin typeface="Trebuchet MS" pitchFamily="34" charset="0"/>
        </a:defRPr>
      </a:lvl7pPr>
      <a:lvl8pPr marL="1371566" algn="l" rtl="0" fontAlgn="base">
        <a:spcBef>
          <a:spcPct val="0"/>
        </a:spcBef>
        <a:spcAft>
          <a:spcPct val="0"/>
        </a:spcAft>
        <a:defRPr sz="4000">
          <a:solidFill>
            <a:schemeClr val="tx2"/>
          </a:solidFill>
          <a:latin typeface="Trebuchet MS" pitchFamily="34" charset="0"/>
        </a:defRPr>
      </a:lvl8pPr>
      <a:lvl9pPr marL="1828754" algn="l" rtl="0" fontAlgn="base">
        <a:spcBef>
          <a:spcPct val="0"/>
        </a:spcBef>
        <a:spcAft>
          <a:spcPct val="0"/>
        </a:spcAft>
        <a:defRPr sz="4000">
          <a:solidFill>
            <a:schemeClr val="tx2"/>
          </a:solidFill>
          <a:latin typeface="Trebuchet MS" pitchFamily="34" charset="0"/>
        </a:defRPr>
      </a:lvl9pPr>
    </p:titleStyle>
    <p:bodyStyle>
      <a:lvl1pPr marL="365116" indent="-255582"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09" indent="-246057"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16" indent="-219069"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484" indent="-200020"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28" indent="-182558"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8"/>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9" name="Rectangle 28"/>
          <p:cNvSpPr/>
          <p:nvPr/>
        </p:nvSpPr>
        <p:spPr>
          <a:xfrm>
            <a:off x="0" y="5"/>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0" name="Rectangle 29"/>
          <p:cNvSpPr/>
          <p:nvPr/>
        </p:nvSpPr>
        <p:spPr>
          <a:xfrm>
            <a:off x="0" y="307980"/>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 name="Rectangle 30"/>
          <p:cNvSpPr/>
          <p:nvPr/>
        </p:nvSpPr>
        <p:spPr>
          <a:xfrm flipV="1">
            <a:off x="5410200" y="360369"/>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 name="Rectangle 31"/>
          <p:cNvSpPr/>
          <p:nvPr/>
        </p:nvSpPr>
        <p:spPr>
          <a:xfrm flipV="1">
            <a:off x="5410200" y="439743"/>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3" name="Rounded Rectangle 32"/>
          <p:cNvSpPr/>
          <p:nvPr/>
        </p:nvSpPr>
        <p:spPr bwMode="white">
          <a:xfrm>
            <a:off x="5407029" y="496894"/>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36" name="Rectangle 35"/>
          <p:cNvSpPr/>
          <p:nvPr/>
        </p:nvSpPr>
        <p:spPr bwMode="invGray">
          <a:xfrm>
            <a:off x="9043991"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37" name="Rectangle 36"/>
          <p:cNvSpPr/>
          <p:nvPr/>
        </p:nvSpPr>
        <p:spPr bwMode="invGray">
          <a:xfrm>
            <a:off x="9024941"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93"/>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9"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endParaRPr lang="en-US">
              <a:solidFill>
                <a:srgbClr val="438086"/>
              </a:solidFill>
            </a:endParaRPr>
          </a:p>
        </p:txBody>
      </p:sp>
      <p:sp>
        <p:nvSpPr>
          <p:cNvPr id="3" name="Footer Placeholder 2"/>
          <p:cNvSpPr>
            <a:spLocks noGrp="1"/>
          </p:cNvSpPr>
          <p:nvPr>
            <p:ph type="ftr" sz="quarter" idx="3"/>
          </p:nvPr>
        </p:nvSpPr>
        <p:spPr>
          <a:xfrm>
            <a:off x="5786439"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dirty="0"/>
          </a:p>
        </p:txBody>
      </p:sp>
      <p:pic>
        <p:nvPicPr>
          <p:cNvPr id="20" name="Picture 3" descr="C:\Users\a\Desktop\diNo-4black.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748839" y="53897"/>
            <a:ext cx="598340" cy="2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09191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189" algn="l" rtl="0" fontAlgn="base">
        <a:spcBef>
          <a:spcPct val="0"/>
        </a:spcBef>
        <a:spcAft>
          <a:spcPct val="0"/>
        </a:spcAft>
        <a:defRPr sz="4000">
          <a:solidFill>
            <a:schemeClr val="tx2"/>
          </a:solidFill>
          <a:latin typeface="Trebuchet MS" pitchFamily="34" charset="0"/>
        </a:defRPr>
      </a:lvl6pPr>
      <a:lvl7pPr marL="914377" algn="l" rtl="0" fontAlgn="base">
        <a:spcBef>
          <a:spcPct val="0"/>
        </a:spcBef>
        <a:spcAft>
          <a:spcPct val="0"/>
        </a:spcAft>
        <a:defRPr sz="4000">
          <a:solidFill>
            <a:schemeClr val="tx2"/>
          </a:solidFill>
          <a:latin typeface="Trebuchet MS" pitchFamily="34" charset="0"/>
        </a:defRPr>
      </a:lvl7pPr>
      <a:lvl8pPr marL="1371566" algn="l" rtl="0" fontAlgn="base">
        <a:spcBef>
          <a:spcPct val="0"/>
        </a:spcBef>
        <a:spcAft>
          <a:spcPct val="0"/>
        </a:spcAft>
        <a:defRPr sz="4000">
          <a:solidFill>
            <a:schemeClr val="tx2"/>
          </a:solidFill>
          <a:latin typeface="Trebuchet MS" pitchFamily="34" charset="0"/>
        </a:defRPr>
      </a:lvl8pPr>
      <a:lvl9pPr marL="1828754" algn="l" rtl="0" fontAlgn="base">
        <a:spcBef>
          <a:spcPct val="0"/>
        </a:spcBef>
        <a:spcAft>
          <a:spcPct val="0"/>
        </a:spcAft>
        <a:defRPr sz="4000">
          <a:solidFill>
            <a:schemeClr val="tx2"/>
          </a:solidFill>
          <a:latin typeface="Trebuchet MS" pitchFamily="34" charset="0"/>
        </a:defRPr>
      </a:lvl9pPr>
    </p:titleStyle>
    <p:bodyStyle>
      <a:lvl1pPr marL="365116" indent="-255582"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09" indent="-246057"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16" indent="-219069"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484" indent="-200020"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28" indent="-182558"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8"/>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9" name="Rectangle 28"/>
          <p:cNvSpPr/>
          <p:nvPr/>
        </p:nvSpPr>
        <p:spPr>
          <a:xfrm>
            <a:off x="0" y="5"/>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0" name="Rectangle 29"/>
          <p:cNvSpPr/>
          <p:nvPr/>
        </p:nvSpPr>
        <p:spPr>
          <a:xfrm>
            <a:off x="0" y="307980"/>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1" name="Rectangle 30"/>
          <p:cNvSpPr/>
          <p:nvPr/>
        </p:nvSpPr>
        <p:spPr>
          <a:xfrm flipV="1">
            <a:off x="5410200" y="360369"/>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Rectangle 31"/>
          <p:cNvSpPr/>
          <p:nvPr/>
        </p:nvSpPr>
        <p:spPr>
          <a:xfrm flipV="1">
            <a:off x="5410200" y="439743"/>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3" name="Rounded Rectangle 32"/>
          <p:cNvSpPr/>
          <p:nvPr/>
        </p:nvSpPr>
        <p:spPr bwMode="white">
          <a:xfrm>
            <a:off x="5407029" y="496894"/>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6" name="Rectangle 35"/>
          <p:cNvSpPr/>
          <p:nvPr/>
        </p:nvSpPr>
        <p:spPr bwMode="invGray">
          <a:xfrm>
            <a:off x="9043991"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7" name="Rectangle 36"/>
          <p:cNvSpPr/>
          <p:nvPr/>
        </p:nvSpPr>
        <p:spPr bwMode="invGray">
          <a:xfrm>
            <a:off x="9024941"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93"/>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9"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endParaRPr lang="en-US"/>
          </a:p>
        </p:txBody>
      </p:sp>
      <p:sp>
        <p:nvSpPr>
          <p:cNvPr id="3" name="Footer Placeholder 2"/>
          <p:cNvSpPr>
            <a:spLocks noGrp="1"/>
          </p:cNvSpPr>
          <p:nvPr>
            <p:ph type="ftr" sz="quarter" idx="3"/>
          </p:nvPr>
        </p:nvSpPr>
        <p:spPr>
          <a:xfrm>
            <a:off x="5786439"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a:defRPr/>
            </a:pPr>
            <a:r>
              <a:rPr lang="en-US" dirty="0" err="1"/>
              <a:t>Echihabi</a:t>
            </a:r>
            <a:r>
              <a:rPr lang="en-US" dirty="0"/>
              <a:t>, </a:t>
            </a:r>
            <a:r>
              <a:rPr lang="en-US" dirty="0" err="1"/>
              <a:t>Zoumpatianos</a:t>
            </a:r>
            <a:r>
              <a:rPr lang="en-US" dirty="0"/>
              <a:t>, Palpanas - ICDE 2021</a:t>
            </a: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a:p>
        </p:txBody>
      </p:sp>
      <p:pic>
        <p:nvPicPr>
          <p:cNvPr id="20" name="Picture 3" descr="C:\Users\a\Desktop\diNo-4black.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748839" y="53897"/>
            <a:ext cx="598340" cy="25354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5298" r:id="rId1"/>
    <p:sldLayoutId id="2147485266" r:id="rId2"/>
    <p:sldLayoutId id="2147485267" r:id="rId3"/>
    <p:sldLayoutId id="2147485268" r:id="rId4"/>
    <p:sldLayoutId id="2147485299" r:id="rId5"/>
    <p:sldLayoutId id="2147485300" r:id="rId6"/>
    <p:sldLayoutId id="2147485269" r:id="rId7"/>
    <p:sldLayoutId id="2147485270" r:id="rId8"/>
    <p:sldLayoutId id="2147485271" r:id="rId9"/>
    <p:sldLayoutId id="2147485272" r:id="rId10"/>
    <p:sldLayoutId id="2147485273" r:id="rId11"/>
    <p:sldLayoutId id="2147485626" r:id="rId12"/>
    <p:sldLayoutId id="2147485627" r:id="rId13"/>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189" algn="l" rtl="0" fontAlgn="base">
        <a:spcBef>
          <a:spcPct val="0"/>
        </a:spcBef>
        <a:spcAft>
          <a:spcPct val="0"/>
        </a:spcAft>
        <a:defRPr sz="4000">
          <a:solidFill>
            <a:schemeClr val="tx2"/>
          </a:solidFill>
          <a:latin typeface="Trebuchet MS" pitchFamily="34" charset="0"/>
        </a:defRPr>
      </a:lvl6pPr>
      <a:lvl7pPr marL="914377" algn="l" rtl="0" fontAlgn="base">
        <a:spcBef>
          <a:spcPct val="0"/>
        </a:spcBef>
        <a:spcAft>
          <a:spcPct val="0"/>
        </a:spcAft>
        <a:defRPr sz="4000">
          <a:solidFill>
            <a:schemeClr val="tx2"/>
          </a:solidFill>
          <a:latin typeface="Trebuchet MS" pitchFamily="34" charset="0"/>
        </a:defRPr>
      </a:lvl7pPr>
      <a:lvl8pPr marL="1371566" algn="l" rtl="0" fontAlgn="base">
        <a:spcBef>
          <a:spcPct val="0"/>
        </a:spcBef>
        <a:spcAft>
          <a:spcPct val="0"/>
        </a:spcAft>
        <a:defRPr sz="4000">
          <a:solidFill>
            <a:schemeClr val="tx2"/>
          </a:solidFill>
          <a:latin typeface="Trebuchet MS" pitchFamily="34" charset="0"/>
        </a:defRPr>
      </a:lvl8pPr>
      <a:lvl9pPr marL="1828754" algn="l" rtl="0" fontAlgn="base">
        <a:spcBef>
          <a:spcPct val="0"/>
        </a:spcBef>
        <a:spcAft>
          <a:spcPct val="0"/>
        </a:spcAft>
        <a:defRPr sz="4000">
          <a:solidFill>
            <a:schemeClr val="tx2"/>
          </a:solidFill>
          <a:latin typeface="Trebuchet MS" pitchFamily="34" charset="0"/>
        </a:defRPr>
      </a:lvl9pPr>
    </p:titleStyle>
    <p:bodyStyle>
      <a:lvl1pPr marL="365116" indent="-255582"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09" indent="-246057"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16" indent="-219069"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484" indent="-200020"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28" indent="-182558"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dirty="0" err="1"/>
              <a:t>Echihabi</a:t>
            </a:r>
            <a:r>
              <a:rPr lang="en-CA" dirty="0"/>
              <a:t>, </a:t>
            </a:r>
            <a:r>
              <a:rPr lang="en-CA" dirty="0" err="1"/>
              <a:t>Zoumpatianos</a:t>
            </a:r>
            <a:r>
              <a:rPr lang="en-CA" dirty="0"/>
              <a:t>, Palpanas - ICDE 2021</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447A2-42E6-489B-9D68-84F5F818B1DA}" type="slidenum">
              <a:rPr lang="en-CA" smtClean="0"/>
              <a:t>‹#›</a:t>
            </a:fld>
            <a:endParaRPr lang="en-CA"/>
          </a:p>
        </p:txBody>
      </p:sp>
    </p:spTree>
    <p:extLst>
      <p:ext uri="{BB962C8B-B14F-4D97-AF65-F5344CB8AC3E}">
        <p14:creationId xmlns:p14="http://schemas.microsoft.com/office/powerpoint/2010/main" val="2077604333"/>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63935"/>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18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4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189"/>
            <a:fld id="{4569DCD8-05AC-A541-BEE1-82CF59BF5289}"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478815269"/>
      </p:ext>
    </p:extLst>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hf hdr="0" dt="0"/>
  <p:txStyles>
    <p:titleStyle>
      <a:lvl1pPr algn="ctr" defTabSz="457189" rtl="0" eaLnBrk="1" latinLnBrk="0" hangingPunct="1">
        <a:spcBef>
          <a:spcPct val="0"/>
        </a:spcBef>
        <a:buNone/>
        <a:defRPr sz="4000" b="1" kern="1200">
          <a:solidFill>
            <a:schemeClr val="tx1"/>
          </a:solidFill>
          <a:latin typeface="Gill Sans"/>
          <a:ea typeface="+mj-ea"/>
          <a:cs typeface="Gill Sans"/>
        </a:defRPr>
      </a:lvl1pPr>
    </p:titleStyle>
    <p:bodyStyle>
      <a:lvl1pPr marL="342891" indent="-342891" algn="l" defTabSz="457189"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32" indent="-285744" algn="l" defTabSz="457189" rtl="0" eaLnBrk="1" latinLnBrk="0" hangingPunct="1">
        <a:spcBef>
          <a:spcPct val="20000"/>
        </a:spcBef>
        <a:buFont typeface="Arial"/>
        <a:buChar char="–"/>
        <a:defRPr sz="2200" kern="1200">
          <a:solidFill>
            <a:srgbClr val="800000"/>
          </a:solidFill>
          <a:latin typeface="Gill Sans"/>
          <a:ea typeface="+mn-ea"/>
          <a:cs typeface="Gill Sans"/>
        </a:defRPr>
      </a:lvl2pPr>
      <a:lvl3pPr marL="1142971" indent="-228594" algn="l" defTabSz="457189" rtl="0" eaLnBrk="1" latinLnBrk="0" hangingPunct="1">
        <a:spcBef>
          <a:spcPct val="20000"/>
        </a:spcBef>
        <a:buFont typeface="Arial"/>
        <a:buChar char="•"/>
        <a:defRPr sz="2200" kern="1200">
          <a:solidFill>
            <a:srgbClr val="1F497D"/>
          </a:solidFill>
          <a:latin typeface="Gill Sans"/>
          <a:ea typeface="+mn-ea"/>
          <a:cs typeface="Gill Sans"/>
        </a:defRPr>
      </a:lvl3pPr>
      <a:lvl4pPr marL="1600160" indent="-228594" algn="l" defTabSz="457189"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349" indent="-228594" algn="l" defTabSz="457189" rtl="0" eaLnBrk="1" latinLnBrk="0" hangingPunct="1">
        <a:spcBef>
          <a:spcPct val="20000"/>
        </a:spcBef>
        <a:buFont typeface="Arial"/>
        <a:buChar char="»"/>
        <a:defRPr sz="2200" kern="1200">
          <a:solidFill>
            <a:schemeClr val="tx1"/>
          </a:solidFill>
          <a:latin typeface="Gill Sans"/>
          <a:ea typeface="+mn-ea"/>
          <a:cs typeface="Gill San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189"/>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48772"/>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189"/>
            <a:fld id="{4569DCD8-05AC-A541-BEE1-82CF59BF5289}"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369379491"/>
      </p:ext>
    </p:extLst>
  </p:cSld>
  <p:clrMap bg1="lt1" tx1="dk1" bg2="lt2" tx2="dk2" accent1="accent1" accent2="accent2" accent3="accent3" accent4="accent4" accent5="accent5" accent6="accent6" hlink="hlink" folHlink="folHlink"/>
  <p:sldLayoutIdLst>
    <p:sldLayoutId id="2147485692" r:id="rId1"/>
    <p:sldLayoutId id="2147485693" r:id="rId2"/>
    <p:sldLayoutId id="2147485694" r:id="rId3"/>
    <p:sldLayoutId id="2147485695" r:id="rId4"/>
    <p:sldLayoutId id="2147485696" r:id="rId5"/>
    <p:sldLayoutId id="2147485697" r:id="rId6"/>
    <p:sldLayoutId id="2147485698" r:id="rId7"/>
    <p:sldLayoutId id="2147485699" r:id="rId8"/>
    <p:sldLayoutId id="2147485700" r:id="rId9"/>
    <p:sldLayoutId id="2147485701" r:id="rId10"/>
    <p:sldLayoutId id="2147485702" r:id="rId11"/>
  </p:sldLayoutIdLst>
  <p:hf hdr="0" dt="0"/>
  <p:txStyles>
    <p:titleStyle>
      <a:lvl1pPr algn="ctr" defTabSz="457189" rtl="0" eaLnBrk="1" latinLnBrk="0" hangingPunct="1">
        <a:spcBef>
          <a:spcPct val="0"/>
        </a:spcBef>
        <a:buNone/>
        <a:defRPr sz="4000" b="1" kern="1200">
          <a:solidFill>
            <a:schemeClr val="tx1"/>
          </a:solidFill>
          <a:latin typeface="Gill Sans"/>
          <a:ea typeface="+mj-ea"/>
          <a:cs typeface="Gill Sans"/>
        </a:defRPr>
      </a:lvl1pPr>
    </p:titleStyle>
    <p:bodyStyle>
      <a:lvl1pPr marL="342891" indent="-342891" algn="l" defTabSz="457189"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32" indent="-285744" algn="l" defTabSz="457189" rtl="0" eaLnBrk="1" latinLnBrk="0" hangingPunct="1">
        <a:spcBef>
          <a:spcPct val="20000"/>
        </a:spcBef>
        <a:buFont typeface="Arial"/>
        <a:buChar char="–"/>
        <a:defRPr sz="2200" kern="1200">
          <a:solidFill>
            <a:srgbClr val="800000"/>
          </a:solidFill>
          <a:latin typeface="Gill Sans"/>
          <a:ea typeface="+mn-ea"/>
          <a:cs typeface="Gill Sans"/>
        </a:defRPr>
      </a:lvl2pPr>
      <a:lvl3pPr marL="1142971" indent="-228594" algn="l" defTabSz="457189" rtl="0" eaLnBrk="1" latinLnBrk="0" hangingPunct="1">
        <a:spcBef>
          <a:spcPct val="20000"/>
        </a:spcBef>
        <a:buFont typeface="Arial"/>
        <a:buChar char="•"/>
        <a:defRPr sz="2200" kern="1200">
          <a:solidFill>
            <a:srgbClr val="1F497D"/>
          </a:solidFill>
          <a:latin typeface="Gill Sans"/>
          <a:ea typeface="+mn-ea"/>
          <a:cs typeface="Gill Sans"/>
        </a:defRPr>
      </a:lvl3pPr>
      <a:lvl4pPr marL="1600160" indent="-228594" algn="l" defTabSz="457189"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349" indent="-228594" algn="l" defTabSz="457189" rtl="0" eaLnBrk="1" latinLnBrk="0" hangingPunct="1">
        <a:spcBef>
          <a:spcPct val="20000"/>
        </a:spcBef>
        <a:buFont typeface="Arial"/>
        <a:buChar char="»"/>
        <a:defRPr sz="2200" kern="1200">
          <a:solidFill>
            <a:schemeClr val="tx1"/>
          </a:solidFill>
          <a:latin typeface="Gill Sans"/>
          <a:ea typeface="+mn-ea"/>
          <a:cs typeface="Gill San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60.jp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1.png"/></Relationships>
</file>

<file path=ppt/slides/_rels/slide1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1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1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1.png"/></Relationships>
</file>

<file path=ppt/slides/_rels/slide1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2.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1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6.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1.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2" Type="http://schemas.openxmlformats.org/officeDocument/2006/relationships/hyperlink" Target="http://helios.mi.parisdescartes.fr/~themisp/publications.html#tutorials" TargetMode="External"/><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8.xml"/><Relationship Id="rId1" Type="http://schemas.openxmlformats.org/officeDocument/2006/relationships/slideLayout" Target="../slideLayouts/slideLayout11.xml"/><Relationship Id="rId6" Type="http://schemas.openxmlformats.org/officeDocument/2006/relationships/image" Target="../media/image67.wmf"/><Relationship Id="rId5" Type="http://schemas.openxmlformats.org/officeDocument/2006/relationships/oleObject" Target="../embeddings/oleObject2.bin"/><Relationship Id="rId4" Type="http://schemas.openxmlformats.org/officeDocument/2006/relationships/image" Target="../media/image66.wmf"/></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99.xml"/><Relationship Id="rId1" Type="http://schemas.openxmlformats.org/officeDocument/2006/relationships/slideLayout" Target="../slideLayouts/slideLayout11.xml"/><Relationship Id="rId6" Type="http://schemas.openxmlformats.org/officeDocument/2006/relationships/image" Target="../media/image67.wmf"/><Relationship Id="rId5" Type="http://schemas.openxmlformats.org/officeDocument/2006/relationships/oleObject" Target="../embeddings/oleObject4.bin"/><Relationship Id="rId4" Type="http://schemas.openxmlformats.org/officeDocument/2006/relationships/image" Target="../media/image66.wmf"/></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1.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1.png"/></Relationships>
</file>

<file path=ppt/slides/_rels/slide19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6.xml"/><Relationship Id="rId1" Type="http://schemas.openxmlformats.org/officeDocument/2006/relationships/slideLayout" Target="../slideLayouts/slideLayout13.xml"/><Relationship Id="rId5" Type="http://schemas.openxmlformats.org/officeDocument/2006/relationships/chart" Target="../charts/chart4.xml"/><Relationship Id="rId4" Type="http://schemas.openxmlformats.org/officeDocument/2006/relationships/chart" Target="../charts/chart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8.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1.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2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1.xml"/><Relationship Id="rId1" Type="http://schemas.openxmlformats.org/officeDocument/2006/relationships/slideLayout" Target="../slideLayouts/slideLayout11.xml"/></Relationships>
</file>

<file path=ppt/slides/_rels/slide2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2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2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7.xml"/><Relationship Id="rId1" Type="http://schemas.openxmlformats.org/officeDocument/2006/relationships/slideLayout" Target="../slideLayouts/slideLayout11.xml"/></Relationships>
</file>

<file path=ppt/slides/_rels/slide2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2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9.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2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0.xml"/><Relationship Id="rId1" Type="http://schemas.openxmlformats.org/officeDocument/2006/relationships/slideLayout" Target="../slideLayouts/slideLayout1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21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42.xml"/><Relationship Id="rId1" Type="http://schemas.openxmlformats.org/officeDocument/2006/relationships/slideLayout" Target="../slideLayouts/slideLayout11.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1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2.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43.xml"/><Relationship Id="rId1" Type="http://schemas.openxmlformats.org/officeDocument/2006/relationships/slideLayout" Target="../slideLayouts/slideLayout11.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1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2.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44.xml"/><Relationship Id="rId1" Type="http://schemas.openxmlformats.org/officeDocument/2006/relationships/slideLayout" Target="../slideLayouts/slideLayout11.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5.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8" Type="http://schemas.openxmlformats.org/officeDocument/2006/relationships/image" Target="../media/image1620.png"/><Relationship Id="rId13" Type="http://schemas.openxmlformats.org/officeDocument/2006/relationships/image" Target="../media/image167.png"/><Relationship Id="rId3" Type="http://schemas.openxmlformats.org/officeDocument/2006/relationships/image" Target="../media/image1570.png"/><Relationship Id="rId7" Type="http://schemas.openxmlformats.org/officeDocument/2006/relationships/image" Target="../media/image1610.png"/><Relationship Id="rId12" Type="http://schemas.openxmlformats.org/officeDocument/2006/relationships/image" Target="../media/image166.png"/><Relationship Id="rId2" Type="http://schemas.openxmlformats.org/officeDocument/2006/relationships/notesSlide" Target="../notesSlides/notesSlide164.xml"/><Relationship Id="rId1" Type="http://schemas.openxmlformats.org/officeDocument/2006/relationships/slideLayout" Target="../slideLayouts/slideLayout1.xml"/><Relationship Id="rId6" Type="http://schemas.openxmlformats.org/officeDocument/2006/relationships/image" Target="../media/image1600.png"/><Relationship Id="rId11" Type="http://schemas.openxmlformats.org/officeDocument/2006/relationships/image" Target="../media/image165.png"/><Relationship Id="rId5" Type="http://schemas.openxmlformats.org/officeDocument/2006/relationships/image" Target="../media/image1590.png"/><Relationship Id="rId15" Type="http://schemas.openxmlformats.org/officeDocument/2006/relationships/image" Target="../media/image169.png"/><Relationship Id="rId10" Type="http://schemas.openxmlformats.org/officeDocument/2006/relationships/image" Target="../media/image164.png"/><Relationship Id="rId4" Type="http://schemas.openxmlformats.org/officeDocument/2006/relationships/image" Target="../media/image1580.png"/><Relationship Id="rId9" Type="http://schemas.openxmlformats.org/officeDocument/2006/relationships/image" Target="../media/image1630.png"/><Relationship Id="rId14" Type="http://schemas.openxmlformats.org/officeDocument/2006/relationships/image" Target="../media/image168.png"/></Relationships>
</file>

<file path=ppt/slides/_rels/slide244.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5.png"/><Relationship Id="rId3" Type="http://schemas.openxmlformats.org/officeDocument/2006/relationships/image" Target="../media/image179.png"/><Relationship Id="rId7" Type="http://schemas.openxmlformats.org/officeDocument/2006/relationships/image" Target="../media/image1610.png"/><Relationship Id="rId12" Type="http://schemas.openxmlformats.org/officeDocument/2006/relationships/image" Target="../media/image184.png"/><Relationship Id="rId2" Type="http://schemas.openxmlformats.org/officeDocument/2006/relationships/notesSlide" Target="../notesSlides/notesSlide165.xml"/><Relationship Id="rId16" Type="http://schemas.openxmlformats.org/officeDocument/2006/relationships/image" Target="../media/image188.png"/><Relationship Id="rId1" Type="http://schemas.openxmlformats.org/officeDocument/2006/relationships/slideLayout" Target="../slideLayouts/slideLayout1.xml"/><Relationship Id="rId6" Type="http://schemas.openxmlformats.org/officeDocument/2006/relationships/image" Target="../media/image1600.png"/><Relationship Id="rId11" Type="http://schemas.openxmlformats.org/officeDocument/2006/relationships/image" Target="../media/image183.png"/><Relationship Id="rId5" Type="http://schemas.openxmlformats.org/officeDocument/2006/relationships/image" Target="../media/image1590.png"/><Relationship Id="rId15" Type="http://schemas.openxmlformats.org/officeDocument/2006/relationships/image" Target="../media/image187.png"/><Relationship Id="rId10" Type="http://schemas.openxmlformats.org/officeDocument/2006/relationships/image" Target="../media/image182.png"/><Relationship Id="rId4" Type="http://schemas.openxmlformats.org/officeDocument/2006/relationships/image" Target="../media/image180.png"/><Relationship Id="rId9" Type="http://schemas.openxmlformats.org/officeDocument/2006/relationships/image" Target="../media/image1630.png"/><Relationship Id="rId14" Type="http://schemas.openxmlformats.org/officeDocument/2006/relationships/image" Target="../media/image186.png"/></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1.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2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72.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image" Target="../media/image101.png"/></Relationships>
</file>

<file path=ppt/slides/_rels/slide2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3.xml"/><Relationship Id="rId1" Type="http://schemas.openxmlformats.org/officeDocument/2006/relationships/slideLayout" Target="../slideLayouts/slideLayout1.xml"/><Relationship Id="rId5" Type="http://schemas.openxmlformats.org/officeDocument/2006/relationships/image" Target="../media/image108.jpeg"/><Relationship Id="rId4" Type="http://schemas.openxmlformats.org/officeDocument/2006/relationships/image" Target="../media/image107.jpeg"/></Relationships>
</file>

<file path=ppt/slides/_rels/slide2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4.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5.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5.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5.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5.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5.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5.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5.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5.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5.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1.xml"/></Relationships>
</file>

<file path=ppt/slides/_rels/slide28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1.xml"/></Relationships>
</file>

<file path=ppt/slides/_rels/slide2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8.jpeg"/><Relationship Id="rId1" Type="http://schemas.openxmlformats.org/officeDocument/2006/relationships/slideLayout" Target="../slideLayouts/slideLayout11.xml"/></Relationships>
</file>

<file path=ppt/slides/_rels/slide2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1.xml"/></Relationships>
</file>

<file path=ppt/slides/_rels/slide2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1.xml"/></Relationships>
</file>

<file path=ppt/slides/_rels/slide2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1.xml"/></Relationships>
</file>

<file path=ppt/slides/_rels/slide28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1.xml"/></Relationships>
</file>

<file path=ppt/slides/_rels/slide2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1.xml"/></Relationships>
</file>

<file path=ppt/slides/_rels/slide2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1.xml"/></Relationships>
</file>

<file path=ppt/slides/_rels/slide2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8.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8.jpeg"/><Relationship Id="rId1" Type="http://schemas.openxmlformats.org/officeDocument/2006/relationships/slideLayout" Target="../slideLayouts/slideLayout11.xml"/></Relationships>
</file>

<file path=ppt/slides/_rels/slide29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8.jpeg"/><Relationship Id="rId1" Type="http://schemas.openxmlformats.org/officeDocument/2006/relationships/slideLayout" Target="../slideLayouts/slideLayout11.xml"/></Relationships>
</file>

<file path=ppt/slides/_rels/slide2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1.xml"/></Relationships>
</file>

<file path=ppt/slides/_rels/slide29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1.xml"/></Relationships>
</file>

<file path=ppt/slides/_rels/slide2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1.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1.xml"/></Relationships>
</file>

<file path=ppt/slides/_rels/slide299.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120.png"/><Relationship Id="rId1" Type="http://schemas.openxmlformats.org/officeDocument/2006/relationships/slideLayout" Target="../slideLayouts/slideLayout11.xml"/></Relationships>
</file>

<file path=ppt/slides/_rels/slide3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20.png"/><Relationship Id="rId1" Type="http://schemas.openxmlformats.org/officeDocument/2006/relationships/slideLayout" Target="../slideLayouts/slideLayout11.xml"/><Relationship Id="rId4" Type="http://schemas.openxmlformats.org/officeDocument/2006/relationships/image" Target="../media/image216.png"/></Relationships>
</file>

<file path=ppt/slides/_rels/slide30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16.png"/><Relationship Id="rId1" Type="http://schemas.openxmlformats.org/officeDocument/2006/relationships/slideLayout" Target="../slideLayouts/slideLayout11.xml"/><Relationship Id="rId4" Type="http://schemas.openxmlformats.org/officeDocument/2006/relationships/image" Target="../media/image117.jpeg"/></Relationships>
</file>

<file path=ppt/slides/_rels/slide30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4.xml"/><Relationship Id="rId1" Type="http://schemas.openxmlformats.org/officeDocument/2006/relationships/slideLayout" Target="../slideLayouts/slideLayout11.xml"/></Relationships>
</file>

<file path=ppt/slides/_rels/slide30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5.xml"/><Relationship Id="rId1" Type="http://schemas.openxmlformats.org/officeDocument/2006/relationships/slideLayout" Target="../slideLayouts/slideLayout14.xml"/><Relationship Id="rId4" Type="http://schemas.openxmlformats.org/officeDocument/2006/relationships/image" Target="../media/image123.pn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1.xml"/></Relationships>
</file>

<file path=ppt/slides/_rels/slide30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30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30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31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3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7.xml"/><Relationship Id="rId1" Type="http://schemas.openxmlformats.org/officeDocument/2006/relationships/slideLayout" Target="../slideLayouts/slideLayout14.xml"/><Relationship Id="rId4" Type="http://schemas.openxmlformats.org/officeDocument/2006/relationships/image" Target="../media/image126.png"/></Relationships>
</file>

<file path=ppt/slides/_rels/slide31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4.xml"/><Relationship Id="rId4" Type="http://schemas.openxmlformats.org/officeDocument/2006/relationships/image" Target="../media/image127.png"/></Relationships>
</file>

<file path=ppt/slides/_rels/slide3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4.xml"/><Relationship Id="rId4" Type="http://schemas.openxmlformats.org/officeDocument/2006/relationships/image" Target="../media/image127.png"/></Relationships>
</file>

<file path=ppt/slides/_rels/slide3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1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4.xml"/><Relationship Id="rId4" Type="http://schemas.openxmlformats.org/officeDocument/2006/relationships/image" Target="../media/image125.png"/></Relationships>
</file>

<file path=ppt/slides/_rels/slide3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4.xml"/><Relationship Id="rId4" Type="http://schemas.openxmlformats.org/officeDocument/2006/relationships/image" Target="../media/image125.png"/></Relationships>
</file>

<file path=ppt/slides/_rels/slide3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png"/><Relationship Id="rId1" Type="http://schemas.openxmlformats.org/officeDocument/2006/relationships/slideLayout" Target="../slideLayouts/slideLayout14.xml"/><Relationship Id="rId4" Type="http://schemas.openxmlformats.org/officeDocument/2006/relationships/image" Target="../media/image125.png"/></Relationships>
</file>

<file path=ppt/slides/_rels/slide31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3.png"/><Relationship Id="rId1" Type="http://schemas.openxmlformats.org/officeDocument/2006/relationships/slideLayout" Target="../slideLayouts/slideLayout14.xml"/><Relationship Id="rId4" Type="http://schemas.openxmlformats.org/officeDocument/2006/relationships/image" Target="../media/image125.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32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3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32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32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32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32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3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32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3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98.xml"/><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6.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jpeg"/><Relationship Id="rId2" Type="http://schemas.openxmlformats.org/officeDocument/2006/relationships/notesSlide" Target="../notesSlides/notesSlide199.xml"/><Relationship Id="rId1" Type="http://schemas.openxmlformats.org/officeDocument/2006/relationships/slideLayout" Target="../slideLayouts/slideLayout50.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1.xml"/></Relationships>
</file>

<file path=ppt/slides/_rels/slide33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6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341.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slideLayout" Target="../slideLayouts/slideLayout61.xml"/><Relationship Id="rId5" Type="http://schemas.openxmlformats.org/officeDocument/2006/relationships/image" Target="../media/image151.emf"/><Relationship Id="rId4" Type="http://schemas.openxmlformats.org/officeDocument/2006/relationships/image" Target="../media/image150.emf"/></Relationships>
</file>

<file path=ppt/slides/_rels/slide342.xml.rels><?xml version="1.0" encoding="UTF-8" standalone="yes"?>
<Relationships xmlns="http://schemas.openxmlformats.org/package/2006/relationships"><Relationship Id="rId8" Type="http://schemas.openxmlformats.org/officeDocument/2006/relationships/image" Target="../media/image155.emf"/><Relationship Id="rId3" Type="http://schemas.openxmlformats.org/officeDocument/2006/relationships/image" Target="../media/image149.emf"/><Relationship Id="rId7" Type="http://schemas.openxmlformats.org/officeDocument/2006/relationships/image" Target="../media/image154.emf"/><Relationship Id="rId2" Type="http://schemas.openxmlformats.org/officeDocument/2006/relationships/image" Target="../media/image148.emf"/><Relationship Id="rId1" Type="http://schemas.openxmlformats.org/officeDocument/2006/relationships/slideLayout" Target="../slideLayouts/slideLayout61.xml"/><Relationship Id="rId6" Type="http://schemas.openxmlformats.org/officeDocument/2006/relationships/image" Target="../media/image153.emf"/><Relationship Id="rId5" Type="http://schemas.openxmlformats.org/officeDocument/2006/relationships/image" Target="../media/image152.emf"/><Relationship Id="rId10" Type="http://schemas.openxmlformats.org/officeDocument/2006/relationships/image" Target="../media/image157.emf"/><Relationship Id="rId4" Type="http://schemas.openxmlformats.org/officeDocument/2006/relationships/image" Target="../media/image150.emf"/><Relationship Id="rId9" Type="http://schemas.openxmlformats.org/officeDocument/2006/relationships/image" Target="../media/image156.emf"/></Relationships>
</file>

<file path=ppt/slides/_rels/slide34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8.png"/><Relationship Id="rId7" Type="http://schemas.microsoft.com/office/2007/relationships/hdphoto" Target="../media/hdphoto4.wdp"/><Relationship Id="rId2" Type="http://schemas.openxmlformats.org/officeDocument/2006/relationships/notesSlide" Target="../notesSlides/notesSlide200.xml"/><Relationship Id="rId1" Type="http://schemas.openxmlformats.org/officeDocument/2006/relationships/slideLayout" Target="../slideLayouts/slideLayout61.xml"/><Relationship Id="rId6" Type="http://schemas.openxmlformats.org/officeDocument/2006/relationships/image" Target="../media/image160.png"/><Relationship Id="rId11" Type="http://schemas.openxmlformats.org/officeDocument/2006/relationships/image" Target="../media/image163.jpe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59.png"/><Relationship Id="rId9" Type="http://schemas.openxmlformats.org/officeDocument/2006/relationships/image" Target="../media/image162.png"/></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46.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201.xml"/><Relationship Id="rId1" Type="http://schemas.openxmlformats.org/officeDocument/2006/relationships/slideLayout" Target="../slideLayouts/slideLayout72.xml"/></Relationships>
</file>

<file path=ppt/slides/_rels/slide347.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72.xml"/></Relationships>
</file>

<file path=ppt/slides/_rels/slide34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02.xml"/><Relationship Id="rId1" Type="http://schemas.openxmlformats.org/officeDocument/2006/relationships/slideLayout" Target="../slideLayouts/slideLayout61.xml"/><Relationship Id="rId5" Type="http://schemas.openxmlformats.org/officeDocument/2006/relationships/image" Target="../media/image172.png"/><Relationship Id="rId4" Type="http://schemas.openxmlformats.org/officeDocument/2006/relationships/image" Target="../media/image171.png"/></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1.xml"/></Relationships>
</file>

<file path=ppt/slides/_rels/slide35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1.xml"/></Relationships>
</file>

<file path=ppt/slides/_rels/slide35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1.xml"/><Relationship Id="rId4" Type="http://schemas.openxmlformats.org/officeDocument/2006/relationships/image" Target="../media/image175.png"/></Relationships>
</file>

<file path=ppt/slides/_rels/slide35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6.xml"/></Relationships>
</file>

<file path=ppt/slides/_rels/slide35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6.xml"/></Relationships>
</file>

<file path=ppt/slides/_rels/slide35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6.xml"/></Relationships>
</file>

<file path=ppt/slides/_rels/slide35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6.xml"/></Relationships>
</file>

<file path=ppt/slides/_rels/slide35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6.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1.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1.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1.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jp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3.jpg"/><Relationship Id="rId4" Type="http://schemas.openxmlformats.org/officeDocument/2006/relationships/image" Target="../media/image32.jpg"/></Relationships>
</file>

<file path=ppt/slides/_rels/slide6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60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60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0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0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microsoft.com/office/2007/relationships/hdphoto" Target="../media/hdphoto2.wdp"/><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microsoft.com/office/2007/relationships/hdphoto" Target="../media/hdphoto2.wdp"/><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0.xml"/><Relationship Id="rId5" Type="http://schemas.microsoft.com/office/2007/relationships/hdphoto" Target="../media/hdphoto2.wdp"/><Relationship Id="rId4" Type="http://schemas.microsoft.com/office/2007/relationships/hdphoto" Target="../media/hdphoto1.wdp"/></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0.xml"/><Relationship Id="rId5" Type="http://schemas.microsoft.com/office/2007/relationships/hdphoto" Target="../media/hdphoto2.wdp"/><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61;p14"/>
          <p:cNvSpPr txBox="1">
            <a:spLocks/>
          </p:cNvSpPr>
          <p:nvPr/>
        </p:nvSpPr>
        <p:spPr>
          <a:xfrm>
            <a:off x="0" y="2684621"/>
            <a:ext cx="9144000" cy="611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buClr>
                <a:srgbClr val="595959"/>
              </a:buClr>
              <a:defRPr/>
            </a:pPr>
            <a:r>
              <a:rPr lang="en-CA" sz="2000" b="1" kern="0">
                <a:solidFill>
                  <a:srgbClr val="666666"/>
                </a:solidFill>
                <a:latin typeface="Century Gothic"/>
                <a:ea typeface="Century Gothic"/>
                <a:cs typeface="Century Gothic"/>
                <a:sym typeface="Century Gothic"/>
              </a:rPr>
              <a:t>Karima </a:t>
            </a:r>
            <a:r>
              <a:rPr lang="en-CA" sz="2000" b="1" kern="0" err="1">
                <a:solidFill>
                  <a:srgbClr val="666666"/>
                </a:solidFill>
                <a:latin typeface="Century Gothic"/>
                <a:ea typeface="Century Gothic"/>
                <a:cs typeface="Century Gothic"/>
                <a:sym typeface="Century Gothic"/>
              </a:rPr>
              <a:t>Echihabi</a:t>
            </a:r>
            <a:r>
              <a:rPr lang="en-CA" sz="2000" b="1" kern="0">
                <a:solidFill>
                  <a:srgbClr val="666666"/>
                </a:solidFill>
                <a:latin typeface="Century Gothic"/>
                <a:ea typeface="Century Gothic"/>
                <a:cs typeface="Century Gothic"/>
                <a:sym typeface="Century Gothic"/>
              </a:rPr>
              <a:t>        Kostas </a:t>
            </a:r>
            <a:r>
              <a:rPr lang="en-CA" sz="2000" b="1" kern="0" err="1">
                <a:solidFill>
                  <a:srgbClr val="666666"/>
                </a:solidFill>
                <a:latin typeface="Century Gothic"/>
                <a:ea typeface="Century Gothic"/>
                <a:cs typeface="Century Gothic"/>
                <a:sym typeface="Century Gothic"/>
              </a:rPr>
              <a:t>Zoumpatianos</a:t>
            </a:r>
            <a:r>
              <a:rPr lang="en-CA" sz="2000" b="1" kern="0">
                <a:solidFill>
                  <a:srgbClr val="666666"/>
                </a:solidFill>
                <a:latin typeface="Century Gothic"/>
                <a:ea typeface="Century Gothic"/>
                <a:cs typeface="Century Gothic"/>
                <a:sym typeface="Century Gothic"/>
              </a:rPr>
              <a:t>        Themis </a:t>
            </a:r>
            <a:r>
              <a:rPr lang="en-CA" sz="2000" b="1" kern="0" err="1">
                <a:solidFill>
                  <a:srgbClr val="666666"/>
                </a:solidFill>
                <a:latin typeface="Century Gothic"/>
                <a:ea typeface="Century Gothic"/>
                <a:cs typeface="Century Gothic"/>
                <a:sym typeface="Century Gothic"/>
              </a:rPr>
              <a:t>Palpanas</a:t>
            </a:r>
            <a:endParaRPr lang="en-CA" sz="2000" kern="0">
              <a:solidFill>
                <a:srgbClr val="595959"/>
              </a:solidFill>
            </a:endParaRPr>
          </a:p>
        </p:txBody>
      </p:sp>
      <p:sp>
        <p:nvSpPr>
          <p:cNvPr id="16" name="TextBox 15">
            <a:extLst>
              <a:ext uri="{FF2B5EF4-FFF2-40B4-BE49-F238E27FC236}">
                <a16:creationId xmlns:a16="http://schemas.microsoft.com/office/drawing/2014/main" id="{42888388-F6CA-4BC5-918B-1C7DB7ECCB0E}"/>
              </a:ext>
            </a:extLst>
          </p:cNvPr>
          <p:cNvSpPr txBox="1"/>
          <p:nvPr/>
        </p:nvSpPr>
        <p:spPr>
          <a:xfrm>
            <a:off x="0" y="3557997"/>
            <a:ext cx="9144000" cy="1077218"/>
          </a:xfrm>
          <a:prstGeom prst="rect">
            <a:avLst/>
          </a:prstGeom>
          <a:noFill/>
        </p:spPr>
        <p:txBody>
          <a:bodyPr wrap="square" lIns="91440" tIns="45720" rIns="91440" bIns="45720" rtlCol="0" anchor="t">
            <a:spAutoFit/>
          </a:bodyPr>
          <a:lstStyle/>
          <a:p>
            <a:pPr indent="457189"/>
            <a:r>
              <a:rPr lang="fr-FR" sz="1600" b="1" i="1" kern="0" dirty="0">
                <a:solidFill>
                  <a:srgbClr val="666666"/>
                </a:solidFill>
                <a:latin typeface="Century Gothic"/>
                <a:ea typeface="Century Gothic"/>
                <a:cs typeface="Century Gothic"/>
                <a:sym typeface="Century Gothic"/>
              </a:rPr>
              <a:t>    Mohammed VI                     </a:t>
            </a:r>
            <a:r>
              <a:rPr lang="fr-FR" sz="1600" b="1" i="1" kern="0" dirty="0" err="1">
                <a:solidFill>
                  <a:srgbClr val="666666"/>
                </a:solidFill>
                <a:latin typeface="Century Gothic"/>
                <a:ea typeface="Century Gothic"/>
                <a:cs typeface="Century Gothic"/>
                <a:sym typeface="Century Gothic"/>
              </a:rPr>
              <a:t>Snowflake</a:t>
            </a: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Computing</a:t>
            </a: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of Paris &amp;</a:t>
            </a:r>
            <a:r>
              <a:rPr lang="en-US" dirty="0">
                <a:solidFill>
                  <a:srgbClr val="000000"/>
                </a:solidFill>
                <a:latin typeface="Arial"/>
                <a:ea typeface="Century Gothic"/>
                <a:cs typeface="Arial"/>
                <a:sym typeface="Century Gothic"/>
              </a:rPr>
              <a:t>  </a:t>
            </a:r>
          </a:p>
          <a:p>
            <a:pPr indent="457189"/>
            <a:r>
              <a:rPr lang="fr-FR" sz="1600" b="1" i="1" kern="0" dirty="0" err="1">
                <a:solidFill>
                  <a:srgbClr val="666666"/>
                </a:solidFill>
                <a:latin typeface="Century Gothic"/>
                <a:ea typeface="Century Gothic"/>
                <a:cs typeface="Century Gothic"/>
                <a:sym typeface="Century Gothic"/>
              </a:rPr>
              <a:t>Polytechnic</a:t>
            </a: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work</a:t>
            </a:r>
            <a:r>
              <a:rPr lang="fr-FR" sz="1400"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done</a:t>
            </a:r>
            <a:r>
              <a:rPr lang="fr-FR" sz="1400"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while</a:t>
            </a:r>
            <a:r>
              <a:rPr lang="fr-FR" sz="1400" i="1" kern="0" dirty="0">
                <a:solidFill>
                  <a:srgbClr val="666666"/>
                </a:solidFill>
                <a:latin typeface="Century Gothic"/>
                <a:ea typeface="Century Gothic"/>
                <a:cs typeface="Century Gothic"/>
                <a:sym typeface="Century Gothic"/>
              </a:rPr>
              <a:t> at</a:t>
            </a:r>
            <a:r>
              <a:rPr lang="fr-FR" sz="1600" b="1" i="1" kern="0" dirty="0">
                <a:solidFill>
                  <a:srgbClr val="666666"/>
                </a:solidFill>
                <a:latin typeface="Century Gothic"/>
                <a:ea typeface="Century Gothic"/>
                <a:cs typeface="Century Gothic"/>
                <a:sym typeface="Century Gothic"/>
              </a:rPr>
              <a:t>           French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Institute (IUF)</a:t>
            </a:r>
          </a:p>
          <a:p>
            <a:pPr indent="457189"/>
            <a:r>
              <a:rPr lang="fr-FR" sz="1600" b="1" i="1" kern="0" dirty="0">
                <a:solidFill>
                  <a:srgbClr val="666666"/>
                </a:solidFill>
                <a:latin typeface="Century Gothic"/>
                <a:cs typeface="Arial"/>
                <a:sym typeface="Century Gothic"/>
              </a:rPr>
              <a:t>                                                      </a:t>
            </a:r>
            <a:r>
              <a:rPr lang="fr-FR" sz="1400" i="1" kern="0" dirty="0">
                <a:solidFill>
                  <a:srgbClr val="666666"/>
                </a:solidFill>
                <a:latin typeface="Century Gothic"/>
                <a:ea typeface="Century Gothic"/>
                <a:cs typeface="Century Gothic"/>
                <a:sym typeface="Century Gothic"/>
              </a:rPr>
              <a:t>Harvard </a:t>
            </a:r>
            <a:r>
              <a:rPr lang="fr-FR" sz="1400" i="1" kern="0" dirty="0" err="1">
                <a:solidFill>
                  <a:srgbClr val="666666"/>
                </a:solidFill>
                <a:latin typeface="Century Gothic"/>
                <a:ea typeface="Century Gothic"/>
                <a:cs typeface="Century Gothic"/>
                <a:sym typeface="Century Gothic"/>
              </a:rPr>
              <a:t>University</a:t>
            </a:r>
            <a:r>
              <a:rPr lang="fr-FR" sz="1400" i="1" kern="0" dirty="0">
                <a:solidFill>
                  <a:srgbClr val="666666"/>
                </a:solidFill>
                <a:latin typeface="Century Gothic"/>
                <a:ea typeface="Century Gothic"/>
                <a:cs typeface="Century Gothic"/>
                <a:sym typeface="Century Gothic"/>
              </a:rPr>
              <a:t> &amp; </a:t>
            </a:r>
          </a:p>
          <a:p>
            <a:pPr indent="457189"/>
            <a:r>
              <a:rPr lang="fr-FR" sz="1400"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University</a:t>
            </a:r>
            <a:r>
              <a:rPr lang="fr-FR" sz="1400" i="1" kern="0" dirty="0">
                <a:solidFill>
                  <a:srgbClr val="666666"/>
                </a:solidFill>
                <a:latin typeface="Century Gothic"/>
                <a:ea typeface="Century Gothic"/>
                <a:cs typeface="Century Gothic"/>
                <a:sym typeface="Century Gothic"/>
              </a:rPr>
              <a:t> of Paris</a:t>
            </a:r>
            <a:endParaRPr lang="en-US" dirty="0">
              <a:cs typeface="Arial"/>
            </a:endParaRPr>
          </a:p>
        </p:txBody>
      </p:sp>
      <p:pic>
        <p:nvPicPr>
          <p:cNvPr id="4" name="Picture 5" descr="Logo, company name&#10;&#10;Description automatically generated">
            <a:extLst>
              <a:ext uri="{FF2B5EF4-FFF2-40B4-BE49-F238E27FC236}">
                <a16:creationId xmlns:a16="http://schemas.microsoft.com/office/drawing/2014/main" id="{98121243-E975-4E65-B67B-D2179C905669}"/>
              </a:ext>
            </a:extLst>
          </p:cNvPr>
          <p:cNvPicPr>
            <a:picLocks noChangeAspect="1"/>
          </p:cNvPicPr>
          <p:nvPr/>
        </p:nvPicPr>
        <p:blipFill rotWithShape="1">
          <a:blip r:embed="rId3"/>
          <a:srcRect l="5369" t="10811" r="671" b="9416"/>
          <a:stretch/>
        </p:blipFill>
        <p:spPr>
          <a:xfrm>
            <a:off x="591320" y="5968212"/>
            <a:ext cx="1064696" cy="893119"/>
          </a:xfrm>
          <a:prstGeom prst="rect">
            <a:avLst/>
          </a:prstGeom>
        </p:spPr>
      </p:pic>
      <p:sp>
        <p:nvSpPr>
          <p:cNvPr id="3" name="Google Shape;60;p14">
            <a:extLst>
              <a:ext uri="{FF2B5EF4-FFF2-40B4-BE49-F238E27FC236}">
                <a16:creationId xmlns:a16="http://schemas.microsoft.com/office/drawing/2014/main" id="{D50F7CC0-D9C6-40E1-839F-82397FA4ED94}"/>
              </a:ext>
            </a:extLst>
          </p:cNvPr>
          <p:cNvSpPr txBox="1">
            <a:spLocks/>
          </p:cNvSpPr>
          <p:nvPr/>
        </p:nvSpPr>
        <p:spPr>
          <a:xfrm>
            <a:off x="1" y="1226600"/>
            <a:ext cx="9144000" cy="79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defRPr/>
            </a:pPr>
            <a:r>
              <a:rPr lang="en-US" sz="3600" b="1" kern="0" dirty="0">
                <a:solidFill>
                  <a:srgbClr val="C00000"/>
                </a:solidFill>
                <a:latin typeface="Arial" panose="020B0604020202020204" pitchFamily="34" charset="0"/>
                <a:ea typeface="Century Gothic"/>
                <a:cs typeface="Arial" panose="020B0604020202020204" pitchFamily="34" charset="0"/>
                <a:sym typeface="Century Gothic"/>
              </a:rPr>
              <a:t>High-Dimensional Similarity Search</a:t>
            </a:r>
          </a:p>
          <a:p>
            <a:pPr>
              <a:buClr>
                <a:srgbClr val="000000"/>
              </a:buClr>
              <a:defRPr/>
            </a:pPr>
            <a:r>
              <a:rPr lang="en-US" sz="3600" b="1" kern="0" dirty="0">
                <a:solidFill>
                  <a:srgbClr val="C00000"/>
                </a:solidFill>
                <a:latin typeface="Arial" panose="020B0604020202020204" pitchFamily="34" charset="0"/>
                <a:ea typeface="Century Gothic"/>
                <a:cs typeface="Arial" panose="020B0604020202020204" pitchFamily="34" charset="0"/>
                <a:sym typeface="Century Gothic"/>
              </a:rPr>
              <a:t>for Scalable Data Science</a:t>
            </a:r>
            <a:endParaRPr lang="en-US" sz="5100" b="1" kern="0" dirty="0">
              <a:solidFill>
                <a:srgbClr val="C00000"/>
              </a:solidFill>
              <a:latin typeface="Arial" panose="020B0604020202020204" pitchFamily="34" charset="0"/>
              <a:ea typeface="Century Gothic"/>
              <a:cs typeface="Arial" panose="020B0604020202020204" pitchFamily="34" charset="0"/>
              <a:sym typeface="Century Gothic"/>
            </a:endParaRPr>
          </a:p>
        </p:txBody>
      </p:sp>
      <p:sp>
        <p:nvSpPr>
          <p:cNvPr id="14" name="TextBox 1">
            <a:extLst>
              <a:ext uri="{FF2B5EF4-FFF2-40B4-BE49-F238E27FC236}">
                <a16:creationId xmlns:a16="http://schemas.microsoft.com/office/drawing/2014/main" id="{883AE289-1571-4CF6-B783-3BE477EBAF4C}"/>
              </a:ext>
            </a:extLst>
          </p:cNvPr>
          <p:cNvSpPr txBox="1"/>
          <p:nvPr/>
        </p:nvSpPr>
        <p:spPr>
          <a:xfrm>
            <a:off x="0" y="5477934"/>
            <a:ext cx="9144000" cy="338554"/>
          </a:xfrm>
          <a:prstGeom prst="rect">
            <a:avLst/>
          </a:prstGeom>
          <a:noFill/>
        </p:spPr>
        <p:txBody>
          <a:bodyPr wrap="square" rtlCol="0">
            <a:spAutoFit/>
          </a:bodyPr>
          <a:lstStyle/>
          <a:p>
            <a:pPr algn="ctr"/>
            <a:r>
              <a:rPr lang="en-US" sz="1600" dirty="0"/>
              <a:t>International Conference on Data Engineering (ICDE), April 2021</a:t>
            </a:r>
          </a:p>
        </p:txBody>
      </p:sp>
      <p:pic>
        <p:nvPicPr>
          <p:cNvPr id="15" name="Picture 11" descr="A picture containing clock&#10;&#10;Description automatically generated">
            <a:extLst>
              <a:ext uri="{FF2B5EF4-FFF2-40B4-BE49-F238E27FC236}">
                <a16:creationId xmlns:a16="http://schemas.microsoft.com/office/drawing/2014/main" id="{DCDB1F12-0F43-454B-847C-D579643CB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7915" y="5986477"/>
            <a:ext cx="1269261" cy="896924"/>
          </a:xfrm>
          <a:prstGeom prst="rect">
            <a:avLst/>
          </a:prstGeom>
        </p:spPr>
      </p:pic>
      <p:pic>
        <p:nvPicPr>
          <p:cNvPr id="17" name="Google Shape;66;p14">
            <a:extLst>
              <a:ext uri="{FF2B5EF4-FFF2-40B4-BE49-F238E27FC236}">
                <a16:creationId xmlns:a16="http://schemas.microsoft.com/office/drawing/2014/main" id="{4E075D01-35B6-4E98-B07C-9F2603DD6D7A}"/>
              </a:ext>
            </a:extLst>
          </p:cNvPr>
          <p:cNvPicPr preferRelativeResize="0"/>
          <p:nvPr/>
        </p:nvPicPr>
        <p:blipFill>
          <a:blip r:embed="rId5">
            <a:alphaModFix/>
          </a:blip>
          <a:stretch>
            <a:fillRect/>
          </a:stretch>
        </p:blipFill>
        <p:spPr>
          <a:xfrm>
            <a:off x="6493062" y="6079612"/>
            <a:ext cx="1117377" cy="881035"/>
          </a:xfrm>
          <a:prstGeom prst="rect">
            <a:avLst/>
          </a:prstGeom>
          <a:noFill/>
          <a:ln>
            <a:noFill/>
          </a:ln>
        </p:spPr>
      </p:pic>
      <p:pic>
        <p:nvPicPr>
          <p:cNvPr id="18" name="Google Shape;68;p14">
            <a:extLst>
              <a:ext uri="{FF2B5EF4-FFF2-40B4-BE49-F238E27FC236}">
                <a16:creationId xmlns:a16="http://schemas.microsoft.com/office/drawing/2014/main" id="{9555B0E8-1F1D-4C7E-83FB-51F1DF9CA2A8}"/>
              </a:ext>
            </a:extLst>
          </p:cNvPr>
          <p:cNvPicPr preferRelativeResize="0"/>
          <p:nvPr/>
        </p:nvPicPr>
        <p:blipFill>
          <a:blip r:embed="rId6">
            <a:alphaModFix/>
          </a:blip>
          <a:stretch>
            <a:fillRect/>
          </a:stretch>
        </p:blipFill>
        <p:spPr>
          <a:xfrm>
            <a:off x="3437807" y="6222501"/>
            <a:ext cx="1165909" cy="358504"/>
          </a:xfrm>
          <a:prstGeom prst="rect">
            <a:avLst/>
          </a:prstGeom>
          <a:noFill/>
          <a:ln>
            <a:noFill/>
          </a:ln>
        </p:spPr>
      </p:pic>
      <p:pic>
        <p:nvPicPr>
          <p:cNvPr id="19" name="Google Shape;69;p14">
            <a:extLst>
              <a:ext uri="{FF2B5EF4-FFF2-40B4-BE49-F238E27FC236}">
                <a16:creationId xmlns:a16="http://schemas.microsoft.com/office/drawing/2014/main" id="{E48D222A-97CF-4746-99DD-B79B55625EDC}"/>
              </a:ext>
            </a:extLst>
          </p:cNvPr>
          <p:cNvPicPr preferRelativeResize="0"/>
          <p:nvPr/>
        </p:nvPicPr>
        <p:blipFill>
          <a:blip r:embed="rId7">
            <a:alphaModFix/>
          </a:blip>
          <a:stretch>
            <a:fillRect/>
          </a:stretch>
        </p:blipFill>
        <p:spPr>
          <a:xfrm>
            <a:off x="1932636" y="6157167"/>
            <a:ext cx="1205655" cy="586056"/>
          </a:xfrm>
          <a:prstGeom prst="rect">
            <a:avLst/>
          </a:prstGeom>
          <a:noFill/>
          <a:ln>
            <a:noFill/>
          </a:ln>
        </p:spPr>
      </p:pic>
      <p:pic>
        <p:nvPicPr>
          <p:cNvPr id="22" name="Picture 2" descr="C:\Users\a\Desktop\diNo-4white.png">
            <a:extLst>
              <a:ext uri="{FF2B5EF4-FFF2-40B4-BE49-F238E27FC236}">
                <a16:creationId xmlns:a16="http://schemas.microsoft.com/office/drawing/2014/main" id="{AB2A7202-4C7B-40B5-85F5-578AA24939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4887" y="6205928"/>
            <a:ext cx="1072759" cy="45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CA" sz="3000" dirty="0"/>
              <a:t>Popular High-d data</a:t>
            </a:r>
          </a:p>
        </p:txBody>
      </p:sp>
      <p:grpSp>
        <p:nvGrpSpPr>
          <p:cNvPr id="8" name="Google Shape;76;p15"/>
          <p:cNvGrpSpPr/>
          <p:nvPr/>
        </p:nvGrpSpPr>
        <p:grpSpPr>
          <a:xfrm>
            <a:off x="513138" y="3061247"/>
            <a:ext cx="878879" cy="806829"/>
            <a:chOff x="2125113" y="3466752"/>
            <a:chExt cx="1003544" cy="993509"/>
          </a:xfrm>
        </p:grpSpPr>
        <p:pic>
          <p:nvPicPr>
            <p:cNvPr id="9" name="Google Shape;77;p15"/>
            <p:cNvPicPr preferRelativeResize="0"/>
            <p:nvPr/>
          </p:nvPicPr>
          <p:blipFill rotWithShape="1">
            <a:blip r:embed="rId3">
              <a:alphaModFix/>
            </a:blip>
            <a:srcRect/>
            <a:stretch/>
          </p:blipFill>
          <p:spPr>
            <a:xfrm>
              <a:off x="2125113" y="3466752"/>
              <a:ext cx="1003544" cy="993509"/>
            </a:xfrm>
            <a:prstGeom prst="rect">
              <a:avLst/>
            </a:prstGeom>
            <a:noFill/>
            <a:ln>
              <a:noFill/>
            </a:ln>
          </p:spPr>
        </p:pic>
        <p:sp>
          <p:nvSpPr>
            <p:cNvPr id="10" name="Google Shape;78;p15"/>
            <p:cNvSpPr txBox="1"/>
            <p:nvPr/>
          </p:nvSpPr>
          <p:spPr>
            <a:xfrm>
              <a:off x="2188885" y="3750309"/>
              <a:ext cx="876000" cy="369300"/>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Time</a:t>
              </a:r>
              <a:endParaRPr dirty="0">
                <a:solidFill>
                  <a:srgbClr val="1A9988"/>
                </a:solidFill>
              </a:endParaRPr>
            </a:p>
          </p:txBody>
        </p:sp>
      </p:grpSp>
      <p:grpSp>
        <p:nvGrpSpPr>
          <p:cNvPr id="11" name="Google Shape;79;p15"/>
          <p:cNvGrpSpPr/>
          <p:nvPr/>
        </p:nvGrpSpPr>
        <p:grpSpPr>
          <a:xfrm>
            <a:off x="1596995" y="2865858"/>
            <a:ext cx="1579799" cy="1122305"/>
            <a:chOff x="2291597" y="3644883"/>
            <a:chExt cx="2106397" cy="1496407"/>
          </a:xfrm>
        </p:grpSpPr>
        <p:pic>
          <p:nvPicPr>
            <p:cNvPr id="12" name="Google Shape;80;p15"/>
            <p:cNvPicPr preferRelativeResize="0"/>
            <p:nvPr/>
          </p:nvPicPr>
          <p:blipFill rotWithShape="1">
            <a:blip r:embed="rId4">
              <a:alphaModFix/>
            </a:blip>
            <a:srcRect/>
            <a:stretch/>
          </p:blipFill>
          <p:spPr>
            <a:xfrm>
              <a:off x="2291597" y="3644883"/>
              <a:ext cx="1891194" cy="1496407"/>
            </a:xfrm>
            <a:prstGeom prst="rect">
              <a:avLst/>
            </a:prstGeom>
            <a:noFill/>
            <a:ln>
              <a:noFill/>
            </a:ln>
          </p:spPr>
        </p:pic>
        <p:sp>
          <p:nvSpPr>
            <p:cNvPr id="13" name="Google Shape;81;p15"/>
            <p:cNvSpPr txBox="1"/>
            <p:nvPr/>
          </p:nvSpPr>
          <p:spPr>
            <a:xfrm rot="19427824">
              <a:off x="3145469" y="3798953"/>
              <a:ext cx="1252525" cy="369205"/>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Angle</a:t>
              </a:r>
              <a:endParaRPr dirty="0">
                <a:solidFill>
                  <a:srgbClr val="1A9988"/>
                </a:solidFill>
              </a:endParaRPr>
            </a:p>
          </p:txBody>
        </p:sp>
      </p:grpSp>
      <p:pic>
        <p:nvPicPr>
          <p:cNvPr id="14" name="Google Shape;82;p15"/>
          <p:cNvPicPr preferRelativeResize="0"/>
          <p:nvPr/>
        </p:nvPicPr>
        <p:blipFill rotWithShape="1">
          <a:blip r:embed="rId5">
            <a:alphaModFix/>
          </a:blip>
          <a:srcRect/>
          <a:stretch/>
        </p:blipFill>
        <p:spPr>
          <a:xfrm>
            <a:off x="646492" y="4115342"/>
            <a:ext cx="1656651" cy="916265"/>
          </a:xfrm>
          <a:prstGeom prst="rect">
            <a:avLst/>
          </a:prstGeom>
          <a:noFill/>
          <a:ln>
            <a:noFill/>
          </a:ln>
        </p:spPr>
      </p:pic>
      <p:sp>
        <p:nvSpPr>
          <p:cNvPr id="15" name="Google Shape;83;p15"/>
          <p:cNvSpPr txBox="1"/>
          <p:nvPr/>
        </p:nvSpPr>
        <p:spPr>
          <a:xfrm>
            <a:off x="869825" y="4625531"/>
            <a:ext cx="1126125" cy="276975"/>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Position</a:t>
            </a:r>
            <a:endParaRPr dirty="0">
              <a:solidFill>
                <a:srgbClr val="1A9988"/>
              </a:solidFill>
            </a:endParaRPr>
          </a:p>
        </p:txBody>
      </p:sp>
      <p:grpSp>
        <p:nvGrpSpPr>
          <p:cNvPr id="16" name="Google Shape;84;p15"/>
          <p:cNvGrpSpPr/>
          <p:nvPr/>
        </p:nvGrpSpPr>
        <p:grpSpPr>
          <a:xfrm>
            <a:off x="2708162" y="4159170"/>
            <a:ext cx="1447467" cy="668055"/>
            <a:chOff x="10698723" y="3598842"/>
            <a:chExt cx="1947149" cy="1049049"/>
          </a:xfrm>
        </p:grpSpPr>
        <p:pic>
          <p:nvPicPr>
            <p:cNvPr id="17" name="Google Shape;85;p15"/>
            <p:cNvPicPr preferRelativeResize="0"/>
            <p:nvPr/>
          </p:nvPicPr>
          <p:blipFill rotWithShape="1">
            <a:blip r:embed="rId6">
              <a:alphaModFix/>
            </a:blip>
            <a:srcRect t="47922" r="16819"/>
            <a:stretch/>
          </p:blipFill>
          <p:spPr>
            <a:xfrm>
              <a:off x="10784121" y="3856980"/>
              <a:ext cx="1384248" cy="337229"/>
            </a:xfrm>
            <a:prstGeom prst="rect">
              <a:avLst/>
            </a:prstGeom>
            <a:noFill/>
            <a:ln>
              <a:noFill/>
            </a:ln>
          </p:spPr>
        </p:pic>
        <p:sp>
          <p:nvSpPr>
            <p:cNvPr id="18" name="Google Shape;86;p15"/>
            <p:cNvSpPr txBox="1"/>
            <p:nvPr/>
          </p:nvSpPr>
          <p:spPr>
            <a:xfrm>
              <a:off x="10698723" y="4108188"/>
              <a:ext cx="1947149" cy="539703"/>
            </a:xfrm>
            <a:prstGeom prst="rect">
              <a:avLst/>
            </a:prstGeom>
            <a:noFill/>
            <a:ln>
              <a:noFill/>
            </a:ln>
          </p:spPr>
          <p:txBody>
            <a:bodyPr spcFirstLastPara="1" wrap="square" lIns="68569" tIns="34275" rIns="68569" bIns="34275" anchor="t" anchorCtr="0">
              <a:noAutofit/>
            </a:bodyPr>
            <a:lstStyle/>
            <a:p>
              <a:pPr>
                <a:buClr>
                  <a:srgbClr val="000000"/>
                </a:buClr>
                <a:buSzPts val="2377"/>
              </a:pPr>
              <a:r>
                <a:rPr lang="en" b="1" i="1" dirty="0">
                  <a:solidFill>
                    <a:srgbClr val="1A9988"/>
                  </a:solidFill>
                  <a:latin typeface="Gill Sans"/>
                  <a:ea typeface="Gill Sans"/>
                  <a:cs typeface="Gill Sans"/>
                  <a:sym typeface="Gill Sans"/>
                </a:rPr>
                <a:t>Frequency</a:t>
              </a:r>
              <a:endParaRPr b="1" i="1" dirty="0">
                <a:solidFill>
                  <a:srgbClr val="1A9988"/>
                </a:solidFill>
                <a:latin typeface="Gill Sans"/>
                <a:ea typeface="Gill Sans"/>
                <a:cs typeface="Gill Sans"/>
                <a:sym typeface="Gill Sans"/>
              </a:endParaRPr>
            </a:p>
          </p:txBody>
        </p:sp>
        <p:pic>
          <p:nvPicPr>
            <p:cNvPr id="19" name="Google Shape;87;p15"/>
            <p:cNvPicPr preferRelativeResize="0"/>
            <p:nvPr/>
          </p:nvPicPr>
          <p:blipFill rotWithShape="1">
            <a:blip r:embed="rId6">
              <a:alphaModFix/>
            </a:blip>
            <a:srcRect r="16819" b="47922"/>
            <a:stretch/>
          </p:blipFill>
          <p:spPr>
            <a:xfrm>
              <a:off x="10782891" y="3598842"/>
              <a:ext cx="1384248" cy="337226"/>
            </a:xfrm>
            <a:prstGeom prst="rect">
              <a:avLst/>
            </a:prstGeom>
            <a:noFill/>
            <a:ln>
              <a:noFill/>
            </a:ln>
          </p:spPr>
        </p:pic>
      </p:grpSp>
      <p:grpSp>
        <p:nvGrpSpPr>
          <p:cNvPr id="20" name="Google Shape;88;p15"/>
          <p:cNvGrpSpPr/>
          <p:nvPr/>
        </p:nvGrpSpPr>
        <p:grpSpPr>
          <a:xfrm>
            <a:off x="3189988" y="2952916"/>
            <a:ext cx="1050175" cy="794919"/>
            <a:chOff x="9077537" y="3147439"/>
            <a:chExt cx="1649075" cy="1248253"/>
          </a:xfrm>
        </p:grpSpPr>
        <p:sp>
          <p:nvSpPr>
            <p:cNvPr id="21" name="Google Shape;89;p15"/>
            <p:cNvSpPr txBox="1"/>
            <p:nvPr/>
          </p:nvSpPr>
          <p:spPr>
            <a:xfrm>
              <a:off x="9077537" y="3855992"/>
              <a:ext cx="1463398" cy="539700"/>
            </a:xfrm>
            <a:prstGeom prst="rect">
              <a:avLst/>
            </a:prstGeom>
            <a:noFill/>
            <a:ln>
              <a:noFill/>
            </a:ln>
          </p:spPr>
          <p:txBody>
            <a:bodyPr spcFirstLastPara="1" wrap="square" lIns="68569" tIns="34275" rIns="68569" bIns="34275" anchor="t" anchorCtr="0">
              <a:noAutofit/>
            </a:bodyPr>
            <a:lstStyle/>
            <a:p>
              <a:pPr>
                <a:buClr>
                  <a:srgbClr val="000000"/>
                </a:buClr>
                <a:buSzPts val="2377"/>
              </a:pPr>
              <a:r>
                <a:rPr lang="en" sz="1783" b="1" i="1" dirty="0">
                  <a:solidFill>
                    <a:srgbClr val="1A9988"/>
                  </a:solidFill>
                  <a:latin typeface="Gill Sans"/>
                  <a:ea typeface="Gill Sans"/>
                  <a:cs typeface="Gill Sans"/>
                  <a:sym typeface="Gill Sans"/>
                </a:rPr>
                <a:t>  </a:t>
              </a:r>
              <a:r>
                <a:rPr lang="en" b="1" i="1" dirty="0">
                  <a:solidFill>
                    <a:srgbClr val="1A9988"/>
                  </a:solidFill>
                  <a:latin typeface="Gill Sans"/>
                  <a:ea typeface="Gill Sans"/>
                  <a:cs typeface="Gill Sans"/>
                  <a:sym typeface="Gill Sans"/>
                </a:rPr>
                <a:t>Mass</a:t>
              </a:r>
              <a:endParaRPr b="1" i="1" dirty="0">
                <a:solidFill>
                  <a:srgbClr val="1A9988"/>
                </a:solidFill>
                <a:latin typeface="Gill Sans"/>
                <a:ea typeface="Gill Sans"/>
                <a:cs typeface="Gill Sans"/>
                <a:sym typeface="Gill Sans"/>
              </a:endParaRPr>
            </a:p>
          </p:txBody>
        </p:sp>
        <p:pic>
          <p:nvPicPr>
            <p:cNvPr id="22" name="Google Shape;90;p15"/>
            <p:cNvPicPr preferRelativeResize="0"/>
            <p:nvPr/>
          </p:nvPicPr>
          <p:blipFill rotWithShape="1">
            <a:blip r:embed="rId7">
              <a:alphaModFix/>
            </a:blip>
            <a:srcRect/>
            <a:stretch/>
          </p:blipFill>
          <p:spPr>
            <a:xfrm>
              <a:off x="9263311" y="3147439"/>
              <a:ext cx="1463301" cy="780428"/>
            </a:xfrm>
            <a:prstGeom prst="rect">
              <a:avLst/>
            </a:prstGeom>
            <a:noFill/>
            <a:ln>
              <a:noFill/>
            </a:ln>
          </p:spPr>
        </p:pic>
      </p:grpSp>
      <p:sp>
        <p:nvSpPr>
          <p:cNvPr id="23" name="Content Placeholder 2"/>
          <p:cNvSpPr txBox="1">
            <a:spLocks/>
          </p:cNvSpPr>
          <p:nvPr/>
        </p:nvSpPr>
        <p:spPr>
          <a:xfrm>
            <a:off x="340330" y="2004313"/>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100" b="1" dirty="0">
                <a:solidFill>
                  <a:schemeClr val="accent1">
                    <a:lumMod val="50000"/>
                  </a:schemeClr>
                </a:solidFill>
              </a:rPr>
              <a:t>Data series</a:t>
            </a:r>
            <a:r>
              <a:rPr lang="en-CA" sz="2100" dirty="0">
                <a:solidFill>
                  <a:schemeClr val="accent1">
                    <a:lumMod val="50000"/>
                  </a:schemeClr>
                </a:solidFill>
              </a:rPr>
              <a:t> </a:t>
            </a:r>
          </a:p>
          <a:p>
            <a:pPr marL="0" indent="0" algn="ctr">
              <a:buNone/>
            </a:pPr>
            <a:r>
              <a:rPr lang="en-CA" sz="1500" dirty="0"/>
              <a:t>A collection of points ordered over a dimension</a:t>
            </a:r>
          </a:p>
        </p:txBody>
      </p:sp>
      <p:sp>
        <p:nvSpPr>
          <p:cNvPr id="26" name="Content Placeholder 2"/>
          <p:cNvSpPr txBox="1">
            <a:spLocks/>
          </p:cNvSpPr>
          <p:nvPr/>
        </p:nvSpPr>
        <p:spPr>
          <a:xfrm>
            <a:off x="340330" y="1949759"/>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CA" sz="1500" dirty="0"/>
          </a:p>
        </p:txBody>
      </p:sp>
      <p:pic>
        <p:nvPicPr>
          <p:cNvPr id="25" name="Picture 24"/>
          <p:cNvPicPr>
            <a:picLocks noChangeAspect="1"/>
          </p:cNvPicPr>
          <p:nvPr/>
        </p:nvPicPr>
        <p:blipFill rotWithShape="1">
          <a:blip r:embed="rId8"/>
          <a:srcRect l="4995" t="6516" r="4655" b="4070"/>
          <a:stretch/>
        </p:blipFill>
        <p:spPr>
          <a:xfrm>
            <a:off x="5073861" y="2693270"/>
            <a:ext cx="3853469" cy="2568980"/>
          </a:xfrm>
          <a:prstGeom prst="rect">
            <a:avLst/>
          </a:prstGeom>
        </p:spPr>
      </p:pic>
      <p:sp>
        <p:nvSpPr>
          <p:cNvPr id="2" name="TextBox 1"/>
          <p:cNvSpPr txBox="1"/>
          <p:nvPr/>
        </p:nvSpPr>
        <p:spPr>
          <a:xfrm>
            <a:off x="5230381" y="5246598"/>
            <a:ext cx="3929525" cy="646331"/>
          </a:xfrm>
          <a:prstGeom prst="rect">
            <a:avLst/>
          </a:prstGeom>
          <a:noFill/>
        </p:spPr>
        <p:txBody>
          <a:bodyPr wrap="square" rtlCol="0">
            <a:spAutoFit/>
          </a:bodyPr>
          <a:lstStyle/>
          <a:p>
            <a:r>
              <a:rPr lang="en-CA" b="1" dirty="0">
                <a:solidFill>
                  <a:srgbClr val="C00000"/>
                </a:solidFill>
              </a:rPr>
              <a:t>embedded</a:t>
            </a:r>
          </a:p>
          <a:p>
            <a:r>
              <a:rPr lang="en-CA" b="1" dirty="0">
                <a:solidFill>
                  <a:srgbClr val="C00000"/>
                </a:solidFill>
              </a:rPr>
              <a:t>text, images, video, graphs, etc. </a:t>
            </a:r>
          </a:p>
        </p:txBody>
      </p:sp>
      <p:sp>
        <p:nvSpPr>
          <p:cNvPr id="27" name="Footer Placeholder 4">
            <a:extLst>
              <a:ext uri="{FF2B5EF4-FFF2-40B4-BE49-F238E27FC236}">
                <a16:creationId xmlns:a16="http://schemas.microsoft.com/office/drawing/2014/main" id="{53C5A8A9-3DEF-42B0-85E5-3104E25D6E07}"/>
              </a:ext>
            </a:extLst>
          </p:cNvPr>
          <p:cNvSpPr txBox="1">
            <a:spLocks/>
          </p:cNvSpPr>
          <p:nvPr/>
        </p:nvSpPr>
        <p:spPr>
          <a:xfrm>
            <a:off x="4572001" y="6406585"/>
            <a:ext cx="4707083" cy="2493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t>Echihabi</a:t>
            </a:r>
            <a:r>
              <a:rPr lang="en-US" sz="1400" dirty="0"/>
              <a:t>, </a:t>
            </a:r>
            <a:r>
              <a:rPr lang="en-US" sz="1400" dirty="0" err="1"/>
              <a:t>Zoumpatianos</a:t>
            </a:r>
            <a:r>
              <a:rPr lang="en-US" sz="1400" dirty="0"/>
              <a:t>, Palpanas - ICDE 2021</a:t>
            </a:r>
          </a:p>
        </p:txBody>
      </p:sp>
      <p:sp>
        <p:nvSpPr>
          <p:cNvPr id="29" name="Content Placeholder 2">
            <a:extLst>
              <a:ext uri="{FF2B5EF4-FFF2-40B4-BE49-F238E27FC236}">
                <a16:creationId xmlns:a16="http://schemas.microsoft.com/office/drawing/2014/main" id="{4FE2F960-7C45-483A-A78C-FB80ACD5AC36}"/>
              </a:ext>
            </a:extLst>
          </p:cNvPr>
          <p:cNvSpPr txBox="1">
            <a:spLocks/>
          </p:cNvSpPr>
          <p:nvPr/>
        </p:nvSpPr>
        <p:spPr>
          <a:xfrm>
            <a:off x="4786941" y="1980826"/>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100" b="1" dirty="0">
                <a:solidFill>
                  <a:schemeClr val="accent1">
                    <a:lumMod val="50000"/>
                  </a:schemeClr>
                </a:solidFill>
              </a:rPr>
              <a:t>Deep Embeddings</a:t>
            </a:r>
          </a:p>
          <a:p>
            <a:pPr marL="0" indent="0" algn="ctr">
              <a:buNone/>
            </a:pPr>
            <a:r>
              <a:rPr lang="en-CA" sz="1500" dirty="0"/>
              <a:t>A low-d vector learned from data using a DNN</a:t>
            </a:r>
          </a:p>
        </p:txBody>
      </p:sp>
    </p:spTree>
    <p:extLst>
      <p:ext uri="{BB962C8B-B14F-4D97-AF65-F5344CB8AC3E}">
        <p14:creationId xmlns:p14="http://schemas.microsoft.com/office/powerpoint/2010/main" val="30768388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2" y="2249424"/>
            <a:ext cx="8515351"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p:txBody>
      </p:sp>
      <p:sp>
        <p:nvSpPr>
          <p:cNvPr id="60"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61" name="Line 1062"/>
          <p:cNvSpPr>
            <a:spLocks noChangeAspect="1" noChangeShapeType="1"/>
          </p:cNvSpPr>
          <p:nvPr/>
        </p:nvSpPr>
        <p:spPr bwMode="auto">
          <a:xfrm flipV="1">
            <a:off x="2252138"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63"/>
          <p:cNvSpPr>
            <a:spLocks noChangeAspect="1" noChangeShapeType="1"/>
          </p:cNvSpPr>
          <p:nvPr/>
        </p:nvSpPr>
        <p:spPr bwMode="auto">
          <a:xfrm flipV="1">
            <a:off x="2818556"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3" name="Line 1064"/>
          <p:cNvSpPr>
            <a:spLocks noChangeAspect="1" noChangeShapeType="1"/>
          </p:cNvSpPr>
          <p:nvPr/>
        </p:nvSpPr>
        <p:spPr bwMode="auto">
          <a:xfrm flipV="1">
            <a:off x="3384978" y="4097129"/>
            <a:ext cx="4275"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4" name="Line 1065"/>
          <p:cNvSpPr>
            <a:spLocks noChangeAspect="1" noChangeShapeType="1"/>
          </p:cNvSpPr>
          <p:nvPr/>
        </p:nvSpPr>
        <p:spPr bwMode="auto">
          <a:xfrm flipV="1">
            <a:off x="3942850"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5" name="Line 1066"/>
          <p:cNvSpPr>
            <a:spLocks noChangeAspect="1" noChangeShapeType="1"/>
          </p:cNvSpPr>
          <p:nvPr/>
        </p:nvSpPr>
        <p:spPr bwMode="auto">
          <a:xfrm flipV="1">
            <a:off x="4509274"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6" name="Line 1067"/>
          <p:cNvSpPr>
            <a:spLocks noChangeAspect="1" noChangeShapeType="1"/>
          </p:cNvSpPr>
          <p:nvPr/>
        </p:nvSpPr>
        <p:spPr bwMode="auto">
          <a:xfrm flipV="1">
            <a:off x="5075693"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7" name="Line 1068"/>
          <p:cNvSpPr>
            <a:spLocks noChangeAspect="1" noChangeShapeType="1"/>
          </p:cNvSpPr>
          <p:nvPr/>
        </p:nvSpPr>
        <p:spPr bwMode="auto">
          <a:xfrm flipV="1">
            <a:off x="5642119"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8" name="Oval 1073"/>
          <p:cNvSpPr>
            <a:spLocks noChangeArrowheads="1"/>
          </p:cNvSpPr>
          <p:nvPr/>
        </p:nvSpPr>
        <p:spPr bwMode="auto">
          <a:xfrm>
            <a:off x="3890483" y="3844351"/>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4"/>
          <p:cNvSpPr>
            <a:spLocks noChangeArrowheads="1"/>
          </p:cNvSpPr>
          <p:nvPr/>
        </p:nvSpPr>
        <p:spPr bwMode="auto">
          <a:xfrm>
            <a:off x="3336887" y="3891628"/>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2766190" y="405525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1" name="Oval 1076"/>
          <p:cNvSpPr>
            <a:spLocks noChangeArrowheads="1"/>
          </p:cNvSpPr>
          <p:nvPr/>
        </p:nvSpPr>
        <p:spPr bwMode="auto">
          <a:xfrm>
            <a:off x="2201903" y="4181335"/>
            <a:ext cx="104736"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2" name="Line 1085"/>
          <p:cNvSpPr>
            <a:spLocks noChangeAspect="1" noChangeShapeType="1"/>
          </p:cNvSpPr>
          <p:nvPr/>
        </p:nvSpPr>
        <p:spPr bwMode="auto">
          <a:xfrm flipV="1">
            <a:off x="6189303"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3" name="Line 1086"/>
          <p:cNvSpPr>
            <a:spLocks noChangeAspect="1" noChangeShapeType="1"/>
          </p:cNvSpPr>
          <p:nvPr/>
        </p:nvSpPr>
        <p:spPr bwMode="auto">
          <a:xfrm flipV="1">
            <a:off x="670656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4" name="Line 1094"/>
          <p:cNvSpPr>
            <a:spLocks noChangeAspect="1" noChangeShapeType="1"/>
          </p:cNvSpPr>
          <p:nvPr/>
        </p:nvSpPr>
        <p:spPr bwMode="auto">
          <a:xfrm flipV="1">
            <a:off x="722382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5" name="Oval 1099"/>
          <p:cNvSpPr>
            <a:spLocks noChangeArrowheads="1"/>
          </p:cNvSpPr>
          <p:nvPr/>
        </p:nvSpPr>
        <p:spPr bwMode="auto">
          <a:xfrm>
            <a:off x="6670672" y="4057875"/>
            <a:ext cx="104735" cy="947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6" name="Oval 1075"/>
          <p:cNvSpPr>
            <a:spLocks noChangeArrowheads="1"/>
          </p:cNvSpPr>
          <p:nvPr/>
        </p:nvSpPr>
        <p:spPr bwMode="auto">
          <a:xfrm>
            <a:off x="4459043" y="4090486"/>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7" name="Oval 1075"/>
          <p:cNvSpPr>
            <a:spLocks noChangeArrowheads="1"/>
          </p:cNvSpPr>
          <p:nvPr/>
        </p:nvSpPr>
        <p:spPr bwMode="auto">
          <a:xfrm>
            <a:off x="5023327" y="4379463"/>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5"/>
          <p:cNvSpPr>
            <a:spLocks noChangeArrowheads="1"/>
          </p:cNvSpPr>
          <p:nvPr/>
        </p:nvSpPr>
        <p:spPr bwMode="auto">
          <a:xfrm>
            <a:off x="5589751" y="4450195"/>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6148068" y="4156747"/>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3"/>
          <p:cNvSpPr>
            <a:spLocks noChangeArrowheads="1"/>
          </p:cNvSpPr>
          <p:nvPr/>
        </p:nvSpPr>
        <p:spPr bwMode="auto">
          <a:xfrm>
            <a:off x="3894294" y="3603544"/>
            <a:ext cx="104735" cy="94799"/>
          </a:xfrm>
          <a:prstGeom prst="ellipse">
            <a:avLst/>
          </a:prstGeom>
          <a:solidFill>
            <a:srgbClr val="00B0F0"/>
          </a:solidFill>
          <a:ln>
            <a:noFill/>
          </a:ln>
          <a:effectLst/>
        </p:spPr>
        <p:txBody>
          <a:bodyPr wrap="none" anchor="ctr"/>
          <a:lstStyle/>
          <a:p>
            <a:pPr algn="ctr"/>
            <a:endParaRPr lang="en-US" dirty="0"/>
          </a:p>
        </p:txBody>
      </p:sp>
      <p:sp>
        <p:nvSpPr>
          <p:cNvPr id="84" name="Oval 1074"/>
          <p:cNvSpPr>
            <a:spLocks noChangeArrowheads="1"/>
          </p:cNvSpPr>
          <p:nvPr/>
        </p:nvSpPr>
        <p:spPr bwMode="auto">
          <a:xfrm>
            <a:off x="3340696" y="3751463"/>
            <a:ext cx="104735" cy="94799"/>
          </a:xfrm>
          <a:prstGeom prst="ellipse">
            <a:avLst/>
          </a:prstGeom>
          <a:solidFill>
            <a:srgbClr val="00B0F0"/>
          </a:solidFill>
          <a:ln>
            <a:noFill/>
          </a:ln>
          <a:effectLst/>
        </p:spPr>
        <p:txBody>
          <a:bodyPr wrap="none" anchor="ctr"/>
          <a:lstStyle/>
          <a:p>
            <a:pPr algn="ctr"/>
            <a:endParaRPr lang="en-US" dirty="0"/>
          </a:p>
        </p:txBody>
      </p:sp>
      <p:sp>
        <p:nvSpPr>
          <p:cNvPr id="85" name="Oval 1075"/>
          <p:cNvSpPr>
            <a:spLocks noChangeArrowheads="1"/>
          </p:cNvSpPr>
          <p:nvPr/>
        </p:nvSpPr>
        <p:spPr bwMode="auto">
          <a:xfrm>
            <a:off x="2769999" y="4145888"/>
            <a:ext cx="104735" cy="94799"/>
          </a:xfrm>
          <a:prstGeom prst="ellipse">
            <a:avLst/>
          </a:prstGeom>
          <a:solidFill>
            <a:srgbClr val="00B0F0"/>
          </a:solidFill>
          <a:ln>
            <a:noFill/>
          </a:ln>
          <a:effectLst/>
        </p:spPr>
        <p:txBody>
          <a:bodyPr wrap="none" anchor="ctr"/>
          <a:lstStyle/>
          <a:p>
            <a:pPr algn="ctr"/>
            <a:endParaRPr lang="en-US" dirty="0"/>
          </a:p>
        </p:txBody>
      </p:sp>
      <p:sp>
        <p:nvSpPr>
          <p:cNvPr id="86" name="Oval 1076"/>
          <p:cNvSpPr>
            <a:spLocks noChangeArrowheads="1"/>
          </p:cNvSpPr>
          <p:nvPr/>
        </p:nvSpPr>
        <p:spPr bwMode="auto">
          <a:xfrm>
            <a:off x="2205713" y="4345348"/>
            <a:ext cx="104736" cy="94799"/>
          </a:xfrm>
          <a:prstGeom prst="ellipse">
            <a:avLst/>
          </a:prstGeom>
          <a:solidFill>
            <a:srgbClr val="00B0F0"/>
          </a:solidFill>
          <a:ln>
            <a:noFill/>
          </a:ln>
          <a:effectLst/>
        </p:spPr>
        <p:txBody>
          <a:bodyPr wrap="none" anchor="ctr"/>
          <a:lstStyle/>
          <a:p>
            <a:pPr algn="ctr"/>
            <a:endParaRPr lang="en-US" dirty="0"/>
          </a:p>
        </p:txBody>
      </p:sp>
      <p:sp>
        <p:nvSpPr>
          <p:cNvPr id="87" name="Oval 1099"/>
          <p:cNvSpPr>
            <a:spLocks noChangeArrowheads="1"/>
          </p:cNvSpPr>
          <p:nvPr/>
        </p:nvSpPr>
        <p:spPr bwMode="auto">
          <a:xfrm>
            <a:off x="6674483" y="3893852"/>
            <a:ext cx="104735" cy="94799"/>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88" name="Oval 1075"/>
          <p:cNvSpPr>
            <a:spLocks noChangeArrowheads="1"/>
          </p:cNvSpPr>
          <p:nvPr/>
        </p:nvSpPr>
        <p:spPr bwMode="auto">
          <a:xfrm>
            <a:off x="4462852" y="3941511"/>
            <a:ext cx="104735" cy="94799"/>
          </a:xfrm>
          <a:prstGeom prst="ellipse">
            <a:avLst/>
          </a:prstGeom>
          <a:solidFill>
            <a:srgbClr val="00B0F0"/>
          </a:solidFill>
          <a:ln>
            <a:noFill/>
          </a:ln>
          <a:effectLst/>
        </p:spPr>
        <p:txBody>
          <a:bodyPr wrap="none" anchor="ctr"/>
          <a:lstStyle/>
          <a:p>
            <a:pPr algn="ctr"/>
            <a:endParaRPr lang="en-US" dirty="0"/>
          </a:p>
        </p:txBody>
      </p:sp>
      <p:sp>
        <p:nvSpPr>
          <p:cNvPr id="89" name="Oval 1075"/>
          <p:cNvSpPr>
            <a:spLocks noChangeArrowheads="1"/>
          </p:cNvSpPr>
          <p:nvPr/>
        </p:nvSpPr>
        <p:spPr bwMode="auto">
          <a:xfrm>
            <a:off x="5027136" y="4250124"/>
            <a:ext cx="104735" cy="94799"/>
          </a:xfrm>
          <a:prstGeom prst="ellipse">
            <a:avLst/>
          </a:prstGeom>
          <a:solidFill>
            <a:srgbClr val="00B0F0"/>
          </a:solidFill>
          <a:ln>
            <a:noFill/>
          </a:ln>
          <a:effectLst/>
        </p:spPr>
        <p:txBody>
          <a:bodyPr wrap="none" anchor="ctr"/>
          <a:lstStyle/>
          <a:p>
            <a:pPr algn="ctr"/>
            <a:endParaRPr lang="en-US" dirty="0"/>
          </a:p>
        </p:txBody>
      </p:sp>
      <p:sp>
        <p:nvSpPr>
          <p:cNvPr id="90" name="Oval 1075"/>
          <p:cNvSpPr>
            <a:spLocks noChangeArrowheads="1"/>
          </p:cNvSpPr>
          <p:nvPr/>
        </p:nvSpPr>
        <p:spPr bwMode="auto">
          <a:xfrm>
            <a:off x="5593560" y="4624642"/>
            <a:ext cx="104735" cy="94799"/>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6151879" y="4239963"/>
            <a:ext cx="104735" cy="94799"/>
          </a:xfrm>
          <a:prstGeom prst="ellipse">
            <a:avLst/>
          </a:prstGeom>
          <a:solidFill>
            <a:srgbClr val="00B0F0"/>
          </a:solidFill>
          <a:ln>
            <a:noFill/>
          </a:ln>
          <a:effectLst/>
        </p:spPr>
        <p:txBody>
          <a:bodyPr wrap="none" anchor="ctr"/>
          <a:lstStyle/>
          <a:p>
            <a:pPr algn="ctr"/>
            <a:endParaRPr lang="en-US" dirty="0"/>
          </a:p>
        </p:txBody>
      </p:sp>
      <p:cxnSp>
        <p:nvCxnSpPr>
          <p:cNvPr id="92" name="Straight Connector 91"/>
          <p:cNvCxnSpPr>
            <a:stCxn id="86" idx="0"/>
            <a:endCxn id="71" idx="4"/>
          </p:cNvCxnSpPr>
          <p:nvPr/>
        </p:nvCxnSpPr>
        <p:spPr>
          <a:xfrm flipH="1" flipV="1">
            <a:off x="2254272" y="4276135"/>
            <a:ext cx="3811" cy="69215"/>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85" idx="0"/>
            <a:endCxn id="70" idx="4"/>
          </p:cNvCxnSpPr>
          <p:nvPr/>
        </p:nvCxnSpPr>
        <p:spPr>
          <a:xfrm flipH="1">
            <a:off x="2818556" y="4145888"/>
            <a:ext cx="3811" cy="4163"/>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84" idx="4"/>
            <a:endCxn id="69" idx="0"/>
          </p:cNvCxnSpPr>
          <p:nvPr/>
        </p:nvCxnSpPr>
        <p:spPr>
          <a:xfrm flipH="1">
            <a:off x="3389253" y="3846259"/>
            <a:ext cx="3811" cy="45368"/>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80" idx="4"/>
            <a:endCxn id="68" idx="0"/>
          </p:cNvCxnSpPr>
          <p:nvPr/>
        </p:nvCxnSpPr>
        <p:spPr>
          <a:xfrm flipH="1">
            <a:off x="3942850" y="3698345"/>
            <a:ext cx="3811" cy="146009"/>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88" idx="4"/>
            <a:endCxn id="76" idx="0"/>
          </p:cNvCxnSpPr>
          <p:nvPr/>
        </p:nvCxnSpPr>
        <p:spPr>
          <a:xfrm flipH="1">
            <a:off x="4511409" y="4036308"/>
            <a:ext cx="3811" cy="54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89" idx="4"/>
            <a:endCxn id="77" idx="0"/>
          </p:cNvCxnSpPr>
          <p:nvPr/>
        </p:nvCxnSpPr>
        <p:spPr>
          <a:xfrm flipH="1">
            <a:off x="5075693" y="4344924"/>
            <a:ext cx="3811" cy="34541"/>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90" idx="0"/>
            <a:endCxn id="78" idx="4"/>
          </p:cNvCxnSpPr>
          <p:nvPr/>
        </p:nvCxnSpPr>
        <p:spPr>
          <a:xfrm flipH="1" flipV="1">
            <a:off x="5642117" y="4544994"/>
            <a:ext cx="3811" cy="79649"/>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91" idx="0"/>
            <a:endCxn id="79" idx="4"/>
          </p:cNvCxnSpPr>
          <p:nvPr/>
        </p:nvCxnSpPr>
        <p:spPr>
          <a:xfrm flipH="1">
            <a:off x="6200434" y="4239965"/>
            <a:ext cx="3811" cy="11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87" idx="4"/>
            <a:endCxn id="75" idx="0"/>
          </p:cNvCxnSpPr>
          <p:nvPr/>
        </p:nvCxnSpPr>
        <p:spPr>
          <a:xfrm flipH="1">
            <a:off x="6723038" y="3988649"/>
            <a:ext cx="3811" cy="69224"/>
          </a:xfrm>
          <a:prstGeom prst="line">
            <a:avLst/>
          </a:prstGeom>
        </p:spPr>
        <p:style>
          <a:lnRef idx="2">
            <a:schemeClr val="accent1"/>
          </a:lnRef>
          <a:fillRef idx="0">
            <a:schemeClr val="accent1"/>
          </a:fillRef>
          <a:effectRef idx="1">
            <a:schemeClr val="accent1"/>
          </a:effectRef>
          <a:fontRef idx="minor">
            <a:schemeClr val="tx1"/>
          </a:fontRef>
        </p:style>
      </p:cxnSp>
      <p:sp>
        <p:nvSpPr>
          <p:cNvPr id="42" name="Footer Placeholder 1">
            <a:extLst>
              <a:ext uri="{FF2B5EF4-FFF2-40B4-BE49-F238E27FC236}">
                <a16:creationId xmlns:a16="http://schemas.microsoft.com/office/drawing/2014/main" id="{FAEF3EB4-78DA-47E8-AC52-7889EFB3823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1945557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r>
              <a:rPr lang="en-US" dirty="0"/>
              <a:t>when to z-normalize</a:t>
            </a:r>
          </a:p>
          <a:p>
            <a:pPr lvl="1"/>
            <a:r>
              <a:rPr lang="en-US" dirty="0"/>
              <a:t>interested in trends</a:t>
            </a:r>
          </a:p>
          <a:p>
            <a:endParaRPr lang="en-US" dirty="0"/>
          </a:p>
        </p:txBody>
      </p:sp>
      <p:sp>
        <p:nvSpPr>
          <p:cNvPr id="4" name="Footer Placeholder 1">
            <a:extLst>
              <a:ext uri="{FF2B5EF4-FFF2-40B4-BE49-F238E27FC236}">
                <a16:creationId xmlns:a16="http://schemas.microsoft.com/office/drawing/2014/main" id="{7311C8AD-9414-487B-9640-5AD480807B2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7599241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r>
              <a:rPr lang="en-US" dirty="0"/>
              <a:t>when to z-normalize</a:t>
            </a:r>
          </a:p>
          <a:p>
            <a:pPr lvl="1"/>
            <a:r>
              <a:rPr lang="en-US" dirty="0"/>
              <a:t>interested in trends</a:t>
            </a:r>
          </a:p>
          <a:p>
            <a:endParaRPr lang="en-US" dirty="0"/>
          </a:p>
          <a:p>
            <a:r>
              <a:rPr lang="en-US" dirty="0"/>
              <a:t>when not to z-normalize</a:t>
            </a:r>
          </a:p>
          <a:p>
            <a:pPr lvl="1"/>
            <a:r>
              <a:rPr lang="en-US" dirty="0"/>
              <a:t>interested in absolute values</a:t>
            </a:r>
          </a:p>
        </p:txBody>
      </p:sp>
      <p:sp>
        <p:nvSpPr>
          <p:cNvPr id="4" name="Footer Placeholder 1">
            <a:extLst>
              <a:ext uri="{FF2B5EF4-FFF2-40B4-BE49-F238E27FC236}">
                <a16:creationId xmlns:a16="http://schemas.microsoft.com/office/drawing/2014/main" id="{0238A616-69C2-4F27-A88D-0C2E715332A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1321762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1" name="AutoShape 429"/>
          <p:cNvSpPr>
            <a:spLocks noChangeArrowheads="1"/>
          </p:cNvSpPr>
          <p:nvPr/>
        </p:nvSpPr>
        <p:spPr bwMode="auto">
          <a:xfrm flipH="1">
            <a:off x="5272091" y="4103688"/>
            <a:ext cx="2625725"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620" name="AutoShape 428"/>
          <p:cNvSpPr>
            <a:spLocks noChangeArrowheads="1"/>
          </p:cNvSpPr>
          <p:nvPr/>
        </p:nvSpPr>
        <p:spPr bwMode="auto">
          <a:xfrm flipH="1">
            <a:off x="2679702" y="4103688"/>
            <a:ext cx="2597151"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600" name="AutoShape 408"/>
          <p:cNvSpPr>
            <a:spLocks noChangeArrowheads="1"/>
          </p:cNvSpPr>
          <p:nvPr/>
        </p:nvSpPr>
        <p:spPr bwMode="auto">
          <a:xfrm flipH="1">
            <a:off x="2" y="4103688"/>
            <a:ext cx="2520951"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618" name="Rectangle 426"/>
          <p:cNvSpPr>
            <a:spLocks noChangeArrowheads="1"/>
          </p:cNvSpPr>
          <p:nvPr/>
        </p:nvSpPr>
        <p:spPr bwMode="auto">
          <a:xfrm>
            <a:off x="5324477" y="3"/>
            <a:ext cx="1304925"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617" name="Rectangle 425"/>
          <p:cNvSpPr>
            <a:spLocks noChangeArrowheads="1"/>
          </p:cNvSpPr>
          <p:nvPr/>
        </p:nvSpPr>
        <p:spPr bwMode="auto">
          <a:xfrm>
            <a:off x="2667001" y="3"/>
            <a:ext cx="1308100"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93" name="Rectangle 401"/>
          <p:cNvSpPr>
            <a:spLocks noChangeArrowheads="1"/>
          </p:cNvSpPr>
          <p:nvPr/>
        </p:nvSpPr>
        <p:spPr bwMode="auto">
          <a:xfrm>
            <a:off x="2" y="3"/>
            <a:ext cx="1250951"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19463" name="Freeform 5"/>
          <p:cNvSpPr>
            <a:spLocks noChangeAspect="1"/>
          </p:cNvSpPr>
          <p:nvPr/>
        </p:nvSpPr>
        <p:spPr bwMode="auto">
          <a:xfrm>
            <a:off x="125416" y="674691"/>
            <a:ext cx="1081087" cy="338137"/>
          </a:xfrm>
          <a:custGeom>
            <a:avLst/>
            <a:gdLst>
              <a:gd name="T0" fmla="*/ 2147483647 w 5896"/>
              <a:gd name="T1" fmla="*/ 2147483647 h 1201"/>
              <a:gd name="T2" fmla="*/ 2147483647 w 5896"/>
              <a:gd name="T3" fmla="*/ 2147483647 h 1201"/>
              <a:gd name="T4" fmla="*/ 2147483647 w 5896"/>
              <a:gd name="T5" fmla="*/ 2147483647 h 1201"/>
              <a:gd name="T6" fmla="*/ 2147483647 w 5896"/>
              <a:gd name="T7" fmla="*/ 2147483647 h 1201"/>
              <a:gd name="T8" fmla="*/ 2147483647 w 5896"/>
              <a:gd name="T9" fmla="*/ 2147483647 h 1201"/>
              <a:gd name="T10" fmla="*/ 2147483647 w 5896"/>
              <a:gd name="T11" fmla="*/ 2147483647 h 1201"/>
              <a:gd name="T12" fmla="*/ 2147483647 w 5896"/>
              <a:gd name="T13" fmla="*/ 2147483647 h 1201"/>
              <a:gd name="T14" fmla="*/ 2147483647 w 5896"/>
              <a:gd name="T15" fmla="*/ 2147483647 h 1201"/>
              <a:gd name="T16" fmla="*/ 2147483647 w 5896"/>
              <a:gd name="T17" fmla="*/ 2147483647 h 1201"/>
              <a:gd name="T18" fmla="*/ 2147483647 w 5896"/>
              <a:gd name="T19" fmla="*/ 2147483647 h 1201"/>
              <a:gd name="T20" fmla="*/ 2147483647 w 5896"/>
              <a:gd name="T21" fmla="*/ 2147483647 h 1201"/>
              <a:gd name="T22" fmla="*/ 2147483647 w 5896"/>
              <a:gd name="T23" fmla="*/ 2147483647 h 1201"/>
              <a:gd name="T24" fmla="*/ 2147483647 w 5896"/>
              <a:gd name="T25" fmla="*/ 2147483647 h 1201"/>
              <a:gd name="T26" fmla="*/ 2147483647 w 5896"/>
              <a:gd name="T27" fmla="*/ 2147483647 h 1201"/>
              <a:gd name="T28" fmla="*/ 2147483647 w 5896"/>
              <a:gd name="T29" fmla="*/ 2147483647 h 1201"/>
              <a:gd name="T30" fmla="*/ 2147483647 w 5896"/>
              <a:gd name="T31" fmla="*/ 2147483647 h 1201"/>
              <a:gd name="T32" fmla="*/ 2147483647 w 5896"/>
              <a:gd name="T33" fmla="*/ 2147483647 h 1201"/>
              <a:gd name="T34" fmla="*/ 2147483647 w 5896"/>
              <a:gd name="T35" fmla="*/ 2147483647 h 1201"/>
              <a:gd name="T36" fmla="*/ 2147483647 w 5896"/>
              <a:gd name="T37" fmla="*/ 2147483647 h 1201"/>
              <a:gd name="T38" fmla="*/ 2147483647 w 5896"/>
              <a:gd name="T39" fmla="*/ 2147483647 h 1201"/>
              <a:gd name="T40" fmla="*/ 2147483647 w 5896"/>
              <a:gd name="T41" fmla="*/ 2147483647 h 1201"/>
              <a:gd name="T42" fmla="*/ 2147483647 w 5896"/>
              <a:gd name="T43" fmla="*/ 2147483647 h 1201"/>
              <a:gd name="T44" fmla="*/ 2147483647 w 5896"/>
              <a:gd name="T45" fmla="*/ 2147483647 h 1201"/>
              <a:gd name="T46" fmla="*/ 2147483647 w 5896"/>
              <a:gd name="T47" fmla="*/ 2147483647 h 1201"/>
              <a:gd name="T48" fmla="*/ 2147483647 w 5896"/>
              <a:gd name="T49" fmla="*/ 2147483647 h 1201"/>
              <a:gd name="T50" fmla="*/ 2147483647 w 5896"/>
              <a:gd name="T51" fmla="*/ 2147483647 h 1201"/>
              <a:gd name="T52" fmla="*/ 2147483647 w 5896"/>
              <a:gd name="T53" fmla="*/ 2147483647 h 1201"/>
              <a:gd name="T54" fmla="*/ 2147483647 w 5896"/>
              <a:gd name="T55" fmla="*/ 2147483647 h 1201"/>
              <a:gd name="T56" fmla="*/ 2147483647 w 5896"/>
              <a:gd name="T57" fmla="*/ 2147483647 h 1201"/>
              <a:gd name="T58" fmla="*/ 2147483647 w 5896"/>
              <a:gd name="T59" fmla="*/ 2147483647 h 1201"/>
              <a:gd name="T60" fmla="*/ 2147483647 w 5896"/>
              <a:gd name="T61" fmla="*/ 2147483647 h 1201"/>
              <a:gd name="T62" fmla="*/ 2147483647 w 5896"/>
              <a:gd name="T63" fmla="*/ 2147483647 h 1201"/>
              <a:gd name="T64" fmla="*/ 2147483647 w 5896"/>
              <a:gd name="T65" fmla="*/ 2147483647 h 1201"/>
              <a:gd name="T66" fmla="*/ 2147483647 w 5896"/>
              <a:gd name="T67" fmla="*/ 2147483647 h 1201"/>
              <a:gd name="T68" fmla="*/ 2147483647 w 5896"/>
              <a:gd name="T69" fmla="*/ 2147483647 h 1201"/>
              <a:gd name="T70" fmla="*/ 2147483647 w 5896"/>
              <a:gd name="T71" fmla="*/ 2147483647 h 1201"/>
              <a:gd name="T72" fmla="*/ 2147483647 w 5896"/>
              <a:gd name="T73" fmla="*/ 0 h 1201"/>
              <a:gd name="T74" fmla="*/ 2147483647 w 5896"/>
              <a:gd name="T75" fmla="*/ 2147483647 h 1201"/>
              <a:gd name="T76" fmla="*/ 2147483647 w 5896"/>
              <a:gd name="T77" fmla="*/ 2147483647 h 1201"/>
              <a:gd name="T78" fmla="*/ 2147483647 w 5896"/>
              <a:gd name="T79" fmla="*/ 2147483647 h 1201"/>
              <a:gd name="T80" fmla="*/ 2147483647 w 5896"/>
              <a:gd name="T81" fmla="*/ 2147483647 h 1201"/>
              <a:gd name="T82" fmla="*/ 2147483647 w 5896"/>
              <a:gd name="T83" fmla="*/ 2147483647 h 12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201">
                <a:moveTo>
                  <a:pt x="0" y="855"/>
                </a:moveTo>
                <a:lnTo>
                  <a:pt x="45" y="930"/>
                </a:lnTo>
                <a:lnTo>
                  <a:pt x="90" y="990"/>
                </a:lnTo>
                <a:lnTo>
                  <a:pt x="135" y="1035"/>
                </a:lnTo>
                <a:lnTo>
                  <a:pt x="180" y="1096"/>
                </a:lnTo>
                <a:lnTo>
                  <a:pt x="240" y="1126"/>
                </a:lnTo>
                <a:lnTo>
                  <a:pt x="285" y="1156"/>
                </a:lnTo>
                <a:lnTo>
                  <a:pt x="330" y="1186"/>
                </a:lnTo>
                <a:lnTo>
                  <a:pt x="375" y="1201"/>
                </a:lnTo>
                <a:lnTo>
                  <a:pt x="420" y="1201"/>
                </a:lnTo>
                <a:lnTo>
                  <a:pt x="465" y="1201"/>
                </a:lnTo>
                <a:lnTo>
                  <a:pt x="510" y="1186"/>
                </a:lnTo>
                <a:lnTo>
                  <a:pt x="555" y="1171"/>
                </a:lnTo>
                <a:lnTo>
                  <a:pt x="600" y="1141"/>
                </a:lnTo>
                <a:lnTo>
                  <a:pt x="645" y="1126"/>
                </a:lnTo>
                <a:lnTo>
                  <a:pt x="690" y="1081"/>
                </a:lnTo>
                <a:lnTo>
                  <a:pt x="750" y="1050"/>
                </a:lnTo>
                <a:lnTo>
                  <a:pt x="795" y="1005"/>
                </a:lnTo>
                <a:lnTo>
                  <a:pt x="840" y="960"/>
                </a:lnTo>
                <a:lnTo>
                  <a:pt x="885" y="930"/>
                </a:lnTo>
                <a:lnTo>
                  <a:pt x="930" y="885"/>
                </a:lnTo>
                <a:lnTo>
                  <a:pt x="975" y="840"/>
                </a:lnTo>
                <a:lnTo>
                  <a:pt x="1020" y="810"/>
                </a:lnTo>
                <a:lnTo>
                  <a:pt x="1065" y="780"/>
                </a:lnTo>
                <a:lnTo>
                  <a:pt x="1110" y="750"/>
                </a:lnTo>
                <a:lnTo>
                  <a:pt x="1155" y="735"/>
                </a:lnTo>
                <a:lnTo>
                  <a:pt x="1215" y="705"/>
                </a:lnTo>
                <a:lnTo>
                  <a:pt x="1260" y="690"/>
                </a:lnTo>
                <a:lnTo>
                  <a:pt x="1305" y="690"/>
                </a:lnTo>
                <a:lnTo>
                  <a:pt x="1350" y="675"/>
                </a:lnTo>
                <a:lnTo>
                  <a:pt x="1395" y="675"/>
                </a:lnTo>
                <a:lnTo>
                  <a:pt x="1440" y="675"/>
                </a:lnTo>
                <a:lnTo>
                  <a:pt x="1485" y="675"/>
                </a:lnTo>
                <a:lnTo>
                  <a:pt x="1530" y="675"/>
                </a:lnTo>
                <a:lnTo>
                  <a:pt x="1575" y="675"/>
                </a:lnTo>
                <a:lnTo>
                  <a:pt x="1620" y="675"/>
                </a:lnTo>
                <a:lnTo>
                  <a:pt x="1665" y="675"/>
                </a:lnTo>
                <a:lnTo>
                  <a:pt x="1725" y="675"/>
                </a:lnTo>
                <a:lnTo>
                  <a:pt x="1770" y="675"/>
                </a:lnTo>
                <a:lnTo>
                  <a:pt x="1815" y="675"/>
                </a:lnTo>
                <a:lnTo>
                  <a:pt x="1860" y="660"/>
                </a:lnTo>
                <a:lnTo>
                  <a:pt x="1905" y="660"/>
                </a:lnTo>
                <a:lnTo>
                  <a:pt x="1950" y="645"/>
                </a:lnTo>
                <a:lnTo>
                  <a:pt x="1995" y="630"/>
                </a:lnTo>
                <a:lnTo>
                  <a:pt x="2040" y="600"/>
                </a:lnTo>
                <a:lnTo>
                  <a:pt x="2085" y="585"/>
                </a:lnTo>
                <a:lnTo>
                  <a:pt x="2130" y="570"/>
                </a:lnTo>
                <a:lnTo>
                  <a:pt x="2175" y="540"/>
                </a:lnTo>
                <a:lnTo>
                  <a:pt x="2235" y="525"/>
                </a:lnTo>
                <a:lnTo>
                  <a:pt x="2280" y="495"/>
                </a:lnTo>
                <a:lnTo>
                  <a:pt x="2325" y="480"/>
                </a:lnTo>
                <a:lnTo>
                  <a:pt x="2370" y="465"/>
                </a:lnTo>
                <a:lnTo>
                  <a:pt x="2415" y="450"/>
                </a:lnTo>
                <a:lnTo>
                  <a:pt x="2460" y="435"/>
                </a:lnTo>
                <a:lnTo>
                  <a:pt x="2505" y="420"/>
                </a:lnTo>
                <a:lnTo>
                  <a:pt x="2550" y="405"/>
                </a:lnTo>
                <a:lnTo>
                  <a:pt x="2595" y="405"/>
                </a:lnTo>
                <a:lnTo>
                  <a:pt x="2640" y="405"/>
                </a:lnTo>
                <a:lnTo>
                  <a:pt x="2685" y="405"/>
                </a:lnTo>
                <a:lnTo>
                  <a:pt x="2745" y="420"/>
                </a:lnTo>
                <a:lnTo>
                  <a:pt x="2790" y="435"/>
                </a:lnTo>
                <a:lnTo>
                  <a:pt x="2836" y="450"/>
                </a:lnTo>
                <a:lnTo>
                  <a:pt x="2881" y="465"/>
                </a:lnTo>
                <a:lnTo>
                  <a:pt x="2926" y="480"/>
                </a:lnTo>
                <a:lnTo>
                  <a:pt x="2971" y="495"/>
                </a:lnTo>
                <a:lnTo>
                  <a:pt x="3016" y="510"/>
                </a:lnTo>
                <a:lnTo>
                  <a:pt x="3061" y="540"/>
                </a:lnTo>
                <a:lnTo>
                  <a:pt x="3106" y="555"/>
                </a:lnTo>
                <a:lnTo>
                  <a:pt x="3151" y="570"/>
                </a:lnTo>
                <a:lnTo>
                  <a:pt x="3211" y="585"/>
                </a:lnTo>
                <a:lnTo>
                  <a:pt x="3256" y="585"/>
                </a:lnTo>
                <a:lnTo>
                  <a:pt x="3301" y="600"/>
                </a:lnTo>
                <a:lnTo>
                  <a:pt x="3346" y="600"/>
                </a:lnTo>
                <a:lnTo>
                  <a:pt x="3391" y="600"/>
                </a:lnTo>
                <a:lnTo>
                  <a:pt x="3436" y="600"/>
                </a:lnTo>
                <a:lnTo>
                  <a:pt x="3481" y="585"/>
                </a:lnTo>
                <a:lnTo>
                  <a:pt x="3526" y="585"/>
                </a:lnTo>
                <a:lnTo>
                  <a:pt x="3571" y="570"/>
                </a:lnTo>
                <a:lnTo>
                  <a:pt x="3616" y="555"/>
                </a:lnTo>
                <a:lnTo>
                  <a:pt x="3661" y="525"/>
                </a:lnTo>
                <a:lnTo>
                  <a:pt x="3721" y="510"/>
                </a:lnTo>
                <a:lnTo>
                  <a:pt x="3766" y="480"/>
                </a:lnTo>
                <a:lnTo>
                  <a:pt x="3811" y="465"/>
                </a:lnTo>
                <a:lnTo>
                  <a:pt x="3856" y="435"/>
                </a:lnTo>
                <a:lnTo>
                  <a:pt x="3901" y="405"/>
                </a:lnTo>
                <a:lnTo>
                  <a:pt x="3946" y="390"/>
                </a:lnTo>
                <a:lnTo>
                  <a:pt x="3991" y="360"/>
                </a:lnTo>
                <a:lnTo>
                  <a:pt x="4036" y="330"/>
                </a:lnTo>
                <a:lnTo>
                  <a:pt x="4081" y="315"/>
                </a:lnTo>
                <a:lnTo>
                  <a:pt x="4126" y="300"/>
                </a:lnTo>
                <a:lnTo>
                  <a:pt x="4171" y="270"/>
                </a:lnTo>
                <a:lnTo>
                  <a:pt x="4231" y="255"/>
                </a:lnTo>
                <a:lnTo>
                  <a:pt x="4276" y="240"/>
                </a:lnTo>
                <a:lnTo>
                  <a:pt x="4321" y="225"/>
                </a:lnTo>
                <a:lnTo>
                  <a:pt x="4366" y="210"/>
                </a:lnTo>
                <a:lnTo>
                  <a:pt x="4411" y="195"/>
                </a:lnTo>
                <a:lnTo>
                  <a:pt x="4456" y="180"/>
                </a:lnTo>
                <a:lnTo>
                  <a:pt x="4501" y="165"/>
                </a:lnTo>
                <a:lnTo>
                  <a:pt x="4546" y="150"/>
                </a:lnTo>
                <a:lnTo>
                  <a:pt x="4591" y="135"/>
                </a:lnTo>
                <a:lnTo>
                  <a:pt x="4636" y="120"/>
                </a:lnTo>
                <a:lnTo>
                  <a:pt x="4681" y="105"/>
                </a:lnTo>
                <a:lnTo>
                  <a:pt x="4741" y="90"/>
                </a:lnTo>
                <a:lnTo>
                  <a:pt x="4786" y="75"/>
                </a:lnTo>
                <a:lnTo>
                  <a:pt x="4831" y="60"/>
                </a:lnTo>
                <a:lnTo>
                  <a:pt x="4876" y="45"/>
                </a:lnTo>
                <a:lnTo>
                  <a:pt x="4921" y="30"/>
                </a:lnTo>
                <a:lnTo>
                  <a:pt x="4966" y="15"/>
                </a:lnTo>
                <a:lnTo>
                  <a:pt x="5011" y="0"/>
                </a:lnTo>
                <a:lnTo>
                  <a:pt x="5056" y="0"/>
                </a:lnTo>
                <a:lnTo>
                  <a:pt x="5101" y="0"/>
                </a:lnTo>
                <a:lnTo>
                  <a:pt x="5146" y="0"/>
                </a:lnTo>
                <a:lnTo>
                  <a:pt x="5191" y="15"/>
                </a:lnTo>
                <a:lnTo>
                  <a:pt x="5251" y="30"/>
                </a:lnTo>
                <a:lnTo>
                  <a:pt x="5296" y="45"/>
                </a:lnTo>
                <a:lnTo>
                  <a:pt x="5341" y="75"/>
                </a:lnTo>
                <a:lnTo>
                  <a:pt x="5386" y="105"/>
                </a:lnTo>
                <a:lnTo>
                  <a:pt x="5431" y="150"/>
                </a:lnTo>
                <a:lnTo>
                  <a:pt x="5476" y="195"/>
                </a:lnTo>
                <a:lnTo>
                  <a:pt x="5521" y="240"/>
                </a:lnTo>
                <a:lnTo>
                  <a:pt x="5566" y="300"/>
                </a:lnTo>
                <a:lnTo>
                  <a:pt x="5611" y="360"/>
                </a:lnTo>
                <a:lnTo>
                  <a:pt x="5656" y="435"/>
                </a:lnTo>
                <a:lnTo>
                  <a:pt x="5716" y="495"/>
                </a:lnTo>
                <a:lnTo>
                  <a:pt x="5761" y="570"/>
                </a:lnTo>
                <a:lnTo>
                  <a:pt x="5806" y="645"/>
                </a:lnTo>
                <a:lnTo>
                  <a:pt x="5851" y="720"/>
                </a:lnTo>
                <a:lnTo>
                  <a:pt x="5896" y="795"/>
                </a:lnTo>
              </a:path>
            </a:pathLst>
          </a:custGeom>
          <a:noFill/>
          <a:ln w="1905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4" name="Freeform 6"/>
          <p:cNvSpPr>
            <a:spLocks noChangeAspect="1"/>
          </p:cNvSpPr>
          <p:nvPr/>
        </p:nvSpPr>
        <p:spPr bwMode="auto">
          <a:xfrm>
            <a:off x="122239" y="1270000"/>
            <a:ext cx="1079500" cy="127000"/>
          </a:xfrm>
          <a:custGeom>
            <a:avLst/>
            <a:gdLst>
              <a:gd name="T0" fmla="*/ 2147483647 w 5896"/>
              <a:gd name="T1" fmla="*/ 25413228 h 4186"/>
              <a:gd name="T2" fmla="*/ 2147483647 w 5896"/>
              <a:gd name="T3" fmla="*/ 25413228 h 4186"/>
              <a:gd name="T4" fmla="*/ 2147483647 w 5896"/>
              <a:gd name="T5" fmla="*/ 25413228 h 4186"/>
              <a:gd name="T6" fmla="*/ 2147483647 w 5896"/>
              <a:gd name="T7" fmla="*/ 25413228 h 4186"/>
              <a:gd name="T8" fmla="*/ 2147483647 w 5896"/>
              <a:gd name="T9" fmla="*/ 25413228 h 4186"/>
              <a:gd name="T10" fmla="*/ 2147483647 w 5896"/>
              <a:gd name="T11" fmla="*/ 25413228 h 4186"/>
              <a:gd name="T12" fmla="*/ 2147483647 w 5896"/>
              <a:gd name="T13" fmla="*/ 51691670 h 4186"/>
              <a:gd name="T14" fmla="*/ 2147483647 w 5896"/>
              <a:gd name="T15" fmla="*/ 51691670 h 4186"/>
              <a:gd name="T16" fmla="*/ 2147483647 w 5896"/>
              <a:gd name="T17" fmla="*/ 51691670 h 4186"/>
              <a:gd name="T18" fmla="*/ 2147483647 w 5896"/>
              <a:gd name="T19" fmla="*/ 51691670 h 4186"/>
              <a:gd name="T20" fmla="*/ 2147483647 w 5896"/>
              <a:gd name="T21" fmla="*/ 25413228 h 4186"/>
              <a:gd name="T22" fmla="*/ 2147483647 w 5896"/>
              <a:gd name="T23" fmla="*/ 25413228 h 4186"/>
              <a:gd name="T24" fmla="*/ 2147483647 w 5896"/>
              <a:gd name="T25" fmla="*/ 25413228 h 4186"/>
              <a:gd name="T26" fmla="*/ 2147483647 w 5896"/>
              <a:gd name="T27" fmla="*/ 25413228 h 4186"/>
              <a:gd name="T28" fmla="*/ 2147483647 w 5896"/>
              <a:gd name="T29" fmla="*/ 25413228 h 4186"/>
              <a:gd name="T30" fmla="*/ 2147483647 w 5896"/>
              <a:gd name="T31" fmla="*/ 25413228 h 4186"/>
              <a:gd name="T32" fmla="*/ 2147483647 w 5896"/>
              <a:gd name="T33" fmla="*/ 25413228 h 4186"/>
              <a:gd name="T34" fmla="*/ 2147483647 w 5896"/>
              <a:gd name="T35" fmla="*/ 25413228 h 4186"/>
              <a:gd name="T36" fmla="*/ 2147483647 w 5896"/>
              <a:gd name="T37" fmla="*/ 25413228 h 4186"/>
              <a:gd name="T38" fmla="*/ 2147483647 w 5896"/>
              <a:gd name="T39" fmla="*/ 25413228 h 4186"/>
              <a:gd name="T40" fmla="*/ 2147483647 w 5896"/>
              <a:gd name="T41" fmla="*/ 25413228 h 4186"/>
              <a:gd name="T42" fmla="*/ 2147483647 w 5896"/>
              <a:gd name="T43" fmla="*/ 0 h 4186"/>
              <a:gd name="T44" fmla="*/ 2147483647 w 5896"/>
              <a:gd name="T45" fmla="*/ 0 h 4186"/>
              <a:gd name="T46" fmla="*/ 2147483647 w 5896"/>
              <a:gd name="T47" fmla="*/ 0 h 4186"/>
              <a:gd name="T48" fmla="*/ 2147483647 w 5896"/>
              <a:gd name="T49" fmla="*/ 0 h 4186"/>
              <a:gd name="T50" fmla="*/ 2147483647 w 5896"/>
              <a:gd name="T51" fmla="*/ 0 h 4186"/>
              <a:gd name="T52" fmla="*/ 2147483647 w 5896"/>
              <a:gd name="T53" fmla="*/ 0 h 4186"/>
              <a:gd name="T54" fmla="*/ 2147483647 w 5896"/>
              <a:gd name="T55" fmla="*/ 0 h 4186"/>
              <a:gd name="T56" fmla="*/ 2147483647 w 5896"/>
              <a:gd name="T57" fmla="*/ 0 h 4186"/>
              <a:gd name="T58" fmla="*/ 2147483647 w 5896"/>
              <a:gd name="T59" fmla="*/ 0 h 4186"/>
              <a:gd name="T60" fmla="*/ 2147483647 w 5896"/>
              <a:gd name="T61" fmla="*/ 0 h 4186"/>
              <a:gd name="T62" fmla="*/ 2147483647 w 5896"/>
              <a:gd name="T63" fmla="*/ 0 h 4186"/>
              <a:gd name="T64" fmla="*/ 2147483647 w 5896"/>
              <a:gd name="T65" fmla="*/ 0 h 4186"/>
              <a:gd name="T66" fmla="*/ 2147483647 w 5896"/>
              <a:gd name="T67" fmla="*/ 0 h 4186"/>
              <a:gd name="T68" fmla="*/ 2147483647 w 5896"/>
              <a:gd name="T69" fmla="*/ 0 h 4186"/>
              <a:gd name="T70" fmla="*/ 2147483647 w 5896"/>
              <a:gd name="T71" fmla="*/ 0 h 4186"/>
              <a:gd name="T72" fmla="*/ 2147483647 w 5896"/>
              <a:gd name="T73" fmla="*/ 0 h 4186"/>
              <a:gd name="T74" fmla="*/ 2147483647 w 5896"/>
              <a:gd name="T75" fmla="*/ 0 h 4186"/>
              <a:gd name="T76" fmla="*/ 2147483647 w 5896"/>
              <a:gd name="T77" fmla="*/ 25413228 h 4186"/>
              <a:gd name="T78" fmla="*/ 2147483647 w 5896"/>
              <a:gd name="T79" fmla="*/ 25413228 h 4186"/>
              <a:gd name="T80" fmla="*/ 2147483647 w 5896"/>
              <a:gd name="T81" fmla="*/ 25413228 h 4186"/>
              <a:gd name="T82" fmla="*/ 2147483647 w 5896"/>
              <a:gd name="T83" fmla="*/ 25413228 h 41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186">
                <a:moveTo>
                  <a:pt x="0" y="2715"/>
                </a:moveTo>
                <a:lnTo>
                  <a:pt x="45" y="2820"/>
                </a:lnTo>
                <a:lnTo>
                  <a:pt x="90" y="2910"/>
                </a:lnTo>
                <a:lnTo>
                  <a:pt x="135" y="3000"/>
                </a:lnTo>
                <a:lnTo>
                  <a:pt x="180" y="3090"/>
                </a:lnTo>
                <a:lnTo>
                  <a:pt x="240" y="3180"/>
                </a:lnTo>
                <a:lnTo>
                  <a:pt x="285" y="3270"/>
                </a:lnTo>
                <a:lnTo>
                  <a:pt x="330" y="3360"/>
                </a:lnTo>
                <a:lnTo>
                  <a:pt x="375" y="3435"/>
                </a:lnTo>
                <a:lnTo>
                  <a:pt x="420" y="3510"/>
                </a:lnTo>
                <a:lnTo>
                  <a:pt x="465" y="3585"/>
                </a:lnTo>
                <a:lnTo>
                  <a:pt x="510" y="3660"/>
                </a:lnTo>
                <a:lnTo>
                  <a:pt x="555" y="3720"/>
                </a:lnTo>
                <a:lnTo>
                  <a:pt x="600" y="3780"/>
                </a:lnTo>
                <a:lnTo>
                  <a:pt x="645" y="3840"/>
                </a:lnTo>
                <a:lnTo>
                  <a:pt x="690" y="3900"/>
                </a:lnTo>
                <a:lnTo>
                  <a:pt x="750" y="3946"/>
                </a:lnTo>
                <a:lnTo>
                  <a:pt x="795" y="3991"/>
                </a:lnTo>
                <a:lnTo>
                  <a:pt x="840" y="4036"/>
                </a:lnTo>
                <a:lnTo>
                  <a:pt x="885" y="4081"/>
                </a:lnTo>
                <a:lnTo>
                  <a:pt x="930" y="4111"/>
                </a:lnTo>
                <a:lnTo>
                  <a:pt x="975" y="4126"/>
                </a:lnTo>
                <a:lnTo>
                  <a:pt x="1020" y="4156"/>
                </a:lnTo>
                <a:lnTo>
                  <a:pt x="1065" y="4171"/>
                </a:lnTo>
                <a:lnTo>
                  <a:pt x="1110" y="4186"/>
                </a:lnTo>
                <a:lnTo>
                  <a:pt x="1155" y="4186"/>
                </a:lnTo>
                <a:lnTo>
                  <a:pt x="1215" y="4186"/>
                </a:lnTo>
                <a:lnTo>
                  <a:pt x="1260" y="4186"/>
                </a:lnTo>
                <a:lnTo>
                  <a:pt x="1305" y="4186"/>
                </a:lnTo>
                <a:lnTo>
                  <a:pt x="1350" y="4171"/>
                </a:lnTo>
                <a:lnTo>
                  <a:pt x="1395" y="4141"/>
                </a:lnTo>
                <a:lnTo>
                  <a:pt x="1440" y="4126"/>
                </a:lnTo>
                <a:lnTo>
                  <a:pt x="1485" y="4096"/>
                </a:lnTo>
                <a:lnTo>
                  <a:pt x="1530" y="4066"/>
                </a:lnTo>
                <a:lnTo>
                  <a:pt x="1575" y="4021"/>
                </a:lnTo>
                <a:lnTo>
                  <a:pt x="1620" y="3991"/>
                </a:lnTo>
                <a:lnTo>
                  <a:pt x="1665" y="3931"/>
                </a:lnTo>
                <a:lnTo>
                  <a:pt x="1725" y="3885"/>
                </a:lnTo>
                <a:lnTo>
                  <a:pt x="1770" y="3825"/>
                </a:lnTo>
                <a:lnTo>
                  <a:pt x="1815" y="3765"/>
                </a:lnTo>
                <a:lnTo>
                  <a:pt x="1860" y="3705"/>
                </a:lnTo>
                <a:lnTo>
                  <a:pt x="1905" y="3630"/>
                </a:lnTo>
                <a:lnTo>
                  <a:pt x="1950" y="3570"/>
                </a:lnTo>
                <a:lnTo>
                  <a:pt x="1995" y="3495"/>
                </a:lnTo>
                <a:lnTo>
                  <a:pt x="2040" y="3405"/>
                </a:lnTo>
                <a:lnTo>
                  <a:pt x="2085" y="3330"/>
                </a:lnTo>
                <a:lnTo>
                  <a:pt x="2130" y="3240"/>
                </a:lnTo>
                <a:lnTo>
                  <a:pt x="2175" y="3165"/>
                </a:lnTo>
                <a:lnTo>
                  <a:pt x="2235" y="3075"/>
                </a:lnTo>
                <a:lnTo>
                  <a:pt x="2280" y="2970"/>
                </a:lnTo>
                <a:lnTo>
                  <a:pt x="2325" y="2880"/>
                </a:lnTo>
                <a:lnTo>
                  <a:pt x="2370" y="2790"/>
                </a:lnTo>
                <a:lnTo>
                  <a:pt x="2415" y="2685"/>
                </a:lnTo>
                <a:lnTo>
                  <a:pt x="2460" y="2580"/>
                </a:lnTo>
                <a:lnTo>
                  <a:pt x="2505" y="2490"/>
                </a:lnTo>
                <a:lnTo>
                  <a:pt x="2550" y="2385"/>
                </a:lnTo>
                <a:lnTo>
                  <a:pt x="2595" y="2280"/>
                </a:lnTo>
                <a:lnTo>
                  <a:pt x="2640" y="2175"/>
                </a:lnTo>
                <a:lnTo>
                  <a:pt x="2685" y="2070"/>
                </a:lnTo>
                <a:lnTo>
                  <a:pt x="2745" y="1980"/>
                </a:lnTo>
                <a:lnTo>
                  <a:pt x="2790" y="1875"/>
                </a:lnTo>
                <a:lnTo>
                  <a:pt x="2836" y="1770"/>
                </a:lnTo>
                <a:lnTo>
                  <a:pt x="2881" y="1665"/>
                </a:lnTo>
                <a:lnTo>
                  <a:pt x="2926" y="1575"/>
                </a:lnTo>
                <a:lnTo>
                  <a:pt x="2971" y="1470"/>
                </a:lnTo>
                <a:lnTo>
                  <a:pt x="3016" y="1365"/>
                </a:lnTo>
                <a:lnTo>
                  <a:pt x="3061" y="1275"/>
                </a:lnTo>
                <a:lnTo>
                  <a:pt x="3106" y="1185"/>
                </a:lnTo>
                <a:lnTo>
                  <a:pt x="3151" y="1095"/>
                </a:lnTo>
                <a:lnTo>
                  <a:pt x="3211" y="1005"/>
                </a:lnTo>
                <a:lnTo>
                  <a:pt x="3256" y="915"/>
                </a:lnTo>
                <a:lnTo>
                  <a:pt x="3301" y="825"/>
                </a:lnTo>
                <a:lnTo>
                  <a:pt x="3346" y="750"/>
                </a:lnTo>
                <a:lnTo>
                  <a:pt x="3391" y="675"/>
                </a:lnTo>
                <a:lnTo>
                  <a:pt x="3436" y="600"/>
                </a:lnTo>
                <a:lnTo>
                  <a:pt x="3481" y="525"/>
                </a:lnTo>
                <a:lnTo>
                  <a:pt x="3526" y="465"/>
                </a:lnTo>
                <a:lnTo>
                  <a:pt x="3571" y="405"/>
                </a:lnTo>
                <a:lnTo>
                  <a:pt x="3616" y="345"/>
                </a:lnTo>
                <a:lnTo>
                  <a:pt x="3661" y="285"/>
                </a:lnTo>
                <a:lnTo>
                  <a:pt x="3721" y="240"/>
                </a:lnTo>
                <a:lnTo>
                  <a:pt x="3766" y="195"/>
                </a:lnTo>
                <a:lnTo>
                  <a:pt x="3811" y="150"/>
                </a:lnTo>
                <a:lnTo>
                  <a:pt x="3856" y="105"/>
                </a:lnTo>
                <a:lnTo>
                  <a:pt x="3901" y="75"/>
                </a:lnTo>
                <a:lnTo>
                  <a:pt x="3946" y="60"/>
                </a:lnTo>
                <a:lnTo>
                  <a:pt x="3991" y="30"/>
                </a:lnTo>
                <a:lnTo>
                  <a:pt x="4036" y="15"/>
                </a:lnTo>
                <a:lnTo>
                  <a:pt x="4081" y="0"/>
                </a:lnTo>
                <a:lnTo>
                  <a:pt x="4126" y="0"/>
                </a:lnTo>
                <a:lnTo>
                  <a:pt x="4171" y="0"/>
                </a:lnTo>
                <a:lnTo>
                  <a:pt x="4231" y="0"/>
                </a:lnTo>
                <a:lnTo>
                  <a:pt x="4276" y="0"/>
                </a:lnTo>
                <a:lnTo>
                  <a:pt x="4321" y="15"/>
                </a:lnTo>
                <a:lnTo>
                  <a:pt x="4366" y="45"/>
                </a:lnTo>
                <a:lnTo>
                  <a:pt x="4411" y="60"/>
                </a:lnTo>
                <a:lnTo>
                  <a:pt x="4456" y="90"/>
                </a:lnTo>
                <a:lnTo>
                  <a:pt x="4501" y="120"/>
                </a:lnTo>
                <a:lnTo>
                  <a:pt x="4546" y="165"/>
                </a:lnTo>
                <a:lnTo>
                  <a:pt x="4591" y="195"/>
                </a:lnTo>
                <a:lnTo>
                  <a:pt x="4636" y="255"/>
                </a:lnTo>
                <a:lnTo>
                  <a:pt x="4681" y="300"/>
                </a:lnTo>
                <a:lnTo>
                  <a:pt x="4741" y="360"/>
                </a:lnTo>
                <a:lnTo>
                  <a:pt x="4786" y="420"/>
                </a:lnTo>
                <a:lnTo>
                  <a:pt x="4831" y="480"/>
                </a:lnTo>
                <a:lnTo>
                  <a:pt x="4876" y="555"/>
                </a:lnTo>
                <a:lnTo>
                  <a:pt x="4921" y="615"/>
                </a:lnTo>
                <a:lnTo>
                  <a:pt x="4966" y="690"/>
                </a:lnTo>
                <a:lnTo>
                  <a:pt x="5011" y="780"/>
                </a:lnTo>
                <a:lnTo>
                  <a:pt x="5056" y="855"/>
                </a:lnTo>
                <a:lnTo>
                  <a:pt x="5101" y="945"/>
                </a:lnTo>
                <a:lnTo>
                  <a:pt x="5146" y="1020"/>
                </a:lnTo>
                <a:lnTo>
                  <a:pt x="5191" y="1110"/>
                </a:lnTo>
                <a:lnTo>
                  <a:pt x="5251" y="1215"/>
                </a:lnTo>
                <a:lnTo>
                  <a:pt x="5296" y="1305"/>
                </a:lnTo>
                <a:lnTo>
                  <a:pt x="5341" y="1395"/>
                </a:lnTo>
                <a:lnTo>
                  <a:pt x="5386" y="1500"/>
                </a:lnTo>
                <a:lnTo>
                  <a:pt x="5431" y="1605"/>
                </a:lnTo>
                <a:lnTo>
                  <a:pt x="5476" y="1695"/>
                </a:lnTo>
                <a:lnTo>
                  <a:pt x="5521" y="1800"/>
                </a:lnTo>
                <a:lnTo>
                  <a:pt x="5566" y="1905"/>
                </a:lnTo>
                <a:lnTo>
                  <a:pt x="5611" y="2010"/>
                </a:lnTo>
                <a:lnTo>
                  <a:pt x="5656" y="2115"/>
                </a:lnTo>
                <a:lnTo>
                  <a:pt x="5716" y="2205"/>
                </a:lnTo>
                <a:lnTo>
                  <a:pt x="5761" y="2310"/>
                </a:lnTo>
                <a:lnTo>
                  <a:pt x="5806" y="2415"/>
                </a:lnTo>
                <a:lnTo>
                  <a:pt x="5851" y="2520"/>
                </a:lnTo>
                <a:lnTo>
                  <a:pt x="5896" y="2610"/>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5" name="Freeform 7"/>
          <p:cNvSpPr>
            <a:spLocks noChangeAspect="1"/>
          </p:cNvSpPr>
          <p:nvPr/>
        </p:nvSpPr>
        <p:spPr bwMode="auto">
          <a:xfrm>
            <a:off x="122239" y="1922463"/>
            <a:ext cx="1079500" cy="139700"/>
          </a:xfrm>
          <a:custGeom>
            <a:avLst/>
            <a:gdLst>
              <a:gd name="T0" fmla="*/ 2147483647 w 5896"/>
              <a:gd name="T1" fmla="*/ 25389489 h 4606"/>
              <a:gd name="T2" fmla="*/ 2147483647 w 5896"/>
              <a:gd name="T3" fmla="*/ 51617027 h 4606"/>
              <a:gd name="T4" fmla="*/ 2147483647 w 5896"/>
              <a:gd name="T5" fmla="*/ 51617027 h 4606"/>
              <a:gd name="T6" fmla="*/ 2147483647 w 5896"/>
              <a:gd name="T7" fmla="*/ 51617027 h 4606"/>
              <a:gd name="T8" fmla="*/ 2147483647 w 5896"/>
              <a:gd name="T9" fmla="*/ 51617027 h 4606"/>
              <a:gd name="T10" fmla="*/ 2147483647 w 5896"/>
              <a:gd name="T11" fmla="*/ 51617027 h 4606"/>
              <a:gd name="T12" fmla="*/ 2147483647 w 5896"/>
              <a:gd name="T13" fmla="*/ 25389489 h 4606"/>
              <a:gd name="T14" fmla="*/ 2147483647 w 5896"/>
              <a:gd name="T15" fmla="*/ 25389489 h 4606"/>
              <a:gd name="T16" fmla="*/ 2147483647 w 5896"/>
              <a:gd name="T17" fmla="*/ 25389489 h 4606"/>
              <a:gd name="T18" fmla="*/ 2147483647 w 5896"/>
              <a:gd name="T19" fmla="*/ 25389489 h 4606"/>
              <a:gd name="T20" fmla="*/ 2147483647 w 5896"/>
              <a:gd name="T21" fmla="*/ 0 h 4606"/>
              <a:gd name="T22" fmla="*/ 2147483647 w 5896"/>
              <a:gd name="T23" fmla="*/ 0 h 4606"/>
              <a:gd name="T24" fmla="*/ 2147483647 w 5896"/>
              <a:gd name="T25" fmla="*/ 0 h 4606"/>
              <a:gd name="T26" fmla="*/ 2147483647 w 5896"/>
              <a:gd name="T27" fmla="*/ 0 h 4606"/>
              <a:gd name="T28" fmla="*/ 2147483647 w 5896"/>
              <a:gd name="T29" fmla="*/ 0 h 4606"/>
              <a:gd name="T30" fmla="*/ 2147483647 w 5896"/>
              <a:gd name="T31" fmla="*/ 0 h 4606"/>
              <a:gd name="T32" fmla="*/ 2147483647 w 5896"/>
              <a:gd name="T33" fmla="*/ 0 h 4606"/>
              <a:gd name="T34" fmla="*/ 2147483647 w 5896"/>
              <a:gd name="T35" fmla="*/ 0 h 4606"/>
              <a:gd name="T36" fmla="*/ 2147483647 w 5896"/>
              <a:gd name="T37" fmla="*/ 25389489 h 4606"/>
              <a:gd name="T38" fmla="*/ 2147483647 w 5896"/>
              <a:gd name="T39" fmla="*/ 25389489 h 4606"/>
              <a:gd name="T40" fmla="*/ 2147483647 w 5896"/>
              <a:gd name="T41" fmla="*/ 25389489 h 4606"/>
              <a:gd name="T42" fmla="*/ 2147483647 w 5896"/>
              <a:gd name="T43" fmla="*/ 25389489 h 4606"/>
              <a:gd name="T44" fmla="*/ 2147483647 w 5896"/>
              <a:gd name="T45" fmla="*/ 25389489 h 4606"/>
              <a:gd name="T46" fmla="*/ 2147483647 w 5896"/>
              <a:gd name="T47" fmla="*/ 51617027 h 4606"/>
              <a:gd name="T48" fmla="*/ 2147483647 w 5896"/>
              <a:gd name="T49" fmla="*/ 51617027 h 4606"/>
              <a:gd name="T50" fmla="*/ 2147483647 w 5896"/>
              <a:gd name="T51" fmla="*/ 51617027 h 4606"/>
              <a:gd name="T52" fmla="*/ 2147483647 w 5896"/>
              <a:gd name="T53" fmla="*/ 51617027 h 4606"/>
              <a:gd name="T54" fmla="*/ 2147483647 w 5896"/>
              <a:gd name="T55" fmla="*/ 25389489 h 4606"/>
              <a:gd name="T56" fmla="*/ 2147483647 w 5896"/>
              <a:gd name="T57" fmla="*/ 25389489 h 4606"/>
              <a:gd name="T58" fmla="*/ 2147483647 w 5896"/>
              <a:gd name="T59" fmla="*/ 25389489 h 4606"/>
              <a:gd name="T60" fmla="*/ 2147483647 w 5896"/>
              <a:gd name="T61" fmla="*/ 25389489 h 4606"/>
              <a:gd name="T62" fmla="*/ 2147483647 w 5896"/>
              <a:gd name="T63" fmla="*/ 25389489 h 4606"/>
              <a:gd name="T64" fmla="*/ 2147483647 w 5896"/>
              <a:gd name="T65" fmla="*/ 0 h 4606"/>
              <a:gd name="T66" fmla="*/ 2147483647 w 5896"/>
              <a:gd name="T67" fmla="*/ 0 h 4606"/>
              <a:gd name="T68" fmla="*/ 2147483647 w 5896"/>
              <a:gd name="T69" fmla="*/ 0 h 4606"/>
              <a:gd name="T70" fmla="*/ 2147483647 w 5896"/>
              <a:gd name="T71" fmla="*/ 0 h 4606"/>
              <a:gd name="T72" fmla="*/ 2147483647 w 5896"/>
              <a:gd name="T73" fmla="*/ 0 h 4606"/>
              <a:gd name="T74" fmla="*/ 2147483647 w 5896"/>
              <a:gd name="T75" fmla="*/ 0 h 4606"/>
              <a:gd name="T76" fmla="*/ 2147483647 w 5896"/>
              <a:gd name="T77" fmla="*/ 0 h 4606"/>
              <a:gd name="T78" fmla="*/ 2147483647 w 5896"/>
              <a:gd name="T79" fmla="*/ 0 h 4606"/>
              <a:gd name="T80" fmla="*/ 2147483647 w 5896"/>
              <a:gd name="T81" fmla="*/ 25389489 h 4606"/>
              <a:gd name="T82" fmla="*/ 2147483647 w 5896"/>
              <a:gd name="T83" fmla="*/ 25389489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6" name="Freeform 8"/>
          <p:cNvSpPr>
            <a:spLocks noChangeAspect="1"/>
          </p:cNvSpPr>
          <p:nvPr/>
        </p:nvSpPr>
        <p:spPr bwMode="auto">
          <a:xfrm>
            <a:off x="122239" y="2493967"/>
            <a:ext cx="1079500" cy="130175"/>
          </a:xfrm>
          <a:custGeom>
            <a:avLst/>
            <a:gdLst>
              <a:gd name="T0" fmla="*/ 2147483647 w 5896"/>
              <a:gd name="T1" fmla="*/ 50118342 h 4306"/>
              <a:gd name="T2" fmla="*/ 2147483647 w 5896"/>
              <a:gd name="T3" fmla="*/ 50118342 h 4306"/>
              <a:gd name="T4" fmla="*/ 2147483647 w 5896"/>
              <a:gd name="T5" fmla="*/ 25059625 h 4306"/>
              <a:gd name="T6" fmla="*/ 2147483647 w 5896"/>
              <a:gd name="T7" fmla="*/ 25059625 h 4306"/>
              <a:gd name="T8" fmla="*/ 2147483647 w 5896"/>
              <a:gd name="T9" fmla="*/ 25059625 h 4306"/>
              <a:gd name="T10" fmla="*/ 2147483647 w 5896"/>
              <a:gd name="T11" fmla="*/ 25059625 h 4306"/>
              <a:gd name="T12" fmla="*/ 2147483647 w 5896"/>
              <a:gd name="T13" fmla="*/ 0 h 4306"/>
              <a:gd name="T14" fmla="*/ 2147483647 w 5896"/>
              <a:gd name="T15" fmla="*/ 0 h 4306"/>
              <a:gd name="T16" fmla="*/ 2147483647 w 5896"/>
              <a:gd name="T17" fmla="*/ 0 h 4306"/>
              <a:gd name="T18" fmla="*/ 2147483647 w 5896"/>
              <a:gd name="T19" fmla="*/ 0 h 4306"/>
              <a:gd name="T20" fmla="*/ 2147483647 w 5896"/>
              <a:gd name="T21" fmla="*/ 0 h 4306"/>
              <a:gd name="T22" fmla="*/ 2147483647 w 5896"/>
              <a:gd name="T23" fmla="*/ 25059625 h 4306"/>
              <a:gd name="T24" fmla="*/ 2147483647 w 5896"/>
              <a:gd name="T25" fmla="*/ 25059625 h 4306"/>
              <a:gd name="T26" fmla="*/ 2147483647 w 5896"/>
              <a:gd name="T27" fmla="*/ 25059625 h 4306"/>
              <a:gd name="T28" fmla="*/ 2147483647 w 5896"/>
              <a:gd name="T29" fmla="*/ 25059625 h 4306"/>
              <a:gd name="T30" fmla="*/ 2147483647 w 5896"/>
              <a:gd name="T31" fmla="*/ 50118342 h 4306"/>
              <a:gd name="T32" fmla="*/ 2147483647 w 5896"/>
              <a:gd name="T33" fmla="*/ 25059625 h 4306"/>
              <a:gd name="T34" fmla="*/ 2147483647 w 5896"/>
              <a:gd name="T35" fmla="*/ 25059625 h 4306"/>
              <a:gd name="T36" fmla="*/ 2147483647 w 5896"/>
              <a:gd name="T37" fmla="*/ 25059625 h 4306"/>
              <a:gd name="T38" fmla="*/ 2147483647 w 5896"/>
              <a:gd name="T39" fmla="*/ 25059625 h 4306"/>
              <a:gd name="T40" fmla="*/ 2147483647 w 5896"/>
              <a:gd name="T41" fmla="*/ 0 h 4306"/>
              <a:gd name="T42" fmla="*/ 2147483647 w 5896"/>
              <a:gd name="T43" fmla="*/ 0 h 4306"/>
              <a:gd name="T44" fmla="*/ 2147483647 w 5896"/>
              <a:gd name="T45" fmla="*/ 0 h 4306"/>
              <a:gd name="T46" fmla="*/ 2147483647 w 5896"/>
              <a:gd name="T47" fmla="*/ 0 h 4306"/>
              <a:gd name="T48" fmla="*/ 2147483647 w 5896"/>
              <a:gd name="T49" fmla="*/ 0 h 4306"/>
              <a:gd name="T50" fmla="*/ 2147483647 w 5896"/>
              <a:gd name="T51" fmla="*/ 25059625 h 4306"/>
              <a:gd name="T52" fmla="*/ 2147483647 w 5896"/>
              <a:gd name="T53" fmla="*/ 25059625 h 4306"/>
              <a:gd name="T54" fmla="*/ 2147483647 w 5896"/>
              <a:gd name="T55" fmla="*/ 25059625 h 4306"/>
              <a:gd name="T56" fmla="*/ 2147483647 w 5896"/>
              <a:gd name="T57" fmla="*/ 25059625 h 4306"/>
              <a:gd name="T58" fmla="*/ 2147483647 w 5896"/>
              <a:gd name="T59" fmla="*/ 50118342 h 4306"/>
              <a:gd name="T60" fmla="*/ 2147483647 w 5896"/>
              <a:gd name="T61" fmla="*/ 50118342 h 4306"/>
              <a:gd name="T62" fmla="*/ 2147483647 w 5896"/>
              <a:gd name="T63" fmla="*/ 25059625 h 4306"/>
              <a:gd name="T64" fmla="*/ 2147483647 w 5896"/>
              <a:gd name="T65" fmla="*/ 25059625 h 4306"/>
              <a:gd name="T66" fmla="*/ 2147483647 w 5896"/>
              <a:gd name="T67" fmla="*/ 25059625 h 4306"/>
              <a:gd name="T68" fmla="*/ 2147483647 w 5896"/>
              <a:gd name="T69" fmla="*/ 0 h 4306"/>
              <a:gd name="T70" fmla="*/ 2147483647 w 5896"/>
              <a:gd name="T71" fmla="*/ 0 h 4306"/>
              <a:gd name="T72" fmla="*/ 2147483647 w 5896"/>
              <a:gd name="T73" fmla="*/ 0 h 4306"/>
              <a:gd name="T74" fmla="*/ 2147483647 w 5896"/>
              <a:gd name="T75" fmla="*/ 0 h 4306"/>
              <a:gd name="T76" fmla="*/ 2147483647 w 5896"/>
              <a:gd name="T77" fmla="*/ 0 h 4306"/>
              <a:gd name="T78" fmla="*/ 2147483647 w 5896"/>
              <a:gd name="T79" fmla="*/ 0 h 4306"/>
              <a:gd name="T80" fmla="*/ 2147483647 w 5896"/>
              <a:gd name="T81" fmla="*/ 25059625 h 4306"/>
              <a:gd name="T82" fmla="*/ 2147483647 w 5896"/>
              <a:gd name="T83" fmla="*/ 25059625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7" name="Freeform 9"/>
          <p:cNvSpPr>
            <a:spLocks noChangeAspect="1"/>
          </p:cNvSpPr>
          <p:nvPr/>
        </p:nvSpPr>
        <p:spPr bwMode="auto">
          <a:xfrm>
            <a:off x="122239" y="3060702"/>
            <a:ext cx="1079500" cy="131763"/>
          </a:xfrm>
          <a:custGeom>
            <a:avLst/>
            <a:gdLst>
              <a:gd name="T0" fmla="*/ 2147483647 w 5896"/>
              <a:gd name="T1" fmla="*/ 25609560 h 4335"/>
              <a:gd name="T2" fmla="*/ 2147483647 w 5896"/>
              <a:gd name="T3" fmla="*/ 52062586 h 4335"/>
              <a:gd name="T4" fmla="*/ 2147483647 w 5896"/>
              <a:gd name="T5" fmla="*/ 52062586 h 4335"/>
              <a:gd name="T6" fmla="*/ 2147483647 w 5896"/>
              <a:gd name="T7" fmla="*/ 25609560 h 4335"/>
              <a:gd name="T8" fmla="*/ 2147483647 w 5896"/>
              <a:gd name="T9" fmla="*/ 25609560 h 4335"/>
              <a:gd name="T10" fmla="*/ 2147483647 w 5896"/>
              <a:gd name="T11" fmla="*/ 25609560 h 4335"/>
              <a:gd name="T12" fmla="*/ 2147483647 w 5896"/>
              <a:gd name="T13" fmla="*/ 0 h 4335"/>
              <a:gd name="T14" fmla="*/ 2147483647 w 5896"/>
              <a:gd name="T15" fmla="*/ 0 h 4335"/>
              <a:gd name="T16" fmla="*/ 2147483647 w 5896"/>
              <a:gd name="T17" fmla="*/ 0 h 4335"/>
              <a:gd name="T18" fmla="*/ 2147483647 w 5896"/>
              <a:gd name="T19" fmla="*/ 0 h 4335"/>
              <a:gd name="T20" fmla="*/ 2147483647 w 5896"/>
              <a:gd name="T21" fmla="*/ 25609560 h 4335"/>
              <a:gd name="T22" fmla="*/ 2147483647 w 5896"/>
              <a:gd name="T23" fmla="*/ 25609560 h 4335"/>
              <a:gd name="T24" fmla="*/ 2147483647 w 5896"/>
              <a:gd name="T25" fmla="*/ 52062586 h 4335"/>
              <a:gd name="T26" fmla="*/ 2147483647 w 5896"/>
              <a:gd name="T27" fmla="*/ 52062586 h 4335"/>
              <a:gd name="T28" fmla="*/ 2147483647 w 5896"/>
              <a:gd name="T29" fmla="*/ 25609560 h 4335"/>
              <a:gd name="T30" fmla="*/ 2147483647 w 5896"/>
              <a:gd name="T31" fmla="*/ 25609560 h 4335"/>
              <a:gd name="T32" fmla="*/ 2147483647 w 5896"/>
              <a:gd name="T33" fmla="*/ 0 h 4335"/>
              <a:gd name="T34" fmla="*/ 2147483647 w 5896"/>
              <a:gd name="T35" fmla="*/ 0 h 4335"/>
              <a:gd name="T36" fmla="*/ 2147483647 w 5896"/>
              <a:gd name="T37" fmla="*/ 0 h 4335"/>
              <a:gd name="T38" fmla="*/ 2147483647 w 5896"/>
              <a:gd name="T39" fmla="*/ 0 h 4335"/>
              <a:gd name="T40" fmla="*/ 2147483647 w 5896"/>
              <a:gd name="T41" fmla="*/ 25609560 h 4335"/>
              <a:gd name="T42" fmla="*/ 2147483647 w 5896"/>
              <a:gd name="T43" fmla="*/ 25609560 h 4335"/>
              <a:gd name="T44" fmla="*/ 2147483647 w 5896"/>
              <a:gd name="T45" fmla="*/ 25609560 h 4335"/>
              <a:gd name="T46" fmla="*/ 2147483647 w 5896"/>
              <a:gd name="T47" fmla="*/ 52062586 h 4335"/>
              <a:gd name="T48" fmla="*/ 2147483647 w 5896"/>
              <a:gd name="T49" fmla="*/ 25609560 h 4335"/>
              <a:gd name="T50" fmla="*/ 2147483647 w 5896"/>
              <a:gd name="T51" fmla="*/ 25609560 h 4335"/>
              <a:gd name="T52" fmla="*/ 2147483647 w 5896"/>
              <a:gd name="T53" fmla="*/ 25609560 h 4335"/>
              <a:gd name="T54" fmla="*/ 2147483647 w 5896"/>
              <a:gd name="T55" fmla="*/ 0 h 4335"/>
              <a:gd name="T56" fmla="*/ 2147483647 w 5896"/>
              <a:gd name="T57" fmla="*/ 0 h 4335"/>
              <a:gd name="T58" fmla="*/ 2147483647 w 5896"/>
              <a:gd name="T59" fmla="*/ 0 h 4335"/>
              <a:gd name="T60" fmla="*/ 2147483647 w 5896"/>
              <a:gd name="T61" fmla="*/ 0 h 4335"/>
              <a:gd name="T62" fmla="*/ 2147483647 w 5896"/>
              <a:gd name="T63" fmla="*/ 25609560 h 4335"/>
              <a:gd name="T64" fmla="*/ 2147483647 w 5896"/>
              <a:gd name="T65" fmla="*/ 25609560 h 4335"/>
              <a:gd name="T66" fmla="*/ 2147483647 w 5896"/>
              <a:gd name="T67" fmla="*/ 52062586 h 4335"/>
              <a:gd name="T68" fmla="*/ 2147483647 w 5896"/>
              <a:gd name="T69" fmla="*/ 52062586 h 4335"/>
              <a:gd name="T70" fmla="*/ 2147483647 w 5896"/>
              <a:gd name="T71" fmla="*/ 25609560 h 4335"/>
              <a:gd name="T72" fmla="*/ 2147483647 w 5896"/>
              <a:gd name="T73" fmla="*/ 25609560 h 4335"/>
              <a:gd name="T74" fmla="*/ 2147483647 w 5896"/>
              <a:gd name="T75" fmla="*/ 25609560 h 4335"/>
              <a:gd name="T76" fmla="*/ 2147483647 w 5896"/>
              <a:gd name="T77" fmla="*/ 0 h 4335"/>
              <a:gd name="T78" fmla="*/ 2147483647 w 5896"/>
              <a:gd name="T79" fmla="*/ 0 h 4335"/>
              <a:gd name="T80" fmla="*/ 2147483647 w 5896"/>
              <a:gd name="T81" fmla="*/ 0 h 4335"/>
              <a:gd name="T82" fmla="*/ 2147483647 w 5896"/>
              <a:gd name="T83" fmla="*/ 0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8" name="Line 10"/>
          <p:cNvSpPr>
            <a:spLocks noChangeAspect="1" noChangeShapeType="1"/>
          </p:cNvSpPr>
          <p:nvPr/>
        </p:nvSpPr>
        <p:spPr bwMode="auto">
          <a:xfrm>
            <a:off x="112713" y="1069975"/>
            <a:ext cx="1168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69" name="Line 11"/>
          <p:cNvSpPr>
            <a:spLocks noChangeAspect="1" noChangeShapeType="1"/>
          </p:cNvSpPr>
          <p:nvPr/>
        </p:nvSpPr>
        <p:spPr bwMode="auto">
          <a:xfrm flipV="1">
            <a:off x="112713" y="381003"/>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0" name="Line 12"/>
          <p:cNvSpPr>
            <a:spLocks noChangeAspect="1" noChangeShapeType="1"/>
          </p:cNvSpPr>
          <p:nvPr/>
        </p:nvSpPr>
        <p:spPr bwMode="auto">
          <a:xfrm flipV="1">
            <a:off x="112713"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1" name="Rectangle 13"/>
          <p:cNvSpPr>
            <a:spLocks noChangeAspect="1" noChangeArrowheads="1"/>
          </p:cNvSpPr>
          <p:nvPr/>
        </p:nvSpPr>
        <p:spPr bwMode="auto">
          <a:xfrm>
            <a:off x="104775" y="1087439"/>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472" name="Line 14"/>
          <p:cNvSpPr>
            <a:spLocks noChangeAspect="1" noChangeShapeType="1"/>
          </p:cNvSpPr>
          <p:nvPr/>
        </p:nvSpPr>
        <p:spPr bwMode="auto">
          <a:xfrm flipV="1">
            <a:off x="279401" y="1050926"/>
            <a:ext cx="1588"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3" name="Rectangle 15"/>
          <p:cNvSpPr>
            <a:spLocks noChangeAspect="1" noChangeArrowheads="1"/>
          </p:cNvSpPr>
          <p:nvPr/>
        </p:nvSpPr>
        <p:spPr bwMode="auto">
          <a:xfrm>
            <a:off x="258763" y="1087439"/>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474" name="Line 16"/>
          <p:cNvSpPr>
            <a:spLocks noChangeAspect="1" noChangeShapeType="1"/>
          </p:cNvSpPr>
          <p:nvPr/>
        </p:nvSpPr>
        <p:spPr bwMode="auto">
          <a:xfrm flipV="1">
            <a:off x="446088"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5" name="Rectangle 17"/>
          <p:cNvSpPr>
            <a:spLocks noChangeAspect="1" noChangeArrowheads="1"/>
          </p:cNvSpPr>
          <p:nvPr/>
        </p:nvSpPr>
        <p:spPr bwMode="auto">
          <a:xfrm>
            <a:off x="427037" y="1087439"/>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476" name="Line 18"/>
          <p:cNvSpPr>
            <a:spLocks noChangeAspect="1" noChangeShapeType="1"/>
          </p:cNvSpPr>
          <p:nvPr/>
        </p:nvSpPr>
        <p:spPr bwMode="auto">
          <a:xfrm flipV="1">
            <a:off x="614363"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7" name="Rectangle 19"/>
          <p:cNvSpPr>
            <a:spLocks noChangeAspect="1" noChangeArrowheads="1"/>
          </p:cNvSpPr>
          <p:nvPr/>
        </p:nvSpPr>
        <p:spPr bwMode="auto">
          <a:xfrm>
            <a:off x="593725" y="1087439"/>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478" name="Line 20"/>
          <p:cNvSpPr>
            <a:spLocks noChangeAspect="1" noChangeShapeType="1"/>
          </p:cNvSpPr>
          <p:nvPr/>
        </p:nvSpPr>
        <p:spPr bwMode="auto">
          <a:xfrm flipV="1">
            <a:off x="779463"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79" name="Rectangle 21"/>
          <p:cNvSpPr>
            <a:spLocks noChangeAspect="1" noChangeArrowheads="1"/>
          </p:cNvSpPr>
          <p:nvPr/>
        </p:nvSpPr>
        <p:spPr bwMode="auto">
          <a:xfrm>
            <a:off x="760413" y="1087439"/>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480" name="Line 22"/>
          <p:cNvSpPr>
            <a:spLocks noChangeAspect="1" noChangeShapeType="1"/>
          </p:cNvSpPr>
          <p:nvPr/>
        </p:nvSpPr>
        <p:spPr bwMode="auto">
          <a:xfrm flipV="1">
            <a:off x="946151"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81" name="Rectangle 23"/>
          <p:cNvSpPr>
            <a:spLocks noChangeAspect="1" noChangeArrowheads="1"/>
          </p:cNvSpPr>
          <p:nvPr/>
        </p:nvSpPr>
        <p:spPr bwMode="auto">
          <a:xfrm>
            <a:off x="917575" y="1087439"/>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482" name="Line 24"/>
          <p:cNvSpPr>
            <a:spLocks noChangeAspect="1" noChangeShapeType="1"/>
          </p:cNvSpPr>
          <p:nvPr/>
        </p:nvSpPr>
        <p:spPr bwMode="auto">
          <a:xfrm flipV="1">
            <a:off x="1114425"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83" name="Rectangle 25"/>
          <p:cNvSpPr>
            <a:spLocks noChangeAspect="1" noChangeArrowheads="1"/>
          </p:cNvSpPr>
          <p:nvPr/>
        </p:nvSpPr>
        <p:spPr bwMode="auto">
          <a:xfrm>
            <a:off x="1085851" y="1087439"/>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484" name="Line 28"/>
          <p:cNvSpPr>
            <a:spLocks noChangeAspect="1" noChangeShapeType="1"/>
          </p:cNvSpPr>
          <p:nvPr/>
        </p:nvSpPr>
        <p:spPr bwMode="auto">
          <a:xfrm>
            <a:off x="112716" y="1069975"/>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85" name="Freeform 29"/>
          <p:cNvSpPr>
            <a:spLocks noChangeAspect="1"/>
          </p:cNvSpPr>
          <p:nvPr/>
        </p:nvSpPr>
        <p:spPr bwMode="auto">
          <a:xfrm>
            <a:off x="119066" y="250828"/>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8383" name="Text Box 191"/>
          <p:cNvSpPr txBox="1">
            <a:spLocks noChangeAspect="1" noChangeArrowheads="1"/>
          </p:cNvSpPr>
          <p:nvPr/>
        </p:nvSpPr>
        <p:spPr bwMode="auto">
          <a:xfrm>
            <a:off x="846142" y="79216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a:solidFill>
                <a:srgbClr val="000000"/>
              </a:solidFill>
              <a:latin typeface="Tahoma" charset="0"/>
            </a:endParaRPr>
          </a:p>
        </p:txBody>
      </p:sp>
      <p:sp>
        <p:nvSpPr>
          <p:cNvPr id="19487" name="Line 26"/>
          <p:cNvSpPr>
            <a:spLocks noChangeAspect="1" noChangeShapeType="1"/>
          </p:cNvSpPr>
          <p:nvPr/>
        </p:nvSpPr>
        <p:spPr bwMode="auto">
          <a:xfrm flipV="1">
            <a:off x="1200151" y="1050926"/>
            <a:ext cx="0" cy="190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88" name="Line 72"/>
          <p:cNvSpPr>
            <a:spLocks noChangeAspect="1" noChangeShapeType="1"/>
          </p:cNvSpPr>
          <p:nvPr/>
        </p:nvSpPr>
        <p:spPr bwMode="auto">
          <a:xfrm>
            <a:off x="1420817" y="1069975"/>
            <a:ext cx="11652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89" name="Line 73"/>
          <p:cNvSpPr>
            <a:spLocks noChangeAspect="1" noChangeShapeType="1"/>
          </p:cNvSpPr>
          <p:nvPr/>
        </p:nvSpPr>
        <p:spPr bwMode="auto">
          <a:xfrm flipV="1">
            <a:off x="1420813" y="381003"/>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0" name="Line 74"/>
          <p:cNvSpPr>
            <a:spLocks noChangeAspect="1" noChangeShapeType="1"/>
          </p:cNvSpPr>
          <p:nvPr/>
        </p:nvSpPr>
        <p:spPr bwMode="auto">
          <a:xfrm flipV="1">
            <a:off x="1420813"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1" name="Rectangle 75"/>
          <p:cNvSpPr>
            <a:spLocks noChangeAspect="1" noChangeArrowheads="1"/>
          </p:cNvSpPr>
          <p:nvPr/>
        </p:nvSpPr>
        <p:spPr bwMode="auto">
          <a:xfrm>
            <a:off x="1412875" y="108902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492" name="Line 76"/>
          <p:cNvSpPr>
            <a:spLocks noChangeAspect="1" noChangeShapeType="1"/>
          </p:cNvSpPr>
          <p:nvPr/>
        </p:nvSpPr>
        <p:spPr bwMode="auto">
          <a:xfrm flipV="1">
            <a:off x="1589088"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3" name="Rectangle 77"/>
          <p:cNvSpPr>
            <a:spLocks noChangeAspect="1" noChangeArrowheads="1"/>
          </p:cNvSpPr>
          <p:nvPr/>
        </p:nvSpPr>
        <p:spPr bwMode="auto">
          <a:xfrm>
            <a:off x="1568449" y="10890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494" name="Line 78"/>
          <p:cNvSpPr>
            <a:spLocks noChangeAspect="1" noChangeShapeType="1"/>
          </p:cNvSpPr>
          <p:nvPr/>
        </p:nvSpPr>
        <p:spPr bwMode="auto">
          <a:xfrm flipV="1">
            <a:off x="1754188"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5" name="Rectangle 79"/>
          <p:cNvSpPr>
            <a:spLocks noChangeAspect="1" noChangeArrowheads="1"/>
          </p:cNvSpPr>
          <p:nvPr/>
        </p:nvSpPr>
        <p:spPr bwMode="auto">
          <a:xfrm>
            <a:off x="1736725" y="10890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496" name="Line 80"/>
          <p:cNvSpPr>
            <a:spLocks noChangeAspect="1" noChangeShapeType="1"/>
          </p:cNvSpPr>
          <p:nvPr/>
        </p:nvSpPr>
        <p:spPr bwMode="auto">
          <a:xfrm flipV="1">
            <a:off x="1922463"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7" name="Rectangle 81"/>
          <p:cNvSpPr>
            <a:spLocks noChangeAspect="1" noChangeArrowheads="1"/>
          </p:cNvSpPr>
          <p:nvPr/>
        </p:nvSpPr>
        <p:spPr bwMode="auto">
          <a:xfrm>
            <a:off x="1901825" y="10890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498" name="Line 82"/>
          <p:cNvSpPr>
            <a:spLocks noChangeAspect="1" noChangeShapeType="1"/>
          </p:cNvSpPr>
          <p:nvPr/>
        </p:nvSpPr>
        <p:spPr bwMode="auto">
          <a:xfrm flipV="1">
            <a:off x="2084388"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499" name="Rectangle 83"/>
          <p:cNvSpPr>
            <a:spLocks noChangeAspect="1" noChangeArrowheads="1"/>
          </p:cNvSpPr>
          <p:nvPr/>
        </p:nvSpPr>
        <p:spPr bwMode="auto">
          <a:xfrm>
            <a:off x="2066925" y="10890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500" name="Line 84"/>
          <p:cNvSpPr>
            <a:spLocks noChangeAspect="1" noChangeShapeType="1"/>
          </p:cNvSpPr>
          <p:nvPr/>
        </p:nvSpPr>
        <p:spPr bwMode="auto">
          <a:xfrm flipV="1">
            <a:off x="2251075"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01" name="Rectangle 85"/>
          <p:cNvSpPr>
            <a:spLocks noChangeAspect="1" noChangeArrowheads="1"/>
          </p:cNvSpPr>
          <p:nvPr/>
        </p:nvSpPr>
        <p:spPr bwMode="auto">
          <a:xfrm>
            <a:off x="2225675" y="108902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502" name="Line 86"/>
          <p:cNvSpPr>
            <a:spLocks noChangeAspect="1" noChangeShapeType="1"/>
          </p:cNvSpPr>
          <p:nvPr/>
        </p:nvSpPr>
        <p:spPr bwMode="auto">
          <a:xfrm flipV="1">
            <a:off x="2417763"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03" name="Rectangle 87"/>
          <p:cNvSpPr>
            <a:spLocks noChangeAspect="1" noChangeArrowheads="1"/>
          </p:cNvSpPr>
          <p:nvPr/>
        </p:nvSpPr>
        <p:spPr bwMode="auto">
          <a:xfrm>
            <a:off x="2392363" y="108902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504" name="Line 90"/>
          <p:cNvSpPr>
            <a:spLocks noChangeAspect="1" noChangeShapeType="1"/>
          </p:cNvSpPr>
          <p:nvPr/>
        </p:nvSpPr>
        <p:spPr bwMode="auto">
          <a:xfrm>
            <a:off x="1420813" y="1069975"/>
            <a:ext cx="111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05" name="Freeform 92"/>
          <p:cNvSpPr>
            <a:spLocks noChangeAspect="1"/>
          </p:cNvSpPr>
          <p:nvPr/>
        </p:nvSpPr>
        <p:spPr bwMode="auto">
          <a:xfrm>
            <a:off x="1431928" y="671514"/>
            <a:ext cx="1057275" cy="354012"/>
          </a:xfrm>
          <a:custGeom>
            <a:avLst/>
            <a:gdLst>
              <a:gd name="T0" fmla="*/ 2147483647 w 5896"/>
              <a:gd name="T1" fmla="*/ 2147483647 h 1155"/>
              <a:gd name="T2" fmla="*/ 2147483647 w 5896"/>
              <a:gd name="T3" fmla="*/ 2147483647 h 1155"/>
              <a:gd name="T4" fmla="*/ 2147483647 w 5896"/>
              <a:gd name="T5" fmla="*/ 2147483647 h 1155"/>
              <a:gd name="T6" fmla="*/ 2147483647 w 5896"/>
              <a:gd name="T7" fmla="*/ 2147483647 h 1155"/>
              <a:gd name="T8" fmla="*/ 2147483647 w 5896"/>
              <a:gd name="T9" fmla="*/ 2147483647 h 1155"/>
              <a:gd name="T10" fmla="*/ 2147483647 w 5896"/>
              <a:gd name="T11" fmla="*/ 2147483647 h 1155"/>
              <a:gd name="T12" fmla="*/ 2147483647 w 5896"/>
              <a:gd name="T13" fmla="*/ 2147483647 h 1155"/>
              <a:gd name="T14" fmla="*/ 2147483647 w 5896"/>
              <a:gd name="T15" fmla="*/ 2147483647 h 1155"/>
              <a:gd name="T16" fmla="*/ 2147483647 w 5896"/>
              <a:gd name="T17" fmla="*/ 2147483647 h 1155"/>
              <a:gd name="T18" fmla="*/ 2147483647 w 5896"/>
              <a:gd name="T19" fmla="*/ 2147483647 h 1155"/>
              <a:gd name="T20" fmla="*/ 2147483647 w 5896"/>
              <a:gd name="T21" fmla="*/ 2147483647 h 1155"/>
              <a:gd name="T22" fmla="*/ 2147483647 w 5896"/>
              <a:gd name="T23" fmla="*/ 2147483647 h 1155"/>
              <a:gd name="T24" fmla="*/ 2147483647 w 5896"/>
              <a:gd name="T25" fmla="*/ 2147483647 h 1155"/>
              <a:gd name="T26" fmla="*/ 2147483647 w 5896"/>
              <a:gd name="T27" fmla="*/ 2147483647 h 1155"/>
              <a:gd name="T28" fmla="*/ 2147483647 w 5896"/>
              <a:gd name="T29" fmla="*/ 2147483647 h 1155"/>
              <a:gd name="T30" fmla="*/ 2147483647 w 5896"/>
              <a:gd name="T31" fmla="*/ 2147483647 h 1155"/>
              <a:gd name="T32" fmla="*/ 2147483647 w 5896"/>
              <a:gd name="T33" fmla="*/ 2147483647 h 1155"/>
              <a:gd name="T34" fmla="*/ 2147483647 w 5896"/>
              <a:gd name="T35" fmla="*/ 2147483647 h 1155"/>
              <a:gd name="T36" fmla="*/ 2147483647 w 5896"/>
              <a:gd name="T37" fmla="*/ 2147483647 h 1155"/>
              <a:gd name="T38" fmla="*/ 2147483647 w 5896"/>
              <a:gd name="T39" fmla="*/ 2147483647 h 1155"/>
              <a:gd name="T40" fmla="*/ 2147483647 w 5896"/>
              <a:gd name="T41" fmla="*/ 2147483647 h 1155"/>
              <a:gd name="T42" fmla="*/ 2147483647 w 5896"/>
              <a:gd name="T43" fmla="*/ 2147483647 h 1155"/>
              <a:gd name="T44" fmla="*/ 2147483647 w 5896"/>
              <a:gd name="T45" fmla="*/ 2147483647 h 1155"/>
              <a:gd name="T46" fmla="*/ 2147483647 w 5896"/>
              <a:gd name="T47" fmla="*/ 2147483647 h 1155"/>
              <a:gd name="T48" fmla="*/ 2147483647 w 5896"/>
              <a:gd name="T49" fmla="*/ 2147483647 h 1155"/>
              <a:gd name="T50" fmla="*/ 2147483647 w 5896"/>
              <a:gd name="T51" fmla="*/ 2147483647 h 1155"/>
              <a:gd name="T52" fmla="*/ 2147483647 w 5896"/>
              <a:gd name="T53" fmla="*/ 2147483647 h 1155"/>
              <a:gd name="T54" fmla="*/ 2147483647 w 5896"/>
              <a:gd name="T55" fmla="*/ 2147483647 h 1155"/>
              <a:gd name="T56" fmla="*/ 2147483647 w 5896"/>
              <a:gd name="T57" fmla="*/ 2147483647 h 1155"/>
              <a:gd name="T58" fmla="*/ 2147483647 w 5896"/>
              <a:gd name="T59" fmla="*/ 2147483647 h 1155"/>
              <a:gd name="T60" fmla="*/ 2147483647 w 5896"/>
              <a:gd name="T61" fmla="*/ 2147483647 h 1155"/>
              <a:gd name="T62" fmla="*/ 2147483647 w 5896"/>
              <a:gd name="T63" fmla="*/ 2147483647 h 1155"/>
              <a:gd name="T64" fmla="*/ 2147483647 w 5896"/>
              <a:gd name="T65" fmla="*/ 0 h 1155"/>
              <a:gd name="T66" fmla="*/ 2147483647 w 5896"/>
              <a:gd name="T67" fmla="*/ 0 h 1155"/>
              <a:gd name="T68" fmla="*/ 2147483647 w 5896"/>
              <a:gd name="T69" fmla="*/ 0 h 1155"/>
              <a:gd name="T70" fmla="*/ 2147483647 w 5896"/>
              <a:gd name="T71" fmla="*/ 0 h 1155"/>
              <a:gd name="T72" fmla="*/ 2147483647 w 5896"/>
              <a:gd name="T73" fmla="*/ 0 h 1155"/>
              <a:gd name="T74" fmla="*/ 2147483647 w 5896"/>
              <a:gd name="T75" fmla="*/ 2147483647 h 1155"/>
              <a:gd name="T76" fmla="*/ 2147483647 w 5896"/>
              <a:gd name="T77" fmla="*/ 2147483647 h 1155"/>
              <a:gd name="T78" fmla="*/ 2147483647 w 5896"/>
              <a:gd name="T79" fmla="*/ 2147483647 h 1155"/>
              <a:gd name="T80" fmla="*/ 2147483647 w 5896"/>
              <a:gd name="T81" fmla="*/ 2147483647 h 1155"/>
              <a:gd name="T82" fmla="*/ 2147483647 w 5896"/>
              <a:gd name="T83" fmla="*/ 2147483647 h 11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155">
                <a:moveTo>
                  <a:pt x="0" y="1155"/>
                </a:moveTo>
                <a:lnTo>
                  <a:pt x="45" y="1155"/>
                </a:lnTo>
                <a:lnTo>
                  <a:pt x="90" y="1155"/>
                </a:lnTo>
                <a:lnTo>
                  <a:pt x="135" y="1155"/>
                </a:lnTo>
                <a:lnTo>
                  <a:pt x="180" y="1155"/>
                </a:lnTo>
                <a:lnTo>
                  <a:pt x="240" y="1155"/>
                </a:lnTo>
                <a:lnTo>
                  <a:pt x="285" y="1155"/>
                </a:lnTo>
                <a:lnTo>
                  <a:pt x="330" y="1155"/>
                </a:lnTo>
                <a:lnTo>
                  <a:pt x="375" y="1155"/>
                </a:lnTo>
                <a:lnTo>
                  <a:pt x="420" y="1155"/>
                </a:lnTo>
                <a:lnTo>
                  <a:pt x="465" y="1155"/>
                </a:lnTo>
                <a:lnTo>
                  <a:pt x="510" y="1155"/>
                </a:lnTo>
                <a:lnTo>
                  <a:pt x="555" y="1155"/>
                </a:lnTo>
                <a:lnTo>
                  <a:pt x="600" y="1155"/>
                </a:lnTo>
                <a:lnTo>
                  <a:pt x="645" y="1155"/>
                </a:lnTo>
                <a:lnTo>
                  <a:pt x="690" y="1155"/>
                </a:lnTo>
                <a:lnTo>
                  <a:pt x="750" y="735"/>
                </a:lnTo>
                <a:lnTo>
                  <a:pt x="795" y="735"/>
                </a:lnTo>
                <a:lnTo>
                  <a:pt x="840" y="735"/>
                </a:lnTo>
                <a:lnTo>
                  <a:pt x="885" y="735"/>
                </a:lnTo>
                <a:lnTo>
                  <a:pt x="930" y="735"/>
                </a:lnTo>
                <a:lnTo>
                  <a:pt x="975" y="735"/>
                </a:lnTo>
                <a:lnTo>
                  <a:pt x="1020" y="735"/>
                </a:lnTo>
                <a:lnTo>
                  <a:pt x="1065" y="735"/>
                </a:lnTo>
                <a:lnTo>
                  <a:pt x="1110" y="735"/>
                </a:lnTo>
                <a:lnTo>
                  <a:pt x="1155" y="735"/>
                </a:lnTo>
                <a:lnTo>
                  <a:pt x="1215" y="735"/>
                </a:lnTo>
                <a:lnTo>
                  <a:pt x="1260" y="735"/>
                </a:lnTo>
                <a:lnTo>
                  <a:pt x="1305" y="735"/>
                </a:lnTo>
                <a:lnTo>
                  <a:pt x="1350" y="735"/>
                </a:lnTo>
                <a:lnTo>
                  <a:pt x="1395" y="735"/>
                </a:lnTo>
                <a:lnTo>
                  <a:pt x="1440" y="735"/>
                </a:lnTo>
                <a:lnTo>
                  <a:pt x="1485" y="585"/>
                </a:lnTo>
                <a:lnTo>
                  <a:pt x="1530" y="585"/>
                </a:lnTo>
                <a:lnTo>
                  <a:pt x="1575" y="585"/>
                </a:lnTo>
                <a:lnTo>
                  <a:pt x="1620" y="585"/>
                </a:lnTo>
                <a:lnTo>
                  <a:pt x="1665" y="585"/>
                </a:lnTo>
                <a:lnTo>
                  <a:pt x="1725" y="585"/>
                </a:lnTo>
                <a:lnTo>
                  <a:pt x="1770" y="585"/>
                </a:lnTo>
                <a:lnTo>
                  <a:pt x="1815" y="585"/>
                </a:lnTo>
                <a:lnTo>
                  <a:pt x="1860" y="585"/>
                </a:lnTo>
                <a:lnTo>
                  <a:pt x="1905" y="585"/>
                </a:lnTo>
                <a:lnTo>
                  <a:pt x="1950" y="585"/>
                </a:lnTo>
                <a:lnTo>
                  <a:pt x="1995" y="585"/>
                </a:lnTo>
                <a:lnTo>
                  <a:pt x="2040" y="585"/>
                </a:lnTo>
                <a:lnTo>
                  <a:pt x="2085" y="585"/>
                </a:lnTo>
                <a:lnTo>
                  <a:pt x="2130" y="585"/>
                </a:lnTo>
                <a:lnTo>
                  <a:pt x="2175" y="585"/>
                </a:lnTo>
                <a:lnTo>
                  <a:pt x="2235" y="420"/>
                </a:lnTo>
                <a:lnTo>
                  <a:pt x="2280" y="420"/>
                </a:lnTo>
                <a:lnTo>
                  <a:pt x="2325" y="420"/>
                </a:lnTo>
                <a:lnTo>
                  <a:pt x="2370" y="420"/>
                </a:lnTo>
                <a:lnTo>
                  <a:pt x="2415" y="420"/>
                </a:lnTo>
                <a:lnTo>
                  <a:pt x="2460" y="420"/>
                </a:lnTo>
                <a:lnTo>
                  <a:pt x="2505" y="420"/>
                </a:lnTo>
                <a:lnTo>
                  <a:pt x="2550" y="420"/>
                </a:lnTo>
                <a:lnTo>
                  <a:pt x="2595" y="420"/>
                </a:lnTo>
                <a:lnTo>
                  <a:pt x="2640" y="420"/>
                </a:lnTo>
                <a:lnTo>
                  <a:pt x="2685" y="420"/>
                </a:lnTo>
                <a:lnTo>
                  <a:pt x="2745" y="420"/>
                </a:lnTo>
                <a:lnTo>
                  <a:pt x="2790" y="420"/>
                </a:lnTo>
                <a:lnTo>
                  <a:pt x="2836" y="420"/>
                </a:lnTo>
                <a:lnTo>
                  <a:pt x="2881" y="420"/>
                </a:lnTo>
                <a:lnTo>
                  <a:pt x="2926" y="420"/>
                </a:lnTo>
                <a:lnTo>
                  <a:pt x="2971" y="495"/>
                </a:lnTo>
                <a:lnTo>
                  <a:pt x="3016" y="495"/>
                </a:lnTo>
                <a:lnTo>
                  <a:pt x="3061" y="495"/>
                </a:lnTo>
                <a:lnTo>
                  <a:pt x="3106" y="495"/>
                </a:lnTo>
                <a:lnTo>
                  <a:pt x="3151" y="495"/>
                </a:lnTo>
                <a:lnTo>
                  <a:pt x="3211" y="495"/>
                </a:lnTo>
                <a:lnTo>
                  <a:pt x="3256" y="495"/>
                </a:lnTo>
                <a:lnTo>
                  <a:pt x="3301" y="495"/>
                </a:lnTo>
                <a:lnTo>
                  <a:pt x="3346" y="495"/>
                </a:lnTo>
                <a:lnTo>
                  <a:pt x="3391" y="495"/>
                </a:lnTo>
                <a:lnTo>
                  <a:pt x="3436" y="495"/>
                </a:lnTo>
                <a:lnTo>
                  <a:pt x="3481" y="495"/>
                </a:lnTo>
                <a:lnTo>
                  <a:pt x="3526" y="495"/>
                </a:lnTo>
                <a:lnTo>
                  <a:pt x="3571" y="495"/>
                </a:lnTo>
                <a:lnTo>
                  <a:pt x="3616" y="495"/>
                </a:lnTo>
                <a:lnTo>
                  <a:pt x="3661" y="495"/>
                </a:lnTo>
                <a:lnTo>
                  <a:pt x="3721" y="300"/>
                </a:lnTo>
                <a:lnTo>
                  <a:pt x="3766" y="300"/>
                </a:lnTo>
                <a:lnTo>
                  <a:pt x="3811" y="300"/>
                </a:lnTo>
                <a:lnTo>
                  <a:pt x="3856" y="300"/>
                </a:lnTo>
                <a:lnTo>
                  <a:pt x="3901" y="300"/>
                </a:lnTo>
                <a:lnTo>
                  <a:pt x="3946" y="300"/>
                </a:lnTo>
                <a:lnTo>
                  <a:pt x="3991" y="300"/>
                </a:lnTo>
                <a:lnTo>
                  <a:pt x="4036" y="300"/>
                </a:lnTo>
                <a:lnTo>
                  <a:pt x="4081" y="300"/>
                </a:lnTo>
                <a:lnTo>
                  <a:pt x="4126" y="300"/>
                </a:lnTo>
                <a:lnTo>
                  <a:pt x="4171" y="300"/>
                </a:lnTo>
                <a:lnTo>
                  <a:pt x="4231" y="300"/>
                </a:lnTo>
                <a:lnTo>
                  <a:pt x="4276" y="300"/>
                </a:lnTo>
                <a:lnTo>
                  <a:pt x="4321" y="300"/>
                </a:lnTo>
                <a:lnTo>
                  <a:pt x="4366" y="300"/>
                </a:lnTo>
                <a:lnTo>
                  <a:pt x="4411" y="300"/>
                </a:lnTo>
                <a:lnTo>
                  <a:pt x="4456" y="0"/>
                </a:lnTo>
                <a:lnTo>
                  <a:pt x="4501" y="0"/>
                </a:lnTo>
                <a:lnTo>
                  <a:pt x="4546" y="0"/>
                </a:lnTo>
                <a:lnTo>
                  <a:pt x="4591" y="0"/>
                </a:lnTo>
                <a:lnTo>
                  <a:pt x="4636" y="0"/>
                </a:lnTo>
                <a:lnTo>
                  <a:pt x="4681" y="0"/>
                </a:lnTo>
                <a:lnTo>
                  <a:pt x="4741" y="0"/>
                </a:lnTo>
                <a:lnTo>
                  <a:pt x="4786" y="0"/>
                </a:lnTo>
                <a:lnTo>
                  <a:pt x="4831" y="0"/>
                </a:lnTo>
                <a:lnTo>
                  <a:pt x="4876" y="0"/>
                </a:lnTo>
                <a:lnTo>
                  <a:pt x="4921" y="0"/>
                </a:lnTo>
                <a:lnTo>
                  <a:pt x="4966" y="0"/>
                </a:lnTo>
                <a:lnTo>
                  <a:pt x="5011" y="0"/>
                </a:lnTo>
                <a:lnTo>
                  <a:pt x="5056" y="0"/>
                </a:lnTo>
                <a:lnTo>
                  <a:pt x="5101" y="0"/>
                </a:lnTo>
                <a:lnTo>
                  <a:pt x="5146" y="0"/>
                </a:lnTo>
                <a:lnTo>
                  <a:pt x="5191" y="210"/>
                </a:lnTo>
                <a:lnTo>
                  <a:pt x="5251" y="210"/>
                </a:lnTo>
                <a:lnTo>
                  <a:pt x="5296" y="210"/>
                </a:lnTo>
                <a:lnTo>
                  <a:pt x="5341" y="210"/>
                </a:lnTo>
                <a:lnTo>
                  <a:pt x="5386" y="210"/>
                </a:lnTo>
                <a:lnTo>
                  <a:pt x="5431" y="210"/>
                </a:lnTo>
                <a:lnTo>
                  <a:pt x="5476" y="210"/>
                </a:lnTo>
                <a:lnTo>
                  <a:pt x="5521" y="210"/>
                </a:lnTo>
                <a:lnTo>
                  <a:pt x="5566" y="210"/>
                </a:lnTo>
                <a:lnTo>
                  <a:pt x="5611" y="210"/>
                </a:lnTo>
                <a:lnTo>
                  <a:pt x="5656" y="210"/>
                </a:lnTo>
                <a:lnTo>
                  <a:pt x="5716" y="210"/>
                </a:lnTo>
                <a:lnTo>
                  <a:pt x="5761" y="210"/>
                </a:lnTo>
                <a:lnTo>
                  <a:pt x="5806" y="210"/>
                </a:lnTo>
                <a:lnTo>
                  <a:pt x="5851" y="210"/>
                </a:lnTo>
                <a:lnTo>
                  <a:pt x="5896" y="210"/>
                </a:lnTo>
              </a:path>
            </a:pathLst>
          </a:custGeom>
          <a:noFill/>
          <a:ln w="1905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06" name="Line 94"/>
          <p:cNvSpPr>
            <a:spLocks noChangeAspect="1" noChangeShapeType="1"/>
          </p:cNvSpPr>
          <p:nvPr/>
        </p:nvSpPr>
        <p:spPr bwMode="auto">
          <a:xfrm>
            <a:off x="1425578" y="1328739"/>
            <a:ext cx="1063625"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nvGrpSpPr>
          <p:cNvPr id="19507" name="Group 95"/>
          <p:cNvGrpSpPr>
            <a:grpSpLocks noChangeAspect="1"/>
          </p:cNvGrpSpPr>
          <p:nvPr/>
        </p:nvGrpSpPr>
        <p:grpSpPr bwMode="auto">
          <a:xfrm>
            <a:off x="1425578" y="1387477"/>
            <a:ext cx="1063625" cy="212725"/>
            <a:chOff x="2592" y="2880"/>
            <a:chExt cx="4608" cy="288"/>
          </a:xfrm>
        </p:grpSpPr>
        <p:sp>
          <p:nvSpPr>
            <p:cNvPr id="19763" name="Line 96"/>
            <p:cNvSpPr>
              <a:spLocks noChangeAspect="1" noChangeShapeType="1"/>
            </p:cNvSpPr>
            <p:nvPr/>
          </p:nvSpPr>
          <p:spPr bwMode="auto">
            <a:xfrm>
              <a:off x="2592" y="2880"/>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64" name="Line 97"/>
            <p:cNvSpPr>
              <a:spLocks noChangeAspect="1" noChangeShapeType="1"/>
            </p:cNvSpPr>
            <p:nvPr/>
          </p:nvSpPr>
          <p:spPr bwMode="auto">
            <a:xfrm>
              <a:off x="4896" y="3168"/>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65" name="Line 98"/>
            <p:cNvSpPr>
              <a:spLocks noChangeAspect="1" noChangeShapeType="1"/>
            </p:cNvSpPr>
            <p:nvPr/>
          </p:nvSpPr>
          <p:spPr bwMode="auto">
            <a:xfrm>
              <a:off x="4896" y="288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08" name="Group 99"/>
          <p:cNvGrpSpPr>
            <a:grpSpLocks noChangeAspect="1"/>
          </p:cNvGrpSpPr>
          <p:nvPr/>
        </p:nvGrpSpPr>
        <p:grpSpPr bwMode="auto">
          <a:xfrm>
            <a:off x="1425578" y="1658941"/>
            <a:ext cx="1063625" cy="212725"/>
            <a:chOff x="2592" y="4032"/>
            <a:chExt cx="4608" cy="288"/>
          </a:xfrm>
        </p:grpSpPr>
        <p:sp>
          <p:nvSpPr>
            <p:cNvPr id="19758" name="Line 100"/>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9" name="Line 101"/>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60" name="Line 102"/>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61" name="Line 103"/>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62" name="Line 104"/>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09" name="Group 105"/>
          <p:cNvGrpSpPr>
            <a:grpSpLocks noChangeAspect="1"/>
          </p:cNvGrpSpPr>
          <p:nvPr/>
        </p:nvGrpSpPr>
        <p:grpSpPr bwMode="auto">
          <a:xfrm flipH="1">
            <a:off x="1425578" y="1931991"/>
            <a:ext cx="1063625" cy="211137"/>
            <a:chOff x="2592" y="4032"/>
            <a:chExt cx="4608" cy="288"/>
          </a:xfrm>
        </p:grpSpPr>
        <p:sp>
          <p:nvSpPr>
            <p:cNvPr id="19753" name="Line 106"/>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4" name="Line 107"/>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5" name="Line 108"/>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6" name="Line 109"/>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7" name="Line 110"/>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10" name="Group 111"/>
          <p:cNvGrpSpPr>
            <a:grpSpLocks noChangeAspect="1"/>
          </p:cNvGrpSpPr>
          <p:nvPr/>
        </p:nvGrpSpPr>
        <p:grpSpPr bwMode="auto">
          <a:xfrm>
            <a:off x="1425578" y="2203453"/>
            <a:ext cx="1063625" cy="212725"/>
            <a:chOff x="2592" y="4320"/>
            <a:chExt cx="4608" cy="288"/>
          </a:xfrm>
        </p:grpSpPr>
        <p:sp>
          <p:nvSpPr>
            <p:cNvPr id="19748" name="Line 112"/>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9" name="Line 113"/>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0" name="Line 114"/>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1" name="Line 115"/>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52" name="Line 116"/>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11" name="Group 117"/>
          <p:cNvGrpSpPr>
            <a:grpSpLocks noChangeAspect="1"/>
          </p:cNvGrpSpPr>
          <p:nvPr/>
        </p:nvGrpSpPr>
        <p:grpSpPr bwMode="auto">
          <a:xfrm>
            <a:off x="1425578" y="2476503"/>
            <a:ext cx="1063625" cy="212725"/>
            <a:chOff x="2592" y="4752"/>
            <a:chExt cx="4608" cy="288"/>
          </a:xfrm>
        </p:grpSpPr>
        <p:sp>
          <p:nvSpPr>
            <p:cNvPr id="19741" name="Line 118"/>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2" name="Line 119"/>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3" name="Line 120"/>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4" name="Line 121"/>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5" name="Line 122"/>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6" name="Line 123"/>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7" name="Line 124"/>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12" name="Group 125"/>
          <p:cNvGrpSpPr>
            <a:grpSpLocks noChangeAspect="1"/>
          </p:cNvGrpSpPr>
          <p:nvPr/>
        </p:nvGrpSpPr>
        <p:grpSpPr bwMode="auto">
          <a:xfrm flipH="1" flipV="1">
            <a:off x="1425578" y="2749553"/>
            <a:ext cx="1063625" cy="212725"/>
            <a:chOff x="2592" y="4752"/>
            <a:chExt cx="4608" cy="288"/>
          </a:xfrm>
        </p:grpSpPr>
        <p:sp>
          <p:nvSpPr>
            <p:cNvPr id="19734" name="Line 126"/>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5" name="Line 127"/>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6" name="Line 128"/>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7" name="Line 129"/>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8" name="Line 130"/>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9" name="Line 131"/>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40" name="Line 132"/>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13" name="Group 133"/>
          <p:cNvGrpSpPr>
            <a:grpSpLocks noChangeAspect="1"/>
          </p:cNvGrpSpPr>
          <p:nvPr/>
        </p:nvGrpSpPr>
        <p:grpSpPr bwMode="auto">
          <a:xfrm flipH="1" flipV="1">
            <a:off x="1425578" y="3022601"/>
            <a:ext cx="1063625" cy="211139"/>
            <a:chOff x="2592" y="4320"/>
            <a:chExt cx="4608" cy="288"/>
          </a:xfrm>
        </p:grpSpPr>
        <p:sp>
          <p:nvSpPr>
            <p:cNvPr id="19729" name="Line 134"/>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0" name="Line 135"/>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1" name="Line 136"/>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2" name="Line 137"/>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33" name="Line 138"/>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sp>
        <p:nvSpPr>
          <p:cNvPr id="8384" name="Text Box 192"/>
          <p:cNvSpPr txBox="1">
            <a:spLocks noChangeAspect="1" noChangeArrowheads="1"/>
          </p:cNvSpPr>
          <p:nvPr/>
        </p:nvSpPr>
        <p:spPr bwMode="auto">
          <a:xfrm>
            <a:off x="2190754" y="72707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400">
              <a:solidFill>
                <a:srgbClr val="000000"/>
              </a:solidFill>
              <a:latin typeface="Tahoma" charset="0"/>
            </a:endParaRPr>
          </a:p>
        </p:txBody>
      </p:sp>
      <p:sp>
        <p:nvSpPr>
          <p:cNvPr id="19515" name="Line 88"/>
          <p:cNvSpPr>
            <a:spLocks noChangeAspect="1" noChangeShapeType="1"/>
          </p:cNvSpPr>
          <p:nvPr/>
        </p:nvSpPr>
        <p:spPr bwMode="auto">
          <a:xfrm flipV="1">
            <a:off x="2590800" y="1052515"/>
            <a:ext cx="0"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16" name="Line 199"/>
          <p:cNvSpPr>
            <a:spLocks noChangeAspect="1" noChangeShapeType="1"/>
          </p:cNvSpPr>
          <p:nvPr/>
        </p:nvSpPr>
        <p:spPr bwMode="auto">
          <a:xfrm>
            <a:off x="2740028" y="1042990"/>
            <a:ext cx="10906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17" name="Line 200"/>
          <p:cNvSpPr>
            <a:spLocks noChangeAspect="1" noChangeShapeType="1"/>
          </p:cNvSpPr>
          <p:nvPr/>
        </p:nvSpPr>
        <p:spPr bwMode="auto">
          <a:xfrm flipV="1">
            <a:off x="2740026" y="401639"/>
            <a:ext cx="1588" cy="6413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18" name="Line 201"/>
          <p:cNvSpPr>
            <a:spLocks noChangeAspect="1" noChangeShapeType="1"/>
          </p:cNvSpPr>
          <p:nvPr/>
        </p:nvSpPr>
        <p:spPr bwMode="auto">
          <a:xfrm flipV="1">
            <a:off x="2740026" y="1027116"/>
            <a:ext cx="15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19" name="Rectangle 202"/>
          <p:cNvSpPr>
            <a:spLocks noChangeAspect="1" noChangeArrowheads="1"/>
          </p:cNvSpPr>
          <p:nvPr/>
        </p:nvSpPr>
        <p:spPr bwMode="auto">
          <a:xfrm>
            <a:off x="2733677" y="1060450"/>
            <a:ext cx="49213"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20" name="Rectangle 203"/>
          <p:cNvSpPr>
            <a:spLocks noChangeAspect="1" noChangeArrowheads="1"/>
          </p:cNvSpPr>
          <p:nvPr/>
        </p:nvSpPr>
        <p:spPr bwMode="auto">
          <a:xfrm>
            <a:off x="2732088" y="1060451"/>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a:solidFill>
                <a:srgbClr val="000000"/>
              </a:solidFill>
            </a:endParaRPr>
          </a:p>
        </p:txBody>
      </p:sp>
      <p:sp>
        <p:nvSpPr>
          <p:cNvPr id="19521" name="Line 204"/>
          <p:cNvSpPr>
            <a:spLocks noChangeAspect="1" noChangeShapeType="1"/>
          </p:cNvSpPr>
          <p:nvPr/>
        </p:nvSpPr>
        <p:spPr bwMode="auto">
          <a:xfrm flipV="1">
            <a:off x="2897188" y="102711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22" name="Rectangle 205"/>
          <p:cNvSpPr>
            <a:spLocks noChangeAspect="1" noChangeArrowheads="1"/>
          </p:cNvSpPr>
          <p:nvPr/>
        </p:nvSpPr>
        <p:spPr bwMode="auto">
          <a:xfrm>
            <a:off x="2879725" y="1060450"/>
            <a:ext cx="76200"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23" name="Rectangle 206"/>
          <p:cNvSpPr>
            <a:spLocks noChangeAspect="1" noChangeArrowheads="1"/>
          </p:cNvSpPr>
          <p:nvPr/>
        </p:nvSpPr>
        <p:spPr bwMode="auto">
          <a:xfrm>
            <a:off x="2879725" y="1060451"/>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a:solidFill>
                <a:srgbClr val="000000"/>
              </a:solidFill>
            </a:endParaRPr>
          </a:p>
        </p:txBody>
      </p:sp>
      <p:sp>
        <p:nvSpPr>
          <p:cNvPr id="19524" name="Line 207"/>
          <p:cNvSpPr>
            <a:spLocks noChangeAspect="1" noChangeShapeType="1"/>
          </p:cNvSpPr>
          <p:nvPr/>
        </p:nvSpPr>
        <p:spPr bwMode="auto">
          <a:xfrm flipV="1">
            <a:off x="3052763" y="102711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25" name="Rectangle 208"/>
          <p:cNvSpPr>
            <a:spLocks noChangeAspect="1" noChangeArrowheads="1"/>
          </p:cNvSpPr>
          <p:nvPr/>
        </p:nvSpPr>
        <p:spPr bwMode="auto">
          <a:xfrm>
            <a:off x="3035300" y="1060450"/>
            <a:ext cx="76200"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26" name="Rectangle 209"/>
          <p:cNvSpPr>
            <a:spLocks noChangeAspect="1" noChangeArrowheads="1"/>
          </p:cNvSpPr>
          <p:nvPr/>
        </p:nvSpPr>
        <p:spPr bwMode="auto">
          <a:xfrm>
            <a:off x="3036888" y="1060451"/>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a:solidFill>
                <a:srgbClr val="000000"/>
              </a:solidFill>
            </a:endParaRPr>
          </a:p>
        </p:txBody>
      </p:sp>
      <p:sp>
        <p:nvSpPr>
          <p:cNvPr id="19527" name="Line 210"/>
          <p:cNvSpPr>
            <a:spLocks noChangeAspect="1" noChangeShapeType="1"/>
          </p:cNvSpPr>
          <p:nvPr/>
        </p:nvSpPr>
        <p:spPr bwMode="auto">
          <a:xfrm flipV="1">
            <a:off x="3209925" y="102711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28" name="Rectangle 211"/>
          <p:cNvSpPr>
            <a:spLocks noChangeAspect="1" noChangeArrowheads="1"/>
          </p:cNvSpPr>
          <p:nvPr/>
        </p:nvSpPr>
        <p:spPr bwMode="auto">
          <a:xfrm>
            <a:off x="3190875" y="1060450"/>
            <a:ext cx="76200"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29" name="Rectangle 212"/>
          <p:cNvSpPr>
            <a:spLocks noChangeAspect="1" noChangeArrowheads="1"/>
          </p:cNvSpPr>
          <p:nvPr/>
        </p:nvSpPr>
        <p:spPr bwMode="auto">
          <a:xfrm>
            <a:off x="3192463" y="1060451"/>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a:solidFill>
                <a:srgbClr val="000000"/>
              </a:solidFill>
            </a:endParaRPr>
          </a:p>
        </p:txBody>
      </p:sp>
      <p:sp>
        <p:nvSpPr>
          <p:cNvPr id="19530" name="Line 213"/>
          <p:cNvSpPr>
            <a:spLocks noChangeAspect="1" noChangeShapeType="1"/>
          </p:cNvSpPr>
          <p:nvPr/>
        </p:nvSpPr>
        <p:spPr bwMode="auto">
          <a:xfrm flipV="1">
            <a:off x="3360741" y="1027116"/>
            <a:ext cx="1587"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31" name="Rectangle 214"/>
          <p:cNvSpPr>
            <a:spLocks noChangeAspect="1" noChangeArrowheads="1"/>
          </p:cNvSpPr>
          <p:nvPr/>
        </p:nvSpPr>
        <p:spPr bwMode="auto">
          <a:xfrm>
            <a:off x="3346453" y="1060450"/>
            <a:ext cx="74613"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32" name="Rectangle 215"/>
          <p:cNvSpPr>
            <a:spLocks noChangeAspect="1" noChangeArrowheads="1"/>
          </p:cNvSpPr>
          <p:nvPr/>
        </p:nvSpPr>
        <p:spPr bwMode="auto">
          <a:xfrm>
            <a:off x="3346449" y="1060451"/>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a:solidFill>
                <a:srgbClr val="000000"/>
              </a:solidFill>
            </a:endParaRPr>
          </a:p>
        </p:txBody>
      </p:sp>
      <p:sp>
        <p:nvSpPr>
          <p:cNvPr id="19533" name="Line 216"/>
          <p:cNvSpPr>
            <a:spLocks noChangeAspect="1" noChangeShapeType="1"/>
          </p:cNvSpPr>
          <p:nvPr/>
        </p:nvSpPr>
        <p:spPr bwMode="auto">
          <a:xfrm flipV="1">
            <a:off x="3519488" y="102711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34" name="Rectangle 217"/>
          <p:cNvSpPr>
            <a:spLocks noChangeAspect="1" noChangeArrowheads="1"/>
          </p:cNvSpPr>
          <p:nvPr/>
        </p:nvSpPr>
        <p:spPr bwMode="auto">
          <a:xfrm>
            <a:off x="3494091" y="1060450"/>
            <a:ext cx="104775"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35" name="Rectangle 218"/>
          <p:cNvSpPr>
            <a:spLocks noChangeAspect="1" noChangeArrowheads="1"/>
          </p:cNvSpPr>
          <p:nvPr/>
        </p:nvSpPr>
        <p:spPr bwMode="auto">
          <a:xfrm>
            <a:off x="3494088" y="1060451"/>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a:solidFill>
                <a:srgbClr val="000000"/>
              </a:solidFill>
            </a:endParaRPr>
          </a:p>
        </p:txBody>
      </p:sp>
      <p:sp>
        <p:nvSpPr>
          <p:cNvPr id="19536" name="Line 219"/>
          <p:cNvSpPr>
            <a:spLocks noChangeAspect="1" noChangeShapeType="1"/>
          </p:cNvSpPr>
          <p:nvPr/>
        </p:nvSpPr>
        <p:spPr bwMode="auto">
          <a:xfrm flipV="1">
            <a:off x="3673475" y="1027116"/>
            <a:ext cx="15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37" name="Rectangle 220"/>
          <p:cNvSpPr>
            <a:spLocks noChangeAspect="1" noChangeArrowheads="1"/>
          </p:cNvSpPr>
          <p:nvPr/>
        </p:nvSpPr>
        <p:spPr bwMode="auto">
          <a:xfrm>
            <a:off x="3649664" y="1060450"/>
            <a:ext cx="106363"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38" name="Rectangle 221"/>
          <p:cNvSpPr>
            <a:spLocks noChangeAspect="1" noChangeArrowheads="1"/>
          </p:cNvSpPr>
          <p:nvPr/>
        </p:nvSpPr>
        <p:spPr bwMode="auto">
          <a:xfrm>
            <a:off x="3648075" y="1060451"/>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a:solidFill>
                <a:srgbClr val="000000"/>
              </a:solidFill>
            </a:endParaRPr>
          </a:p>
        </p:txBody>
      </p:sp>
      <p:sp>
        <p:nvSpPr>
          <p:cNvPr id="19539" name="Line 222"/>
          <p:cNvSpPr>
            <a:spLocks noChangeAspect="1" noChangeShapeType="1"/>
          </p:cNvSpPr>
          <p:nvPr/>
        </p:nvSpPr>
        <p:spPr bwMode="auto">
          <a:xfrm flipV="1">
            <a:off x="3830639" y="102711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40" name="Rectangle 223"/>
          <p:cNvSpPr>
            <a:spLocks noChangeAspect="1" noChangeArrowheads="1"/>
          </p:cNvSpPr>
          <p:nvPr/>
        </p:nvSpPr>
        <p:spPr bwMode="auto">
          <a:xfrm>
            <a:off x="3805238" y="1060450"/>
            <a:ext cx="106363" cy="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41" name="Line 225"/>
          <p:cNvSpPr>
            <a:spLocks noChangeAspect="1" noChangeShapeType="1"/>
          </p:cNvSpPr>
          <p:nvPr/>
        </p:nvSpPr>
        <p:spPr bwMode="auto">
          <a:xfrm>
            <a:off x="2740029" y="1042990"/>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42" name="Freeform 227"/>
          <p:cNvSpPr>
            <a:spLocks noChangeAspect="1"/>
          </p:cNvSpPr>
          <p:nvPr/>
        </p:nvSpPr>
        <p:spPr bwMode="auto">
          <a:xfrm>
            <a:off x="2751139" y="671513"/>
            <a:ext cx="989012" cy="330200"/>
          </a:xfrm>
          <a:custGeom>
            <a:avLst/>
            <a:gdLst>
              <a:gd name="T0" fmla="*/ 2147483647 w 3009"/>
              <a:gd name="T1" fmla="*/ 2147483647 h 656"/>
              <a:gd name="T2" fmla="*/ 2147483647 w 3009"/>
              <a:gd name="T3" fmla="*/ 2147483647 h 656"/>
              <a:gd name="T4" fmla="*/ 2147483647 w 3009"/>
              <a:gd name="T5" fmla="*/ 2147483647 h 656"/>
              <a:gd name="T6" fmla="*/ 2147483647 w 3009"/>
              <a:gd name="T7" fmla="*/ 2147483647 h 656"/>
              <a:gd name="T8" fmla="*/ 2147483647 w 3009"/>
              <a:gd name="T9" fmla="*/ 2147483647 h 656"/>
              <a:gd name="T10" fmla="*/ 2147483647 w 3009"/>
              <a:gd name="T11" fmla="*/ 2147483647 h 656"/>
              <a:gd name="T12" fmla="*/ 2147483647 w 3009"/>
              <a:gd name="T13" fmla="*/ 2147483647 h 656"/>
              <a:gd name="T14" fmla="*/ 2147483647 w 3009"/>
              <a:gd name="T15" fmla="*/ 2147483647 h 656"/>
              <a:gd name="T16" fmla="*/ 2147483647 w 3009"/>
              <a:gd name="T17" fmla="*/ 2147483647 h 656"/>
              <a:gd name="T18" fmla="*/ 2147483647 w 3009"/>
              <a:gd name="T19" fmla="*/ 2147483647 h 656"/>
              <a:gd name="T20" fmla="*/ 2147483647 w 3009"/>
              <a:gd name="T21" fmla="*/ 2147483647 h 656"/>
              <a:gd name="T22" fmla="*/ 2147483647 w 3009"/>
              <a:gd name="T23" fmla="*/ 2147483647 h 656"/>
              <a:gd name="T24" fmla="*/ 2147483647 w 3009"/>
              <a:gd name="T25" fmla="*/ 2147483647 h 656"/>
              <a:gd name="T26" fmla="*/ 2147483647 w 3009"/>
              <a:gd name="T27" fmla="*/ 2147483647 h 656"/>
              <a:gd name="T28" fmla="*/ 2147483647 w 3009"/>
              <a:gd name="T29" fmla="*/ 2147483647 h 656"/>
              <a:gd name="T30" fmla="*/ 2147483647 w 3009"/>
              <a:gd name="T31" fmla="*/ 2147483647 h 656"/>
              <a:gd name="T32" fmla="*/ 2147483647 w 3009"/>
              <a:gd name="T33" fmla="*/ 2147483647 h 656"/>
              <a:gd name="T34" fmla="*/ 2147483647 w 3009"/>
              <a:gd name="T35" fmla="*/ 2147483647 h 656"/>
              <a:gd name="T36" fmla="*/ 2147483647 w 3009"/>
              <a:gd name="T37" fmla="*/ 2147483647 h 656"/>
              <a:gd name="T38" fmla="*/ 2147483647 w 3009"/>
              <a:gd name="T39" fmla="*/ 2147483647 h 656"/>
              <a:gd name="T40" fmla="*/ 2147483647 w 3009"/>
              <a:gd name="T41" fmla="*/ 2147483647 h 656"/>
              <a:gd name="T42" fmla="*/ 2147483647 w 3009"/>
              <a:gd name="T43" fmla="*/ 2147483647 h 656"/>
              <a:gd name="T44" fmla="*/ 2147483647 w 3009"/>
              <a:gd name="T45" fmla="*/ 2147483647 h 656"/>
              <a:gd name="T46" fmla="*/ 2147483647 w 3009"/>
              <a:gd name="T47" fmla="*/ 2147483647 h 656"/>
              <a:gd name="T48" fmla="*/ 2147483647 w 3009"/>
              <a:gd name="T49" fmla="*/ 2147483647 h 656"/>
              <a:gd name="T50" fmla="*/ 2147483647 w 3009"/>
              <a:gd name="T51" fmla="*/ 2147483647 h 656"/>
              <a:gd name="T52" fmla="*/ 2147483647 w 3009"/>
              <a:gd name="T53" fmla="*/ 2147483647 h 656"/>
              <a:gd name="T54" fmla="*/ 2147483647 w 3009"/>
              <a:gd name="T55" fmla="*/ 2147483647 h 656"/>
              <a:gd name="T56" fmla="*/ 2147483647 w 3009"/>
              <a:gd name="T57" fmla="*/ 2147483647 h 656"/>
              <a:gd name="T58" fmla="*/ 2147483647 w 3009"/>
              <a:gd name="T59" fmla="*/ 2147483647 h 656"/>
              <a:gd name="T60" fmla="*/ 2147483647 w 3009"/>
              <a:gd name="T61" fmla="*/ 2147483647 h 656"/>
              <a:gd name="T62" fmla="*/ 2147483647 w 3009"/>
              <a:gd name="T63" fmla="*/ 2147483647 h 656"/>
              <a:gd name="T64" fmla="*/ 2147483647 w 3009"/>
              <a:gd name="T65" fmla="*/ 0 h 656"/>
              <a:gd name="T66" fmla="*/ 2147483647 w 3009"/>
              <a:gd name="T67" fmla="*/ 0 h 656"/>
              <a:gd name="T68" fmla="*/ 2147483647 w 3009"/>
              <a:gd name="T69" fmla="*/ 0 h 656"/>
              <a:gd name="T70" fmla="*/ 2147483647 w 3009"/>
              <a:gd name="T71" fmla="*/ 0 h 656"/>
              <a:gd name="T72" fmla="*/ 2147483647 w 3009"/>
              <a:gd name="T73" fmla="*/ 0 h 656"/>
              <a:gd name="T74" fmla="*/ 2147483647 w 3009"/>
              <a:gd name="T75" fmla="*/ 2147483647 h 656"/>
              <a:gd name="T76" fmla="*/ 2147483647 w 3009"/>
              <a:gd name="T77" fmla="*/ 2147483647 h 656"/>
              <a:gd name="T78" fmla="*/ 2147483647 w 3009"/>
              <a:gd name="T79" fmla="*/ 2147483647 h 656"/>
              <a:gd name="T80" fmla="*/ 2147483647 w 3009"/>
              <a:gd name="T81" fmla="*/ 2147483647 h 656"/>
              <a:gd name="T82" fmla="*/ 2147483647 w 3009"/>
              <a:gd name="T83" fmla="*/ 2147483647 h 6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009" h="656">
                <a:moveTo>
                  <a:pt x="0" y="656"/>
                </a:moveTo>
                <a:lnTo>
                  <a:pt x="23" y="656"/>
                </a:lnTo>
                <a:lnTo>
                  <a:pt x="46" y="656"/>
                </a:lnTo>
                <a:lnTo>
                  <a:pt x="69" y="656"/>
                </a:lnTo>
                <a:lnTo>
                  <a:pt x="92" y="656"/>
                </a:lnTo>
                <a:lnTo>
                  <a:pt x="122" y="656"/>
                </a:lnTo>
                <a:lnTo>
                  <a:pt x="145" y="656"/>
                </a:lnTo>
                <a:lnTo>
                  <a:pt x="168" y="656"/>
                </a:lnTo>
                <a:lnTo>
                  <a:pt x="191" y="656"/>
                </a:lnTo>
                <a:lnTo>
                  <a:pt x="214" y="656"/>
                </a:lnTo>
                <a:lnTo>
                  <a:pt x="237" y="656"/>
                </a:lnTo>
                <a:lnTo>
                  <a:pt x="260" y="656"/>
                </a:lnTo>
                <a:lnTo>
                  <a:pt x="283" y="656"/>
                </a:lnTo>
                <a:lnTo>
                  <a:pt x="306" y="656"/>
                </a:lnTo>
                <a:lnTo>
                  <a:pt x="329" y="656"/>
                </a:lnTo>
                <a:lnTo>
                  <a:pt x="352" y="656"/>
                </a:lnTo>
                <a:lnTo>
                  <a:pt x="383" y="417"/>
                </a:lnTo>
                <a:lnTo>
                  <a:pt x="405" y="417"/>
                </a:lnTo>
                <a:lnTo>
                  <a:pt x="428" y="417"/>
                </a:lnTo>
                <a:lnTo>
                  <a:pt x="451" y="417"/>
                </a:lnTo>
                <a:lnTo>
                  <a:pt x="474" y="417"/>
                </a:lnTo>
                <a:lnTo>
                  <a:pt x="497" y="417"/>
                </a:lnTo>
                <a:lnTo>
                  <a:pt x="520" y="417"/>
                </a:lnTo>
                <a:lnTo>
                  <a:pt x="543" y="417"/>
                </a:lnTo>
                <a:lnTo>
                  <a:pt x="566" y="417"/>
                </a:lnTo>
                <a:lnTo>
                  <a:pt x="589" y="417"/>
                </a:lnTo>
                <a:lnTo>
                  <a:pt x="620" y="417"/>
                </a:lnTo>
                <a:lnTo>
                  <a:pt x="643" y="417"/>
                </a:lnTo>
                <a:lnTo>
                  <a:pt x="666" y="417"/>
                </a:lnTo>
                <a:lnTo>
                  <a:pt x="689" y="417"/>
                </a:lnTo>
                <a:lnTo>
                  <a:pt x="712" y="417"/>
                </a:lnTo>
                <a:lnTo>
                  <a:pt x="735" y="417"/>
                </a:lnTo>
                <a:lnTo>
                  <a:pt x="758" y="333"/>
                </a:lnTo>
                <a:lnTo>
                  <a:pt x="781" y="333"/>
                </a:lnTo>
                <a:lnTo>
                  <a:pt x="804" y="333"/>
                </a:lnTo>
                <a:lnTo>
                  <a:pt x="827" y="333"/>
                </a:lnTo>
                <a:lnTo>
                  <a:pt x="850" y="333"/>
                </a:lnTo>
                <a:lnTo>
                  <a:pt x="880" y="333"/>
                </a:lnTo>
                <a:lnTo>
                  <a:pt x="903" y="333"/>
                </a:lnTo>
                <a:lnTo>
                  <a:pt x="926" y="333"/>
                </a:lnTo>
                <a:lnTo>
                  <a:pt x="949" y="333"/>
                </a:lnTo>
                <a:lnTo>
                  <a:pt x="972" y="333"/>
                </a:lnTo>
                <a:lnTo>
                  <a:pt x="995" y="333"/>
                </a:lnTo>
                <a:lnTo>
                  <a:pt x="1018" y="333"/>
                </a:lnTo>
                <a:lnTo>
                  <a:pt x="1041" y="333"/>
                </a:lnTo>
                <a:lnTo>
                  <a:pt x="1064" y="333"/>
                </a:lnTo>
                <a:lnTo>
                  <a:pt x="1087" y="333"/>
                </a:lnTo>
                <a:lnTo>
                  <a:pt x="1110" y="333"/>
                </a:lnTo>
                <a:lnTo>
                  <a:pt x="1141" y="239"/>
                </a:lnTo>
                <a:lnTo>
                  <a:pt x="1164" y="239"/>
                </a:lnTo>
                <a:lnTo>
                  <a:pt x="1187" y="239"/>
                </a:lnTo>
                <a:lnTo>
                  <a:pt x="1210" y="239"/>
                </a:lnTo>
                <a:lnTo>
                  <a:pt x="1233" y="239"/>
                </a:lnTo>
                <a:lnTo>
                  <a:pt x="1256" y="239"/>
                </a:lnTo>
                <a:lnTo>
                  <a:pt x="1279" y="239"/>
                </a:lnTo>
                <a:lnTo>
                  <a:pt x="1302" y="239"/>
                </a:lnTo>
                <a:lnTo>
                  <a:pt x="1324" y="239"/>
                </a:lnTo>
                <a:lnTo>
                  <a:pt x="1347" y="239"/>
                </a:lnTo>
                <a:lnTo>
                  <a:pt x="1370" y="239"/>
                </a:lnTo>
                <a:lnTo>
                  <a:pt x="1401" y="239"/>
                </a:lnTo>
                <a:lnTo>
                  <a:pt x="1424" y="239"/>
                </a:lnTo>
                <a:lnTo>
                  <a:pt x="1449" y="239"/>
                </a:lnTo>
                <a:lnTo>
                  <a:pt x="1472" y="239"/>
                </a:lnTo>
                <a:lnTo>
                  <a:pt x="1495" y="239"/>
                </a:lnTo>
                <a:lnTo>
                  <a:pt x="1518" y="281"/>
                </a:lnTo>
                <a:lnTo>
                  <a:pt x="1541" y="281"/>
                </a:lnTo>
                <a:lnTo>
                  <a:pt x="1564" y="281"/>
                </a:lnTo>
                <a:lnTo>
                  <a:pt x="1587" y="281"/>
                </a:lnTo>
                <a:lnTo>
                  <a:pt x="1610" y="281"/>
                </a:lnTo>
                <a:lnTo>
                  <a:pt x="1640" y="281"/>
                </a:lnTo>
                <a:lnTo>
                  <a:pt x="1663" y="281"/>
                </a:lnTo>
                <a:lnTo>
                  <a:pt x="1686" y="281"/>
                </a:lnTo>
                <a:lnTo>
                  <a:pt x="1709" y="281"/>
                </a:lnTo>
                <a:lnTo>
                  <a:pt x="1732" y="281"/>
                </a:lnTo>
                <a:lnTo>
                  <a:pt x="1755" y="281"/>
                </a:lnTo>
                <a:lnTo>
                  <a:pt x="1778" y="281"/>
                </a:lnTo>
                <a:lnTo>
                  <a:pt x="1801" y="281"/>
                </a:lnTo>
                <a:lnTo>
                  <a:pt x="1824" y="281"/>
                </a:lnTo>
                <a:lnTo>
                  <a:pt x="1847" y="281"/>
                </a:lnTo>
                <a:lnTo>
                  <a:pt x="1870" y="281"/>
                </a:lnTo>
                <a:lnTo>
                  <a:pt x="1901" y="170"/>
                </a:lnTo>
                <a:lnTo>
                  <a:pt x="1924" y="170"/>
                </a:lnTo>
                <a:lnTo>
                  <a:pt x="1947" y="170"/>
                </a:lnTo>
                <a:lnTo>
                  <a:pt x="1970" y="170"/>
                </a:lnTo>
                <a:lnTo>
                  <a:pt x="1993" y="170"/>
                </a:lnTo>
                <a:lnTo>
                  <a:pt x="2016" y="170"/>
                </a:lnTo>
                <a:lnTo>
                  <a:pt x="2039" y="170"/>
                </a:lnTo>
                <a:lnTo>
                  <a:pt x="2062" y="170"/>
                </a:lnTo>
                <a:lnTo>
                  <a:pt x="2085" y="170"/>
                </a:lnTo>
                <a:lnTo>
                  <a:pt x="2108" y="170"/>
                </a:lnTo>
                <a:lnTo>
                  <a:pt x="2131" y="170"/>
                </a:lnTo>
                <a:lnTo>
                  <a:pt x="2161" y="170"/>
                </a:lnTo>
                <a:lnTo>
                  <a:pt x="2184" y="170"/>
                </a:lnTo>
                <a:lnTo>
                  <a:pt x="2207" y="170"/>
                </a:lnTo>
                <a:lnTo>
                  <a:pt x="2230" y="170"/>
                </a:lnTo>
                <a:lnTo>
                  <a:pt x="2253" y="170"/>
                </a:lnTo>
                <a:lnTo>
                  <a:pt x="2276" y="0"/>
                </a:lnTo>
                <a:lnTo>
                  <a:pt x="2299" y="0"/>
                </a:lnTo>
                <a:lnTo>
                  <a:pt x="2322" y="0"/>
                </a:lnTo>
                <a:lnTo>
                  <a:pt x="2345" y="0"/>
                </a:lnTo>
                <a:lnTo>
                  <a:pt x="2368" y="0"/>
                </a:lnTo>
                <a:lnTo>
                  <a:pt x="2391" y="0"/>
                </a:lnTo>
                <a:lnTo>
                  <a:pt x="2422" y="0"/>
                </a:lnTo>
                <a:lnTo>
                  <a:pt x="2445" y="0"/>
                </a:lnTo>
                <a:lnTo>
                  <a:pt x="2467" y="0"/>
                </a:lnTo>
                <a:lnTo>
                  <a:pt x="2490" y="0"/>
                </a:lnTo>
                <a:lnTo>
                  <a:pt x="2513" y="0"/>
                </a:lnTo>
                <a:lnTo>
                  <a:pt x="2536" y="0"/>
                </a:lnTo>
                <a:lnTo>
                  <a:pt x="2559" y="0"/>
                </a:lnTo>
                <a:lnTo>
                  <a:pt x="2582" y="0"/>
                </a:lnTo>
                <a:lnTo>
                  <a:pt x="2605" y="0"/>
                </a:lnTo>
                <a:lnTo>
                  <a:pt x="2628" y="0"/>
                </a:lnTo>
                <a:lnTo>
                  <a:pt x="2651" y="120"/>
                </a:lnTo>
                <a:lnTo>
                  <a:pt x="2682" y="120"/>
                </a:lnTo>
                <a:lnTo>
                  <a:pt x="2705" y="120"/>
                </a:lnTo>
                <a:lnTo>
                  <a:pt x="2728" y="120"/>
                </a:lnTo>
                <a:lnTo>
                  <a:pt x="2751" y="120"/>
                </a:lnTo>
                <a:lnTo>
                  <a:pt x="2774" y="120"/>
                </a:lnTo>
                <a:lnTo>
                  <a:pt x="2797" y="120"/>
                </a:lnTo>
                <a:lnTo>
                  <a:pt x="2820" y="120"/>
                </a:lnTo>
                <a:lnTo>
                  <a:pt x="2843" y="120"/>
                </a:lnTo>
                <a:lnTo>
                  <a:pt x="2866" y="120"/>
                </a:lnTo>
                <a:lnTo>
                  <a:pt x="2889" y="120"/>
                </a:lnTo>
                <a:lnTo>
                  <a:pt x="2919" y="120"/>
                </a:lnTo>
                <a:lnTo>
                  <a:pt x="2942" y="120"/>
                </a:lnTo>
                <a:lnTo>
                  <a:pt x="2965" y="120"/>
                </a:lnTo>
                <a:lnTo>
                  <a:pt x="2988" y="120"/>
                </a:lnTo>
                <a:lnTo>
                  <a:pt x="3009" y="120"/>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43" name="Rectangle 228"/>
          <p:cNvSpPr>
            <a:spLocks noChangeAspect="1" noChangeArrowheads="1"/>
          </p:cNvSpPr>
          <p:nvPr/>
        </p:nvSpPr>
        <p:spPr bwMode="auto">
          <a:xfrm>
            <a:off x="3795715" y="473077"/>
            <a:ext cx="682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44" name="Rectangle 230"/>
          <p:cNvSpPr>
            <a:spLocks noChangeAspect="1" noChangeArrowheads="1"/>
          </p:cNvSpPr>
          <p:nvPr/>
        </p:nvSpPr>
        <p:spPr bwMode="auto">
          <a:xfrm>
            <a:off x="3795715" y="698503"/>
            <a:ext cx="682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grpSp>
        <p:nvGrpSpPr>
          <p:cNvPr id="19545" name="Group 349"/>
          <p:cNvGrpSpPr>
            <a:grpSpLocks/>
          </p:cNvGrpSpPr>
          <p:nvPr/>
        </p:nvGrpSpPr>
        <p:grpSpPr bwMode="auto">
          <a:xfrm>
            <a:off x="2755903" y="1190628"/>
            <a:ext cx="993775" cy="92075"/>
            <a:chOff x="4588" y="817"/>
            <a:chExt cx="801" cy="65"/>
          </a:xfrm>
        </p:grpSpPr>
        <p:sp>
          <p:nvSpPr>
            <p:cNvPr id="19725" name="Line 233"/>
            <p:cNvSpPr>
              <a:spLocks noChangeAspect="1" noChangeShapeType="1"/>
            </p:cNvSpPr>
            <p:nvPr/>
          </p:nvSpPr>
          <p:spPr bwMode="auto">
            <a:xfrm flipV="1">
              <a:off x="4588" y="817"/>
              <a:ext cx="1" cy="64"/>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6" name="Line 234"/>
            <p:cNvSpPr>
              <a:spLocks noChangeAspect="1" noChangeShapeType="1"/>
            </p:cNvSpPr>
            <p:nvPr/>
          </p:nvSpPr>
          <p:spPr bwMode="auto">
            <a:xfrm>
              <a:off x="4588" y="817"/>
              <a:ext cx="1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7" name="Line 235"/>
            <p:cNvSpPr>
              <a:spLocks noChangeAspect="1" noChangeShapeType="1"/>
            </p:cNvSpPr>
            <p:nvPr/>
          </p:nvSpPr>
          <p:spPr bwMode="auto">
            <a:xfrm>
              <a:off x="4688" y="817"/>
              <a:ext cx="1" cy="64"/>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8" name="Line 236"/>
            <p:cNvSpPr>
              <a:spLocks noChangeAspect="1" noChangeShapeType="1"/>
            </p:cNvSpPr>
            <p:nvPr/>
          </p:nvSpPr>
          <p:spPr bwMode="auto">
            <a:xfrm>
              <a:off x="4688" y="881"/>
              <a:ext cx="7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46" name="Group 348"/>
          <p:cNvGrpSpPr>
            <a:grpSpLocks/>
          </p:cNvGrpSpPr>
          <p:nvPr/>
        </p:nvGrpSpPr>
        <p:grpSpPr bwMode="auto">
          <a:xfrm>
            <a:off x="2755903" y="1450976"/>
            <a:ext cx="993775" cy="95251"/>
            <a:chOff x="4588" y="947"/>
            <a:chExt cx="801" cy="67"/>
          </a:xfrm>
        </p:grpSpPr>
        <p:grpSp>
          <p:nvGrpSpPr>
            <p:cNvPr id="19719" name="Group 347"/>
            <p:cNvGrpSpPr>
              <a:grpSpLocks/>
            </p:cNvGrpSpPr>
            <p:nvPr/>
          </p:nvGrpSpPr>
          <p:grpSpPr bwMode="auto">
            <a:xfrm>
              <a:off x="4588" y="947"/>
              <a:ext cx="201" cy="67"/>
              <a:chOff x="4588" y="947"/>
              <a:chExt cx="201" cy="67"/>
            </a:xfrm>
          </p:grpSpPr>
          <p:sp>
            <p:nvSpPr>
              <p:cNvPr id="19721" name="Line 237"/>
              <p:cNvSpPr>
                <a:spLocks noChangeAspect="1" noChangeShapeType="1"/>
              </p:cNvSpPr>
              <p:nvPr/>
            </p:nvSpPr>
            <p:spPr bwMode="auto">
              <a:xfrm>
                <a:off x="4588" y="1013"/>
                <a:ext cx="1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2" name="Line 238"/>
              <p:cNvSpPr>
                <a:spLocks noChangeAspect="1" noChangeShapeType="1"/>
              </p:cNvSpPr>
              <p:nvPr/>
            </p:nvSpPr>
            <p:spPr bwMode="auto">
              <a:xfrm flipV="1">
                <a:off x="4688" y="947"/>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3" name="Line 239"/>
              <p:cNvSpPr>
                <a:spLocks noChangeAspect="1" noChangeShapeType="1"/>
              </p:cNvSpPr>
              <p:nvPr/>
            </p:nvSpPr>
            <p:spPr bwMode="auto">
              <a:xfrm>
                <a:off x="4688" y="947"/>
                <a:ext cx="100"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24" name="Line 240"/>
              <p:cNvSpPr>
                <a:spLocks noChangeAspect="1" noChangeShapeType="1"/>
              </p:cNvSpPr>
              <p:nvPr/>
            </p:nvSpPr>
            <p:spPr bwMode="auto">
              <a:xfrm>
                <a:off x="4788" y="947"/>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sp>
          <p:nvSpPr>
            <p:cNvPr id="19720" name="Line 241"/>
            <p:cNvSpPr>
              <a:spLocks noChangeAspect="1" noChangeShapeType="1"/>
            </p:cNvSpPr>
            <p:nvPr/>
          </p:nvSpPr>
          <p:spPr bwMode="auto">
            <a:xfrm>
              <a:off x="4788" y="1013"/>
              <a:ext cx="6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47" name="Group 346"/>
          <p:cNvGrpSpPr>
            <a:grpSpLocks/>
          </p:cNvGrpSpPr>
          <p:nvPr/>
        </p:nvGrpSpPr>
        <p:grpSpPr bwMode="auto">
          <a:xfrm>
            <a:off x="2755903" y="1712916"/>
            <a:ext cx="993775" cy="96837"/>
            <a:chOff x="4588" y="1079"/>
            <a:chExt cx="801" cy="67"/>
          </a:xfrm>
        </p:grpSpPr>
        <p:sp>
          <p:nvSpPr>
            <p:cNvPr id="19714" name="Line 242"/>
            <p:cNvSpPr>
              <a:spLocks noChangeAspect="1" noChangeShapeType="1"/>
            </p:cNvSpPr>
            <p:nvPr/>
          </p:nvSpPr>
          <p:spPr bwMode="auto">
            <a:xfrm>
              <a:off x="4588" y="1145"/>
              <a:ext cx="2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5" name="Line 243"/>
            <p:cNvSpPr>
              <a:spLocks noChangeAspect="1" noChangeShapeType="1"/>
            </p:cNvSpPr>
            <p:nvPr/>
          </p:nvSpPr>
          <p:spPr bwMode="auto">
            <a:xfrm flipV="1">
              <a:off x="4788" y="1079"/>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6" name="Line 244"/>
            <p:cNvSpPr>
              <a:spLocks noChangeAspect="1" noChangeShapeType="1"/>
            </p:cNvSpPr>
            <p:nvPr/>
          </p:nvSpPr>
          <p:spPr bwMode="auto">
            <a:xfrm>
              <a:off x="4788" y="1079"/>
              <a:ext cx="100"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7" name="Line 245"/>
            <p:cNvSpPr>
              <a:spLocks noChangeAspect="1" noChangeShapeType="1"/>
            </p:cNvSpPr>
            <p:nvPr/>
          </p:nvSpPr>
          <p:spPr bwMode="auto">
            <a:xfrm>
              <a:off x="4888" y="1079"/>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8" name="Line 246"/>
            <p:cNvSpPr>
              <a:spLocks noChangeAspect="1" noChangeShapeType="1"/>
            </p:cNvSpPr>
            <p:nvPr/>
          </p:nvSpPr>
          <p:spPr bwMode="auto">
            <a:xfrm>
              <a:off x="4888" y="1145"/>
              <a:ext cx="5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48" name="Group 345"/>
          <p:cNvGrpSpPr>
            <a:grpSpLocks/>
          </p:cNvGrpSpPr>
          <p:nvPr/>
        </p:nvGrpSpPr>
        <p:grpSpPr bwMode="auto">
          <a:xfrm>
            <a:off x="2755903" y="1976441"/>
            <a:ext cx="993775" cy="96837"/>
            <a:chOff x="4588" y="1208"/>
            <a:chExt cx="801" cy="68"/>
          </a:xfrm>
        </p:grpSpPr>
        <p:sp>
          <p:nvSpPr>
            <p:cNvPr id="19709" name="Line 247"/>
            <p:cNvSpPr>
              <a:spLocks noChangeAspect="1" noChangeShapeType="1"/>
            </p:cNvSpPr>
            <p:nvPr/>
          </p:nvSpPr>
          <p:spPr bwMode="auto">
            <a:xfrm>
              <a:off x="4588" y="1275"/>
              <a:ext cx="3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0" name="Line 248"/>
            <p:cNvSpPr>
              <a:spLocks noChangeAspect="1" noChangeShapeType="1"/>
            </p:cNvSpPr>
            <p:nvPr/>
          </p:nvSpPr>
          <p:spPr bwMode="auto">
            <a:xfrm flipV="1">
              <a:off x="4888" y="1208"/>
              <a:ext cx="1" cy="67"/>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1" name="Line 249"/>
            <p:cNvSpPr>
              <a:spLocks noChangeAspect="1" noChangeShapeType="1"/>
            </p:cNvSpPr>
            <p:nvPr/>
          </p:nvSpPr>
          <p:spPr bwMode="auto">
            <a:xfrm>
              <a:off x="4888" y="1208"/>
              <a:ext cx="101"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2" name="Line 250"/>
            <p:cNvSpPr>
              <a:spLocks noChangeAspect="1" noChangeShapeType="1"/>
            </p:cNvSpPr>
            <p:nvPr/>
          </p:nvSpPr>
          <p:spPr bwMode="auto">
            <a:xfrm>
              <a:off x="4989" y="1208"/>
              <a:ext cx="0" cy="67"/>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13" name="Line 251"/>
            <p:cNvSpPr>
              <a:spLocks noChangeAspect="1" noChangeShapeType="1"/>
            </p:cNvSpPr>
            <p:nvPr/>
          </p:nvSpPr>
          <p:spPr bwMode="auto">
            <a:xfrm>
              <a:off x="4989" y="1275"/>
              <a:ext cx="4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49" name="Group 252"/>
          <p:cNvGrpSpPr>
            <a:grpSpLocks noChangeAspect="1"/>
          </p:cNvGrpSpPr>
          <p:nvPr/>
        </p:nvGrpSpPr>
        <p:grpSpPr bwMode="auto">
          <a:xfrm>
            <a:off x="2755902" y="3028950"/>
            <a:ext cx="995363" cy="95251"/>
            <a:chOff x="1594" y="2554"/>
            <a:chExt cx="1515" cy="50"/>
          </a:xfrm>
        </p:grpSpPr>
        <p:sp>
          <p:nvSpPr>
            <p:cNvPr id="19705" name="Line 253"/>
            <p:cNvSpPr>
              <a:spLocks noChangeAspect="1" noChangeShapeType="1"/>
            </p:cNvSpPr>
            <p:nvPr/>
          </p:nvSpPr>
          <p:spPr bwMode="auto">
            <a:xfrm flipV="1">
              <a:off x="3108" y="2554"/>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6" name="Line 254"/>
            <p:cNvSpPr>
              <a:spLocks noChangeAspect="1" noChangeShapeType="1"/>
            </p:cNvSpPr>
            <p:nvPr/>
          </p:nvSpPr>
          <p:spPr bwMode="auto">
            <a:xfrm>
              <a:off x="2918" y="2554"/>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7" name="Line 255"/>
            <p:cNvSpPr>
              <a:spLocks noChangeAspect="1" noChangeShapeType="1"/>
            </p:cNvSpPr>
            <p:nvPr/>
          </p:nvSpPr>
          <p:spPr bwMode="auto">
            <a:xfrm>
              <a:off x="2918" y="2554"/>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8" name="Line 256"/>
            <p:cNvSpPr>
              <a:spLocks noChangeAspect="1" noChangeShapeType="1"/>
            </p:cNvSpPr>
            <p:nvPr/>
          </p:nvSpPr>
          <p:spPr bwMode="auto">
            <a:xfrm>
              <a:off x="1594" y="2603"/>
              <a:ext cx="1324"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50" name="Group 257"/>
          <p:cNvGrpSpPr>
            <a:grpSpLocks noChangeAspect="1"/>
          </p:cNvGrpSpPr>
          <p:nvPr/>
        </p:nvGrpSpPr>
        <p:grpSpPr bwMode="auto">
          <a:xfrm>
            <a:off x="2755903" y="2765428"/>
            <a:ext cx="993775" cy="93663"/>
            <a:chOff x="1594" y="2455"/>
            <a:chExt cx="1514" cy="50"/>
          </a:xfrm>
        </p:grpSpPr>
        <p:sp>
          <p:nvSpPr>
            <p:cNvPr id="19700" name="Line 258"/>
            <p:cNvSpPr>
              <a:spLocks noChangeAspect="1" noChangeShapeType="1"/>
            </p:cNvSpPr>
            <p:nvPr/>
          </p:nvSpPr>
          <p:spPr bwMode="auto">
            <a:xfrm>
              <a:off x="2918" y="2504"/>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1" name="Line 259"/>
            <p:cNvSpPr>
              <a:spLocks noChangeAspect="1" noChangeShapeType="1"/>
            </p:cNvSpPr>
            <p:nvPr/>
          </p:nvSpPr>
          <p:spPr bwMode="auto">
            <a:xfrm flipV="1">
              <a:off x="2918" y="2455"/>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2" name="Line 260"/>
            <p:cNvSpPr>
              <a:spLocks noChangeAspect="1" noChangeShapeType="1"/>
            </p:cNvSpPr>
            <p:nvPr/>
          </p:nvSpPr>
          <p:spPr bwMode="auto">
            <a:xfrm>
              <a:off x="2730" y="2455"/>
              <a:ext cx="18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3" name="Line 261"/>
            <p:cNvSpPr>
              <a:spLocks noChangeAspect="1" noChangeShapeType="1"/>
            </p:cNvSpPr>
            <p:nvPr/>
          </p:nvSpPr>
          <p:spPr bwMode="auto">
            <a:xfrm>
              <a:off x="2730" y="2455"/>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704" name="Line 262"/>
            <p:cNvSpPr>
              <a:spLocks noChangeAspect="1" noChangeShapeType="1"/>
            </p:cNvSpPr>
            <p:nvPr/>
          </p:nvSpPr>
          <p:spPr bwMode="auto">
            <a:xfrm>
              <a:off x="1594" y="2504"/>
              <a:ext cx="1136"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51" name="Group 263"/>
          <p:cNvGrpSpPr>
            <a:grpSpLocks noChangeAspect="1"/>
          </p:cNvGrpSpPr>
          <p:nvPr/>
        </p:nvGrpSpPr>
        <p:grpSpPr bwMode="auto">
          <a:xfrm>
            <a:off x="2755903" y="2505079"/>
            <a:ext cx="993775" cy="93663"/>
            <a:chOff x="1594" y="2357"/>
            <a:chExt cx="1514" cy="49"/>
          </a:xfrm>
        </p:grpSpPr>
        <p:sp>
          <p:nvSpPr>
            <p:cNvPr id="19695" name="Line 264"/>
            <p:cNvSpPr>
              <a:spLocks noChangeAspect="1" noChangeShapeType="1"/>
            </p:cNvSpPr>
            <p:nvPr/>
          </p:nvSpPr>
          <p:spPr bwMode="auto">
            <a:xfrm>
              <a:off x="2730" y="2405"/>
              <a:ext cx="37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6" name="Line 265"/>
            <p:cNvSpPr>
              <a:spLocks noChangeAspect="1" noChangeShapeType="1"/>
            </p:cNvSpPr>
            <p:nvPr/>
          </p:nvSpPr>
          <p:spPr bwMode="auto">
            <a:xfrm flipV="1">
              <a:off x="2730" y="2357"/>
              <a:ext cx="1" cy="48"/>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7" name="Line 266"/>
            <p:cNvSpPr>
              <a:spLocks noChangeAspect="1" noChangeShapeType="1"/>
            </p:cNvSpPr>
            <p:nvPr/>
          </p:nvSpPr>
          <p:spPr bwMode="auto">
            <a:xfrm>
              <a:off x="2540" y="2357"/>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8" name="Line 267"/>
            <p:cNvSpPr>
              <a:spLocks noChangeAspect="1" noChangeShapeType="1"/>
            </p:cNvSpPr>
            <p:nvPr/>
          </p:nvSpPr>
          <p:spPr bwMode="auto">
            <a:xfrm>
              <a:off x="2540" y="2357"/>
              <a:ext cx="1" cy="48"/>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9" name="Line 268"/>
            <p:cNvSpPr>
              <a:spLocks noChangeAspect="1" noChangeShapeType="1"/>
            </p:cNvSpPr>
            <p:nvPr/>
          </p:nvSpPr>
          <p:spPr bwMode="auto">
            <a:xfrm>
              <a:off x="1594" y="2405"/>
              <a:ext cx="946"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52" name="Group 269"/>
          <p:cNvGrpSpPr>
            <a:grpSpLocks noChangeAspect="1"/>
          </p:cNvGrpSpPr>
          <p:nvPr/>
        </p:nvGrpSpPr>
        <p:grpSpPr bwMode="auto">
          <a:xfrm>
            <a:off x="2755903" y="2241551"/>
            <a:ext cx="993775" cy="96839"/>
            <a:chOff x="1594" y="2258"/>
            <a:chExt cx="1514" cy="51"/>
          </a:xfrm>
        </p:grpSpPr>
        <p:sp>
          <p:nvSpPr>
            <p:cNvPr id="19690" name="Line 270"/>
            <p:cNvSpPr>
              <a:spLocks noChangeAspect="1" noChangeShapeType="1"/>
            </p:cNvSpPr>
            <p:nvPr/>
          </p:nvSpPr>
          <p:spPr bwMode="auto">
            <a:xfrm>
              <a:off x="2540" y="2308"/>
              <a:ext cx="56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1" name="Line 271"/>
            <p:cNvSpPr>
              <a:spLocks noChangeAspect="1" noChangeShapeType="1"/>
            </p:cNvSpPr>
            <p:nvPr/>
          </p:nvSpPr>
          <p:spPr bwMode="auto">
            <a:xfrm flipV="1">
              <a:off x="2540" y="2258"/>
              <a:ext cx="1" cy="50"/>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2" name="Line 272"/>
            <p:cNvSpPr>
              <a:spLocks noChangeAspect="1" noChangeShapeType="1"/>
            </p:cNvSpPr>
            <p:nvPr/>
          </p:nvSpPr>
          <p:spPr bwMode="auto">
            <a:xfrm>
              <a:off x="2351" y="2258"/>
              <a:ext cx="189"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3" name="Line 273"/>
            <p:cNvSpPr>
              <a:spLocks noChangeAspect="1" noChangeShapeType="1"/>
            </p:cNvSpPr>
            <p:nvPr/>
          </p:nvSpPr>
          <p:spPr bwMode="auto">
            <a:xfrm>
              <a:off x="2351" y="2258"/>
              <a:ext cx="1" cy="50"/>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94" name="Line 274"/>
            <p:cNvSpPr>
              <a:spLocks noChangeAspect="1" noChangeShapeType="1"/>
            </p:cNvSpPr>
            <p:nvPr/>
          </p:nvSpPr>
          <p:spPr bwMode="auto">
            <a:xfrm>
              <a:off x="1594" y="2308"/>
              <a:ext cx="757"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sp>
        <p:nvSpPr>
          <p:cNvPr id="19553" name="Line 278"/>
          <p:cNvSpPr>
            <a:spLocks noChangeAspect="1" noChangeShapeType="1"/>
          </p:cNvSpPr>
          <p:nvPr/>
        </p:nvSpPr>
        <p:spPr bwMode="auto">
          <a:xfrm>
            <a:off x="4081464" y="1079501"/>
            <a:ext cx="1160463"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54" name="Line 279"/>
          <p:cNvSpPr>
            <a:spLocks noChangeAspect="1" noChangeShapeType="1"/>
          </p:cNvSpPr>
          <p:nvPr/>
        </p:nvSpPr>
        <p:spPr bwMode="auto">
          <a:xfrm flipV="1">
            <a:off x="4081463" y="457201"/>
            <a:ext cx="0" cy="622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55" name="Line 280"/>
          <p:cNvSpPr>
            <a:spLocks noChangeAspect="1" noChangeShapeType="1"/>
          </p:cNvSpPr>
          <p:nvPr/>
        </p:nvSpPr>
        <p:spPr bwMode="auto">
          <a:xfrm flipV="1">
            <a:off x="4081463" y="1065216"/>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56" name="Rectangle 281"/>
          <p:cNvSpPr>
            <a:spLocks noChangeAspect="1" noChangeArrowheads="1"/>
          </p:cNvSpPr>
          <p:nvPr/>
        </p:nvSpPr>
        <p:spPr bwMode="auto">
          <a:xfrm>
            <a:off x="4073528" y="1096964"/>
            <a:ext cx="53975"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57" name="Rectangle 282"/>
          <p:cNvSpPr>
            <a:spLocks noChangeAspect="1" noChangeArrowheads="1"/>
          </p:cNvSpPr>
          <p:nvPr/>
        </p:nvSpPr>
        <p:spPr bwMode="auto">
          <a:xfrm>
            <a:off x="4076700" y="1093790"/>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a:solidFill>
                <a:srgbClr val="000000"/>
              </a:solidFill>
            </a:endParaRPr>
          </a:p>
        </p:txBody>
      </p:sp>
      <p:sp>
        <p:nvSpPr>
          <p:cNvPr id="19558" name="Line 283"/>
          <p:cNvSpPr>
            <a:spLocks noChangeAspect="1" noChangeShapeType="1"/>
          </p:cNvSpPr>
          <p:nvPr/>
        </p:nvSpPr>
        <p:spPr bwMode="auto">
          <a:xfrm flipV="1">
            <a:off x="4246566" y="1065216"/>
            <a:ext cx="1587"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59" name="Rectangle 284"/>
          <p:cNvSpPr>
            <a:spLocks noChangeAspect="1" noChangeArrowheads="1"/>
          </p:cNvSpPr>
          <p:nvPr/>
        </p:nvSpPr>
        <p:spPr bwMode="auto">
          <a:xfrm>
            <a:off x="4229102" y="1096964"/>
            <a:ext cx="8096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60" name="Rectangle 285"/>
          <p:cNvSpPr>
            <a:spLocks noChangeAspect="1" noChangeArrowheads="1"/>
          </p:cNvSpPr>
          <p:nvPr/>
        </p:nvSpPr>
        <p:spPr bwMode="auto">
          <a:xfrm>
            <a:off x="4230688" y="1093790"/>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a:solidFill>
                <a:srgbClr val="000000"/>
              </a:solidFill>
            </a:endParaRPr>
          </a:p>
        </p:txBody>
      </p:sp>
      <p:sp>
        <p:nvSpPr>
          <p:cNvPr id="19561" name="Line 286"/>
          <p:cNvSpPr>
            <a:spLocks noChangeAspect="1" noChangeShapeType="1"/>
          </p:cNvSpPr>
          <p:nvPr/>
        </p:nvSpPr>
        <p:spPr bwMode="auto">
          <a:xfrm flipV="1">
            <a:off x="4413251" y="1065216"/>
            <a:ext cx="1588"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62" name="Rectangle 287"/>
          <p:cNvSpPr>
            <a:spLocks noChangeAspect="1" noChangeArrowheads="1"/>
          </p:cNvSpPr>
          <p:nvPr/>
        </p:nvSpPr>
        <p:spPr bwMode="auto">
          <a:xfrm>
            <a:off x="4394202" y="1096964"/>
            <a:ext cx="82551"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63" name="Rectangle 288"/>
          <p:cNvSpPr>
            <a:spLocks noChangeAspect="1" noChangeArrowheads="1"/>
          </p:cNvSpPr>
          <p:nvPr/>
        </p:nvSpPr>
        <p:spPr bwMode="auto">
          <a:xfrm>
            <a:off x="4394200" y="1093790"/>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a:solidFill>
                <a:srgbClr val="000000"/>
              </a:solidFill>
            </a:endParaRPr>
          </a:p>
        </p:txBody>
      </p:sp>
      <p:sp>
        <p:nvSpPr>
          <p:cNvPr id="19564" name="Line 289"/>
          <p:cNvSpPr>
            <a:spLocks noChangeAspect="1" noChangeShapeType="1"/>
          </p:cNvSpPr>
          <p:nvPr/>
        </p:nvSpPr>
        <p:spPr bwMode="auto">
          <a:xfrm flipV="1">
            <a:off x="4579939" y="1065216"/>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65" name="Rectangle 290"/>
          <p:cNvSpPr>
            <a:spLocks noChangeAspect="1" noChangeArrowheads="1"/>
          </p:cNvSpPr>
          <p:nvPr/>
        </p:nvSpPr>
        <p:spPr bwMode="auto">
          <a:xfrm>
            <a:off x="4560889" y="1096964"/>
            <a:ext cx="8096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66" name="Rectangle 291"/>
          <p:cNvSpPr>
            <a:spLocks noChangeAspect="1" noChangeArrowheads="1"/>
          </p:cNvSpPr>
          <p:nvPr/>
        </p:nvSpPr>
        <p:spPr bwMode="auto">
          <a:xfrm>
            <a:off x="4564063" y="1093790"/>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a:solidFill>
                <a:srgbClr val="000000"/>
              </a:solidFill>
            </a:endParaRPr>
          </a:p>
        </p:txBody>
      </p:sp>
      <p:sp>
        <p:nvSpPr>
          <p:cNvPr id="19567" name="Line 292"/>
          <p:cNvSpPr>
            <a:spLocks noChangeAspect="1" noChangeShapeType="1"/>
          </p:cNvSpPr>
          <p:nvPr/>
        </p:nvSpPr>
        <p:spPr bwMode="auto">
          <a:xfrm flipV="1">
            <a:off x="4743451" y="1065216"/>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68" name="Rectangle 293"/>
          <p:cNvSpPr>
            <a:spLocks noChangeAspect="1" noChangeArrowheads="1"/>
          </p:cNvSpPr>
          <p:nvPr/>
        </p:nvSpPr>
        <p:spPr bwMode="auto">
          <a:xfrm>
            <a:off x="4725991" y="1096964"/>
            <a:ext cx="79375"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69" name="Rectangle 294"/>
          <p:cNvSpPr>
            <a:spLocks noChangeAspect="1" noChangeArrowheads="1"/>
          </p:cNvSpPr>
          <p:nvPr/>
        </p:nvSpPr>
        <p:spPr bwMode="auto">
          <a:xfrm>
            <a:off x="4725988" y="1093790"/>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a:solidFill>
                <a:srgbClr val="000000"/>
              </a:solidFill>
            </a:endParaRPr>
          </a:p>
        </p:txBody>
      </p:sp>
      <p:sp>
        <p:nvSpPr>
          <p:cNvPr id="19570" name="Line 295"/>
          <p:cNvSpPr>
            <a:spLocks noChangeAspect="1" noChangeShapeType="1"/>
          </p:cNvSpPr>
          <p:nvPr/>
        </p:nvSpPr>
        <p:spPr bwMode="auto">
          <a:xfrm flipV="1">
            <a:off x="4910141" y="1065216"/>
            <a:ext cx="1587"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71" name="Rectangle 296"/>
          <p:cNvSpPr>
            <a:spLocks noChangeAspect="1" noChangeArrowheads="1"/>
          </p:cNvSpPr>
          <p:nvPr/>
        </p:nvSpPr>
        <p:spPr bwMode="auto">
          <a:xfrm>
            <a:off x="4883154" y="1096964"/>
            <a:ext cx="11271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72" name="Rectangle 297"/>
          <p:cNvSpPr>
            <a:spLocks noChangeAspect="1" noChangeArrowheads="1"/>
          </p:cNvSpPr>
          <p:nvPr/>
        </p:nvSpPr>
        <p:spPr bwMode="auto">
          <a:xfrm>
            <a:off x="4883151" y="109379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a:solidFill>
                <a:srgbClr val="000000"/>
              </a:solidFill>
            </a:endParaRPr>
          </a:p>
        </p:txBody>
      </p:sp>
      <p:sp>
        <p:nvSpPr>
          <p:cNvPr id="19573" name="Line 298"/>
          <p:cNvSpPr>
            <a:spLocks noChangeAspect="1" noChangeShapeType="1"/>
          </p:cNvSpPr>
          <p:nvPr/>
        </p:nvSpPr>
        <p:spPr bwMode="auto">
          <a:xfrm flipV="1">
            <a:off x="5075239" y="1065216"/>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74" name="Rectangle 299"/>
          <p:cNvSpPr>
            <a:spLocks noChangeAspect="1" noChangeArrowheads="1"/>
          </p:cNvSpPr>
          <p:nvPr/>
        </p:nvSpPr>
        <p:spPr bwMode="auto">
          <a:xfrm>
            <a:off x="5048251" y="1096964"/>
            <a:ext cx="114300"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75" name="Rectangle 300"/>
          <p:cNvSpPr>
            <a:spLocks noChangeAspect="1" noChangeArrowheads="1"/>
          </p:cNvSpPr>
          <p:nvPr/>
        </p:nvSpPr>
        <p:spPr bwMode="auto">
          <a:xfrm>
            <a:off x="5048251" y="109379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a:solidFill>
                <a:srgbClr val="000000"/>
              </a:solidFill>
            </a:endParaRPr>
          </a:p>
        </p:txBody>
      </p:sp>
      <p:sp>
        <p:nvSpPr>
          <p:cNvPr id="19576" name="Line 301"/>
          <p:cNvSpPr>
            <a:spLocks noChangeAspect="1" noChangeShapeType="1"/>
          </p:cNvSpPr>
          <p:nvPr/>
        </p:nvSpPr>
        <p:spPr bwMode="auto">
          <a:xfrm flipV="1">
            <a:off x="5241925" y="1065216"/>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77" name="Rectangle 302"/>
          <p:cNvSpPr>
            <a:spLocks noChangeAspect="1" noChangeArrowheads="1"/>
          </p:cNvSpPr>
          <p:nvPr/>
        </p:nvSpPr>
        <p:spPr bwMode="auto">
          <a:xfrm>
            <a:off x="5214939" y="1096964"/>
            <a:ext cx="112712"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endParaRPr lang="en-US" altLang="en-US">
              <a:solidFill>
                <a:srgbClr val="000000"/>
              </a:solidFill>
            </a:endParaRPr>
          </a:p>
        </p:txBody>
      </p:sp>
      <p:sp>
        <p:nvSpPr>
          <p:cNvPr id="19578" name="Line 304"/>
          <p:cNvSpPr>
            <a:spLocks noChangeAspect="1" noChangeShapeType="1"/>
          </p:cNvSpPr>
          <p:nvPr/>
        </p:nvSpPr>
        <p:spPr bwMode="auto">
          <a:xfrm>
            <a:off x="4081463" y="1079501"/>
            <a:ext cx="1111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nvGrpSpPr>
          <p:cNvPr id="19579" name="Group 310"/>
          <p:cNvGrpSpPr>
            <a:grpSpLocks noChangeAspect="1"/>
          </p:cNvGrpSpPr>
          <p:nvPr/>
        </p:nvGrpSpPr>
        <p:grpSpPr bwMode="auto">
          <a:xfrm>
            <a:off x="4092579" y="735014"/>
            <a:ext cx="1058863" cy="258763"/>
            <a:chOff x="615" y="1427"/>
            <a:chExt cx="1515" cy="353"/>
          </a:xfrm>
        </p:grpSpPr>
        <p:sp>
          <p:nvSpPr>
            <p:cNvPr id="8503" name="Line 311"/>
            <p:cNvSpPr>
              <a:spLocks noChangeAspect="1" noChangeShapeType="1"/>
            </p:cNvSpPr>
            <p:nvPr/>
          </p:nvSpPr>
          <p:spPr bwMode="auto">
            <a:xfrm>
              <a:off x="858" y="1613"/>
              <a:ext cx="838"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4" name="Line 312"/>
            <p:cNvSpPr>
              <a:spLocks noChangeAspect="1" noChangeShapeType="1"/>
            </p:cNvSpPr>
            <p:nvPr/>
          </p:nvSpPr>
          <p:spPr bwMode="auto">
            <a:xfrm>
              <a:off x="615" y="1780"/>
              <a:ext cx="232"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5" name="Line 313"/>
            <p:cNvSpPr>
              <a:spLocks noChangeAspect="1" noChangeShapeType="1"/>
            </p:cNvSpPr>
            <p:nvPr/>
          </p:nvSpPr>
          <p:spPr bwMode="auto">
            <a:xfrm>
              <a:off x="1719" y="1431"/>
              <a:ext cx="3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6" name="Line 314"/>
            <p:cNvSpPr>
              <a:spLocks noChangeAspect="1" noChangeShapeType="1"/>
            </p:cNvSpPr>
            <p:nvPr/>
          </p:nvSpPr>
          <p:spPr bwMode="auto">
            <a:xfrm flipH="1">
              <a:off x="2037" y="1492"/>
              <a:ext cx="93"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7" name="Line 315"/>
            <p:cNvSpPr>
              <a:spLocks noChangeAspect="1" noChangeShapeType="1"/>
            </p:cNvSpPr>
            <p:nvPr/>
          </p:nvSpPr>
          <p:spPr bwMode="auto">
            <a:xfrm flipH="1">
              <a:off x="840" y="1611"/>
              <a:ext cx="20" cy="16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8" name="Line 316"/>
            <p:cNvSpPr>
              <a:spLocks noChangeAspect="1" noChangeShapeType="1"/>
            </p:cNvSpPr>
            <p:nvPr/>
          </p:nvSpPr>
          <p:spPr bwMode="auto">
            <a:xfrm flipH="1">
              <a:off x="1694" y="1429"/>
              <a:ext cx="30" cy="18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8509" name="Line 317"/>
            <p:cNvSpPr>
              <a:spLocks noChangeAspect="1" noChangeShapeType="1"/>
            </p:cNvSpPr>
            <p:nvPr/>
          </p:nvSpPr>
          <p:spPr bwMode="auto">
            <a:xfrm>
              <a:off x="2019" y="1427"/>
              <a:ext cx="20" cy="6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grpSp>
      <p:grpSp>
        <p:nvGrpSpPr>
          <p:cNvPr id="19580" name="Group 318"/>
          <p:cNvGrpSpPr>
            <a:grpSpLocks noChangeAspect="1"/>
          </p:cNvGrpSpPr>
          <p:nvPr/>
        </p:nvGrpSpPr>
        <p:grpSpPr bwMode="auto">
          <a:xfrm>
            <a:off x="4097341" y="1289051"/>
            <a:ext cx="1057275" cy="90488"/>
            <a:chOff x="624" y="2531"/>
            <a:chExt cx="1509" cy="123"/>
          </a:xfrm>
        </p:grpSpPr>
        <p:sp>
          <p:nvSpPr>
            <p:cNvPr id="19679" name="Line 319"/>
            <p:cNvSpPr>
              <a:spLocks noChangeAspect="1" noChangeShapeType="1"/>
            </p:cNvSpPr>
            <p:nvPr/>
          </p:nvSpPr>
          <p:spPr bwMode="auto">
            <a:xfrm flipV="1">
              <a:off x="626" y="2531"/>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80" name="Line 320"/>
            <p:cNvSpPr>
              <a:spLocks noChangeAspect="1" noChangeShapeType="1"/>
            </p:cNvSpPr>
            <p:nvPr/>
          </p:nvSpPr>
          <p:spPr bwMode="auto">
            <a:xfrm>
              <a:off x="849" y="2533"/>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81" name="Line 321"/>
            <p:cNvSpPr>
              <a:spLocks noChangeAspect="1" noChangeShapeType="1"/>
            </p:cNvSpPr>
            <p:nvPr/>
          </p:nvSpPr>
          <p:spPr bwMode="auto">
            <a:xfrm>
              <a:off x="850" y="2647"/>
              <a:ext cx="1283" cy="2"/>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8514" name="Line 322"/>
            <p:cNvSpPr>
              <a:spLocks noChangeAspect="1" noChangeShapeType="1"/>
            </p:cNvSpPr>
            <p:nvPr/>
          </p:nvSpPr>
          <p:spPr bwMode="auto">
            <a:xfrm>
              <a:off x="624" y="2531"/>
              <a:ext cx="231"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grpSp>
      <p:grpSp>
        <p:nvGrpSpPr>
          <p:cNvPr id="19581" name="Group 323"/>
          <p:cNvGrpSpPr>
            <a:grpSpLocks noChangeAspect="1"/>
          </p:cNvGrpSpPr>
          <p:nvPr/>
        </p:nvGrpSpPr>
        <p:grpSpPr bwMode="auto">
          <a:xfrm>
            <a:off x="4095754" y="3046414"/>
            <a:ext cx="1063625" cy="88900"/>
            <a:chOff x="621" y="3552"/>
            <a:chExt cx="1518" cy="122"/>
          </a:xfrm>
        </p:grpSpPr>
        <p:sp>
          <p:nvSpPr>
            <p:cNvPr id="8516" name="Line 324"/>
            <p:cNvSpPr>
              <a:spLocks noChangeAspect="1" noChangeShapeType="1"/>
            </p:cNvSpPr>
            <p:nvPr/>
          </p:nvSpPr>
          <p:spPr bwMode="auto">
            <a:xfrm flipH="1">
              <a:off x="2046" y="3554"/>
              <a:ext cx="93"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19676" name="Line 325"/>
            <p:cNvSpPr>
              <a:spLocks noChangeAspect="1" noChangeShapeType="1"/>
            </p:cNvSpPr>
            <p:nvPr/>
          </p:nvSpPr>
          <p:spPr bwMode="auto">
            <a:xfrm flipV="1">
              <a:off x="2049" y="3553"/>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77" name="Line 326"/>
            <p:cNvSpPr>
              <a:spLocks noChangeAspect="1" noChangeShapeType="1"/>
            </p:cNvSpPr>
            <p:nvPr/>
          </p:nvSpPr>
          <p:spPr bwMode="auto">
            <a:xfrm>
              <a:off x="2134" y="3552"/>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78" name="Line 327"/>
            <p:cNvSpPr>
              <a:spLocks noChangeAspect="1" noChangeShapeType="1"/>
            </p:cNvSpPr>
            <p:nvPr/>
          </p:nvSpPr>
          <p:spPr bwMode="auto">
            <a:xfrm>
              <a:off x="621" y="3670"/>
              <a:ext cx="1428"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82" name="Group 328"/>
          <p:cNvGrpSpPr>
            <a:grpSpLocks noChangeAspect="1"/>
          </p:cNvGrpSpPr>
          <p:nvPr/>
        </p:nvGrpSpPr>
        <p:grpSpPr bwMode="auto">
          <a:xfrm>
            <a:off x="4095751" y="2457454"/>
            <a:ext cx="1054100" cy="93663"/>
            <a:chOff x="621" y="3265"/>
            <a:chExt cx="1507" cy="125"/>
          </a:xfrm>
        </p:grpSpPr>
        <p:sp>
          <p:nvSpPr>
            <p:cNvPr id="8521" name="Line 329"/>
            <p:cNvSpPr>
              <a:spLocks noChangeAspect="1" noChangeShapeType="1"/>
            </p:cNvSpPr>
            <p:nvPr/>
          </p:nvSpPr>
          <p:spPr bwMode="auto">
            <a:xfrm>
              <a:off x="1729" y="3269"/>
              <a:ext cx="300"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19671" name="Line 330"/>
            <p:cNvSpPr>
              <a:spLocks noChangeAspect="1" noChangeShapeType="1"/>
            </p:cNvSpPr>
            <p:nvPr/>
          </p:nvSpPr>
          <p:spPr bwMode="auto">
            <a:xfrm flipV="1">
              <a:off x="1729" y="3265"/>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72" name="Line 331"/>
            <p:cNvSpPr>
              <a:spLocks noChangeAspect="1" noChangeShapeType="1"/>
            </p:cNvSpPr>
            <p:nvPr/>
          </p:nvSpPr>
          <p:spPr bwMode="auto">
            <a:xfrm>
              <a:off x="2023" y="3269"/>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73" name="Line 332"/>
            <p:cNvSpPr>
              <a:spLocks noChangeAspect="1" noChangeShapeType="1"/>
            </p:cNvSpPr>
            <p:nvPr/>
          </p:nvSpPr>
          <p:spPr bwMode="auto">
            <a:xfrm>
              <a:off x="621" y="3382"/>
              <a:ext cx="1109" cy="2"/>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74" name="Line 333"/>
            <p:cNvSpPr>
              <a:spLocks noChangeAspect="1" noChangeShapeType="1"/>
            </p:cNvSpPr>
            <p:nvPr/>
          </p:nvSpPr>
          <p:spPr bwMode="auto">
            <a:xfrm>
              <a:off x="2022" y="3386"/>
              <a:ext cx="106" cy="0"/>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grpSp>
        <p:nvGrpSpPr>
          <p:cNvPr id="19583" name="Group 334"/>
          <p:cNvGrpSpPr>
            <a:grpSpLocks noChangeAspect="1"/>
          </p:cNvGrpSpPr>
          <p:nvPr/>
        </p:nvGrpSpPr>
        <p:grpSpPr bwMode="auto">
          <a:xfrm>
            <a:off x="4095751" y="1873251"/>
            <a:ext cx="1054100" cy="90488"/>
            <a:chOff x="621" y="2919"/>
            <a:chExt cx="1507" cy="123"/>
          </a:xfrm>
        </p:grpSpPr>
        <p:sp>
          <p:nvSpPr>
            <p:cNvPr id="8527" name="Line 335"/>
            <p:cNvSpPr>
              <a:spLocks noChangeAspect="1" noChangeShapeType="1"/>
            </p:cNvSpPr>
            <p:nvPr/>
          </p:nvSpPr>
          <p:spPr bwMode="auto">
            <a:xfrm>
              <a:off x="866" y="2921"/>
              <a:ext cx="840"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sz="2400">
                <a:solidFill>
                  <a:srgbClr val="000000"/>
                </a:solidFill>
                <a:latin typeface="Tahoma" charset="0"/>
              </a:endParaRPr>
            </a:p>
          </p:txBody>
        </p:sp>
        <p:sp>
          <p:nvSpPr>
            <p:cNvPr id="19666" name="Line 336"/>
            <p:cNvSpPr>
              <a:spLocks noChangeAspect="1" noChangeShapeType="1"/>
            </p:cNvSpPr>
            <p:nvPr/>
          </p:nvSpPr>
          <p:spPr bwMode="auto">
            <a:xfrm flipV="1">
              <a:off x="869" y="2919"/>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7" name="Line 337"/>
            <p:cNvSpPr>
              <a:spLocks noChangeAspect="1" noChangeShapeType="1"/>
            </p:cNvSpPr>
            <p:nvPr/>
          </p:nvSpPr>
          <p:spPr bwMode="auto">
            <a:xfrm>
              <a:off x="1700" y="2921"/>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8" name="Line 338"/>
            <p:cNvSpPr>
              <a:spLocks noChangeAspect="1" noChangeShapeType="1"/>
            </p:cNvSpPr>
            <p:nvPr/>
          </p:nvSpPr>
          <p:spPr bwMode="auto">
            <a:xfrm>
              <a:off x="1700" y="3037"/>
              <a:ext cx="428"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9" name="Line 339"/>
            <p:cNvSpPr>
              <a:spLocks noChangeAspect="1" noChangeShapeType="1"/>
            </p:cNvSpPr>
            <p:nvPr/>
          </p:nvSpPr>
          <p:spPr bwMode="auto">
            <a:xfrm>
              <a:off x="621" y="3037"/>
              <a:ext cx="252"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sp>
        <p:nvSpPr>
          <p:cNvPr id="8532" name="Text Box 340"/>
          <p:cNvSpPr txBox="1">
            <a:spLocks noChangeAspect="1" noChangeArrowheads="1"/>
          </p:cNvSpPr>
          <p:nvPr/>
        </p:nvSpPr>
        <p:spPr bwMode="auto">
          <a:xfrm>
            <a:off x="4797428" y="95567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1400" b="1">
              <a:solidFill>
                <a:srgbClr val="000000"/>
              </a:solidFill>
              <a:latin typeface="Tahoma" charset="0"/>
            </a:endParaRPr>
          </a:p>
        </p:txBody>
      </p:sp>
      <p:sp>
        <p:nvSpPr>
          <p:cNvPr id="19585" name="Freeform 396"/>
          <p:cNvSpPr>
            <a:spLocks noChangeAspect="1"/>
          </p:cNvSpPr>
          <p:nvPr/>
        </p:nvSpPr>
        <p:spPr bwMode="auto">
          <a:xfrm>
            <a:off x="1431926" y="268291"/>
            <a:ext cx="1068388"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86" name="Freeform 398"/>
          <p:cNvSpPr>
            <a:spLocks noChangeAspect="1"/>
          </p:cNvSpPr>
          <p:nvPr/>
        </p:nvSpPr>
        <p:spPr bwMode="auto">
          <a:xfrm>
            <a:off x="4086228" y="268291"/>
            <a:ext cx="1069975"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87" name="Freeform 399"/>
          <p:cNvSpPr>
            <a:spLocks noChangeAspect="1"/>
          </p:cNvSpPr>
          <p:nvPr/>
        </p:nvSpPr>
        <p:spPr bwMode="auto">
          <a:xfrm>
            <a:off x="2743201" y="249241"/>
            <a:ext cx="1068388"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88" name="Line 357"/>
          <p:cNvSpPr>
            <a:spLocks noChangeAspect="1" noChangeShapeType="1"/>
          </p:cNvSpPr>
          <p:nvPr/>
        </p:nvSpPr>
        <p:spPr bwMode="auto">
          <a:xfrm>
            <a:off x="5418139" y="1058863"/>
            <a:ext cx="11096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89" name="Line 358"/>
          <p:cNvSpPr>
            <a:spLocks noChangeAspect="1" noChangeShapeType="1"/>
          </p:cNvSpPr>
          <p:nvPr/>
        </p:nvSpPr>
        <p:spPr bwMode="auto">
          <a:xfrm flipV="1">
            <a:off x="5418139" y="441326"/>
            <a:ext cx="0" cy="61753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0" name="Line 359"/>
          <p:cNvSpPr>
            <a:spLocks noChangeAspect="1" noChangeShapeType="1"/>
          </p:cNvSpPr>
          <p:nvPr/>
        </p:nvSpPr>
        <p:spPr bwMode="auto">
          <a:xfrm flipV="1">
            <a:off x="5418139"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1" name="Rectangle 360"/>
          <p:cNvSpPr>
            <a:spLocks noChangeAspect="1" noChangeArrowheads="1"/>
          </p:cNvSpPr>
          <p:nvPr/>
        </p:nvSpPr>
        <p:spPr bwMode="auto">
          <a:xfrm>
            <a:off x="5410200" y="107632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592" name="Line 361"/>
          <p:cNvSpPr>
            <a:spLocks noChangeAspect="1" noChangeShapeType="1"/>
          </p:cNvSpPr>
          <p:nvPr/>
        </p:nvSpPr>
        <p:spPr bwMode="auto">
          <a:xfrm flipV="1">
            <a:off x="5576888"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3" name="Rectangle 362"/>
          <p:cNvSpPr>
            <a:spLocks noChangeAspect="1" noChangeArrowheads="1"/>
          </p:cNvSpPr>
          <p:nvPr/>
        </p:nvSpPr>
        <p:spPr bwMode="auto">
          <a:xfrm>
            <a:off x="5559425" y="10763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594" name="Line 363"/>
          <p:cNvSpPr>
            <a:spLocks noChangeAspect="1" noChangeShapeType="1"/>
          </p:cNvSpPr>
          <p:nvPr/>
        </p:nvSpPr>
        <p:spPr bwMode="auto">
          <a:xfrm flipV="1">
            <a:off x="5735639"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5" name="Rectangle 364"/>
          <p:cNvSpPr>
            <a:spLocks noChangeAspect="1" noChangeArrowheads="1"/>
          </p:cNvSpPr>
          <p:nvPr/>
        </p:nvSpPr>
        <p:spPr bwMode="auto">
          <a:xfrm>
            <a:off x="5718175" y="10763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596" name="Line 365"/>
          <p:cNvSpPr>
            <a:spLocks noChangeAspect="1" noChangeShapeType="1"/>
          </p:cNvSpPr>
          <p:nvPr/>
        </p:nvSpPr>
        <p:spPr bwMode="auto">
          <a:xfrm flipV="1">
            <a:off x="5894388"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7" name="Rectangle 366"/>
          <p:cNvSpPr>
            <a:spLocks noChangeAspect="1" noChangeArrowheads="1"/>
          </p:cNvSpPr>
          <p:nvPr/>
        </p:nvSpPr>
        <p:spPr bwMode="auto">
          <a:xfrm>
            <a:off x="5876925" y="10763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598" name="Line 367"/>
          <p:cNvSpPr>
            <a:spLocks noChangeAspect="1" noChangeShapeType="1"/>
          </p:cNvSpPr>
          <p:nvPr/>
        </p:nvSpPr>
        <p:spPr bwMode="auto">
          <a:xfrm flipV="1">
            <a:off x="6051551"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599" name="Rectangle 368"/>
          <p:cNvSpPr>
            <a:spLocks noChangeAspect="1" noChangeArrowheads="1"/>
          </p:cNvSpPr>
          <p:nvPr/>
        </p:nvSpPr>
        <p:spPr bwMode="auto">
          <a:xfrm>
            <a:off x="6034088" y="1076326"/>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600" name="Line 369"/>
          <p:cNvSpPr>
            <a:spLocks noChangeAspect="1" noChangeShapeType="1"/>
          </p:cNvSpPr>
          <p:nvPr/>
        </p:nvSpPr>
        <p:spPr bwMode="auto">
          <a:xfrm flipV="1">
            <a:off x="6210300"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01" name="Rectangle 370"/>
          <p:cNvSpPr>
            <a:spLocks noChangeAspect="1" noChangeArrowheads="1"/>
          </p:cNvSpPr>
          <p:nvPr/>
        </p:nvSpPr>
        <p:spPr bwMode="auto">
          <a:xfrm>
            <a:off x="6183314" y="107632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602" name="Line 371"/>
          <p:cNvSpPr>
            <a:spLocks noChangeAspect="1" noChangeShapeType="1"/>
          </p:cNvSpPr>
          <p:nvPr/>
        </p:nvSpPr>
        <p:spPr bwMode="auto">
          <a:xfrm flipV="1">
            <a:off x="6369051"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03" name="Rectangle 372"/>
          <p:cNvSpPr>
            <a:spLocks noChangeAspect="1" noChangeArrowheads="1"/>
          </p:cNvSpPr>
          <p:nvPr/>
        </p:nvSpPr>
        <p:spPr bwMode="auto">
          <a:xfrm>
            <a:off x="6340475" y="107632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604" name="Line 373"/>
          <p:cNvSpPr>
            <a:spLocks noChangeAspect="1" noChangeShapeType="1"/>
          </p:cNvSpPr>
          <p:nvPr/>
        </p:nvSpPr>
        <p:spPr bwMode="auto">
          <a:xfrm flipV="1">
            <a:off x="6527800" y="1042990"/>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05" name="Line 374"/>
          <p:cNvSpPr>
            <a:spLocks noChangeAspect="1" noChangeShapeType="1"/>
          </p:cNvSpPr>
          <p:nvPr/>
        </p:nvSpPr>
        <p:spPr bwMode="auto">
          <a:xfrm>
            <a:off x="5418141" y="1058863"/>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nvGrpSpPr>
          <p:cNvPr id="19606" name="Group 376"/>
          <p:cNvGrpSpPr>
            <a:grpSpLocks/>
          </p:cNvGrpSpPr>
          <p:nvPr/>
        </p:nvGrpSpPr>
        <p:grpSpPr bwMode="auto">
          <a:xfrm>
            <a:off x="5438778" y="638179"/>
            <a:ext cx="1012825" cy="358775"/>
            <a:chOff x="3586" y="2280"/>
            <a:chExt cx="1505" cy="371"/>
          </a:xfrm>
        </p:grpSpPr>
        <p:sp>
          <p:nvSpPr>
            <p:cNvPr id="19657" name="Line 377"/>
            <p:cNvSpPr>
              <a:spLocks noChangeShapeType="1"/>
            </p:cNvSpPr>
            <p:nvPr/>
          </p:nvSpPr>
          <p:spPr bwMode="auto">
            <a:xfrm flipV="1">
              <a:off x="5021" y="2374"/>
              <a:ext cx="70" cy="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58" name="Line 378"/>
            <p:cNvSpPr>
              <a:spLocks noChangeShapeType="1"/>
            </p:cNvSpPr>
            <p:nvPr/>
          </p:nvSpPr>
          <p:spPr bwMode="auto">
            <a:xfrm>
              <a:off x="4852" y="2280"/>
              <a:ext cx="157" cy="10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59" name="Line 379"/>
            <p:cNvSpPr>
              <a:spLocks noChangeShapeType="1"/>
            </p:cNvSpPr>
            <p:nvPr/>
          </p:nvSpPr>
          <p:spPr bwMode="auto">
            <a:xfrm flipV="1">
              <a:off x="3762" y="2476"/>
              <a:ext cx="118" cy="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0" name="Line 380"/>
            <p:cNvSpPr>
              <a:spLocks noChangeShapeType="1"/>
            </p:cNvSpPr>
            <p:nvPr/>
          </p:nvSpPr>
          <p:spPr bwMode="auto">
            <a:xfrm>
              <a:off x="4203" y="2414"/>
              <a:ext cx="310" cy="4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1" name="Line 381"/>
            <p:cNvSpPr>
              <a:spLocks noChangeShapeType="1"/>
            </p:cNvSpPr>
            <p:nvPr/>
          </p:nvSpPr>
          <p:spPr bwMode="auto">
            <a:xfrm flipV="1">
              <a:off x="4525" y="2288"/>
              <a:ext cx="315" cy="16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2" name="Line 382"/>
            <p:cNvSpPr>
              <a:spLocks noChangeShapeType="1"/>
            </p:cNvSpPr>
            <p:nvPr/>
          </p:nvSpPr>
          <p:spPr bwMode="auto">
            <a:xfrm flipV="1">
              <a:off x="3945" y="2420"/>
              <a:ext cx="247" cy="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3" name="Line 383"/>
            <p:cNvSpPr>
              <a:spLocks noChangeShapeType="1"/>
            </p:cNvSpPr>
            <p:nvPr/>
          </p:nvSpPr>
          <p:spPr bwMode="auto">
            <a:xfrm flipV="1">
              <a:off x="3586" y="2611"/>
              <a:ext cx="166" cy="4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64" name="Line 384"/>
            <p:cNvSpPr>
              <a:spLocks noChangeShapeType="1"/>
            </p:cNvSpPr>
            <p:nvPr/>
          </p:nvSpPr>
          <p:spPr bwMode="auto">
            <a:xfrm>
              <a:off x="3894" y="2473"/>
              <a:ext cx="37" cy="2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grpSp>
      <p:sp>
        <p:nvSpPr>
          <p:cNvPr id="19607" name="Line 385"/>
          <p:cNvSpPr>
            <a:spLocks noChangeShapeType="1"/>
          </p:cNvSpPr>
          <p:nvPr/>
        </p:nvSpPr>
        <p:spPr bwMode="auto">
          <a:xfrm flipV="1">
            <a:off x="6494465" y="3155954"/>
            <a:ext cx="46037"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08" name="Line 386"/>
          <p:cNvSpPr>
            <a:spLocks noChangeShapeType="1"/>
          </p:cNvSpPr>
          <p:nvPr/>
        </p:nvSpPr>
        <p:spPr bwMode="auto">
          <a:xfrm>
            <a:off x="6380167" y="2870203"/>
            <a:ext cx="104775" cy="1000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09" name="Line 387"/>
          <p:cNvSpPr>
            <a:spLocks noChangeShapeType="1"/>
          </p:cNvSpPr>
          <p:nvPr/>
        </p:nvSpPr>
        <p:spPr bwMode="auto">
          <a:xfrm flipV="1">
            <a:off x="5622926" y="1519238"/>
            <a:ext cx="77788" cy="12065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0" name="Line 388"/>
          <p:cNvSpPr>
            <a:spLocks noChangeShapeType="1"/>
          </p:cNvSpPr>
          <p:nvPr/>
        </p:nvSpPr>
        <p:spPr bwMode="auto">
          <a:xfrm>
            <a:off x="5919789" y="2303466"/>
            <a:ext cx="207963" cy="412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1" name="Line 389"/>
          <p:cNvSpPr>
            <a:spLocks noChangeShapeType="1"/>
          </p:cNvSpPr>
          <p:nvPr/>
        </p:nvSpPr>
        <p:spPr bwMode="auto">
          <a:xfrm flipV="1">
            <a:off x="6135691" y="2528889"/>
            <a:ext cx="212725" cy="1571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2" name="Line 390"/>
          <p:cNvSpPr>
            <a:spLocks noChangeShapeType="1"/>
          </p:cNvSpPr>
          <p:nvPr/>
        </p:nvSpPr>
        <p:spPr bwMode="auto">
          <a:xfrm flipV="1">
            <a:off x="5746751" y="2032003"/>
            <a:ext cx="165100" cy="857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3" name="Line 391"/>
          <p:cNvSpPr>
            <a:spLocks noChangeShapeType="1"/>
          </p:cNvSpPr>
          <p:nvPr/>
        </p:nvSpPr>
        <p:spPr bwMode="auto">
          <a:xfrm flipV="1">
            <a:off x="5503865" y="1296989"/>
            <a:ext cx="111125" cy="381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4" name="Line 392"/>
          <p:cNvSpPr>
            <a:spLocks noChangeShapeType="1"/>
          </p:cNvSpPr>
          <p:nvPr/>
        </p:nvSpPr>
        <p:spPr bwMode="auto">
          <a:xfrm>
            <a:off x="5710241" y="1824039"/>
            <a:ext cx="26987" cy="238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15" name="Freeform 400"/>
          <p:cNvSpPr>
            <a:spLocks noChangeAspect="1"/>
          </p:cNvSpPr>
          <p:nvPr/>
        </p:nvSpPr>
        <p:spPr bwMode="auto">
          <a:xfrm>
            <a:off x="5434016" y="268291"/>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8602" name="Text Box 410"/>
          <p:cNvSpPr txBox="1">
            <a:spLocks noChangeArrowheads="1"/>
          </p:cNvSpPr>
          <p:nvPr/>
        </p:nvSpPr>
        <p:spPr bwMode="auto">
          <a:xfrm rot="3960000">
            <a:off x="2373314" y="5101193"/>
            <a:ext cx="314325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1400" dirty="0">
                <a:solidFill>
                  <a:srgbClr val="000000"/>
                </a:solidFill>
                <a:latin typeface="Tahoma" charset="0"/>
              </a:rPr>
              <a:t>Keogh, </a:t>
            </a:r>
            <a:r>
              <a:rPr lang="en-US" sz="1400" dirty="0" err="1">
                <a:solidFill>
                  <a:srgbClr val="000000"/>
                </a:solidFill>
                <a:latin typeface="Tahoma" charset="0"/>
              </a:rPr>
              <a:t>Chakrabarti</a:t>
            </a:r>
            <a:r>
              <a:rPr lang="en-US" sz="1400" dirty="0">
                <a:solidFill>
                  <a:srgbClr val="000000"/>
                </a:solidFill>
                <a:latin typeface="Tahoma" charset="0"/>
              </a:rPr>
              <a:t>, </a:t>
            </a:r>
            <a:r>
              <a:rPr lang="en-US" sz="1400" dirty="0" err="1">
                <a:solidFill>
                  <a:srgbClr val="000000"/>
                </a:solidFill>
                <a:latin typeface="Tahoma" charset="0"/>
              </a:rPr>
              <a:t>Pazzani</a:t>
            </a:r>
            <a:r>
              <a:rPr lang="en-US" sz="1400" dirty="0">
                <a:solidFill>
                  <a:srgbClr val="000000"/>
                </a:solidFill>
                <a:latin typeface="Tahoma" charset="0"/>
              </a:rPr>
              <a:t> &amp;  </a:t>
            </a:r>
            <a:r>
              <a:rPr lang="en-US" sz="1400" dirty="0" err="1">
                <a:solidFill>
                  <a:srgbClr val="000000"/>
                </a:solidFill>
                <a:latin typeface="Tahoma" charset="0"/>
              </a:rPr>
              <a:t>Mehrotra</a:t>
            </a:r>
            <a:r>
              <a:rPr lang="en-US" sz="1400" dirty="0">
                <a:solidFill>
                  <a:srgbClr val="000000"/>
                </a:solidFill>
                <a:latin typeface="Tahoma" charset="0"/>
              </a:rPr>
              <a:t> KAIS 2000</a:t>
            </a:r>
          </a:p>
          <a:p>
            <a:pPr fontAlgn="base">
              <a:spcBef>
                <a:spcPct val="0"/>
              </a:spcBef>
              <a:spcAft>
                <a:spcPct val="0"/>
              </a:spcAft>
              <a:defRPr/>
            </a:pPr>
            <a:r>
              <a:rPr lang="en-US" sz="1400" dirty="0">
                <a:solidFill>
                  <a:srgbClr val="000000"/>
                </a:solidFill>
                <a:latin typeface="Tahoma" charset="0"/>
              </a:rPr>
              <a:t>Yi &amp; </a:t>
            </a:r>
            <a:r>
              <a:rPr lang="en-US" sz="1400" dirty="0" err="1">
                <a:solidFill>
                  <a:srgbClr val="000000"/>
                </a:solidFill>
                <a:latin typeface="Tahoma" charset="0"/>
              </a:rPr>
              <a:t>Faloutsos</a:t>
            </a:r>
            <a:r>
              <a:rPr lang="en-US" sz="1400" dirty="0">
                <a:solidFill>
                  <a:srgbClr val="000000"/>
                </a:solidFill>
                <a:latin typeface="Tahoma" charset="0"/>
              </a:rPr>
              <a:t> VLDB 2000 </a:t>
            </a:r>
          </a:p>
        </p:txBody>
      </p:sp>
      <p:sp>
        <p:nvSpPr>
          <p:cNvPr id="8603" name="Text Box 411"/>
          <p:cNvSpPr txBox="1">
            <a:spLocks noChangeArrowheads="1"/>
          </p:cNvSpPr>
          <p:nvPr/>
        </p:nvSpPr>
        <p:spPr bwMode="auto">
          <a:xfrm rot="3960000">
            <a:off x="3794129" y="5131128"/>
            <a:ext cx="3019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1400">
                <a:solidFill>
                  <a:srgbClr val="000000"/>
                </a:solidFill>
                <a:latin typeface="Tahoma" charset="0"/>
              </a:rPr>
              <a:t>Keogh, Chakrabarti, Pazzani &amp;  Mehrotra SIGMOD 2001</a:t>
            </a:r>
          </a:p>
        </p:txBody>
      </p:sp>
      <p:sp>
        <p:nvSpPr>
          <p:cNvPr id="8604" name="Text Box 412"/>
          <p:cNvSpPr txBox="1">
            <a:spLocks noChangeArrowheads="1"/>
          </p:cNvSpPr>
          <p:nvPr/>
        </p:nvSpPr>
        <p:spPr bwMode="auto">
          <a:xfrm rot="3960000">
            <a:off x="1303340" y="4902302"/>
            <a:ext cx="23717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1400">
                <a:solidFill>
                  <a:srgbClr val="000000"/>
                </a:solidFill>
                <a:latin typeface="Tahoma" charset="0"/>
              </a:rPr>
              <a:t>Chan &amp; Fu. ICDE 1999</a:t>
            </a:r>
          </a:p>
        </p:txBody>
      </p:sp>
      <p:sp>
        <p:nvSpPr>
          <p:cNvPr id="8607" name="Text Box 415"/>
          <p:cNvSpPr txBox="1">
            <a:spLocks noChangeArrowheads="1"/>
          </p:cNvSpPr>
          <p:nvPr/>
        </p:nvSpPr>
        <p:spPr bwMode="auto">
          <a:xfrm rot="3960000">
            <a:off x="-230187" y="5044276"/>
            <a:ext cx="30162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1400" dirty="0">
                <a:solidFill>
                  <a:srgbClr val="000000"/>
                </a:solidFill>
                <a:latin typeface="Tahoma" charset="0"/>
              </a:rPr>
              <a:t>Agrawal, </a:t>
            </a:r>
            <a:r>
              <a:rPr lang="en-US" sz="1400" dirty="0" err="1">
                <a:solidFill>
                  <a:srgbClr val="000000"/>
                </a:solidFill>
                <a:latin typeface="Tahoma" charset="0"/>
              </a:rPr>
              <a:t>Faloutsos</a:t>
            </a:r>
            <a:r>
              <a:rPr lang="en-US" sz="1400" dirty="0">
                <a:solidFill>
                  <a:srgbClr val="000000"/>
                </a:solidFill>
                <a:latin typeface="Tahoma" charset="0"/>
              </a:rPr>
              <a:t>, &amp;. Swami. FODO 1993</a:t>
            </a:r>
          </a:p>
          <a:p>
            <a:pPr fontAlgn="base">
              <a:spcBef>
                <a:spcPct val="0"/>
              </a:spcBef>
              <a:spcAft>
                <a:spcPct val="0"/>
              </a:spcAft>
              <a:defRPr/>
            </a:pPr>
            <a:r>
              <a:rPr lang="en-US" sz="1400" dirty="0" err="1">
                <a:solidFill>
                  <a:srgbClr val="000000"/>
                </a:solidFill>
                <a:latin typeface="Tahoma" charset="0"/>
              </a:rPr>
              <a:t>Faloutsos</a:t>
            </a:r>
            <a:r>
              <a:rPr lang="en-US" sz="1400" dirty="0">
                <a:solidFill>
                  <a:srgbClr val="000000"/>
                </a:solidFill>
                <a:latin typeface="Tahoma" charset="0"/>
              </a:rPr>
              <a:t>,  Ranganathan, &amp; </a:t>
            </a:r>
            <a:r>
              <a:rPr lang="en-US" sz="1400" dirty="0" err="1">
                <a:solidFill>
                  <a:srgbClr val="000000"/>
                </a:solidFill>
                <a:latin typeface="Tahoma" charset="0"/>
              </a:rPr>
              <a:t>Manolopoulos</a:t>
            </a:r>
            <a:r>
              <a:rPr lang="en-US" sz="1400" dirty="0">
                <a:solidFill>
                  <a:srgbClr val="000000"/>
                </a:solidFill>
                <a:latin typeface="Tahoma" charset="0"/>
              </a:rPr>
              <a:t>. SIGMOD 1994</a:t>
            </a:r>
          </a:p>
        </p:txBody>
      </p:sp>
      <p:sp>
        <p:nvSpPr>
          <p:cNvPr id="8608" name="Text Box 416"/>
          <p:cNvSpPr txBox="1">
            <a:spLocks noChangeArrowheads="1"/>
          </p:cNvSpPr>
          <p:nvPr/>
        </p:nvSpPr>
        <p:spPr bwMode="auto">
          <a:xfrm rot="3960000">
            <a:off x="5192715" y="4824969"/>
            <a:ext cx="23717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1400" dirty="0" err="1">
                <a:solidFill>
                  <a:srgbClr val="000000"/>
                </a:solidFill>
                <a:latin typeface="Tahoma" charset="0"/>
              </a:rPr>
              <a:t>Morinaka</a:t>
            </a:r>
            <a:r>
              <a:rPr lang="en-US" sz="1400" dirty="0">
                <a:solidFill>
                  <a:srgbClr val="000000"/>
                </a:solidFill>
                <a:latin typeface="Tahoma" charset="0"/>
              </a:rPr>
              <a:t>, </a:t>
            </a:r>
          </a:p>
          <a:p>
            <a:pPr fontAlgn="base">
              <a:spcBef>
                <a:spcPct val="0"/>
              </a:spcBef>
              <a:spcAft>
                <a:spcPct val="0"/>
              </a:spcAft>
              <a:defRPr/>
            </a:pPr>
            <a:r>
              <a:rPr lang="en-US" sz="1400" dirty="0">
                <a:solidFill>
                  <a:srgbClr val="000000"/>
                </a:solidFill>
                <a:latin typeface="Tahoma" charset="0"/>
              </a:rPr>
              <a:t>Yoshikawa, </a:t>
            </a:r>
            <a:r>
              <a:rPr lang="en-US" sz="1400" dirty="0" err="1">
                <a:solidFill>
                  <a:srgbClr val="000000"/>
                </a:solidFill>
                <a:latin typeface="Tahoma" charset="0"/>
              </a:rPr>
              <a:t>Amagasa</a:t>
            </a:r>
            <a:r>
              <a:rPr lang="en-US" sz="1400" dirty="0">
                <a:solidFill>
                  <a:srgbClr val="000000"/>
                </a:solidFill>
                <a:latin typeface="Tahoma" charset="0"/>
              </a:rPr>
              <a:t>, &amp; </a:t>
            </a:r>
            <a:r>
              <a:rPr lang="en-US" sz="1400" dirty="0" err="1">
                <a:solidFill>
                  <a:srgbClr val="000000"/>
                </a:solidFill>
                <a:latin typeface="Tahoma" charset="0"/>
              </a:rPr>
              <a:t>Uemura</a:t>
            </a:r>
            <a:r>
              <a:rPr lang="en-US" sz="1400" dirty="0">
                <a:solidFill>
                  <a:srgbClr val="000000"/>
                </a:solidFill>
                <a:latin typeface="Tahoma" charset="0"/>
              </a:rPr>
              <a:t>,  PAKDD 2001</a:t>
            </a:r>
          </a:p>
        </p:txBody>
      </p:sp>
      <p:sp>
        <p:nvSpPr>
          <p:cNvPr id="8609" name="Text Box 417"/>
          <p:cNvSpPr txBox="1">
            <a:spLocks noChangeArrowheads="1"/>
          </p:cNvSpPr>
          <p:nvPr/>
        </p:nvSpPr>
        <p:spPr bwMode="auto">
          <a:xfrm>
            <a:off x="179391" y="3306764"/>
            <a:ext cx="6699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a:solidFill>
                  <a:srgbClr val="000000"/>
                </a:solidFill>
                <a:latin typeface="Tahoma" charset="0"/>
              </a:rPr>
              <a:t>DFT</a:t>
            </a:r>
            <a:endParaRPr lang="en-US" sz="2400">
              <a:solidFill>
                <a:srgbClr val="000000"/>
              </a:solidFill>
              <a:latin typeface="Tahoma" charset="0"/>
            </a:endParaRPr>
          </a:p>
        </p:txBody>
      </p:sp>
      <p:sp>
        <p:nvSpPr>
          <p:cNvPr id="8610" name="Text Box 418"/>
          <p:cNvSpPr txBox="1">
            <a:spLocks noChangeArrowheads="1"/>
          </p:cNvSpPr>
          <p:nvPr/>
        </p:nvSpPr>
        <p:spPr bwMode="auto">
          <a:xfrm>
            <a:off x="1473203" y="3306764"/>
            <a:ext cx="7715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a:solidFill>
                  <a:srgbClr val="000000"/>
                </a:solidFill>
                <a:latin typeface="Tahoma" charset="0"/>
              </a:rPr>
              <a:t>DWT</a:t>
            </a:r>
            <a:endParaRPr lang="en-US" sz="2400">
              <a:solidFill>
                <a:srgbClr val="000000"/>
              </a:solidFill>
              <a:latin typeface="Tahoma" charset="0"/>
            </a:endParaRPr>
          </a:p>
        </p:txBody>
      </p:sp>
      <p:sp>
        <p:nvSpPr>
          <p:cNvPr id="8612" name="Text Box 420"/>
          <p:cNvSpPr txBox="1">
            <a:spLocks noChangeArrowheads="1"/>
          </p:cNvSpPr>
          <p:nvPr/>
        </p:nvSpPr>
        <p:spPr bwMode="auto">
          <a:xfrm>
            <a:off x="4179889" y="3306764"/>
            <a:ext cx="8683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a:solidFill>
                  <a:srgbClr val="000000"/>
                </a:solidFill>
                <a:latin typeface="Tahoma" charset="0"/>
              </a:rPr>
              <a:t>APCA</a:t>
            </a:r>
            <a:endParaRPr lang="en-US" sz="2400">
              <a:solidFill>
                <a:srgbClr val="000000"/>
              </a:solidFill>
              <a:latin typeface="Tahoma" charset="0"/>
            </a:endParaRPr>
          </a:p>
        </p:txBody>
      </p:sp>
      <p:sp>
        <p:nvSpPr>
          <p:cNvPr id="8613" name="Text Box 421"/>
          <p:cNvSpPr txBox="1">
            <a:spLocks noChangeArrowheads="1"/>
          </p:cNvSpPr>
          <p:nvPr/>
        </p:nvSpPr>
        <p:spPr bwMode="auto">
          <a:xfrm>
            <a:off x="3036888" y="3336927"/>
            <a:ext cx="6969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dirty="0">
                <a:solidFill>
                  <a:srgbClr val="000000"/>
                </a:solidFill>
                <a:latin typeface="Tahoma" charset="0"/>
              </a:rPr>
              <a:t>PAA</a:t>
            </a:r>
            <a:endParaRPr lang="en-US" sz="2400" dirty="0">
              <a:solidFill>
                <a:srgbClr val="000000"/>
              </a:solidFill>
              <a:latin typeface="Tahoma" charset="0"/>
            </a:endParaRPr>
          </a:p>
        </p:txBody>
      </p:sp>
      <p:sp>
        <p:nvSpPr>
          <p:cNvPr id="8614" name="Text Box 422"/>
          <p:cNvSpPr txBox="1">
            <a:spLocks noChangeArrowheads="1"/>
          </p:cNvSpPr>
          <p:nvPr/>
        </p:nvSpPr>
        <p:spPr bwMode="auto">
          <a:xfrm>
            <a:off x="5734053" y="3306764"/>
            <a:ext cx="6699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dirty="0">
                <a:solidFill>
                  <a:srgbClr val="000000"/>
                </a:solidFill>
                <a:latin typeface="Tahoma" charset="0"/>
              </a:rPr>
              <a:t>PLA</a:t>
            </a:r>
            <a:endParaRPr lang="en-US" sz="2400" dirty="0">
              <a:solidFill>
                <a:srgbClr val="000000"/>
              </a:solidFill>
              <a:latin typeface="Tahoma" charset="0"/>
            </a:endParaRPr>
          </a:p>
        </p:txBody>
      </p:sp>
      <p:sp>
        <p:nvSpPr>
          <p:cNvPr id="19626" name="Line 433"/>
          <p:cNvSpPr>
            <a:spLocks noChangeAspect="1" noChangeShapeType="1"/>
          </p:cNvSpPr>
          <p:nvPr/>
        </p:nvSpPr>
        <p:spPr bwMode="auto">
          <a:xfrm flipV="1">
            <a:off x="6516688" y="1036641"/>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27" name="Line 434"/>
          <p:cNvSpPr>
            <a:spLocks noChangeAspect="1" noChangeShapeType="1"/>
          </p:cNvSpPr>
          <p:nvPr/>
        </p:nvSpPr>
        <p:spPr bwMode="auto">
          <a:xfrm>
            <a:off x="6684966" y="1049339"/>
            <a:ext cx="11080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28" name="Line 435"/>
          <p:cNvSpPr>
            <a:spLocks noChangeAspect="1" noChangeShapeType="1"/>
          </p:cNvSpPr>
          <p:nvPr/>
        </p:nvSpPr>
        <p:spPr bwMode="auto">
          <a:xfrm flipV="1">
            <a:off x="6684963" y="431801"/>
            <a:ext cx="0" cy="61753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29" name="Line 436"/>
          <p:cNvSpPr>
            <a:spLocks noChangeAspect="1" noChangeShapeType="1"/>
          </p:cNvSpPr>
          <p:nvPr/>
        </p:nvSpPr>
        <p:spPr bwMode="auto">
          <a:xfrm flipV="1">
            <a:off x="6684963"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30" name="Rectangle 437"/>
          <p:cNvSpPr>
            <a:spLocks noChangeAspect="1" noChangeArrowheads="1"/>
          </p:cNvSpPr>
          <p:nvPr/>
        </p:nvSpPr>
        <p:spPr bwMode="auto">
          <a:xfrm>
            <a:off x="6677025" y="1066802"/>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631" name="Line 438"/>
          <p:cNvSpPr>
            <a:spLocks noChangeAspect="1" noChangeShapeType="1"/>
          </p:cNvSpPr>
          <p:nvPr/>
        </p:nvSpPr>
        <p:spPr bwMode="auto">
          <a:xfrm flipV="1">
            <a:off x="6843713"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32" name="Rectangle 439"/>
          <p:cNvSpPr>
            <a:spLocks noChangeAspect="1" noChangeArrowheads="1"/>
          </p:cNvSpPr>
          <p:nvPr/>
        </p:nvSpPr>
        <p:spPr bwMode="auto">
          <a:xfrm>
            <a:off x="6826249" y="1066802"/>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633" name="Line 440"/>
          <p:cNvSpPr>
            <a:spLocks noChangeAspect="1" noChangeShapeType="1"/>
          </p:cNvSpPr>
          <p:nvPr/>
        </p:nvSpPr>
        <p:spPr bwMode="auto">
          <a:xfrm flipV="1">
            <a:off x="7002463"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34" name="Rectangle 441"/>
          <p:cNvSpPr>
            <a:spLocks noChangeAspect="1" noChangeArrowheads="1"/>
          </p:cNvSpPr>
          <p:nvPr/>
        </p:nvSpPr>
        <p:spPr bwMode="auto">
          <a:xfrm>
            <a:off x="6983413" y="1066802"/>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635" name="Line 442"/>
          <p:cNvSpPr>
            <a:spLocks noChangeAspect="1" noChangeShapeType="1"/>
          </p:cNvSpPr>
          <p:nvPr/>
        </p:nvSpPr>
        <p:spPr bwMode="auto">
          <a:xfrm flipV="1">
            <a:off x="7161213"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36" name="Rectangle 443"/>
          <p:cNvSpPr>
            <a:spLocks noChangeAspect="1" noChangeArrowheads="1"/>
          </p:cNvSpPr>
          <p:nvPr/>
        </p:nvSpPr>
        <p:spPr bwMode="auto">
          <a:xfrm>
            <a:off x="7142163" y="1066802"/>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637" name="Line 444"/>
          <p:cNvSpPr>
            <a:spLocks noChangeAspect="1" noChangeShapeType="1"/>
          </p:cNvSpPr>
          <p:nvPr/>
        </p:nvSpPr>
        <p:spPr bwMode="auto">
          <a:xfrm flipV="1">
            <a:off x="7318375"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38" name="Rectangle 445"/>
          <p:cNvSpPr>
            <a:spLocks noChangeAspect="1" noChangeArrowheads="1"/>
          </p:cNvSpPr>
          <p:nvPr/>
        </p:nvSpPr>
        <p:spPr bwMode="auto">
          <a:xfrm>
            <a:off x="7300913" y="1066802"/>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639" name="Line 446"/>
          <p:cNvSpPr>
            <a:spLocks noChangeAspect="1" noChangeShapeType="1"/>
          </p:cNvSpPr>
          <p:nvPr/>
        </p:nvSpPr>
        <p:spPr bwMode="auto">
          <a:xfrm flipV="1">
            <a:off x="7477125"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40" name="Rectangle 447"/>
          <p:cNvSpPr>
            <a:spLocks noChangeAspect="1" noChangeArrowheads="1"/>
          </p:cNvSpPr>
          <p:nvPr/>
        </p:nvSpPr>
        <p:spPr bwMode="auto">
          <a:xfrm>
            <a:off x="7450139" y="1066802"/>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641" name="Line 448"/>
          <p:cNvSpPr>
            <a:spLocks noChangeAspect="1" noChangeShapeType="1"/>
          </p:cNvSpPr>
          <p:nvPr/>
        </p:nvSpPr>
        <p:spPr bwMode="auto">
          <a:xfrm flipV="1">
            <a:off x="7634288"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42" name="Rectangle 449"/>
          <p:cNvSpPr>
            <a:spLocks noChangeAspect="1" noChangeArrowheads="1"/>
          </p:cNvSpPr>
          <p:nvPr/>
        </p:nvSpPr>
        <p:spPr bwMode="auto">
          <a:xfrm>
            <a:off x="7607300" y="1066802"/>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643" name="Line 450"/>
          <p:cNvSpPr>
            <a:spLocks noChangeAspect="1" noChangeShapeType="1"/>
          </p:cNvSpPr>
          <p:nvPr/>
        </p:nvSpPr>
        <p:spPr bwMode="auto">
          <a:xfrm flipV="1">
            <a:off x="7793039" y="1033466"/>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44" name="Line 451"/>
          <p:cNvSpPr>
            <a:spLocks noChangeAspect="1" noChangeShapeType="1"/>
          </p:cNvSpPr>
          <p:nvPr/>
        </p:nvSpPr>
        <p:spPr bwMode="auto">
          <a:xfrm>
            <a:off x="6684965" y="1049339"/>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19645" name="Freeform 452"/>
          <p:cNvSpPr>
            <a:spLocks noChangeAspect="1"/>
          </p:cNvSpPr>
          <p:nvPr/>
        </p:nvSpPr>
        <p:spPr bwMode="auto">
          <a:xfrm>
            <a:off x="6700841" y="258765"/>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latin typeface="Tahoma" pitchFamily="34" charset="0"/>
            </a:endParaRPr>
          </a:p>
        </p:txBody>
      </p:sp>
      <p:sp>
        <p:nvSpPr>
          <p:cNvPr id="8645" name="Text Box 453"/>
          <p:cNvSpPr txBox="1">
            <a:spLocks noChangeArrowheads="1"/>
          </p:cNvSpPr>
          <p:nvPr/>
        </p:nvSpPr>
        <p:spPr bwMode="auto">
          <a:xfrm>
            <a:off x="6654800" y="649288"/>
            <a:ext cx="165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dirty="0" err="1">
                <a:solidFill>
                  <a:srgbClr val="0000FF"/>
                </a:solidFill>
                <a:latin typeface="Tahoma" charset="0"/>
              </a:rPr>
              <a:t>aabbbccb</a:t>
            </a:r>
            <a:endParaRPr lang="en-US" sz="2000" dirty="0">
              <a:solidFill>
                <a:srgbClr val="0000FF"/>
              </a:solidFill>
              <a:latin typeface="Tahoma" charset="0"/>
            </a:endParaRPr>
          </a:p>
        </p:txBody>
      </p:sp>
      <p:grpSp>
        <p:nvGrpSpPr>
          <p:cNvPr id="19647" name="Group 454"/>
          <p:cNvGrpSpPr>
            <a:grpSpLocks/>
          </p:cNvGrpSpPr>
          <p:nvPr/>
        </p:nvGrpSpPr>
        <p:grpSpPr bwMode="auto">
          <a:xfrm>
            <a:off x="6648453" y="1168401"/>
            <a:ext cx="1177925" cy="2004934"/>
            <a:chOff x="4172" y="736"/>
            <a:chExt cx="871" cy="856"/>
          </a:xfrm>
        </p:grpSpPr>
        <p:sp>
          <p:nvSpPr>
            <p:cNvPr id="8647" name="Text Box 455"/>
            <p:cNvSpPr txBox="1">
              <a:spLocks noChangeArrowheads="1"/>
            </p:cNvSpPr>
            <p:nvPr/>
          </p:nvSpPr>
          <p:spPr bwMode="auto">
            <a:xfrm>
              <a:off x="4172" y="736"/>
              <a:ext cx="200"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a</a:t>
              </a:r>
            </a:p>
          </p:txBody>
        </p:sp>
        <p:sp>
          <p:nvSpPr>
            <p:cNvPr id="8648" name="Text Box 456"/>
            <p:cNvSpPr txBox="1">
              <a:spLocks noChangeArrowheads="1"/>
            </p:cNvSpPr>
            <p:nvPr/>
          </p:nvSpPr>
          <p:spPr bwMode="auto">
            <a:xfrm>
              <a:off x="4268" y="832"/>
              <a:ext cx="19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a</a:t>
              </a:r>
            </a:p>
          </p:txBody>
        </p:sp>
        <p:sp>
          <p:nvSpPr>
            <p:cNvPr id="8649" name="Text Box 457"/>
            <p:cNvSpPr txBox="1">
              <a:spLocks noChangeArrowheads="1"/>
            </p:cNvSpPr>
            <p:nvPr/>
          </p:nvSpPr>
          <p:spPr bwMode="auto">
            <a:xfrm>
              <a:off x="4365" y="928"/>
              <a:ext cx="19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b</a:t>
              </a:r>
            </a:p>
          </p:txBody>
        </p:sp>
        <p:sp>
          <p:nvSpPr>
            <p:cNvPr id="8650" name="Text Box 458"/>
            <p:cNvSpPr txBox="1">
              <a:spLocks noChangeArrowheads="1"/>
            </p:cNvSpPr>
            <p:nvPr/>
          </p:nvSpPr>
          <p:spPr bwMode="auto">
            <a:xfrm>
              <a:off x="4460" y="1024"/>
              <a:ext cx="202"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b</a:t>
              </a:r>
            </a:p>
          </p:txBody>
        </p:sp>
        <p:sp>
          <p:nvSpPr>
            <p:cNvPr id="8651" name="Text Box 459"/>
            <p:cNvSpPr txBox="1">
              <a:spLocks noChangeArrowheads="1"/>
            </p:cNvSpPr>
            <p:nvPr/>
          </p:nvSpPr>
          <p:spPr bwMode="auto">
            <a:xfrm>
              <a:off x="4556" y="1120"/>
              <a:ext cx="201"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b</a:t>
              </a:r>
            </a:p>
          </p:txBody>
        </p:sp>
        <p:sp>
          <p:nvSpPr>
            <p:cNvPr id="8652" name="Text Box 460"/>
            <p:cNvSpPr txBox="1">
              <a:spLocks noChangeArrowheads="1"/>
            </p:cNvSpPr>
            <p:nvPr/>
          </p:nvSpPr>
          <p:spPr bwMode="auto">
            <a:xfrm>
              <a:off x="4652" y="1216"/>
              <a:ext cx="19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c</a:t>
              </a:r>
            </a:p>
          </p:txBody>
        </p:sp>
        <p:sp>
          <p:nvSpPr>
            <p:cNvPr id="8653" name="Text Box 461"/>
            <p:cNvSpPr txBox="1">
              <a:spLocks noChangeArrowheads="1"/>
            </p:cNvSpPr>
            <p:nvPr/>
          </p:nvSpPr>
          <p:spPr bwMode="auto">
            <a:xfrm>
              <a:off x="4748" y="1312"/>
              <a:ext cx="19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c</a:t>
              </a:r>
            </a:p>
          </p:txBody>
        </p:sp>
        <p:sp>
          <p:nvSpPr>
            <p:cNvPr id="8654" name="Text Box 462"/>
            <p:cNvSpPr txBox="1">
              <a:spLocks noChangeArrowheads="1"/>
            </p:cNvSpPr>
            <p:nvPr/>
          </p:nvSpPr>
          <p:spPr bwMode="auto">
            <a:xfrm>
              <a:off x="4843" y="1408"/>
              <a:ext cx="200"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200">
                  <a:solidFill>
                    <a:srgbClr val="000000"/>
                  </a:solidFill>
                  <a:latin typeface="Tahoma" charset="0"/>
                </a:rPr>
                <a:t>b</a:t>
              </a:r>
            </a:p>
          </p:txBody>
        </p:sp>
      </p:grpSp>
      <p:sp>
        <p:nvSpPr>
          <p:cNvPr id="8656" name="Text Box 464"/>
          <p:cNvSpPr txBox="1">
            <a:spLocks noChangeArrowheads="1"/>
          </p:cNvSpPr>
          <p:nvPr/>
        </p:nvSpPr>
        <p:spPr bwMode="auto">
          <a:xfrm>
            <a:off x="6751642" y="3306764"/>
            <a:ext cx="10747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sz="2000" dirty="0">
                <a:solidFill>
                  <a:srgbClr val="000000"/>
                </a:solidFill>
                <a:latin typeface="Tahoma" charset="0"/>
              </a:rPr>
              <a:t>SAX</a:t>
            </a:r>
            <a:endParaRPr lang="en-US" sz="2400" dirty="0">
              <a:solidFill>
                <a:srgbClr val="000000"/>
              </a:solidFill>
              <a:latin typeface="Tahoma" charset="0"/>
            </a:endParaRPr>
          </a:p>
        </p:txBody>
      </p:sp>
      <p:sp>
        <p:nvSpPr>
          <p:cNvPr id="2" name="Footer Placeholder 1">
            <a:extLst>
              <a:ext uri="{FF2B5EF4-FFF2-40B4-BE49-F238E27FC236}">
                <a16:creationId xmlns:a16="http://schemas.microsoft.com/office/drawing/2014/main" id="{52D6A744-E051-4F7E-87FF-AA4718798CAB}"/>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
        <p:nvSpPr>
          <p:cNvPr id="3" name="Slide Number Placeholder 2">
            <a:extLst>
              <a:ext uri="{FF2B5EF4-FFF2-40B4-BE49-F238E27FC236}">
                <a16:creationId xmlns:a16="http://schemas.microsoft.com/office/drawing/2014/main" id="{0F4B4DA1-E531-4BB2-B644-61A2071BF159}"/>
              </a:ext>
            </a:extLst>
          </p:cNvPr>
          <p:cNvSpPr>
            <a:spLocks noGrp="1"/>
          </p:cNvSpPr>
          <p:nvPr>
            <p:ph type="sldNum" sz="quarter" idx="12"/>
          </p:nvPr>
        </p:nvSpPr>
        <p:spPr/>
        <p:txBody>
          <a:bodyPr/>
          <a:lstStyle/>
          <a:p>
            <a:fld id="{B5C6C3C4-1F13-A745-94B4-FF34C1932FEB}" type="slidenum">
              <a:rPr lang="en-US" smtClean="0"/>
              <a:pPr/>
              <a:t>103</a:t>
            </a:fld>
            <a:endParaRPr lang="en-US" dirty="0"/>
          </a:p>
        </p:txBody>
      </p:sp>
      <p:sp>
        <p:nvSpPr>
          <p:cNvPr id="313" name="Rectangle 312">
            <a:extLst>
              <a:ext uri="{FF2B5EF4-FFF2-40B4-BE49-F238E27FC236}">
                <a16:creationId xmlns:a16="http://schemas.microsoft.com/office/drawing/2014/main" id="{873ABA4C-45B0-4D29-87D4-1F3D2BAF5E85}"/>
              </a:ext>
            </a:extLst>
          </p:cNvPr>
          <p:cNvSpPr/>
          <p:nvPr/>
        </p:nvSpPr>
        <p:spPr>
          <a:xfrm>
            <a:off x="7693844" y="5683412"/>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14" name="Rectangle 313">
            <a:extLst>
              <a:ext uri="{FF2B5EF4-FFF2-40B4-BE49-F238E27FC236}">
                <a16:creationId xmlns:a16="http://schemas.microsoft.com/office/drawing/2014/main" id="{D297FA82-51DC-40CE-B70A-AF788F23AAA6}"/>
              </a:ext>
            </a:extLst>
          </p:cNvPr>
          <p:cNvSpPr/>
          <p:nvPr/>
        </p:nvSpPr>
        <p:spPr>
          <a:xfrm>
            <a:off x="7697289" y="5459207"/>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5" name="Rounded Rectangle 12">
            <a:extLst>
              <a:ext uri="{FF2B5EF4-FFF2-40B4-BE49-F238E27FC236}">
                <a16:creationId xmlns:a16="http://schemas.microsoft.com/office/drawing/2014/main" id="{2991B868-3F1E-4CA2-ADDD-7C44BC9E2734}"/>
              </a:ext>
            </a:extLst>
          </p:cNvPr>
          <p:cNvSpPr/>
          <p:nvPr/>
        </p:nvSpPr>
        <p:spPr>
          <a:xfrm>
            <a:off x="7794147" y="5805494"/>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Keogh -</a:t>
            </a:r>
          </a:p>
          <a:p>
            <a:pPr marL="0" lvl="1" algn="ctr" defTabSz="457189">
              <a:lnSpc>
                <a:spcPct val="90000"/>
              </a:lnSpc>
              <a:defRPr/>
            </a:pPr>
            <a:r>
              <a:rPr lang="en-US" sz="1300" kern="0" dirty="0">
                <a:solidFill>
                  <a:prstClr val="white"/>
                </a:solidFill>
                <a:latin typeface="Gill Sans" charset="0"/>
                <a:ea typeface="Gill Sans" charset="0"/>
                <a:cs typeface="Gill Sans" charset="0"/>
              </a:rPr>
              <a:t>KDD‘04</a:t>
            </a:r>
            <a:endParaRPr lang="en-US" sz="1300" b="1" kern="0" dirty="0">
              <a:solidFill>
                <a:prstClr val="white"/>
              </a:solidFill>
              <a:latin typeface="Gill Sans" charset="0"/>
              <a:ea typeface="Gill Sans" charset="0"/>
              <a:cs typeface="Gill Sans" charset="0"/>
            </a:endParaRPr>
          </a:p>
        </p:txBody>
      </p:sp>
      <p:sp>
        <p:nvSpPr>
          <p:cNvPr id="4" name="TextBox 3">
            <a:extLst>
              <a:ext uri="{FF2B5EF4-FFF2-40B4-BE49-F238E27FC236}">
                <a16:creationId xmlns:a16="http://schemas.microsoft.com/office/drawing/2014/main" id="{6E49A4B7-6BAD-4FB3-9215-CAD4CFF5E965}"/>
              </a:ext>
            </a:extLst>
          </p:cNvPr>
          <p:cNvSpPr txBox="1"/>
          <p:nvPr/>
        </p:nvSpPr>
        <p:spPr>
          <a:xfrm>
            <a:off x="7626158" y="4460163"/>
            <a:ext cx="1428475" cy="954107"/>
          </a:xfrm>
          <a:prstGeom prst="rect">
            <a:avLst/>
          </a:prstGeom>
          <a:noFill/>
        </p:spPr>
        <p:txBody>
          <a:bodyPr wrap="square" rtlCol="0">
            <a:spAutoFit/>
          </a:bodyPr>
          <a:lstStyle/>
          <a:p>
            <a:r>
              <a:rPr lang="en-US" sz="1400" dirty="0"/>
              <a:t>for a complete and detailed presentation, see tutorial:</a:t>
            </a:r>
          </a:p>
        </p:txBody>
      </p:sp>
    </p:spTree>
    <p:extLst>
      <p:ext uri="{BB962C8B-B14F-4D97-AF65-F5344CB8AC3E}">
        <p14:creationId xmlns:p14="http://schemas.microsoft.com/office/powerpoint/2010/main" val="23955957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Comparison of Representations</a:t>
            </a:r>
          </a:p>
        </p:txBody>
      </p:sp>
      <p:sp>
        <p:nvSpPr>
          <p:cNvPr id="8" name="Content Placeholder 2">
            <a:extLst>
              <a:ext uri="{FF2B5EF4-FFF2-40B4-BE49-F238E27FC236}">
                <a16:creationId xmlns:a16="http://schemas.microsoft.com/office/drawing/2014/main" id="{23EF305B-FC84-40F6-A70B-4132600A1858}"/>
              </a:ext>
            </a:extLst>
          </p:cNvPr>
          <p:cNvSpPr txBox="1">
            <a:spLocks/>
          </p:cNvSpPr>
          <p:nvPr/>
        </p:nvSpPr>
        <p:spPr>
          <a:xfrm>
            <a:off x="457200" y="2217057"/>
            <a:ext cx="8479536" cy="14729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altLang="en-US" sz="2200" dirty="0"/>
              <a:t>which representation is the best?</a:t>
            </a:r>
          </a:p>
          <a:p>
            <a:endParaRPr lang="en-US" altLang="en-US" sz="2400" dirty="0"/>
          </a:p>
          <a:p>
            <a:endParaRPr lang="en-US" altLang="en-US" sz="2400" dirty="0"/>
          </a:p>
          <a:p>
            <a:endParaRPr lang="en-US" altLang="en-US" sz="2200" dirty="0"/>
          </a:p>
          <a:p>
            <a:endParaRPr lang="en-US" altLang="en-US" sz="2200" dirty="0"/>
          </a:p>
          <a:p>
            <a:endParaRPr lang="en-US" altLang="en-US" sz="2200" dirty="0"/>
          </a:p>
          <a:p>
            <a:endParaRPr lang="en-US" altLang="en-US" sz="2200" dirty="0"/>
          </a:p>
          <a:p>
            <a:endParaRPr lang="en-US" altLang="en-US" dirty="0"/>
          </a:p>
        </p:txBody>
      </p:sp>
      <p:sp>
        <p:nvSpPr>
          <p:cNvPr id="4" name="Footer Placeholder 1">
            <a:extLst>
              <a:ext uri="{FF2B5EF4-FFF2-40B4-BE49-F238E27FC236}">
                <a16:creationId xmlns:a16="http://schemas.microsoft.com/office/drawing/2014/main" id="{97CB3F19-C02A-4347-9FED-98C783B5D98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4960242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Comparison of Representations</a:t>
            </a:r>
          </a:p>
        </p:txBody>
      </p:sp>
      <p:sp>
        <p:nvSpPr>
          <p:cNvPr id="8" name="Content Placeholder 2">
            <a:extLst>
              <a:ext uri="{FF2B5EF4-FFF2-40B4-BE49-F238E27FC236}">
                <a16:creationId xmlns:a16="http://schemas.microsoft.com/office/drawing/2014/main" id="{23EF305B-FC84-40F6-A70B-4132600A1858}"/>
              </a:ext>
            </a:extLst>
          </p:cNvPr>
          <p:cNvSpPr txBox="1">
            <a:spLocks/>
          </p:cNvSpPr>
          <p:nvPr/>
        </p:nvSpPr>
        <p:spPr>
          <a:xfrm>
            <a:off x="457200" y="2249425"/>
            <a:ext cx="8479536" cy="1472912"/>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altLang="en-US" sz="2400" dirty="0"/>
              <a:t>which representation is the best?</a:t>
            </a:r>
          </a:p>
          <a:p>
            <a:endParaRPr lang="en-US" altLang="en-US" sz="2400" dirty="0"/>
          </a:p>
          <a:p>
            <a:r>
              <a:rPr lang="en-US" altLang="en-US" sz="2400" dirty="0"/>
              <a:t>depends on data characteristics</a:t>
            </a:r>
          </a:p>
          <a:p>
            <a:pPr lvl="1"/>
            <a:r>
              <a:rPr lang="en-US" altLang="en-US" sz="2200" dirty="0"/>
              <a:t>periodic, smooth, spiky, …</a:t>
            </a:r>
          </a:p>
          <a:p>
            <a:endParaRPr lang="en-US" altLang="en-US" sz="2400" dirty="0"/>
          </a:p>
          <a:p>
            <a:endParaRPr lang="en-US" altLang="en-US" sz="2200" dirty="0"/>
          </a:p>
          <a:p>
            <a:endParaRPr lang="en-US" altLang="en-US" sz="2200" dirty="0"/>
          </a:p>
          <a:p>
            <a:endParaRPr lang="en-US" altLang="en-US" sz="2200" dirty="0"/>
          </a:p>
          <a:p>
            <a:endParaRPr lang="en-US" altLang="en-US" sz="2200" dirty="0"/>
          </a:p>
          <a:p>
            <a:endParaRPr lang="en-US" altLang="en-US" dirty="0"/>
          </a:p>
        </p:txBody>
      </p:sp>
      <p:sp>
        <p:nvSpPr>
          <p:cNvPr id="4" name="Footer Placeholder 1">
            <a:extLst>
              <a:ext uri="{FF2B5EF4-FFF2-40B4-BE49-F238E27FC236}">
                <a16:creationId xmlns:a16="http://schemas.microsoft.com/office/drawing/2014/main" id="{61B62352-9E0F-4D7D-832F-2EFA628B470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936074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Comparison of Representations</a:t>
            </a:r>
          </a:p>
        </p:txBody>
      </p:sp>
      <p:sp>
        <p:nvSpPr>
          <p:cNvPr id="8" name="Content Placeholder 2">
            <a:extLst>
              <a:ext uri="{FF2B5EF4-FFF2-40B4-BE49-F238E27FC236}">
                <a16:creationId xmlns:a16="http://schemas.microsoft.com/office/drawing/2014/main" id="{23EF305B-FC84-40F6-A70B-4132600A1858}"/>
              </a:ext>
            </a:extLst>
          </p:cNvPr>
          <p:cNvSpPr txBox="1">
            <a:spLocks/>
          </p:cNvSpPr>
          <p:nvPr/>
        </p:nvSpPr>
        <p:spPr>
          <a:xfrm>
            <a:off x="457200" y="2249425"/>
            <a:ext cx="8479536" cy="4240388"/>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altLang="en-US" sz="2400" dirty="0"/>
              <a:t>which representation is the best?</a:t>
            </a:r>
          </a:p>
          <a:p>
            <a:endParaRPr lang="en-US" altLang="en-US" sz="2400" dirty="0"/>
          </a:p>
          <a:p>
            <a:r>
              <a:rPr lang="en-US" altLang="en-US" sz="2400" dirty="0"/>
              <a:t>depends on data characteristics</a:t>
            </a:r>
          </a:p>
          <a:p>
            <a:pPr lvl="1"/>
            <a:r>
              <a:rPr lang="en-US" altLang="en-US" sz="2200" dirty="0"/>
              <a:t>periodic, smooth, spiky, …</a:t>
            </a:r>
          </a:p>
          <a:p>
            <a:endParaRPr lang="en-US" altLang="en-US" sz="2400" dirty="0"/>
          </a:p>
          <a:p>
            <a:r>
              <a:rPr lang="en-US" altLang="en-US" sz="2400" dirty="0"/>
              <a:t>overall (averaged over many diverse datasets, using same memory budget), when measuring reconstruction error (RMSE)</a:t>
            </a:r>
          </a:p>
          <a:p>
            <a:pPr lvl="1"/>
            <a:r>
              <a:rPr lang="en-US" altLang="en-US" sz="2200" dirty="0"/>
              <a:t>no big differences among methods</a:t>
            </a:r>
          </a:p>
          <a:p>
            <a:pPr lvl="1"/>
            <a:r>
              <a:rPr lang="en-US" altLang="en-US" sz="2200" dirty="0"/>
              <a:t>DFT, PAA, DWT (</a:t>
            </a:r>
            <a:r>
              <a:rPr lang="en-US" altLang="en-US" sz="2200" dirty="0" err="1"/>
              <a:t>Haar</a:t>
            </a:r>
            <a:r>
              <a:rPr lang="en-US" altLang="en-US" sz="2200" dirty="0"/>
              <a:t>), </a:t>
            </a:r>
            <a:r>
              <a:rPr lang="en-US" altLang="en-US" sz="2200" dirty="0" err="1"/>
              <a:t>iSAX</a:t>
            </a:r>
            <a:r>
              <a:rPr lang="en-US" altLang="en-US" sz="2200" dirty="0"/>
              <a:t> slightly better</a:t>
            </a:r>
          </a:p>
          <a:p>
            <a:endParaRPr lang="en-US" altLang="en-US" sz="2200" dirty="0"/>
          </a:p>
          <a:p>
            <a:r>
              <a:rPr lang="en-US" altLang="en-US" sz="2200" dirty="0"/>
              <a:t>should also take into account other factors</a:t>
            </a:r>
          </a:p>
          <a:p>
            <a:pPr lvl="1"/>
            <a:r>
              <a:rPr lang="en-US" altLang="en-US" sz="2000" dirty="0"/>
              <a:t>visualization, indexable, ...</a:t>
            </a:r>
          </a:p>
          <a:p>
            <a:endParaRPr lang="en-US" altLang="en-US" sz="2200" dirty="0"/>
          </a:p>
          <a:p>
            <a:endParaRPr lang="en-US" altLang="en-US" sz="2200" dirty="0"/>
          </a:p>
          <a:p>
            <a:endParaRPr lang="en-US" altLang="en-US" sz="2200" dirty="0"/>
          </a:p>
          <a:p>
            <a:endParaRPr lang="en-US" altLang="en-US" dirty="0"/>
          </a:p>
        </p:txBody>
      </p:sp>
      <p:sp>
        <p:nvSpPr>
          <p:cNvPr id="6" name="Rectangle 5">
            <a:extLst>
              <a:ext uri="{FF2B5EF4-FFF2-40B4-BE49-F238E27FC236}">
                <a16:creationId xmlns:a16="http://schemas.microsoft.com/office/drawing/2014/main" id="{BFEB8777-294E-43D1-8C67-3E32372CDBCB}"/>
              </a:ext>
            </a:extLst>
          </p:cNvPr>
          <p:cNvSpPr/>
          <p:nvPr/>
        </p:nvSpPr>
        <p:spPr>
          <a:xfrm>
            <a:off x="7719370" y="945805"/>
            <a:ext cx="1360625" cy="136762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7" name="Rectangle 6">
            <a:extLst>
              <a:ext uri="{FF2B5EF4-FFF2-40B4-BE49-F238E27FC236}">
                <a16:creationId xmlns:a16="http://schemas.microsoft.com/office/drawing/2014/main" id="{44A014F0-8855-4648-8B3A-5231D875A043}"/>
              </a:ext>
            </a:extLst>
          </p:cNvPr>
          <p:cNvSpPr/>
          <p:nvPr/>
        </p:nvSpPr>
        <p:spPr>
          <a:xfrm>
            <a:off x="7723427" y="61673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9" name="Rounded Rectangle 8">
            <a:extLst>
              <a:ext uri="{FF2B5EF4-FFF2-40B4-BE49-F238E27FC236}">
                <a16:creationId xmlns:a16="http://schemas.microsoft.com/office/drawing/2014/main" id="{8842ECC2-DD0E-4BF6-A13F-5491747F0B39}"/>
              </a:ext>
            </a:extLst>
          </p:cNvPr>
          <p:cNvSpPr/>
          <p:nvPr/>
        </p:nvSpPr>
        <p:spPr>
          <a:xfrm>
            <a:off x="7787916" y="1022862"/>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Palpanas</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ICDE’04</a:t>
            </a:r>
            <a:endParaRPr lang="en-US" sz="1300" b="1" kern="0" dirty="0">
              <a:solidFill>
                <a:prstClr val="white"/>
              </a:solidFill>
              <a:latin typeface="Gill Sans" charset="0"/>
              <a:ea typeface="Gill Sans" charset="0"/>
              <a:cs typeface="Gill Sans" charset="0"/>
            </a:endParaRPr>
          </a:p>
        </p:txBody>
      </p:sp>
      <p:sp>
        <p:nvSpPr>
          <p:cNvPr id="10" name="Rounded Rectangle 8">
            <a:extLst>
              <a:ext uri="{FF2B5EF4-FFF2-40B4-BE49-F238E27FC236}">
                <a16:creationId xmlns:a16="http://schemas.microsoft.com/office/drawing/2014/main" id="{D112108E-9590-4F96-B052-E32468B0FF20}"/>
              </a:ext>
            </a:extLst>
          </p:cNvPr>
          <p:cNvSpPr/>
          <p:nvPr/>
        </p:nvSpPr>
        <p:spPr>
          <a:xfrm>
            <a:off x="7794012" y="1449582"/>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Palpanas</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TKDE’08</a:t>
            </a:r>
            <a:endParaRPr lang="en-US" sz="1300" b="1" kern="0" dirty="0">
              <a:solidFill>
                <a:prstClr val="white"/>
              </a:solidFill>
              <a:latin typeface="Gill Sans" charset="0"/>
              <a:ea typeface="Gill Sans" charset="0"/>
              <a:cs typeface="Gill Sans" charset="0"/>
            </a:endParaRPr>
          </a:p>
        </p:txBody>
      </p:sp>
      <p:sp>
        <p:nvSpPr>
          <p:cNvPr id="11" name="Rounded Rectangle 8">
            <a:extLst>
              <a:ext uri="{FF2B5EF4-FFF2-40B4-BE49-F238E27FC236}">
                <a16:creationId xmlns:a16="http://schemas.microsoft.com/office/drawing/2014/main" id="{A575B86F-8641-4971-9F4D-1C23AFD790FA}"/>
              </a:ext>
            </a:extLst>
          </p:cNvPr>
          <p:cNvSpPr/>
          <p:nvPr/>
        </p:nvSpPr>
        <p:spPr>
          <a:xfrm>
            <a:off x="7803156" y="1870206"/>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Shieh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KDD’08</a:t>
            </a:r>
            <a:endParaRPr lang="en-US" sz="1300" b="1" kern="0" dirty="0">
              <a:solidFill>
                <a:prstClr val="white"/>
              </a:solidFill>
              <a:latin typeface="Gill Sans" charset="0"/>
              <a:ea typeface="Gill Sans" charset="0"/>
              <a:cs typeface="Gill Sans" charset="0"/>
            </a:endParaRPr>
          </a:p>
        </p:txBody>
      </p:sp>
      <p:sp>
        <p:nvSpPr>
          <p:cNvPr id="12" name="Footer Placeholder 1">
            <a:extLst>
              <a:ext uri="{FF2B5EF4-FFF2-40B4-BE49-F238E27FC236}">
                <a16:creationId xmlns:a16="http://schemas.microsoft.com/office/drawing/2014/main" id="{316226DF-F80F-4E58-9576-6DD93197DDE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310023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 Search</a:t>
            </a:r>
            <a:br>
              <a:rPr lang="en-US" dirty="0"/>
            </a:br>
            <a:r>
              <a:rPr lang="en-US" dirty="0"/>
              <a:t>             Common Framework</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107</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33360405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76200"/>
            <a:ext cx="8229600" cy="1143000"/>
          </a:xfrm>
        </p:spPr>
        <p:txBody>
          <a:bodyPr/>
          <a:lstStyle/>
          <a:p>
            <a:r>
              <a:rPr lang="en-US" dirty="0"/>
              <a:t>GEMINI Framework</a:t>
            </a:r>
            <a:endParaRPr lang="en-US" dirty="0">
              <a:solidFill>
                <a:srgbClr val="1F497D"/>
              </a:solidFill>
            </a:endParaRPr>
          </a:p>
        </p:txBody>
      </p:sp>
      <p:sp>
        <p:nvSpPr>
          <p:cNvPr id="86019" name="Rectangle 3"/>
          <p:cNvSpPr>
            <a:spLocks noGrp="1" noChangeArrowheads="1"/>
          </p:cNvSpPr>
          <p:nvPr>
            <p:ph type="body" idx="1"/>
          </p:nvPr>
        </p:nvSpPr>
        <p:spPr>
          <a:xfrm>
            <a:off x="381000" y="1143000"/>
            <a:ext cx="8458200" cy="5181600"/>
          </a:xfrm>
        </p:spPr>
        <p:txBody>
          <a:bodyPr>
            <a:normAutofit/>
          </a:bodyPr>
          <a:lstStyle/>
          <a:p>
            <a:pPr>
              <a:lnSpc>
                <a:spcPct val="110000"/>
              </a:lnSpc>
            </a:pPr>
            <a:r>
              <a:rPr lang="en-US" dirty="0">
                <a:solidFill>
                  <a:srgbClr val="1F497D"/>
                </a:solidFill>
              </a:rPr>
              <a:t>Raw data: </a:t>
            </a:r>
            <a:r>
              <a:rPr lang="en-US" dirty="0"/>
              <a:t>original full-dimensional space </a:t>
            </a:r>
          </a:p>
          <a:p>
            <a:pPr>
              <a:lnSpc>
                <a:spcPct val="110000"/>
              </a:lnSpc>
            </a:pPr>
            <a:r>
              <a:rPr lang="en-US" dirty="0">
                <a:solidFill>
                  <a:srgbClr val="1F497D"/>
                </a:solidFill>
              </a:rPr>
              <a:t>Summarization: </a:t>
            </a:r>
            <a:r>
              <a:rPr lang="en-US" dirty="0"/>
              <a:t>reduced dimensionality space</a:t>
            </a:r>
          </a:p>
          <a:p>
            <a:pPr>
              <a:lnSpc>
                <a:spcPct val="110000"/>
              </a:lnSpc>
            </a:pPr>
            <a:r>
              <a:rPr lang="en-US" dirty="0"/>
              <a:t>Searching in original space </a:t>
            </a:r>
            <a:r>
              <a:rPr lang="en-US" i="1" dirty="0">
                <a:solidFill>
                  <a:srgbClr val="1F497D"/>
                </a:solidFill>
              </a:rPr>
              <a:t>costly</a:t>
            </a:r>
          </a:p>
          <a:p>
            <a:pPr>
              <a:lnSpc>
                <a:spcPct val="110000"/>
              </a:lnSpc>
            </a:pPr>
            <a:r>
              <a:rPr lang="en-US" dirty="0"/>
              <a:t>Searching in reduced space </a:t>
            </a:r>
            <a:r>
              <a:rPr lang="en-US" i="1" dirty="0">
                <a:solidFill>
                  <a:srgbClr val="1F497D"/>
                </a:solidFill>
              </a:rPr>
              <a:t>faster</a:t>
            </a:r>
            <a:r>
              <a:rPr lang="en-US" dirty="0"/>
              <a:t>:</a:t>
            </a:r>
          </a:p>
          <a:p>
            <a:pPr lvl="1">
              <a:lnSpc>
                <a:spcPct val="110000"/>
              </a:lnSpc>
            </a:pPr>
            <a:r>
              <a:rPr lang="en-US" dirty="0"/>
              <a:t>Less data, indexing techniques available, lower bounding</a:t>
            </a:r>
          </a:p>
          <a:p>
            <a:pPr>
              <a:lnSpc>
                <a:spcPct val="110000"/>
              </a:lnSpc>
            </a:pPr>
            <a:r>
              <a:rPr lang="en-US" dirty="0">
                <a:solidFill>
                  <a:srgbClr val="1F497D"/>
                </a:solidFill>
              </a:rPr>
              <a:t>Lower bounding </a:t>
            </a:r>
            <a:r>
              <a:rPr lang="en-US" dirty="0"/>
              <a:t>enables us to</a:t>
            </a:r>
          </a:p>
          <a:p>
            <a:pPr lvl="1">
              <a:lnSpc>
                <a:spcPct val="110000"/>
              </a:lnSpc>
            </a:pPr>
            <a:r>
              <a:rPr lang="en-US" i="1" dirty="0">
                <a:solidFill>
                  <a:srgbClr val="1F497D"/>
                </a:solidFill>
              </a:rPr>
              <a:t>prune search space: </a:t>
            </a:r>
            <a:r>
              <a:rPr lang="en-US" dirty="0"/>
              <a:t>throw away data series based on reduced dimensionality representation</a:t>
            </a:r>
          </a:p>
          <a:p>
            <a:pPr lvl="1">
              <a:lnSpc>
                <a:spcPct val="110000"/>
              </a:lnSpc>
            </a:pPr>
            <a:r>
              <a:rPr lang="en-US" i="1" dirty="0">
                <a:solidFill>
                  <a:srgbClr val="1F497D"/>
                </a:solidFill>
              </a:rPr>
              <a:t>guarantee correctness </a:t>
            </a:r>
            <a:r>
              <a:rPr lang="en-US" dirty="0"/>
              <a:t>of answer</a:t>
            </a:r>
          </a:p>
          <a:p>
            <a:pPr lvl="2">
              <a:lnSpc>
                <a:spcPct val="110000"/>
              </a:lnSpc>
            </a:pPr>
            <a:r>
              <a:rPr lang="en-US" sz="2800" dirty="0"/>
              <a:t>no false negatives</a:t>
            </a:r>
          </a:p>
          <a:p>
            <a:pPr lvl="2">
              <a:lnSpc>
                <a:spcPct val="110000"/>
              </a:lnSpc>
            </a:pPr>
            <a:r>
              <a:rPr lang="en-US" sz="2800" dirty="0"/>
              <a:t>false positives filtered out based on raw data</a:t>
            </a:r>
          </a:p>
        </p:txBody>
      </p:sp>
      <p:sp>
        <p:nvSpPr>
          <p:cNvPr id="6" name="Rectangle 5">
            <a:extLst>
              <a:ext uri="{FF2B5EF4-FFF2-40B4-BE49-F238E27FC236}">
                <a16:creationId xmlns:a16="http://schemas.microsoft.com/office/drawing/2014/main" id="{0D2D2BBD-D5BC-4D67-AC7F-3632252BF938}"/>
              </a:ext>
            </a:extLst>
          </p:cNvPr>
          <p:cNvSpPr/>
          <p:nvPr/>
        </p:nvSpPr>
        <p:spPr>
          <a:xfrm>
            <a:off x="7593081" y="657626"/>
            <a:ext cx="1409356" cy="5933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7" name="Rectangle 6">
            <a:extLst>
              <a:ext uri="{FF2B5EF4-FFF2-40B4-BE49-F238E27FC236}">
                <a16:creationId xmlns:a16="http://schemas.microsoft.com/office/drawing/2014/main" id="{AF3EDC4E-9FD9-49AA-9A45-9E33F251A290}"/>
              </a:ext>
            </a:extLst>
          </p:cNvPr>
          <p:cNvSpPr/>
          <p:nvPr/>
        </p:nvSpPr>
        <p:spPr>
          <a:xfrm>
            <a:off x="7597141" y="32855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9" name="Rounded Rectangle 8">
            <a:extLst>
              <a:ext uri="{FF2B5EF4-FFF2-40B4-BE49-F238E27FC236}">
                <a16:creationId xmlns:a16="http://schemas.microsoft.com/office/drawing/2014/main" id="{F80CD83B-4D34-4D93-87E7-A28F14140521}"/>
              </a:ext>
            </a:extLst>
          </p:cNvPr>
          <p:cNvSpPr/>
          <p:nvPr/>
        </p:nvSpPr>
        <p:spPr>
          <a:xfrm>
            <a:off x="7716494" y="789546"/>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lvl="1" algn="ctr" defTabSz="457189">
              <a:lnSpc>
                <a:spcPct val="90000"/>
              </a:lnSpc>
              <a:defRPr/>
            </a:pPr>
            <a:r>
              <a:rPr lang="en-US" sz="1300" kern="0" dirty="0">
                <a:solidFill>
                  <a:prstClr val="white"/>
                </a:solidFill>
                <a:latin typeface="Gill Sans" charset="0"/>
                <a:ea typeface="Gill Sans" charset="0"/>
                <a:cs typeface="Gill Sans" charset="0"/>
              </a:rPr>
              <a:t>SIGMOD’94</a:t>
            </a:r>
            <a:endParaRPr lang="en-US" sz="1300" b="1" kern="0" dirty="0">
              <a:solidFill>
                <a:prstClr val="white"/>
              </a:solidFill>
              <a:latin typeface="Gill Sans" charset="0"/>
              <a:ea typeface="Gill Sans" charset="0"/>
              <a:cs typeface="Gill Sans" charset="0"/>
            </a:endParaRPr>
          </a:p>
        </p:txBody>
      </p:sp>
      <p:sp>
        <p:nvSpPr>
          <p:cNvPr id="8" name="Footer Placeholder 1">
            <a:extLst>
              <a:ext uri="{FF2B5EF4-FFF2-40B4-BE49-F238E27FC236}">
                <a16:creationId xmlns:a16="http://schemas.microsoft.com/office/drawing/2014/main" id="{B1ECF2A4-C8FB-4045-97CC-4BFD30675FB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6457919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457200" y="1447800"/>
            <a:ext cx="8229600" cy="4876800"/>
          </a:xfrm>
        </p:spPr>
        <p:txBody>
          <a:bodyPr>
            <a:normAutofit/>
          </a:bodyPr>
          <a:lstStyle/>
          <a:p>
            <a:pPr algn="just">
              <a:lnSpc>
                <a:spcPct val="140000"/>
              </a:lnSpc>
              <a:buFont typeface="Wingdings" pitchFamily="2" charset="2"/>
              <a:buNone/>
            </a:pPr>
            <a:r>
              <a:rPr lang="en-US" dirty="0"/>
              <a:t>GEMINI Solution: Quick filter-and-refine: </a:t>
            </a:r>
          </a:p>
          <a:p>
            <a:pPr algn="just">
              <a:lnSpc>
                <a:spcPct val="150000"/>
              </a:lnSpc>
            </a:pPr>
            <a:r>
              <a:rPr lang="en-US" sz="2700" dirty="0"/>
              <a:t>extract </a:t>
            </a:r>
            <a:r>
              <a:rPr lang="en-US" sz="2700" i="1" dirty="0"/>
              <a:t>m </a:t>
            </a:r>
            <a:r>
              <a:rPr lang="en-US" sz="2700" dirty="0"/>
              <a:t>features (numbers, e.g., average)</a:t>
            </a:r>
          </a:p>
          <a:p>
            <a:pPr algn="just">
              <a:lnSpc>
                <a:spcPct val="150000"/>
              </a:lnSpc>
            </a:pPr>
            <a:r>
              <a:rPr lang="en-US" sz="2700" dirty="0"/>
              <a:t>map to point in </a:t>
            </a:r>
            <a:r>
              <a:rPr lang="en-US" sz="2700" i="1" dirty="0"/>
              <a:t>m-</a:t>
            </a:r>
            <a:r>
              <a:rPr lang="en-US" sz="2700" dirty="0"/>
              <a:t>dimensional feature space</a:t>
            </a:r>
          </a:p>
          <a:p>
            <a:pPr algn="just">
              <a:lnSpc>
                <a:spcPct val="150000"/>
              </a:lnSpc>
            </a:pPr>
            <a:r>
              <a:rPr lang="en-US" sz="2700" dirty="0"/>
              <a:t>organize points</a:t>
            </a:r>
          </a:p>
          <a:p>
            <a:pPr algn="just">
              <a:lnSpc>
                <a:spcPct val="150000"/>
              </a:lnSpc>
            </a:pPr>
            <a:r>
              <a:rPr lang="en-US" sz="2700" dirty="0"/>
              <a:t>retrieve the answer using a NN query</a:t>
            </a:r>
          </a:p>
          <a:p>
            <a:pPr algn="just">
              <a:lnSpc>
                <a:spcPct val="150000"/>
              </a:lnSpc>
            </a:pPr>
            <a:r>
              <a:rPr lang="en-US" sz="2700" dirty="0"/>
              <a:t>discard false positives</a:t>
            </a:r>
          </a:p>
          <a:p>
            <a:pPr>
              <a:buFont typeface="Wingdings" pitchFamily="2" charset="2"/>
              <a:buNone/>
            </a:pPr>
            <a:endParaRPr lang="en-US" dirty="0"/>
          </a:p>
        </p:txBody>
      </p:sp>
      <p:sp>
        <p:nvSpPr>
          <p:cNvPr id="6" name="Rectangle 5">
            <a:extLst>
              <a:ext uri="{FF2B5EF4-FFF2-40B4-BE49-F238E27FC236}">
                <a16:creationId xmlns:a16="http://schemas.microsoft.com/office/drawing/2014/main" id="{D60801D3-0417-4145-8677-A22645E88247}"/>
              </a:ext>
            </a:extLst>
          </p:cNvPr>
          <p:cNvSpPr/>
          <p:nvPr/>
        </p:nvSpPr>
        <p:spPr>
          <a:xfrm>
            <a:off x="7593081" y="657626"/>
            <a:ext cx="1409356" cy="5933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7" name="Rectangle 6">
            <a:extLst>
              <a:ext uri="{FF2B5EF4-FFF2-40B4-BE49-F238E27FC236}">
                <a16:creationId xmlns:a16="http://schemas.microsoft.com/office/drawing/2014/main" id="{4360FA47-9C98-431E-AADA-43FC9BD0F089}"/>
              </a:ext>
            </a:extLst>
          </p:cNvPr>
          <p:cNvSpPr/>
          <p:nvPr/>
        </p:nvSpPr>
        <p:spPr>
          <a:xfrm>
            <a:off x="7597141" y="32855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8">
            <a:extLst>
              <a:ext uri="{FF2B5EF4-FFF2-40B4-BE49-F238E27FC236}">
                <a16:creationId xmlns:a16="http://schemas.microsoft.com/office/drawing/2014/main" id="{6BD0D43C-0FFC-4537-B8BA-193F55865AAA}"/>
              </a:ext>
            </a:extLst>
          </p:cNvPr>
          <p:cNvSpPr/>
          <p:nvPr/>
        </p:nvSpPr>
        <p:spPr>
          <a:xfrm>
            <a:off x="7716494" y="789546"/>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lvl="1" algn="ctr" defTabSz="457189">
              <a:lnSpc>
                <a:spcPct val="90000"/>
              </a:lnSpc>
              <a:defRPr/>
            </a:pPr>
            <a:r>
              <a:rPr lang="en-US" sz="1300" kern="0" dirty="0">
                <a:solidFill>
                  <a:prstClr val="white"/>
                </a:solidFill>
                <a:latin typeface="Gill Sans" charset="0"/>
                <a:ea typeface="Gill Sans" charset="0"/>
                <a:cs typeface="Gill Sans" charset="0"/>
              </a:rPr>
              <a:t>SIGMOD’94</a:t>
            </a:r>
            <a:endParaRPr lang="en-US" sz="1300" b="1" kern="0" dirty="0">
              <a:solidFill>
                <a:prstClr val="white"/>
              </a:solidFill>
              <a:latin typeface="Gill Sans" charset="0"/>
              <a:ea typeface="Gill Sans" charset="0"/>
              <a:cs typeface="Gill Sans" charset="0"/>
            </a:endParaRPr>
          </a:p>
        </p:txBody>
      </p:sp>
      <p:sp>
        <p:nvSpPr>
          <p:cNvPr id="10" name="Rectangle 2">
            <a:extLst>
              <a:ext uri="{FF2B5EF4-FFF2-40B4-BE49-F238E27FC236}">
                <a16:creationId xmlns:a16="http://schemas.microsoft.com/office/drawing/2014/main" id="{6775C276-4A46-4474-913D-685F8968BCD6}"/>
              </a:ext>
            </a:extLst>
          </p:cNvPr>
          <p:cNvSpPr txBox="1">
            <a:spLocks noChangeArrowheads="1"/>
          </p:cNvSpPr>
          <p:nvPr/>
        </p:nvSpPr>
        <p:spPr bwMode="auto">
          <a:xfrm>
            <a:off x="3810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a:t>GEMINI Framework</a:t>
            </a:r>
            <a:endParaRPr lang="en-US" dirty="0">
              <a:solidFill>
                <a:srgbClr val="1F497D"/>
              </a:solidFill>
            </a:endParaRPr>
          </a:p>
        </p:txBody>
      </p:sp>
      <p:sp>
        <p:nvSpPr>
          <p:cNvPr id="9" name="Footer Placeholder 1">
            <a:extLst>
              <a:ext uri="{FF2B5EF4-FFF2-40B4-BE49-F238E27FC236}">
                <a16:creationId xmlns:a16="http://schemas.microsoft.com/office/drawing/2014/main" id="{FA2E1211-F948-48DE-993E-04A21A107A4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46037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CA" sz="3000" dirty="0"/>
              <a:t>Popular High-d data</a:t>
            </a:r>
          </a:p>
        </p:txBody>
      </p:sp>
      <p:grpSp>
        <p:nvGrpSpPr>
          <p:cNvPr id="8" name="Google Shape;76;p15"/>
          <p:cNvGrpSpPr/>
          <p:nvPr/>
        </p:nvGrpSpPr>
        <p:grpSpPr>
          <a:xfrm>
            <a:off x="513138" y="3061247"/>
            <a:ext cx="878879" cy="806829"/>
            <a:chOff x="2125113" y="3466752"/>
            <a:chExt cx="1003544" cy="993509"/>
          </a:xfrm>
        </p:grpSpPr>
        <p:pic>
          <p:nvPicPr>
            <p:cNvPr id="9" name="Google Shape;77;p15"/>
            <p:cNvPicPr preferRelativeResize="0"/>
            <p:nvPr/>
          </p:nvPicPr>
          <p:blipFill rotWithShape="1">
            <a:blip r:embed="rId3">
              <a:alphaModFix/>
            </a:blip>
            <a:srcRect/>
            <a:stretch/>
          </p:blipFill>
          <p:spPr>
            <a:xfrm>
              <a:off x="2125113" y="3466752"/>
              <a:ext cx="1003544" cy="993509"/>
            </a:xfrm>
            <a:prstGeom prst="rect">
              <a:avLst/>
            </a:prstGeom>
            <a:noFill/>
            <a:ln>
              <a:noFill/>
            </a:ln>
          </p:spPr>
        </p:pic>
        <p:sp>
          <p:nvSpPr>
            <p:cNvPr id="10" name="Google Shape;78;p15"/>
            <p:cNvSpPr txBox="1"/>
            <p:nvPr/>
          </p:nvSpPr>
          <p:spPr>
            <a:xfrm>
              <a:off x="2188885" y="3750309"/>
              <a:ext cx="876000" cy="369300"/>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Time</a:t>
              </a:r>
              <a:endParaRPr dirty="0">
                <a:solidFill>
                  <a:srgbClr val="1A9988"/>
                </a:solidFill>
              </a:endParaRPr>
            </a:p>
          </p:txBody>
        </p:sp>
      </p:grpSp>
      <p:grpSp>
        <p:nvGrpSpPr>
          <p:cNvPr id="11" name="Google Shape;79;p15"/>
          <p:cNvGrpSpPr/>
          <p:nvPr/>
        </p:nvGrpSpPr>
        <p:grpSpPr>
          <a:xfrm>
            <a:off x="1596995" y="2865858"/>
            <a:ext cx="1579799" cy="1122305"/>
            <a:chOff x="2291597" y="3644883"/>
            <a:chExt cx="2106397" cy="1496407"/>
          </a:xfrm>
        </p:grpSpPr>
        <p:pic>
          <p:nvPicPr>
            <p:cNvPr id="12" name="Google Shape;80;p15"/>
            <p:cNvPicPr preferRelativeResize="0"/>
            <p:nvPr/>
          </p:nvPicPr>
          <p:blipFill rotWithShape="1">
            <a:blip r:embed="rId4">
              <a:alphaModFix/>
            </a:blip>
            <a:srcRect/>
            <a:stretch/>
          </p:blipFill>
          <p:spPr>
            <a:xfrm>
              <a:off x="2291597" y="3644883"/>
              <a:ext cx="1891194" cy="1496407"/>
            </a:xfrm>
            <a:prstGeom prst="rect">
              <a:avLst/>
            </a:prstGeom>
            <a:noFill/>
            <a:ln>
              <a:noFill/>
            </a:ln>
          </p:spPr>
        </p:pic>
        <p:sp>
          <p:nvSpPr>
            <p:cNvPr id="13" name="Google Shape;81;p15"/>
            <p:cNvSpPr txBox="1"/>
            <p:nvPr/>
          </p:nvSpPr>
          <p:spPr>
            <a:xfrm rot="19427824">
              <a:off x="3145469" y="3798953"/>
              <a:ext cx="1252525" cy="369205"/>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Angle</a:t>
              </a:r>
              <a:endParaRPr dirty="0">
                <a:solidFill>
                  <a:srgbClr val="1A9988"/>
                </a:solidFill>
              </a:endParaRPr>
            </a:p>
          </p:txBody>
        </p:sp>
      </p:grpSp>
      <p:pic>
        <p:nvPicPr>
          <p:cNvPr id="14" name="Google Shape;82;p15"/>
          <p:cNvPicPr preferRelativeResize="0"/>
          <p:nvPr/>
        </p:nvPicPr>
        <p:blipFill rotWithShape="1">
          <a:blip r:embed="rId5">
            <a:alphaModFix/>
          </a:blip>
          <a:srcRect/>
          <a:stretch/>
        </p:blipFill>
        <p:spPr>
          <a:xfrm>
            <a:off x="646492" y="4115342"/>
            <a:ext cx="1656651" cy="916265"/>
          </a:xfrm>
          <a:prstGeom prst="rect">
            <a:avLst/>
          </a:prstGeom>
          <a:noFill/>
          <a:ln>
            <a:noFill/>
          </a:ln>
        </p:spPr>
      </p:pic>
      <p:sp>
        <p:nvSpPr>
          <p:cNvPr id="15" name="Google Shape;83;p15"/>
          <p:cNvSpPr txBox="1"/>
          <p:nvPr/>
        </p:nvSpPr>
        <p:spPr>
          <a:xfrm>
            <a:off x="869825" y="4625531"/>
            <a:ext cx="1126125" cy="276975"/>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Position</a:t>
            </a:r>
            <a:endParaRPr dirty="0">
              <a:solidFill>
                <a:srgbClr val="1A9988"/>
              </a:solidFill>
            </a:endParaRPr>
          </a:p>
        </p:txBody>
      </p:sp>
      <p:grpSp>
        <p:nvGrpSpPr>
          <p:cNvPr id="16" name="Google Shape;84;p15"/>
          <p:cNvGrpSpPr/>
          <p:nvPr/>
        </p:nvGrpSpPr>
        <p:grpSpPr>
          <a:xfrm>
            <a:off x="2708162" y="4159170"/>
            <a:ext cx="1447467" cy="668055"/>
            <a:chOff x="10698723" y="3598842"/>
            <a:chExt cx="1947149" cy="1049049"/>
          </a:xfrm>
        </p:grpSpPr>
        <p:pic>
          <p:nvPicPr>
            <p:cNvPr id="17" name="Google Shape;85;p15"/>
            <p:cNvPicPr preferRelativeResize="0"/>
            <p:nvPr/>
          </p:nvPicPr>
          <p:blipFill rotWithShape="1">
            <a:blip r:embed="rId6">
              <a:alphaModFix/>
            </a:blip>
            <a:srcRect t="47922" r="16819"/>
            <a:stretch/>
          </p:blipFill>
          <p:spPr>
            <a:xfrm>
              <a:off x="10784121" y="3856980"/>
              <a:ext cx="1384248" cy="337229"/>
            </a:xfrm>
            <a:prstGeom prst="rect">
              <a:avLst/>
            </a:prstGeom>
            <a:noFill/>
            <a:ln>
              <a:noFill/>
            </a:ln>
          </p:spPr>
        </p:pic>
        <p:sp>
          <p:nvSpPr>
            <p:cNvPr id="18" name="Google Shape;86;p15"/>
            <p:cNvSpPr txBox="1"/>
            <p:nvPr/>
          </p:nvSpPr>
          <p:spPr>
            <a:xfrm>
              <a:off x="10698723" y="4108188"/>
              <a:ext cx="1947149" cy="539703"/>
            </a:xfrm>
            <a:prstGeom prst="rect">
              <a:avLst/>
            </a:prstGeom>
            <a:noFill/>
            <a:ln>
              <a:noFill/>
            </a:ln>
          </p:spPr>
          <p:txBody>
            <a:bodyPr spcFirstLastPara="1" wrap="square" lIns="68569" tIns="34275" rIns="68569" bIns="34275" anchor="t" anchorCtr="0">
              <a:noAutofit/>
            </a:bodyPr>
            <a:lstStyle/>
            <a:p>
              <a:pPr>
                <a:buClr>
                  <a:srgbClr val="000000"/>
                </a:buClr>
                <a:buSzPts val="2377"/>
              </a:pPr>
              <a:r>
                <a:rPr lang="en" b="1" i="1" dirty="0">
                  <a:solidFill>
                    <a:srgbClr val="1A9988"/>
                  </a:solidFill>
                  <a:latin typeface="Gill Sans"/>
                  <a:ea typeface="Gill Sans"/>
                  <a:cs typeface="Gill Sans"/>
                  <a:sym typeface="Gill Sans"/>
                </a:rPr>
                <a:t>Frequency</a:t>
              </a:r>
              <a:endParaRPr b="1" i="1" dirty="0">
                <a:solidFill>
                  <a:srgbClr val="1A9988"/>
                </a:solidFill>
                <a:latin typeface="Gill Sans"/>
                <a:ea typeface="Gill Sans"/>
                <a:cs typeface="Gill Sans"/>
                <a:sym typeface="Gill Sans"/>
              </a:endParaRPr>
            </a:p>
          </p:txBody>
        </p:sp>
        <p:pic>
          <p:nvPicPr>
            <p:cNvPr id="19" name="Google Shape;87;p15"/>
            <p:cNvPicPr preferRelativeResize="0"/>
            <p:nvPr/>
          </p:nvPicPr>
          <p:blipFill rotWithShape="1">
            <a:blip r:embed="rId6">
              <a:alphaModFix/>
            </a:blip>
            <a:srcRect r="16819" b="47922"/>
            <a:stretch/>
          </p:blipFill>
          <p:spPr>
            <a:xfrm>
              <a:off x="10782891" y="3598842"/>
              <a:ext cx="1384248" cy="337226"/>
            </a:xfrm>
            <a:prstGeom prst="rect">
              <a:avLst/>
            </a:prstGeom>
            <a:noFill/>
            <a:ln>
              <a:noFill/>
            </a:ln>
          </p:spPr>
        </p:pic>
      </p:grpSp>
      <p:grpSp>
        <p:nvGrpSpPr>
          <p:cNvPr id="20" name="Google Shape;88;p15"/>
          <p:cNvGrpSpPr/>
          <p:nvPr/>
        </p:nvGrpSpPr>
        <p:grpSpPr>
          <a:xfrm>
            <a:off x="3189988" y="2952916"/>
            <a:ext cx="1050175" cy="794919"/>
            <a:chOff x="9077537" y="3147439"/>
            <a:chExt cx="1649075" cy="1248253"/>
          </a:xfrm>
        </p:grpSpPr>
        <p:sp>
          <p:nvSpPr>
            <p:cNvPr id="21" name="Google Shape;89;p15"/>
            <p:cNvSpPr txBox="1"/>
            <p:nvPr/>
          </p:nvSpPr>
          <p:spPr>
            <a:xfrm>
              <a:off x="9077537" y="3855992"/>
              <a:ext cx="1463398" cy="539700"/>
            </a:xfrm>
            <a:prstGeom prst="rect">
              <a:avLst/>
            </a:prstGeom>
            <a:noFill/>
            <a:ln>
              <a:noFill/>
            </a:ln>
          </p:spPr>
          <p:txBody>
            <a:bodyPr spcFirstLastPara="1" wrap="square" lIns="68569" tIns="34275" rIns="68569" bIns="34275" anchor="t" anchorCtr="0">
              <a:noAutofit/>
            </a:bodyPr>
            <a:lstStyle/>
            <a:p>
              <a:pPr>
                <a:buClr>
                  <a:srgbClr val="000000"/>
                </a:buClr>
                <a:buSzPts val="2377"/>
              </a:pPr>
              <a:r>
                <a:rPr lang="en" sz="1783" b="1" i="1" dirty="0">
                  <a:solidFill>
                    <a:srgbClr val="1A9988"/>
                  </a:solidFill>
                  <a:latin typeface="Gill Sans"/>
                  <a:ea typeface="Gill Sans"/>
                  <a:cs typeface="Gill Sans"/>
                  <a:sym typeface="Gill Sans"/>
                </a:rPr>
                <a:t>  </a:t>
              </a:r>
              <a:r>
                <a:rPr lang="en" b="1" i="1" dirty="0">
                  <a:solidFill>
                    <a:srgbClr val="1A9988"/>
                  </a:solidFill>
                  <a:latin typeface="Gill Sans"/>
                  <a:ea typeface="Gill Sans"/>
                  <a:cs typeface="Gill Sans"/>
                  <a:sym typeface="Gill Sans"/>
                </a:rPr>
                <a:t>Mass</a:t>
              </a:r>
              <a:endParaRPr b="1" i="1" dirty="0">
                <a:solidFill>
                  <a:srgbClr val="1A9988"/>
                </a:solidFill>
                <a:latin typeface="Gill Sans"/>
                <a:ea typeface="Gill Sans"/>
                <a:cs typeface="Gill Sans"/>
                <a:sym typeface="Gill Sans"/>
              </a:endParaRPr>
            </a:p>
          </p:txBody>
        </p:sp>
        <p:pic>
          <p:nvPicPr>
            <p:cNvPr id="22" name="Google Shape;90;p15"/>
            <p:cNvPicPr preferRelativeResize="0"/>
            <p:nvPr/>
          </p:nvPicPr>
          <p:blipFill rotWithShape="1">
            <a:blip r:embed="rId7">
              <a:alphaModFix/>
            </a:blip>
            <a:srcRect/>
            <a:stretch/>
          </p:blipFill>
          <p:spPr>
            <a:xfrm>
              <a:off x="9263311" y="3147439"/>
              <a:ext cx="1463301" cy="780428"/>
            </a:xfrm>
            <a:prstGeom prst="rect">
              <a:avLst/>
            </a:prstGeom>
            <a:noFill/>
            <a:ln>
              <a:noFill/>
            </a:ln>
          </p:spPr>
        </p:pic>
      </p:grpSp>
      <p:sp>
        <p:nvSpPr>
          <p:cNvPr id="23" name="Content Placeholder 2"/>
          <p:cNvSpPr txBox="1">
            <a:spLocks/>
          </p:cNvSpPr>
          <p:nvPr/>
        </p:nvSpPr>
        <p:spPr>
          <a:xfrm>
            <a:off x="340330" y="2004313"/>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100" b="1" dirty="0">
                <a:solidFill>
                  <a:schemeClr val="accent1">
                    <a:lumMod val="50000"/>
                  </a:schemeClr>
                </a:solidFill>
              </a:rPr>
              <a:t>Data series</a:t>
            </a:r>
            <a:r>
              <a:rPr lang="en-CA" sz="2100" dirty="0">
                <a:solidFill>
                  <a:schemeClr val="accent1">
                    <a:lumMod val="50000"/>
                  </a:schemeClr>
                </a:solidFill>
              </a:rPr>
              <a:t> </a:t>
            </a:r>
          </a:p>
          <a:p>
            <a:pPr marL="0" indent="0" algn="ctr">
              <a:buNone/>
            </a:pPr>
            <a:r>
              <a:rPr lang="en-CA" sz="1500" dirty="0"/>
              <a:t>A collection of points ordered over a dimension</a:t>
            </a:r>
          </a:p>
        </p:txBody>
      </p:sp>
      <p:sp>
        <p:nvSpPr>
          <p:cNvPr id="26" name="Content Placeholder 2"/>
          <p:cNvSpPr txBox="1">
            <a:spLocks/>
          </p:cNvSpPr>
          <p:nvPr/>
        </p:nvSpPr>
        <p:spPr>
          <a:xfrm>
            <a:off x="340330" y="1949759"/>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CA" sz="1500" dirty="0"/>
          </a:p>
        </p:txBody>
      </p:sp>
      <p:pic>
        <p:nvPicPr>
          <p:cNvPr id="25" name="Picture 24"/>
          <p:cNvPicPr>
            <a:picLocks noChangeAspect="1"/>
          </p:cNvPicPr>
          <p:nvPr/>
        </p:nvPicPr>
        <p:blipFill rotWithShape="1">
          <a:blip r:embed="rId8"/>
          <a:srcRect l="4995" t="6516" r="4655" b="4070"/>
          <a:stretch/>
        </p:blipFill>
        <p:spPr>
          <a:xfrm>
            <a:off x="5073861" y="2693270"/>
            <a:ext cx="3853469" cy="2568980"/>
          </a:xfrm>
          <a:prstGeom prst="rect">
            <a:avLst/>
          </a:prstGeom>
        </p:spPr>
      </p:pic>
      <p:sp>
        <p:nvSpPr>
          <p:cNvPr id="2" name="TextBox 1"/>
          <p:cNvSpPr txBox="1"/>
          <p:nvPr/>
        </p:nvSpPr>
        <p:spPr>
          <a:xfrm>
            <a:off x="5230381" y="5246598"/>
            <a:ext cx="3929525" cy="646331"/>
          </a:xfrm>
          <a:prstGeom prst="rect">
            <a:avLst/>
          </a:prstGeom>
          <a:noFill/>
        </p:spPr>
        <p:txBody>
          <a:bodyPr wrap="square" rtlCol="0">
            <a:spAutoFit/>
          </a:bodyPr>
          <a:lstStyle/>
          <a:p>
            <a:r>
              <a:rPr lang="en-CA" b="1" dirty="0">
                <a:solidFill>
                  <a:srgbClr val="C00000"/>
                </a:solidFill>
              </a:rPr>
              <a:t>embedded</a:t>
            </a:r>
          </a:p>
          <a:p>
            <a:r>
              <a:rPr lang="en-CA" b="1" dirty="0">
                <a:solidFill>
                  <a:srgbClr val="C00000"/>
                </a:solidFill>
              </a:rPr>
              <a:t>text, images, video, graphs, etc. </a:t>
            </a:r>
          </a:p>
        </p:txBody>
      </p:sp>
      <p:sp>
        <p:nvSpPr>
          <p:cNvPr id="27" name="Footer Placeholder 4">
            <a:extLst>
              <a:ext uri="{FF2B5EF4-FFF2-40B4-BE49-F238E27FC236}">
                <a16:creationId xmlns:a16="http://schemas.microsoft.com/office/drawing/2014/main" id="{53C5A8A9-3DEF-42B0-85E5-3104E25D6E07}"/>
              </a:ext>
            </a:extLst>
          </p:cNvPr>
          <p:cNvSpPr txBox="1">
            <a:spLocks/>
          </p:cNvSpPr>
          <p:nvPr/>
        </p:nvSpPr>
        <p:spPr>
          <a:xfrm>
            <a:off x="4572001" y="6406585"/>
            <a:ext cx="4707083" cy="2493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t>Echihabi</a:t>
            </a:r>
            <a:r>
              <a:rPr lang="en-US" sz="1400" dirty="0"/>
              <a:t>, </a:t>
            </a:r>
            <a:r>
              <a:rPr lang="en-US" sz="1400" dirty="0" err="1"/>
              <a:t>Zoumpatianos</a:t>
            </a:r>
            <a:r>
              <a:rPr lang="en-US" sz="1400" dirty="0"/>
              <a:t>, Palpanas - ICDE 2021</a:t>
            </a:r>
          </a:p>
        </p:txBody>
      </p:sp>
      <p:sp>
        <p:nvSpPr>
          <p:cNvPr id="29" name="Content Placeholder 2">
            <a:extLst>
              <a:ext uri="{FF2B5EF4-FFF2-40B4-BE49-F238E27FC236}">
                <a16:creationId xmlns:a16="http://schemas.microsoft.com/office/drawing/2014/main" id="{4FE2F960-7C45-483A-A78C-FB80ACD5AC36}"/>
              </a:ext>
            </a:extLst>
          </p:cNvPr>
          <p:cNvSpPr txBox="1">
            <a:spLocks/>
          </p:cNvSpPr>
          <p:nvPr/>
        </p:nvSpPr>
        <p:spPr>
          <a:xfrm>
            <a:off x="4786941" y="1980826"/>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100" b="1" dirty="0">
                <a:solidFill>
                  <a:schemeClr val="accent1">
                    <a:lumMod val="50000"/>
                  </a:schemeClr>
                </a:solidFill>
              </a:rPr>
              <a:t>Deep Embeddings</a:t>
            </a:r>
          </a:p>
          <a:p>
            <a:pPr marL="0" indent="0" algn="ctr">
              <a:buNone/>
            </a:pPr>
            <a:r>
              <a:rPr lang="en-CA" sz="1500" dirty="0"/>
              <a:t>A low-d vector learned from data using a DNN</a:t>
            </a:r>
          </a:p>
        </p:txBody>
      </p:sp>
      <p:sp>
        <p:nvSpPr>
          <p:cNvPr id="31" name="Title 6">
            <a:extLst>
              <a:ext uri="{FF2B5EF4-FFF2-40B4-BE49-F238E27FC236}">
                <a16:creationId xmlns:a16="http://schemas.microsoft.com/office/drawing/2014/main" id="{E9809798-16AE-4312-92C0-A3D3812FB0E2}"/>
              </a:ext>
            </a:extLst>
          </p:cNvPr>
          <p:cNvSpPr txBox="1">
            <a:spLocks/>
          </p:cNvSpPr>
          <p:nvPr/>
        </p:nvSpPr>
        <p:spPr>
          <a:xfrm>
            <a:off x="457200" y="5786591"/>
            <a:ext cx="6147848" cy="606148"/>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CA" sz="3000" dirty="0"/>
              <a:t>High-d data -&gt; High-d vector</a:t>
            </a:r>
          </a:p>
        </p:txBody>
      </p:sp>
    </p:spTree>
    <p:extLst>
      <p:ext uri="{BB962C8B-B14F-4D97-AF65-F5344CB8AC3E}">
        <p14:creationId xmlns:p14="http://schemas.microsoft.com/office/powerpoint/2010/main" val="12538451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907" y="588703"/>
            <a:ext cx="8229600" cy="1066800"/>
          </a:xfrm>
        </p:spPr>
        <p:txBody>
          <a:bodyPr/>
          <a:lstStyle/>
          <a:p>
            <a:r>
              <a:rPr lang="en-US" dirty="0"/>
              <a:t>GEMINI: contractiveness</a:t>
            </a:r>
          </a:p>
        </p:txBody>
      </p:sp>
      <p:sp>
        <p:nvSpPr>
          <p:cNvPr id="90115" name="Rectangle 3"/>
          <p:cNvSpPr>
            <a:spLocks noGrp="1" noChangeArrowheads="1"/>
          </p:cNvSpPr>
          <p:nvPr>
            <p:ph type="body" idx="1"/>
          </p:nvPr>
        </p:nvSpPr>
        <p:spPr>
          <a:xfrm>
            <a:off x="685800" y="1600203"/>
            <a:ext cx="7620000" cy="3886199"/>
          </a:xfrm>
        </p:spPr>
        <p:txBody>
          <a:bodyPr>
            <a:normAutofit/>
          </a:bodyPr>
          <a:lstStyle/>
          <a:p>
            <a:pPr algn="just"/>
            <a:r>
              <a:rPr lang="en-US" sz="2800" dirty="0">
                <a:latin typeface="Calibri"/>
                <a:cs typeface="Calibri"/>
              </a:rPr>
              <a:t>GEMINI works when:</a:t>
            </a:r>
          </a:p>
          <a:p>
            <a:pPr marL="0" indent="0" algn="just">
              <a:buNone/>
            </a:pPr>
            <a:r>
              <a:rPr lang="en-US" sz="2800" i="1" dirty="0">
                <a:latin typeface="Calibri"/>
                <a:cs typeface="Calibri"/>
              </a:rPr>
              <a:t>		</a:t>
            </a:r>
          </a:p>
          <a:p>
            <a:pPr marL="0" indent="0" algn="just">
              <a:buNone/>
            </a:pPr>
            <a:r>
              <a:rPr lang="en-US" sz="2800" i="1" dirty="0">
                <a:latin typeface="Calibri"/>
                <a:cs typeface="Calibri"/>
              </a:rPr>
              <a:t>	         </a:t>
            </a:r>
            <a:r>
              <a:rPr lang="en-US" i="1" dirty="0" err="1">
                <a:latin typeface="Calibri"/>
                <a:cs typeface="Calibri"/>
              </a:rPr>
              <a:t>D</a:t>
            </a:r>
            <a:r>
              <a:rPr lang="en-US" i="1" baseline="-25000" dirty="0" err="1">
                <a:latin typeface="Calibri"/>
                <a:cs typeface="Calibri"/>
              </a:rPr>
              <a:t>feature</a:t>
            </a:r>
            <a:r>
              <a:rPr lang="en-US" i="1" dirty="0">
                <a:latin typeface="Calibri"/>
                <a:cs typeface="Calibri"/>
              </a:rPr>
              <a:t>(F(x), F(y))  &lt;=  D(x, y)</a:t>
            </a:r>
          </a:p>
          <a:p>
            <a:pPr lvl="1" algn="just">
              <a:buFont typeface="Wingdings" pitchFamily="2" charset="2"/>
              <a:buNone/>
            </a:pPr>
            <a:endParaRPr lang="en-US" i="1" dirty="0">
              <a:latin typeface="Calibri"/>
              <a:cs typeface="Calibri"/>
            </a:endParaRPr>
          </a:p>
          <a:p>
            <a:pPr algn="just"/>
            <a:r>
              <a:rPr lang="en-US" sz="2800" i="1" dirty="0">
                <a:latin typeface="Calibri"/>
                <a:cs typeface="Calibri"/>
              </a:rPr>
              <a:t>Note that, the closer the feature distance to the actual one, the better</a:t>
            </a:r>
          </a:p>
        </p:txBody>
      </p:sp>
      <p:sp>
        <p:nvSpPr>
          <p:cNvPr id="6" name="Rectangle 5">
            <a:extLst>
              <a:ext uri="{FF2B5EF4-FFF2-40B4-BE49-F238E27FC236}">
                <a16:creationId xmlns:a16="http://schemas.microsoft.com/office/drawing/2014/main" id="{949FEADD-DEC9-43B3-AD78-D962F09462D9}"/>
              </a:ext>
            </a:extLst>
          </p:cNvPr>
          <p:cNvSpPr/>
          <p:nvPr/>
        </p:nvSpPr>
        <p:spPr>
          <a:xfrm>
            <a:off x="7593081" y="657626"/>
            <a:ext cx="1409356" cy="5933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7" name="Rectangle 6">
            <a:extLst>
              <a:ext uri="{FF2B5EF4-FFF2-40B4-BE49-F238E27FC236}">
                <a16:creationId xmlns:a16="http://schemas.microsoft.com/office/drawing/2014/main" id="{7D1558DE-E375-4864-8869-B152CE6498D5}"/>
              </a:ext>
            </a:extLst>
          </p:cNvPr>
          <p:cNvSpPr/>
          <p:nvPr/>
        </p:nvSpPr>
        <p:spPr>
          <a:xfrm>
            <a:off x="7597141" y="32855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8">
            <a:extLst>
              <a:ext uri="{FF2B5EF4-FFF2-40B4-BE49-F238E27FC236}">
                <a16:creationId xmlns:a16="http://schemas.microsoft.com/office/drawing/2014/main" id="{595F51D3-342C-4903-B641-8BD7759C42C6}"/>
              </a:ext>
            </a:extLst>
          </p:cNvPr>
          <p:cNvSpPr/>
          <p:nvPr/>
        </p:nvSpPr>
        <p:spPr>
          <a:xfrm>
            <a:off x="7716494" y="789546"/>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lvl="1" algn="ctr" defTabSz="457189">
              <a:lnSpc>
                <a:spcPct val="90000"/>
              </a:lnSpc>
              <a:defRPr/>
            </a:pPr>
            <a:r>
              <a:rPr lang="en-US" sz="1300" kern="0" dirty="0">
                <a:solidFill>
                  <a:prstClr val="white"/>
                </a:solidFill>
                <a:latin typeface="Gill Sans" charset="0"/>
                <a:ea typeface="Gill Sans" charset="0"/>
                <a:cs typeface="Gill Sans" charset="0"/>
              </a:rPr>
              <a:t>SIGMOD’94</a:t>
            </a:r>
            <a:endParaRPr lang="en-US" sz="1300" b="1" kern="0" dirty="0">
              <a:solidFill>
                <a:prstClr val="white"/>
              </a:solidFill>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0339826C-CE36-451A-83C9-E1338298FA6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0519468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 Search</a:t>
            </a:r>
            <a:br>
              <a:rPr lang="en-US" dirty="0"/>
            </a:br>
            <a:r>
              <a:rPr lang="en-US" dirty="0"/>
              <a:t>                Classes of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111</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42471771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5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773" name="Google Shape;773;p51"/>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4" name="Google Shape;774;p51"/>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5" name="Google Shape;775;p51"/>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6" name="Google Shape;776;p5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7" name="Google Shape;777;p51"/>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8" name="Google Shape;778;p51"/>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79" name="Google Shape;779;p5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0" name="Google Shape;780;p51"/>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1" name="Google Shape;781;p5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2" name="Google Shape;782;p5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3" name="Google Shape;783;p51"/>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4" name="Google Shape;784;p5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5" name="Google Shape;785;p5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86" name="Google Shape;786;p5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787" name="Google Shape;787;p51"/>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788" name="Google Shape;788;p51"/>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789" name="Google Shape;789;p51"/>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790" name="Google Shape;790;p5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791" name="Google Shape;791;p51"/>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2" name="Google Shape;792;p51"/>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3" name="Google Shape;793;p51"/>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4" name="Google Shape;794;p5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5" name="Google Shape;795;p51"/>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6" name="Google Shape;796;p51"/>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7" name="Google Shape;797;p5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8" name="Google Shape;798;p51"/>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799" name="Google Shape;799;p5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0" name="Google Shape;800;p5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1" name="Google Shape;801;p51"/>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2" name="Google Shape;802;p5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3" name="Google Shape;803;p5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4" name="Google Shape;804;p5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805" name="Google Shape;805;p51"/>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06" name="Google Shape;806;p51"/>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807" name="Google Shape;807;p51"/>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8" name="Google Shape;808;p5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09" name="Google Shape;809;p51"/>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0" name="Google Shape;810;p5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1" name="Google Shape;811;p51"/>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2" name="Google Shape;812;p51"/>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3" name="Google Shape;813;p5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4" name="Google Shape;814;p5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5" name="Google Shape;815;p5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6" name="Google Shape;816;p5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7" name="Google Shape;817;p51"/>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8" name="Google Shape;818;p5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19" name="Google Shape;819;p5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0" name="Google Shape;820;p51"/>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21" name="Google Shape;821;p51"/>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822" name="Google Shape;822;p5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3" name="Google Shape;823;p5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4" name="Google Shape;824;p5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5" name="Google Shape;825;p51"/>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6" name="Google Shape;826;p5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7" name="Google Shape;827;p5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8" name="Google Shape;828;p5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29" name="Google Shape;829;p5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30" name="Google Shape;830;p51"/>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31" name="Google Shape;831;p5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32" name="Google Shape;832;p5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33" name="Google Shape;833;p51"/>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34" name="Google Shape;834;p5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835" name="Google Shape;835;p51"/>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836" name="Google Shape;836;p5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837" name="Google Shape;837;p5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838" name="Google Shape;838;p51"/>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839" name="Google Shape;839;p51"/>
          <p:cNvCxnSpPr>
            <a:stCxn id="833" idx="6"/>
            <a:endCxn id="838"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840" name="Google Shape;840;p51"/>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841" name="Google Shape;841;p5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42" name="Google Shape;842;p51"/>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843" name="Google Shape;843;p51"/>
          <p:cNvCxnSpPr>
            <a:stCxn id="844" idx="3"/>
            <a:endCxn id="84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5" name="Google Shape;845;p51"/>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846" name="Google Shape;846;p51"/>
          <p:cNvCxnSpPr>
            <a:stCxn id="844" idx="5"/>
            <a:endCxn id="845"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7" name="Google Shape;847;p51"/>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848" name="Google Shape;848;p51"/>
          <p:cNvCxnSpPr>
            <a:stCxn id="842" idx="3"/>
            <a:endCxn id="849"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50" name="Google Shape;850;p51"/>
          <p:cNvCxnSpPr>
            <a:stCxn id="842" idx="5"/>
            <a:endCxn id="847"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4" name="Google Shape;844;p5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851" name="Google Shape;851;p51"/>
          <p:cNvCxnSpPr>
            <a:stCxn id="847" idx="3"/>
            <a:endCxn id="852"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53" name="Google Shape;853;p51"/>
          <p:cNvCxnSpPr>
            <a:stCxn id="847" idx="5"/>
            <a:endCxn id="854"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54" name="Google Shape;854;p51"/>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852" name="Google Shape;852;p5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849" name="Google Shape;849;p5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855" name="Google Shape;855;p51"/>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856" name="Google Shape;856;p5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57" name="Google Shape;857;p51"/>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858" name="Google Shape;858;p51"/>
          <p:cNvCxnSpPr>
            <a:stCxn id="854" idx="4"/>
            <a:endCxn id="857"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859" name="Google Shape;859;p51"/>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860" name="Google Shape;860;p5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861" name="Google Shape;861;p5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862" name="Google Shape;862;p51"/>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863" name="Google Shape;863;p51"/>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864" name="Google Shape;864;p51"/>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865" name="Google Shape;865;p51"/>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866" name="Google Shape;866;p51"/>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867" name="Google Shape;867;p51"/>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FAF35F13-D1E6-46FC-98BA-83D57CFEFD92}"/>
              </a:ext>
            </a:extLst>
          </p:cNvPr>
          <p:cNvSpPr>
            <a:spLocks noGrp="1"/>
          </p:cNvSpPr>
          <p:nvPr>
            <p:ph type="body" idx="1"/>
          </p:nvPr>
        </p:nvSpPr>
        <p:spPr/>
        <p:txBody>
          <a:bodyPr/>
          <a:lstStyle/>
          <a:p>
            <a:endParaRPr lang="fr-MA"/>
          </a:p>
        </p:txBody>
      </p:sp>
      <p:sp>
        <p:nvSpPr>
          <p:cNvPr id="104" name="Title 1">
            <a:extLst>
              <a:ext uri="{FF2B5EF4-FFF2-40B4-BE49-F238E27FC236}">
                <a16:creationId xmlns:a16="http://schemas.microsoft.com/office/drawing/2014/main" id="{5C64CC93-9250-4A87-8329-224D751B3EEA}"/>
              </a:ext>
            </a:extLst>
          </p:cNvPr>
          <p:cNvSpPr txBox="1">
            <a:spLocks/>
          </p:cNvSpPr>
          <p:nvPr/>
        </p:nvSpPr>
        <p:spPr bwMode="auto">
          <a:xfrm>
            <a:off x="426211" y="558251"/>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600"/>
              <a:t>Similarity Matching</a:t>
            </a:r>
            <a:br>
              <a:rPr lang="en-US"/>
            </a:br>
            <a:r>
              <a:rPr lang="en-US"/>
              <a:t>Serial Scan</a:t>
            </a:r>
            <a:endParaRPr lang="en-US" dirty="0"/>
          </a:p>
        </p:txBody>
      </p:sp>
      <p:sp>
        <p:nvSpPr>
          <p:cNvPr id="100" name="Footer Placeholder 1">
            <a:extLst>
              <a:ext uri="{FF2B5EF4-FFF2-40B4-BE49-F238E27FC236}">
                <a16:creationId xmlns:a16="http://schemas.microsoft.com/office/drawing/2014/main" id="{3F92D548-0F2A-48C7-90F9-A2C5C4DB460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7034903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875" name="Google Shape;875;p52"/>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76" name="Google Shape;876;p52"/>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77" name="Google Shape;877;p52"/>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78" name="Google Shape;878;p5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79" name="Google Shape;879;p52"/>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0" name="Google Shape;880;p52"/>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1" name="Google Shape;881;p5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2" name="Google Shape;882;p52"/>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3" name="Google Shape;883;p5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4" name="Google Shape;884;p5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5" name="Google Shape;885;p52"/>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6" name="Google Shape;886;p5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7" name="Google Shape;887;p5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88" name="Google Shape;888;p5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889" name="Google Shape;889;p52"/>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890" name="Google Shape;890;p52"/>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91" name="Google Shape;891;p52"/>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92" name="Google Shape;892;p5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893" name="Google Shape;893;p52"/>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4" name="Google Shape;894;p52"/>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5" name="Google Shape;895;p52"/>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6" name="Google Shape;896;p5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7" name="Google Shape;897;p52"/>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8" name="Google Shape;898;p52"/>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899" name="Google Shape;899;p5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0" name="Google Shape;900;p52"/>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1" name="Google Shape;901;p5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2" name="Google Shape;902;p5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3" name="Google Shape;903;p52"/>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4" name="Google Shape;904;p5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5" name="Google Shape;905;p5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06" name="Google Shape;906;p5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907" name="Google Shape;907;p52"/>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08" name="Google Shape;908;p52"/>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909" name="Google Shape;909;p52"/>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0" name="Google Shape;910;p5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1" name="Google Shape;911;p52"/>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2" name="Google Shape;912;p5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3" name="Google Shape;913;p52"/>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4" name="Google Shape;914;p52"/>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5" name="Google Shape;915;p5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6" name="Google Shape;916;p5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7" name="Google Shape;917;p5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8" name="Google Shape;918;p5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19" name="Google Shape;919;p52"/>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0" name="Google Shape;920;p5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1" name="Google Shape;921;p5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2" name="Google Shape;922;p52"/>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23" name="Google Shape;923;p52"/>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924" name="Google Shape;924;p5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5" name="Google Shape;925;p5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6" name="Google Shape;926;p5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7" name="Google Shape;927;p52"/>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8" name="Google Shape;928;p5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29" name="Google Shape;929;p5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0" name="Google Shape;930;p5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1" name="Google Shape;931;p5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2" name="Google Shape;932;p52"/>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3" name="Google Shape;933;p5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4" name="Google Shape;934;p5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5" name="Google Shape;935;p52"/>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36" name="Google Shape;936;p5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937" name="Google Shape;937;p52"/>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938" name="Google Shape;938;p5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939" name="Google Shape;939;p5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940" name="Google Shape;940;p52"/>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941" name="Google Shape;941;p52"/>
          <p:cNvCxnSpPr>
            <a:stCxn id="935" idx="6"/>
            <a:endCxn id="940"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942" name="Google Shape;942;p52"/>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943" name="Google Shape;943;p5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44" name="Google Shape;944;p52"/>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945" name="Google Shape;945;p52"/>
          <p:cNvCxnSpPr>
            <a:stCxn id="946" idx="3"/>
            <a:endCxn id="944"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7" name="Google Shape;947;p52"/>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948" name="Google Shape;948;p52"/>
          <p:cNvCxnSpPr>
            <a:stCxn id="946" idx="5"/>
            <a:endCxn id="947"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9" name="Google Shape;949;p52"/>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950" name="Google Shape;950;p52"/>
          <p:cNvCxnSpPr>
            <a:stCxn id="944" idx="3"/>
            <a:endCxn id="951"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952" name="Google Shape;952;p52"/>
          <p:cNvCxnSpPr>
            <a:stCxn id="944" idx="5"/>
            <a:endCxn id="949"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6" name="Google Shape;946;p5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953" name="Google Shape;953;p52"/>
          <p:cNvCxnSpPr>
            <a:stCxn id="949" idx="3"/>
            <a:endCxn id="954"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955" name="Google Shape;955;p52"/>
          <p:cNvCxnSpPr>
            <a:stCxn id="949" idx="5"/>
            <a:endCxn id="956"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56" name="Google Shape;956;p52"/>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954" name="Google Shape;954;p5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951" name="Google Shape;951;p5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957" name="Google Shape;957;p52"/>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958" name="Google Shape;958;p5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59" name="Google Shape;959;p52"/>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960" name="Google Shape;960;p52"/>
          <p:cNvCxnSpPr>
            <a:stCxn id="956" idx="4"/>
            <a:endCxn id="959"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961" name="Google Shape;961;p52"/>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962" name="Google Shape;962;p5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963" name="Google Shape;963;p5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964" name="Google Shape;964;p52"/>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965" name="Google Shape;965;p52"/>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966" name="Google Shape;966;p52"/>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967" name="Google Shape;967;p52"/>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968" name="Google Shape;968;p52"/>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969" name="Google Shape;969;p52"/>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971" name="Google Shape;971;p52"/>
          <p:cNvSpPr txBox="1"/>
          <p:nvPr/>
        </p:nvSpPr>
        <p:spPr>
          <a:xfrm>
            <a:off x="1103325" y="1635515"/>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9E009718-2456-4EB7-BEF6-D0F3A69FD417}"/>
              </a:ext>
            </a:extLst>
          </p:cNvPr>
          <p:cNvSpPr>
            <a:spLocks noGrp="1"/>
          </p:cNvSpPr>
          <p:nvPr>
            <p:ph type="body" idx="1"/>
          </p:nvPr>
        </p:nvSpPr>
        <p:spPr/>
        <p:txBody>
          <a:bodyPr/>
          <a:lstStyle/>
          <a:p>
            <a:endParaRPr lang="fr-MA"/>
          </a:p>
        </p:txBody>
      </p:sp>
      <p:sp>
        <p:nvSpPr>
          <p:cNvPr id="105" name="Title 1">
            <a:extLst>
              <a:ext uri="{FF2B5EF4-FFF2-40B4-BE49-F238E27FC236}">
                <a16:creationId xmlns:a16="http://schemas.microsoft.com/office/drawing/2014/main" id="{5FCD8301-7D9A-4DC8-A316-BF7DEC4AD3D5}"/>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101" name="Footer Placeholder 1">
            <a:extLst>
              <a:ext uri="{FF2B5EF4-FFF2-40B4-BE49-F238E27FC236}">
                <a16:creationId xmlns:a16="http://schemas.microsoft.com/office/drawing/2014/main" id="{DBA0E712-603F-4CBA-81BE-0321B6A65CD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512035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5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978" name="Google Shape;978;p5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79" name="Google Shape;979;p5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0" name="Google Shape;980;p5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1" name="Google Shape;981;p5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2" name="Google Shape;982;p5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3" name="Google Shape;983;p5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4" name="Google Shape;984;p5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5" name="Google Shape;985;p5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6" name="Google Shape;986;p5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7" name="Google Shape;987;p5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8" name="Google Shape;988;p5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89" name="Google Shape;989;p5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90" name="Google Shape;990;p5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91" name="Google Shape;991;p5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992" name="Google Shape;992;p5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993" name="Google Shape;993;p53"/>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94" name="Google Shape;994;p5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95" name="Google Shape;995;p5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996" name="Google Shape;996;p5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97" name="Google Shape;997;p5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98" name="Google Shape;998;p5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999" name="Google Shape;999;p5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0" name="Google Shape;1000;p5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1" name="Google Shape;1001;p5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2" name="Google Shape;1002;p5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3" name="Google Shape;1003;p5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4" name="Google Shape;1004;p5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5" name="Google Shape;1005;p5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6" name="Google Shape;1006;p5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7" name="Google Shape;1007;p5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8" name="Google Shape;1008;p5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09" name="Google Shape;1009;p5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010" name="Google Shape;1010;p53"/>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11" name="Google Shape;1011;p53"/>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012" name="Google Shape;1012;p5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3" name="Google Shape;1013;p5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4" name="Google Shape;1014;p5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5" name="Google Shape;1015;p5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6" name="Google Shape;1016;p5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7" name="Google Shape;1017;p5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8" name="Google Shape;1018;p5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19" name="Google Shape;1019;p5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0" name="Google Shape;1020;p5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1" name="Google Shape;1021;p5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2" name="Google Shape;1022;p5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3" name="Google Shape;1023;p5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4" name="Google Shape;1024;p5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5" name="Google Shape;1025;p5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026" name="Google Shape;1026;p5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027" name="Google Shape;1027;p5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8" name="Google Shape;1028;p5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29" name="Google Shape;1029;p5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0" name="Google Shape;1030;p5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1" name="Google Shape;1031;p5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2" name="Google Shape;1032;p5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3" name="Google Shape;1033;p5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4" name="Google Shape;1034;p5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5" name="Google Shape;1035;p5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6" name="Google Shape;1036;p5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7" name="Google Shape;1037;p5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8" name="Google Shape;1038;p5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39" name="Google Shape;1039;p5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040" name="Google Shape;1040;p53"/>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041" name="Google Shape;1041;p5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042" name="Google Shape;1042;p5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043" name="Google Shape;1043;p53"/>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044" name="Google Shape;1044;p53"/>
          <p:cNvCxnSpPr>
            <a:stCxn id="1038" idx="6"/>
            <a:endCxn id="1043"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045" name="Google Shape;1045;p53"/>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1046" name="Google Shape;1046;p5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047" name="Google Shape;1047;p53"/>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048" name="Google Shape;1048;p53"/>
          <p:cNvCxnSpPr>
            <a:stCxn id="1049" idx="3"/>
            <a:endCxn id="104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0" name="Google Shape;1050;p5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051" name="Google Shape;1051;p53"/>
          <p:cNvCxnSpPr>
            <a:stCxn id="1049" idx="5"/>
            <a:endCxn id="1050"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2" name="Google Shape;1052;p53"/>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053" name="Google Shape;1053;p53"/>
          <p:cNvCxnSpPr>
            <a:stCxn id="1047" idx="3"/>
            <a:endCxn id="1054"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55" name="Google Shape;1055;p53"/>
          <p:cNvCxnSpPr>
            <a:stCxn id="1047" idx="5"/>
            <a:endCxn id="1052"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49" name="Google Shape;1049;p5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056" name="Google Shape;1056;p53"/>
          <p:cNvCxnSpPr>
            <a:stCxn id="1052" idx="3"/>
            <a:endCxn id="1057"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58" name="Google Shape;1058;p53"/>
          <p:cNvCxnSpPr>
            <a:stCxn id="1052" idx="5"/>
            <a:endCxn id="1059"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9" name="Google Shape;1059;p53"/>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057" name="Google Shape;1057;p5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054" name="Google Shape;1054;p5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060" name="Google Shape;1060;p5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061" name="Google Shape;1061;p5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62" name="Google Shape;1062;p5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063" name="Google Shape;1063;p53"/>
          <p:cNvCxnSpPr>
            <a:stCxn id="1059" idx="4"/>
            <a:endCxn id="1062"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064" name="Google Shape;1064;p53"/>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065" name="Google Shape;1065;p5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066" name="Google Shape;1066;p53"/>
          <p:cNvCxnSpPr>
            <a:stCxn id="991" idx="4"/>
            <a:endCxn id="1067" idx="0"/>
          </p:cNvCxnSpPr>
          <p:nvPr/>
        </p:nvCxnSpPr>
        <p:spPr>
          <a:xfrm flipH="1">
            <a:off x="331030" y="2374531"/>
            <a:ext cx="1120051" cy="1943775"/>
          </a:xfrm>
          <a:prstGeom prst="straightConnector1">
            <a:avLst/>
          </a:prstGeom>
          <a:noFill/>
          <a:ln w="9525" cap="flat" cmpd="sng">
            <a:solidFill>
              <a:schemeClr val="dk1"/>
            </a:solidFill>
            <a:prstDash val="solid"/>
            <a:round/>
            <a:headEnd type="none" w="sm" len="sm"/>
            <a:tailEnd type="none" w="sm" len="sm"/>
          </a:ln>
        </p:spPr>
      </p:cxnSp>
      <p:sp>
        <p:nvSpPr>
          <p:cNvPr id="1067" name="Google Shape;1067;p53"/>
          <p:cNvSpPr/>
          <p:nvPr/>
        </p:nvSpPr>
        <p:spPr>
          <a:xfrm>
            <a:off x="209394" y="4318257"/>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68" name="Google Shape;1068;p5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069" name="Google Shape;1069;p53"/>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070" name="Google Shape;1070;p53"/>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071" name="Google Shape;1071;p53"/>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072" name="Google Shape;1072;p5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073" name="Google Shape;1073;p53"/>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074" name="Google Shape;1074;p53"/>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076" name="Google Shape;1076;p53"/>
          <p:cNvSpPr txBox="1"/>
          <p:nvPr/>
        </p:nvSpPr>
        <p:spPr>
          <a:xfrm>
            <a:off x="1103325" y="1635515"/>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23A5DB79-4EBE-4E04-9048-1EE0B35DC19C}"/>
              </a:ext>
            </a:extLst>
          </p:cNvPr>
          <p:cNvSpPr>
            <a:spLocks noGrp="1"/>
          </p:cNvSpPr>
          <p:nvPr>
            <p:ph type="body" idx="1"/>
          </p:nvPr>
        </p:nvSpPr>
        <p:spPr/>
        <p:txBody>
          <a:bodyPr/>
          <a:lstStyle/>
          <a:p>
            <a:endParaRPr lang="fr-MA"/>
          </a:p>
        </p:txBody>
      </p:sp>
      <p:sp>
        <p:nvSpPr>
          <p:cNvPr id="107" name="Title 1">
            <a:extLst>
              <a:ext uri="{FF2B5EF4-FFF2-40B4-BE49-F238E27FC236}">
                <a16:creationId xmlns:a16="http://schemas.microsoft.com/office/drawing/2014/main" id="{370AA8E6-70F3-4D54-B3D9-908AA33E70DD}"/>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103" name="Footer Placeholder 1">
            <a:extLst>
              <a:ext uri="{FF2B5EF4-FFF2-40B4-BE49-F238E27FC236}">
                <a16:creationId xmlns:a16="http://schemas.microsoft.com/office/drawing/2014/main" id="{2ACE64E5-7F9C-49CB-A10C-7D92DAE44AD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7259535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083" name="Google Shape;1083;p54"/>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4" name="Google Shape;1084;p54"/>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5" name="Google Shape;1085;p54"/>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6" name="Google Shape;1086;p5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7" name="Google Shape;1087;p54"/>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8" name="Google Shape;1088;p54"/>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89" name="Google Shape;1089;p5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0" name="Google Shape;1090;p54"/>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1" name="Google Shape;1091;p5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2" name="Google Shape;1092;p5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3" name="Google Shape;1093;p54"/>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4" name="Google Shape;1094;p5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5" name="Google Shape;1095;p5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096" name="Google Shape;1096;p5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097" name="Google Shape;1097;p54"/>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098" name="Google Shape;1098;p54"/>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99" name="Google Shape;1099;p54"/>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00" name="Google Shape;1100;p5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101" name="Google Shape;1101;p54"/>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2" name="Google Shape;1102;p54"/>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3" name="Google Shape;1103;p54"/>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4" name="Google Shape;1104;p5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5" name="Google Shape;1105;p54"/>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6" name="Google Shape;1106;p54"/>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7" name="Google Shape;1107;p5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8" name="Google Shape;1108;p54"/>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09" name="Google Shape;1109;p5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0" name="Google Shape;1110;p5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1" name="Google Shape;1111;p54"/>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2" name="Google Shape;1112;p5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3" name="Google Shape;1113;p5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4" name="Google Shape;1114;p5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115" name="Google Shape;1115;p54"/>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116" name="Google Shape;1116;p54"/>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117" name="Google Shape;1117;p54"/>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8" name="Google Shape;1118;p5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19" name="Google Shape;1119;p54"/>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0" name="Google Shape;1120;p5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1" name="Google Shape;1121;p54"/>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2" name="Google Shape;1122;p54"/>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3" name="Google Shape;1123;p5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4" name="Google Shape;1124;p5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5" name="Google Shape;1125;p5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6" name="Google Shape;1126;p5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7" name="Google Shape;1127;p54"/>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8" name="Google Shape;1128;p5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29" name="Google Shape;1129;p5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0" name="Google Shape;1130;p54"/>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31" name="Google Shape;1131;p54"/>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132" name="Google Shape;1132;p5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3" name="Google Shape;1133;p5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4" name="Google Shape;1134;p5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5" name="Google Shape;1135;p54"/>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6" name="Google Shape;1136;p5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7" name="Google Shape;1137;p5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8" name="Google Shape;1138;p5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39" name="Google Shape;1139;p5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40" name="Google Shape;1140;p54"/>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41" name="Google Shape;1141;p5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42" name="Google Shape;1142;p5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43" name="Google Shape;1143;p54"/>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44" name="Google Shape;1144;p5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145" name="Google Shape;1145;p54"/>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146" name="Google Shape;1146;p5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147" name="Google Shape;1147;p5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148" name="Google Shape;1148;p54"/>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149" name="Google Shape;1149;p54"/>
          <p:cNvCxnSpPr>
            <a:stCxn id="1143" idx="6"/>
            <a:endCxn id="1148"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150" name="Google Shape;1150;p54"/>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1151" name="Google Shape;1151;p5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52" name="Google Shape;1152;p54"/>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153" name="Google Shape;1153;p54"/>
          <p:cNvCxnSpPr>
            <a:stCxn id="1154" idx="3"/>
            <a:endCxn id="115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5" name="Google Shape;1155;p54"/>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156" name="Google Shape;1156;p54"/>
          <p:cNvCxnSpPr>
            <a:stCxn id="1154" idx="5"/>
            <a:endCxn id="1155"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7" name="Google Shape;1157;p54"/>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158" name="Google Shape;1158;p54"/>
          <p:cNvCxnSpPr>
            <a:stCxn id="1152" idx="3"/>
            <a:endCxn id="1159"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60" name="Google Shape;1160;p54"/>
          <p:cNvCxnSpPr>
            <a:stCxn id="1152" idx="5"/>
            <a:endCxn id="1157"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4" name="Google Shape;1154;p5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161" name="Google Shape;1161;p54"/>
          <p:cNvCxnSpPr>
            <a:stCxn id="1157" idx="3"/>
            <a:endCxn id="1162"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63" name="Google Shape;1163;p54"/>
          <p:cNvCxnSpPr>
            <a:stCxn id="1157" idx="5"/>
            <a:endCxn id="1164"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64" name="Google Shape;1164;p54"/>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162" name="Google Shape;1162;p5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159" name="Google Shape;1159;p5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165" name="Google Shape;1165;p54"/>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166" name="Google Shape;1166;p5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167" name="Google Shape;1167;p54"/>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168" name="Google Shape;1168;p54"/>
          <p:cNvCxnSpPr>
            <a:stCxn id="1164" idx="4"/>
            <a:endCxn id="1167"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169" name="Google Shape;1169;p54"/>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170" name="Google Shape;1170;p5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171" name="Google Shape;1171;p54"/>
          <p:cNvCxnSpPr>
            <a:stCxn id="1096" idx="4"/>
            <a:endCxn id="1172" idx="0"/>
          </p:cNvCxnSpPr>
          <p:nvPr/>
        </p:nvCxnSpPr>
        <p:spPr>
          <a:xfrm flipH="1">
            <a:off x="515307" y="2374531"/>
            <a:ext cx="935775" cy="2010375"/>
          </a:xfrm>
          <a:prstGeom prst="straightConnector1">
            <a:avLst/>
          </a:prstGeom>
          <a:noFill/>
          <a:ln w="9525" cap="flat" cmpd="sng">
            <a:solidFill>
              <a:schemeClr val="dk1"/>
            </a:solidFill>
            <a:prstDash val="solid"/>
            <a:round/>
            <a:headEnd type="none" w="sm" len="sm"/>
            <a:tailEnd type="none" w="sm" len="sm"/>
          </a:ln>
        </p:spPr>
      </p:cxnSp>
      <p:sp>
        <p:nvSpPr>
          <p:cNvPr id="1172" name="Google Shape;1172;p54"/>
          <p:cNvSpPr/>
          <p:nvPr/>
        </p:nvSpPr>
        <p:spPr>
          <a:xfrm>
            <a:off x="393642" y="438479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73" name="Google Shape;1173;p5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174" name="Google Shape;1174;p54"/>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175" name="Google Shape;1175;p54"/>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176" name="Google Shape;1176;p54"/>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177" name="Google Shape;1177;p54"/>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178" name="Google Shape;1178;p54"/>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179" name="Google Shape;1179;p54"/>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181" name="Google Shape;1181;p54"/>
          <p:cNvSpPr txBox="1"/>
          <p:nvPr/>
        </p:nvSpPr>
        <p:spPr>
          <a:xfrm>
            <a:off x="1103325" y="1635515"/>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0785221D-52E7-4707-B6FD-C7489318F4AC}"/>
              </a:ext>
            </a:extLst>
          </p:cNvPr>
          <p:cNvSpPr>
            <a:spLocks noGrp="1"/>
          </p:cNvSpPr>
          <p:nvPr>
            <p:ph type="body" idx="1"/>
          </p:nvPr>
        </p:nvSpPr>
        <p:spPr/>
        <p:txBody>
          <a:bodyPr/>
          <a:lstStyle/>
          <a:p>
            <a:endParaRPr lang="fr-MA"/>
          </a:p>
        </p:txBody>
      </p:sp>
      <p:sp>
        <p:nvSpPr>
          <p:cNvPr id="107" name="Title 1">
            <a:extLst>
              <a:ext uri="{FF2B5EF4-FFF2-40B4-BE49-F238E27FC236}">
                <a16:creationId xmlns:a16="http://schemas.microsoft.com/office/drawing/2014/main" id="{89065E59-39FF-4C77-ADAF-9B4F2A3E53D3}"/>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103" name="Footer Placeholder 1">
            <a:extLst>
              <a:ext uri="{FF2B5EF4-FFF2-40B4-BE49-F238E27FC236}">
                <a16:creationId xmlns:a16="http://schemas.microsoft.com/office/drawing/2014/main" id="{80C3906D-948C-4397-95EA-7992CC70896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9207923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5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188" name="Google Shape;1188;p55"/>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89" name="Google Shape;1189;p55"/>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0" name="Google Shape;1190;p55"/>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1" name="Google Shape;1191;p5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2" name="Google Shape;1192;p55"/>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3" name="Google Shape;1193;p55"/>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4" name="Google Shape;1194;p5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5" name="Google Shape;1195;p55"/>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6" name="Google Shape;1196;p5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7" name="Google Shape;1197;p5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8" name="Google Shape;1198;p55"/>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199" name="Google Shape;1199;p5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00" name="Google Shape;1200;p5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01" name="Google Shape;1201;p5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202" name="Google Shape;1202;p55"/>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203" name="Google Shape;1203;p55"/>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04" name="Google Shape;1204;p55"/>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05" name="Google Shape;1205;p5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206" name="Google Shape;1206;p55"/>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07" name="Google Shape;1207;p55"/>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08" name="Google Shape;1208;p55"/>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09" name="Google Shape;1209;p5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0" name="Google Shape;1210;p55"/>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1" name="Google Shape;1211;p55"/>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2" name="Google Shape;1212;p5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3" name="Google Shape;1213;p55"/>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4" name="Google Shape;1214;p5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5" name="Google Shape;1215;p5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6" name="Google Shape;1216;p55"/>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7" name="Google Shape;1217;p5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8" name="Google Shape;1218;p5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19" name="Google Shape;1219;p5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220" name="Google Shape;1220;p55"/>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21" name="Google Shape;1221;p55"/>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222" name="Google Shape;1222;p55"/>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3" name="Google Shape;1223;p5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4" name="Google Shape;1224;p55"/>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5" name="Google Shape;1225;p5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6" name="Google Shape;1226;p55"/>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7" name="Google Shape;1227;p55"/>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8" name="Google Shape;1228;p5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29" name="Google Shape;1229;p5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0" name="Google Shape;1230;p5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1" name="Google Shape;1231;p5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2" name="Google Shape;1232;p55"/>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3" name="Google Shape;1233;p5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4" name="Google Shape;1234;p5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5" name="Google Shape;1235;p55"/>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36" name="Google Shape;1236;p55"/>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237" name="Google Shape;1237;p5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8" name="Google Shape;1238;p5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39" name="Google Shape;1239;p5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0" name="Google Shape;1240;p55"/>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1" name="Google Shape;1241;p5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2" name="Google Shape;1242;p5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3" name="Google Shape;1243;p5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4" name="Google Shape;1244;p5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5" name="Google Shape;1245;p55"/>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6" name="Google Shape;1246;p5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7" name="Google Shape;1247;p5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8" name="Google Shape;1248;p55"/>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49" name="Google Shape;1249;p5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250" name="Google Shape;1250;p55"/>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251" name="Google Shape;1251;p5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252" name="Google Shape;1252;p5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253" name="Google Shape;1253;p55"/>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254" name="Google Shape;1254;p55"/>
          <p:cNvCxnSpPr>
            <a:stCxn id="1248" idx="6"/>
            <a:endCxn id="1253"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255" name="Google Shape;1255;p55"/>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1256" name="Google Shape;1256;p5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57" name="Google Shape;1257;p55"/>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258" name="Google Shape;1258;p55"/>
          <p:cNvCxnSpPr>
            <a:stCxn id="1259" idx="3"/>
            <a:endCxn id="125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0" name="Google Shape;1260;p55"/>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261" name="Google Shape;1261;p55"/>
          <p:cNvCxnSpPr>
            <a:stCxn id="1259" idx="5"/>
            <a:endCxn id="1260"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2" name="Google Shape;1262;p55"/>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263" name="Google Shape;1263;p55"/>
          <p:cNvCxnSpPr>
            <a:stCxn id="1257" idx="3"/>
            <a:endCxn id="1264"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65" name="Google Shape;1265;p55"/>
          <p:cNvCxnSpPr>
            <a:stCxn id="1257" idx="5"/>
            <a:endCxn id="1262"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59" name="Google Shape;1259;p55"/>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266" name="Google Shape;1266;p55"/>
          <p:cNvCxnSpPr>
            <a:stCxn id="1262" idx="3"/>
            <a:endCxn id="1267"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68" name="Google Shape;1268;p55"/>
          <p:cNvCxnSpPr>
            <a:stCxn id="1262" idx="5"/>
            <a:endCxn id="1269"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9" name="Google Shape;1269;p55"/>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267" name="Google Shape;1267;p55"/>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264" name="Google Shape;1264;p55"/>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270" name="Google Shape;1270;p55"/>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271" name="Google Shape;1271;p5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72" name="Google Shape;1272;p55"/>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273" name="Google Shape;1273;p55"/>
          <p:cNvCxnSpPr>
            <a:stCxn id="1269" idx="4"/>
            <a:endCxn id="1272"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274" name="Google Shape;1274;p55"/>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275" name="Google Shape;1275;p5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276" name="Google Shape;1276;p55"/>
          <p:cNvCxnSpPr>
            <a:stCxn id="1201" idx="4"/>
            <a:endCxn id="1277"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277" name="Google Shape;1277;p55"/>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78" name="Google Shape;1278;p5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279" name="Google Shape;1279;p55"/>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280" name="Google Shape;1280;p55"/>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281" name="Google Shape;1281;p55"/>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282" name="Google Shape;1282;p55"/>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283" name="Google Shape;1283;p55"/>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284" name="Google Shape;1284;p55"/>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286" name="Google Shape;1286;p55"/>
          <p:cNvSpPr txBox="1"/>
          <p:nvPr/>
        </p:nvSpPr>
        <p:spPr>
          <a:xfrm>
            <a:off x="1103325" y="1635515"/>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0172FF1C-4258-4339-800D-1FAF075F7022}"/>
              </a:ext>
            </a:extLst>
          </p:cNvPr>
          <p:cNvSpPr>
            <a:spLocks noGrp="1"/>
          </p:cNvSpPr>
          <p:nvPr>
            <p:ph type="body" idx="1"/>
          </p:nvPr>
        </p:nvSpPr>
        <p:spPr/>
        <p:txBody>
          <a:bodyPr/>
          <a:lstStyle/>
          <a:p>
            <a:endParaRPr lang="fr-MA"/>
          </a:p>
        </p:txBody>
      </p:sp>
      <p:sp>
        <p:nvSpPr>
          <p:cNvPr id="107" name="Title 1">
            <a:extLst>
              <a:ext uri="{FF2B5EF4-FFF2-40B4-BE49-F238E27FC236}">
                <a16:creationId xmlns:a16="http://schemas.microsoft.com/office/drawing/2014/main" id="{D936F079-6EC5-43DF-998E-0EDB209A5BFB}"/>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103" name="Footer Placeholder 1">
            <a:extLst>
              <a:ext uri="{FF2B5EF4-FFF2-40B4-BE49-F238E27FC236}">
                <a16:creationId xmlns:a16="http://schemas.microsoft.com/office/drawing/2014/main" id="{85F88D97-E3DA-4799-81C9-62D5ED14CEE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6928408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5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293" name="Google Shape;1293;p56"/>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4" name="Google Shape;1294;p56"/>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5" name="Google Shape;1295;p56"/>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6" name="Google Shape;1296;p5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7" name="Google Shape;1297;p56"/>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8" name="Google Shape;1298;p56"/>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299" name="Google Shape;1299;p5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0" name="Google Shape;1300;p56"/>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1" name="Google Shape;1301;p5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2" name="Google Shape;1302;p5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3" name="Google Shape;1303;p56"/>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4" name="Google Shape;1304;p5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5" name="Google Shape;1305;p5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06" name="Google Shape;1306;p5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307" name="Google Shape;1307;p56"/>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308" name="Google Shape;1308;p56"/>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09" name="Google Shape;1309;p56"/>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10" name="Google Shape;1310;p5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311" name="Google Shape;1311;p56"/>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2" name="Google Shape;1312;p56"/>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3" name="Google Shape;1313;p56"/>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4" name="Google Shape;1314;p5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5" name="Google Shape;1315;p56"/>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6" name="Google Shape;1316;p56"/>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7" name="Google Shape;1317;p5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8" name="Google Shape;1318;p56"/>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19" name="Google Shape;1319;p5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0" name="Google Shape;1320;p5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1" name="Google Shape;1321;p56"/>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2" name="Google Shape;1322;p5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3" name="Google Shape;1323;p5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4" name="Google Shape;1324;p5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325" name="Google Shape;1325;p56"/>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26" name="Google Shape;1326;p56"/>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327" name="Google Shape;1327;p56"/>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8" name="Google Shape;1328;p5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29" name="Google Shape;1329;p56"/>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0" name="Google Shape;1330;p5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1" name="Google Shape;1331;p56"/>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2" name="Google Shape;1332;p56"/>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3" name="Google Shape;1333;p5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4" name="Google Shape;1334;p5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5" name="Google Shape;1335;p5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6" name="Google Shape;1336;p5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7" name="Google Shape;1337;p56"/>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8" name="Google Shape;1338;p5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39" name="Google Shape;1339;p5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0" name="Google Shape;1340;p56"/>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41" name="Google Shape;1341;p56"/>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342" name="Google Shape;1342;p5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3" name="Google Shape;1343;p5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4" name="Google Shape;1344;p5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5" name="Google Shape;1345;p56"/>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6" name="Google Shape;1346;p5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7" name="Google Shape;1347;p5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8" name="Google Shape;1348;p5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49" name="Google Shape;1349;p5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50" name="Google Shape;1350;p56"/>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51" name="Google Shape;1351;p5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52" name="Google Shape;1352;p5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53" name="Google Shape;1353;p56"/>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54" name="Google Shape;1354;p5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355" name="Google Shape;1355;p56"/>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356" name="Google Shape;1356;p5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357" name="Google Shape;1357;p5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358" name="Google Shape;1358;p56"/>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359" name="Google Shape;1359;p56"/>
          <p:cNvCxnSpPr>
            <a:stCxn id="1353" idx="6"/>
            <a:endCxn id="1358" idx="0"/>
          </p:cNvCxnSpPr>
          <p:nvPr/>
        </p:nvCxnSpPr>
        <p:spPr>
          <a:xfrm>
            <a:off x="4275738" y="3341851"/>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360" name="Google Shape;1360;p56"/>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1361" name="Google Shape;1361;p5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62" name="Google Shape;1362;p56"/>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363" name="Google Shape;1363;p56"/>
          <p:cNvCxnSpPr>
            <a:stCxn id="1364" idx="3"/>
            <a:endCxn id="136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5" name="Google Shape;1365;p56"/>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366" name="Google Shape;1366;p56"/>
          <p:cNvCxnSpPr>
            <a:stCxn id="1364" idx="5"/>
            <a:endCxn id="1365"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7" name="Google Shape;1367;p56"/>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368" name="Google Shape;1368;p56"/>
          <p:cNvCxnSpPr>
            <a:stCxn id="1362" idx="3"/>
            <a:endCxn id="1369"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70" name="Google Shape;1370;p56"/>
          <p:cNvCxnSpPr>
            <a:stCxn id="1362" idx="5"/>
            <a:endCxn id="1367"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4" name="Google Shape;1364;p56"/>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371" name="Google Shape;1371;p56"/>
          <p:cNvCxnSpPr>
            <a:stCxn id="1367" idx="3"/>
            <a:endCxn id="1372"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73" name="Google Shape;1373;p56"/>
          <p:cNvCxnSpPr>
            <a:stCxn id="1367" idx="5"/>
            <a:endCxn id="1374"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74" name="Google Shape;1374;p56"/>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372" name="Google Shape;1372;p56"/>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369" name="Google Shape;1369;p56"/>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375" name="Google Shape;1375;p56"/>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376" name="Google Shape;1376;p5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77" name="Google Shape;1377;p56"/>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378" name="Google Shape;1378;p56"/>
          <p:cNvCxnSpPr>
            <a:stCxn id="1374" idx="4"/>
            <a:endCxn id="1377"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379" name="Google Shape;1379;p56"/>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380" name="Google Shape;1380;p5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381" name="Google Shape;1381;p56"/>
          <p:cNvCxnSpPr>
            <a:stCxn id="1306" idx="0"/>
            <a:endCxn id="1382" idx="0"/>
          </p:cNvCxnSpPr>
          <p:nvPr/>
        </p:nvCxnSpPr>
        <p:spPr>
          <a:xfrm>
            <a:off x="1451080" y="2300127"/>
            <a:ext cx="1265851" cy="1995300"/>
          </a:xfrm>
          <a:prstGeom prst="straightConnector1">
            <a:avLst/>
          </a:prstGeom>
          <a:noFill/>
          <a:ln w="9525" cap="flat" cmpd="sng">
            <a:solidFill>
              <a:schemeClr val="dk1"/>
            </a:solidFill>
            <a:prstDash val="solid"/>
            <a:round/>
            <a:headEnd type="none" w="sm" len="sm"/>
            <a:tailEnd type="none" w="sm" len="sm"/>
          </a:ln>
        </p:spPr>
      </p:cxnSp>
      <p:sp>
        <p:nvSpPr>
          <p:cNvPr id="1382" name="Google Shape;1382;p56"/>
          <p:cNvSpPr/>
          <p:nvPr/>
        </p:nvSpPr>
        <p:spPr>
          <a:xfrm>
            <a:off x="2598952" y="4295407"/>
            <a:ext cx="235863" cy="65233"/>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83" name="Google Shape;1383;p5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384" name="Google Shape;1384;p56"/>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385" name="Google Shape;1385;p56"/>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386" name="Google Shape;1386;p56"/>
          <p:cNvSpPr txBox="1"/>
          <p:nvPr/>
        </p:nvSpPr>
        <p:spPr>
          <a:xfrm>
            <a:off x="2996247" y="1944029"/>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387" name="Google Shape;1387;p56"/>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388" name="Google Shape;1388;p56"/>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389" name="Google Shape;1389;p56"/>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391" name="Google Shape;1391;p56"/>
          <p:cNvSpPr txBox="1"/>
          <p:nvPr/>
        </p:nvSpPr>
        <p:spPr>
          <a:xfrm>
            <a:off x="1103325" y="1635515"/>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18388E22-9150-4258-8F2D-70536EA46E58}"/>
              </a:ext>
            </a:extLst>
          </p:cNvPr>
          <p:cNvSpPr>
            <a:spLocks noGrp="1"/>
          </p:cNvSpPr>
          <p:nvPr>
            <p:ph type="body" idx="1"/>
          </p:nvPr>
        </p:nvSpPr>
        <p:spPr/>
        <p:txBody>
          <a:bodyPr/>
          <a:lstStyle/>
          <a:p>
            <a:endParaRPr lang="fr-MA"/>
          </a:p>
        </p:txBody>
      </p:sp>
      <p:sp>
        <p:nvSpPr>
          <p:cNvPr id="107" name="Title 1">
            <a:extLst>
              <a:ext uri="{FF2B5EF4-FFF2-40B4-BE49-F238E27FC236}">
                <a16:creationId xmlns:a16="http://schemas.microsoft.com/office/drawing/2014/main" id="{AC1A030E-526B-4F6B-A2FB-53897279A68F}"/>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103" name="Footer Placeholder 1">
            <a:extLst>
              <a:ext uri="{FF2B5EF4-FFF2-40B4-BE49-F238E27FC236}">
                <a16:creationId xmlns:a16="http://schemas.microsoft.com/office/drawing/2014/main" id="{9616C8B4-6F41-4B36-B34A-861834E0890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0076565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5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398" name="Google Shape;1398;p57"/>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399" name="Google Shape;1399;p57"/>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0" name="Google Shape;1400;p57"/>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1" name="Google Shape;1401;p5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2" name="Google Shape;1402;p57"/>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3" name="Google Shape;1403;p57"/>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4" name="Google Shape;1404;p5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5" name="Google Shape;1405;p57"/>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6" name="Google Shape;1406;p5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7" name="Google Shape;1407;p5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8" name="Google Shape;1408;p57"/>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09" name="Google Shape;1409;p5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10" name="Google Shape;1410;p5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11" name="Google Shape;1411;p5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12" name="Google Shape;1412;p57"/>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413" name="Google Shape;1413;p57"/>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14" name="Google Shape;1414;p57"/>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415" name="Google Shape;1415;p5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416" name="Google Shape;1416;p57"/>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17" name="Google Shape;1417;p57"/>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18" name="Google Shape;1418;p57"/>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19" name="Google Shape;1419;p5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0" name="Google Shape;1420;p57"/>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1" name="Google Shape;1421;p57"/>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2" name="Google Shape;1422;p5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3" name="Google Shape;1423;p57"/>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4" name="Google Shape;1424;p5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5" name="Google Shape;1425;p5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6" name="Google Shape;1426;p57"/>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7" name="Google Shape;1427;p5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8" name="Google Shape;1428;p5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29" name="Google Shape;1429;p5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430" name="Google Shape;1430;p57"/>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31" name="Google Shape;1431;p57"/>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432" name="Google Shape;1432;p57"/>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3" name="Google Shape;1433;p5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4" name="Google Shape;1434;p57"/>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5" name="Google Shape;1435;p5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6" name="Google Shape;1436;p57"/>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7" name="Google Shape;1437;p57"/>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8" name="Google Shape;1438;p5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39" name="Google Shape;1439;p5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0" name="Google Shape;1440;p5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1" name="Google Shape;1441;p5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2" name="Google Shape;1442;p57"/>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3" name="Google Shape;1443;p5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4" name="Google Shape;1444;p5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45" name="Google Shape;1445;p57"/>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446" name="Google Shape;1446;p57"/>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447" name="Google Shape;1447;p5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448" name="Google Shape;1448;p5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449" name="Google Shape;1449;p5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450" name="Google Shape;1450;p57"/>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51" name="Google Shape;1451;p57"/>
          <p:cNvCxnSpPr>
            <a:stCxn id="1452" idx="3"/>
            <a:endCxn id="1450"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3" name="Google Shape;1453;p57"/>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54" name="Google Shape;1454;p57"/>
          <p:cNvCxnSpPr>
            <a:stCxn id="1452" idx="5"/>
            <a:endCxn id="1453"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5" name="Google Shape;1455;p57"/>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56" name="Google Shape;1456;p57"/>
          <p:cNvCxnSpPr>
            <a:stCxn id="1450" idx="3"/>
            <a:endCxn id="1457"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58" name="Google Shape;1458;p57"/>
          <p:cNvCxnSpPr>
            <a:stCxn id="1450" idx="5"/>
            <a:endCxn id="1455"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2" name="Google Shape;1452;p5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59" name="Google Shape;1459;p57"/>
          <p:cNvCxnSpPr>
            <a:stCxn id="1455" idx="3"/>
            <a:endCxn id="1460"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61" name="Google Shape;1461;p57"/>
          <p:cNvCxnSpPr>
            <a:stCxn id="1455" idx="5"/>
            <a:endCxn id="1462"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62" name="Google Shape;1462;p57"/>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460" name="Google Shape;1460;p5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457" name="Google Shape;1457;p5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463" name="Google Shape;1463;p57"/>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464" name="Google Shape;1464;p5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65" name="Google Shape;1465;p57"/>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466" name="Google Shape;1466;p57"/>
          <p:cNvCxnSpPr>
            <a:stCxn id="1462" idx="4"/>
            <a:endCxn id="1465"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467" name="Google Shape;1467;p57"/>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468" name="Google Shape;1468;p5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469" name="Google Shape;1469;p57"/>
          <p:cNvCxnSpPr>
            <a:stCxn id="1411" idx="4"/>
            <a:endCxn id="1470"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470" name="Google Shape;1470;p57"/>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71" name="Google Shape;1471;p57"/>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472" name="Google Shape;1472;p57"/>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473" name="Google Shape;1473;p57"/>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474" name="Google Shape;1474;p57"/>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475" name="Google Shape;1475;p57"/>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476" name="Google Shape;1476;p57"/>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1478" name="Google Shape;1478;p57"/>
          <p:cNvSpPr txBox="1"/>
          <p:nvPr/>
        </p:nvSpPr>
        <p:spPr>
          <a:xfrm>
            <a:off x="3133673" y="1986768"/>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1D20F940-ED6C-4B5F-A83F-E64CBCB287C4}"/>
              </a:ext>
            </a:extLst>
          </p:cNvPr>
          <p:cNvSpPr>
            <a:spLocks noGrp="1"/>
          </p:cNvSpPr>
          <p:nvPr>
            <p:ph type="body" idx="1"/>
          </p:nvPr>
        </p:nvSpPr>
        <p:spPr/>
        <p:txBody>
          <a:bodyPr/>
          <a:lstStyle/>
          <a:p>
            <a:endParaRPr lang="fr-MA"/>
          </a:p>
        </p:txBody>
      </p:sp>
      <p:sp>
        <p:nvSpPr>
          <p:cNvPr id="89" name="Title 1">
            <a:extLst>
              <a:ext uri="{FF2B5EF4-FFF2-40B4-BE49-F238E27FC236}">
                <a16:creationId xmlns:a16="http://schemas.microsoft.com/office/drawing/2014/main" id="{80B76CD8-992D-4EBB-814D-DC3A0A021869}"/>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85" name="Footer Placeholder 1">
            <a:extLst>
              <a:ext uri="{FF2B5EF4-FFF2-40B4-BE49-F238E27FC236}">
                <a16:creationId xmlns:a16="http://schemas.microsoft.com/office/drawing/2014/main" id="{790B73AC-879E-4DCB-83DA-E8CDEFFA493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3581640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5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484" name="Google Shape;1484;p58"/>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85" name="Google Shape;1485;p58"/>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86" name="Google Shape;1486;p58"/>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87" name="Google Shape;1487;p5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88" name="Google Shape;1488;p58"/>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89" name="Google Shape;1489;p58"/>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0" name="Google Shape;1490;p5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1" name="Google Shape;1491;p58"/>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2" name="Google Shape;1492;p5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3" name="Google Shape;1493;p5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4" name="Google Shape;1494;p58"/>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5" name="Google Shape;1495;p5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6" name="Google Shape;1496;p5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497" name="Google Shape;1497;p5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498" name="Google Shape;1498;p58"/>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499" name="Google Shape;1499;p58"/>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00" name="Google Shape;1500;p58"/>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01" name="Google Shape;1501;p5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502" name="Google Shape;1502;p58"/>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3" name="Google Shape;1503;p58"/>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4" name="Google Shape;1504;p58"/>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5" name="Google Shape;1505;p5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6" name="Google Shape;1506;p58"/>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7" name="Google Shape;1507;p58"/>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8" name="Google Shape;1508;p5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09" name="Google Shape;1509;p58"/>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0" name="Google Shape;1510;p5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1" name="Google Shape;1511;p5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2" name="Google Shape;1512;p58"/>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3" name="Google Shape;1513;p5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4" name="Google Shape;1514;p5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5" name="Google Shape;1515;p5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516" name="Google Shape;1516;p58"/>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17" name="Google Shape;1517;p58"/>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518" name="Google Shape;1518;p58"/>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19" name="Google Shape;1519;p5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0" name="Google Shape;1520;p58"/>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1" name="Google Shape;1521;p5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2" name="Google Shape;1522;p58"/>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3" name="Google Shape;1523;p58"/>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4" name="Google Shape;1524;p5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5" name="Google Shape;1525;p5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6" name="Google Shape;1526;p5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7" name="Google Shape;1527;p5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8" name="Google Shape;1528;p58"/>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29" name="Google Shape;1529;p5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30" name="Google Shape;1530;p5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31" name="Google Shape;1531;p58"/>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532" name="Google Shape;1532;p58"/>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533" name="Google Shape;1533;p5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534" name="Google Shape;1534;p5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535" name="Google Shape;1535;p5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36" name="Google Shape;1536;p58"/>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537" name="Google Shape;1537;p58"/>
          <p:cNvCxnSpPr>
            <a:stCxn id="1538" idx="3"/>
            <a:endCxn id="153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39" name="Google Shape;1539;p58"/>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540" name="Google Shape;1540;p58"/>
          <p:cNvCxnSpPr>
            <a:stCxn id="1538" idx="5"/>
            <a:endCxn id="1539"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41" name="Google Shape;1541;p58"/>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542" name="Google Shape;1542;p58"/>
          <p:cNvCxnSpPr>
            <a:stCxn id="1536" idx="3"/>
            <a:endCxn id="1543"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44" name="Google Shape;1544;p58"/>
          <p:cNvCxnSpPr>
            <a:stCxn id="1536" idx="5"/>
            <a:endCxn id="1541"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38" name="Google Shape;1538;p58"/>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545" name="Google Shape;1545;p58"/>
          <p:cNvCxnSpPr>
            <a:stCxn id="1541" idx="3"/>
            <a:endCxn id="1546"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47" name="Google Shape;1547;p58"/>
          <p:cNvCxnSpPr>
            <a:stCxn id="1541" idx="5"/>
            <a:endCxn id="1548"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48" name="Google Shape;1548;p58"/>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546" name="Google Shape;1546;p58"/>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543" name="Google Shape;1543;p58"/>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549" name="Google Shape;1549;p58"/>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550" name="Google Shape;1550;p5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51" name="Google Shape;1551;p58"/>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552" name="Google Shape;1552;p58"/>
          <p:cNvCxnSpPr>
            <a:stCxn id="1548" idx="4"/>
            <a:endCxn id="1551"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553" name="Google Shape;1553;p58"/>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554" name="Google Shape;1554;p5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555" name="Google Shape;1555;p58"/>
          <p:cNvCxnSpPr>
            <a:stCxn id="1497" idx="4"/>
            <a:endCxn id="1556"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556" name="Google Shape;1556;p58"/>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57" name="Google Shape;1557;p58"/>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558" name="Google Shape;1558;p58"/>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559" name="Google Shape;1559;p58"/>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560" name="Google Shape;1560;p58"/>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561" name="Google Shape;1561;p58"/>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562" name="Google Shape;1562;p58"/>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1564" name="Google Shape;1564;p58"/>
          <p:cNvSpPr txBox="1"/>
          <p:nvPr/>
        </p:nvSpPr>
        <p:spPr>
          <a:xfrm>
            <a:off x="3133673" y="1986768"/>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pic>
        <p:nvPicPr>
          <p:cNvPr id="1565" name="Google Shape;1565;p58"/>
          <p:cNvPicPr preferRelativeResize="0"/>
          <p:nvPr/>
        </p:nvPicPr>
        <p:blipFill rotWithShape="1">
          <a:blip r:embed="rId3">
            <a:alphaModFix/>
          </a:blip>
          <a:srcRect/>
          <a:stretch/>
        </p:blipFill>
        <p:spPr>
          <a:xfrm>
            <a:off x="1652207" y="2179002"/>
            <a:ext cx="1113831" cy="549491"/>
          </a:xfrm>
          <a:prstGeom prst="rect">
            <a:avLst/>
          </a:prstGeom>
          <a:noFill/>
          <a:ln>
            <a:noFill/>
          </a:ln>
        </p:spPr>
      </p:pic>
      <p:pic>
        <p:nvPicPr>
          <p:cNvPr id="1566" name="Google Shape;1566;p58" descr="Résultat de recherche d'images pour &quot;big data icon&quot;"/>
          <p:cNvPicPr preferRelativeResize="0"/>
          <p:nvPr/>
        </p:nvPicPr>
        <p:blipFill rotWithShape="1">
          <a:blip r:embed="rId4">
            <a:alphaModFix/>
          </a:blip>
          <a:srcRect l="8997" t="21051" r="8726" b="20267"/>
          <a:stretch/>
        </p:blipFill>
        <p:spPr>
          <a:xfrm>
            <a:off x="1652207" y="2953634"/>
            <a:ext cx="1009088" cy="733883"/>
          </a:xfrm>
          <a:prstGeom prst="rect">
            <a:avLst/>
          </a:prstGeom>
          <a:noFill/>
          <a:ln>
            <a:noFill/>
          </a:ln>
        </p:spPr>
      </p:pic>
      <p:sp>
        <p:nvSpPr>
          <p:cNvPr id="3" name="Espace réservé du texte 2">
            <a:extLst>
              <a:ext uri="{FF2B5EF4-FFF2-40B4-BE49-F238E27FC236}">
                <a16:creationId xmlns:a16="http://schemas.microsoft.com/office/drawing/2014/main" id="{1C43BEEB-12AE-47F1-ABBA-32300428FD3A}"/>
              </a:ext>
            </a:extLst>
          </p:cNvPr>
          <p:cNvSpPr>
            <a:spLocks noGrp="1"/>
          </p:cNvSpPr>
          <p:nvPr>
            <p:ph type="body" idx="1"/>
          </p:nvPr>
        </p:nvSpPr>
        <p:spPr/>
        <p:txBody>
          <a:bodyPr/>
          <a:lstStyle/>
          <a:p>
            <a:endParaRPr lang="fr-MA"/>
          </a:p>
        </p:txBody>
      </p:sp>
      <p:sp>
        <p:nvSpPr>
          <p:cNvPr id="91" name="Title 1">
            <a:extLst>
              <a:ext uri="{FF2B5EF4-FFF2-40B4-BE49-F238E27FC236}">
                <a16:creationId xmlns:a16="http://schemas.microsoft.com/office/drawing/2014/main" id="{4F50930E-A842-4DDC-9CD6-45084538570E}"/>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87" name="Footer Placeholder 1">
            <a:extLst>
              <a:ext uri="{FF2B5EF4-FFF2-40B4-BE49-F238E27FC236}">
                <a16:creationId xmlns:a16="http://schemas.microsoft.com/office/drawing/2014/main" id="{F421A5F7-6774-4EAC-949C-4AD654F1A86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02837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C876C8-A410-497B-AF20-47E80AE937B8}"/>
              </a:ext>
            </a:extLst>
          </p:cNvPr>
          <p:cNvSpPr txBox="1"/>
          <p:nvPr/>
        </p:nvSpPr>
        <p:spPr>
          <a:xfrm>
            <a:off x="5825447" y="1646510"/>
            <a:ext cx="69312" cy="27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83" hangingPunct="0"/>
            <a:endParaRPr lang="fr-MA" sz="1351" dirty="0">
              <a:solidFill>
                <a:srgbClr val="000000"/>
              </a:solidFill>
              <a:sym typeface="Calibri"/>
            </a:endParaRPr>
          </a:p>
        </p:txBody>
      </p:sp>
      <p:sp>
        <p:nvSpPr>
          <p:cNvPr id="52" name="Content Placeholder 2">
            <a:extLst>
              <a:ext uri="{FF2B5EF4-FFF2-40B4-BE49-F238E27FC236}">
                <a16:creationId xmlns:a16="http://schemas.microsoft.com/office/drawing/2014/main" id="{8336EFCF-C8E6-4FED-B644-5E31EE91BE3A}"/>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58" name="Content Placeholder 2">
            <a:extLst>
              <a:ext uri="{FF2B5EF4-FFF2-40B4-BE49-F238E27FC236}">
                <a16:creationId xmlns:a16="http://schemas.microsoft.com/office/drawing/2014/main" id="{891D7634-F44C-42DC-9EEA-2216B3434C63}"/>
              </a:ext>
            </a:extLst>
          </p:cNvPr>
          <p:cNvSpPr txBox="1">
            <a:spLocks/>
          </p:cNvSpPr>
          <p:nvPr/>
        </p:nvSpPr>
        <p:spPr>
          <a:xfrm>
            <a:off x="1522457" y="4700274"/>
            <a:ext cx="1827165" cy="299940"/>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dirty="0">
                <a:solidFill>
                  <a:schemeClr val="bg1"/>
                </a:solidFill>
                <a:latin typeface="Arial" panose="020B0604020202020204" pitchFamily="34" charset="0"/>
                <a:cs typeface="Arial" panose="020B0604020202020204" pitchFamily="34" charset="0"/>
              </a:rPr>
              <a:t>Predictive Maintenance</a:t>
            </a:r>
          </a:p>
        </p:txBody>
      </p:sp>
      <p:sp>
        <p:nvSpPr>
          <p:cNvPr id="47" name="Rectangle : coins arrondis 46">
            <a:extLst>
              <a:ext uri="{FF2B5EF4-FFF2-40B4-BE49-F238E27FC236}">
                <a16:creationId xmlns:a16="http://schemas.microsoft.com/office/drawing/2014/main" id="{748129C8-5839-4A9E-A9D8-9BB3B2B3262E}"/>
              </a:ext>
            </a:extLst>
          </p:cNvPr>
          <p:cNvSpPr/>
          <p:nvPr/>
        </p:nvSpPr>
        <p:spPr>
          <a:xfrm>
            <a:off x="1634514" y="3663311"/>
            <a:ext cx="1512281" cy="1446633"/>
          </a:xfrm>
          <a:prstGeom prst="roundRect">
            <a:avLst>
              <a:gd name="adj" fmla="val 10000"/>
            </a:avLst>
          </a:prstGeom>
          <a:solidFill>
            <a:srgbClr val="FFC000"/>
          </a:solidFill>
          <a:ln>
            <a:solidFill>
              <a:schemeClr val="bg1"/>
            </a:solid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8" name="Content Placeholder 2">
            <a:extLst>
              <a:ext uri="{FF2B5EF4-FFF2-40B4-BE49-F238E27FC236}">
                <a16:creationId xmlns:a16="http://schemas.microsoft.com/office/drawing/2014/main" id="{013DCD80-D414-40F5-B0E0-7DBF2DC0A1EE}"/>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49" name="Rectangle 48">
            <a:extLst>
              <a:ext uri="{FF2B5EF4-FFF2-40B4-BE49-F238E27FC236}">
                <a16:creationId xmlns:a16="http://schemas.microsoft.com/office/drawing/2014/main" id="{F6F9E28F-FC54-4C9F-8265-DEC7F16D0D96}"/>
              </a:ext>
            </a:extLst>
          </p:cNvPr>
          <p:cNvSpPr/>
          <p:nvPr/>
        </p:nvSpPr>
        <p:spPr>
          <a:xfrm>
            <a:off x="1638232" y="3957552"/>
            <a:ext cx="1512281" cy="12826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59" name="Rectangle 58">
            <a:extLst>
              <a:ext uri="{FF2B5EF4-FFF2-40B4-BE49-F238E27FC236}">
                <a16:creationId xmlns:a16="http://schemas.microsoft.com/office/drawing/2014/main" id="{4BBBB833-FA4C-4DAC-87E4-59D3FB95AB25}"/>
              </a:ext>
            </a:extLst>
          </p:cNvPr>
          <p:cNvSpPr/>
          <p:nvPr/>
        </p:nvSpPr>
        <p:spPr>
          <a:xfrm>
            <a:off x="4844571" y="2223340"/>
            <a:ext cx="1512281"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18" name="Title 1">
            <a:extLst>
              <a:ext uri="{FF2B5EF4-FFF2-40B4-BE49-F238E27FC236}">
                <a16:creationId xmlns:a16="http://schemas.microsoft.com/office/drawing/2014/main" id="{71347228-2003-4867-8379-B420743EB7B3}"/>
              </a:ext>
            </a:extLst>
          </p:cNvPr>
          <p:cNvSpPr txBox="1">
            <a:spLocks/>
          </p:cNvSpPr>
          <p:nvPr/>
        </p:nvSpPr>
        <p:spPr>
          <a:xfrm>
            <a:off x="287145" y="1284914"/>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Extracting value requires analytics</a:t>
            </a:r>
          </a:p>
        </p:txBody>
      </p:sp>
      <p:pic>
        <p:nvPicPr>
          <p:cNvPr id="19" name="Image 18">
            <a:extLst>
              <a:ext uri="{FF2B5EF4-FFF2-40B4-BE49-F238E27FC236}">
                <a16:creationId xmlns:a16="http://schemas.microsoft.com/office/drawing/2014/main" id="{85EF84CA-DD6B-4AB6-B422-7D4CE192D22D}"/>
              </a:ext>
            </a:extLst>
          </p:cNvPr>
          <p:cNvPicPr>
            <a:picLocks noChangeAspect="1"/>
          </p:cNvPicPr>
          <p:nvPr/>
        </p:nvPicPr>
        <p:blipFill>
          <a:blip r:embed="rId3"/>
          <a:stretch>
            <a:fillRect/>
          </a:stretch>
        </p:blipFill>
        <p:spPr>
          <a:xfrm>
            <a:off x="1645134" y="4285746"/>
            <a:ext cx="1497091" cy="353313"/>
          </a:xfrm>
          <a:prstGeom prst="rect">
            <a:avLst/>
          </a:prstGeom>
        </p:spPr>
      </p:pic>
      <p:sp>
        <p:nvSpPr>
          <p:cNvPr id="11" name="Footer Placeholder 1">
            <a:extLst>
              <a:ext uri="{FF2B5EF4-FFF2-40B4-BE49-F238E27FC236}">
                <a16:creationId xmlns:a16="http://schemas.microsoft.com/office/drawing/2014/main" id="{FB46DEA1-C676-41B8-BCFA-B19D5B55E60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8793063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5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572" name="Google Shape;1572;p59"/>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3" name="Google Shape;1573;p59"/>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4" name="Google Shape;1574;p59"/>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5" name="Google Shape;1575;p5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6" name="Google Shape;1576;p59"/>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7" name="Google Shape;1577;p59"/>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8" name="Google Shape;1578;p5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79" name="Google Shape;1579;p59"/>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0" name="Google Shape;1580;p5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1" name="Google Shape;1581;p5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2" name="Google Shape;1582;p59"/>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3" name="Google Shape;1583;p5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4" name="Google Shape;1584;p5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85" name="Google Shape;1585;p5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586" name="Google Shape;1586;p59"/>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587" name="Google Shape;1587;p59"/>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88" name="Google Shape;1588;p59"/>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89" name="Google Shape;1589;p5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590" name="Google Shape;1590;p59"/>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1" name="Google Shape;1591;p59"/>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2" name="Google Shape;1592;p59"/>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3" name="Google Shape;1593;p5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4" name="Google Shape;1594;p59"/>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5" name="Google Shape;1595;p59"/>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6" name="Google Shape;1596;p5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7" name="Google Shape;1597;p59"/>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8" name="Google Shape;1598;p5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599" name="Google Shape;1599;p5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0" name="Google Shape;1600;p59"/>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1" name="Google Shape;1601;p5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2" name="Google Shape;1602;p5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3" name="Google Shape;1603;p5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04" name="Google Shape;1604;p59"/>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05" name="Google Shape;1605;p59"/>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606" name="Google Shape;1606;p59"/>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7" name="Google Shape;1607;p5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8" name="Google Shape;1608;p59"/>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09" name="Google Shape;1609;p5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0" name="Google Shape;1610;p59"/>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1" name="Google Shape;1611;p59"/>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2" name="Google Shape;1612;p5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3" name="Google Shape;1613;p5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4" name="Google Shape;1614;p5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5" name="Google Shape;1615;p5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6" name="Google Shape;1616;p59"/>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7" name="Google Shape;1617;p5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8" name="Google Shape;1618;p5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19" name="Google Shape;1619;p59"/>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620" name="Google Shape;1620;p59"/>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621" name="Google Shape;1621;p5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622" name="Google Shape;1622;p5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623" name="Google Shape;1623;p5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624" name="Google Shape;1624;p59"/>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625" name="Google Shape;1625;p59"/>
          <p:cNvCxnSpPr>
            <a:stCxn id="1626" idx="3"/>
            <a:endCxn id="1624"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7" name="Google Shape;1627;p59"/>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628" name="Google Shape;1628;p59"/>
          <p:cNvCxnSpPr>
            <a:stCxn id="1626" idx="5"/>
            <a:endCxn id="1627"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9" name="Google Shape;1629;p59"/>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630" name="Google Shape;1630;p59"/>
          <p:cNvCxnSpPr>
            <a:stCxn id="1624" idx="3"/>
            <a:endCxn id="1631"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32" name="Google Shape;1632;p59"/>
          <p:cNvCxnSpPr>
            <a:stCxn id="1624" idx="5"/>
            <a:endCxn id="1629"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6" name="Google Shape;1626;p59"/>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633" name="Google Shape;1633;p59"/>
          <p:cNvCxnSpPr>
            <a:stCxn id="1629" idx="3"/>
            <a:endCxn id="1634"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35" name="Google Shape;1635;p59"/>
          <p:cNvCxnSpPr>
            <a:stCxn id="1629" idx="5"/>
            <a:endCxn id="1636"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36" name="Google Shape;1636;p59"/>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34" name="Google Shape;1634;p59"/>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31" name="Google Shape;1631;p59"/>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37" name="Google Shape;1637;p59"/>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38" name="Google Shape;1638;p5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39" name="Google Shape;1639;p59"/>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640" name="Google Shape;1640;p59"/>
          <p:cNvCxnSpPr>
            <a:stCxn id="1636" idx="4"/>
            <a:endCxn id="1639"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641" name="Google Shape;1641;p59"/>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642" name="Google Shape;1642;p5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643" name="Google Shape;1643;p59"/>
          <p:cNvCxnSpPr>
            <a:stCxn id="1585" idx="4"/>
            <a:endCxn id="164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644" name="Google Shape;1644;p59"/>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45" name="Google Shape;1645;p59"/>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646" name="Google Shape;1646;p59"/>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647" name="Google Shape;1647;p59"/>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648" name="Google Shape;1648;p59"/>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649" name="Google Shape;1649;p59"/>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650" name="Google Shape;1650;p59"/>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1651" name="Google Shape;1651;p59"/>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 name="Titre 1">
            <a:extLst>
              <a:ext uri="{FF2B5EF4-FFF2-40B4-BE49-F238E27FC236}">
                <a16:creationId xmlns:a16="http://schemas.microsoft.com/office/drawing/2014/main" id="{F2515753-A802-4B3F-A54D-056474517AA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5C759903-E324-41B2-815A-D40059AB1F8A}"/>
              </a:ext>
            </a:extLst>
          </p:cNvPr>
          <p:cNvSpPr>
            <a:spLocks noGrp="1"/>
          </p:cNvSpPr>
          <p:nvPr>
            <p:ph type="body" idx="1"/>
          </p:nvPr>
        </p:nvSpPr>
        <p:spPr/>
        <p:txBody>
          <a:bodyPr/>
          <a:lstStyle/>
          <a:p>
            <a:endParaRPr lang="fr-MA"/>
          </a:p>
        </p:txBody>
      </p:sp>
      <p:sp>
        <p:nvSpPr>
          <p:cNvPr id="85" name="Footer Placeholder 1">
            <a:extLst>
              <a:ext uri="{FF2B5EF4-FFF2-40B4-BE49-F238E27FC236}">
                <a16:creationId xmlns:a16="http://schemas.microsoft.com/office/drawing/2014/main" id="{0C0D44C0-CB82-4304-9517-E1FBBED7258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6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658" name="Google Shape;1658;p60"/>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59" name="Google Shape;1659;p60"/>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0" name="Google Shape;1660;p60"/>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1" name="Google Shape;1661;p6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2" name="Google Shape;1662;p60"/>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3" name="Google Shape;1663;p60"/>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4" name="Google Shape;1664;p6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5" name="Google Shape;1665;p60"/>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6" name="Google Shape;1666;p6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7" name="Google Shape;1667;p6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8" name="Google Shape;1668;p60"/>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69" name="Google Shape;1669;p6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70" name="Google Shape;1670;p6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71" name="Google Shape;1671;p6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672" name="Google Shape;1672;p60"/>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673" name="Google Shape;1673;p60"/>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74" name="Google Shape;1674;p60"/>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675" name="Google Shape;1675;p6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676" name="Google Shape;1676;p60"/>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77" name="Google Shape;1677;p60"/>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78" name="Google Shape;1678;p60"/>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79" name="Google Shape;1679;p6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0" name="Google Shape;1680;p60"/>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1" name="Google Shape;1681;p60"/>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2" name="Google Shape;1682;p6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3" name="Google Shape;1683;p60"/>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4" name="Google Shape;1684;p6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5" name="Google Shape;1685;p6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6" name="Google Shape;1686;p60"/>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7" name="Google Shape;1687;p6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8" name="Google Shape;1688;p6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89" name="Google Shape;1689;p6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690" name="Google Shape;1690;p60"/>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91" name="Google Shape;1691;p60"/>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692" name="Google Shape;1692;p60"/>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3" name="Google Shape;1693;p6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4" name="Google Shape;1694;p60"/>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5" name="Google Shape;1695;p6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6" name="Google Shape;1696;p60"/>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7" name="Google Shape;1697;p60"/>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8" name="Google Shape;1698;p6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699" name="Google Shape;1699;p6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0" name="Google Shape;1700;p6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1" name="Google Shape;1701;p6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2" name="Google Shape;1702;p60"/>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3" name="Google Shape;1703;p6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4" name="Google Shape;1704;p6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5" name="Google Shape;1705;p60"/>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06" name="Google Shape;1706;p60"/>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707" name="Google Shape;1707;p6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8" name="Google Shape;1708;p6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09" name="Google Shape;1709;p6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0" name="Google Shape;1710;p60"/>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1" name="Google Shape;1711;p6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2" name="Google Shape;1712;p6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3" name="Google Shape;1713;p6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4" name="Google Shape;1714;p6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5" name="Google Shape;1715;p60"/>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6" name="Google Shape;1716;p6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7" name="Google Shape;1717;p6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8" name="Google Shape;1718;p60"/>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19" name="Google Shape;1719;p6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720" name="Google Shape;1720;p60"/>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721" name="Google Shape;1721;p6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722" name="Google Shape;1722;p6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723" name="Google Shape;1723;p6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24" name="Google Shape;1724;p60"/>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725" name="Google Shape;1725;p60"/>
          <p:cNvCxnSpPr>
            <a:stCxn id="1726" idx="3"/>
            <a:endCxn id="1724"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7" name="Google Shape;1727;p60"/>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728" name="Google Shape;1728;p60"/>
          <p:cNvCxnSpPr>
            <a:stCxn id="1726" idx="5"/>
            <a:endCxn id="1727"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9" name="Google Shape;1729;p60"/>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730" name="Google Shape;1730;p60"/>
          <p:cNvCxnSpPr>
            <a:stCxn id="1724" idx="3"/>
            <a:endCxn id="1731"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732" name="Google Shape;1732;p60"/>
          <p:cNvCxnSpPr>
            <a:stCxn id="1724" idx="5"/>
            <a:endCxn id="1729"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6" name="Google Shape;1726;p60"/>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733" name="Google Shape;1733;p60"/>
          <p:cNvCxnSpPr>
            <a:stCxn id="1729" idx="3"/>
            <a:endCxn id="1734"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735" name="Google Shape;1735;p60"/>
          <p:cNvCxnSpPr>
            <a:stCxn id="1729" idx="5"/>
            <a:endCxn id="1736"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36" name="Google Shape;1736;p60"/>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734" name="Google Shape;1734;p60"/>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731" name="Google Shape;1731;p60"/>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737" name="Google Shape;1737;p60"/>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738" name="Google Shape;1738;p6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39" name="Google Shape;1739;p60"/>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740" name="Google Shape;1740;p60"/>
          <p:cNvCxnSpPr>
            <a:stCxn id="1736" idx="4"/>
            <a:endCxn id="1739"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741" name="Google Shape;1741;p60"/>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742" name="Google Shape;1742;p6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743" name="Google Shape;1743;p60"/>
          <p:cNvCxnSpPr>
            <a:stCxn id="1671" idx="4"/>
            <a:endCxn id="174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744" name="Google Shape;1744;p60"/>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45" name="Google Shape;1745;p60"/>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746" name="Google Shape;1746;p60"/>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747" name="Google Shape;1747;p60"/>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748" name="Google Shape;1748;p60"/>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749" name="Google Shape;1749;p60"/>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750" name="Google Shape;1750;p60"/>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751" name="Google Shape;1751;p60"/>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 name="Titre 1">
            <a:extLst>
              <a:ext uri="{FF2B5EF4-FFF2-40B4-BE49-F238E27FC236}">
                <a16:creationId xmlns:a16="http://schemas.microsoft.com/office/drawing/2014/main" id="{7F6819AF-C39F-4E81-B00E-ACBEB9193E2F}"/>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3477270-4D2D-4212-A0DA-3070AC905897}"/>
              </a:ext>
            </a:extLst>
          </p:cNvPr>
          <p:cNvSpPr>
            <a:spLocks noGrp="1"/>
          </p:cNvSpPr>
          <p:nvPr>
            <p:ph type="body" idx="1"/>
          </p:nvPr>
        </p:nvSpPr>
        <p:spPr/>
        <p:txBody>
          <a:bodyPr/>
          <a:lstStyle/>
          <a:p>
            <a:endParaRPr lang="fr-MA"/>
          </a:p>
        </p:txBody>
      </p:sp>
      <p:sp>
        <p:nvSpPr>
          <p:cNvPr id="99" name="Footer Placeholder 1">
            <a:extLst>
              <a:ext uri="{FF2B5EF4-FFF2-40B4-BE49-F238E27FC236}">
                <a16:creationId xmlns:a16="http://schemas.microsoft.com/office/drawing/2014/main" id="{7C9481FA-17BE-4468-810F-1913F3158A7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6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758" name="Google Shape;1758;p61"/>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59" name="Google Shape;1759;p61"/>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0" name="Google Shape;1760;p61"/>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1" name="Google Shape;1761;p6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2" name="Google Shape;1762;p61"/>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3" name="Google Shape;1763;p61"/>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4" name="Google Shape;1764;p6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5" name="Google Shape;1765;p61"/>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6" name="Google Shape;1766;p6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7" name="Google Shape;1767;p6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8" name="Google Shape;1768;p61"/>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69" name="Google Shape;1769;p6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70" name="Google Shape;1770;p6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71" name="Google Shape;1771;p6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772" name="Google Shape;1772;p61"/>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773" name="Google Shape;1773;p61"/>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74" name="Google Shape;1774;p61"/>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75" name="Google Shape;1775;p6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776" name="Google Shape;1776;p61"/>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77" name="Google Shape;1777;p61"/>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78" name="Google Shape;1778;p61"/>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79" name="Google Shape;1779;p6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0" name="Google Shape;1780;p61"/>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1" name="Google Shape;1781;p61"/>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2" name="Google Shape;1782;p6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3" name="Google Shape;1783;p61"/>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4" name="Google Shape;1784;p6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5" name="Google Shape;1785;p6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6" name="Google Shape;1786;p61"/>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7" name="Google Shape;1787;p6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8" name="Google Shape;1788;p6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89" name="Google Shape;1789;p6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790" name="Google Shape;1790;p61"/>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91" name="Google Shape;1791;p61"/>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792" name="Google Shape;1792;p61"/>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3" name="Google Shape;1793;p6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4" name="Google Shape;1794;p61"/>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5" name="Google Shape;1795;p6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6" name="Google Shape;1796;p61"/>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7" name="Google Shape;1797;p61"/>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8" name="Google Shape;1798;p6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799" name="Google Shape;1799;p6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0" name="Google Shape;1800;p6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1" name="Google Shape;1801;p6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2" name="Google Shape;1802;p61"/>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3" name="Google Shape;1803;p6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4" name="Google Shape;1804;p6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5" name="Google Shape;1805;p61"/>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06" name="Google Shape;1806;p61"/>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807" name="Google Shape;1807;p6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8" name="Google Shape;1808;p6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09" name="Google Shape;1809;p6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0" name="Google Shape;1810;p61"/>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1" name="Google Shape;1811;p6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2" name="Google Shape;1812;p6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3" name="Google Shape;1813;p6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4" name="Google Shape;1814;p6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5" name="Google Shape;1815;p61"/>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6" name="Google Shape;1816;p6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7" name="Google Shape;1817;p6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8" name="Google Shape;1818;p61"/>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19" name="Google Shape;1819;p6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820" name="Google Shape;1820;p61"/>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821" name="Google Shape;1821;p6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822" name="Google Shape;1822;p6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823" name="Google Shape;1823;p6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24" name="Google Shape;1824;p61"/>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825" name="Google Shape;1825;p61"/>
          <p:cNvCxnSpPr>
            <a:stCxn id="1826" idx="3"/>
            <a:endCxn id="1824"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7" name="Google Shape;1827;p61"/>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828" name="Google Shape;1828;p61"/>
          <p:cNvCxnSpPr>
            <a:stCxn id="1826" idx="5"/>
            <a:endCxn id="1827"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9" name="Google Shape;1829;p61"/>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830" name="Google Shape;1830;p61"/>
          <p:cNvCxnSpPr>
            <a:stCxn id="1824" idx="3"/>
            <a:endCxn id="1831"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32" name="Google Shape;1832;p61"/>
          <p:cNvCxnSpPr>
            <a:stCxn id="1824" idx="5"/>
            <a:endCxn id="1829"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6" name="Google Shape;1826;p6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833" name="Google Shape;1833;p61"/>
          <p:cNvCxnSpPr>
            <a:stCxn id="1829" idx="3"/>
            <a:endCxn id="1834"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35" name="Google Shape;1835;p61"/>
          <p:cNvCxnSpPr>
            <a:stCxn id="1829" idx="5"/>
            <a:endCxn id="1836"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36" name="Google Shape;1836;p61"/>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834" name="Google Shape;1834;p6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831" name="Google Shape;1831;p6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837" name="Google Shape;1837;p61"/>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838" name="Google Shape;1838;p6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39" name="Google Shape;1839;p61"/>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840" name="Google Shape;1840;p61"/>
          <p:cNvCxnSpPr>
            <a:stCxn id="1836" idx="4"/>
            <a:endCxn id="1839"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841" name="Google Shape;1841;p61"/>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842" name="Google Shape;1842;p6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843" name="Google Shape;1843;p61"/>
          <p:cNvCxnSpPr>
            <a:stCxn id="1771" idx="4"/>
            <a:endCxn id="184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844" name="Google Shape;1844;p61"/>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45" name="Google Shape;1845;p61"/>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847" name="Google Shape;1847;p61"/>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848" name="Google Shape;1848;p61"/>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849" name="Google Shape;1849;p61"/>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850" name="Google Shape;1850;p61"/>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851" name="Google Shape;1851;p61"/>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1852" name="Google Shape;1852;p61"/>
          <p:cNvSpPr txBox="1"/>
          <p:nvPr/>
        </p:nvSpPr>
        <p:spPr>
          <a:xfrm>
            <a:off x="4071722" y="1497328"/>
            <a:ext cx="139982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+ꝏ</a:t>
            </a:r>
            <a:endParaRPr sz="1100" b="1">
              <a:solidFill>
                <a:schemeClr val="accent6"/>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1853" name="Google Shape;1853;p61"/>
          <p:cNvSpPr txBox="1"/>
          <p:nvPr/>
        </p:nvSpPr>
        <p:spPr>
          <a:xfrm>
            <a:off x="3516000" y="3246431"/>
            <a:ext cx="3516431" cy="292800"/>
          </a:xfrm>
          <a:prstGeom prst="rect">
            <a:avLst/>
          </a:prstGeom>
          <a:noFill/>
          <a:ln>
            <a:noFill/>
          </a:ln>
        </p:spPr>
        <p:txBody>
          <a:bodyPr spcFirstLastPara="1" wrap="square" lIns="91425" tIns="91425" rIns="91425" bIns="91425" anchor="t" anchorCtr="0">
            <a:noAutofit/>
          </a:bodyPr>
          <a:lstStyle/>
          <a:p>
            <a:r>
              <a:rPr lang="en-CA" b="1">
                <a:solidFill>
                  <a:srgbClr val="C00000"/>
                </a:solidFill>
                <a:latin typeface="Arial"/>
                <a:ea typeface="Arial"/>
                <a:cs typeface="Arial"/>
                <a:sym typeface="Arial"/>
              </a:rPr>
              <a:t>lower-bounding (lb) property:   </a:t>
            </a:r>
            <a:endParaRPr sz="1351"/>
          </a:p>
          <a:p>
            <a:r>
              <a:rPr lang="en-CA" sz="1200" b="1">
                <a:solidFill>
                  <a:schemeClr val="accent6"/>
                </a:solidFill>
                <a:latin typeface="Arial"/>
                <a:ea typeface="Arial"/>
                <a:cs typeface="Arial"/>
                <a:sym typeface="Arial"/>
              </a:rPr>
              <a:t> d</a:t>
            </a:r>
            <a:r>
              <a:rPr lang="en-CA" sz="1200" b="1" baseline="-25000">
                <a:solidFill>
                  <a:schemeClr val="accent6"/>
                </a:solidFill>
                <a:latin typeface="Arial"/>
                <a:ea typeface="Arial"/>
                <a:cs typeface="Arial"/>
                <a:sym typeface="Arial"/>
              </a:rPr>
              <a:t>lb</a:t>
            </a:r>
            <a:r>
              <a:rPr lang="en-CA" sz="1200" b="1">
                <a:solidFill>
                  <a:schemeClr val="accent6"/>
                </a:solidFill>
                <a:latin typeface="Arial"/>
                <a:ea typeface="Arial"/>
                <a:cs typeface="Arial"/>
                <a:sym typeface="Arial"/>
              </a:rPr>
              <a:t>(Q’, C</a:t>
            </a:r>
            <a:r>
              <a:rPr lang="en-CA" sz="1200" b="1" baseline="-25000">
                <a:solidFill>
                  <a:schemeClr val="accent6"/>
                </a:solidFill>
                <a:latin typeface="Arial"/>
                <a:ea typeface="Arial"/>
                <a:cs typeface="Arial"/>
                <a:sym typeface="Arial"/>
              </a:rPr>
              <a:t>i</a:t>
            </a:r>
            <a:r>
              <a:rPr lang="en-CA" sz="1200" b="1">
                <a:solidFill>
                  <a:schemeClr val="accent6"/>
                </a:solidFill>
                <a:latin typeface="Arial"/>
                <a:ea typeface="Arial"/>
                <a:cs typeface="Arial"/>
                <a:sym typeface="Arial"/>
              </a:rPr>
              <a:t>’)  </a:t>
            </a:r>
            <a:r>
              <a:rPr lang="en-CA" sz="1200" b="1">
                <a:solidFill>
                  <a:schemeClr val="dk1"/>
                </a:solidFill>
                <a:latin typeface="Arial"/>
                <a:ea typeface="Arial"/>
                <a:cs typeface="Arial"/>
                <a:sym typeface="Arial"/>
              </a:rPr>
              <a:t>&lt;=</a:t>
            </a:r>
            <a:r>
              <a:rPr lang="en-CA" sz="1200" b="1">
                <a:solidFill>
                  <a:schemeClr val="accent6"/>
                </a:solidFill>
                <a:latin typeface="Arial"/>
                <a:ea typeface="Arial"/>
                <a:cs typeface="Arial"/>
                <a:sym typeface="Arial"/>
              </a:rPr>
              <a:t> </a:t>
            </a:r>
            <a:r>
              <a:rPr lang="en-CA" sz="1200" b="1">
                <a:solidFill>
                  <a:srgbClr val="2E75B5"/>
                </a:solidFill>
                <a:latin typeface="Arial"/>
                <a:ea typeface="Arial"/>
                <a:cs typeface="Arial"/>
                <a:sym typeface="Arial"/>
              </a:rPr>
              <a:t>d(Q, C</a:t>
            </a:r>
            <a:r>
              <a:rPr lang="en-CA" sz="1200" b="1" baseline="-25000">
                <a:solidFill>
                  <a:srgbClr val="2E75B5"/>
                </a:solidFill>
                <a:latin typeface="Arial"/>
                <a:ea typeface="Arial"/>
                <a:cs typeface="Arial"/>
                <a:sym typeface="Arial"/>
              </a:rPr>
              <a:t>i</a:t>
            </a:r>
            <a:r>
              <a:rPr lang="en-CA" sz="1200" b="1">
                <a:solidFill>
                  <a:srgbClr val="2E75B5"/>
                </a:solidFill>
                <a:latin typeface="Arial"/>
                <a:ea typeface="Arial"/>
                <a:cs typeface="Arial"/>
                <a:sym typeface="Arial"/>
              </a:rPr>
              <a:t>)</a:t>
            </a:r>
            <a:r>
              <a:rPr lang="en-CA" sz="1200" b="1">
                <a:solidFill>
                  <a:schemeClr val="accent6"/>
                </a:solidFill>
                <a:latin typeface="Arial"/>
                <a:ea typeface="Arial"/>
                <a:cs typeface="Arial"/>
                <a:sym typeface="Arial"/>
              </a:rPr>
              <a:t> </a:t>
            </a:r>
            <a:endParaRPr sz="1100" b="1">
              <a:solidFill>
                <a:schemeClr val="accent6"/>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9418C5AC-E128-44BD-8680-0D961FBA162F}"/>
              </a:ext>
            </a:extLst>
          </p:cNvPr>
          <p:cNvSpPr>
            <a:spLocks noGrp="1"/>
          </p:cNvSpPr>
          <p:nvPr>
            <p:ph type="title"/>
          </p:nvPr>
        </p:nvSpPr>
        <p:spPr/>
        <p:txBody>
          <a:bodyPr/>
          <a:lstStyle/>
          <a:p>
            <a:endParaRPr lang="fr-MA"/>
          </a:p>
        </p:txBody>
      </p:sp>
      <p:sp>
        <p:nvSpPr>
          <p:cNvPr id="103" name="Rectangle 102">
            <a:extLst>
              <a:ext uri="{FF2B5EF4-FFF2-40B4-BE49-F238E27FC236}">
                <a16:creationId xmlns:a16="http://schemas.microsoft.com/office/drawing/2014/main" id="{607B2E52-4CFE-4F5C-AFE6-6D261B7705FD}"/>
              </a:ext>
            </a:extLst>
          </p:cNvPr>
          <p:cNvSpPr/>
          <p:nvPr/>
        </p:nvSpPr>
        <p:spPr>
          <a:xfrm>
            <a:off x="6955266" y="3332895"/>
            <a:ext cx="1409356" cy="5933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104" name="Rectangle 103">
            <a:extLst>
              <a:ext uri="{FF2B5EF4-FFF2-40B4-BE49-F238E27FC236}">
                <a16:creationId xmlns:a16="http://schemas.microsoft.com/office/drawing/2014/main" id="{966C4CEC-5ABB-4BD5-93AA-D8421A014F2C}"/>
              </a:ext>
            </a:extLst>
          </p:cNvPr>
          <p:cNvSpPr/>
          <p:nvPr/>
        </p:nvSpPr>
        <p:spPr>
          <a:xfrm>
            <a:off x="6959326" y="300382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05" name="Rounded Rectangle 8">
            <a:extLst>
              <a:ext uri="{FF2B5EF4-FFF2-40B4-BE49-F238E27FC236}">
                <a16:creationId xmlns:a16="http://schemas.microsoft.com/office/drawing/2014/main" id="{4E3FA081-37CB-421B-BE71-9B58E00B2F64}"/>
              </a:ext>
            </a:extLst>
          </p:cNvPr>
          <p:cNvSpPr/>
          <p:nvPr/>
        </p:nvSpPr>
        <p:spPr>
          <a:xfrm>
            <a:off x="7078679" y="3464817"/>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lvl="1" algn="ctr" defTabSz="457189">
              <a:lnSpc>
                <a:spcPct val="90000"/>
              </a:lnSpc>
              <a:defRPr/>
            </a:pPr>
            <a:r>
              <a:rPr lang="en-US" sz="1300" kern="0" dirty="0">
                <a:solidFill>
                  <a:prstClr val="white"/>
                </a:solidFill>
                <a:latin typeface="Gill Sans" charset="0"/>
                <a:ea typeface="Gill Sans" charset="0"/>
                <a:cs typeface="Gill Sans" charset="0"/>
              </a:rPr>
              <a:t>SIGMOD’94</a:t>
            </a:r>
            <a:endParaRPr lang="en-US" sz="1300" b="1" kern="0" dirty="0">
              <a:solidFill>
                <a:prstClr val="white"/>
              </a:solidFill>
              <a:latin typeface="Gill Sans" charset="0"/>
              <a:ea typeface="Gill Sans" charset="0"/>
              <a:cs typeface="Gill Sans" charset="0"/>
            </a:endParaRPr>
          </a:p>
        </p:txBody>
      </p:sp>
      <p:sp>
        <p:nvSpPr>
          <p:cNvPr id="102" name="Footer Placeholder 1">
            <a:extLst>
              <a:ext uri="{FF2B5EF4-FFF2-40B4-BE49-F238E27FC236}">
                <a16:creationId xmlns:a16="http://schemas.microsoft.com/office/drawing/2014/main" id="{609304CA-9B1C-4252-8CC5-92C34D94B19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6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860" name="Google Shape;1860;p62"/>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1" name="Google Shape;1861;p62"/>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2" name="Google Shape;1862;p62"/>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3" name="Google Shape;1863;p6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4" name="Google Shape;1864;p62"/>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5" name="Google Shape;1865;p62"/>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6" name="Google Shape;1866;p6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7" name="Google Shape;1867;p62"/>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8" name="Google Shape;1868;p6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69" name="Google Shape;1869;p6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70" name="Google Shape;1870;p62"/>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71" name="Google Shape;1871;p6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72" name="Google Shape;1872;p6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73" name="Google Shape;1873;p6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874" name="Google Shape;1874;p62"/>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875" name="Google Shape;1875;p62"/>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76" name="Google Shape;1876;p62"/>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77" name="Google Shape;1877;p6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878" name="Google Shape;1878;p62"/>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79" name="Google Shape;1879;p62"/>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0" name="Google Shape;1880;p62"/>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1" name="Google Shape;1881;p6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2" name="Google Shape;1882;p62"/>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3" name="Google Shape;1883;p62"/>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4" name="Google Shape;1884;p6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5" name="Google Shape;1885;p62"/>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6" name="Google Shape;1886;p6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7" name="Google Shape;1887;p6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8" name="Google Shape;1888;p62"/>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89" name="Google Shape;1889;p6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0" name="Google Shape;1890;p6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1" name="Google Shape;1891;p6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892" name="Google Shape;1892;p62"/>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93" name="Google Shape;1893;p62"/>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894" name="Google Shape;1894;p62"/>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5" name="Google Shape;1895;p6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6" name="Google Shape;1896;p62"/>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7" name="Google Shape;1897;p6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8" name="Google Shape;1898;p62"/>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899" name="Google Shape;1899;p62"/>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0" name="Google Shape;1900;p6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1" name="Google Shape;1901;p6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2" name="Google Shape;1902;p6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3" name="Google Shape;1903;p6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4" name="Google Shape;1904;p62"/>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5" name="Google Shape;1905;p6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6" name="Google Shape;1906;p6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07" name="Google Shape;1907;p62"/>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08" name="Google Shape;1908;p62"/>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909" name="Google Shape;1909;p6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0" name="Google Shape;1910;p6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1" name="Google Shape;1911;p6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2" name="Google Shape;1912;p62"/>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3" name="Google Shape;1913;p6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4" name="Google Shape;1914;p6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5" name="Google Shape;1915;p6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6" name="Google Shape;1916;p6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7" name="Google Shape;1917;p62"/>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8" name="Google Shape;1918;p6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19" name="Google Shape;1919;p6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20" name="Google Shape;1920;p62"/>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21" name="Google Shape;1921;p6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922" name="Google Shape;1922;p62"/>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923" name="Google Shape;1923;p6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924" name="Google Shape;1924;p6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1925" name="Google Shape;1925;p62"/>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1926" name="Google Shape;1926;p6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27" name="Google Shape;1927;p62"/>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928" name="Google Shape;1928;p62"/>
          <p:cNvCxnSpPr>
            <a:stCxn id="1929" idx="3"/>
            <a:endCxn id="192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0" name="Google Shape;1930;p62"/>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931" name="Google Shape;1931;p62"/>
          <p:cNvCxnSpPr>
            <a:stCxn id="1929" idx="5"/>
            <a:endCxn id="1930"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2" name="Google Shape;1932;p62"/>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933" name="Google Shape;1933;p62"/>
          <p:cNvCxnSpPr>
            <a:stCxn id="1927" idx="3"/>
            <a:endCxn id="1934"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35" name="Google Shape;1935;p62"/>
          <p:cNvCxnSpPr>
            <a:stCxn id="1927" idx="5"/>
            <a:endCxn id="1932"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29" name="Google Shape;1929;p6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936" name="Google Shape;1936;p62"/>
          <p:cNvCxnSpPr>
            <a:stCxn id="1932" idx="3"/>
            <a:endCxn id="1937"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38" name="Google Shape;1938;p62"/>
          <p:cNvCxnSpPr>
            <a:stCxn id="1932" idx="5"/>
            <a:endCxn id="1939"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9" name="Google Shape;1939;p62"/>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937" name="Google Shape;1937;p6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934" name="Google Shape;1934;p6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940" name="Google Shape;1940;p62"/>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941" name="Google Shape;1941;p6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42" name="Google Shape;1942;p62"/>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943" name="Google Shape;1943;p62"/>
          <p:cNvCxnSpPr>
            <a:stCxn id="1939" idx="4"/>
            <a:endCxn id="1942"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1944" name="Google Shape;1944;p62"/>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1945" name="Google Shape;1945;p6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1946" name="Google Shape;1946;p62"/>
          <p:cNvCxnSpPr>
            <a:stCxn id="1873" idx="4"/>
            <a:endCxn id="1947"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1947" name="Google Shape;1947;p62"/>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48" name="Google Shape;1948;p6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949" name="Google Shape;1949;p62"/>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950" name="Google Shape;1950;p62"/>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1951" name="Google Shape;1951;p62"/>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952" name="Google Shape;1952;p62"/>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1953" name="Google Shape;1953;p62"/>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1954" name="Google Shape;1954;p62"/>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1955" name="Google Shape;1955;p62"/>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1956" name="Google Shape;1956;p62"/>
          <p:cNvCxnSpPr>
            <a:stCxn id="1891" idx="3"/>
            <a:endCxn id="1955" idx="0"/>
          </p:cNvCxnSpPr>
          <p:nvPr/>
        </p:nvCxnSpPr>
        <p:spPr>
          <a:xfrm flipH="1">
            <a:off x="3743622" y="2363633"/>
            <a:ext cx="716851" cy="893925"/>
          </a:xfrm>
          <a:prstGeom prst="straightConnector1">
            <a:avLst/>
          </a:prstGeom>
          <a:noFill/>
          <a:ln w="9525" cap="flat" cmpd="sng">
            <a:solidFill>
              <a:schemeClr val="dk1"/>
            </a:solidFill>
            <a:prstDash val="solid"/>
            <a:round/>
            <a:headEnd type="none" w="sm" len="sm"/>
            <a:tailEnd type="none" w="sm" len="sm"/>
          </a:ln>
        </p:spPr>
      </p:cxnSp>
      <p:sp>
        <p:nvSpPr>
          <p:cNvPr id="1957" name="Google Shape;1957;p62"/>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958" name="Google Shape;1958;p62"/>
          <p:cNvSpPr txBox="1"/>
          <p:nvPr/>
        </p:nvSpPr>
        <p:spPr>
          <a:xfrm>
            <a:off x="4071722" y="1497328"/>
            <a:ext cx="139982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FE01135-F8FD-4E49-941C-F035ACF0E5B4}"/>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E908E9A-02B1-40A4-A4A5-9671A7BF9EDE}"/>
              </a:ext>
            </a:extLst>
          </p:cNvPr>
          <p:cNvSpPr>
            <a:spLocks noGrp="1"/>
          </p:cNvSpPr>
          <p:nvPr>
            <p:ph type="body" idx="1"/>
          </p:nvPr>
        </p:nvSpPr>
        <p:spPr/>
        <p:txBody>
          <a:bodyPr/>
          <a:lstStyle/>
          <a:p>
            <a:endParaRPr lang="fr-MA"/>
          </a:p>
        </p:txBody>
      </p:sp>
      <p:sp>
        <p:nvSpPr>
          <p:cNvPr id="104" name="Footer Placeholder 1">
            <a:extLst>
              <a:ext uri="{FF2B5EF4-FFF2-40B4-BE49-F238E27FC236}">
                <a16:creationId xmlns:a16="http://schemas.microsoft.com/office/drawing/2014/main" id="{4B6A8B6C-C6C7-4E7A-967B-D8FE5F3B6A3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6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965" name="Google Shape;1965;p6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66" name="Google Shape;1966;p6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67" name="Google Shape;1967;p6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68" name="Google Shape;1968;p6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69" name="Google Shape;1969;p6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0" name="Google Shape;1970;p6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1" name="Google Shape;1971;p6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2" name="Google Shape;1972;p6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3" name="Google Shape;1973;p6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4" name="Google Shape;1974;p6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5" name="Google Shape;1975;p6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6" name="Google Shape;1976;p6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7" name="Google Shape;1977;p6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78" name="Google Shape;1978;p6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1979" name="Google Shape;1979;p6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980" name="Google Shape;1980;p63"/>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81" name="Google Shape;1981;p6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82" name="Google Shape;1982;p6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983" name="Google Shape;1983;p6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4" name="Google Shape;1984;p6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5" name="Google Shape;1985;p6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6" name="Google Shape;1986;p6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7" name="Google Shape;1987;p6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8" name="Google Shape;1988;p6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89" name="Google Shape;1989;p6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0" name="Google Shape;1990;p6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1" name="Google Shape;1991;p6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2" name="Google Shape;1992;p6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3" name="Google Shape;1993;p6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4" name="Google Shape;1994;p6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5" name="Google Shape;1995;p6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1996" name="Google Shape;1996;p6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1997" name="Google Shape;1997;p63"/>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98" name="Google Shape;1998;p63"/>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1999" name="Google Shape;1999;p6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0" name="Google Shape;2000;p6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1" name="Google Shape;2001;p6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2" name="Google Shape;2002;p6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3" name="Google Shape;2003;p6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4" name="Google Shape;2004;p6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5" name="Google Shape;2005;p6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6" name="Google Shape;2006;p6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7" name="Google Shape;2007;p6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8" name="Google Shape;2008;p6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09" name="Google Shape;2009;p6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0" name="Google Shape;2010;p6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1" name="Google Shape;2011;p6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2" name="Google Shape;2012;p6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13" name="Google Shape;2013;p6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014" name="Google Shape;2014;p6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5" name="Google Shape;2015;p6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6" name="Google Shape;2016;p6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7" name="Google Shape;2017;p6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8" name="Google Shape;2018;p6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19" name="Google Shape;2019;p6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0" name="Google Shape;2020;p6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1" name="Google Shape;2021;p6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2" name="Google Shape;2022;p6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3" name="Google Shape;2023;p6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4" name="Google Shape;2024;p6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5" name="Google Shape;2025;p6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26" name="Google Shape;2026;p6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027" name="Google Shape;2027;p63"/>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028" name="Google Shape;2028;p6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029" name="Google Shape;2029;p6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030" name="Google Shape;2030;p63"/>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031" name="Google Shape;2031;p6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32" name="Google Shape;2032;p63"/>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033" name="Google Shape;2033;p63"/>
          <p:cNvCxnSpPr>
            <a:stCxn id="2034" idx="3"/>
            <a:endCxn id="203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5" name="Google Shape;2035;p6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036" name="Google Shape;2036;p63"/>
          <p:cNvCxnSpPr>
            <a:stCxn id="2034" idx="5"/>
            <a:endCxn id="2035"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7" name="Google Shape;2037;p63"/>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038" name="Google Shape;2038;p63"/>
          <p:cNvCxnSpPr>
            <a:stCxn id="2032" idx="3"/>
            <a:endCxn id="2039"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040" name="Google Shape;2040;p63"/>
          <p:cNvCxnSpPr>
            <a:stCxn id="2032" idx="5"/>
            <a:endCxn id="2037"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4" name="Google Shape;2034;p6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041" name="Google Shape;2041;p63"/>
          <p:cNvCxnSpPr>
            <a:stCxn id="2037" idx="3"/>
            <a:endCxn id="2042"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043" name="Google Shape;2043;p63"/>
          <p:cNvCxnSpPr>
            <a:stCxn id="2037" idx="5"/>
            <a:endCxn id="2044"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44" name="Google Shape;2044;p63"/>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042" name="Google Shape;2042;p6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039" name="Google Shape;2039;p6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045" name="Google Shape;2045;p6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046" name="Google Shape;2046;p6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047" name="Google Shape;2047;p6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048" name="Google Shape;2048;p63"/>
          <p:cNvCxnSpPr>
            <a:stCxn id="2044" idx="4"/>
            <a:endCxn id="2047"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049" name="Google Shape;2049;p63"/>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050" name="Google Shape;2050;p6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051" name="Google Shape;2051;p63"/>
          <p:cNvCxnSpPr>
            <a:stCxn id="1978" idx="4"/>
            <a:endCxn id="2052"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052" name="Google Shape;2052;p63"/>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53" name="Google Shape;2053;p63"/>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054" name="Google Shape;2054;p63"/>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055" name="Google Shape;2055;p6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056" name="Google Shape;2056;p63"/>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057" name="Google Shape;2057;p63"/>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058" name="Google Shape;2058;p63"/>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059" name="Google Shape;2059;p63"/>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060" name="Google Shape;2060;p63"/>
          <p:cNvCxnSpPr>
            <a:endCxn id="2059" idx="0"/>
          </p:cNvCxnSpPr>
          <p:nvPr/>
        </p:nvCxnSpPr>
        <p:spPr>
          <a:xfrm flipH="1">
            <a:off x="3743558" y="2363571"/>
            <a:ext cx="716851" cy="893925"/>
          </a:xfrm>
          <a:prstGeom prst="straightConnector1">
            <a:avLst/>
          </a:prstGeom>
          <a:noFill/>
          <a:ln w="9525" cap="flat" cmpd="sng">
            <a:solidFill>
              <a:schemeClr val="dk1"/>
            </a:solidFill>
            <a:prstDash val="solid"/>
            <a:round/>
            <a:headEnd type="none" w="sm" len="sm"/>
            <a:tailEnd type="none" w="sm" len="sm"/>
          </a:ln>
        </p:spPr>
      </p:cxnSp>
      <p:sp>
        <p:nvSpPr>
          <p:cNvPr id="2061" name="Google Shape;2061;p63"/>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062" name="Google Shape;2062;p6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063" name="Google Shape;2063;p63"/>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1DFED565-CC0D-4417-B060-B0DEA313AEA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DA250EF-BFDC-49AB-972E-151FEA7D5DDA}"/>
              </a:ext>
            </a:extLst>
          </p:cNvPr>
          <p:cNvSpPr>
            <a:spLocks noGrp="1"/>
          </p:cNvSpPr>
          <p:nvPr>
            <p:ph type="body" idx="1"/>
          </p:nvPr>
        </p:nvSpPr>
        <p:spPr/>
        <p:txBody>
          <a:bodyPr/>
          <a:lstStyle/>
          <a:p>
            <a:endParaRPr lang="fr-MA"/>
          </a:p>
        </p:txBody>
      </p:sp>
      <p:sp>
        <p:nvSpPr>
          <p:cNvPr id="104" name="Footer Placeholder 1">
            <a:extLst>
              <a:ext uri="{FF2B5EF4-FFF2-40B4-BE49-F238E27FC236}">
                <a16:creationId xmlns:a16="http://schemas.microsoft.com/office/drawing/2014/main" id="{2069CBD7-E616-4B60-857C-22F05031CD0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6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070" name="Google Shape;2070;p64"/>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1" name="Google Shape;2071;p64"/>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2" name="Google Shape;2072;p64"/>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3" name="Google Shape;2073;p6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4" name="Google Shape;2074;p64"/>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5" name="Google Shape;2075;p64"/>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6" name="Google Shape;2076;p6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7" name="Google Shape;2077;p64"/>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8" name="Google Shape;2078;p6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79" name="Google Shape;2079;p6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80" name="Google Shape;2080;p64"/>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81" name="Google Shape;2081;p6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82" name="Google Shape;2082;p6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83" name="Google Shape;2083;p6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084" name="Google Shape;2084;p64"/>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085" name="Google Shape;2085;p64"/>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086" name="Google Shape;2086;p64"/>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87" name="Google Shape;2087;p6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088" name="Google Shape;2088;p64"/>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89" name="Google Shape;2089;p64"/>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0" name="Google Shape;2090;p64"/>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1" name="Google Shape;2091;p6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2" name="Google Shape;2092;p64"/>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3" name="Google Shape;2093;p64"/>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4" name="Google Shape;2094;p6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5" name="Google Shape;2095;p64"/>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6" name="Google Shape;2096;p6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7" name="Google Shape;2097;p6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8" name="Google Shape;2098;p64"/>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099" name="Google Shape;2099;p6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0" name="Google Shape;2100;p6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1" name="Google Shape;2101;p6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102" name="Google Shape;2102;p64"/>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03" name="Google Shape;2103;p64"/>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104" name="Google Shape;2104;p64"/>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5" name="Google Shape;2105;p6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6" name="Google Shape;2106;p64"/>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7" name="Google Shape;2107;p6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8" name="Google Shape;2108;p64"/>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09" name="Google Shape;2109;p64"/>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0" name="Google Shape;2110;p6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1" name="Google Shape;2111;p6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2" name="Google Shape;2112;p6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3" name="Google Shape;2113;p6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4" name="Google Shape;2114;p64"/>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5" name="Google Shape;2115;p6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6" name="Google Shape;2116;p6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17" name="Google Shape;2117;p64"/>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18" name="Google Shape;2118;p64"/>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119" name="Google Shape;2119;p6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0" name="Google Shape;2120;p6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1" name="Google Shape;2121;p6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2" name="Google Shape;2122;p64"/>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3" name="Google Shape;2123;p6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4" name="Google Shape;2124;p6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5" name="Google Shape;2125;p6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6" name="Google Shape;2126;p6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7" name="Google Shape;2127;p64"/>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8" name="Google Shape;2128;p6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29" name="Google Shape;2129;p6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30" name="Google Shape;2130;p64"/>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31" name="Google Shape;2131;p6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132" name="Google Shape;2132;p64"/>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133" name="Google Shape;2133;p6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134" name="Google Shape;2134;p6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2135" name="Google Shape;2135;p64"/>
          <p:cNvSpPr/>
          <p:nvPr/>
        </p:nvSpPr>
        <p:spPr>
          <a:xfrm>
            <a:off x="3238250" y="430778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136" name="Google Shape;2136;p64"/>
          <p:cNvCxnSpPr>
            <a:stCxn id="2137" idx="4"/>
            <a:endCxn id="2135" idx="0"/>
          </p:cNvCxnSpPr>
          <p:nvPr/>
        </p:nvCxnSpPr>
        <p:spPr>
          <a:xfrm flipH="1">
            <a:off x="3359935" y="3331897"/>
            <a:ext cx="383625" cy="975825"/>
          </a:xfrm>
          <a:prstGeom prst="straightConnector1">
            <a:avLst/>
          </a:prstGeom>
          <a:noFill/>
          <a:ln w="9525" cap="flat" cmpd="sng">
            <a:solidFill>
              <a:schemeClr val="dk1"/>
            </a:solidFill>
            <a:prstDash val="solid"/>
            <a:round/>
            <a:headEnd type="none" w="sm" len="sm"/>
            <a:tailEnd type="none" w="sm" len="sm"/>
          </a:ln>
        </p:spPr>
      </p:cxnSp>
      <p:cxnSp>
        <p:nvCxnSpPr>
          <p:cNvPr id="2138" name="Google Shape;2138;p64"/>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139" name="Google Shape;2139;p6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40" name="Google Shape;2140;p64"/>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141" name="Google Shape;2141;p64"/>
          <p:cNvCxnSpPr>
            <a:stCxn id="2142" idx="3"/>
            <a:endCxn id="2140"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3" name="Google Shape;2143;p64"/>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144" name="Google Shape;2144;p64"/>
          <p:cNvCxnSpPr>
            <a:stCxn id="2142" idx="5"/>
            <a:endCxn id="2143"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5" name="Google Shape;2145;p64"/>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146" name="Google Shape;2146;p64"/>
          <p:cNvCxnSpPr>
            <a:stCxn id="2140" idx="3"/>
            <a:endCxn id="2147"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148" name="Google Shape;2148;p64"/>
          <p:cNvCxnSpPr>
            <a:stCxn id="2140" idx="5"/>
            <a:endCxn id="2145"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2" name="Google Shape;2142;p6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149" name="Google Shape;2149;p64"/>
          <p:cNvCxnSpPr>
            <a:stCxn id="2145" idx="3"/>
            <a:endCxn id="2150"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151" name="Google Shape;2151;p64"/>
          <p:cNvCxnSpPr>
            <a:stCxn id="2145" idx="5"/>
            <a:endCxn id="2152"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52" name="Google Shape;2152;p64"/>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150" name="Google Shape;2150;p6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147" name="Google Shape;2147;p6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153" name="Google Shape;2153;p64"/>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154" name="Google Shape;2154;p6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55" name="Google Shape;2155;p64"/>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156" name="Google Shape;2156;p64"/>
          <p:cNvCxnSpPr>
            <a:stCxn id="2152" idx="4"/>
            <a:endCxn id="2155"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157" name="Google Shape;2157;p64"/>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158" name="Google Shape;2158;p6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159" name="Google Shape;2159;p64"/>
          <p:cNvCxnSpPr>
            <a:stCxn id="2083" idx="4"/>
            <a:endCxn id="2160"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160" name="Google Shape;2160;p64"/>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61" name="Google Shape;2161;p64"/>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162" name="Google Shape;2162;p64"/>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163" name="Google Shape;2163;p64"/>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164" name="Google Shape;2164;p64"/>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165" name="Google Shape;2165;p64"/>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166" name="Google Shape;2166;p64"/>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167" name="Google Shape;2167;p64"/>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137" name="Google Shape;2137;p64"/>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168" name="Google Shape;2168;p64"/>
          <p:cNvCxnSpPr>
            <a:endCxn id="2137" idx="0"/>
          </p:cNvCxnSpPr>
          <p:nvPr/>
        </p:nvCxnSpPr>
        <p:spPr>
          <a:xfrm flipH="1">
            <a:off x="3743558" y="2363571"/>
            <a:ext cx="716851" cy="893925"/>
          </a:xfrm>
          <a:prstGeom prst="straightConnector1">
            <a:avLst/>
          </a:prstGeom>
          <a:noFill/>
          <a:ln w="9525" cap="flat" cmpd="sng">
            <a:solidFill>
              <a:schemeClr val="dk1"/>
            </a:solidFill>
            <a:prstDash val="solid"/>
            <a:round/>
            <a:headEnd type="none" w="sm" len="sm"/>
            <a:tailEnd type="none" w="sm" len="sm"/>
          </a:ln>
        </p:spPr>
      </p:cxnSp>
      <p:sp>
        <p:nvSpPr>
          <p:cNvPr id="2169" name="Google Shape;2169;p64"/>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170" name="Google Shape;2170;p6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171" name="Google Shape;2171;p64"/>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ACE9E3C-A344-426C-B2E1-EDFBE590E1B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000FF62-82BC-4235-AEE7-10A3642AB556}"/>
              </a:ext>
            </a:extLst>
          </p:cNvPr>
          <p:cNvSpPr>
            <a:spLocks noGrp="1"/>
          </p:cNvSpPr>
          <p:nvPr>
            <p:ph type="body" idx="1"/>
          </p:nvPr>
        </p:nvSpPr>
        <p:spPr/>
        <p:txBody>
          <a:bodyPr/>
          <a:lstStyle/>
          <a:p>
            <a:endParaRPr lang="fr-MA"/>
          </a:p>
        </p:txBody>
      </p:sp>
      <p:sp>
        <p:nvSpPr>
          <p:cNvPr id="107" name="Footer Placeholder 1">
            <a:extLst>
              <a:ext uri="{FF2B5EF4-FFF2-40B4-BE49-F238E27FC236}">
                <a16:creationId xmlns:a16="http://schemas.microsoft.com/office/drawing/2014/main" id="{EA935CD9-8B9D-40FB-8320-E77F1D1E2E4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6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178" name="Google Shape;2178;p65"/>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79" name="Google Shape;2179;p65"/>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0" name="Google Shape;2180;p65"/>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1" name="Google Shape;2181;p6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2" name="Google Shape;2182;p65"/>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3" name="Google Shape;2183;p65"/>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4" name="Google Shape;2184;p6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5" name="Google Shape;2185;p65"/>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6" name="Google Shape;2186;p6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7" name="Google Shape;2187;p6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8" name="Google Shape;2188;p65"/>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89" name="Google Shape;2189;p6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90" name="Google Shape;2190;p6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91" name="Google Shape;2191;p6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192" name="Google Shape;2192;p65"/>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193" name="Google Shape;2193;p65"/>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94" name="Google Shape;2194;p65"/>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95" name="Google Shape;2195;p6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196" name="Google Shape;2196;p65"/>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97" name="Google Shape;2197;p65"/>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98" name="Google Shape;2198;p65"/>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199" name="Google Shape;2199;p6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0" name="Google Shape;2200;p65"/>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1" name="Google Shape;2201;p65"/>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2" name="Google Shape;2202;p6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3" name="Google Shape;2203;p65"/>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4" name="Google Shape;2204;p6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5" name="Google Shape;2205;p6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6" name="Google Shape;2206;p65"/>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7" name="Google Shape;2207;p6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8" name="Google Shape;2208;p6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09" name="Google Shape;2209;p6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210" name="Google Shape;2210;p65"/>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211" name="Google Shape;2211;p65"/>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212" name="Google Shape;2212;p65"/>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3" name="Google Shape;2213;p6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4" name="Google Shape;2214;p65"/>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5" name="Google Shape;2215;p6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6" name="Google Shape;2216;p65"/>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7" name="Google Shape;2217;p65"/>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8" name="Google Shape;2218;p6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19" name="Google Shape;2219;p6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0" name="Google Shape;2220;p6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1" name="Google Shape;2221;p6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2" name="Google Shape;2222;p65"/>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3" name="Google Shape;2223;p6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4" name="Google Shape;2224;p6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5" name="Google Shape;2225;p65"/>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226" name="Google Shape;2226;p65"/>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227" name="Google Shape;2227;p6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8" name="Google Shape;2228;p6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29" name="Google Shape;2229;p6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0" name="Google Shape;2230;p65"/>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1" name="Google Shape;2231;p6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2" name="Google Shape;2232;p6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3" name="Google Shape;2233;p6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4" name="Google Shape;2234;p6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5" name="Google Shape;2235;p65"/>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6" name="Google Shape;2236;p6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7" name="Google Shape;2237;p6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8" name="Google Shape;2238;p65"/>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39" name="Google Shape;2239;p6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240" name="Google Shape;2240;p65"/>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241" name="Google Shape;2241;p6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242" name="Google Shape;2242;p6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2243" name="Google Shape;2243;p65"/>
          <p:cNvSpPr/>
          <p:nvPr/>
        </p:nvSpPr>
        <p:spPr>
          <a:xfrm>
            <a:off x="3238250" y="430778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244" name="Google Shape;2244;p65"/>
          <p:cNvCxnSpPr>
            <a:stCxn id="2245" idx="4"/>
            <a:endCxn id="2243" idx="0"/>
          </p:cNvCxnSpPr>
          <p:nvPr/>
        </p:nvCxnSpPr>
        <p:spPr>
          <a:xfrm flipH="1">
            <a:off x="3359935" y="3331897"/>
            <a:ext cx="383625" cy="975825"/>
          </a:xfrm>
          <a:prstGeom prst="straightConnector1">
            <a:avLst/>
          </a:prstGeom>
          <a:noFill/>
          <a:ln w="9525" cap="flat" cmpd="sng">
            <a:solidFill>
              <a:schemeClr val="dk1"/>
            </a:solidFill>
            <a:prstDash val="solid"/>
            <a:round/>
            <a:headEnd type="none" w="sm" len="sm"/>
            <a:tailEnd type="none" w="sm" len="sm"/>
          </a:ln>
        </p:spPr>
      </p:cxnSp>
      <p:cxnSp>
        <p:nvCxnSpPr>
          <p:cNvPr id="2246" name="Google Shape;2246;p65"/>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247" name="Google Shape;2247;p6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248" name="Google Shape;2248;p65"/>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249" name="Google Shape;2249;p65"/>
          <p:cNvCxnSpPr>
            <a:stCxn id="2250" idx="3"/>
            <a:endCxn id="2248"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1" name="Google Shape;2251;p65"/>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252" name="Google Shape;2252;p65"/>
          <p:cNvCxnSpPr>
            <a:stCxn id="2250" idx="5"/>
            <a:endCxn id="2251"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3" name="Google Shape;2253;p65"/>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254" name="Google Shape;2254;p65"/>
          <p:cNvCxnSpPr>
            <a:stCxn id="2248" idx="3"/>
            <a:endCxn id="2255"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56" name="Google Shape;2256;p65"/>
          <p:cNvCxnSpPr>
            <a:stCxn id="2248" idx="5"/>
            <a:endCxn id="2253"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0" name="Google Shape;2250;p65"/>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257" name="Google Shape;2257;p65"/>
          <p:cNvCxnSpPr>
            <a:stCxn id="2253" idx="3"/>
            <a:endCxn id="2258"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59" name="Google Shape;2259;p65"/>
          <p:cNvCxnSpPr>
            <a:stCxn id="2253" idx="5"/>
            <a:endCxn id="2260"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60" name="Google Shape;2260;p65"/>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258" name="Google Shape;2258;p65"/>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255" name="Google Shape;2255;p65"/>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261" name="Google Shape;2261;p65"/>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262" name="Google Shape;2262;p6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263" name="Google Shape;2263;p65"/>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264" name="Google Shape;2264;p65"/>
          <p:cNvCxnSpPr>
            <a:stCxn id="2260" idx="4"/>
            <a:endCxn id="2263"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265" name="Google Shape;2265;p65"/>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266" name="Google Shape;2266;p6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267" name="Google Shape;2267;p65"/>
          <p:cNvCxnSpPr>
            <a:stCxn id="2191" idx="4"/>
            <a:endCxn id="2268"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268" name="Google Shape;2268;p65"/>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69" name="Google Shape;2269;p65"/>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270" name="Google Shape;2270;p65"/>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271" name="Google Shape;2271;p65"/>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272" name="Google Shape;2272;p65"/>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273" name="Google Shape;2273;p65"/>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274" name="Google Shape;2274;p65"/>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275" name="Google Shape;2275;p65"/>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245" name="Google Shape;2245;p65"/>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276" name="Google Shape;2276;p65"/>
          <p:cNvCxnSpPr>
            <a:endCxn id="2245" idx="0"/>
          </p:cNvCxnSpPr>
          <p:nvPr/>
        </p:nvCxnSpPr>
        <p:spPr>
          <a:xfrm flipH="1">
            <a:off x="3743558" y="2363571"/>
            <a:ext cx="716851" cy="893925"/>
          </a:xfrm>
          <a:prstGeom prst="straightConnector1">
            <a:avLst/>
          </a:prstGeom>
          <a:noFill/>
          <a:ln w="9525" cap="flat" cmpd="sng">
            <a:solidFill>
              <a:schemeClr val="dk1"/>
            </a:solidFill>
            <a:prstDash val="solid"/>
            <a:round/>
            <a:headEnd type="none" w="sm" len="sm"/>
            <a:tailEnd type="none" w="sm" len="sm"/>
          </a:ln>
        </p:spPr>
      </p:cxnSp>
      <p:sp>
        <p:nvSpPr>
          <p:cNvPr id="2277" name="Google Shape;2277;p65"/>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278" name="Google Shape;2278;p6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279" name="Google Shape;2279;p65"/>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9BBED523-A603-4D20-908F-B2D5F929F55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F61171C-F3E4-4841-949A-0D1DB13CB1D1}"/>
              </a:ext>
            </a:extLst>
          </p:cNvPr>
          <p:cNvSpPr>
            <a:spLocks noGrp="1"/>
          </p:cNvSpPr>
          <p:nvPr>
            <p:ph type="body" idx="1"/>
          </p:nvPr>
        </p:nvSpPr>
        <p:spPr/>
        <p:txBody>
          <a:bodyPr/>
          <a:lstStyle/>
          <a:p>
            <a:endParaRPr lang="fr-MA"/>
          </a:p>
        </p:txBody>
      </p:sp>
      <p:sp>
        <p:nvSpPr>
          <p:cNvPr id="107" name="Footer Placeholder 1">
            <a:extLst>
              <a:ext uri="{FF2B5EF4-FFF2-40B4-BE49-F238E27FC236}">
                <a16:creationId xmlns:a16="http://schemas.microsoft.com/office/drawing/2014/main" id="{549238E0-A5CC-4BD4-AB22-B2C7A8AAABA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7382033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2285" name="Google Shape;2285;p6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286" name="Google Shape;2286;p66"/>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87" name="Google Shape;2287;p66"/>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88" name="Google Shape;2288;p66"/>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89" name="Google Shape;2289;p6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0" name="Google Shape;2290;p66"/>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1" name="Google Shape;2291;p66"/>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2" name="Google Shape;2292;p6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3" name="Google Shape;2293;p66"/>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4" name="Google Shape;2294;p6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5" name="Google Shape;2295;p6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6" name="Google Shape;2296;p66"/>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7" name="Google Shape;2297;p6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8" name="Google Shape;2298;p6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299" name="Google Shape;2299;p6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300" name="Google Shape;2300;p66"/>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301" name="Google Shape;2301;p66"/>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02" name="Google Shape;2302;p66"/>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03" name="Google Shape;2303;p6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304" name="Google Shape;2304;p66"/>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05" name="Google Shape;2305;p66"/>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06" name="Google Shape;2306;p66"/>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07" name="Google Shape;2307;p6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08" name="Google Shape;2308;p66"/>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09" name="Google Shape;2309;p66"/>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0" name="Google Shape;2310;p6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1" name="Google Shape;2311;p66"/>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2" name="Google Shape;2312;p6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3" name="Google Shape;2313;p6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4" name="Google Shape;2314;p66"/>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5" name="Google Shape;2315;p6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6" name="Google Shape;2316;p6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17" name="Google Shape;2317;p6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318" name="Google Shape;2318;p66"/>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19" name="Google Shape;2319;p66"/>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320" name="Google Shape;2320;p66"/>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1" name="Google Shape;2321;p6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2" name="Google Shape;2322;p66"/>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3" name="Google Shape;2323;p6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4" name="Google Shape;2324;p66"/>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5" name="Google Shape;2325;p66"/>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6" name="Google Shape;2326;p6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7" name="Google Shape;2327;p6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8" name="Google Shape;2328;p6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29" name="Google Shape;2329;p6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0" name="Google Shape;2330;p66"/>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1" name="Google Shape;2331;p6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2" name="Google Shape;2332;p6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3" name="Google Shape;2333;p66"/>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34" name="Google Shape;2334;p66"/>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335" name="Google Shape;2335;p6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6" name="Google Shape;2336;p6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7" name="Google Shape;2337;p6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8" name="Google Shape;2338;p66"/>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39" name="Google Shape;2339;p6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0" name="Google Shape;2340;p6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1" name="Google Shape;2341;p6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2" name="Google Shape;2342;p6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3" name="Google Shape;2343;p66"/>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4" name="Google Shape;2344;p6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5" name="Google Shape;2345;p6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6" name="Google Shape;2346;p66"/>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47" name="Google Shape;2347;p6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348" name="Google Shape;2348;p66"/>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349" name="Google Shape;2349;p6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350" name="Google Shape;2350;p6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351" name="Google Shape;2351;p66"/>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352" name="Google Shape;2352;p6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53" name="Google Shape;2353;p66"/>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354" name="Google Shape;2354;p66"/>
          <p:cNvCxnSpPr>
            <a:stCxn id="2355" idx="3"/>
            <a:endCxn id="2353"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6" name="Google Shape;2356;p66"/>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357" name="Google Shape;2357;p66"/>
          <p:cNvCxnSpPr>
            <a:stCxn id="2355" idx="5"/>
            <a:endCxn id="2356"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8" name="Google Shape;2358;p66"/>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359" name="Google Shape;2359;p66"/>
          <p:cNvCxnSpPr>
            <a:stCxn id="2353" idx="3"/>
            <a:endCxn id="2360"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361" name="Google Shape;2361;p66"/>
          <p:cNvCxnSpPr>
            <a:stCxn id="2353" idx="5"/>
            <a:endCxn id="2358"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5" name="Google Shape;2355;p66"/>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362" name="Google Shape;2362;p66"/>
          <p:cNvCxnSpPr>
            <a:stCxn id="2358" idx="3"/>
            <a:endCxn id="2363"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364" name="Google Shape;2364;p66"/>
          <p:cNvCxnSpPr>
            <a:stCxn id="2358" idx="5"/>
            <a:endCxn id="2365"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65" name="Google Shape;2365;p66"/>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363" name="Google Shape;2363;p66"/>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360" name="Google Shape;2360;p66"/>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366" name="Google Shape;2366;p66"/>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367" name="Google Shape;2367;p6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68" name="Google Shape;2368;p66"/>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369" name="Google Shape;2369;p66"/>
          <p:cNvCxnSpPr>
            <a:stCxn id="2365" idx="4"/>
            <a:endCxn id="2368"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370" name="Google Shape;2370;p66"/>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371" name="Google Shape;2371;p6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372" name="Google Shape;2372;p66"/>
          <p:cNvCxnSpPr>
            <a:stCxn id="2299" idx="4"/>
            <a:endCxn id="2373"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373" name="Google Shape;2373;p66"/>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74" name="Google Shape;2374;p66"/>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375" name="Google Shape;2375;p66"/>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376" name="Google Shape;2376;p66"/>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377" name="Google Shape;2377;p66"/>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378" name="Google Shape;2378;p66"/>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379" name="Google Shape;2379;p66"/>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380" name="Google Shape;2380;p66"/>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381" name="Google Shape;2381;p66"/>
          <p:cNvSpPr/>
          <p:nvPr/>
        </p:nvSpPr>
        <p:spPr>
          <a:xfrm>
            <a:off x="3749857" y="329331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382" name="Google Shape;2382;p66"/>
          <p:cNvCxnSpPr>
            <a:stCxn id="2317" idx="4"/>
            <a:endCxn id="2381" idx="0"/>
          </p:cNvCxnSpPr>
          <p:nvPr/>
        </p:nvCxnSpPr>
        <p:spPr>
          <a:xfrm flipH="1">
            <a:off x="3871557"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383" name="Google Shape;2383;p66"/>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384" name="Google Shape;2384;p6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385" name="Google Shape;2385;p66"/>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endParaRPr sz="1100" b="1">
              <a:solidFill>
                <a:srgbClr val="434343"/>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F261F52B-ECC4-400F-923F-862F614A77E1}"/>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95A85B2-DE18-4055-8D39-2D1F33A40F85}"/>
              </a:ext>
            </a:extLst>
          </p:cNvPr>
          <p:cNvSpPr>
            <a:spLocks noGrp="1"/>
          </p:cNvSpPr>
          <p:nvPr>
            <p:ph type="body" idx="1"/>
          </p:nvPr>
        </p:nvSpPr>
        <p:spPr/>
        <p:txBody>
          <a:bodyPr/>
          <a:lstStyle/>
          <a:p>
            <a:endParaRPr lang="fr-MA"/>
          </a:p>
        </p:txBody>
      </p:sp>
      <p:sp>
        <p:nvSpPr>
          <p:cNvPr id="105" name="Footer Placeholder 1">
            <a:extLst>
              <a:ext uri="{FF2B5EF4-FFF2-40B4-BE49-F238E27FC236}">
                <a16:creationId xmlns:a16="http://schemas.microsoft.com/office/drawing/2014/main" id="{64E67AAC-F997-4A8E-A987-B60E76AE592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4818632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6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392" name="Google Shape;2392;p67"/>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3" name="Google Shape;2393;p67"/>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4" name="Google Shape;2394;p67"/>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5" name="Google Shape;2395;p6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6" name="Google Shape;2396;p67"/>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7" name="Google Shape;2397;p67"/>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8" name="Google Shape;2398;p6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9" name="Google Shape;2399;p67"/>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0" name="Google Shape;2400;p6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1" name="Google Shape;2401;p6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2" name="Google Shape;2402;p67"/>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3" name="Google Shape;2403;p6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4" name="Google Shape;2404;p6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5" name="Google Shape;2405;p6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06" name="Google Shape;2406;p67"/>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407" name="Google Shape;2407;p67"/>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08" name="Google Shape;2408;p67"/>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09" name="Google Shape;2409;p6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10" name="Google Shape;2410;p67"/>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1" name="Google Shape;2411;p67"/>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2" name="Google Shape;2412;p67"/>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3" name="Google Shape;2413;p6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4" name="Google Shape;2414;p67"/>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5" name="Google Shape;2415;p67"/>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6" name="Google Shape;2416;p6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7" name="Google Shape;2417;p67"/>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8" name="Google Shape;2418;p6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9" name="Google Shape;2419;p6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0" name="Google Shape;2420;p67"/>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1" name="Google Shape;2421;p6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2" name="Google Shape;2422;p6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3" name="Google Shape;2423;p6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24" name="Google Shape;2424;p67"/>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25" name="Google Shape;2425;p67"/>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26" name="Google Shape;2426;p67"/>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7" name="Google Shape;2427;p6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8" name="Google Shape;2428;p67"/>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9" name="Google Shape;2429;p6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0" name="Google Shape;2430;p67"/>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1" name="Google Shape;2431;p67"/>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2" name="Google Shape;2432;p6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3" name="Google Shape;2433;p6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4" name="Google Shape;2434;p6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5" name="Google Shape;2435;p6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6" name="Google Shape;2436;p67"/>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7" name="Google Shape;2437;p6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8" name="Google Shape;2438;p6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9" name="Google Shape;2439;p67"/>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40" name="Google Shape;2440;p67"/>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41" name="Google Shape;2441;p6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2" name="Google Shape;2442;p6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3" name="Google Shape;2443;p6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4" name="Google Shape;2444;p67"/>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5" name="Google Shape;2445;p6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6" name="Google Shape;2446;p6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7" name="Google Shape;2447;p6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8" name="Google Shape;2448;p6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9" name="Google Shape;2449;p67"/>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0" name="Google Shape;2450;p6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1" name="Google Shape;2451;p6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2" name="Google Shape;2452;p67"/>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3" name="Google Shape;2453;p6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54" name="Google Shape;2454;p67"/>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455" name="Google Shape;2455;p6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456" name="Google Shape;2456;p6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457" name="Google Shape;2457;p67"/>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458" name="Google Shape;2458;p6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59" name="Google Shape;2459;p67"/>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0" name="Google Shape;2460;p67"/>
          <p:cNvCxnSpPr>
            <a:stCxn id="2461" idx="3"/>
            <a:endCxn id="2459"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2" name="Google Shape;2462;p67"/>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3" name="Google Shape;2463;p67"/>
          <p:cNvCxnSpPr>
            <a:stCxn id="2461" idx="5"/>
            <a:endCxn id="2462"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4" name="Google Shape;2464;p67"/>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5" name="Google Shape;2465;p67"/>
          <p:cNvCxnSpPr>
            <a:stCxn id="2459" idx="3"/>
            <a:endCxn id="2466"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67" name="Google Shape;2467;p67"/>
          <p:cNvCxnSpPr>
            <a:stCxn id="2459" idx="5"/>
            <a:endCxn id="2464"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1" name="Google Shape;2461;p6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8" name="Google Shape;2468;p67"/>
          <p:cNvCxnSpPr>
            <a:stCxn id="2464" idx="3"/>
            <a:endCxn id="2469"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70" name="Google Shape;2470;p67"/>
          <p:cNvCxnSpPr>
            <a:stCxn id="2464" idx="5"/>
            <a:endCxn id="2471"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71" name="Google Shape;2471;p67"/>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69" name="Google Shape;2469;p6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66" name="Google Shape;2466;p6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72" name="Google Shape;2472;p67"/>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73" name="Google Shape;2473;p6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74" name="Google Shape;2474;p67"/>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75" name="Google Shape;2475;p67"/>
          <p:cNvCxnSpPr>
            <a:stCxn id="2471" idx="4"/>
            <a:endCxn id="2474"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476" name="Google Shape;2476;p67"/>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477" name="Google Shape;2477;p6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478" name="Google Shape;2478;p67"/>
          <p:cNvCxnSpPr>
            <a:stCxn id="2405" idx="4"/>
            <a:endCxn id="2479"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479" name="Google Shape;2479;p67"/>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80" name="Google Shape;2480;p67"/>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481" name="Google Shape;2481;p67"/>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482" name="Google Shape;2482;p67"/>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483" name="Google Shape;2483;p67"/>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484" name="Google Shape;2484;p67"/>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485" name="Google Shape;2485;p67"/>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486" name="Google Shape;2486;p67"/>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487" name="Google Shape;2487;p67"/>
          <p:cNvSpPr/>
          <p:nvPr/>
        </p:nvSpPr>
        <p:spPr>
          <a:xfrm>
            <a:off x="3749857" y="329331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88" name="Google Shape;2488;p67"/>
          <p:cNvCxnSpPr>
            <a:stCxn id="2423" idx="4"/>
            <a:endCxn id="2487" idx="0"/>
          </p:cNvCxnSpPr>
          <p:nvPr/>
        </p:nvCxnSpPr>
        <p:spPr>
          <a:xfrm flipH="1">
            <a:off x="3871557"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489" name="Google Shape;2489;p67"/>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490" name="Google Shape;2490;p6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491" name="Google Shape;2491;p67"/>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4AEF6A18-71A6-4B8D-81E2-47221A1BCED4}"/>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EE598F67-6E37-4699-8819-2A14F96B6406}"/>
              </a:ext>
            </a:extLst>
          </p:cNvPr>
          <p:cNvSpPr>
            <a:spLocks noGrp="1"/>
          </p:cNvSpPr>
          <p:nvPr>
            <p:ph type="body" idx="1"/>
          </p:nvPr>
        </p:nvSpPr>
        <p:spPr/>
        <p:txBody>
          <a:bodyPr/>
          <a:lstStyle/>
          <a:p>
            <a:endParaRPr lang="fr-MA"/>
          </a:p>
        </p:txBody>
      </p:sp>
      <p:sp>
        <p:nvSpPr>
          <p:cNvPr id="105" name="Footer Placeholder 1">
            <a:extLst>
              <a:ext uri="{FF2B5EF4-FFF2-40B4-BE49-F238E27FC236}">
                <a16:creationId xmlns:a16="http://schemas.microsoft.com/office/drawing/2014/main" id="{C9EE9155-F87A-4A8E-9011-64258A97BA3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7002736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6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392" name="Google Shape;2392;p67"/>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3" name="Google Shape;2393;p67"/>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4" name="Google Shape;2394;p67"/>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5" name="Google Shape;2395;p6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6" name="Google Shape;2396;p67"/>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7" name="Google Shape;2397;p67"/>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8" name="Google Shape;2398;p6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399" name="Google Shape;2399;p67"/>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0" name="Google Shape;2400;p6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1" name="Google Shape;2401;p6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2" name="Google Shape;2402;p67"/>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3" name="Google Shape;2403;p6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4" name="Google Shape;2404;p6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05" name="Google Shape;2405;p6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06" name="Google Shape;2406;p67"/>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407" name="Google Shape;2407;p67"/>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08" name="Google Shape;2408;p67"/>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09" name="Google Shape;2409;p6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10" name="Google Shape;2410;p67"/>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1" name="Google Shape;2411;p67"/>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2" name="Google Shape;2412;p67"/>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3" name="Google Shape;2413;p6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4" name="Google Shape;2414;p67"/>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5" name="Google Shape;2415;p67"/>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6" name="Google Shape;2416;p6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7" name="Google Shape;2417;p67"/>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8" name="Google Shape;2418;p6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19" name="Google Shape;2419;p6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0" name="Google Shape;2420;p67"/>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1" name="Google Shape;2421;p6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2" name="Google Shape;2422;p6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3" name="Google Shape;2423;p6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24" name="Google Shape;2424;p67"/>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25" name="Google Shape;2425;p67"/>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26" name="Google Shape;2426;p67"/>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7" name="Google Shape;2427;p6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8" name="Google Shape;2428;p67"/>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29" name="Google Shape;2429;p6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0" name="Google Shape;2430;p67"/>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1" name="Google Shape;2431;p67"/>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2" name="Google Shape;2432;p6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3" name="Google Shape;2433;p6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4" name="Google Shape;2434;p6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5" name="Google Shape;2435;p6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6" name="Google Shape;2436;p67"/>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7" name="Google Shape;2437;p6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8" name="Google Shape;2438;p6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39" name="Google Shape;2439;p67"/>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40" name="Google Shape;2440;p67"/>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41" name="Google Shape;2441;p6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2" name="Google Shape;2442;p6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3" name="Google Shape;2443;p6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4" name="Google Shape;2444;p67"/>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5" name="Google Shape;2445;p6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6" name="Google Shape;2446;p6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7" name="Google Shape;2447;p6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8" name="Google Shape;2448;p6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49" name="Google Shape;2449;p67"/>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0" name="Google Shape;2450;p6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1" name="Google Shape;2451;p6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2" name="Google Shape;2452;p67"/>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53" name="Google Shape;2453;p6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54" name="Google Shape;2454;p67"/>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455" name="Google Shape;2455;p6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456" name="Google Shape;2456;p6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457" name="Google Shape;2457;p67"/>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458" name="Google Shape;2458;p6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59" name="Google Shape;2459;p67"/>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0" name="Google Shape;2460;p67"/>
          <p:cNvCxnSpPr>
            <a:stCxn id="2461" idx="3"/>
            <a:endCxn id="2459"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2" name="Google Shape;2462;p67"/>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3" name="Google Shape;2463;p67"/>
          <p:cNvCxnSpPr>
            <a:stCxn id="2461" idx="5"/>
            <a:endCxn id="2462"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4" name="Google Shape;2464;p67"/>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5" name="Google Shape;2465;p67"/>
          <p:cNvCxnSpPr>
            <a:stCxn id="2459" idx="3"/>
            <a:endCxn id="2466"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67" name="Google Shape;2467;p67"/>
          <p:cNvCxnSpPr>
            <a:stCxn id="2459" idx="5"/>
            <a:endCxn id="2464"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1" name="Google Shape;2461;p6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468" name="Google Shape;2468;p67"/>
          <p:cNvCxnSpPr>
            <a:stCxn id="2464" idx="3"/>
            <a:endCxn id="2469"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70" name="Google Shape;2470;p67"/>
          <p:cNvCxnSpPr>
            <a:stCxn id="2464" idx="5"/>
            <a:endCxn id="2471"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71" name="Google Shape;2471;p67"/>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69" name="Google Shape;2469;p6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66" name="Google Shape;2466;p6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72" name="Google Shape;2472;p67"/>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473" name="Google Shape;2473;p6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74" name="Google Shape;2474;p67"/>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75" name="Google Shape;2475;p67"/>
          <p:cNvCxnSpPr>
            <a:stCxn id="2471" idx="4"/>
            <a:endCxn id="2474"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476" name="Google Shape;2476;p67"/>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477" name="Google Shape;2477;p6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478" name="Google Shape;2478;p67"/>
          <p:cNvCxnSpPr>
            <a:stCxn id="2405" idx="4"/>
            <a:endCxn id="2479"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479" name="Google Shape;2479;p67"/>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80" name="Google Shape;2480;p67"/>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481" name="Google Shape;2481;p67"/>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482" name="Google Shape;2482;p67"/>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483" name="Google Shape;2483;p67"/>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484" name="Google Shape;2484;p67"/>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485" name="Google Shape;2485;p67"/>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486" name="Google Shape;2486;p67"/>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487" name="Google Shape;2487;p67"/>
          <p:cNvSpPr/>
          <p:nvPr/>
        </p:nvSpPr>
        <p:spPr>
          <a:xfrm>
            <a:off x="3749857" y="329331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488" name="Google Shape;2488;p67"/>
          <p:cNvCxnSpPr>
            <a:stCxn id="2423" idx="4"/>
            <a:endCxn id="2487" idx="0"/>
          </p:cNvCxnSpPr>
          <p:nvPr/>
        </p:nvCxnSpPr>
        <p:spPr>
          <a:xfrm flipH="1">
            <a:off x="3871557"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489" name="Google Shape;2489;p67"/>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490" name="Google Shape;2490;p6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491" name="Google Shape;2491;p67"/>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1"/>
          </a:p>
          <a:p>
            <a:endParaRPr sz="1100" b="1">
              <a:solidFill>
                <a:srgbClr val="434343"/>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EE598F67-6E37-4699-8819-2A14F96B6406}"/>
              </a:ext>
            </a:extLst>
          </p:cNvPr>
          <p:cNvSpPr>
            <a:spLocks noGrp="1"/>
          </p:cNvSpPr>
          <p:nvPr>
            <p:ph type="body" idx="1"/>
          </p:nvPr>
        </p:nvSpPr>
        <p:spPr/>
        <p:txBody>
          <a:bodyPr/>
          <a:lstStyle/>
          <a:p>
            <a:endParaRPr lang="fr-MA"/>
          </a:p>
        </p:txBody>
      </p:sp>
      <p:sp>
        <p:nvSpPr>
          <p:cNvPr id="104" name="Footer Placeholder 1">
            <a:extLst>
              <a:ext uri="{FF2B5EF4-FFF2-40B4-BE49-F238E27FC236}">
                <a16:creationId xmlns:a16="http://schemas.microsoft.com/office/drawing/2014/main" id="{D1D1C694-7FFE-42EA-8D38-2A3897571D5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871966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C876C8-A410-497B-AF20-47E80AE937B8}"/>
              </a:ext>
            </a:extLst>
          </p:cNvPr>
          <p:cNvSpPr txBox="1"/>
          <p:nvPr/>
        </p:nvSpPr>
        <p:spPr>
          <a:xfrm>
            <a:off x="5825447" y="1646510"/>
            <a:ext cx="69312" cy="27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83" hangingPunct="0"/>
            <a:endParaRPr lang="fr-MA" sz="1351" dirty="0">
              <a:solidFill>
                <a:srgbClr val="000000"/>
              </a:solidFill>
              <a:sym typeface="Calibri"/>
            </a:endParaRPr>
          </a:p>
        </p:txBody>
      </p:sp>
      <p:grpSp>
        <p:nvGrpSpPr>
          <p:cNvPr id="119" name="Groupe 118">
            <a:extLst>
              <a:ext uri="{FF2B5EF4-FFF2-40B4-BE49-F238E27FC236}">
                <a16:creationId xmlns:a16="http://schemas.microsoft.com/office/drawing/2014/main" id="{FF606E6B-C259-4C1E-84E7-F834A5CEAB97}"/>
              </a:ext>
            </a:extLst>
          </p:cNvPr>
          <p:cNvGrpSpPr/>
          <p:nvPr/>
        </p:nvGrpSpPr>
        <p:grpSpPr>
          <a:xfrm>
            <a:off x="2707514" y="2024013"/>
            <a:ext cx="1512281" cy="1446633"/>
            <a:chOff x="5451782" y="2121739"/>
            <a:chExt cx="1881235" cy="1504988"/>
          </a:xfrm>
          <a:solidFill>
            <a:srgbClr val="7030A0"/>
          </a:solidFill>
        </p:grpSpPr>
        <p:sp>
          <p:nvSpPr>
            <p:cNvPr id="120" name="Rectangle : coins arrondis 119">
              <a:extLst>
                <a:ext uri="{FF2B5EF4-FFF2-40B4-BE49-F238E27FC236}">
                  <a16:creationId xmlns:a16="http://schemas.microsoft.com/office/drawing/2014/main" id="{C3695382-15F5-445E-BB92-651DA025CF1A}"/>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21" name="Rectangle : coins arrondis 10">
              <a:extLst>
                <a:ext uri="{FF2B5EF4-FFF2-40B4-BE49-F238E27FC236}">
                  <a16:creationId xmlns:a16="http://schemas.microsoft.com/office/drawing/2014/main" id="{EDCC00EC-DE4A-42A4-AE1F-BFB78025FAF7}"/>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135" name="Content Placeholder 2">
            <a:extLst>
              <a:ext uri="{FF2B5EF4-FFF2-40B4-BE49-F238E27FC236}">
                <a16:creationId xmlns:a16="http://schemas.microsoft.com/office/drawing/2014/main" id="{390BCD41-9A9D-48E1-B375-EF9942301547}"/>
              </a:ext>
            </a:extLst>
          </p:cNvPr>
          <p:cNvSpPr txBox="1">
            <a:spLocks/>
          </p:cNvSpPr>
          <p:nvPr/>
        </p:nvSpPr>
        <p:spPr>
          <a:xfrm>
            <a:off x="2513056" y="2055027"/>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Clustering</a:t>
            </a:r>
            <a:endParaRPr lang="en-US" sz="900" b="1" dirty="0">
              <a:solidFill>
                <a:schemeClr val="bg1"/>
              </a:solidFill>
              <a:latin typeface="Calibri"/>
              <a:cs typeface="Calibri"/>
            </a:endParaRPr>
          </a:p>
        </p:txBody>
      </p:sp>
      <p:sp>
        <p:nvSpPr>
          <p:cNvPr id="52" name="Content Placeholder 2">
            <a:extLst>
              <a:ext uri="{FF2B5EF4-FFF2-40B4-BE49-F238E27FC236}">
                <a16:creationId xmlns:a16="http://schemas.microsoft.com/office/drawing/2014/main" id="{8336EFCF-C8E6-4FED-B644-5E31EE91BE3A}"/>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58" name="Content Placeholder 2">
            <a:extLst>
              <a:ext uri="{FF2B5EF4-FFF2-40B4-BE49-F238E27FC236}">
                <a16:creationId xmlns:a16="http://schemas.microsoft.com/office/drawing/2014/main" id="{891D7634-F44C-42DC-9EEA-2216B3434C63}"/>
              </a:ext>
            </a:extLst>
          </p:cNvPr>
          <p:cNvSpPr txBox="1">
            <a:spLocks/>
          </p:cNvSpPr>
          <p:nvPr/>
        </p:nvSpPr>
        <p:spPr>
          <a:xfrm>
            <a:off x="1522457" y="4700274"/>
            <a:ext cx="1827165" cy="299940"/>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dirty="0">
                <a:solidFill>
                  <a:schemeClr val="bg1"/>
                </a:solidFill>
                <a:latin typeface="Arial" panose="020B0604020202020204" pitchFamily="34" charset="0"/>
                <a:cs typeface="Arial" panose="020B0604020202020204" pitchFamily="34" charset="0"/>
              </a:rPr>
              <a:t>Predictive Maintenance</a:t>
            </a:r>
          </a:p>
        </p:txBody>
      </p:sp>
      <p:sp>
        <p:nvSpPr>
          <p:cNvPr id="47" name="Rectangle : coins arrondis 46">
            <a:extLst>
              <a:ext uri="{FF2B5EF4-FFF2-40B4-BE49-F238E27FC236}">
                <a16:creationId xmlns:a16="http://schemas.microsoft.com/office/drawing/2014/main" id="{748129C8-5839-4A9E-A9D8-9BB3B2B3262E}"/>
              </a:ext>
            </a:extLst>
          </p:cNvPr>
          <p:cNvSpPr/>
          <p:nvPr/>
        </p:nvSpPr>
        <p:spPr>
          <a:xfrm>
            <a:off x="1634514" y="3663311"/>
            <a:ext cx="1512281" cy="1446633"/>
          </a:xfrm>
          <a:prstGeom prst="roundRect">
            <a:avLst>
              <a:gd name="adj" fmla="val 10000"/>
            </a:avLst>
          </a:prstGeom>
          <a:solidFill>
            <a:srgbClr val="FFC000"/>
          </a:solidFill>
          <a:ln>
            <a:solidFill>
              <a:schemeClr val="bg1"/>
            </a:solid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8" name="Content Placeholder 2">
            <a:extLst>
              <a:ext uri="{FF2B5EF4-FFF2-40B4-BE49-F238E27FC236}">
                <a16:creationId xmlns:a16="http://schemas.microsoft.com/office/drawing/2014/main" id="{013DCD80-D414-40F5-B0E0-7DBF2DC0A1EE}"/>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59" name="Rectangle 58">
            <a:extLst>
              <a:ext uri="{FF2B5EF4-FFF2-40B4-BE49-F238E27FC236}">
                <a16:creationId xmlns:a16="http://schemas.microsoft.com/office/drawing/2014/main" id="{4BBBB833-FA4C-4DAC-87E4-59D3FB95AB25}"/>
              </a:ext>
            </a:extLst>
          </p:cNvPr>
          <p:cNvSpPr/>
          <p:nvPr/>
        </p:nvSpPr>
        <p:spPr>
          <a:xfrm>
            <a:off x="4844571" y="2223340"/>
            <a:ext cx="1512281"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25" name="Title 1">
            <a:extLst>
              <a:ext uri="{FF2B5EF4-FFF2-40B4-BE49-F238E27FC236}">
                <a16:creationId xmlns:a16="http://schemas.microsoft.com/office/drawing/2014/main" id="{A5828CF7-7673-467D-AC57-8A2ADE907ED5}"/>
              </a:ext>
            </a:extLst>
          </p:cNvPr>
          <p:cNvSpPr txBox="1">
            <a:spLocks/>
          </p:cNvSpPr>
          <p:nvPr/>
        </p:nvSpPr>
        <p:spPr>
          <a:xfrm>
            <a:off x="287145" y="1284914"/>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Extracting value requires analytics</a:t>
            </a:r>
          </a:p>
        </p:txBody>
      </p:sp>
      <p:sp>
        <p:nvSpPr>
          <p:cNvPr id="28" name="Rectangle 27">
            <a:extLst>
              <a:ext uri="{FF2B5EF4-FFF2-40B4-BE49-F238E27FC236}">
                <a16:creationId xmlns:a16="http://schemas.microsoft.com/office/drawing/2014/main" id="{4617030A-6625-45E9-851F-DF62CAD317EE}"/>
              </a:ext>
            </a:extLst>
          </p:cNvPr>
          <p:cNvSpPr/>
          <p:nvPr/>
        </p:nvSpPr>
        <p:spPr>
          <a:xfrm>
            <a:off x="2693456" y="2337958"/>
            <a:ext cx="1605973"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pic>
        <p:nvPicPr>
          <p:cNvPr id="30" name="Image 29">
            <a:extLst>
              <a:ext uri="{FF2B5EF4-FFF2-40B4-BE49-F238E27FC236}">
                <a16:creationId xmlns:a16="http://schemas.microsoft.com/office/drawing/2014/main" id="{AF20CD77-9371-4FE7-B081-85316E8F5AD1}"/>
              </a:ext>
            </a:extLst>
          </p:cNvPr>
          <p:cNvPicPr>
            <a:picLocks noChangeAspect="1"/>
          </p:cNvPicPr>
          <p:nvPr/>
        </p:nvPicPr>
        <p:blipFill>
          <a:blip r:embed="rId3"/>
          <a:stretch>
            <a:fillRect/>
          </a:stretch>
        </p:blipFill>
        <p:spPr>
          <a:xfrm>
            <a:off x="1645134" y="4285746"/>
            <a:ext cx="1497091" cy="353313"/>
          </a:xfrm>
          <a:prstGeom prst="rect">
            <a:avLst/>
          </a:prstGeom>
        </p:spPr>
      </p:pic>
      <p:pic>
        <p:nvPicPr>
          <p:cNvPr id="32" name="Image 31">
            <a:extLst>
              <a:ext uri="{FF2B5EF4-FFF2-40B4-BE49-F238E27FC236}">
                <a16:creationId xmlns:a16="http://schemas.microsoft.com/office/drawing/2014/main" id="{4283C4A8-FDE3-4E21-B917-8FFFCCF6AC21}"/>
              </a:ext>
            </a:extLst>
          </p:cNvPr>
          <p:cNvPicPr>
            <a:picLocks noChangeAspect="1"/>
          </p:cNvPicPr>
          <p:nvPr/>
        </p:nvPicPr>
        <p:blipFill rotWithShape="1">
          <a:blip r:embed="rId4"/>
          <a:srcRect b="17078"/>
          <a:stretch/>
        </p:blipFill>
        <p:spPr>
          <a:xfrm>
            <a:off x="2693457" y="2644070"/>
            <a:ext cx="1584000" cy="389937"/>
          </a:xfrm>
          <a:prstGeom prst="rect">
            <a:avLst/>
          </a:prstGeom>
        </p:spPr>
      </p:pic>
      <p:sp>
        <p:nvSpPr>
          <p:cNvPr id="18" name="Rectangle 17">
            <a:extLst>
              <a:ext uri="{FF2B5EF4-FFF2-40B4-BE49-F238E27FC236}">
                <a16:creationId xmlns:a16="http://schemas.microsoft.com/office/drawing/2014/main" id="{769B7D99-F489-404E-A45B-FFB4F2BA8C39}"/>
              </a:ext>
            </a:extLst>
          </p:cNvPr>
          <p:cNvSpPr/>
          <p:nvPr/>
        </p:nvSpPr>
        <p:spPr>
          <a:xfrm>
            <a:off x="1638232" y="3957552"/>
            <a:ext cx="1512281" cy="12826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17" name="Footer Placeholder 1">
            <a:extLst>
              <a:ext uri="{FF2B5EF4-FFF2-40B4-BE49-F238E27FC236}">
                <a16:creationId xmlns:a16="http://schemas.microsoft.com/office/drawing/2014/main" id="{AF51DF8A-EEC7-40A9-B843-D2172A1CD54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565107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2497" name="Google Shape;2497;p6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498" name="Google Shape;2498;p68"/>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499" name="Google Shape;2499;p68"/>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0" name="Google Shape;2500;p68"/>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1" name="Google Shape;2501;p6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2" name="Google Shape;2502;p68"/>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3" name="Google Shape;2503;p68"/>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4" name="Google Shape;2504;p6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5" name="Google Shape;2505;p68"/>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6" name="Google Shape;2506;p6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7" name="Google Shape;2507;p6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8" name="Google Shape;2508;p68"/>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09" name="Google Shape;2509;p6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10" name="Google Shape;2510;p6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11" name="Google Shape;2511;p6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512" name="Google Shape;2512;p68"/>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513" name="Google Shape;2513;p68"/>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14" name="Google Shape;2514;p68"/>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15" name="Google Shape;2515;p6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516" name="Google Shape;2516;p68"/>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17" name="Google Shape;2517;p68"/>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18" name="Google Shape;2518;p68"/>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19" name="Google Shape;2519;p6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0" name="Google Shape;2520;p68"/>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1" name="Google Shape;2521;p68"/>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2" name="Google Shape;2522;p6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3" name="Google Shape;2523;p68"/>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4" name="Google Shape;2524;p6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5" name="Google Shape;2525;p6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6" name="Google Shape;2526;p68"/>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7" name="Google Shape;2527;p6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8" name="Google Shape;2528;p6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29" name="Google Shape;2529;p6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530" name="Google Shape;2530;p68"/>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31" name="Google Shape;2531;p68"/>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532" name="Google Shape;2532;p68"/>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3" name="Google Shape;2533;p6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4" name="Google Shape;2534;p68"/>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5" name="Google Shape;2535;p6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6" name="Google Shape;2536;p68"/>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7" name="Google Shape;2537;p68"/>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8" name="Google Shape;2538;p6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39" name="Google Shape;2539;p6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0" name="Google Shape;2540;p6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1" name="Google Shape;2541;p6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2" name="Google Shape;2542;p68"/>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3" name="Google Shape;2543;p6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4" name="Google Shape;2544;p6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5" name="Google Shape;2545;p68"/>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46" name="Google Shape;2546;p68"/>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547" name="Google Shape;2547;p6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8" name="Google Shape;2548;p6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49" name="Google Shape;2549;p6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0" name="Google Shape;2550;p68"/>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1" name="Google Shape;2551;p6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2" name="Google Shape;2552;p6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3" name="Google Shape;2553;p6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4" name="Google Shape;2554;p6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5" name="Google Shape;2555;p68"/>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6" name="Google Shape;2556;p6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7" name="Google Shape;2557;p6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8" name="Google Shape;2558;p68"/>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59" name="Google Shape;2559;p6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560" name="Google Shape;2560;p68"/>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561" name="Google Shape;2561;p6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562" name="Google Shape;2562;p6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563" name="Google Shape;2563;p68"/>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564" name="Google Shape;2564;p6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65" name="Google Shape;2565;p68"/>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566" name="Google Shape;2566;p68"/>
          <p:cNvCxnSpPr>
            <a:stCxn id="2567" idx="3"/>
            <a:endCxn id="2565"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68" name="Google Shape;2568;p68"/>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569" name="Google Shape;2569;p68"/>
          <p:cNvCxnSpPr>
            <a:stCxn id="2567" idx="5"/>
            <a:endCxn id="2568"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70" name="Google Shape;2570;p68"/>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571" name="Google Shape;2571;p68"/>
          <p:cNvCxnSpPr>
            <a:stCxn id="2565" idx="3"/>
            <a:endCxn id="2572"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73" name="Google Shape;2573;p68"/>
          <p:cNvCxnSpPr>
            <a:stCxn id="2565" idx="5"/>
            <a:endCxn id="2570"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67" name="Google Shape;2567;p68"/>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574" name="Google Shape;2574;p68"/>
          <p:cNvCxnSpPr>
            <a:stCxn id="2570" idx="3"/>
            <a:endCxn id="2575"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76" name="Google Shape;2576;p68"/>
          <p:cNvCxnSpPr>
            <a:stCxn id="2570" idx="5"/>
            <a:endCxn id="2577"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77" name="Google Shape;2577;p68"/>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575" name="Google Shape;2575;p68"/>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572" name="Google Shape;2572;p68"/>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578" name="Google Shape;2578;p68"/>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579" name="Google Shape;2579;p6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80" name="Google Shape;2580;p68"/>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581" name="Google Shape;2581;p68"/>
          <p:cNvCxnSpPr>
            <a:stCxn id="2577" idx="4"/>
            <a:endCxn id="2580"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582" name="Google Shape;2582;p68"/>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583" name="Google Shape;2583;p6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584" name="Google Shape;2584;p68"/>
          <p:cNvCxnSpPr>
            <a:stCxn id="2511" idx="4"/>
            <a:endCxn id="258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585" name="Google Shape;2585;p68"/>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586" name="Google Shape;2586;p68"/>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587" name="Google Shape;2587;p68"/>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589" name="Google Shape;2589;p68"/>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590" name="Google Shape;2590;p68"/>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591" name="Google Shape;2591;p68"/>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592" name="Google Shape;2592;p68"/>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593" name="Google Shape;2593;p68"/>
          <p:cNvSpPr/>
          <p:nvPr/>
        </p:nvSpPr>
        <p:spPr>
          <a:xfrm>
            <a:off x="3749857" y="329331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594" name="Google Shape;2594;p68"/>
          <p:cNvCxnSpPr>
            <a:stCxn id="2529" idx="4"/>
            <a:endCxn id="2593" idx="0"/>
          </p:cNvCxnSpPr>
          <p:nvPr/>
        </p:nvCxnSpPr>
        <p:spPr>
          <a:xfrm flipH="1">
            <a:off x="3871557"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595" name="Google Shape;2595;p68"/>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596" name="Google Shape;2596;p6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597" name="Google Shape;2597;p68"/>
          <p:cNvSpPr txBox="1"/>
          <p:nvPr/>
        </p:nvSpPr>
        <p:spPr>
          <a:xfrm>
            <a:off x="4071725" y="1497328"/>
            <a:ext cx="5041409"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endParaRPr sz="1100" b="1">
              <a:solidFill>
                <a:srgbClr val="434343"/>
              </a:solidFill>
              <a:latin typeface="Arial"/>
              <a:ea typeface="Arial"/>
              <a:cs typeface="Arial"/>
              <a:sym typeface="Arial"/>
            </a:endParaRPr>
          </a:p>
        </p:txBody>
      </p:sp>
      <p:sp>
        <p:nvSpPr>
          <p:cNvPr id="2598" name="Google Shape;2598;p68"/>
          <p:cNvSpPr txBox="1"/>
          <p:nvPr/>
        </p:nvSpPr>
        <p:spPr>
          <a:xfrm>
            <a:off x="3220607" y="1669332"/>
            <a:ext cx="970969"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2</a:t>
            </a:r>
            <a:r>
              <a:rPr lang="en-CA" sz="1100" b="1">
                <a:solidFill>
                  <a:srgbClr val="2E75B5"/>
                </a:solidFill>
                <a:latin typeface="Arial"/>
                <a:ea typeface="Arial"/>
                <a:cs typeface="Arial"/>
                <a:sym typeface="Arial"/>
              </a:rPr>
              <a:t>)</a:t>
            </a:r>
            <a:r>
              <a:rPr lang="en-CA" sz="1100" b="1">
                <a:solidFill>
                  <a:srgbClr val="434343"/>
                </a:solidFill>
                <a:latin typeface="Arial"/>
                <a:ea typeface="Arial"/>
                <a:cs typeface="Arial"/>
                <a:sym typeface="Arial"/>
              </a:rPr>
              <a:t> &gt;= </a:t>
            </a:r>
            <a:endParaRPr sz="1351"/>
          </a:p>
          <a:p>
            <a:endParaRPr sz="1100" b="1">
              <a:solidFill>
                <a:srgbClr val="434343"/>
              </a:solidFill>
              <a:latin typeface="Arial"/>
              <a:ea typeface="Arial"/>
              <a:cs typeface="Arial"/>
              <a:sym typeface="Arial"/>
            </a:endParaRPr>
          </a:p>
        </p:txBody>
      </p:sp>
      <p:sp>
        <p:nvSpPr>
          <p:cNvPr id="5" name="Google Shape;5567;p94">
            <a:extLst>
              <a:ext uri="{FF2B5EF4-FFF2-40B4-BE49-F238E27FC236}">
                <a16:creationId xmlns:a16="http://schemas.microsoft.com/office/drawing/2014/main" id="{4D35E719-C8F4-4A89-ABB8-5C3F6A129BEA}"/>
              </a:ext>
            </a:extLst>
          </p:cNvPr>
          <p:cNvSpPr txBox="1"/>
          <p:nvPr/>
        </p:nvSpPr>
        <p:spPr>
          <a:xfrm>
            <a:off x="2874518" y="1959662"/>
            <a:ext cx="1524513" cy="279495"/>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1" dirty="0"/>
          </a:p>
          <a:p>
            <a:endParaRPr sz="1100" b="1" dirty="0">
              <a:solidFill>
                <a:srgbClr val="434343"/>
              </a:solidFill>
              <a:latin typeface="Arial"/>
              <a:ea typeface="Arial"/>
              <a:cs typeface="Arial"/>
              <a:sym typeface="Arial"/>
            </a:endParaRPr>
          </a:p>
        </p:txBody>
      </p:sp>
      <p:sp>
        <p:nvSpPr>
          <p:cNvPr id="6" name="Google Shape;2482;p67">
            <a:extLst>
              <a:ext uri="{FF2B5EF4-FFF2-40B4-BE49-F238E27FC236}">
                <a16:creationId xmlns:a16="http://schemas.microsoft.com/office/drawing/2014/main" id="{B59286A6-ECD9-4C2D-9A40-DCB29D35D237}"/>
              </a:ext>
            </a:extLst>
          </p:cNvPr>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dirty="0">
              <a:solidFill>
                <a:schemeClr val="dk1"/>
              </a:solidFill>
              <a:latin typeface="Arial"/>
              <a:ea typeface="Arial"/>
              <a:cs typeface="Arial"/>
              <a:sym typeface="Arial"/>
            </a:endParaRPr>
          </a:p>
        </p:txBody>
      </p:sp>
      <p:sp>
        <p:nvSpPr>
          <p:cNvPr id="105" name="Footer Placeholder 1">
            <a:extLst>
              <a:ext uri="{FF2B5EF4-FFF2-40B4-BE49-F238E27FC236}">
                <a16:creationId xmlns:a16="http://schemas.microsoft.com/office/drawing/2014/main" id="{216A8861-ACA1-4196-B57F-C73C911B26B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794563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605" name="Google Shape;2605;p6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606" name="Google Shape;2606;p69"/>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07" name="Google Shape;2607;p69"/>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08" name="Google Shape;2608;p69"/>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09" name="Google Shape;2609;p6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0" name="Google Shape;2610;p69"/>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1" name="Google Shape;2611;p69"/>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2" name="Google Shape;2612;p6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3" name="Google Shape;2613;p69"/>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4" name="Google Shape;2614;p6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5" name="Google Shape;2615;p6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6" name="Google Shape;2616;p69"/>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7" name="Google Shape;2617;p6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8" name="Google Shape;2618;p6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19" name="Google Shape;2619;p6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620" name="Google Shape;2620;p69"/>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621" name="Google Shape;2621;p69"/>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22" name="Google Shape;2622;p69"/>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23" name="Google Shape;2623;p6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624" name="Google Shape;2624;p69"/>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25" name="Google Shape;2625;p69"/>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26" name="Google Shape;2626;p69"/>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27" name="Google Shape;2627;p6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28" name="Google Shape;2628;p69"/>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29" name="Google Shape;2629;p69"/>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0" name="Google Shape;2630;p6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1" name="Google Shape;2631;p69"/>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2" name="Google Shape;2632;p6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3" name="Google Shape;2633;p6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4" name="Google Shape;2634;p69"/>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5" name="Google Shape;2635;p6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6" name="Google Shape;2636;p6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37" name="Google Shape;2637;p6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638" name="Google Shape;2638;p69"/>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39" name="Google Shape;2639;p69"/>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640" name="Google Shape;2640;p69"/>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1" name="Google Shape;2641;p6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2" name="Google Shape;2642;p69"/>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3" name="Google Shape;2643;p6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4" name="Google Shape;2644;p69"/>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5" name="Google Shape;2645;p69"/>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6" name="Google Shape;2646;p6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7" name="Google Shape;2647;p6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8" name="Google Shape;2648;p6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49" name="Google Shape;2649;p6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0" name="Google Shape;2650;p69"/>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1" name="Google Shape;2651;p6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2" name="Google Shape;2652;p6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3" name="Google Shape;2653;p69"/>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54" name="Google Shape;2654;p69"/>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655" name="Google Shape;2655;p6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6" name="Google Shape;2656;p6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7" name="Google Shape;2657;p6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8" name="Google Shape;2658;p69"/>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59" name="Google Shape;2659;p6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0" name="Google Shape;2660;p6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1" name="Google Shape;2661;p6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2" name="Google Shape;2662;p6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3" name="Google Shape;2663;p69"/>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4" name="Google Shape;2664;p6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5" name="Google Shape;2665;p6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6" name="Google Shape;2666;p69"/>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67" name="Google Shape;2667;p6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668" name="Google Shape;2668;p69"/>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669" name="Google Shape;2669;p6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670" name="Google Shape;2670;p6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671" name="Google Shape;2671;p69"/>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672" name="Google Shape;2672;p6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73" name="Google Shape;2673;p69"/>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674" name="Google Shape;2674;p69"/>
          <p:cNvCxnSpPr>
            <a:stCxn id="2675" idx="3"/>
            <a:endCxn id="2673"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6" name="Google Shape;2676;p69"/>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677" name="Google Shape;2677;p69"/>
          <p:cNvCxnSpPr>
            <a:stCxn id="2675" idx="5"/>
            <a:endCxn id="2676"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8" name="Google Shape;2678;p69"/>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679" name="Google Shape;2679;p69"/>
          <p:cNvCxnSpPr>
            <a:stCxn id="2673" idx="3"/>
            <a:endCxn id="2680"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81" name="Google Shape;2681;p69"/>
          <p:cNvCxnSpPr>
            <a:stCxn id="2673" idx="5"/>
            <a:endCxn id="2678"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5" name="Google Shape;2675;p69"/>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682" name="Google Shape;2682;p69"/>
          <p:cNvCxnSpPr>
            <a:stCxn id="2678" idx="3"/>
            <a:endCxn id="2683"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84" name="Google Shape;2684;p69"/>
          <p:cNvCxnSpPr>
            <a:stCxn id="2678" idx="5"/>
            <a:endCxn id="2685"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85" name="Google Shape;2685;p69"/>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683" name="Google Shape;2683;p69"/>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680" name="Google Shape;2680;p69"/>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686" name="Google Shape;2686;p69"/>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687" name="Google Shape;2687;p6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88" name="Google Shape;2688;p69"/>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689" name="Google Shape;2689;p69"/>
          <p:cNvCxnSpPr>
            <a:stCxn id="2685" idx="4"/>
            <a:endCxn id="2688"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690" name="Google Shape;2690;p69"/>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691" name="Google Shape;2691;p6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692" name="Google Shape;2692;p69"/>
          <p:cNvCxnSpPr>
            <a:stCxn id="2619" idx="4"/>
            <a:endCxn id="2693"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693" name="Google Shape;2693;p69"/>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694" name="Google Shape;2694;p69"/>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695" name="Google Shape;2695;p69"/>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697" name="Google Shape;2697;p69"/>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698" name="Google Shape;2698;p69"/>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699" name="Google Shape;2699;p69"/>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700" name="Google Shape;2700;p69"/>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701" name="Google Shape;2701;p69"/>
          <p:cNvSpPr/>
          <p:nvPr/>
        </p:nvSpPr>
        <p:spPr>
          <a:xfrm>
            <a:off x="3749857" y="329331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702" name="Google Shape;2702;p69"/>
          <p:cNvCxnSpPr>
            <a:stCxn id="2637" idx="4"/>
            <a:endCxn id="2701" idx="0"/>
          </p:cNvCxnSpPr>
          <p:nvPr/>
        </p:nvCxnSpPr>
        <p:spPr>
          <a:xfrm flipH="1">
            <a:off x="3871557"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703" name="Google Shape;2703;p69"/>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704" name="Google Shape;2704;p6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705" name="Google Shape;2705;p69"/>
          <p:cNvSpPr txBox="1"/>
          <p:nvPr/>
        </p:nvSpPr>
        <p:spPr>
          <a:xfrm>
            <a:off x="4071725" y="1497328"/>
            <a:ext cx="5041409"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 </a:t>
            </a:r>
            <a:endParaRPr sz="1100" b="1">
              <a:solidFill>
                <a:srgbClr val="434343"/>
              </a:solidFill>
              <a:latin typeface="Arial"/>
              <a:ea typeface="Arial"/>
              <a:cs typeface="Arial"/>
              <a:sym typeface="Arial"/>
            </a:endParaRPr>
          </a:p>
        </p:txBody>
      </p:sp>
      <p:sp>
        <p:nvSpPr>
          <p:cNvPr id="2706" name="Google Shape;2706;p69"/>
          <p:cNvSpPr txBox="1"/>
          <p:nvPr/>
        </p:nvSpPr>
        <p:spPr>
          <a:xfrm>
            <a:off x="3220607" y="1669332"/>
            <a:ext cx="970969"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2</a:t>
            </a:r>
            <a:r>
              <a:rPr lang="en-CA" sz="1100" b="1">
                <a:solidFill>
                  <a:srgbClr val="2E75B5"/>
                </a:solidFill>
                <a:latin typeface="Arial"/>
                <a:ea typeface="Arial"/>
                <a:cs typeface="Arial"/>
                <a:sym typeface="Arial"/>
              </a:rPr>
              <a:t>)</a:t>
            </a:r>
            <a:r>
              <a:rPr lang="en-CA" sz="1100" b="1">
                <a:solidFill>
                  <a:srgbClr val="434343"/>
                </a:solidFill>
                <a:latin typeface="Arial"/>
                <a:ea typeface="Arial"/>
                <a:cs typeface="Arial"/>
                <a:sym typeface="Arial"/>
              </a:rPr>
              <a:t> &gt;= </a:t>
            </a:r>
            <a:endParaRPr sz="1351"/>
          </a:p>
          <a:p>
            <a:endParaRPr sz="1100" b="1">
              <a:solidFill>
                <a:srgbClr val="434343"/>
              </a:solidFill>
              <a:latin typeface="Arial"/>
              <a:ea typeface="Arial"/>
              <a:cs typeface="Arial"/>
              <a:sym typeface="Arial"/>
            </a:endParaRPr>
          </a:p>
        </p:txBody>
      </p:sp>
      <p:sp>
        <p:nvSpPr>
          <p:cNvPr id="2707" name="Google Shape;2707;p69"/>
          <p:cNvSpPr txBox="1"/>
          <p:nvPr/>
        </p:nvSpPr>
        <p:spPr>
          <a:xfrm>
            <a:off x="3028074" y="3306062"/>
            <a:ext cx="1592783" cy="299297"/>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prune C</a:t>
            </a:r>
            <a:r>
              <a:rPr lang="en-CA" b="1" baseline="-25000" dirty="0">
                <a:solidFill>
                  <a:srgbClr val="C00000"/>
                </a:solidFill>
                <a:latin typeface="Arial"/>
                <a:ea typeface="Arial"/>
                <a:cs typeface="Arial"/>
                <a:sym typeface="Arial"/>
              </a:rPr>
              <a:t>2</a:t>
            </a:r>
            <a:endParaRPr sz="1351" dirty="0"/>
          </a:p>
          <a:p>
            <a:endParaRPr sz="1100" b="1" dirty="0">
              <a:solidFill>
                <a:srgbClr val="434343"/>
              </a:solidFill>
              <a:latin typeface="Arial"/>
              <a:ea typeface="Arial"/>
              <a:cs typeface="Arial"/>
              <a:sym typeface="Arial"/>
            </a:endParaRPr>
          </a:p>
        </p:txBody>
      </p:sp>
      <p:sp>
        <p:nvSpPr>
          <p:cNvPr id="5" name="Google Shape;5566;p94">
            <a:extLst>
              <a:ext uri="{FF2B5EF4-FFF2-40B4-BE49-F238E27FC236}">
                <a16:creationId xmlns:a16="http://schemas.microsoft.com/office/drawing/2014/main" id="{25FA80FC-EE80-4133-8433-83B2BFC4E201}"/>
              </a:ext>
            </a:extLst>
          </p:cNvPr>
          <p:cNvSpPr txBox="1"/>
          <p:nvPr/>
        </p:nvSpPr>
        <p:spPr>
          <a:xfrm>
            <a:off x="2859404" y="2200274"/>
            <a:ext cx="1052731" cy="245275"/>
          </a:xfrm>
          <a:prstGeom prst="rect">
            <a:avLst/>
          </a:prstGeom>
          <a:noFill/>
          <a:ln>
            <a:noFill/>
          </a:ln>
        </p:spPr>
        <p:txBody>
          <a:bodyPr spcFirstLastPara="1" wrap="square" lIns="91425" tIns="91425" rIns="91425" bIns="91425" anchor="t" anchorCtr="0">
            <a:noAutofit/>
          </a:bodyPr>
          <a:lstStyle/>
          <a:p>
            <a:endParaRPr b="1" baseline="-25000" dirty="0">
              <a:solidFill>
                <a:srgbClr val="C00000"/>
              </a:solidFill>
              <a:latin typeface="Arial"/>
              <a:ea typeface="Arial"/>
              <a:cs typeface="Arial"/>
              <a:sym typeface="Arial"/>
            </a:endParaRPr>
          </a:p>
          <a:p>
            <a:endParaRPr sz="1100" b="1" dirty="0">
              <a:solidFill>
                <a:srgbClr val="434343"/>
              </a:solidFill>
              <a:latin typeface="Arial"/>
              <a:ea typeface="Arial"/>
              <a:cs typeface="Arial"/>
              <a:sym typeface="Arial"/>
            </a:endParaRPr>
          </a:p>
        </p:txBody>
      </p:sp>
      <p:sp>
        <p:nvSpPr>
          <p:cNvPr id="6" name="Google Shape;5567;p94">
            <a:extLst>
              <a:ext uri="{FF2B5EF4-FFF2-40B4-BE49-F238E27FC236}">
                <a16:creationId xmlns:a16="http://schemas.microsoft.com/office/drawing/2014/main" id="{83D1AEAE-7A1B-49E1-B247-907D15384F5D}"/>
              </a:ext>
            </a:extLst>
          </p:cNvPr>
          <p:cNvSpPr txBox="1"/>
          <p:nvPr/>
        </p:nvSpPr>
        <p:spPr>
          <a:xfrm>
            <a:off x="2874518" y="1959662"/>
            <a:ext cx="1524513" cy="279495"/>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1" dirty="0"/>
          </a:p>
          <a:p>
            <a:endParaRPr sz="1100" b="1" dirty="0">
              <a:solidFill>
                <a:srgbClr val="434343"/>
              </a:solidFill>
              <a:latin typeface="Arial"/>
              <a:ea typeface="Arial"/>
              <a:cs typeface="Arial"/>
              <a:sym typeface="Arial"/>
            </a:endParaRPr>
          </a:p>
        </p:txBody>
      </p:sp>
      <p:sp>
        <p:nvSpPr>
          <p:cNvPr id="7" name="Google Shape;2482;p67">
            <a:extLst>
              <a:ext uri="{FF2B5EF4-FFF2-40B4-BE49-F238E27FC236}">
                <a16:creationId xmlns:a16="http://schemas.microsoft.com/office/drawing/2014/main" id="{EAB56289-AEB0-4A51-BC4A-048687FDF776}"/>
              </a:ext>
            </a:extLst>
          </p:cNvPr>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dirty="0">
              <a:solidFill>
                <a:schemeClr val="dk1"/>
              </a:solidFill>
              <a:latin typeface="Arial"/>
              <a:ea typeface="Arial"/>
              <a:cs typeface="Arial"/>
              <a:sym typeface="Arial"/>
            </a:endParaRPr>
          </a:p>
        </p:txBody>
      </p:sp>
      <p:sp>
        <p:nvSpPr>
          <p:cNvPr id="107" name="Footer Placeholder 1">
            <a:extLst>
              <a:ext uri="{FF2B5EF4-FFF2-40B4-BE49-F238E27FC236}">
                <a16:creationId xmlns:a16="http://schemas.microsoft.com/office/drawing/2014/main" id="{AB85C0CC-8BDA-4924-A68B-A3A26A48FBC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619433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sp>
        <p:nvSpPr>
          <p:cNvPr id="2713" name="Google Shape;2713;p7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714" name="Google Shape;2714;p70"/>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15" name="Google Shape;2715;p70"/>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16" name="Google Shape;2716;p70"/>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17" name="Google Shape;2717;p7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18" name="Google Shape;2718;p70"/>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19" name="Google Shape;2719;p70"/>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0" name="Google Shape;2720;p7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1" name="Google Shape;2721;p70"/>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2" name="Google Shape;2722;p7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3" name="Google Shape;2723;p7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4" name="Google Shape;2724;p70"/>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5" name="Google Shape;2725;p7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6" name="Google Shape;2726;p7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27" name="Google Shape;2727;p7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728" name="Google Shape;2728;p70"/>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729" name="Google Shape;2729;p70"/>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30" name="Google Shape;2730;p70"/>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31" name="Google Shape;2731;p7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732" name="Google Shape;2732;p70"/>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3" name="Google Shape;2733;p70"/>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4" name="Google Shape;2734;p70"/>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5" name="Google Shape;2735;p7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6" name="Google Shape;2736;p70"/>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7" name="Google Shape;2737;p70"/>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8" name="Google Shape;2738;p7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39" name="Google Shape;2739;p70"/>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0" name="Google Shape;2740;p7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1" name="Google Shape;2741;p7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2" name="Google Shape;2742;p70"/>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3" name="Google Shape;2743;p7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4" name="Google Shape;2744;p7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5" name="Google Shape;2745;p7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746" name="Google Shape;2746;p70"/>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47" name="Google Shape;2747;p70"/>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748" name="Google Shape;2748;p70"/>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49" name="Google Shape;2749;p7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0" name="Google Shape;2750;p70"/>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1" name="Google Shape;2751;p7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2" name="Google Shape;2752;p70"/>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3" name="Google Shape;2753;p70"/>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4" name="Google Shape;2754;p7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5" name="Google Shape;2755;p7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6" name="Google Shape;2756;p7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7" name="Google Shape;2757;p7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8" name="Google Shape;2758;p70"/>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59" name="Google Shape;2759;p7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0" name="Google Shape;2760;p7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1" name="Google Shape;2761;p70"/>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62" name="Google Shape;2762;p70"/>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763" name="Google Shape;2763;p7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4" name="Google Shape;2764;p7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5" name="Google Shape;2765;p7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6" name="Google Shape;2766;p70"/>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7" name="Google Shape;2767;p7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8" name="Google Shape;2768;p7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69" name="Google Shape;2769;p7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0" name="Google Shape;2770;p7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1" name="Google Shape;2771;p70"/>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2" name="Google Shape;2772;p7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3" name="Google Shape;2773;p7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4" name="Google Shape;2774;p70"/>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775" name="Google Shape;2775;p7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776" name="Google Shape;2776;p70"/>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777" name="Google Shape;2777;p7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778" name="Google Shape;2778;p7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779" name="Google Shape;2779;p70"/>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780" name="Google Shape;2780;p7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81" name="Google Shape;2781;p70"/>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782" name="Google Shape;2782;p70"/>
          <p:cNvCxnSpPr>
            <a:stCxn id="2783" idx="3"/>
            <a:endCxn id="2781"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4" name="Google Shape;2784;p70"/>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785" name="Google Shape;2785;p70"/>
          <p:cNvCxnSpPr>
            <a:stCxn id="2783" idx="5"/>
            <a:endCxn id="2784"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6" name="Google Shape;2786;p70"/>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787" name="Google Shape;2787;p70"/>
          <p:cNvCxnSpPr>
            <a:stCxn id="2781" idx="3"/>
            <a:endCxn id="2788"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89" name="Google Shape;2789;p70"/>
          <p:cNvCxnSpPr>
            <a:stCxn id="2781" idx="5"/>
            <a:endCxn id="2786"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3" name="Google Shape;2783;p70"/>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790" name="Google Shape;2790;p70"/>
          <p:cNvCxnSpPr>
            <a:stCxn id="2786" idx="3"/>
            <a:endCxn id="2791"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92" name="Google Shape;2792;p70"/>
          <p:cNvCxnSpPr>
            <a:stCxn id="2786" idx="5"/>
            <a:endCxn id="2793"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93" name="Google Shape;2793;p70"/>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791" name="Google Shape;2791;p70"/>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788" name="Google Shape;2788;p70"/>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794" name="Google Shape;2794;p70"/>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795" name="Google Shape;2795;p7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96" name="Google Shape;2796;p70"/>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797" name="Google Shape;2797;p70"/>
          <p:cNvCxnSpPr>
            <a:stCxn id="2793" idx="4"/>
            <a:endCxn id="2796"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798" name="Google Shape;2798;p70"/>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799" name="Google Shape;2799;p7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800" name="Google Shape;2800;p70"/>
          <p:cNvCxnSpPr>
            <a:stCxn id="2727" idx="4"/>
            <a:endCxn id="2801"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801" name="Google Shape;2801;p70"/>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02" name="Google Shape;2802;p70"/>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803" name="Google Shape;2803;p70"/>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804" name="Google Shape;2804;p70"/>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805" name="Google Shape;2805;p70"/>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806" name="Google Shape;2806;p70"/>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807" name="Google Shape;2807;p70"/>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808" name="Google Shape;2808;p70"/>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809" name="Google Shape;2809;p70"/>
          <p:cNvSpPr/>
          <p:nvPr/>
        </p:nvSpPr>
        <p:spPr>
          <a:xfrm>
            <a:off x="4266766"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810" name="Google Shape;2810;p70"/>
          <p:cNvCxnSpPr>
            <a:stCxn id="2745" idx="4"/>
            <a:endCxn id="2809" idx="0"/>
          </p:cNvCxnSpPr>
          <p:nvPr/>
        </p:nvCxnSpPr>
        <p:spPr>
          <a:xfrm flipH="1">
            <a:off x="4388379" y="2374530"/>
            <a:ext cx="110700" cy="888075"/>
          </a:xfrm>
          <a:prstGeom prst="straightConnector1">
            <a:avLst/>
          </a:prstGeom>
          <a:noFill/>
          <a:ln w="9525" cap="flat" cmpd="sng">
            <a:solidFill>
              <a:schemeClr val="dk1"/>
            </a:solidFill>
            <a:prstDash val="solid"/>
            <a:round/>
            <a:headEnd type="none" w="sm" len="sm"/>
            <a:tailEnd type="none" w="sm" len="sm"/>
          </a:ln>
        </p:spPr>
      </p:cxnSp>
      <p:sp>
        <p:nvSpPr>
          <p:cNvPr id="2811" name="Google Shape;2811;p70"/>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812" name="Google Shape;2812;p7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813" name="Google Shape;2813;p70"/>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endParaRPr sz="1100" b="1">
              <a:solidFill>
                <a:srgbClr val="434343"/>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F975CAE9-30E3-419A-8C52-31AAFC500E67}"/>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0E758B9-FEE9-46EB-8583-3741703CD467}"/>
              </a:ext>
            </a:extLst>
          </p:cNvPr>
          <p:cNvSpPr>
            <a:spLocks noGrp="1"/>
          </p:cNvSpPr>
          <p:nvPr>
            <p:ph type="body" idx="1"/>
          </p:nvPr>
        </p:nvSpPr>
        <p:spPr/>
        <p:txBody>
          <a:bodyPr/>
          <a:lstStyle/>
          <a:p>
            <a:endParaRPr lang="fr-MA"/>
          </a:p>
        </p:txBody>
      </p:sp>
      <p:sp>
        <p:nvSpPr>
          <p:cNvPr id="105" name="Footer Placeholder 1">
            <a:extLst>
              <a:ext uri="{FF2B5EF4-FFF2-40B4-BE49-F238E27FC236}">
                <a16:creationId xmlns:a16="http://schemas.microsoft.com/office/drawing/2014/main" id="{10FF129A-1C24-4B2C-A590-0173BE0DF72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8544038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818"/>
        <p:cNvGrpSpPr/>
        <p:nvPr/>
      </p:nvGrpSpPr>
      <p:grpSpPr>
        <a:xfrm>
          <a:off x="0" y="0"/>
          <a:ext cx="0" cy="0"/>
          <a:chOff x="0" y="0"/>
          <a:chExt cx="0" cy="0"/>
        </a:xfrm>
      </p:grpSpPr>
      <p:sp>
        <p:nvSpPr>
          <p:cNvPr id="2819" name="Google Shape;2819;p7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820" name="Google Shape;2820;p71"/>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1" name="Google Shape;2821;p71"/>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2" name="Google Shape;2822;p71"/>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3" name="Google Shape;2823;p7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4" name="Google Shape;2824;p71"/>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5" name="Google Shape;2825;p71"/>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6" name="Google Shape;2826;p7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7" name="Google Shape;2827;p71"/>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8" name="Google Shape;2828;p7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29" name="Google Shape;2829;p7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30" name="Google Shape;2830;p71"/>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31" name="Google Shape;2831;p7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32" name="Google Shape;2832;p7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33" name="Google Shape;2833;p7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834" name="Google Shape;2834;p71"/>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835" name="Google Shape;2835;p71"/>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836" name="Google Shape;2836;p71"/>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37" name="Google Shape;2837;p7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838" name="Google Shape;2838;p71"/>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39" name="Google Shape;2839;p71"/>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0" name="Google Shape;2840;p71"/>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1" name="Google Shape;2841;p7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2" name="Google Shape;2842;p71"/>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3" name="Google Shape;2843;p71"/>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4" name="Google Shape;2844;p7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5" name="Google Shape;2845;p71"/>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6" name="Google Shape;2846;p7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7" name="Google Shape;2847;p7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8" name="Google Shape;2848;p71"/>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49" name="Google Shape;2849;p7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0" name="Google Shape;2850;p7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1" name="Google Shape;2851;p7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852" name="Google Shape;2852;p71"/>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853" name="Google Shape;2853;p71"/>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854" name="Google Shape;2854;p71"/>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5" name="Google Shape;2855;p7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6" name="Google Shape;2856;p71"/>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7" name="Google Shape;2857;p7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8" name="Google Shape;2858;p71"/>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59" name="Google Shape;2859;p71"/>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0" name="Google Shape;2860;p7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1" name="Google Shape;2861;p7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2" name="Google Shape;2862;p7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3" name="Google Shape;2863;p7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4" name="Google Shape;2864;p71"/>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5" name="Google Shape;2865;p7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6" name="Google Shape;2866;p7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67" name="Google Shape;2867;p71"/>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68" name="Google Shape;2868;p71"/>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869" name="Google Shape;2869;p7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0" name="Google Shape;2870;p7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1" name="Google Shape;2871;p7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2" name="Google Shape;2872;p71"/>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3" name="Google Shape;2873;p7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4" name="Google Shape;2874;p7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5" name="Google Shape;2875;p7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6" name="Google Shape;2876;p7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7" name="Google Shape;2877;p71"/>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8" name="Google Shape;2878;p7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79" name="Google Shape;2879;p7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80" name="Google Shape;2880;p71"/>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881" name="Google Shape;2881;p7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882" name="Google Shape;2882;p71"/>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883" name="Google Shape;2883;p7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884" name="Google Shape;2884;p7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885" name="Google Shape;2885;p71"/>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886" name="Google Shape;2886;p7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87" name="Google Shape;2887;p71"/>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888" name="Google Shape;2888;p71"/>
          <p:cNvCxnSpPr>
            <a:stCxn id="2889" idx="3"/>
            <a:endCxn id="288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0" name="Google Shape;2890;p71"/>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891" name="Google Shape;2891;p71"/>
          <p:cNvCxnSpPr>
            <a:stCxn id="2889" idx="5"/>
            <a:endCxn id="2890"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2" name="Google Shape;2892;p71"/>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893" name="Google Shape;2893;p71"/>
          <p:cNvCxnSpPr>
            <a:stCxn id="2887" idx="3"/>
            <a:endCxn id="2894"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95" name="Google Shape;2895;p71"/>
          <p:cNvCxnSpPr>
            <a:stCxn id="2887" idx="5"/>
            <a:endCxn id="2892"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89" name="Google Shape;2889;p7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896" name="Google Shape;2896;p71"/>
          <p:cNvCxnSpPr>
            <a:stCxn id="2892" idx="3"/>
            <a:endCxn id="2897"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98" name="Google Shape;2898;p71"/>
          <p:cNvCxnSpPr>
            <a:stCxn id="2892" idx="5"/>
            <a:endCxn id="2899"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9" name="Google Shape;2899;p71"/>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897" name="Google Shape;2897;p7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894" name="Google Shape;2894;p7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900" name="Google Shape;2900;p71"/>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901" name="Google Shape;2901;p7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02" name="Google Shape;2902;p71"/>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903" name="Google Shape;2903;p71"/>
          <p:cNvCxnSpPr>
            <a:stCxn id="2899" idx="4"/>
            <a:endCxn id="2902"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2904" name="Google Shape;2904;p71"/>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2905" name="Google Shape;2905;p7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2906" name="Google Shape;2906;p71"/>
          <p:cNvCxnSpPr>
            <a:stCxn id="2833" idx="4"/>
            <a:endCxn id="2907"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2907" name="Google Shape;2907;p71"/>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08" name="Google Shape;2908;p71"/>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909" name="Google Shape;2909;p71"/>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910" name="Google Shape;2910;p71"/>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2911" name="Google Shape;2911;p71"/>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912" name="Google Shape;2912;p71"/>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2913" name="Google Shape;2913;p71"/>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2914" name="Google Shape;2914;p71"/>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2915" name="Google Shape;2915;p71"/>
          <p:cNvSpPr/>
          <p:nvPr/>
        </p:nvSpPr>
        <p:spPr>
          <a:xfrm>
            <a:off x="4266766"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916" name="Google Shape;2916;p71"/>
          <p:cNvCxnSpPr>
            <a:stCxn id="2851" idx="4"/>
            <a:endCxn id="2915" idx="0"/>
          </p:cNvCxnSpPr>
          <p:nvPr/>
        </p:nvCxnSpPr>
        <p:spPr>
          <a:xfrm flipH="1">
            <a:off x="4388379" y="2374530"/>
            <a:ext cx="110700" cy="888075"/>
          </a:xfrm>
          <a:prstGeom prst="straightConnector1">
            <a:avLst/>
          </a:prstGeom>
          <a:noFill/>
          <a:ln w="9525" cap="flat" cmpd="sng">
            <a:solidFill>
              <a:schemeClr val="dk1"/>
            </a:solidFill>
            <a:prstDash val="solid"/>
            <a:round/>
            <a:headEnd type="none" w="sm" len="sm"/>
            <a:tailEnd type="none" w="sm" len="sm"/>
          </a:ln>
        </p:spPr>
      </p:cxnSp>
      <p:sp>
        <p:nvSpPr>
          <p:cNvPr id="2917" name="Google Shape;2917;p71"/>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918" name="Google Shape;2918;p7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919" name="Google Shape;2919;p71"/>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58D4DF80-B885-467D-8276-BF662115C5B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693E264-A7B9-4F61-9743-13C69063E863}"/>
              </a:ext>
            </a:extLst>
          </p:cNvPr>
          <p:cNvSpPr>
            <a:spLocks noGrp="1"/>
          </p:cNvSpPr>
          <p:nvPr>
            <p:ph type="body" idx="1"/>
          </p:nvPr>
        </p:nvSpPr>
        <p:spPr/>
        <p:txBody>
          <a:bodyPr/>
          <a:lstStyle/>
          <a:p>
            <a:endParaRPr lang="fr-MA"/>
          </a:p>
        </p:txBody>
      </p:sp>
      <p:sp>
        <p:nvSpPr>
          <p:cNvPr id="105" name="Footer Placeholder 1">
            <a:extLst>
              <a:ext uri="{FF2B5EF4-FFF2-40B4-BE49-F238E27FC236}">
                <a16:creationId xmlns:a16="http://schemas.microsoft.com/office/drawing/2014/main" id="{88A417A0-B56F-446F-B690-8C404BE0427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6399773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924"/>
        <p:cNvGrpSpPr/>
        <p:nvPr/>
      </p:nvGrpSpPr>
      <p:grpSpPr>
        <a:xfrm>
          <a:off x="0" y="0"/>
          <a:ext cx="0" cy="0"/>
          <a:chOff x="0" y="0"/>
          <a:chExt cx="0" cy="0"/>
        </a:xfrm>
      </p:grpSpPr>
      <p:sp>
        <p:nvSpPr>
          <p:cNvPr id="2925" name="Google Shape;2925;p7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926" name="Google Shape;2926;p72"/>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27" name="Google Shape;2927;p72"/>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28" name="Google Shape;2928;p72"/>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29" name="Google Shape;2929;p7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0" name="Google Shape;2930;p72"/>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1" name="Google Shape;2931;p72"/>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2" name="Google Shape;2932;p7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3" name="Google Shape;2933;p72"/>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4" name="Google Shape;2934;p7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5" name="Google Shape;2935;p7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6" name="Google Shape;2936;p72"/>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7" name="Google Shape;2937;p7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8" name="Google Shape;2938;p7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39" name="Google Shape;2939;p7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940" name="Google Shape;2940;p72"/>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941" name="Google Shape;2941;p72"/>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42" name="Google Shape;2942;p72"/>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43" name="Google Shape;2943;p7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944" name="Google Shape;2944;p72"/>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45" name="Google Shape;2945;p72"/>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46" name="Google Shape;2946;p72"/>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47" name="Google Shape;2947;p7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48" name="Google Shape;2948;p72"/>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49" name="Google Shape;2949;p72"/>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0" name="Google Shape;2950;p7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1" name="Google Shape;2951;p72"/>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2" name="Google Shape;2952;p7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3" name="Google Shape;2953;p7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4" name="Google Shape;2954;p72"/>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5" name="Google Shape;2955;p7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6" name="Google Shape;2956;p7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57" name="Google Shape;2957;p7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958" name="Google Shape;2958;p72"/>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59" name="Google Shape;2959;p72"/>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960" name="Google Shape;2960;p72"/>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1" name="Google Shape;2961;p7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2" name="Google Shape;2962;p72"/>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3" name="Google Shape;2963;p7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4" name="Google Shape;2964;p72"/>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5" name="Google Shape;2965;p72"/>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6" name="Google Shape;2966;p7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7" name="Google Shape;2967;p7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8" name="Google Shape;2968;p7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69" name="Google Shape;2969;p7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0" name="Google Shape;2970;p72"/>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1" name="Google Shape;2971;p7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2" name="Google Shape;2972;p7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3" name="Google Shape;2973;p72"/>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74" name="Google Shape;2974;p72"/>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2975" name="Google Shape;2975;p7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6" name="Google Shape;2976;p7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7" name="Google Shape;2977;p7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8" name="Google Shape;2978;p72"/>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79" name="Google Shape;2979;p7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0" name="Google Shape;2980;p7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1" name="Google Shape;2981;p7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2" name="Google Shape;2982;p7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3" name="Google Shape;2983;p72"/>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4" name="Google Shape;2984;p7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5" name="Google Shape;2985;p7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6" name="Google Shape;2986;p72"/>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2987" name="Google Shape;2987;p7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2988" name="Google Shape;2988;p72"/>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989" name="Google Shape;2989;p7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990" name="Google Shape;2990;p7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991" name="Google Shape;2991;p72"/>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2992" name="Google Shape;2992;p7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93" name="Google Shape;2993;p72"/>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994" name="Google Shape;2994;p72"/>
          <p:cNvCxnSpPr>
            <a:stCxn id="2995" idx="3"/>
            <a:endCxn id="2993"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6" name="Google Shape;2996;p72"/>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997" name="Google Shape;2997;p72"/>
          <p:cNvCxnSpPr>
            <a:stCxn id="2995" idx="5"/>
            <a:endCxn id="2996"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8" name="Google Shape;2998;p72"/>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2999" name="Google Shape;2999;p72"/>
          <p:cNvCxnSpPr>
            <a:stCxn id="2993" idx="3"/>
            <a:endCxn id="3000"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001" name="Google Shape;3001;p72"/>
          <p:cNvCxnSpPr>
            <a:stCxn id="2993" idx="5"/>
            <a:endCxn id="2998"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5" name="Google Shape;2995;p7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002" name="Google Shape;3002;p72"/>
          <p:cNvCxnSpPr>
            <a:stCxn id="2998" idx="3"/>
            <a:endCxn id="3003"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004" name="Google Shape;3004;p72"/>
          <p:cNvCxnSpPr>
            <a:stCxn id="2998" idx="5"/>
            <a:endCxn id="3005"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005" name="Google Shape;3005;p72"/>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003" name="Google Shape;3003;p7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000" name="Google Shape;3000;p7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006" name="Google Shape;3006;p72"/>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007" name="Google Shape;3007;p7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08" name="Google Shape;3008;p72"/>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009" name="Google Shape;3009;p72"/>
          <p:cNvCxnSpPr>
            <a:stCxn id="3005" idx="4"/>
            <a:endCxn id="3008"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3010" name="Google Shape;3010;p72"/>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3011" name="Google Shape;3011;p7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3012" name="Google Shape;3012;p72"/>
          <p:cNvCxnSpPr>
            <a:stCxn id="2939" idx="4"/>
            <a:endCxn id="3013"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013" name="Google Shape;3013;p72"/>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14" name="Google Shape;3014;p72"/>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015" name="Google Shape;3015;p72"/>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016" name="Google Shape;3016;p72"/>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3017" name="Google Shape;3017;p72"/>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018" name="Google Shape;3018;p72"/>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019" name="Google Shape;3019;p72"/>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020" name="Google Shape;3020;p72"/>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021" name="Google Shape;3021;p72"/>
          <p:cNvSpPr/>
          <p:nvPr/>
        </p:nvSpPr>
        <p:spPr>
          <a:xfrm>
            <a:off x="4266766"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022" name="Google Shape;3022;p72"/>
          <p:cNvCxnSpPr>
            <a:stCxn id="2957" idx="4"/>
            <a:endCxn id="3021" idx="0"/>
          </p:cNvCxnSpPr>
          <p:nvPr/>
        </p:nvCxnSpPr>
        <p:spPr>
          <a:xfrm flipH="1">
            <a:off x="4388379" y="2374530"/>
            <a:ext cx="110700" cy="888075"/>
          </a:xfrm>
          <a:prstGeom prst="straightConnector1">
            <a:avLst/>
          </a:prstGeom>
          <a:noFill/>
          <a:ln w="9525" cap="flat" cmpd="sng">
            <a:solidFill>
              <a:schemeClr val="dk1"/>
            </a:solidFill>
            <a:prstDash val="solid"/>
            <a:round/>
            <a:headEnd type="none" w="sm" len="sm"/>
            <a:tailEnd type="none" w="sm" len="sm"/>
          </a:ln>
        </p:spPr>
      </p:cxnSp>
      <p:sp>
        <p:nvSpPr>
          <p:cNvPr id="3023" name="Google Shape;3023;p72"/>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024" name="Google Shape;3024;p72"/>
          <p:cNvCxnSpPr>
            <a:endCxn id="3023" idx="0"/>
          </p:cNvCxnSpPr>
          <p:nvPr/>
        </p:nvCxnSpPr>
        <p:spPr>
          <a:xfrm>
            <a:off x="4399051" y="3322566"/>
            <a:ext cx="61200" cy="1021051"/>
          </a:xfrm>
          <a:prstGeom prst="straightConnector1">
            <a:avLst/>
          </a:prstGeom>
          <a:noFill/>
          <a:ln w="9525" cap="flat" cmpd="sng">
            <a:solidFill>
              <a:schemeClr val="dk1"/>
            </a:solidFill>
            <a:prstDash val="solid"/>
            <a:round/>
            <a:headEnd type="none" w="sm" len="sm"/>
            <a:tailEnd type="none" w="sm" len="sm"/>
          </a:ln>
        </p:spPr>
      </p:cxnSp>
      <p:sp>
        <p:nvSpPr>
          <p:cNvPr id="3025" name="Google Shape;3025;p72"/>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026" name="Google Shape;3026;p7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3027" name="Google Shape;3027;p72"/>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68F81F5-7198-4DE4-907A-E1E634B47E78}"/>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EC25F312-C0FA-49C4-B620-6D17673C85B0}"/>
              </a:ext>
            </a:extLst>
          </p:cNvPr>
          <p:cNvSpPr>
            <a:spLocks noGrp="1"/>
          </p:cNvSpPr>
          <p:nvPr>
            <p:ph type="body" idx="1"/>
          </p:nvPr>
        </p:nvSpPr>
        <p:spPr/>
        <p:txBody>
          <a:bodyPr/>
          <a:lstStyle/>
          <a:p>
            <a:endParaRPr lang="fr-MA"/>
          </a:p>
        </p:txBody>
      </p:sp>
      <p:sp>
        <p:nvSpPr>
          <p:cNvPr id="107" name="Footer Placeholder 1">
            <a:extLst>
              <a:ext uri="{FF2B5EF4-FFF2-40B4-BE49-F238E27FC236}">
                <a16:creationId xmlns:a16="http://schemas.microsoft.com/office/drawing/2014/main" id="{0FDE98BA-C55F-4F94-8B6F-28DD123CA55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8131992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sp>
        <p:nvSpPr>
          <p:cNvPr id="3032" name="Google Shape;3032;p7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033" name="Google Shape;3033;p7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4" name="Google Shape;3034;p7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5" name="Google Shape;3035;p7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6" name="Google Shape;3036;p7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7" name="Google Shape;3037;p7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8" name="Google Shape;3038;p7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39" name="Google Shape;3039;p7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0" name="Google Shape;3040;p7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1" name="Google Shape;3041;p7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2" name="Google Shape;3042;p7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3" name="Google Shape;3043;p7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4" name="Google Shape;3044;p7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5" name="Google Shape;3045;p7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46" name="Google Shape;3046;p7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047" name="Google Shape;3047;p7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048" name="Google Shape;3048;p73"/>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49" name="Google Shape;3049;p7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050" name="Google Shape;3050;p7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051" name="Google Shape;3051;p7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2" name="Google Shape;3052;p7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3" name="Google Shape;3053;p7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4" name="Google Shape;3054;p7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5" name="Google Shape;3055;p7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6" name="Google Shape;3056;p7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7" name="Google Shape;3057;p7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8" name="Google Shape;3058;p7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59" name="Google Shape;3059;p7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0" name="Google Shape;3060;p7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1" name="Google Shape;3061;p7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2" name="Google Shape;3062;p7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3" name="Google Shape;3063;p7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4" name="Google Shape;3064;p7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065" name="Google Shape;3065;p73"/>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66" name="Google Shape;3066;p73"/>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067" name="Google Shape;3067;p7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8" name="Google Shape;3068;p7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69" name="Google Shape;3069;p7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0" name="Google Shape;3070;p7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1" name="Google Shape;3071;p7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2" name="Google Shape;3072;p7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3" name="Google Shape;3073;p7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4" name="Google Shape;3074;p7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5" name="Google Shape;3075;p7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6" name="Google Shape;3076;p7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7" name="Google Shape;3077;p7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8" name="Google Shape;3078;p7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79" name="Google Shape;3079;p7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0" name="Google Shape;3080;p7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081" name="Google Shape;3081;p7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082" name="Google Shape;3082;p7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3" name="Google Shape;3083;p7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4" name="Google Shape;3084;p7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5" name="Google Shape;3085;p7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6" name="Google Shape;3086;p7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7" name="Google Shape;3087;p7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8" name="Google Shape;3088;p7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89" name="Google Shape;3089;p7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90" name="Google Shape;3090;p7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91" name="Google Shape;3091;p7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92" name="Google Shape;3092;p7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93" name="Google Shape;3093;p7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094" name="Google Shape;3094;p7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095" name="Google Shape;3095;p73"/>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096" name="Google Shape;3096;p7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097" name="Google Shape;3097;p7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3098" name="Google Shape;3098;p73"/>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099" name="Google Shape;3099;p7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00" name="Google Shape;3100;p73"/>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101" name="Google Shape;3101;p73"/>
          <p:cNvCxnSpPr>
            <a:stCxn id="3102" idx="3"/>
            <a:endCxn id="3100"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3" name="Google Shape;3103;p7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104" name="Google Shape;3104;p73"/>
          <p:cNvCxnSpPr>
            <a:stCxn id="3102" idx="5"/>
            <a:endCxn id="3103"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5" name="Google Shape;3105;p73"/>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106" name="Google Shape;3106;p73"/>
          <p:cNvCxnSpPr>
            <a:stCxn id="3100" idx="3"/>
            <a:endCxn id="3107"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108" name="Google Shape;3108;p73"/>
          <p:cNvCxnSpPr>
            <a:stCxn id="3100" idx="5"/>
            <a:endCxn id="3105"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2" name="Google Shape;3102;p7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109" name="Google Shape;3109;p73"/>
          <p:cNvCxnSpPr>
            <a:stCxn id="3105" idx="3"/>
            <a:endCxn id="3110"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111" name="Google Shape;3111;p73"/>
          <p:cNvCxnSpPr>
            <a:stCxn id="3105" idx="5"/>
            <a:endCxn id="3112"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12" name="Google Shape;3112;p73"/>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110" name="Google Shape;3110;p7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107" name="Google Shape;3107;p7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113" name="Google Shape;3113;p7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114" name="Google Shape;3114;p7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15" name="Google Shape;3115;p7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116" name="Google Shape;3116;p73"/>
          <p:cNvCxnSpPr>
            <a:stCxn id="3112" idx="4"/>
            <a:endCxn id="3115"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3117" name="Google Shape;3117;p73"/>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3118" name="Google Shape;3118;p7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3119" name="Google Shape;3119;p73"/>
          <p:cNvCxnSpPr>
            <a:stCxn id="3046" idx="4"/>
            <a:endCxn id="3120"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120" name="Google Shape;3120;p73"/>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21" name="Google Shape;3121;p73"/>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122" name="Google Shape;3122;p73"/>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123" name="Google Shape;3123;p73"/>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3124" name="Google Shape;3124;p7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125" name="Google Shape;3125;p73"/>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126" name="Google Shape;3126;p73"/>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127" name="Google Shape;3127;p73"/>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128" name="Google Shape;3128;p73"/>
          <p:cNvSpPr/>
          <p:nvPr/>
        </p:nvSpPr>
        <p:spPr>
          <a:xfrm>
            <a:off x="5603903" y="4292777"/>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129" name="Google Shape;3129;p73"/>
          <p:cNvCxnSpPr/>
          <p:nvPr/>
        </p:nvCxnSpPr>
        <p:spPr>
          <a:xfrm>
            <a:off x="5217605" y="3322606"/>
            <a:ext cx="472701" cy="955551"/>
          </a:xfrm>
          <a:prstGeom prst="straightConnector1">
            <a:avLst/>
          </a:prstGeom>
          <a:noFill/>
          <a:ln w="9525" cap="flat" cmpd="sng">
            <a:solidFill>
              <a:schemeClr val="dk1"/>
            </a:solidFill>
            <a:prstDash val="solid"/>
            <a:round/>
            <a:headEnd type="none" w="sm" len="sm"/>
            <a:tailEnd type="none" w="sm" len="sm"/>
          </a:ln>
        </p:spPr>
      </p:cxnSp>
      <p:sp>
        <p:nvSpPr>
          <p:cNvPr id="3130" name="Google Shape;3130;p73"/>
          <p:cNvSpPr/>
          <p:nvPr/>
        </p:nvSpPr>
        <p:spPr>
          <a:xfrm>
            <a:off x="5039570"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131" name="Google Shape;3131;p73"/>
          <p:cNvCxnSpPr/>
          <p:nvPr/>
        </p:nvCxnSpPr>
        <p:spPr>
          <a:xfrm>
            <a:off x="4537687" y="2363633"/>
            <a:ext cx="674712" cy="873549"/>
          </a:xfrm>
          <a:prstGeom prst="straightConnector1">
            <a:avLst/>
          </a:prstGeom>
          <a:noFill/>
          <a:ln w="9525" cap="flat" cmpd="sng">
            <a:solidFill>
              <a:schemeClr val="dk1"/>
            </a:solidFill>
            <a:prstDash val="solid"/>
            <a:round/>
            <a:headEnd type="none" w="sm" len="sm"/>
            <a:tailEnd type="none" w="sm" len="sm"/>
          </a:ln>
        </p:spPr>
      </p:cxnSp>
      <p:sp>
        <p:nvSpPr>
          <p:cNvPr id="3132" name="Google Shape;3132;p73"/>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133" name="Google Shape;3133;p7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3134" name="Google Shape;3134;p73"/>
          <p:cNvSpPr txBox="1"/>
          <p:nvPr/>
        </p:nvSpPr>
        <p:spPr>
          <a:xfrm>
            <a:off x="4071724"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n</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77269DD1-9600-451F-B07F-1B675909E7E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25D2551-11DE-4BD7-8AEF-4EE207C221A0}"/>
              </a:ext>
            </a:extLst>
          </p:cNvPr>
          <p:cNvSpPr>
            <a:spLocks noGrp="1"/>
          </p:cNvSpPr>
          <p:nvPr>
            <p:ph type="body" idx="1"/>
          </p:nvPr>
        </p:nvSpPr>
        <p:spPr/>
        <p:txBody>
          <a:bodyPr/>
          <a:lstStyle/>
          <a:p>
            <a:endParaRPr lang="fr-MA"/>
          </a:p>
        </p:txBody>
      </p:sp>
      <p:sp>
        <p:nvSpPr>
          <p:cNvPr id="107" name="Footer Placeholder 1">
            <a:extLst>
              <a:ext uri="{FF2B5EF4-FFF2-40B4-BE49-F238E27FC236}">
                <a16:creationId xmlns:a16="http://schemas.microsoft.com/office/drawing/2014/main" id="{50EAF1CA-5C33-4933-8370-CD151F805F4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5390996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139"/>
        <p:cNvGrpSpPr/>
        <p:nvPr/>
      </p:nvGrpSpPr>
      <p:grpSpPr>
        <a:xfrm>
          <a:off x="0" y="0"/>
          <a:ext cx="0" cy="0"/>
          <a:chOff x="0" y="0"/>
          <a:chExt cx="0" cy="0"/>
        </a:xfrm>
      </p:grpSpPr>
      <p:sp>
        <p:nvSpPr>
          <p:cNvPr id="3140" name="Google Shape;3140;p7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141" name="Google Shape;3141;p74"/>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2" name="Google Shape;3142;p74"/>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3" name="Google Shape;3143;p74"/>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4" name="Google Shape;3144;p7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5" name="Google Shape;3145;p74"/>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6" name="Google Shape;3146;p74"/>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7" name="Google Shape;3147;p7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8" name="Google Shape;3148;p74"/>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49" name="Google Shape;3149;p7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50" name="Google Shape;3150;p7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51" name="Google Shape;3151;p74"/>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52" name="Google Shape;3152;p7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53" name="Google Shape;3153;p7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54" name="Google Shape;3154;p7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155" name="Google Shape;3155;p74"/>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156" name="Google Shape;3156;p74"/>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57" name="Google Shape;3157;p74"/>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58" name="Google Shape;3158;p7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159" name="Google Shape;3159;p74"/>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0" name="Google Shape;3160;p74"/>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1" name="Google Shape;3161;p74"/>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2" name="Google Shape;3162;p7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3" name="Google Shape;3163;p74"/>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4" name="Google Shape;3164;p74"/>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5" name="Google Shape;3165;p7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6" name="Google Shape;3166;p74"/>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7" name="Google Shape;3167;p7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8" name="Google Shape;3168;p7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69" name="Google Shape;3169;p74"/>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0" name="Google Shape;3170;p7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1" name="Google Shape;3171;p7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2" name="Google Shape;3172;p7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173" name="Google Shape;3173;p74"/>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74" name="Google Shape;3174;p74"/>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175" name="Google Shape;3175;p74"/>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6" name="Google Shape;3176;p7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7" name="Google Shape;3177;p74"/>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8" name="Google Shape;3178;p7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79" name="Google Shape;3179;p74"/>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0" name="Google Shape;3180;p74"/>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1" name="Google Shape;3181;p7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2" name="Google Shape;3182;p7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3" name="Google Shape;3183;p7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4" name="Google Shape;3184;p7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5" name="Google Shape;3185;p74"/>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6" name="Google Shape;3186;p7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7" name="Google Shape;3187;p7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88" name="Google Shape;3188;p74"/>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89" name="Google Shape;3189;p74"/>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190" name="Google Shape;3190;p7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1" name="Google Shape;3191;p7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2" name="Google Shape;3192;p7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3" name="Google Shape;3193;p74"/>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4" name="Google Shape;3194;p7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5" name="Google Shape;3195;p7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6" name="Google Shape;3196;p7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7" name="Google Shape;3197;p7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8" name="Google Shape;3198;p74"/>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199" name="Google Shape;3199;p7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00" name="Google Shape;3200;p7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01" name="Google Shape;3201;p74"/>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02" name="Google Shape;3202;p7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203" name="Google Shape;3203;p74"/>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204" name="Google Shape;3204;p7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205" name="Google Shape;3205;p7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3206" name="Google Shape;3206;p74"/>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207" name="Google Shape;3207;p7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08" name="Google Shape;3208;p74"/>
          <p:cNvSpPr/>
          <p:nvPr/>
        </p:nvSpPr>
        <p:spPr>
          <a:xfrm>
            <a:off x="7310643" y="2920201"/>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209" name="Google Shape;3209;p74"/>
          <p:cNvCxnSpPr>
            <a:stCxn id="3210" idx="3"/>
            <a:endCxn id="3208"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1" name="Google Shape;3211;p74"/>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212" name="Google Shape;3212;p74"/>
          <p:cNvCxnSpPr>
            <a:stCxn id="3210" idx="5"/>
            <a:endCxn id="3211" idx="0"/>
          </p:cNvCxnSpPr>
          <p:nvPr/>
        </p:nvCxnSpPr>
        <p:spPr>
          <a:xfrm>
            <a:off x="7742970"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3" name="Google Shape;3213;p74"/>
          <p:cNvSpPr/>
          <p:nvPr/>
        </p:nvSpPr>
        <p:spPr>
          <a:xfrm>
            <a:off x="7449112" y="3259499"/>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214" name="Google Shape;3214;p74"/>
          <p:cNvCxnSpPr>
            <a:stCxn id="3208" idx="3"/>
            <a:endCxn id="3215" idx="7"/>
          </p:cNvCxnSpPr>
          <p:nvPr/>
        </p:nvCxnSpPr>
        <p:spPr>
          <a:xfrm flipH="1">
            <a:off x="7176640" y="3052589"/>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216" name="Google Shape;3216;p74"/>
          <p:cNvCxnSpPr>
            <a:stCxn id="3208" idx="5"/>
            <a:endCxn id="3213" idx="0"/>
          </p:cNvCxnSpPr>
          <p:nvPr/>
        </p:nvCxnSpPr>
        <p:spPr>
          <a:xfrm>
            <a:off x="7493478" y="3052587"/>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0" name="Google Shape;3210;p7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217" name="Google Shape;3217;p74"/>
          <p:cNvCxnSpPr>
            <a:stCxn id="3213" idx="3"/>
            <a:endCxn id="3218" idx="0"/>
          </p:cNvCxnSpPr>
          <p:nvPr/>
        </p:nvCxnSpPr>
        <p:spPr>
          <a:xfrm flipH="1">
            <a:off x="7322438"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219" name="Google Shape;3219;p74"/>
          <p:cNvCxnSpPr>
            <a:stCxn id="3213" idx="5"/>
            <a:endCxn id="3220" idx="0"/>
          </p:cNvCxnSpPr>
          <p:nvPr/>
        </p:nvCxnSpPr>
        <p:spPr>
          <a:xfrm>
            <a:off x="7601217" y="3372424"/>
            <a:ext cx="137251" cy="2056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20" name="Google Shape;3220;p74"/>
          <p:cNvSpPr/>
          <p:nvPr/>
        </p:nvSpPr>
        <p:spPr>
          <a:xfrm>
            <a:off x="7693698" y="3578143"/>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218" name="Google Shape;3218;p7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215" name="Google Shape;3215;p7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221" name="Google Shape;3221;p74"/>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222" name="Google Shape;3222;p7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23" name="Google Shape;3223;p74"/>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224" name="Google Shape;3224;p74"/>
          <p:cNvCxnSpPr>
            <a:stCxn id="3220" idx="4"/>
            <a:endCxn id="3223" idx="0"/>
          </p:cNvCxnSpPr>
          <p:nvPr/>
        </p:nvCxnSpPr>
        <p:spPr>
          <a:xfrm>
            <a:off x="7738547" y="3637246"/>
            <a:ext cx="65700" cy="599625"/>
          </a:xfrm>
          <a:prstGeom prst="straightConnector1">
            <a:avLst/>
          </a:prstGeom>
          <a:noFill/>
          <a:ln w="9525" cap="flat" cmpd="sng">
            <a:solidFill>
              <a:schemeClr val="dk2"/>
            </a:solidFill>
            <a:prstDash val="solid"/>
            <a:round/>
            <a:headEnd type="none" w="sm" len="sm"/>
            <a:tailEnd type="none" w="sm" len="sm"/>
          </a:ln>
        </p:spPr>
      </p:cxnSp>
      <p:sp>
        <p:nvSpPr>
          <p:cNvPr id="3225" name="Google Shape;3225;p74"/>
          <p:cNvSpPr/>
          <p:nvPr/>
        </p:nvSpPr>
        <p:spPr>
          <a:xfrm>
            <a:off x="7397092" y="2453172"/>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3226" name="Google Shape;3226;p7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cxnSp>
        <p:nvCxnSpPr>
          <p:cNvPr id="3227" name="Google Shape;3227;p74"/>
          <p:cNvCxnSpPr>
            <a:stCxn id="3154" idx="4"/>
            <a:endCxn id="3228"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228" name="Google Shape;3228;p74"/>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29" name="Google Shape;3229;p74"/>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230" name="Google Shape;3230;p74"/>
          <p:cNvSpPr txBox="1"/>
          <p:nvPr/>
        </p:nvSpPr>
        <p:spPr>
          <a:xfrm>
            <a:off x="6092734" y="4676878"/>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231" name="Google Shape;3231;p74"/>
          <p:cNvSpPr txBox="1"/>
          <p:nvPr/>
        </p:nvSpPr>
        <p:spPr>
          <a:xfrm>
            <a:off x="6144235" y="1944029"/>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3232" name="Google Shape;3232;p74"/>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233" name="Google Shape;3233;p74"/>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234" name="Google Shape;3234;p74"/>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235" name="Google Shape;3235;p74"/>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236" name="Google Shape;3236;p74"/>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237" name="Google Shape;3237;p74"/>
          <p:cNvCxnSpPr>
            <a:stCxn id="3172" idx="4"/>
            <a:endCxn id="3236" idx="0"/>
          </p:cNvCxnSpPr>
          <p:nvPr/>
        </p:nvCxnSpPr>
        <p:spPr>
          <a:xfrm flipH="1">
            <a:off x="4460157" y="2374531"/>
            <a:ext cx="38925" cy="1968975"/>
          </a:xfrm>
          <a:prstGeom prst="straightConnector1">
            <a:avLst/>
          </a:prstGeom>
          <a:noFill/>
          <a:ln w="9525" cap="flat" cmpd="sng">
            <a:solidFill>
              <a:schemeClr val="dk1"/>
            </a:solidFill>
            <a:prstDash val="solid"/>
            <a:round/>
            <a:headEnd type="none" w="sm" len="sm"/>
            <a:tailEnd type="none" w="sm" len="sm"/>
          </a:ln>
        </p:spPr>
      </p:cxnSp>
      <p:sp>
        <p:nvSpPr>
          <p:cNvPr id="3238" name="Google Shape;3238;p74"/>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239" name="Google Shape;3239;p7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 name="Titre 1">
            <a:extLst>
              <a:ext uri="{FF2B5EF4-FFF2-40B4-BE49-F238E27FC236}">
                <a16:creationId xmlns:a16="http://schemas.microsoft.com/office/drawing/2014/main" id="{CCF9FAC9-B3DF-493F-8942-ACD94700B03D}"/>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BF534F6-FCB8-48CC-8935-FAEBC9F0C63C}"/>
              </a:ext>
            </a:extLst>
          </p:cNvPr>
          <p:cNvSpPr>
            <a:spLocks noGrp="1"/>
          </p:cNvSpPr>
          <p:nvPr>
            <p:ph type="body" idx="1"/>
          </p:nvPr>
        </p:nvSpPr>
        <p:spPr/>
        <p:txBody>
          <a:bodyPr/>
          <a:lstStyle/>
          <a:p>
            <a:endParaRPr lang="fr-MA"/>
          </a:p>
        </p:txBody>
      </p:sp>
      <p:sp>
        <p:nvSpPr>
          <p:cNvPr id="104" name="Footer Placeholder 1">
            <a:extLst>
              <a:ext uri="{FF2B5EF4-FFF2-40B4-BE49-F238E27FC236}">
                <a16:creationId xmlns:a16="http://schemas.microsoft.com/office/drawing/2014/main" id="{894E79E5-F0FC-48C6-B169-A5A89610E7B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7963602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3243"/>
        <p:cNvGrpSpPr/>
        <p:nvPr/>
      </p:nvGrpSpPr>
      <p:grpSpPr>
        <a:xfrm>
          <a:off x="0" y="0"/>
          <a:ext cx="0" cy="0"/>
          <a:chOff x="0" y="0"/>
          <a:chExt cx="0" cy="0"/>
        </a:xfrm>
      </p:grpSpPr>
      <p:sp>
        <p:nvSpPr>
          <p:cNvPr id="3244" name="Google Shape;3244;p7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245" name="Google Shape;3245;p75"/>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46" name="Google Shape;3246;p75"/>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47" name="Google Shape;3247;p75"/>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48" name="Google Shape;3248;p7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49" name="Google Shape;3249;p75"/>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0" name="Google Shape;3250;p75"/>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1" name="Google Shape;3251;p7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2" name="Google Shape;3252;p75"/>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3" name="Google Shape;3253;p7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4" name="Google Shape;3254;p7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5" name="Google Shape;3255;p75"/>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6" name="Google Shape;3256;p7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7" name="Google Shape;3257;p7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58" name="Google Shape;3258;p7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259" name="Google Shape;3259;p75"/>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260" name="Google Shape;3260;p75"/>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61" name="Google Shape;3261;p75"/>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62" name="Google Shape;3262;p7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263" name="Google Shape;3263;p75"/>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4" name="Google Shape;3264;p75"/>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5" name="Google Shape;3265;p75"/>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6" name="Google Shape;3266;p7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7" name="Google Shape;3267;p75"/>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8" name="Google Shape;3268;p75"/>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69" name="Google Shape;3269;p7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0" name="Google Shape;3270;p75"/>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1" name="Google Shape;3271;p7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2" name="Google Shape;3272;p7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3" name="Google Shape;3273;p75"/>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4" name="Google Shape;3274;p7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5" name="Google Shape;3275;p7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76" name="Google Shape;3276;p7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277" name="Google Shape;3277;p75"/>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78" name="Google Shape;3278;p75"/>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279" name="Google Shape;3279;p75"/>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0" name="Google Shape;3280;p7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1" name="Google Shape;3281;p75"/>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2" name="Google Shape;3282;p7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3" name="Google Shape;3283;p75"/>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4" name="Google Shape;3284;p75"/>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5" name="Google Shape;3285;p7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6" name="Google Shape;3286;p7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7" name="Google Shape;3287;p7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8" name="Google Shape;3288;p7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89" name="Google Shape;3289;p75"/>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0" name="Google Shape;3290;p7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1" name="Google Shape;3291;p7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2" name="Google Shape;3292;p75"/>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93" name="Google Shape;3293;p75"/>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294" name="Google Shape;3294;p7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5" name="Google Shape;3295;p7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6" name="Google Shape;3296;p7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7" name="Google Shape;3297;p75"/>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8" name="Google Shape;3298;p7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299" name="Google Shape;3299;p7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0" name="Google Shape;3300;p7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1" name="Google Shape;3301;p7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2" name="Google Shape;3302;p75"/>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3" name="Google Shape;3303;p7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4" name="Google Shape;3304;p7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5" name="Google Shape;3305;p75"/>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06" name="Google Shape;3306;p7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307" name="Google Shape;3307;p75"/>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308" name="Google Shape;3308;p7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309" name="Google Shape;3309;p7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310" name="Google Shape;3310;p75"/>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311" name="Google Shape;3311;p75"/>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312" name="Google Shape;3312;p7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313" name="Google Shape;3313;p75"/>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314" name="Google Shape;3314;p7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315" name="Google Shape;3315;p75"/>
          <p:cNvCxnSpPr>
            <a:stCxn id="3258" idx="4"/>
            <a:endCxn id="3316"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316" name="Google Shape;3316;p75"/>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17" name="Google Shape;3317;p75"/>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318" name="Google Shape;3318;p75"/>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319" name="Google Shape;3319;p75"/>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320" name="Google Shape;3320;p75"/>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321" name="Google Shape;3321;p75"/>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322" name="Google Shape;3322;p75"/>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323" name="Google Shape;3323;p75"/>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324" name="Google Shape;3324;p7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325" name="Google Shape;3325;p75"/>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326" name="Google Shape;3326;p7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327" name="Google Shape;3327;p75"/>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328" name="Google Shape;3328;p75"/>
          <p:cNvCxnSpPr>
            <a:stCxn id="3329" idx="3"/>
            <a:endCxn id="332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0" name="Google Shape;3330;p75"/>
          <p:cNvCxnSpPr>
            <a:stCxn id="3329"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1" name="Google Shape;3331;p75"/>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332" name="Google Shape;3332;p75"/>
          <p:cNvCxnSpPr>
            <a:stCxn id="3327"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3" name="Google Shape;3333;p75"/>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29" name="Google Shape;3329;p7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334" name="Google Shape;3334;p75"/>
          <p:cNvCxnSpPr>
            <a:stCxn id="3331" idx="3"/>
            <a:endCxn id="3335"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6" name="Google Shape;3336;p75"/>
          <p:cNvCxnSpPr>
            <a:stCxn id="3331"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5" name="Google Shape;3335;p7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337" name="Google Shape;3337;p75"/>
          <p:cNvCxnSpPr>
            <a:stCxn id="3338" idx="3"/>
            <a:endCxn id="3339"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40" name="Google Shape;3340;p75"/>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8" name="Google Shape;3338;p75"/>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339" name="Google Shape;3339;p7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341" name="Google Shape;3341;p75"/>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342" name="Google Shape;3342;p75"/>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343" name="Google Shape;3343;p7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344" name="Google Shape;3344;p7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345" name="Google Shape;3345;p75"/>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46" name="Google Shape;3346;p75"/>
          <p:cNvCxnSpPr>
            <a:endCxn id="3347"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48" name="Google Shape;3348;p75"/>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347" name="Google Shape;3347;p75"/>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9166F536-384C-4E7B-891F-C730E587BEF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D77726C1-E713-4542-9B78-10B70B232F86}"/>
              </a:ext>
            </a:extLst>
          </p:cNvPr>
          <p:cNvSpPr>
            <a:spLocks noGrp="1"/>
          </p:cNvSpPr>
          <p:nvPr>
            <p:ph type="body" idx="1"/>
          </p:nvPr>
        </p:nvSpPr>
        <p:spPr/>
        <p:txBody>
          <a:bodyPr/>
          <a:lstStyle/>
          <a:p>
            <a:endParaRPr lang="fr-MA"/>
          </a:p>
        </p:txBody>
      </p:sp>
      <p:sp>
        <p:nvSpPr>
          <p:cNvPr id="109" name="Footer Placeholder 1">
            <a:extLst>
              <a:ext uri="{FF2B5EF4-FFF2-40B4-BE49-F238E27FC236}">
                <a16:creationId xmlns:a16="http://schemas.microsoft.com/office/drawing/2014/main" id="{0E927601-51BC-4157-8B96-CCB04ABDF9B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460505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352"/>
        <p:cNvGrpSpPr/>
        <p:nvPr/>
      </p:nvGrpSpPr>
      <p:grpSpPr>
        <a:xfrm>
          <a:off x="0" y="0"/>
          <a:ext cx="0" cy="0"/>
          <a:chOff x="0" y="0"/>
          <a:chExt cx="0" cy="0"/>
        </a:xfrm>
      </p:grpSpPr>
      <p:sp>
        <p:nvSpPr>
          <p:cNvPr id="3353" name="Google Shape;3353;p7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354" name="Google Shape;3354;p76"/>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55" name="Google Shape;3355;p76"/>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56" name="Google Shape;3356;p76"/>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57" name="Google Shape;3357;p7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58" name="Google Shape;3358;p76"/>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59" name="Google Shape;3359;p76"/>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0" name="Google Shape;3360;p7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1" name="Google Shape;3361;p76"/>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2" name="Google Shape;3362;p7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3" name="Google Shape;3363;p7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4" name="Google Shape;3364;p76"/>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5" name="Google Shape;3365;p7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6" name="Google Shape;3366;p7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67" name="Google Shape;3367;p7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368" name="Google Shape;3368;p76"/>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369" name="Google Shape;3369;p76"/>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370" name="Google Shape;3370;p76"/>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371" name="Google Shape;3371;p7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372" name="Google Shape;3372;p76"/>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3" name="Google Shape;3373;p76"/>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4" name="Google Shape;3374;p76"/>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5" name="Google Shape;3375;p7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6" name="Google Shape;3376;p76"/>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7" name="Google Shape;3377;p76"/>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8" name="Google Shape;3378;p7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79" name="Google Shape;3379;p76"/>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0" name="Google Shape;3380;p7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1" name="Google Shape;3381;p7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2" name="Google Shape;3382;p76"/>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3" name="Google Shape;3383;p7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4" name="Google Shape;3384;p7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5" name="Google Shape;3385;p7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386" name="Google Shape;3386;p76"/>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387" name="Google Shape;3387;p76"/>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388" name="Google Shape;3388;p76"/>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89" name="Google Shape;3389;p7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0" name="Google Shape;3390;p76"/>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1" name="Google Shape;3391;p7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2" name="Google Shape;3392;p76"/>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3" name="Google Shape;3393;p76"/>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4" name="Google Shape;3394;p7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5" name="Google Shape;3395;p7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6" name="Google Shape;3396;p7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7" name="Google Shape;3397;p7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8" name="Google Shape;3398;p76"/>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399" name="Google Shape;3399;p7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0" name="Google Shape;3400;p7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1" name="Google Shape;3401;p76"/>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02" name="Google Shape;3402;p76"/>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403" name="Google Shape;3403;p7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4" name="Google Shape;3404;p7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5" name="Google Shape;3405;p7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6" name="Google Shape;3406;p76"/>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7" name="Google Shape;3407;p7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8" name="Google Shape;3408;p7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09" name="Google Shape;3409;p7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0" name="Google Shape;3410;p7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1" name="Google Shape;3411;p76"/>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2" name="Google Shape;3412;p7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3" name="Google Shape;3413;p7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4" name="Google Shape;3414;p76"/>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15" name="Google Shape;3415;p7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416" name="Google Shape;3416;p76"/>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417" name="Google Shape;3417;p7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418" name="Google Shape;3418;p7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419" name="Google Shape;3419;p76"/>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420" name="Google Shape;3420;p76"/>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421" name="Google Shape;3421;p7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22" name="Google Shape;3422;p76"/>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23" name="Google Shape;3423;p7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424" name="Google Shape;3424;p76"/>
          <p:cNvCxnSpPr>
            <a:stCxn id="3367" idx="4"/>
            <a:endCxn id="342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425" name="Google Shape;3425;p76"/>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26" name="Google Shape;3426;p76"/>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427" name="Google Shape;3427;p76"/>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428" name="Google Shape;3428;p76"/>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429" name="Google Shape;3429;p76"/>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430" name="Google Shape;3430;p76"/>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431" name="Google Shape;3431;p76"/>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432" name="Google Shape;3432;p76"/>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433" name="Google Shape;3433;p7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434" name="Google Shape;3434;p76"/>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435" name="Google Shape;3435;p7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436" name="Google Shape;3436;p76"/>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437" name="Google Shape;3437;p76"/>
          <p:cNvCxnSpPr>
            <a:stCxn id="3438" idx="3"/>
            <a:endCxn id="343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39" name="Google Shape;3439;p76"/>
          <p:cNvCxnSpPr>
            <a:stCxn id="343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0" name="Google Shape;3440;p76"/>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441" name="Google Shape;3441;p76"/>
          <p:cNvCxnSpPr>
            <a:stCxn id="343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2" name="Google Shape;3442;p76"/>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38" name="Google Shape;3438;p7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443" name="Google Shape;3443;p76"/>
          <p:cNvCxnSpPr>
            <a:stCxn id="3440" idx="3"/>
            <a:endCxn id="344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5" name="Google Shape;3445;p76"/>
          <p:cNvCxnSpPr>
            <a:stCxn id="344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4" name="Google Shape;3444;p7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446" name="Google Shape;3446;p76"/>
          <p:cNvCxnSpPr>
            <a:stCxn id="3447" idx="3"/>
            <a:endCxn id="344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9" name="Google Shape;3449;p76"/>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7" name="Google Shape;3447;p76"/>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448" name="Google Shape;3448;p7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50" name="Google Shape;3450;p76"/>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451" name="Google Shape;3451;p76"/>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452" name="Google Shape;3452;p7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53" name="Google Shape;3453;p7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454" name="Google Shape;3454;p76"/>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55" name="Google Shape;3455;p76"/>
          <p:cNvCxnSpPr>
            <a:endCxn id="345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57" name="Google Shape;3457;p76"/>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56" name="Google Shape;3456;p76"/>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58" name="Google Shape;3458;p76"/>
          <p:cNvSpPr txBox="1"/>
          <p:nvPr/>
        </p:nvSpPr>
        <p:spPr>
          <a:xfrm>
            <a:off x="7229480" y="1497328"/>
            <a:ext cx="139982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093B783-96E0-486C-9218-AF8662334AA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DC7B234D-BE9B-4A59-BC08-F74A239DF42D}"/>
              </a:ext>
            </a:extLst>
          </p:cNvPr>
          <p:cNvSpPr>
            <a:spLocks noGrp="1"/>
          </p:cNvSpPr>
          <p:nvPr>
            <p:ph type="body" idx="1"/>
          </p:nvPr>
        </p:nvSpPr>
        <p:spPr/>
        <p:txBody>
          <a:bodyPr/>
          <a:lstStyle/>
          <a:p>
            <a:endParaRPr lang="fr-MA"/>
          </a:p>
        </p:txBody>
      </p:sp>
      <p:sp>
        <p:nvSpPr>
          <p:cNvPr id="110" name="Footer Placeholder 1">
            <a:extLst>
              <a:ext uri="{FF2B5EF4-FFF2-40B4-BE49-F238E27FC236}">
                <a16:creationId xmlns:a16="http://schemas.microsoft.com/office/drawing/2014/main" id="{B7FA056F-8455-4BDA-966D-40453E29630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7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464" name="Google Shape;3464;p77"/>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65" name="Google Shape;3465;p77"/>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66" name="Google Shape;3466;p77"/>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67" name="Google Shape;3467;p7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68" name="Google Shape;3468;p77"/>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69" name="Google Shape;3469;p77"/>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0" name="Google Shape;3470;p7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1" name="Google Shape;3471;p77"/>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2" name="Google Shape;3472;p7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3" name="Google Shape;3473;p7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4" name="Google Shape;3474;p77"/>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5" name="Google Shape;3475;p7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6" name="Google Shape;3476;p7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77" name="Google Shape;3477;p7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478" name="Google Shape;3478;p77"/>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479" name="Google Shape;3479;p77"/>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480" name="Google Shape;3480;p77"/>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81" name="Google Shape;3481;p7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482" name="Google Shape;3482;p77"/>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3" name="Google Shape;3483;p77"/>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4" name="Google Shape;3484;p77"/>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5" name="Google Shape;3485;p7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6" name="Google Shape;3486;p77"/>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7" name="Google Shape;3487;p77"/>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8" name="Google Shape;3488;p7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89" name="Google Shape;3489;p77"/>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0" name="Google Shape;3490;p7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1" name="Google Shape;3491;p7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2" name="Google Shape;3492;p77"/>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3" name="Google Shape;3493;p7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4" name="Google Shape;3494;p7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5" name="Google Shape;3495;p7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496" name="Google Shape;3496;p77"/>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497" name="Google Shape;3497;p77"/>
          <p:cNvSpPr/>
          <p:nvPr/>
        </p:nvSpPr>
        <p:spPr>
          <a:xfrm>
            <a:off x="6197130"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498" name="Google Shape;3498;p77"/>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499" name="Google Shape;3499;p7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0" name="Google Shape;3500;p77"/>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1" name="Google Shape;3501;p7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2" name="Google Shape;3502;p77"/>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3" name="Google Shape;3503;p77"/>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4" name="Google Shape;3504;p7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5" name="Google Shape;3505;p7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6" name="Google Shape;3506;p7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7" name="Google Shape;3507;p7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8" name="Google Shape;3508;p77"/>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09" name="Google Shape;3509;p7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0" name="Google Shape;3510;p7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1" name="Google Shape;3511;p77"/>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12" name="Google Shape;3512;p77"/>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513" name="Google Shape;3513;p7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4" name="Google Shape;3514;p7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5" name="Google Shape;3515;p7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6" name="Google Shape;3516;p77"/>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7" name="Google Shape;3517;p7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8" name="Google Shape;3518;p7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19" name="Google Shape;3519;p7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0" name="Google Shape;3520;p7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1" name="Google Shape;3521;p77"/>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2" name="Google Shape;3522;p7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3" name="Google Shape;3523;p7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4" name="Google Shape;3524;p77"/>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25" name="Google Shape;3525;p7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526" name="Google Shape;3526;p77"/>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527" name="Google Shape;3527;p7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528" name="Google Shape;3528;p7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529" name="Google Shape;3529;p77"/>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530" name="Google Shape;3530;p77"/>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531" name="Google Shape;3531;p7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32" name="Google Shape;3532;p77"/>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533" name="Google Shape;3533;p7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534" name="Google Shape;3534;p77"/>
          <p:cNvCxnSpPr>
            <a:stCxn id="3477" idx="4"/>
            <a:endCxn id="353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535" name="Google Shape;3535;p77"/>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36" name="Google Shape;3536;p77"/>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537" name="Google Shape;3537;p77"/>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538" name="Google Shape;3538;p77"/>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539" name="Google Shape;3539;p77"/>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540" name="Google Shape;3540;p77"/>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541" name="Google Shape;3541;p77"/>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542" name="Google Shape;3542;p77"/>
          <p:cNvSpPr txBox="1"/>
          <p:nvPr/>
        </p:nvSpPr>
        <p:spPr>
          <a:xfrm>
            <a:off x="322027" y="1260556"/>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543" name="Google Shape;3543;p7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544" name="Google Shape;3544;p77"/>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545" name="Google Shape;3545;p7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546" name="Google Shape;3546;p77"/>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547" name="Google Shape;3547;p77"/>
          <p:cNvCxnSpPr>
            <a:stCxn id="3548" idx="3"/>
            <a:endCxn id="354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49" name="Google Shape;3549;p77"/>
          <p:cNvCxnSpPr>
            <a:stCxn id="354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0" name="Google Shape;3550;p77"/>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551" name="Google Shape;3551;p77"/>
          <p:cNvCxnSpPr>
            <a:stCxn id="354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2" name="Google Shape;3552;p77"/>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48" name="Google Shape;3548;p77"/>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553" name="Google Shape;3553;p77"/>
          <p:cNvCxnSpPr>
            <a:stCxn id="3550" idx="3"/>
            <a:endCxn id="355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5" name="Google Shape;3555;p77"/>
          <p:cNvCxnSpPr>
            <a:stCxn id="355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4" name="Google Shape;3554;p77"/>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556" name="Google Shape;3556;p77"/>
          <p:cNvCxnSpPr>
            <a:stCxn id="3557" idx="3"/>
            <a:endCxn id="355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9" name="Google Shape;3559;p77"/>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7" name="Google Shape;3557;p77"/>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558" name="Google Shape;3558;p77"/>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560" name="Google Shape;3560;p77"/>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561" name="Google Shape;3561;p77"/>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562" name="Google Shape;3562;p77"/>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563" name="Google Shape;3563;p77"/>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564" name="Google Shape;3564;p77"/>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65" name="Google Shape;3565;p77"/>
          <p:cNvCxnSpPr>
            <a:endCxn id="356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67" name="Google Shape;3567;p77"/>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566" name="Google Shape;3566;p77"/>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568" name="Google Shape;3568;p77"/>
          <p:cNvSpPr txBox="1"/>
          <p:nvPr/>
        </p:nvSpPr>
        <p:spPr>
          <a:xfrm>
            <a:off x="7229480" y="1497328"/>
            <a:ext cx="139982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1"/>
          </a:p>
          <a:p>
            <a:endParaRPr sz="1100" b="1">
              <a:solidFill>
                <a:srgbClr val="434343"/>
              </a:solidFill>
              <a:latin typeface="Arial"/>
              <a:ea typeface="Arial"/>
              <a:cs typeface="Arial"/>
              <a:sym typeface="Arial"/>
            </a:endParaRPr>
          </a:p>
        </p:txBody>
      </p:sp>
      <p:sp>
        <p:nvSpPr>
          <p:cNvPr id="3569" name="Google Shape;3569;p77"/>
          <p:cNvSpPr/>
          <p:nvPr/>
        </p:nvSpPr>
        <p:spPr>
          <a:xfrm>
            <a:off x="6739391" y="4247434"/>
            <a:ext cx="424687" cy="210031"/>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570" name="Google Shape;3570;p77"/>
          <p:cNvCxnSpPr/>
          <p:nvPr/>
        </p:nvCxnSpPr>
        <p:spPr>
          <a:xfrm flipH="1">
            <a:off x="6951735" y="3624836"/>
            <a:ext cx="153975" cy="622599"/>
          </a:xfrm>
          <a:prstGeom prst="straightConnector1">
            <a:avLst/>
          </a:prstGeom>
          <a:noFill/>
          <a:ln w="9525" cap="flat" cmpd="sng">
            <a:solidFill>
              <a:schemeClr val="dk2"/>
            </a:solidFill>
            <a:prstDash val="solid"/>
            <a:round/>
            <a:headEnd type="none" w="sm" len="sm"/>
            <a:tailEnd type="none" w="sm" len="sm"/>
          </a:ln>
        </p:spPr>
      </p:cxnSp>
      <p:cxnSp>
        <p:nvCxnSpPr>
          <p:cNvPr id="3571" name="Google Shape;3571;p77"/>
          <p:cNvCxnSpPr/>
          <p:nvPr/>
        </p:nvCxnSpPr>
        <p:spPr>
          <a:xfrm rot="5400000">
            <a:off x="6782838" y="2679967"/>
            <a:ext cx="1186425" cy="575551"/>
          </a:xfrm>
          <a:prstGeom prst="curvedConnector3">
            <a:avLst>
              <a:gd name="adj1" fmla="val 49996"/>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C3A2D1DC-69CD-4636-BB9E-6A4ACB2D5A9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E87A1DA-1C31-43CD-94AD-E58A768BF5ED}"/>
              </a:ext>
            </a:extLst>
          </p:cNvPr>
          <p:cNvSpPr>
            <a:spLocks noGrp="1"/>
          </p:cNvSpPr>
          <p:nvPr>
            <p:ph type="body" idx="1"/>
          </p:nvPr>
        </p:nvSpPr>
        <p:spPr/>
        <p:txBody>
          <a:bodyPr/>
          <a:lstStyle/>
          <a:p>
            <a:endParaRPr lang="fr-MA"/>
          </a:p>
        </p:txBody>
      </p:sp>
      <p:sp>
        <p:nvSpPr>
          <p:cNvPr id="113" name="Footer Placeholder 1">
            <a:extLst>
              <a:ext uri="{FF2B5EF4-FFF2-40B4-BE49-F238E27FC236}">
                <a16:creationId xmlns:a16="http://schemas.microsoft.com/office/drawing/2014/main" id="{1A2DF810-777C-43A8-BD36-F97774F2770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C876C8-A410-497B-AF20-47E80AE937B8}"/>
              </a:ext>
            </a:extLst>
          </p:cNvPr>
          <p:cNvSpPr txBox="1"/>
          <p:nvPr/>
        </p:nvSpPr>
        <p:spPr>
          <a:xfrm>
            <a:off x="5825447" y="1646510"/>
            <a:ext cx="69312" cy="27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83" hangingPunct="0"/>
            <a:endParaRPr lang="fr-MA" sz="1351" dirty="0">
              <a:solidFill>
                <a:srgbClr val="000000"/>
              </a:solidFill>
              <a:sym typeface="Calibri"/>
            </a:endParaRPr>
          </a:p>
        </p:txBody>
      </p:sp>
      <p:sp>
        <p:nvSpPr>
          <p:cNvPr id="42" name="Rectangle 41">
            <a:extLst>
              <a:ext uri="{FF2B5EF4-FFF2-40B4-BE49-F238E27FC236}">
                <a16:creationId xmlns:a16="http://schemas.microsoft.com/office/drawing/2014/main" id="{7FAA885F-D55E-400B-BA24-C9BB152BF454}"/>
              </a:ext>
            </a:extLst>
          </p:cNvPr>
          <p:cNvSpPr/>
          <p:nvPr/>
        </p:nvSpPr>
        <p:spPr>
          <a:xfrm>
            <a:off x="2607758" y="2275949"/>
            <a:ext cx="1512281"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grpSp>
        <p:nvGrpSpPr>
          <p:cNvPr id="119" name="Groupe 118">
            <a:extLst>
              <a:ext uri="{FF2B5EF4-FFF2-40B4-BE49-F238E27FC236}">
                <a16:creationId xmlns:a16="http://schemas.microsoft.com/office/drawing/2014/main" id="{FF606E6B-C259-4C1E-84E7-F834A5CEAB97}"/>
              </a:ext>
            </a:extLst>
          </p:cNvPr>
          <p:cNvGrpSpPr/>
          <p:nvPr/>
        </p:nvGrpSpPr>
        <p:grpSpPr>
          <a:xfrm>
            <a:off x="2707514" y="2024013"/>
            <a:ext cx="1512281" cy="1446633"/>
            <a:chOff x="5451782" y="2121739"/>
            <a:chExt cx="1881235" cy="1504988"/>
          </a:xfrm>
          <a:solidFill>
            <a:srgbClr val="7030A0"/>
          </a:solidFill>
        </p:grpSpPr>
        <p:sp>
          <p:nvSpPr>
            <p:cNvPr id="120" name="Rectangle : coins arrondis 119">
              <a:extLst>
                <a:ext uri="{FF2B5EF4-FFF2-40B4-BE49-F238E27FC236}">
                  <a16:creationId xmlns:a16="http://schemas.microsoft.com/office/drawing/2014/main" id="{C3695382-15F5-445E-BB92-651DA025CF1A}"/>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21" name="Rectangle : coins arrondis 10">
              <a:extLst>
                <a:ext uri="{FF2B5EF4-FFF2-40B4-BE49-F238E27FC236}">
                  <a16:creationId xmlns:a16="http://schemas.microsoft.com/office/drawing/2014/main" id="{EDCC00EC-DE4A-42A4-AE1F-BFB78025FAF7}"/>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135" name="Content Placeholder 2">
            <a:extLst>
              <a:ext uri="{FF2B5EF4-FFF2-40B4-BE49-F238E27FC236}">
                <a16:creationId xmlns:a16="http://schemas.microsoft.com/office/drawing/2014/main" id="{390BCD41-9A9D-48E1-B375-EF9942301547}"/>
              </a:ext>
            </a:extLst>
          </p:cNvPr>
          <p:cNvSpPr txBox="1">
            <a:spLocks/>
          </p:cNvSpPr>
          <p:nvPr/>
        </p:nvSpPr>
        <p:spPr>
          <a:xfrm>
            <a:off x="2513056" y="2055027"/>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Clustering</a:t>
            </a:r>
            <a:endParaRPr lang="en-US" sz="900" b="1" dirty="0">
              <a:solidFill>
                <a:schemeClr val="bg1"/>
              </a:solidFill>
              <a:latin typeface="Calibri"/>
              <a:cs typeface="Calibri"/>
            </a:endParaRPr>
          </a:p>
        </p:txBody>
      </p:sp>
      <p:sp>
        <p:nvSpPr>
          <p:cNvPr id="52" name="Content Placeholder 2">
            <a:extLst>
              <a:ext uri="{FF2B5EF4-FFF2-40B4-BE49-F238E27FC236}">
                <a16:creationId xmlns:a16="http://schemas.microsoft.com/office/drawing/2014/main" id="{8336EFCF-C8E6-4FED-B644-5E31EE91BE3A}"/>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58" name="Content Placeholder 2">
            <a:extLst>
              <a:ext uri="{FF2B5EF4-FFF2-40B4-BE49-F238E27FC236}">
                <a16:creationId xmlns:a16="http://schemas.microsoft.com/office/drawing/2014/main" id="{891D7634-F44C-42DC-9EEA-2216B3434C63}"/>
              </a:ext>
            </a:extLst>
          </p:cNvPr>
          <p:cNvSpPr txBox="1">
            <a:spLocks/>
          </p:cNvSpPr>
          <p:nvPr/>
        </p:nvSpPr>
        <p:spPr>
          <a:xfrm>
            <a:off x="1522457" y="4700274"/>
            <a:ext cx="1827165" cy="299940"/>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dirty="0">
                <a:solidFill>
                  <a:schemeClr val="bg1"/>
                </a:solidFill>
                <a:latin typeface="Arial" panose="020B0604020202020204" pitchFamily="34" charset="0"/>
                <a:cs typeface="Arial" panose="020B0604020202020204" pitchFamily="34" charset="0"/>
              </a:rPr>
              <a:t>Predictive Maintenance</a:t>
            </a:r>
          </a:p>
        </p:txBody>
      </p:sp>
      <p:sp>
        <p:nvSpPr>
          <p:cNvPr id="47" name="Rectangle : coins arrondis 46">
            <a:extLst>
              <a:ext uri="{FF2B5EF4-FFF2-40B4-BE49-F238E27FC236}">
                <a16:creationId xmlns:a16="http://schemas.microsoft.com/office/drawing/2014/main" id="{748129C8-5839-4A9E-A9D8-9BB3B2B3262E}"/>
              </a:ext>
            </a:extLst>
          </p:cNvPr>
          <p:cNvSpPr/>
          <p:nvPr/>
        </p:nvSpPr>
        <p:spPr>
          <a:xfrm>
            <a:off x="1634514" y="3663311"/>
            <a:ext cx="1512281" cy="1446633"/>
          </a:xfrm>
          <a:prstGeom prst="roundRect">
            <a:avLst>
              <a:gd name="adj" fmla="val 10000"/>
            </a:avLst>
          </a:prstGeom>
          <a:solidFill>
            <a:srgbClr val="FFC000"/>
          </a:solidFill>
          <a:ln>
            <a:solidFill>
              <a:schemeClr val="bg1"/>
            </a:solid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8" name="Content Placeholder 2">
            <a:extLst>
              <a:ext uri="{FF2B5EF4-FFF2-40B4-BE49-F238E27FC236}">
                <a16:creationId xmlns:a16="http://schemas.microsoft.com/office/drawing/2014/main" id="{013DCD80-D414-40F5-B0E0-7DBF2DC0A1EE}"/>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grpSp>
        <p:nvGrpSpPr>
          <p:cNvPr id="55" name="Groupe 54">
            <a:extLst>
              <a:ext uri="{FF2B5EF4-FFF2-40B4-BE49-F238E27FC236}">
                <a16:creationId xmlns:a16="http://schemas.microsoft.com/office/drawing/2014/main" id="{61A7D9D1-A7F6-4506-BA2C-F91F03EE45F9}"/>
              </a:ext>
            </a:extLst>
          </p:cNvPr>
          <p:cNvGrpSpPr/>
          <p:nvPr/>
        </p:nvGrpSpPr>
        <p:grpSpPr>
          <a:xfrm>
            <a:off x="4840711" y="2023727"/>
            <a:ext cx="1512281" cy="1446633"/>
            <a:chOff x="5451782" y="2121739"/>
            <a:chExt cx="1881235" cy="1504988"/>
          </a:xfrm>
          <a:solidFill>
            <a:srgbClr val="00B050"/>
          </a:solidFill>
        </p:grpSpPr>
        <p:sp>
          <p:nvSpPr>
            <p:cNvPr id="56" name="Rectangle : coins arrondis 55">
              <a:extLst>
                <a:ext uri="{FF2B5EF4-FFF2-40B4-BE49-F238E27FC236}">
                  <a16:creationId xmlns:a16="http://schemas.microsoft.com/office/drawing/2014/main" id="{E224935A-A51B-44BE-A78F-8E7223A491C7}"/>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57" name="Rectangle : coins arrondis 10">
              <a:extLst>
                <a:ext uri="{FF2B5EF4-FFF2-40B4-BE49-F238E27FC236}">
                  <a16:creationId xmlns:a16="http://schemas.microsoft.com/office/drawing/2014/main" id="{2B328E24-D520-4DA3-BE4E-912D922BB4D4}"/>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61" name="Content Placeholder 2">
            <a:extLst>
              <a:ext uri="{FF2B5EF4-FFF2-40B4-BE49-F238E27FC236}">
                <a16:creationId xmlns:a16="http://schemas.microsoft.com/office/drawing/2014/main" id="{B2DBBB3D-37DD-44B5-A6F3-939A2A22A0EE}"/>
              </a:ext>
            </a:extLst>
          </p:cNvPr>
          <p:cNvSpPr txBox="1">
            <a:spLocks/>
          </p:cNvSpPr>
          <p:nvPr/>
        </p:nvSpPr>
        <p:spPr>
          <a:xfrm>
            <a:off x="4630309" y="2058843"/>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Recommendation</a:t>
            </a:r>
            <a:endParaRPr lang="en-US" sz="900" b="1" dirty="0">
              <a:solidFill>
                <a:schemeClr val="bg1"/>
              </a:solidFill>
              <a:latin typeface="Calibri"/>
              <a:cs typeface="Calibri"/>
            </a:endParaRPr>
          </a:p>
        </p:txBody>
      </p:sp>
      <p:sp>
        <p:nvSpPr>
          <p:cNvPr id="32" name="Title 1">
            <a:extLst>
              <a:ext uri="{FF2B5EF4-FFF2-40B4-BE49-F238E27FC236}">
                <a16:creationId xmlns:a16="http://schemas.microsoft.com/office/drawing/2014/main" id="{6E589C16-2362-4030-88A9-7E4C0DB7DC6E}"/>
              </a:ext>
            </a:extLst>
          </p:cNvPr>
          <p:cNvSpPr txBox="1">
            <a:spLocks/>
          </p:cNvSpPr>
          <p:nvPr/>
        </p:nvSpPr>
        <p:spPr>
          <a:xfrm>
            <a:off x="287145" y="1284914"/>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Extracting value requires analytics</a:t>
            </a:r>
          </a:p>
        </p:txBody>
      </p:sp>
      <p:sp>
        <p:nvSpPr>
          <p:cNvPr id="37" name="Rectangle 36">
            <a:extLst>
              <a:ext uri="{FF2B5EF4-FFF2-40B4-BE49-F238E27FC236}">
                <a16:creationId xmlns:a16="http://schemas.microsoft.com/office/drawing/2014/main" id="{3275F793-C5E0-45A6-BFEB-666B36A99267}"/>
              </a:ext>
            </a:extLst>
          </p:cNvPr>
          <p:cNvSpPr/>
          <p:nvPr/>
        </p:nvSpPr>
        <p:spPr>
          <a:xfrm>
            <a:off x="4825128" y="2296998"/>
            <a:ext cx="1605972"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pic>
        <p:nvPicPr>
          <p:cNvPr id="39" name="Image 38">
            <a:extLst>
              <a:ext uri="{FF2B5EF4-FFF2-40B4-BE49-F238E27FC236}">
                <a16:creationId xmlns:a16="http://schemas.microsoft.com/office/drawing/2014/main" id="{E5500EC2-6D6F-4B8F-A264-B177D0D61CC9}"/>
              </a:ext>
            </a:extLst>
          </p:cNvPr>
          <p:cNvPicPr>
            <a:picLocks noChangeAspect="1"/>
          </p:cNvPicPr>
          <p:nvPr/>
        </p:nvPicPr>
        <p:blipFill>
          <a:blip r:embed="rId3"/>
          <a:stretch>
            <a:fillRect/>
          </a:stretch>
        </p:blipFill>
        <p:spPr>
          <a:xfrm>
            <a:off x="1645134" y="4285746"/>
            <a:ext cx="1497091" cy="353313"/>
          </a:xfrm>
          <a:prstGeom prst="rect">
            <a:avLst/>
          </a:prstGeom>
        </p:spPr>
      </p:pic>
      <p:pic>
        <p:nvPicPr>
          <p:cNvPr id="40" name="Image 39">
            <a:extLst>
              <a:ext uri="{FF2B5EF4-FFF2-40B4-BE49-F238E27FC236}">
                <a16:creationId xmlns:a16="http://schemas.microsoft.com/office/drawing/2014/main" id="{5416CD45-542A-40E8-BDCD-7084ACCBF426}"/>
              </a:ext>
            </a:extLst>
          </p:cNvPr>
          <p:cNvPicPr>
            <a:picLocks noChangeAspect="1"/>
          </p:cNvPicPr>
          <p:nvPr/>
        </p:nvPicPr>
        <p:blipFill rotWithShape="1">
          <a:blip r:embed="rId4"/>
          <a:srcRect b="17078"/>
          <a:stretch/>
        </p:blipFill>
        <p:spPr>
          <a:xfrm>
            <a:off x="2693457" y="2644070"/>
            <a:ext cx="1584000" cy="389937"/>
          </a:xfrm>
          <a:prstGeom prst="rect">
            <a:avLst/>
          </a:prstGeom>
        </p:spPr>
      </p:pic>
      <p:pic>
        <p:nvPicPr>
          <p:cNvPr id="41" name="Image 40">
            <a:extLst>
              <a:ext uri="{FF2B5EF4-FFF2-40B4-BE49-F238E27FC236}">
                <a16:creationId xmlns:a16="http://schemas.microsoft.com/office/drawing/2014/main" id="{7EEE66D8-A5CB-43EC-B01C-C9EE582B129F}"/>
              </a:ext>
            </a:extLst>
          </p:cNvPr>
          <p:cNvPicPr>
            <a:picLocks noChangeAspect="1"/>
          </p:cNvPicPr>
          <p:nvPr/>
        </p:nvPicPr>
        <p:blipFill rotWithShape="1">
          <a:blip r:embed="rId5"/>
          <a:srcRect l="7361" t="5070" r="13465" b="11813"/>
          <a:stretch/>
        </p:blipFill>
        <p:spPr>
          <a:xfrm>
            <a:off x="5146531" y="2414512"/>
            <a:ext cx="814852" cy="1028911"/>
          </a:xfrm>
          <a:prstGeom prst="rect">
            <a:avLst/>
          </a:prstGeom>
        </p:spPr>
      </p:pic>
      <p:sp>
        <p:nvSpPr>
          <p:cNvPr id="24" name="Rectangle 23">
            <a:extLst>
              <a:ext uri="{FF2B5EF4-FFF2-40B4-BE49-F238E27FC236}">
                <a16:creationId xmlns:a16="http://schemas.microsoft.com/office/drawing/2014/main" id="{4B7AAA3B-8EB9-4B07-8573-DED451299CDC}"/>
              </a:ext>
            </a:extLst>
          </p:cNvPr>
          <p:cNvSpPr/>
          <p:nvPr/>
        </p:nvSpPr>
        <p:spPr>
          <a:xfrm>
            <a:off x="2693456" y="2337958"/>
            <a:ext cx="1605973"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25" name="Rectangle 24">
            <a:extLst>
              <a:ext uri="{FF2B5EF4-FFF2-40B4-BE49-F238E27FC236}">
                <a16:creationId xmlns:a16="http://schemas.microsoft.com/office/drawing/2014/main" id="{9AEB3C5E-9044-4974-A948-3335FE5A2276}"/>
              </a:ext>
            </a:extLst>
          </p:cNvPr>
          <p:cNvSpPr/>
          <p:nvPr/>
        </p:nvSpPr>
        <p:spPr>
          <a:xfrm>
            <a:off x="1638232" y="3957552"/>
            <a:ext cx="1512281" cy="12826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23" name="Footer Placeholder 1">
            <a:extLst>
              <a:ext uri="{FF2B5EF4-FFF2-40B4-BE49-F238E27FC236}">
                <a16:creationId xmlns:a16="http://schemas.microsoft.com/office/drawing/2014/main" id="{5373EFE0-CC91-40D4-B2C7-C58FF04A3CB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580654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575"/>
        <p:cNvGrpSpPr/>
        <p:nvPr/>
      </p:nvGrpSpPr>
      <p:grpSpPr>
        <a:xfrm>
          <a:off x="0" y="0"/>
          <a:ext cx="0" cy="0"/>
          <a:chOff x="0" y="0"/>
          <a:chExt cx="0" cy="0"/>
        </a:xfrm>
      </p:grpSpPr>
      <p:sp>
        <p:nvSpPr>
          <p:cNvPr id="3576" name="Google Shape;3576;p7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577" name="Google Shape;3577;p78"/>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78" name="Google Shape;3578;p78"/>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79" name="Google Shape;3579;p78"/>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0" name="Google Shape;3580;p7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1" name="Google Shape;3581;p78"/>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2" name="Google Shape;3582;p78"/>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3" name="Google Shape;3583;p7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4" name="Google Shape;3584;p78"/>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5" name="Google Shape;3585;p7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6" name="Google Shape;3586;p7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7" name="Google Shape;3587;p78"/>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8" name="Google Shape;3588;p7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89" name="Google Shape;3589;p7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90" name="Google Shape;3590;p7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591" name="Google Shape;3591;p78"/>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592" name="Google Shape;3592;p78"/>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593" name="Google Shape;3593;p78"/>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94" name="Google Shape;3594;p7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595" name="Google Shape;3595;p78"/>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96" name="Google Shape;3596;p78"/>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97" name="Google Shape;3597;p78"/>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98" name="Google Shape;3598;p7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599" name="Google Shape;3599;p78"/>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0" name="Google Shape;3600;p78"/>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1" name="Google Shape;3601;p7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2" name="Google Shape;3602;p78"/>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3" name="Google Shape;3603;p7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4" name="Google Shape;3604;p7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5" name="Google Shape;3605;p78"/>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6" name="Google Shape;3606;p7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7" name="Google Shape;3607;p7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08" name="Google Shape;3608;p7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09" name="Google Shape;3609;p78"/>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610" name="Google Shape;3610;p78"/>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611" name="Google Shape;3611;p78"/>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2" name="Google Shape;3612;p7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3" name="Google Shape;3613;p78"/>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4" name="Google Shape;3614;p7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5" name="Google Shape;3615;p78"/>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6" name="Google Shape;3616;p78"/>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7" name="Google Shape;3617;p7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8" name="Google Shape;3618;p7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19" name="Google Shape;3619;p7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0" name="Google Shape;3620;p7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1" name="Google Shape;3621;p78"/>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2" name="Google Shape;3622;p7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3" name="Google Shape;3623;p7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4" name="Google Shape;3624;p78"/>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625" name="Google Shape;3625;p78"/>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626" name="Google Shape;3626;p7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7" name="Google Shape;3627;p7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8" name="Google Shape;3628;p7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29" name="Google Shape;3629;p78"/>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0" name="Google Shape;3630;p7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1" name="Google Shape;3631;p7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2" name="Google Shape;3632;p7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3" name="Google Shape;3633;p7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4" name="Google Shape;3634;p78"/>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5" name="Google Shape;3635;p7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6" name="Google Shape;3636;p7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7" name="Google Shape;3637;p78"/>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38" name="Google Shape;3638;p7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639" name="Google Shape;3639;p78"/>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640" name="Google Shape;3640;p7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641" name="Google Shape;3641;p7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642" name="Google Shape;3642;p78"/>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643" name="Google Shape;3643;p78"/>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644" name="Google Shape;3644;p7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645" name="Google Shape;3645;p78"/>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46" name="Google Shape;3646;p7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647" name="Google Shape;3647;p78"/>
          <p:cNvCxnSpPr>
            <a:stCxn id="3590" idx="4"/>
            <a:endCxn id="3648"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648" name="Google Shape;3648;p78"/>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49" name="Google Shape;3649;p78"/>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650" name="Google Shape;3650;p78"/>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651" name="Google Shape;3651;p78"/>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652" name="Google Shape;3652;p78"/>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653" name="Google Shape;3653;p78"/>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654" name="Google Shape;3654;p78"/>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655" name="Google Shape;3655;p78"/>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656" name="Google Shape;3656;p7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657" name="Google Shape;3657;p78"/>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658" name="Google Shape;3658;p7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659" name="Google Shape;3659;p78"/>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660" name="Google Shape;3660;p78"/>
          <p:cNvCxnSpPr>
            <a:stCxn id="3661" idx="3"/>
            <a:endCxn id="3659"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2" name="Google Shape;3662;p78"/>
          <p:cNvCxnSpPr>
            <a:stCxn id="3661"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3" name="Google Shape;3663;p78"/>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664" name="Google Shape;3664;p78"/>
          <p:cNvCxnSpPr>
            <a:stCxn id="3659"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5" name="Google Shape;3665;p78"/>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1" name="Google Shape;3661;p78"/>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666" name="Google Shape;3666;p78"/>
          <p:cNvCxnSpPr>
            <a:stCxn id="3663" idx="3"/>
            <a:endCxn id="3667"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8" name="Google Shape;3668;p78"/>
          <p:cNvCxnSpPr>
            <a:stCxn id="3663"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7" name="Google Shape;3667;p78"/>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669" name="Google Shape;3669;p78"/>
          <p:cNvCxnSpPr>
            <a:stCxn id="3670" idx="3"/>
            <a:endCxn id="3671"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72" name="Google Shape;3672;p78"/>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70" name="Google Shape;3670;p78"/>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671" name="Google Shape;3671;p78"/>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73" name="Google Shape;3673;p78"/>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674" name="Google Shape;3674;p78"/>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675" name="Google Shape;3675;p78"/>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76" name="Google Shape;3676;p78"/>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677" name="Google Shape;3677;p78"/>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78" name="Google Shape;3678;p78"/>
          <p:cNvCxnSpPr>
            <a:endCxn id="3679"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80" name="Google Shape;3680;p78"/>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79" name="Google Shape;3679;p78"/>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681" name="Google Shape;3681;p78"/>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3682" name="Google Shape;3682;p78"/>
          <p:cNvCxnSpPr/>
          <p:nvPr/>
        </p:nvCxnSpPr>
        <p:spPr>
          <a:xfrm rot="5400000">
            <a:off x="7545135" y="2492542"/>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BE06B191-D31A-4EBC-9366-0507EA126528}"/>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A1EE925B-9C6E-4599-A7E0-C29A9C25F30E}"/>
              </a:ext>
            </a:extLst>
          </p:cNvPr>
          <p:cNvSpPr>
            <a:spLocks noGrp="1"/>
          </p:cNvSpPr>
          <p:nvPr>
            <p:ph type="body" idx="1"/>
          </p:nvPr>
        </p:nvSpPr>
        <p:spPr/>
        <p:txBody>
          <a:bodyPr/>
          <a:lstStyle/>
          <a:p>
            <a:endParaRPr lang="fr-MA"/>
          </a:p>
        </p:txBody>
      </p:sp>
      <p:sp>
        <p:nvSpPr>
          <p:cNvPr id="111" name="Footer Placeholder 1">
            <a:extLst>
              <a:ext uri="{FF2B5EF4-FFF2-40B4-BE49-F238E27FC236}">
                <a16:creationId xmlns:a16="http://schemas.microsoft.com/office/drawing/2014/main" id="{607AEF29-CA4B-4ABF-9AEC-27747296335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7" name="Google Shape;3687;p7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688" name="Google Shape;3688;p79"/>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89" name="Google Shape;3689;p79"/>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0" name="Google Shape;3690;p79"/>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1" name="Google Shape;3691;p7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2" name="Google Shape;3692;p79"/>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3" name="Google Shape;3693;p79"/>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4" name="Google Shape;3694;p7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5" name="Google Shape;3695;p79"/>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6" name="Google Shape;3696;p7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7" name="Google Shape;3697;p7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8" name="Google Shape;3698;p79"/>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699" name="Google Shape;3699;p7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00" name="Google Shape;3700;p7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01" name="Google Shape;3701;p7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702" name="Google Shape;3702;p79"/>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703" name="Google Shape;3703;p79"/>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704" name="Google Shape;3704;p79"/>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05" name="Google Shape;3705;p7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706" name="Google Shape;3706;p79"/>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07" name="Google Shape;3707;p79"/>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08" name="Google Shape;3708;p79"/>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09" name="Google Shape;3709;p7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0" name="Google Shape;3710;p79"/>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1" name="Google Shape;3711;p79"/>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2" name="Google Shape;3712;p7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3" name="Google Shape;3713;p79"/>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4" name="Google Shape;3714;p7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5" name="Google Shape;3715;p7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6" name="Google Shape;3716;p79"/>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7" name="Google Shape;3717;p7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8" name="Google Shape;3718;p7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19" name="Google Shape;3719;p7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20" name="Google Shape;3720;p79"/>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721" name="Google Shape;3721;p79"/>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722" name="Google Shape;3722;p79"/>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3" name="Google Shape;3723;p7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4" name="Google Shape;3724;p79"/>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5" name="Google Shape;3725;p7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6" name="Google Shape;3726;p79"/>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7" name="Google Shape;3727;p79"/>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8" name="Google Shape;3728;p7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29" name="Google Shape;3729;p7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0" name="Google Shape;3730;p7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1" name="Google Shape;3731;p7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2" name="Google Shape;3732;p79"/>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3" name="Google Shape;3733;p7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4" name="Google Shape;3734;p7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5" name="Google Shape;3735;p79"/>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36" name="Google Shape;3736;p79"/>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737" name="Google Shape;3737;p7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8" name="Google Shape;3738;p7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39" name="Google Shape;3739;p7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0" name="Google Shape;3740;p79"/>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1" name="Google Shape;3741;p7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2" name="Google Shape;3742;p7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3" name="Google Shape;3743;p7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4" name="Google Shape;3744;p7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5" name="Google Shape;3745;p79"/>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6" name="Google Shape;3746;p7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7" name="Google Shape;3747;p7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8" name="Google Shape;3748;p79"/>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49" name="Google Shape;3749;p7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750" name="Google Shape;3750;p79"/>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751" name="Google Shape;3751;p7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752" name="Google Shape;3752;p7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753" name="Google Shape;3753;p79"/>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754" name="Google Shape;3754;p79"/>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755" name="Google Shape;3755;p7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56" name="Google Shape;3756;p79"/>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57" name="Google Shape;3757;p7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758" name="Google Shape;3758;p79"/>
          <p:cNvCxnSpPr>
            <a:stCxn id="3701" idx="4"/>
            <a:endCxn id="3759"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759" name="Google Shape;3759;p79"/>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760" name="Google Shape;3760;p79"/>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761" name="Google Shape;3761;p79"/>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762" name="Google Shape;3762;p79"/>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763" name="Google Shape;3763;p79"/>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764" name="Google Shape;3764;p79"/>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765" name="Google Shape;3765;p79"/>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766" name="Google Shape;3766;p79"/>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767" name="Google Shape;3767;p7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768" name="Google Shape;3768;p79"/>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769" name="Google Shape;3769;p7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770" name="Google Shape;3770;p79"/>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771" name="Google Shape;3771;p79"/>
          <p:cNvCxnSpPr>
            <a:stCxn id="3772" idx="3"/>
            <a:endCxn id="3770"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3" name="Google Shape;3773;p79"/>
          <p:cNvCxnSpPr>
            <a:stCxn id="3772"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4" name="Google Shape;3774;p79"/>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775" name="Google Shape;3775;p79"/>
          <p:cNvCxnSpPr>
            <a:stCxn id="3770"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6" name="Google Shape;3776;p79"/>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2" name="Google Shape;3772;p79"/>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777" name="Google Shape;3777;p79"/>
          <p:cNvCxnSpPr>
            <a:stCxn id="3774" idx="3"/>
            <a:endCxn id="3778"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9" name="Google Shape;3779;p79"/>
          <p:cNvCxnSpPr>
            <a:stCxn id="3774"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8" name="Google Shape;3778;p79"/>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780" name="Google Shape;3780;p79"/>
          <p:cNvCxnSpPr>
            <a:stCxn id="3781" idx="3"/>
            <a:endCxn id="3782"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83" name="Google Shape;3783;p79"/>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81" name="Google Shape;3781;p79"/>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782" name="Google Shape;3782;p79"/>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84" name="Google Shape;3784;p79"/>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785" name="Google Shape;3785;p79"/>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786" name="Google Shape;3786;p79"/>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87" name="Google Shape;3787;p79"/>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788" name="Google Shape;3788;p79"/>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89" name="Google Shape;3789;p79"/>
          <p:cNvCxnSpPr>
            <a:endCxn id="3790"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91" name="Google Shape;3791;p79"/>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90" name="Google Shape;3790;p79"/>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792" name="Google Shape;3792;p79"/>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3793" name="Google Shape;3793;p79"/>
          <p:cNvCxnSpPr/>
          <p:nvPr/>
        </p:nvCxnSpPr>
        <p:spPr>
          <a:xfrm rot="5400000">
            <a:off x="7545135" y="2492542"/>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pic>
        <p:nvPicPr>
          <p:cNvPr id="3794" name="Google Shape;3794;p79"/>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3795" name="Google Shape;3795;p79"/>
          <p:cNvSpPr/>
          <p:nvPr/>
        </p:nvSpPr>
        <p:spPr>
          <a:xfrm>
            <a:off x="5936398" y="1539736"/>
            <a:ext cx="182675" cy="147515"/>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sp>
        <p:nvSpPr>
          <p:cNvPr id="3796" name="Google Shape;3796;p79"/>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3797" name="Google Shape;3797;p79"/>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61315DDB-311B-4AE5-B8C0-A1B59DAF57DD}"/>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075A0D7-EA4A-44EA-A07D-2DBCB431345A}"/>
              </a:ext>
            </a:extLst>
          </p:cNvPr>
          <p:cNvSpPr>
            <a:spLocks noGrp="1"/>
          </p:cNvSpPr>
          <p:nvPr>
            <p:ph type="body" idx="1"/>
          </p:nvPr>
        </p:nvSpPr>
        <p:spPr/>
        <p:txBody>
          <a:bodyPr/>
          <a:lstStyle/>
          <a:p>
            <a:endParaRPr lang="fr-MA"/>
          </a:p>
        </p:txBody>
      </p:sp>
      <p:sp>
        <p:nvSpPr>
          <p:cNvPr id="115" name="Footer Placeholder 1">
            <a:extLst>
              <a:ext uri="{FF2B5EF4-FFF2-40B4-BE49-F238E27FC236}">
                <a16:creationId xmlns:a16="http://schemas.microsoft.com/office/drawing/2014/main" id="{A138F8CB-F311-48C7-B9CE-FCC8D9118B9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801"/>
        <p:cNvGrpSpPr/>
        <p:nvPr/>
      </p:nvGrpSpPr>
      <p:grpSpPr>
        <a:xfrm>
          <a:off x="0" y="0"/>
          <a:ext cx="0" cy="0"/>
          <a:chOff x="0" y="0"/>
          <a:chExt cx="0" cy="0"/>
        </a:xfrm>
      </p:grpSpPr>
      <p:sp>
        <p:nvSpPr>
          <p:cNvPr id="3802" name="Google Shape;3802;p8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803" name="Google Shape;3803;p80"/>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4" name="Google Shape;3804;p80"/>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5" name="Google Shape;3805;p80"/>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6" name="Google Shape;3806;p8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7" name="Google Shape;3807;p80"/>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8" name="Google Shape;3808;p80"/>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09" name="Google Shape;3809;p8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0" name="Google Shape;3810;p80"/>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1" name="Google Shape;3811;p8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2" name="Google Shape;3812;p8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3" name="Google Shape;3813;p80"/>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4" name="Google Shape;3814;p8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5" name="Google Shape;3815;p8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16" name="Google Shape;3816;p8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817" name="Google Shape;3817;p80"/>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818" name="Google Shape;3818;p80"/>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19" name="Google Shape;3819;p80"/>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20" name="Google Shape;3820;p8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821" name="Google Shape;3821;p80"/>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2" name="Google Shape;3822;p80"/>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3" name="Google Shape;3823;p80"/>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4" name="Google Shape;3824;p8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5" name="Google Shape;3825;p80"/>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6" name="Google Shape;3826;p80"/>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7" name="Google Shape;3827;p8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8" name="Google Shape;3828;p80"/>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29" name="Google Shape;3829;p8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0" name="Google Shape;3830;p8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1" name="Google Shape;3831;p80"/>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2" name="Google Shape;3832;p8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3" name="Google Shape;3833;p8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4" name="Google Shape;3834;p8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835" name="Google Shape;3835;p80"/>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36" name="Google Shape;3836;p80"/>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837" name="Google Shape;3837;p80"/>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8" name="Google Shape;3838;p8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39" name="Google Shape;3839;p80"/>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0" name="Google Shape;3840;p8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1" name="Google Shape;3841;p80"/>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2" name="Google Shape;3842;p80"/>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3" name="Google Shape;3843;p8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4" name="Google Shape;3844;p8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5" name="Google Shape;3845;p8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6" name="Google Shape;3846;p8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7" name="Google Shape;3847;p80"/>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8" name="Google Shape;3848;p8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49" name="Google Shape;3849;p8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0" name="Google Shape;3850;p80"/>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51" name="Google Shape;3851;p80"/>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852" name="Google Shape;3852;p8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3" name="Google Shape;3853;p8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4" name="Google Shape;3854;p8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5" name="Google Shape;3855;p80"/>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6" name="Google Shape;3856;p8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7" name="Google Shape;3857;p8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8" name="Google Shape;3858;p8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59" name="Google Shape;3859;p8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60" name="Google Shape;3860;p80"/>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61" name="Google Shape;3861;p8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62" name="Google Shape;3862;p8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63" name="Google Shape;3863;p80"/>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64" name="Google Shape;3864;p8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865" name="Google Shape;3865;p80"/>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866" name="Google Shape;3866;p8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867" name="Google Shape;3867;p8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868" name="Google Shape;3868;p80"/>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869" name="Google Shape;3869;p80"/>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870" name="Google Shape;3870;p8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71" name="Google Shape;3871;p80"/>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872" name="Google Shape;3872;p8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873" name="Google Shape;3873;p80"/>
          <p:cNvCxnSpPr>
            <a:stCxn id="3816" idx="4"/>
            <a:endCxn id="387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874" name="Google Shape;3874;p80"/>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875" name="Google Shape;3875;p80"/>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876" name="Google Shape;3876;p80"/>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877" name="Google Shape;3877;p80"/>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878" name="Google Shape;3878;p80"/>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879" name="Google Shape;3879;p80"/>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880" name="Google Shape;3880;p80"/>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881" name="Google Shape;3881;p80"/>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882" name="Google Shape;3882;p8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883" name="Google Shape;3883;p80"/>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884" name="Google Shape;3884;p8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3885" name="Google Shape;3885;p80"/>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886" name="Google Shape;3886;p80"/>
          <p:cNvCxnSpPr>
            <a:stCxn id="3887" idx="3"/>
            <a:endCxn id="3885"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88" name="Google Shape;3888;p80"/>
          <p:cNvCxnSpPr>
            <a:stCxn id="3887"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89" name="Google Shape;3889;p80"/>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890" name="Google Shape;3890;p80"/>
          <p:cNvCxnSpPr>
            <a:stCxn id="3885"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1" name="Google Shape;3891;p80"/>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87" name="Google Shape;3887;p80"/>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892" name="Google Shape;3892;p80"/>
          <p:cNvCxnSpPr>
            <a:stCxn id="3889" idx="3"/>
            <a:endCxn id="3893"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4" name="Google Shape;3894;p80"/>
          <p:cNvCxnSpPr>
            <a:stCxn id="3889"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93" name="Google Shape;3893;p80"/>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895" name="Google Shape;3895;p80"/>
          <p:cNvCxnSpPr>
            <a:stCxn id="3896" idx="3"/>
            <a:endCxn id="3897"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8" name="Google Shape;3898;p80"/>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96" name="Google Shape;3896;p80"/>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897" name="Google Shape;3897;p80"/>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899" name="Google Shape;3899;p80"/>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900" name="Google Shape;3900;p80"/>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901" name="Google Shape;3901;p80"/>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902" name="Google Shape;3902;p80"/>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903" name="Google Shape;3903;p80"/>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904" name="Google Shape;3904;p80"/>
          <p:cNvCxnSpPr>
            <a:endCxn id="3905"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906" name="Google Shape;3906;p80"/>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905" name="Google Shape;3905;p80"/>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907" name="Google Shape;3907;p80"/>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a:t>
            </a:r>
            <a:endParaRPr sz="1351"/>
          </a:p>
          <a:p>
            <a:endParaRPr sz="1100" b="1">
              <a:solidFill>
                <a:srgbClr val="434343"/>
              </a:solidFill>
              <a:latin typeface="Arial"/>
              <a:ea typeface="Arial"/>
              <a:cs typeface="Arial"/>
              <a:sym typeface="Arial"/>
            </a:endParaRPr>
          </a:p>
        </p:txBody>
      </p:sp>
      <p:sp>
        <p:nvSpPr>
          <p:cNvPr id="3908" name="Google Shape;3908;p80"/>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3909" name="Google Shape;3909;p80"/>
          <p:cNvCxnSpPr/>
          <p:nvPr/>
        </p:nvCxnSpPr>
        <p:spPr>
          <a:xfrm rot="5400000">
            <a:off x="7545135" y="2492542"/>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3910" name="Google Shape;3910;p80"/>
          <p:cNvSpPr txBox="1"/>
          <p:nvPr/>
        </p:nvSpPr>
        <p:spPr>
          <a:xfrm>
            <a:off x="5471548" y="1414698"/>
            <a:ext cx="827919" cy="276999"/>
          </a:xfrm>
          <a:prstGeom prst="rect">
            <a:avLst/>
          </a:prstGeom>
          <a:solidFill>
            <a:schemeClr val="lt1"/>
          </a:solidFill>
          <a:ln>
            <a:noFill/>
          </a:ln>
        </p:spPr>
        <p:txBody>
          <a:bodyPr spcFirstLastPara="1" wrap="square" lIns="68569" tIns="34275" rIns="68569" bIns="34275" anchor="t" anchorCtr="0">
            <a:noAutofit/>
          </a:bodyPr>
          <a:lstStyle/>
          <a:p>
            <a:endParaRPr sz="1351">
              <a:solidFill>
                <a:schemeClr val="dk1"/>
              </a:solidFill>
              <a:latin typeface="Arial"/>
              <a:ea typeface="Arial"/>
              <a:cs typeface="Arial"/>
              <a:sym typeface="Arial"/>
            </a:endParaRPr>
          </a:p>
        </p:txBody>
      </p:sp>
      <p:sp>
        <p:nvSpPr>
          <p:cNvPr id="3911" name="Google Shape;3911;p80"/>
          <p:cNvSpPr txBox="1"/>
          <p:nvPr/>
        </p:nvSpPr>
        <p:spPr>
          <a:xfrm>
            <a:off x="5785735" y="1700165"/>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pic>
        <p:nvPicPr>
          <p:cNvPr id="3912" name="Google Shape;3912;p80"/>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3913" name="Google Shape;3913;p80"/>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3914" name="Google Shape;3914;p80"/>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26C15B52-2686-4618-8C8E-47BA0DB244E5}"/>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5DF3FE3-1CF0-43DF-B7F7-CD02DF88C144}"/>
              </a:ext>
            </a:extLst>
          </p:cNvPr>
          <p:cNvSpPr>
            <a:spLocks noGrp="1"/>
          </p:cNvSpPr>
          <p:nvPr>
            <p:ph type="body" idx="1"/>
          </p:nvPr>
        </p:nvSpPr>
        <p:spPr/>
        <p:txBody>
          <a:bodyPr/>
          <a:lstStyle/>
          <a:p>
            <a:endParaRPr lang="fr-MA"/>
          </a:p>
        </p:txBody>
      </p:sp>
      <p:sp>
        <p:nvSpPr>
          <p:cNvPr id="117" name="Footer Placeholder 1">
            <a:extLst>
              <a:ext uri="{FF2B5EF4-FFF2-40B4-BE49-F238E27FC236}">
                <a16:creationId xmlns:a16="http://schemas.microsoft.com/office/drawing/2014/main" id="{B21A546E-38CE-468B-8865-01C2DB2F707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3918"/>
        <p:cNvGrpSpPr/>
        <p:nvPr/>
      </p:nvGrpSpPr>
      <p:grpSpPr>
        <a:xfrm>
          <a:off x="0" y="0"/>
          <a:ext cx="0" cy="0"/>
          <a:chOff x="0" y="0"/>
          <a:chExt cx="0" cy="0"/>
        </a:xfrm>
      </p:grpSpPr>
      <p:sp>
        <p:nvSpPr>
          <p:cNvPr id="3919" name="Google Shape;3919;p8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920" name="Google Shape;3920;p81"/>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1" name="Google Shape;3921;p81"/>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2" name="Google Shape;3922;p81"/>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3" name="Google Shape;3923;p8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4" name="Google Shape;3924;p81"/>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5" name="Google Shape;3925;p81"/>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6" name="Google Shape;3926;p8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7" name="Google Shape;3927;p81"/>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8" name="Google Shape;3928;p8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29" name="Google Shape;3929;p8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30" name="Google Shape;3930;p81"/>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31" name="Google Shape;3931;p8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32" name="Google Shape;3932;p8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33" name="Google Shape;3933;p8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3934" name="Google Shape;3934;p81"/>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935" name="Google Shape;3935;p81"/>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936" name="Google Shape;3936;p81"/>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37" name="Google Shape;3937;p8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938" name="Google Shape;3938;p81"/>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39" name="Google Shape;3939;p81"/>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0" name="Google Shape;3940;p81"/>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1" name="Google Shape;3941;p8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2" name="Google Shape;3942;p81"/>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3" name="Google Shape;3943;p81"/>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4" name="Google Shape;3944;p8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5" name="Google Shape;3945;p81"/>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6" name="Google Shape;3946;p8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7" name="Google Shape;3947;p8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8" name="Google Shape;3948;p81"/>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49" name="Google Shape;3949;p8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0" name="Google Shape;3950;p8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1" name="Google Shape;3951;p8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952" name="Google Shape;3952;p81"/>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953" name="Google Shape;3953;p81"/>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954" name="Google Shape;3954;p81"/>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5" name="Google Shape;3955;p8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6" name="Google Shape;3956;p81"/>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7" name="Google Shape;3957;p8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8" name="Google Shape;3958;p81"/>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59" name="Google Shape;3959;p81"/>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0" name="Google Shape;3960;p8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1" name="Google Shape;3961;p8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2" name="Google Shape;3962;p8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3" name="Google Shape;3963;p8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4" name="Google Shape;3964;p81"/>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5" name="Google Shape;3965;p8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6" name="Google Shape;3966;p8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67" name="Google Shape;3967;p81"/>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68" name="Google Shape;3968;p81"/>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3969" name="Google Shape;3969;p8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0" name="Google Shape;3970;p8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1" name="Google Shape;3971;p8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2" name="Google Shape;3972;p81"/>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3" name="Google Shape;3973;p8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4" name="Google Shape;3974;p8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5" name="Google Shape;3975;p8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6" name="Google Shape;3976;p8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7" name="Google Shape;3977;p81"/>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8" name="Google Shape;3978;p8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79" name="Google Shape;3979;p8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80" name="Google Shape;3980;p81"/>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81" name="Google Shape;3981;p8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982" name="Google Shape;3982;p81"/>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983" name="Google Shape;3983;p8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984" name="Google Shape;3984;p8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985" name="Google Shape;3985;p81"/>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3986" name="Google Shape;3986;p81"/>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3987" name="Google Shape;3987;p8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88" name="Google Shape;3988;p81"/>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3989" name="Google Shape;3989;p8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990" name="Google Shape;3990;p81"/>
          <p:cNvCxnSpPr>
            <a:stCxn id="3933" idx="4"/>
            <a:endCxn id="3991"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3991" name="Google Shape;3991;p81"/>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3992" name="Google Shape;3992;p81"/>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993" name="Google Shape;3993;p81"/>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994" name="Google Shape;3994;p81"/>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3995" name="Google Shape;3995;p81"/>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3996" name="Google Shape;3996;p81"/>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3997" name="Google Shape;3997;p81"/>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3998" name="Google Shape;3998;p81"/>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999" name="Google Shape;3999;p8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000" name="Google Shape;4000;p81"/>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001" name="Google Shape;4001;p8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002" name="Google Shape;4002;p81"/>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003" name="Google Shape;4003;p81"/>
          <p:cNvCxnSpPr>
            <a:stCxn id="4004" idx="3"/>
            <a:endCxn id="400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05" name="Google Shape;4005;p81"/>
          <p:cNvCxnSpPr>
            <a:stCxn id="4004"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06" name="Google Shape;4006;p81"/>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007" name="Google Shape;4007;p81"/>
          <p:cNvCxnSpPr>
            <a:stCxn id="4002"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08" name="Google Shape;4008;p81"/>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04" name="Google Shape;4004;p81"/>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009" name="Google Shape;4009;p81"/>
          <p:cNvCxnSpPr>
            <a:stCxn id="4006" idx="3"/>
            <a:endCxn id="4010"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11" name="Google Shape;4011;p81"/>
          <p:cNvCxnSpPr>
            <a:stCxn id="4006"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10" name="Google Shape;4010;p81"/>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012" name="Google Shape;4012;p81"/>
          <p:cNvCxnSpPr>
            <a:stCxn id="4013" idx="3"/>
            <a:endCxn id="4014"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15" name="Google Shape;4015;p81"/>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13" name="Google Shape;4013;p81"/>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014" name="Google Shape;4014;p81"/>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016" name="Google Shape;4016;p81"/>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017" name="Google Shape;4017;p81"/>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018" name="Google Shape;4018;p81"/>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019" name="Google Shape;4019;p81"/>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020" name="Google Shape;4020;p81"/>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21" name="Google Shape;4021;p81"/>
          <p:cNvCxnSpPr>
            <a:endCxn id="4022"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23" name="Google Shape;4023;p81"/>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022" name="Google Shape;4022;p81"/>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024" name="Google Shape;4024;p81"/>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4025" name="Google Shape;4025;p81"/>
          <p:cNvCxnSpPr/>
          <p:nvPr/>
        </p:nvCxnSpPr>
        <p:spPr>
          <a:xfrm rot="5400000">
            <a:off x="7545135" y="2492542"/>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026" name="Google Shape;4026;p81"/>
          <p:cNvSpPr txBox="1"/>
          <p:nvPr/>
        </p:nvSpPr>
        <p:spPr>
          <a:xfrm>
            <a:off x="7229480" y="1497328"/>
            <a:ext cx="1892751"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027" name="Google Shape;4027;p81"/>
          <p:cNvSpPr txBox="1"/>
          <p:nvPr/>
        </p:nvSpPr>
        <p:spPr>
          <a:xfrm>
            <a:off x="5785735" y="1700165"/>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pic>
        <p:nvPicPr>
          <p:cNvPr id="4028" name="Google Shape;4028;p81"/>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029" name="Google Shape;4029;p81"/>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030" name="Google Shape;4030;p81"/>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FD6C9520-9EDD-4475-9342-55D5A5C3CF25}"/>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E4018D-20A8-47EC-B1D7-5F30FD99D8A0}"/>
              </a:ext>
            </a:extLst>
          </p:cNvPr>
          <p:cNvSpPr>
            <a:spLocks noGrp="1"/>
          </p:cNvSpPr>
          <p:nvPr>
            <p:ph type="body" idx="1"/>
          </p:nvPr>
        </p:nvSpPr>
        <p:spPr/>
        <p:txBody>
          <a:bodyPr/>
          <a:lstStyle/>
          <a:p>
            <a:endParaRPr lang="fr-MA"/>
          </a:p>
        </p:txBody>
      </p:sp>
      <p:sp>
        <p:nvSpPr>
          <p:cNvPr id="116" name="Footer Placeholder 1">
            <a:extLst>
              <a:ext uri="{FF2B5EF4-FFF2-40B4-BE49-F238E27FC236}">
                <a16:creationId xmlns:a16="http://schemas.microsoft.com/office/drawing/2014/main" id="{DD81EA67-BC83-4A84-94C2-35CC7E283C3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4034"/>
        <p:cNvGrpSpPr/>
        <p:nvPr/>
      </p:nvGrpSpPr>
      <p:grpSpPr>
        <a:xfrm>
          <a:off x="0" y="0"/>
          <a:ext cx="0" cy="0"/>
          <a:chOff x="0" y="0"/>
          <a:chExt cx="0" cy="0"/>
        </a:xfrm>
      </p:grpSpPr>
      <p:sp>
        <p:nvSpPr>
          <p:cNvPr id="4035" name="Google Shape;4035;p8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036" name="Google Shape;4036;p82"/>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37" name="Google Shape;4037;p82"/>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38" name="Google Shape;4038;p82"/>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39" name="Google Shape;4039;p8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0" name="Google Shape;4040;p82"/>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1" name="Google Shape;4041;p82"/>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2" name="Google Shape;4042;p8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3" name="Google Shape;4043;p82"/>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4" name="Google Shape;4044;p8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5" name="Google Shape;4045;p8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6" name="Google Shape;4046;p82"/>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7" name="Google Shape;4047;p8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8" name="Google Shape;4048;p8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49" name="Google Shape;4049;p8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050" name="Google Shape;4050;p82"/>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051" name="Google Shape;4051;p82"/>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052" name="Google Shape;4052;p82"/>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053" name="Google Shape;4053;p8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054" name="Google Shape;4054;p82"/>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55" name="Google Shape;4055;p82"/>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56" name="Google Shape;4056;p82"/>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57" name="Google Shape;4057;p8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58" name="Google Shape;4058;p82"/>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59" name="Google Shape;4059;p82"/>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0" name="Google Shape;4060;p8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1" name="Google Shape;4061;p82"/>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2" name="Google Shape;4062;p8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3" name="Google Shape;4063;p8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4" name="Google Shape;4064;p82"/>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5" name="Google Shape;4065;p8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6" name="Google Shape;4066;p8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67" name="Google Shape;4067;p8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068" name="Google Shape;4068;p82"/>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069" name="Google Shape;4069;p82"/>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070" name="Google Shape;4070;p82"/>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1" name="Google Shape;4071;p8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2" name="Google Shape;4072;p82"/>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3" name="Google Shape;4073;p8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4" name="Google Shape;4074;p82"/>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5" name="Google Shape;4075;p82"/>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6" name="Google Shape;4076;p8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7" name="Google Shape;4077;p8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8" name="Google Shape;4078;p8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79" name="Google Shape;4079;p8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0" name="Google Shape;4080;p82"/>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1" name="Google Shape;4081;p8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2" name="Google Shape;4082;p8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3" name="Google Shape;4083;p82"/>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084" name="Google Shape;4084;p82"/>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085" name="Google Shape;4085;p8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6" name="Google Shape;4086;p8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7" name="Google Shape;4087;p8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8" name="Google Shape;4088;p82"/>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89" name="Google Shape;4089;p8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0" name="Google Shape;4090;p8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1" name="Google Shape;4091;p8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2" name="Google Shape;4092;p8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3" name="Google Shape;4093;p82"/>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4" name="Google Shape;4094;p8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5" name="Google Shape;4095;p8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6" name="Google Shape;4096;p82"/>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097" name="Google Shape;4097;p8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098" name="Google Shape;4098;p82"/>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099" name="Google Shape;4099;p8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100" name="Google Shape;4100;p8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101" name="Google Shape;4101;p82"/>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102" name="Google Shape;4102;p82"/>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103" name="Google Shape;4103;p8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104" name="Google Shape;4104;p82"/>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05" name="Google Shape;4105;p8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106" name="Google Shape;4106;p82"/>
          <p:cNvCxnSpPr>
            <a:stCxn id="4049" idx="4"/>
            <a:endCxn id="4107"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107" name="Google Shape;4107;p82"/>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08" name="Google Shape;4108;p82"/>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109" name="Google Shape;4109;p82"/>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110" name="Google Shape;4110;p82"/>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111" name="Google Shape;4111;p82"/>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112" name="Google Shape;4112;p82"/>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113" name="Google Shape;4113;p82"/>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114" name="Google Shape;4114;p82"/>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115" name="Google Shape;4115;p8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116" name="Google Shape;4116;p82"/>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117" name="Google Shape;4117;p8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118" name="Google Shape;4118;p82"/>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119" name="Google Shape;4119;p82"/>
          <p:cNvCxnSpPr>
            <a:stCxn id="4120" idx="3"/>
            <a:endCxn id="4118"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1" name="Google Shape;4121;p82"/>
          <p:cNvCxnSpPr>
            <a:stCxn id="4120"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2" name="Google Shape;4122;p82"/>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123" name="Google Shape;4123;p82"/>
          <p:cNvCxnSpPr>
            <a:stCxn id="4118"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4" name="Google Shape;4124;p82"/>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0" name="Google Shape;4120;p82"/>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125" name="Google Shape;4125;p82"/>
          <p:cNvCxnSpPr>
            <a:stCxn id="4122" idx="3"/>
            <a:endCxn id="4126"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7" name="Google Shape;4127;p82"/>
          <p:cNvCxnSpPr>
            <a:stCxn id="4122"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6" name="Google Shape;4126;p82"/>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128" name="Google Shape;4128;p82"/>
          <p:cNvCxnSpPr>
            <a:stCxn id="4129" idx="3"/>
            <a:endCxn id="4130"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31" name="Google Shape;4131;p82"/>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9" name="Google Shape;4129;p82"/>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130" name="Google Shape;4130;p82"/>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32" name="Google Shape;4132;p82"/>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133" name="Google Shape;4133;p82"/>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134" name="Google Shape;4134;p82"/>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35" name="Google Shape;4135;p82"/>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136" name="Google Shape;4136;p82"/>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37" name="Google Shape;4137;p82"/>
          <p:cNvCxnSpPr>
            <a:endCxn id="4138"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39" name="Google Shape;4139;p82"/>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38" name="Google Shape;4138;p82"/>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40" name="Google Shape;4140;p82"/>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4141" name="Google Shape;4141;p82"/>
          <p:cNvCxnSpPr/>
          <p:nvPr/>
        </p:nvCxnSpPr>
        <p:spPr>
          <a:xfrm rot="5400000">
            <a:off x="7545135" y="2492542"/>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142" name="Google Shape;4142;p82"/>
          <p:cNvSpPr txBox="1"/>
          <p:nvPr/>
        </p:nvSpPr>
        <p:spPr>
          <a:xfrm>
            <a:off x="7229480" y="1497328"/>
            <a:ext cx="1892751"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143" name="Google Shape;4143;p82"/>
          <p:cNvSpPr txBox="1"/>
          <p:nvPr/>
        </p:nvSpPr>
        <p:spPr>
          <a:xfrm>
            <a:off x="5785735" y="1700165"/>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pic>
        <p:nvPicPr>
          <p:cNvPr id="4144" name="Google Shape;4144;p82"/>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145" name="Google Shape;4145;p82"/>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146" name="Google Shape;4146;p82"/>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147" name="Google Shape;4147;p82"/>
          <p:cNvSpPr/>
          <p:nvPr/>
        </p:nvSpPr>
        <p:spPr>
          <a:xfrm>
            <a:off x="5926472" y="152410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sp>
        <p:nvSpPr>
          <p:cNvPr id="4148" name="Google Shape;4148;p82"/>
          <p:cNvSpPr/>
          <p:nvPr/>
        </p:nvSpPr>
        <p:spPr>
          <a:xfrm>
            <a:off x="5656307"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3BE3A355-E6F6-45C4-85C7-305D85BA2F32}"/>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5310FDB-DA30-4AB9-A100-1B1F5F0AD5A9}"/>
              </a:ext>
            </a:extLst>
          </p:cNvPr>
          <p:cNvSpPr>
            <a:spLocks noGrp="1"/>
          </p:cNvSpPr>
          <p:nvPr>
            <p:ph type="body" idx="1"/>
          </p:nvPr>
        </p:nvSpPr>
        <p:spPr/>
        <p:txBody>
          <a:bodyPr/>
          <a:lstStyle/>
          <a:p>
            <a:endParaRPr lang="fr-MA"/>
          </a:p>
        </p:txBody>
      </p:sp>
      <p:sp>
        <p:nvSpPr>
          <p:cNvPr id="118" name="Footer Placeholder 1">
            <a:extLst>
              <a:ext uri="{FF2B5EF4-FFF2-40B4-BE49-F238E27FC236}">
                <a16:creationId xmlns:a16="http://schemas.microsoft.com/office/drawing/2014/main" id="{88B2161F-C23C-4609-9103-D390FF8ED5E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4152"/>
        <p:cNvGrpSpPr/>
        <p:nvPr/>
      </p:nvGrpSpPr>
      <p:grpSpPr>
        <a:xfrm>
          <a:off x="0" y="0"/>
          <a:ext cx="0" cy="0"/>
          <a:chOff x="0" y="0"/>
          <a:chExt cx="0" cy="0"/>
        </a:xfrm>
      </p:grpSpPr>
      <p:sp>
        <p:nvSpPr>
          <p:cNvPr id="4153" name="Google Shape;4153;p8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154" name="Google Shape;4154;p8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55" name="Google Shape;4155;p8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56" name="Google Shape;4156;p8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57" name="Google Shape;4157;p8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58" name="Google Shape;4158;p8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59" name="Google Shape;4159;p8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0" name="Google Shape;4160;p8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1" name="Google Shape;4161;p8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2" name="Google Shape;4162;p8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3" name="Google Shape;4163;p8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4" name="Google Shape;4164;p8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5" name="Google Shape;4165;p8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6" name="Google Shape;4166;p8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67" name="Google Shape;4167;p8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168" name="Google Shape;4168;p8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169" name="Google Shape;4169;p83"/>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170" name="Google Shape;4170;p8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171" name="Google Shape;4171;p8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172" name="Google Shape;4172;p8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3" name="Google Shape;4173;p8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4" name="Google Shape;4174;p8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5" name="Google Shape;4175;p8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6" name="Google Shape;4176;p8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7" name="Google Shape;4177;p8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8" name="Google Shape;4178;p8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79" name="Google Shape;4179;p8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0" name="Google Shape;4180;p8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1" name="Google Shape;4181;p8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2" name="Google Shape;4182;p8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3" name="Google Shape;4183;p8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4" name="Google Shape;4184;p8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5" name="Google Shape;4185;p8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186" name="Google Shape;4186;p83"/>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187" name="Google Shape;4187;p83"/>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188" name="Google Shape;4188;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89" name="Google Shape;4189;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0" name="Google Shape;4190;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1" name="Google Shape;4191;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2" name="Google Shape;4192;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3" name="Google Shape;4193;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4" name="Google Shape;4194;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5" name="Google Shape;4195;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6" name="Google Shape;4196;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7" name="Google Shape;4197;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8" name="Google Shape;4198;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199" name="Google Shape;4199;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0" name="Google Shape;4200;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1" name="Google Shape;4201;p8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02" name="Google Shape;4202;p8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203" name="Google Shape;4203;p8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4" name="Google Shape;4204;p8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5" name="Google Shape;4205;p8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6" name="Google Shape;4206;p8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7" name="Google Shape;4207;p8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8" name="Google Shape;4208;p8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09" name="Google Shape;4209;p8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0" name="Google Shape;4210;p8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1" name="Google Shape;4211;p8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2" name="Google Shape;4212;p8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3" name="Google Shape;4213;p8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4" name="Google Shape;4214;p8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15" name="Google Shape;4215;p8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216" name="Google Shape;4216;p83"/>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217" name="Google Shape;4217;p8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218" name="Google Shape;4218;p8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219" name="Google Shape;4219;p83"/>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220" name="Google Shape;4220;p83"/>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221" name="Google Shape;4221;p8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22" name="Google Shape;4222;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223" name="Google Shape;4223;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224" name="Google Shape;4224;p83"/>
          <p:cNvCxnSpPr>
            <a:stCxn id="4167" idx="4"/>
            <a:endCxn id="422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225" name="Google Shape;4225;p83"/>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26" name="Google Shape;4226;p83"/>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227" name="Google Shape;4227;p8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228" name="Google Shape;4228;p83"/>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229" name="Google Shape;4229;p83"/>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230" name="Google Shape;4230;p83"/>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231" name="Google Shape;4231;p83"/>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232" name="Google Shape;4232;p83"/>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233" name="Google Shape;4233;p8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234" name="Google Shape;4234;p83"/>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235" name="Google Shape;4235;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236" name="Google Shape;4236;p83"/>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237" name="Google Shape;4237;p83"/>
          <p:cNvCxnSpPr>
            <a:stCxn id="4238" idx="3"/>
            <a:endCxn id="423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39" name="Google Shape;4239;p83"/>
          <p:cNvCxnSpPr>
            <a:stCxn id="423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0" name="Google Shape;4240;p83"/>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241" name="Google Shape;4241;p83"/>
          <p:cNvCxnSpPr>
            <a:stCxn id="423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2" name="Google Shape;4242;p83"/>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38" name="Google Shape;4238;p83"/>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243" name="Google Shape;4243;p83"/>
          <p:cNvCxnSpPr>
            <a:stCxn id="4240" idx="3"/>
            <a:endCxn id="424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5" name="Google Shape;4245;p83"/>
          <p:cNvCxnSpPr>
            <a:stCxn id="424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4" name="Google Shape;424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246" name="Google Shape;4246;p83"/>
          <p:cNvCxnSpPr>
            <a:stCxn id="4247" idx="3"/>
            <a:endCxn id="424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9" name="Google Shape;4249;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7" name="Google Shape;4247;p83"/>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248" name="Google Shape;4248;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250" name="Google Shape;4250;p83"/>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251" name="Google Shape;4251;p83"/>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252" name="Google Shape;4252;p83"/>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253" name="Google Shape;4253;p83"/>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254" name="Google Shape;4254;p83"/>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55" name="Google Shape;4255;p83"/>
          <p:cNvCxnSpPr>
            <a:endCxn id="425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57" name="Google Shape;4257;p83"/>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256" name="Google Shape;4256;p83"/>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258" name="Google Shape;4258;p83"/>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259" name="Google Shape;4259;p83"/>
          <p:cNvCxnSpPr/>
          <p:nvPr/>
        </p:nvCxnSpPr>
        <p:spPr>
          <a:xfrm rot="5400000">
            <a:off x="7267938" y="2524267"/>
            <a:ext cx="545625" cy="246151"/>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260" name="Google Shape;4260;p83"/>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261" name="Google Shape;4261;p83"/>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262" name="Google Shape;4262;p83"/>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263" name="Google Shape;4263;p83"/>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264" name="Google Shape;4264;p83"/>
          <p:cNvSpPr/>
          <p:nvPr/>
        </p:nvSpPr>
        <p:spPr>
          <a:xfrm>
            <a:off x="5905691"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DCAB6E01-41BA-4F2F-80CD-BE4C559825AE}"/>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026911-A556-441D-AEB0-303373306B59}"/>
              </a:ext>
            </a:extLst>
          </p:cNvPr>
          <p:cNvSpPr>
            <a:spLocks noGrp="1"/>
          </p:cNvSpPr>
          <p:nvPr>
            <p:ph type="body" idx="1"/>
          </p:nvPr>
        </p:nvSpPr>
        <p:spPr/>
        <p:txBody>
          <a:bodyPr/>
          <a:lstStyle/>
          <a:p>
            <a:endParaRPr lang="fr-MA"/>
          </a:p>
        </p:txBody>
      </p:sp>
      <p:sp>
        <p:nvSpPr>
          <p:cNvPr id="116" name="Footer Placeholder 1">
            <a:extLst>
              <a:ext uri="{FF2B5EF4-FFF2-40B4-BE49-F238E27FC236}">
                <a16:creationId xmlns:a16="http://schemas.microsoft.com/office/drawing/2014/main" id="{FE1CC532-7FEF-4D33-A486-D31C68BCF49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4268"/>
        <p:cNvGrpSpPr/>
        <p:nvPr/>
      </p:nvGrpSpPr>
      <p:grpSpPr>
        <a:xfrm>
          <a:off x="0" y="0"/>
          <a:ext cx="0" cy="0"/>
          <a:chOff x="0" y="0"/>
          <a:chExt cx="0" cy="0"/>
        </a:xfrm>
      </p:grpSpPr>
      <p:sp>
        <p:nvSpPr>
          <p:cNvPr id="4269" name="Google Shape;4269;p8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270" name="Google Shape;4270;p84"/>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1" name="Google Shape;4271;p84"/>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2" name="Google Shape;4272;p84"/>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3" name="Google Shape;4273;p8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4" name="Google Shape;4274;p84"/>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5" name="Google Shape;4275;p84"/>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6" name="Google Shape;4276;p8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7" name="Google Shape;4277;p84"/>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8" name="Google Shape;4278;p8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79" name="Google Shape;4279;p8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80" name="Google Shape;4280;p84"/>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81" name="Google Shape;4281;p8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82" name="Google Shape;4282;p8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83" name="Google Shape;4283;p8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284" name="Google Shape;4284;p84"/>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285" name="Google Shape;4285;p84"/>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286" name="Google Shape;4286;p84"/>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87" name="Google Shape;4287;p8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288" name="Google Shape;4288;p84"/>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89" name="Google Shape;4289;p84"/>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0" name="Google Shape;4290;p84"/>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1" name="Google Shape;4291;p8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2" name="Google Shape;4292;p84"/>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3" name="Google Shape;4293;p84"/>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4" name="Google Shape;4294;p8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5" name="Google Shape;4295;p84"/>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6" name="Google Shape;4296;p8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7" name="Google Shape;4297;p8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8" name="Google Shape;4298;p84"/>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299" name="Google Shape;4299;p8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0" name="Google Shape;4300;p8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1" name="Google Shape;4301;p8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02" name="Google Shape;4302;p84"/>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303" name="Google Shape;4303;p84"/>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304" name="Google Shape;4304;p84"/>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5" name="Google Shape;4305;p8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6" name="Google Shape;4306;p84"/>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7" name="Google Shape;4307;p8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8" name="Google Shape;4308;p84"/>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09" name="Google Shape;4309;p84"/>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0" name="Google Shape;4310;p8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1" name="Google Shape;4311;p8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2" name="Google Shape;4312;p8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3" name="Google Shape;4313;p8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4" name="Google Shape;4314;p84"/>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5" name="Google Shape;4315;p8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6" name="Google Shape;4316;p8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17" name="Google Shape;4317;p84"/>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318" name="Google Shape;4318;p84"/>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319" name="Google Shape;4319;p8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0" name="Google Shape;4320;p8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1" name="Google Shape;4321;p8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2" name="Google Shape;4322;p84"/>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3" name="Google Shape;4323;p8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4" name="Google Shape;4324;p8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5" name="Google Shape;4325;p8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6" name="Google Shape;4326;p8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7" name="Google Shape;4327;p84"/>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8" name="Google Shape;4328;p8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29" name="Google Shape;4329;p8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30" name="Google Shape;4330;p84"/>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31" name="Google Shape;4331;p8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332" name="Google Shape;4332;p84"/>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333" name="Google Shape;4333;p8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334" name="Google Shape;4334;p8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335" name="Google Shape;4335;p84"/>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336" name="Google Shape;4336;p84"/>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337" name="Google Shape;4337;p8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338" name="Google Shape;4338;p84"/>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39" name="Google Shape;4339;p8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340" name="Google Shape;4340;p84"/>
          <p:cNvCxnSpPr>
            <a:stCxn id="4283" idx="4"/>
            <a:endCxn id="4341"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341" name="Google Shape;4341;p84"/>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42" name="Google Shape;4342;p84"/>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343" name="Google Shape;4343;p84"/>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344" name="Google Shape;4344;p84"/>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345" name="Google Shape;4345;p84"/>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346" name="Google Shape;4346;p84"/>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347" name="Google Shape;4347;p84"/>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348" name="Google Shape;4348;p84"/>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349" name="Google Shape;4349;p8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350" name="Google Shape;4350;p84"/>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351" name="Google Shape;4351;p8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352" name="Google Shape;4352;p84"/>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353" name="Google Shape;4353;p84"/>
          <p:cNvCxnSpPr>
            <a:stCxn id="4354" idx="3"/>
            <a:endCxn id="4352"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55" name="Google Shape;4355;p84"/>
          <p:cNvCxnSpPr>
            <a:stCxn id="4354"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56" name="Google Shape;4356;p84"/>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357" name="Google Shape;4357;p84"/>
          <p:cNvCxnSpPr>
            <a:stCxn id="4352"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58" name="Google Shape;4358;p84"/>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54" name="Google Shape;4354;p84"/>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359" name="Google Shape;4359;p84"/>
          <p:cNvCxnSpPr>
            <a:stCxn id="4356" idx="3"/>
            <a:endCxn id="4360"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61" name="Google Shape;4361;p84"/>
          <p:cNvCxnSpPr>
            <a:stCxn id="4356"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60" name="Google Shape;4360;p84"/>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362" name="Google Shape;4362;p84"/>
          <p:cNvCxnSpPr>
            <a:stCxn id="4363" idx="3"/>
            <a:endCxn id="4364"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65" name="Google Shape;4365;p84"/>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63" name="Google Shape;4363;p84"/>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364" name="Google Shape;4364;p84"/>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66" name="Google Shape;4366;p84"/>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367" name="Google Shape;4367;p84"/>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368" name="Google Shape;4368;p84"/>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69" name="Google Shape;4369;p84"/>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370" name="Google Shape;4370;p84"/>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71" name="Google Shape;4371;p84"/>
          <p:cNvCxnSpPr>
            <a:endCxn id="4372"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73" name="Google Shape;4373;p84"/>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72" name="Google Shape;4372;p84"/>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374" name="Google Shape;4374;p84"/>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375" name="Google Shape;4375;p84"/>
          <p:cNvCxnSpPr/>
          <p:nvPr/>
        </p:nvCxnSpPr>
        <p:spPr>
          <a:xfrm rot="5400000">
            <a:off x="7267938" y="2524267"/>
            <a:ext cx="545625" cy="246151"/>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376" name="Google Shape;4376;p84"/>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377" name="Google Shape;4377;p84"/>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378" name="Google Shape;4378;p84"/>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379" name="Google Shape;4379;p84"/>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380" name="Google Shape;4380;p84"/>
          <p:cNvSpPr/>
          <p:nvPr/>
        </p:nvSpPr>
        <p:spPr>
          <a:xfrm>
            <a:off x="5905691"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7C30479D-7B13-420F-88B3-248A1EC9D16E}"/>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8749C4-FA1A-4A1C-B7AA-D3BB7230B8B9}"/>
              </a:ext>
            </a:extLst>
          </p:cNvPr>
          <p:cNvSpPr>
            <a:spLocks noGrp="1"/>
          </p:cNvSpPr>
          <p:nvPr>
            <p:ph type="body" idx="1"/>
          </p:nvPr>
        </p:nvSpPr>
        <p:spPr/>
        <p:txBody>
          <a:bodyPr/>
          <a:lstStyle/>
          <a:p>
            <a:endParaRPr lang="fr-MA"/>
          </a:p>
        </p:txBody>
      </p:sp>
      <p:sp>
        <p:nvSpPr>
          <p:cNvPr id="116" name="Footer Placeholder 1">
            <a:extLst>
              <a:ext uri="{FF2B5EF4-FFF2-40B4-BE49-F238E27FC236}">
                <a16:creationId xmlns:a16="http://schemas.microsoft.com/office/drawing/2014/main" id="{E790BD0A-BA7A-4EC7-8D2E-1CC37B3D1AD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4384"/>
        <p:cNvGrpSpPr/>
        <p:nvPr/>
      </p:nvGrpSpPr>
      <p:grpSpPr>
        <a:xfrm>
          <a:off x="0" y="0"/>
          <a:ext cx="0" cy="0"/>
          <a:chOff x="0" y="0"/>
          <a:chExt cx="0" cy="0"/>
        </a:xfrm>
      </p:grpSpPr>
      <p:sp>
        <p:nvSpPr>
          <p:cNvPr id="4385" name="Google Shape;4385;p8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386" name="Google Shape;4386;p85"/>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87" name="Google Shape;4387;p85"/>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88" name="Google Shape;4388;p85"/>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89" name="Google Shape;4389;p8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0" name="Google Shape;4390;p85"/>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1" name="Google Shape;4391;p85"/>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2" name="Google Shape;4392;p8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3" name="Google Shape;4393;p85"/>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4" name="Google Shape;4394;p8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5" name="Google Shape;4395;p8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6" name="Google Shape;4396;p85"/>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7" name="Google Shape;4397;p8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8" name="Google Shape;4398;p8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399" name="Google Shape;4399;p8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400" name="Google Shape;4400;p85"/>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401" name="Google Shape;4401;p85"/>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402" name="Google Shape;4402;p85"/>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03" name="Google Shape;4403;p8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404" name="Google Shape;4404;p85"/>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05" name="Google Shape;4405;p85"/>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06" name="Google Shape;4406;p85"/>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07" name="Google Shape;4407;p8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08" name="Google Shape;4408;p85"/>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09" name="Google Shape;4409;p85"/>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0" name="Google Shape;4410;p8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1" name="Google Shape;4411;p85"/>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2" name="Google Shape;4412;p8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3" name="Google Shape;4413;p8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4" name="Google Shape;4414;p85"/>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5" name="Google Shape;4415;p8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6" name="Google Shape;4416;p8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17" name="Google Shape;4417;p8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18" name="Google Shape;4418;p85"/>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419" name="Google Shape;4419;p85"/>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420" name="Google Shape;4420;p85"/>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1" name="Google Shape;4421;p8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2" name="Google Shape;4422;p85"/>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3" name="Google Shape;4423;p8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4" name="Google Shape;4424;p85"/>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5" name="Google Shape;4425;p85"/>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6" name="Google Shape;4426;p8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7" name="Google Shape;4427;p8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8" name="Google Shape;4428;p8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29" name="Google Shape;4429;p8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0" name="Google Shape;4430;p85"/>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1" name="Google Shape;4431;p8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2" name="Google Shape;4432;p8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3" name="Google Shape;4433;p85"/>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34" name="Google Shape;4434;p85"/>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435" name="Google Shape;4435;p8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6" name="Google Shape;4436;p8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7" name="Google Shape;4437;p8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8" name="Google Shape;4438;p85"/>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39" name="Google Shape;4439;p8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0" name="Google Shape;4440;p8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1" name="Google Shape;4441;p8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2" name="Google Shape;4442;p8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3" name="Google Shape;4443;p85"/>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4" name="Google Shape;4444;p8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5" name="Google Shape;4445;p8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6" name="Google Shape;4446;p85"/>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47" name="Google Shape;4447;p8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448" name="Google Shape;4448;p85"/>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449" name="Google Shape;4449;p8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450" name="Google Shape;4450;p8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451" name="Google Shape;4451;p85"/>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452" name="Google Shape;4452;p85"/>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453" name="Google Shape;4453;p8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54" name="Google Shape;4454;p85"/>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55" name="Google Shape;4455;p8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456" name="Google Shape;4456;p85"/>
          <p:cNvCxnSpPr>
            <a:stCxn id="4399" idx="4"/>
            <a:endCxn id="4457"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457" name="Google Shape;4457;p85"/>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458" name="Google Shape;4458;p85"/>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459" name="Google Shape;4459;p85"/>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460" name="Google Shape;4460;p85"/>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461" name="Google Shape;4461;p85"/>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462" name="Google Shape;4462;p85"/>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463" name="Google Shape;4463;p85"/>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464" name="Google Shape;4464;p85"/>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465" name="Google Shape;4465;p8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466" name="Google Shape;4466;p85"/>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467" name="Google Shape;4467;p8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468" name="Google Shape;4468;p85"/>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469" name="Google Shape;4469;p85"/>
          <p:cNvCxnSpPr>
            <a:stCxn id="4470" idx="3"/>
            <a:endCxn id="4468"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1" name="Google Shape;4471;p85"/>
          <p:cNvCxnSpPr>
            <a:stCxn id="4470"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2" name="Google Shape;4472;p85"/>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473" name="Google Shape;4473;p85"/>
          <p:cNvCxnSpPr>
            <a:stCxn id="4468"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4" name="Google Shape;4474;p85"/>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0" name="Google Shape;4470;p8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475" name="Google Shape;4475;p85"/>
          <p:cNvCxnSpPr>
            <a:stCxn id="4472" idx="3"/>
            <a:endCxn id="4476"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7" name="Google Shape;4477;p85"/>
          <p:cNvCxnSpPr>
            <a:stCxn id="4472"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6" name="Google Shape;4476;p8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478" name="Google Shape;4478;p85"/>
          <p:cNvCxnSpPr>
            <a:stCxn id="4479" idx="3"/>
            <a:endCxn id="4480"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81" name="Google Shape;4481;p85"/>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9" name="Google Shape;4479;p85"/>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480" name="Google Shape;4480;p8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82" name="Google Shape;4482;p85"/>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483" name="Google Shape;4483;p85"/>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484" name="Google Shape;4484;p8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85" name="Google Shape;4485;p8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486" name="Google Shape;4486;p85"/>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87" name="Google Shape;4487;p85"/>
          <p:cNvCxnSpPr>
            <a:endCxn id="4488"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89" name="Google Shape;4489;p85"/>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88" name="Google Shape;4488;p85"/>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490" name="Google Shape;4490;p85"/>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491" name="Google Shape;4491;p85"/>
          <p:cNvCxnSpPr/>
          <p:nvPr/>
        </p:nvCxnSpPr>
        <p:spPr>
          <a:xfrm rot="5400000">
            <a:off x="7267938" y="2524267"/>
            <a:ext cx="545625" cy="246151"/>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492" name="Google Shape;4492;p85"/>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493" name="Google Shape;4493;p85"/>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494" name="Google Shape;4494;p85"/>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495" name="Google Shape;4495;p85"/>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496" name="Google Shape;4496;p85"/>
          <p:cNvSpPr/>
          <p:nvPr/>
        </p:nvSpPr>
        <p:spPr>
          <a:xfrm>
            <a:off x="5905691"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497" name="Google Shape;4497;p85"/>
          <p:cNvSpPr/>
          <p:nvPr/>
        </p:nvSpPr>
        <p:spPr>
          <a:xfrm>
            <a:off x="5656307"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498" name="Google Shape;4498;p85"/>
          <p:cNvSpPr/>
          <p:nvPr/>
        </p:nvSpPr>
        <p:spPr>
          <a:xfrm>
            <a:off x="5412123"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2FE09FEA-523E-4E93-A346-56D235853EE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B6B6D24-818D-4944-811C-8CD8826947E6}"/>
              </a:ext>
            </a:extLst>
          </p:cNvPr>
          <p:cNvSpPr>
            <a:spLocks noGrp="1"/>
          </p:cNvSpPr>
          <p:nvPr>
            <p:ph type="body" idx="1"/>
          </p:nvPr>
        </p:nvSpPr>
        <p:spPr/>
        <p:txBody>
          <a:bodyPr/>
          <a:lstStyle/>
          <a:p>
            <a:endParaRPr lang="fr-MA"/>
          </a:p>
        </p:txBody>
      </p:sp>
      <p:sp>
        <p:nvSpPr>
          <p:cNvPr id="118" name="Footer Placeholder 1">
            <a:extLst>
              <a:ext uri="{FF2B5EF4-FFF2-40B4-BE49-F238E27FC236}">
                <a16:creationId xmlns:a16="http://schemas.microsoft.com/office/drawing/2014/main" id="{38D15DFC-3E69-4A02-944D-C7A0AEBBF76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4503" name="Google Shape;4503;p8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504" name="Google Shape;4504;p86"/>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05" name="Google Shape;4505;p86"/>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06" name="Google Shape;4506;p86"/>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07" name="Google Shape;4507;p8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08" name="Google Shape;4508;p86"/>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09" name="Google Shape;4509;p86"/>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0" name="Google Shape;4510;p8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1" name="Google Shape;4511;p86"/>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2" name="Google Shape;4512;p8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3" name="Google Shape;4513;p8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4" name="Google Shape;4514;p86"/>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5" name="Google Shape;4515;p8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6" name="Google Shape;4516;p8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17" name="Google Shape;4517;p8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518" name="Google Shape;4518;p86"/>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519" name="Google Shape;4519;p86"/>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520" name="Google Shape;4520;p86"/>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21" name="Google Shape;4521;p8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522" name="Google Shape;4522;p86"/>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3" name="Google Shape;4523;p86"/>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4" name="Google Shape;4524;p86"/>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5" name="Google Shape;4525;p8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6" name="Google Shape;4526;p86"/>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7" name="Google Shape;4527;p86"/>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8" name="Google Shape;4528;p8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29" name="Google Shape;4529;p86"/>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0" name="Google Shape;4530;p8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1" name="Google Shape;4531;p8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2" name="Google Shape;4532;p86"/>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3" name="Google Shape;4533;p8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4" name="Google Shape;4534;p8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5" name="Google Shape;4535;p8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536" name="Google Shape;4536;p86"/>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537" name="Google Shape;4537;p86"/>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538" name="Google Shape;4538;p86"/>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39" name="Google Shape;4539;p8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0" name="Google Shape;4540;p86"/>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1" name="Google Shape;4541;p8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2" name="Google Shape;4542;p86"/>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3" name="Google Shape;4543;p86"/>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4" name="Google Shape;4544;p8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5" name="Google Shape;4545;p8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6" name="Google Shape;4546;p8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7" name="Google Shape;4547;p8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8" name="Google Shape;4548;p86"/>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49" name="Google Shape;4549;p8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0" name="Google Shape;4550;p8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1" name="Google Shape;4551;p86"/>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52" name="Google Shape;4552;p86"/>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553" name="Google Shape;4553;p8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4" name="Google Shape;4554;p8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5" name="Google Shape;4555;p8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6" name="Google Shape;4556;p86"/>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7" name="Google Shape;4557;p8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8" name="Google Shape;4558;p8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59" name="Google Shape;4559;p8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0" name="Google Shape;4560;p8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1" name="Google Shape;4561;p86"/>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2" name="Google Shape;4562;p8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3" name="Google Shape;4563;p8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4" name="Google Shape;4564;p86"/>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65" name="Google Shape;4565;p8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566" name="Google Shape;4566;p86"/>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567" name="Google Shape;4567;p8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568" name="Google Shape;4568;p8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569" name="Google Shape;4569;p86"/>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570" name="Google Shape;4570;p86"/>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571" name="Google Shape;4571;p8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72" name="Google Shape;4572;p86"/>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573" name="Google Shape;4573;p8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574" name="Google Shape;4574;p86"/>
          <p:cNvCxnSpPr>
            <a:stCxn id="4517" idx="4"/>
            <a:endCxn id="457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575" name="Google Shape;4575;p86"/>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576" name="Google Shape;4576;p86"/>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577" name="Google Shape;4577;p86"/>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578" name="Google Shape;4578;p86"/>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579" name="Google Shape;4579;p86"/>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580" name="Google Shape;4580;p86"/>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581" name="Google Shape;4581;p86"/>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582" name="Google Shape;4582;p86"/>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583" name="Google Shape;4583;p8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584" name="Google Shape;4584;p86"/>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585" name="Google Shape;4585;p8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586" name="Google Shape;4586;p86"/>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587" name="Google Shape;4587;p86"/>
          <p:cNvCxnSpPr>
            <a:stCxn id="4588" idx="3"/>
            <a:endCxn id="458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89" name="Google Shape;4589;p86"/>
          <p:cNvCxnSpPr>
            <a:stCxn id="458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0" name="Google Shape;4590;p86"/>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591" name="Google Shape;4591;p86"/>
          <p:cNvCxnSpPr>
            <a:stCxn id="458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2" name="Google Shape;4592;p86"/>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88" name="Google Shape;4588;p8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593" name="Google Shape;4593;p86"/>
          <p:cNvCxnSpPr>
            <a:stCxn id="4590" idx="3"/>
            <a:endCxn id="459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5" name="Google Shape;4595;p86"/>
          <p:cNvCxnSpPr>
            <a:stCxn id="459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4" name="Google Shape;4594;p8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596" name="Google Shape;4596;p86"/>
          <p:cNvCxnSpPr>
            <a:stCxn id="4597" idx="3"/>
            <a:endCxn id="459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9" name="Google Shape;4599;p86"/>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7" name="Google Shape;4597;p86"/>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598" name="Google Shape;4598;p8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00" name="Google Shape;4600;p86"/>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601" name="Google Shape;4601;p86"/>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602" name="Google Shape;4602;p8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03" name="Google Shape;4603;p8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604" name="Google Shape;4604;p86"/>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605" name="Google Shape;4605;p86"/>
          <p:cNvCxnSpPr>
            <a:endCxn id="460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607" name="Google Shape;4607;p86"/>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06" name="Google Shape;4606;p86"/>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08" name="Google Shape;4608;p86"/>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609" name="Google Shape;4609;p86"/>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610" name="Google Shape;4610;p86"/>
          <p:cNvCxnSpPr>
            <a:stCxn id="4585" idx="0"/>
            <a:endCxn id="4590" idx="1"/>
          </p:cNvCxnSpPr>
          <p:nvPr/>
        </p:nvCxnSpPr>
        <p:spPr>
          <a:xfrm rot="5400000">
            <a:off x="7153227" y="2762495"/>
            <a:ext cx="838351"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611" name="Google Shape;4611;p86"/>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612" name="Google Shape;4612;p86"/>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613" name="Google Shape;4613;p86"/>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614" name="Google Shape;4614;p86"/>
          <p:cNvSpPr/>
          <p:nvPr/>
        </p:nvSpPr>
        <p:spPr>
          <a:xfrm>
            <a:off x="5900493"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615" name="Google Shape;4615;p86"/>
          <p:cNvSpPr/>
          <p:nvPr/>
        </p:nvSpPr>
        <p:spPr>
          <a:xfrm>
            <a:off x="5656307"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D61F6D0A-F6B0-4902-9A18-8E1155E92F9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B81BE30A-3DC8-4D02-8C95-0B8D378C7605}"/>
              </a:ext>
            </a:extLst>
          </p:cNvPr>
          <p:cNvSpPr>
            <a:spLocks noGrp="1"/>
          </p:cNvSpPr>
          <p:nvPr>
            <p:ph type="body" idx="1"/>
          </p:nvPr>
        </p:nvSpPr>
        <p:spPr/>
        <p:txBody>
          <a:bodyPr/>
          <a:lstStyle/>
          <a:p>
            <a:endParaRPr lang="fr-MA"/>
          </a:p>
        </p:txBody>
      </p:sp>
      <p:sp>
        <p:nvSpPr>
          <p:cNvPr id="117" name="Footer Placeholder 1">
            <a:extLst>
              <a:ext uri="{FF2B5EF4-FFF2-40B4-BE49-F238E27FC236}">
                <a16:creationId xmlns:a16="http://schemas.microsoft.com/office/drawing/2014/main" id="{48939B47-16BC-4608-8E0B-E261633DDC7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4619"/>
        <p:cNvGrpSpPr/>
        <p:nvPr/>
      </p:nvGrpSpPr>
      <p:grpSpPr>
        <a:xfrm>
          <a:off x="0" y="0"/>
          <a:ext cx="0" cy="0"/>
          <a:chOff x="0" y="0"/>
          <a:chExt cx="0" cy="0"/>
        </a:xfrm>
      </p:grpSpPr>
      <p:sp>
        <p:nvSpPr>
          <p:cNvPr id="4620" name="Google Shape;4620;p8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621" name="Google Shape;4621;p87"/>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2" name="Google Shape;4622;p87"/>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3" name="Google Shape;4623;p87"/>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4" name="Google Shape;4624;p8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5" name="Google Shape;4625;p87"/>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6" name="Google Shape;4626;p87"/>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7" name="Google Shape;4627;p8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8" name="Google Shape;4628;p87"/>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29" name="Google Shape;4629;p8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30" name="Google Shape;4630;p8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31" name="Google Shape;4631;p87"/>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32" name="Google Shape;4632;p8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33" name="Google Shape;4633;p8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34" name="Google Shape;4634;p8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635" name="Google Shape;4635;p87"/>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636" name="Google Shape;4636;p87"/>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637" name="Google Shape;4637;p87"/>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38" name="Google Shape;4638;p8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639" name="Google Shape;4639;p87"/>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0" name="Google Shape;4640;p87"/>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1" name="Google Shape;4641;p87"/>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2" name="Google Shape;4642;p8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3" name="Google Shape;4643;p87"/>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4" name="Google Shape;4644;p87"/>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5" name="Google Shape;4645;p8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6" name="Google Shape;4646;p87"/>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7" name="Google Shape;4647;p8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8" name="Google Shape;4648;p8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49" name="Google Shape;4649;p87"/>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0" name="Google Shape;4650;p8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1" name="Google Shape;4651;p8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2" name="Google Shape;4652;p8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53" name="Google Shape;4653;p87"/>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654" name="Google Shape;4654;p87"/>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655" name="Google Shape;4655;p87"/>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6" name="Google Shape;4656;p8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7" name="Google Shape;4657;p87"/>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8" name="Google Shape;4658;p8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59" name="Google Shape;4659;p87"/>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0" name="Google Shape;4660;p87"/>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1" name="Google Shape;4661;p8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2" name="Google Shape;4662;p8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3" name="Google Shape;4663;p8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4" name="Google Shape;4664;p8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5" name="Google Shape;4665;p87"/>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6" name="Google Shape;4666;p8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7" name="Google Shape;4667;p8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68" name="Google Shape;4668;p87"/>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69" name="Google Shape;4669;p87"/>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670" name="Google Shape;4670;p8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1" name="Google Shape;4671;p8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2" name="Google Shape;4672;p8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3" name="Google Shape;4673;p87"/>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4" name="Google Shape;4674;p8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5" name="Google Shape;4675;p8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6" name="Google Shape;4676;p8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7" name="Google Shape;4677;p8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8" name="Google Shape;4678;p87"/>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79" name="Google Shape;4679;p8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80" name="Google Shape;4680;p8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81" name="Google Shape;4681;p87"/>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82" name="Google Shape;4682;p8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683" name="Google Shape;4683;p87"/>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684" name="Google Shape;4684;p8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685" name="Google Shape;4685;p8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686" name="Google Shape;4686;p87"/>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687" name="Google Shape;4687;p87"/>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688" name="Google Shape;4688;p8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89" name="Google Shape;4689;p87"/>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690" name="Google Shape;4690;p8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691" name="Google Shape;4691;p87"/>
          <p:cNvCxnSpPr>
            <a:stCxn id="4634" idx="4"/>
            <a:endCxn id="4692"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692" name="Google Shape;4692;p87"/>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693" name="Google Shape;4693;p87"/>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694" name="Google Shape;4694;p87"/>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695" name="Google Shape;4695;p87"/>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696" name="Google Shape;4696;p87"/>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697" name="Google Shape;4697;p87"/>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698" name="Google Shape;4698;p87"/>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699" name="Google Shape;4699;p87"/>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700" name="Google Shape;4700;p8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701" name="Google Shape;4701;p87"/>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702" name="Google Shape;4702;p8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703" name="Google Shape;4703;p87"/>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704" name="Google Shape;4704;p87"/>
          <p:cNvCxnSpPr>
            <a:stCxn id="4705" idx="3"/>
            <a:endCxn id="4703"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06" name="Google Shape;4706;p87"/>
          <p:cNvCxnSpPr>
            <a:stCxn id="4705"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07" name="Google Shape;4707;p87"/>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708" name="Google Shape;4708;p87"/>
          <p:cNvCxnSpPr>
            <a:stCxn id="4703"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09" name="Google Shape;4709;p87"/>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05" name="Google Shape;4705;p87"/>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710" name="Google Shape;4710;p87"/>
          <p:cNvCxnSpPr>
            <a:stCxn id="4707" idx="3"/>
            <a:endCxn id="4711"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12" name="Google Shape;4712;p87"/>
          <p:cNvCxnSpPr>
            <a:stCxn id="4707"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11" name="Google Shape;4711;p87"/>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713" name="Google Shape;4713;p87"/>
          <p:cNvCxnSpPr>
            <a:stCxn id="4714" idx="3"/>
            <a:endCxn id="4715"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16" name="Google Shape;4716;p87"/>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14" name="Google Shape;4714;p87"/>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715" name="Google Shape;4715;p87"/>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717" name="Google Shape;4717;p87"/>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718" name="Google Shape;4718;p87"/>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719" name="Google Shape;4719;p87"/>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720" name="Google Shape;4720;p87"/>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721" name="Google Shape;4721;p87"/>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22" name="Google Shape;4722;p87"/>
          <p:cNvCxnSpPr>
            <a:endCxn id="4723"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24" name="Google Shape;4724;p87"/>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723" name="Google Shape;4723;p87"/>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725" name="Google Shape;4725;p87"/>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726" name="Google Shape;4726;p87"/>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727" name="Google Shape;4727;p87"/>
          <p:cNvCxnSpPr>
            <a:stCxn id="4702" idx="0"/>
            <a:endCxn id="4707" idx="1"/>
          </p:cNvCxnSpPr>
          <p:nvPr/>
        </p:nvCxnSpPr>
        <p:spPr>
          <a:xfrm rot="5400000">
            <a:off x="7153227" y="2762495"/>
            <a:ext cx="838351"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728" name="Google Shape;4728;p87"/>
          <p:cNvPicPr preferRelativeResize="0"/>
          <p:nvPr/>
        </p:nvPicPr>
        <p:blipFill rotWithShape="1">
          <a:blip r:embed="rId3">
            <a:alphaModFix/>
          </a:blip>
          <a:srcRect/>
          <a:stretch/>
        </p:blipFill>
        <p:spPr>
          <a:xfrm>
            <a:off x="5097007" y="1438067"/>
            <a:ext cx="1420292" cy="493736"/>
          </a:xfrm>
          <a:prstGeom prst="rect">
            <a:avLst/>
          </a:prstGeom>
          <a:noFill/>
          <a:ln>
            <a:noFill/>
          </a:ln>
        </p:spPr>
      </p:pic>
      <p:sp>
        <p:nvSpPr>
          <p:cNvPr id="4729" name="Google Shape;4729;p87"/>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cxnSp>
        <p:nvCxnSpPr>
          <p:cNvPr id="4730" name="Google Shape;4730;p87"/>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731" name="Google Shape;4731;p87"/>
          <p:cNvSpPr/>
          <p:nvPr/>
        </p:nvSpPr>
        <p:spPr>
          <a:xfrm>
            <a:off x="5900493"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732" name="Google Shape;4732;p87"/>
          <p:cNvSpPr/>
          <p:nvPr/>
        </p:nvSpPr>
        <p:spPr>
          <a:xfrm>
            <a:off x="5656307"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B839280D-AD58-4B3B-8ECE-94F6A921ABC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2240EBB-2FDD-47AA-B4A7-1557F69C9074}"/>
              </a:ext>
            </a:extLst>
          </p:cNvPr>
          <p:cNvSpPr>
            <a:spLocks noGrp="1"/>
          </p:cNvSpPr>
          <p:nvPr>
            <p:ph type="body" idx="1"/>
          </p:nvPr>
        </p:nvSpPr>
        <p:spPr/>
        <p:txBody>
          <a:bodyPr/>
          <a:lstStyle/>
          <a:p>
            <a:endParaRPr lang="fr-MA"/>
          </a:p>
        </p:txBody>
      </p:sp>
      <p:sp>
        <p:nvSpPr>
          <p:cNvPr id="117" name="Footer Placeholder 1">
            <a:extLst>
              <a:ext uri="{FF2B5EF4-FFF2-40B4-BE49-F238E27FC236}">
                <a16:creationId xmlns:a16="http://schemas.microsoft.com/office/drawing/2014/main" id="{5B278E13-2304-4B74-9CF3-D11CF0989A7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C876C8-A410-497B-AF20-47E80AE937B8}"/>
              </a:ext>
            </a:extLst>
          </p:cNvPr>
          <p:cNvSpPr txBox="1"/>
          <p:nvPr/>
        </p:nvSpPr>
        <p:spPr>
          <a:xfrm>
            <a:off x="5825447" y="1646510"/>
            <a:ext cx="69312" cy="27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83" hangingPunct="0"/>
            <a:endParaRPr lang="fr-MA" sz="1351" dirty="0">
              <a:solidFill>
                <a:srgbClr val="000000"/>
              </a:solidFill>
              <a:sym typeface="Calibri"/>
            </a:endParaRPr>
          </a:p>
        </p:txBody>
      </p:sp>
      <p:sp>
        <p:nvSpPr>
          <p:cNvPr id="42" name="Rectangle 41">
            <a:extLst>
              <a:ext uri="{FF2B5EF4-FFF2-40B4-BE49-F238E27FC236}">
                <a16:creationId xmlns:a16="http://schemas.microsoft.com/office/drawing/2014/main" id="{7FAA885F-D55E-400B-BA24-C9BB152BF454}"/>
              </a:ext>
            </a:extLst>
          </p:cNvPr>
          <p:cNvSpPr/>
          <p:nvPr/>
        </p:nvSpPr>
        <p:spPr>
          <a:xfrm>
            <a:off x="2607758" y="2275949"/>
            <a:ext cx="1512281"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grpSp>
        <p:nvGrpSpPr>
          <p:cNvPr id="73" name="Groupe 72">
            <a:extLst>
              <a:ext uri="{FF2B5EF4-FFF2-40B4-BE49-F238E27FC236}">
                <a16:creationId xmlns:a16="http://schemas.microsoft.com/office/drawing/2014/main" id="{F0F13B1B-4A0A-480A-9C82-BADE96BE7EE2}"/>
              </a:ext>
            </a:extLst>
          </p:cNvPr>
          <p:cNvGrpSpPr/>
          <p:nvPr/>
        </p:nvGrpSpPr>
        <p:grpSpPr>
          <a:xfrm>
            <a:off x="5970850" y="3697743"/>
            <a:ext cx="1512281" cy="1446633"/>
            <a:chOff x="5451782" y="2121739"/>
            <a:chExt cx="1881235" cy="1504988"/>
          </a:xfrm>
          <a:solidFill>
            <a:schemeClr val="accent5">
              <a:lumMod val="50000"/>
            </a:schemeClr>
          </a:solidFill>
        </p:grpSpPr>
        <p:sp>
          <p:nvSpPr>
            <p:cNvPr id="75" name="Rectangle : coins arrondis 74">
              <a:extLst>
                <a:ext uri="{FF2B5EF4-FFF2-40B4-BE49-F238E27FC236}">
                  <a16:creationId xmlns:a16="http://schemas.microsoft.com/office/drawing/2014/main" id="{BC0F02CF-88A4-41D8-9A71-728FE73925AC}"/>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76" name="Rectangle : coins arrondis 10">
              <a:extLst>
                <a:ext uri="{FF2B5EF4-FFF2-40B4-BE49-F238E27FC236}">
                  <a16:creationId xmlns:a16="http://schemas.microsoft.com/office/drawing/2014/main" id="{457EB1B3-254B-4EEF-A3E9-B51E0110EB88}"/>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99" name="Content Placeholder 2">
            <a:extLst>
              <a:ext uri="{FF2B5EF4-FFF2-40B4-BE49-F238E27FC236}">
                <a16:creationId xmlns:a16="http://schemas.microsoft.com/office/drawing/2014/main" id="{B5108F8A-733F-4F8A-BDE7-28BCB035480A}"/>
              </a:ext>
            </a:extLst>
          </p:cNvPr>
          <p:cNvSpPr txBox="1">
            <a:spLocks/>
          </p:cNvSpPr>
          <p:nvPr/>
        </p:nvSpPr>
        <p:spPr>
          <a:xfrm>
            <a:off x="5756766" y="371994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Outlier Detection</a:t>
            </a:r>
            <a:endParaRPr lang="en-US" sz="900" b="1" dirty="0">
              <a:solidFill>
                <a:schemeClr val="bg1"/>
              </a:solidFill>
              <a:latin typeface="Calibri"/>
              <a:cs typeface="Calibri"/>
            </a:endParaRPr>
          </a:p>
        </p:txBody>
      </p:sp>
      <p:grpSp>
        <p:nvGrpSpPr>
          <p:cNvPr id="119" name="Groupe 118">
            <a:extLst>
              <a:ext uri="{FF2B5EF4-FFF2-40B4-BE49-F238E27FC236}">
                <a16:creationId xmlns:a16="http://schemas.microsoft.com/office/drawing/2014/main" id="{FF606E6B-C259-4C1E-84E7-F834A5CEAB97}"/>
              </a:ext>
            </a:extLst>
          </p:cNvPr>
          <p:cNvGrpSpPr/>
          <p:nvPr/>
        </p:nvGrpSpPr>
        <p:grpSpPr>
          <a:xfrm>
            <a:off x="2707514" y="2024013"/>
            <a:ext cx="1512281" cy="1446633"/>
            <a:chOff x="5451782" y="2121739"/>
            <a:chExt cx="1881235" cy="1504988"/>
          </a:xfrm>
          <a:solidFill>
            <a:srgbClr val="7030A0"/>
          </a:solidFill>
        </p:grpSpPr>
        <p:sp>
          <p:nvSpPr>
            <p:cNvPr id="120" name="Rectangle : coins arrondis 119">
              <a:extLst>
                <a:ext uri="{FF2B5EF4-FFF2-40B4-BE49-F238E27FC236}">
                  <a16:creationId xmlns:a16="http://schemas.microsoft.com/office/drawing/2014/main" id="{C3695382-15F5-445E-BB92-651DA025CF1A}"/>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21" name="Rectangle : coins arrondis 10">
              <a:extLst>
                <a:ext uri="{FF2B5EF4-FFF2-40B4-BE49-F238E27FC236}">
                  <a16:creationId xmlns:a16="http://schemas.microsoft.com/office/drawing/2014/main" id="{EDCC00EC-DE4A-42A4-AE1F-BFB78025FAF7}"/>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135" name="Content Placeholder 2">
            <a:extLst>
              <a:ext uri="{FF2B5EF4-FFF2-40B4-BE49-F238E27FC236}">
                <a16:creationId xmlns:a16="http://schemas.microsoft.com/office/drawing/2014/main" id="{390BCD41-9A9D-48E1-B375-EF9942301547}"/>
              </a:ext>
            </a:extLst>
          </p:cNvPr>
          <p:cNvSpPr txBox="1">
            <a:spLocks/>
          </p:cNvSpPr>
          <p:nvPr/>
        </p:nvSpPr>
        <p:spPr>
          <a:xfrm>
            <a:off x="2513056" y="2055027"/>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Clustering</a:t>
            </a:r>
            <a:endParaRPr lang="en-US" sz="900" b="1" dirty="0">
              <a:solidFill>
                <a:schemeClr val="bg1"/>
              </a:solidFill>
              <a:latin typeface="Calibri"/>
              <a:cs typeface="Calibri"/>
            </a:endParaRPr>
          </a:p>
        </p:txBody>
      </p:sp>
      <p:sp>
        <p:nvSpPr>
          <p:cNvPr id="52" name="Content Placeholder 2">
            <a:extLst>
              <a:ext uri="{FF2B5EF4-FFF2-40B4-BE49-F238E27FC236}">
                <a16:creationId xmlns:a16="http://schemas.microsoft.com/office/drawing/2014/main" id="{8336EFCF-C8E6-4FED-B644-5E31EE91BE3A}"/>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58" name="Content Placeholder 2">
            <a:extLst>
              <a:ext uri="{FF2B5EF4-FFF2-40B4-BE49-F238E27FC236}">
                <a16:creationId xmlns:a16="http://schemas.microsoft.com/office/drawing/2014/main" id="{891D7634-F44C-42DC-9EEA-2216B3434C63}"/>
              </a:ext>
            </a:extLst>
          </p:cNvPr>
          <p:cNvSpPr txBox="1">
            <a:spLocks/>
          </p:cNvSpPr>
          <p:nvPr/>
        </p:nvSpPr>
        <p:spPr>
          <a:xfrm>
            <a:off x="1522457" y="4700274"/>
            <a:ext cx="1827165" cy="299940"/>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dirty="0">
                <a:solidFill>
                  <a:schemeClr val="bg1"/>
                </a:solidFill>
                <a:latin typeface="Arial" panose="020B0604020202020204" pitchFamily="34" charset="0"/>
                <a:cs typeface="Arial" panose="020B0604020202020204" pitchFamily="34" charset="0"/>
              </a:rPr>
              <a:t>Predictive Maintenance</a:t>
            </a:r>
          </a:p>
        </p:txBody>
      </p:sp>
      <p:sp>
        <p:nvSpPr>
          <p:cNvPr id="47" name="Rectangle : coins arrondis 46">
            <a:extLst>
              <a:ext uri="{FF2B5EF4-FFF2-40B4-BE49-F238E27FC236}">
                <a16:creationId xmlns:a16="http://schemas.microsoft.com/office/drawing/2014/main" id="{748129C8-5839-4A9E-A9D8-9BB3B2B3262E}"/>
              </a:ext>
            </a:extLst>
          </p:cNvPr>
          <p:cNvSpPr/>
          <p:nvPr/>
        </p:nvSpPr>
        <p:spPr>
          <a:xfrm>
            <a:off x="1634514" y="3663311"/>
            <a:ext cx="1512281" cy="1446633"/>
          </a:xfrm>
          <a:prstGeom prst="roundRect">
            <a:avLst>
              <a:gd name="adj" fmla="val 10000"/>
            </a:avLst>
          </a:prstGeom>
          <a:solidFill>
            <a:srgbClr val="FFC000"/>
          </a:solidFill>
          <a:ln>
            <a:solidFill>
              <a:schemeClr val="bg1"/>
            </a:solid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8" name="Content Placeholder 2">
            <a:extLst>
              <a:ext uri="{FF2B5EF4-FFF2-40B4-BE49-F238E27FC236}">
                <a16:creationId xmlns:a16="http://schemas.microsoft.com/office/drawing/2014/main" id="{013DCD80-D414-40F5-B0E0-7DBF2DC0A1EE}"/>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grpSp>
        <p:nvGrpSpPr>
          <p:cNvPr id="55" name="Groupe 54">
            <a:extLst>
              <a:ext uri="{FF2B5EF4-FFF2-40B4-BE49-F238E27FC236}">
                <a16:creationId xmlns:a16="http://schemas.microsoft.com/office/drawing/2014/main" id="{61A7D9D1-A7F6-4506-BA2C-F91F03EE45F9}"/>
              </a:ext>
            </a:extLst>
          </p:cNvPr>
          <p:cNvGrpSpPr/>
          <p:nvPr/>
        </p:nvGrpSpPr>
        <p:grpSpPr>
          <a:xfrm>
            <a:off x="4840711" y="2023727"/>
            <a:ext cx="1512281" cy="1446633"/>
            <a:chOff x="5451782" y="2121739"/>
            <a:chExt cx="1881235" cy="1504988"/>
          </a:xfrm>
          <a:solidFill>
            <a:srgbClr val="00B050"/>
          </a:solidFill>
        </p:grpSpPr>
        <p:sp>
          <p:nvSpPr>
            <p:cNvPr id="56" name="Rectangle : coins arrondis 55">
              <a:extLst>
                <a:ext uri="{FF2B5EF4-FFF2-40B4-BE49-F238E27FC236}">
                  <a16:creationId xmlns:a16="http://schemas.microsoft.com/office/drawing/2014/main" id="{E224935A-A51B-44BE-A78F-8E7223A491C7}"/>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57" name="Rectangle : coins arrondis 10">
              <a:extLst>
                <a:ext uri="{FF2B5EF4-FFF2-40B4-BE49-F238E27FC236}">
                  <a16:creationId xmlns:a16="http://schemas.microsoft.com/office/drawing/2014/main" id="{2B328E24-D520-4DA3-BE4E-912D922BB4D4}"/>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61" name="Content Placeholder 2">
            <a:extLst>
              <a:ext uri="{FF2B5EF4-FFF2-40B4-BE49-F238E27FC236}">
                <a16:creationId xmlns:a16="http://schemas.microsoft.com/office/drawing/2014/main" id="{B2DBBB3D-37DD-44B5-A6F3-939A2A22A0EE}"/>
              </a:ext>
            </a:extLst>
          </p:cNvPr>
          <p:cNvSpPr txBox="1">
            <a:spLocks/>
          </p:cNvSpPr>
          <p:nvPr/>
        </p:nvSpPr>
        <p:spPr>
          <a:xfrm>
            <a:off x="4630309" y="2058843"/>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Recommendation</a:t>
            </a:r>
            <a:endParaRPr lang="en-US" sz="900" b="1" dirty="0">
              <a:solidFill>
                <a:schemeClr val="bg1"/>
              </a:solidFill>
              <a:latin typeface="Calibri"/>
              <a:cs typeface="Calibri"/>
            </a:endParaRPr>
          </a:p>
        </p:txBody>
      </p:sp>
      <p:sp>
        <p:nvSpPr>
          <p:cNvPr id="39" name="Title 1">
            <a:extLst>
              <a:ext uri="{FF2B5EF4-FFF2-40B4-BE49-F238E27FC236}">
                <a16:creationId xmlns:a16="http://schemas.microsoft.com/office/drawing/2014/main" id="{24536B4E-3AFB-4DD5-85FF-3EEDEEF5444D}"/>
              </a:ext>
            </a:extLst>
          </p:cNvPr>
          <p:cNvSpPr txBox="1">
            <a:spLocks/>
          </p:cNvSpPr>
          <p:nvPr/>
        </p:nvSpPr>
        <p:spPr>
          <a:xfrm>
            <a:off x="287145" y="1284914"/>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Extracting value requires analytics</a:t>
            </a:r>
          </a:p>
        </p:txBody>
      </p:sp>
      <p:sp>
        <p:nvSpPr>
          <p:cNvPr id="45" name="Rectangle 44">
            <a:extLst>
              <a:ext uri="{FF2B5EF4-FFF2-40B4-BE49-F238E27FC236}">
                <a16:creationId xmlns:a16="http://schemas.microsoft.com/office/drawing/2014/main" id="{C0BC7A65-F808-4558-B0B4-9E2A9CE1D923}"/>
              </a:ext>
            </a:extLst>
          </p:cNvPr>
          <p:cNvSpPr/>
          <p:nvPr/>
        </p:nvSpPr>
        <p:spPr>
          <a:xfrm>
            <a:off x="5961383" y="3988832"/>
            <a:ext cx="1544385" cy="12826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pic>
        <p:nvPicPr>
          <p:cNvPr id="51" name="Image 50">
            <a:extLst>
              <a:ext uri="{FF2B5EF4-FFF2-40B4-BE49-F238E27FC236}">
                <a16:creationId xmlns:a16="http://schemas.microsoft.com/office/drawing/2014/main" id="{1A9CB8C0-D375-4A15-A9F9-B0DA22F119BD}"/>
              </a:ext>
            </a:extLst>
          </p:cNvPr>
          <p:cNvPicPr>
            <a:picLocks noChangeAspect="1"/>
          </p:cNvPicPr>
          <p:nvPr/>
        </p:nvPicPr>
        <p:blipFill>
          <a:blip r:embed="rId3"/>
          <a:stretch>
            <a:fillRect/>
          </a:stretch>
        </p:blipFill>
        <p:spPr>
          <a:xfrm>
            <a:off x="1645134" y="4285746"/>
            <a:ext cx="1497091" cy="353313"/>
          </a:xfrm>
          <a:prstGeom prst="rect">
            <a:avLst/>
          </a:prstGeom>
        </p:spPr>
      </p:pic>
      <p:pic>
        <p:nvPicPr>
          <p:cNvPr id="54" name="Image 53">
            <a:extLst>
              <a:ext uri="{FF2B5EF4-FFF2-40B4-BE49-F238E27FC236}">
                <a16:creationId xmlns:a16="http://schemas.microsoft.com/office/drawing/2014/main" id="{637ECECD-FF0C-41C1-95BA-560F7BBC9DD8}"/>
              </a:ext>
            </a:extLst>
          </p:cNvPr>
          <p:cNvPicPr>
            <a:picLocks noChangeAspect="1"/>
          </p:cNvPicPr>
          <p:nvPr/>
        </p:nvPicPr>
        <p:blipFill rotWithShape="1">
          <a:blip r:embed="rId4"/>
          <a:srcRect b="17078"/>
          <a:stretch/>
        </p:blipFill>
        <p:spPr>
          <a:xfrm>
            <a:off x="2693457" y="2644070"/>
            <a:ext cx="1584000" cy="389937"/>
          </a:xfrm>
          <a:prstGeom prst="rect">
            <a:avLst/>
          </a:prstGeom>
        </p:spPr>
      </p:pic>
      <p:pic>
        <p:nvPicPr>
          <p:cNvPr id="60" name="Image 59">
            <a:extLst>
              <a:ext uri="{FF2B5EF4-FFF2-40B4-BE49-F238E27FC236}">
                <a16:creationId xmlns:a16="http://schemas.microsoft.com/office/drawing/2014/main" id="{D371E3B3-A82C-4F60-97C4-EAF8BD0049A3}"/>
              </a:ext>
            </a:extLst>
          </p:cNvPr>
          <p:cNvPicPr>
            <a:picLocks noChangeAspect="1"/>
          </p:cNvPicPr>
          <p:nvPr/>
        </p:nvPicPr>
        <p:blipFill>
          <a:blip r:embed="rId5"/>
          <a:stretch>
            <a:fillRect/>
          </a:stretch>
        </p:blipFill>
        <p:spPr>
          <a:xfrm>
            <a:off x="5980722" y="4332776"/>
            <a:ext cx="1512281" cy="335331"/>
          </a:xfrm>
          <a:prstGeom prst="rect">
            <a:avLst/>
          </a:prstGeom>
        </p:spPr>
      </p:pic>
      <p:pic>
        <p:nvPicPr>
          <p:cNvPr id="13" name="Image 12">
            <a:extLst>
              <a:ext uri="{FF2B5EF4-FFF2-40B4-BE49-F238E27FC236}">
                <a16:creationId xmlns:a16="http://schemas.microsoft.com/office/drawing/2014/main" id="{BC76AED3-256F-473C-9E68-7F643E23A55F}"/>
              </a:ext>
            </a:extLst>
          </p:cNvPr>
          <p:cNvPicPr>
            <a:picLocks noChangeAspect="1"/>
          </p:cNvPicPr>
          <p:nvPr/>
        </p:nvPicPr>
        <p:blipFill rotWithShape="1">
          <a:blip r:embed="rId6"/>
          <a:srcRect l="7361" t="5070" r="13465" b="11813"/>
          <a:stretch/>
        </p:blipFill>
        <p:spPr>
          <a:xfrm>
            <a:off x="5146531" y="2414512"/>
            <a:ext cx="814852" cy="1028911"/>
          </a:xfrm>
          <a:prstGeom prst="rect">
            <a:avLst/>
          </a:prstGeom>
        </p:spPr>
      </p:pic>
      <p:sp>
        <p:nvSpPr>
          <p:cNvPr id="30" name="Rectangle 29">
            <a:extLst>
              <a:ext uri="{FF2B5EF4-FFF2-40B4-BE49-F238E27FC236}">
                <a16:creationId xmlns:a16="http://schemas.microsoft.com/office/drawing/2014/main" id="{EEFFF505-BDF3-41C3-B840-AFDB55A8D73E}"/>
              </a:ext>
            </a:extLst>
          </p:cNvPr>
          <p:cNvSpPr/>
          <p:nvPr/>
        </p:nvSpPr>
        <p:spPr>
          <a:xfrm>
            <a:off x="4825128" y="2296998"/>
            <a:ext cx="1605972"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31" name="Rectangle 30">
            <a:extLst>
              <a:ext uri="{FF2B5EF4-FFF2-40B4-BE49-F238E27FC236}">
                <a16:creationId xmlns:a16="http://schemas.microsoft.com/office/drawing/2014/main" id="{87751E8C-E81F-43D6-87DD-34B321478818}"/>
              </a:ext>
            </a:extLst>
          </p:cNvPr>
          <p:cNvSpPr/>
          <p:nvPr/>
        </p:nvSpPr>
        <p:spPr>
          <a:xfrm>
            <a:off x="2693456" y="2337958"/>
            <a:ext cx="1605973"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32" name="Rectangle 31">
            <a:extLst>
              <a:ext uri="{FF2B5EF4-FFF2-40B4-BE49-F238E27FC236}">
                <a16:creationId xmlns:a16="http://schemas.microsoft.com/office/drawing/2014/main" id="{538EAEC2-AD69-4352-A239-0E0E38F5CD70}"/>
              </a:ext>
            </a:extLst>
          </p:cNvPr>
          <p:cNvSpPr/>
          <p:nvPr/>
        </p:nvSpPr>
        <p:spPr>
          <a:xfrm>
            <a:off x="1638232" y="3957552"/>
            <a:ext cx="1512281" cy="12826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29" name="Footer Placeholder 1">
            <a:extLst>
              <a:ext uri="{FF2B5EF4-FFF2-40B4-BE49-F238E27FC236}">
                <a16:creationId xmlns:a16="http://schemas.microsoft.com/office/drawing/2014/main" id="{2A35955D-FD49-4716-96E2-5A431E6BF31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1384545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4736"/>
        <p:cNvGrpSpPr/>
        <p:nvPr/>
      </p:nvGrpSpPr>
      <p:grpSpPr>
        <a:xfrm>
          <a:off x="0" y="0"/>
          <a:ext cx="0" cy="0"/>
          <a:chOff x="0" y="0"/>
          <a:chExt cx="0" cy="0"/>
        </a:xfrm>
      </p:grpSpPr>
      <p:sp>
        <p:nvSpPr>
          <p:cNvPr id="4737" name="Google Shape;4737;p8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738" name="Google Shape;4738;p88"/>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39" name="Google Shape;4739;p88"/>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0" name="Google Shape;4740;p88"/>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1" name="Google Shape;4741;p8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2" name="Google Shape;4742;p88"/>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3" name="Google Shape;4743;p88"/>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4" name="Google Shape;4744;p8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5" name="Google Shape;4745;p88"/>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6" name="Google Shape;4746;p8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7" name="Google Shape;4747;p8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8" name="Google Shape;4748;p88"/>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49" name="Google Shape;4749;p8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50" name="Google Shape;4750;p8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51" name="Google Shape;4751;p8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752" name="Google Shape;4752;p88"/>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753" name="Google Shape;4753;p88"/>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754" name="Google Shape;4754;p88"/>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755" name="Google Shape;4755;p8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756" name="Google Shape;4756;p88"/>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57" name="Google Shape;4757;p88"/>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58" name="Google Shape;4758;p88"/>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59" name="Google Shape;4759;p8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0" name="Google Shape;4760;p88"/>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1" name="Google Shape;4761;p88"/>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2" name="Google Shape;4762;p8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3" name="Google Shape;4763;p88"/>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4" name="Google Shape;4764;p8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5" name="Google Shape;4765;p8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6" name="Google Shape;4766;p88"/>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7" name="Google Shape;4767;p8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8" name="Google Shape;4768;p8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69" name="Google Shape;4769;p8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770" name="Google Shape;4770;p88"/>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771" name="Google Shape;4771;p88"/>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772" name="Google Shape;4772;p88"/>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3" name="Google Shape;4773;p8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4" name="Google Shape;4774;p88"/>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5" name="Google Shape;4775;p8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6" name="Google Shape;4776;p88"/>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7" name="Google Shape;4777;p88"/>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8" name="Google Shape;4778;p8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79" name="Google Shape;4779;p8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0" name="Google Shape;4780;p8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1" name="Google Shape;4781;p8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2" name="Google Shape;4782;p88"/>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3" name="Google Shape;4783;p8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4" name="Google Shape;4784;p8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5" name="Google Shape;4785;p88"/>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786" name="Google Shape;4786;p88"/>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787" name="Google Shape;4787;p8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8" name="Google Shape;4788;p8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89" name="Google Shape;4789;p8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0" name="Google Shape;4790;p88"/>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1" name="Google Shape;4791;p8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2" name="Google Shape;4792;p8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3" name="Google Shape;4793;p8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4" name="Google Shape;4794;p8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5" name="Google Shape;4795;p88"/>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6" name="Google Shape;4796;p8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7" name="Google Shape;4797;p8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8" name="Google Shape;4798;p88"/>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799" name="Google Shape;4799;p8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800" name="Google Shape;4800;p88"/>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801" name="Google Shape;4801;p8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802" name="Google Shape;4802;p8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803" name="Google Shape;4803;p88"/>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804" name="Google Shape;4804;p88"/>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805" name="Google Shape;4805;p8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806" name="Google Shape;4806;p88"/>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07" name="Google Shape;4807;p8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808" name="Google Shape;4808;p88"/>
          <p:cNvCxnSpPr>
            <a:stCxn id="4751" idx="4"/>
            <a:endCxn id="4809"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809" name="Google Shape;4809;p88"/>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10" name="Google Shape;4810;p88"/>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811" name="Google Shape;4811;p88"/>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812" name="Google Shape;4812;p88"/>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813" name="Google Shape;4813;p88"/>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814" name="Google Shape;4814;p88"/>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815" name="Google Shape;4815;p88"/>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816" name="Google Shape;4816;p88"/>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817" name="Google Shape;4817;p8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818" name="Google Shape;4818;p88"/>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819" name="Google Shape;4819;p8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820" name="Google Shape;4820;p88"/>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821" name="Google Shape;4821;p88"/>
          <p:cNvCxnSpPr>
            <a:stCxn id="4822" idx="3"/>
            <a:endCxn id="4820"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3" name="Google Shape;4823;p88"/>
          <p:cNvCxnSpPr>
            <a:stCxn id="4822"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4" name="Google Shape;4824;p88"/>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825" name="Google Shape;4825;p88"/>
          <p:cNvCxnSpPr>
            <a:stCxn id="4820"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6" name="Google Shape;4826;p88"/>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2" name="Google Shape;4822;p88"/>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827" name="Google Shape;4827;p88"/>
          <p:cNvCxnSpPr>
            <a:stCxn id="4824" idx="3"/>
            <a:endCxn id="4828"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9" name="Google Shape;4829;p88"/>
          <p:cNvCxnSpPr>
            <a:stCxn id="4824"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8" name="Google Shape;4828;p88"/>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830" name="Google Shape;4830;p88"/>
          <p:cNvCxnSpPr>
            <a:stCxn id="4831" idx="3"/>
            <a:endCxn id="4832"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33" name="Google Shape;4833;p88"/>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31" name="Google Shape;4831;p88"/>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832" name="Google Shape;4832;p88"/>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34" name="Google Shape;4834;p88"/>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835" name="Google Shape;4835;p88"/>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836" name="Google Shape;4836;p88"/>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37" name="Google Shape;4837;p88"/>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838" name="Google Shape;4838;p88"/>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39" name="Google Shape;4839;p88"/>
          <p:cNvCxnSpPr>
            <a:endCxn id="4840"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41" name="Google Shape;4841;p88"/>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40" name="Google Shape;4840;p88"/>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42" name="Google Shape;4842;p88"/>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843" name="Google Shape;4843;p88"/>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844" name="Google Shape;4844;p88"/>
          <p:cNvCxnSpPr>
            <a:stCxn id="4819" idx="0"/>
            <a:endCxn id="4824" idx="1"/>
          </p:cNvCxnSpPr>
          <p:nvPr/>
        </p:nvCxnSpPr>
        <p:spPr>
          <a:xfrm rot="5400000">
            <a:off x="7153227" y="2762495"/>
            <a:ext cx="838351"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845" name="Google Shape;4845;p88"/>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4846" name="Google Shape;4846;p88"/>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847" name="Google Shape;4847;p88"/>
          <p:cNvSpPr/>
          <p:nvPr/>
        </p:nvSpPr>
        <p:spPr>
          <a:xfrm>
            <a:off x="5786191"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848" name="Google Shape;4848;p88"/>
          <p:cNvSpPr/>
          <p:nvPr/>
        </p:nvSpPr>
        <p:spPr>
          <a:xfrm>
            <a:off x="5542005"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4849" name="Google Shape;4849;p88"/>
          <p:cNvSpPr/>
          <p:nvPr/>
        </p:nvSpPr>
        <p:spPr>
          <a:xfrm>
            <a:off x="6049375" y="1531439"/>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850" name="Google Shape;4850;p88"/>
          <p:cNvSpPr/>
          <p:nvPr/>
        </p:nvSpPr>
        <p:spPr>
          <a:xfrm>
            <a:off x="531261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51" name="Google Shape;4851;p88"/>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60EEEE37-48C4-4CE5-87F7-EA01D737613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D2052B4-AE9A-4FBD-A5F9-4209E6D1A1AD}"/>
              </a:ext>
            </a:extLst>
          </p:cNvPr>
          <p:cNvSpPr>
            <a:spLocks noGrp="1"/>
          </p:cNvSpPr>
          <p:nvPr>
            <p:ph type="body" idx="1"/>
          </p:nvPr>
        </p:nvSpPr>
        <p:spPr/>
        <p:txBody>
          <a:bodyPr/>
          <a:lstStyle/>
          <a:p>
            <a:endParaRPr lang="fr-MA"/>
          </a:p>
        </p:txBody>
      </p:sp>
      <p:sp>
        <p:nvSpPr>
          <p:cNvPr id="119" name="Footer Placeholder 1">
            <a:extLst>
              <a:ext uri="{FF2B5EF4-FFF2-40B4-BE49-F238E27FC236}">
                <a16:creationId xmlns:a16="http://schemas.microsoft.com/office/drawing/2014/main" id="{7DA6167C-B62A-4C6C-9387-CE9AEC6C93C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4855"/>
        <p:cNvGrpSpPr/>
        <p:nvPr/>
      </p:nvGrpSpPr>
      <p:grpSpPr>
        <a:xfrm>
          <a:off x="0" y="0"/>
          <a:ext cx="0" cy="0"/>
          <a:chOff x="0" y="0"/>
          <a:chExt cx="0" cy="0"/>
        </a:xfrm>
      </p:grpSpPr>
      <p:sp>
        <p:nvSpPr>
          <p:cNvPr id="4856" name="Google Shape;4856;p8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857" name="Google Shape;4857;p89"/>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58" name="Google Shape;4858;p89"/>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59" name="Google Shape;4859;p89"/>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0" name="Google Shape;4860;p8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1" name="Google Shape;4861;p89"/>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2" name="Google Shape;4862;p89"/>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3" name="Google Shape;4863;p8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4" name="Google Shape;4864;p89"/>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5" name="Google Shape;4865;p8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6" name="Google Shape;4866;p8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7" name="Google Shape;4867;p89"/>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8" name="Google Shape;4868;p8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69" name="Google Shape;4869;p8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70" name="Google Shape;4870;p8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871" name="Google Shape;4871;p89"/>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872" name="Google Shape;4872;p89"/>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873" name="Google Shape;4873;p89"/>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874" name="Google Shape;4874;p8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875" name="Google Shape;4875;p89"/>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76" name="Google Shape;4876;p89"/>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77" name="Google Shape;4877;p89"/>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78" name="Google Shape;4878;p8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79" name="Google Shape;4879;p89"/>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0" name="Google Shape;4880;p89"/>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1" name="Google Shape;4881;p8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2" name="Google Shape;4882;p89"/>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3" name="Google Shape;4883;p8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4" name="Google Shape;4884;p8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5" name="Google Shape;4885;p89"/>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6" name="Google Shape;4886;p8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7" name="Google Shape;4887;p8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88" name="Google Shape;4888;p8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889" name="Google Shape;4889;p89"/>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890" name="Google Shape;4890;p89"/>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891" name="Google Shape;4891;p89"/>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2" name="Google Shape;4892;p8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3" name="Google Shape;4893;p89"/>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4" name="Google Shape;4894;p8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5" name="Google Shape;4895;p89"/>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6" name="Google Shape;4896;p89"/>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7" name="Google Shape;4897;p8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8" name="Google Shape;4898;p8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899" name="Google Shape;4899;p8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0" name="Google Shape;4900;p8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1" name="Google Shape;4901;p89"/>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2" name="Google Shape;4902;p8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3" name="Google Shape;4903;p8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4" name="Google Shape;4904;p89"/>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05" name="Google Shape;4905;p89"/>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906" name="Google Shape;4906;p8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7" name="Google Shape;4907;p8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8" name="Google Shape;4908;p8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09" name="Google Shape;4909;p89"/>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0" name="Google Shape;4910;p8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1" name="Google Shape;4911;p8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2" name="Google Shape;4912;p8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3" name="Google Shape;4913;p8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4" name="Google Shape;4914;p89"/>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5" name="Google Shape;4915;p8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6" name="Google Shape;4916;p8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7" name="Google Shape;4917;p89"/>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18" name="Google Shape;4918;p8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919" name="Google Shape;4919;p89"/>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920" name="Google Shape;4920;p8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921" name="Google Shape;4921;p8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922" name="Google Shape;4922;p89"/>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4923" name="Google Shape;4923;p89"/>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4924" name="Google Shape;4924;p8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25" name="Google Shape;4925;p89"/>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26" name="Google Shape;4926;p8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927" name="Google Shape;4927;p89"/>
          <p:cNvCxnSpPr>
            <a:stCxn id="4870" idx="4"/>
            <a:endCxn id="4928"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4928" name="Google Shape;4928;p89"/>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29" name="Google Shape;4929;p89"/>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930" name="Google Shape;4930;p89"/>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931" name="Google Shape;4931;p89"/>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4932" name="Google Shape;4932;p89"/>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4933" name="Google Shape;4933;p89"/>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4934" name="Google Shape;4934;p89"/>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4935" name="Google Shape;4935;p89"/>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936" name="Google Shape;4936;p8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937" name="Google Shape;4937;p89"/>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938" name="Google Shape;4938;p8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4939" name="Google Shape;4939;p89"/>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940" name="Google Shape;4940;p89"/>
          <p:cNvCxnSpPr>
            <a:stCxn id="4941" idx="3"/>
            <a:endCxn id="4939"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2" name="Google Shape;4942;p89"/>
          <p:cNvCxnSpPr>
            <a:stCxn id="4941"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3" name="Google Shape;4943;p89"/>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944" name="Google Shape;4944;p89"/>
          <p:cNvCxnSpPr>
            <a:stCxn id="4939"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5" name="Google Shape;4945;p89"/>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1" name="Google Shape;4941;p89"/>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946" name="Google Shape;4946;p89"/>
          <p:cNvCxnSpPr>
            <a:stCxn id="4943" idx="3"/>
            <a:endCxn id="4947"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8" name="Google Shape;4948;p89"/>
          <p:cNvCxnSpPr>
            <a:stCxn id="4943"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7" name="Google Shape;4947;p89"/>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949" name="Google Shape;4949;p89"/>
          <p:cNvCxnSpPr>
            <a:stCxn id="4950" idx="3"/>
            <a:endCxn id="4951"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52" name="Google Shape;4952;p89"/>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50" name="Google Shape;4950;p89"/>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951" name="Google Shape;4951;p89"/>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53" name="Google Shape;4953;p89"/>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954" name="Google Shape;4954;p89"/>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955" name="Google Shape;4955;p89"/>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56" name="Google Shape;4956;p89"/>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957" name="Google Shape;4957;p89"/>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58" name="Google Shape;4958;p89"/>
          <p:cNvCxnSpPr>
            <a:endCxn id="4959"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60" name="Google Shape;4960;p89"/>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59" name="Google Shape;4959;p89"/>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61" name="Google Shape;4961;p89"/>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962" name="Google Shape;4962;p89"/>
          <p:cNvSpPr/>
          <p:nvPr/>
        </p:nvSpPr>
        <p:spPr>
          <a:xfrm>
            <a:off x="8369820" y="179202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963" name="Google Shape;4963;p89"/>
          <p:cNvSpPr/>
          <p:nvPr/>
        </p:nvSpPr>
        <p:spPr>
          <a:xfrm>
            <a:off x="7436481" y="2406116"/>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pic>
        <p:nvPicPr>
          <p:cNvPr id="4964" name="Google Shape;4964;p89"/>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4965" name="Google Shape;4965;p89"/>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966" name="Google Shape;4966;p89"/>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967" name="Google Shape;4967;p89"/>
          <p:cNvSpPr/>
          <p:nvPr/>
        </p:nvSpPr>
        <p:spPr>
          <a:xfrm>
            <a:off x="5687479"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4968" name="Google Shape;4968;p89"/>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4969" name="Google Shape;4969;p89"/>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57FEBF46-8DD4-4A03-9B28-1E6590CFE25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297C5F69-CD8B-4F8D-A07B-A35897BEE16A}"/>
              </a:ext>
            </a:extLst>
          </p:cNvPr>
          <p:cNvSpPr>
            <a:spLocks noGrp="1"/>
          </p:cNvSpPr>
          <p:nvPr>
            <p:ph type="body" idx="1"/>
          </p:nvPr>
        </p:nvSpPr>
        <p:spPr/>
        <p:txBody>
          <a:bodyPr/>
          <a:lstStyle/>
          <a:p>
            <a:endParaRPr lang="fr-MA"/>
          </a:p>
        </p:txBody>
      </p:sp>
      <p:sp>
        <p:nvSpPr>
          <p:cNvPr id="118" name="Footer Placeholder 1">
            <a:extLst>
              <a:ext uri="{FF2B5EF4-FFF2-40B4-BE49-F238E27FC236}">
                <a16:creationId xmlns:a16="http://schemas.microsoft.com/office/drawing/2014/main" id="{E645C70D-54A3-478B-A4DA-3DCB3CB1F5F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4973"/>
        <p:cNvGrpSpPr/>
        <p:nvPr/>
      </p:nvGrpSpPr>
      <p:grpSpPr>
        <a:xfrm>
          <a:off x="0" y="0"/>
          <a:ext cx="0" cy="0"/>
          <a:chOff x="0" y="0"/>
          <a:chExt cx="0" cy="0"/>
        </a:xfrm>
      </p:grpSpPr>
      <p:sp>
        <p:nvSpPr>
          <p:cNvPr id="4974" name="Google Shape;4974;p9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975" name="Google Shape;4975;p90"/>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76" name="Google Shape;4976;p90"/>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77" name="Google Shape;4977;p90"/>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78" name="Google Shape;4978;p9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79" name="Google Shape;4979;p90"/>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0" name="Google Shape;4980;p90"/>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1" name="Google Shape;4981;p9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2" name="Google Shape;4982;p90"/>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3" name="Google Shape;4983;p9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4" name="Google Shape;4984;p9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5" name="Google Shape;4985;p90"/>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6" name="Google Shape;4986;p9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7" name="Google Shape;4987;p9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88" name="Google Shape;4988;p9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4989" name="Google Shape;4989;p90"/>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990" name="Google Shape;4990;p90"/>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991" name="Google Shape;4991;p90"/>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92" name="Google Shape;4992;p9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4993" name="Google Shape;4993;p90"/>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4" name="Google Shape;4994;p90"/>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5" name="Google Shape;4995;p90"/>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6" name="Google Shape;4996;p9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7" name="Google Shape;4997;p90"/>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8" name="Google Shape;4998;p90"/>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4999" name="Google Shape;4999;p9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0" name="Google Shape;5000;p90"/>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1" name="Google Shape;5001;p9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2" name="Google Shape;5002;p9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3" name="Google Shape;5003;p90"/>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4" name="Google Shape;5004;p9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5" name="Google Shape;5005;p9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06" name="Google Shape;5006;p9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07" name="Google Shape;5007;p90"/>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008" name="Google Shape;5008;p90"/>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009" name="Google Shape;5009;p90"/>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0" name="Google Shape;5010;p9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1" name="Google Shape;5011;p90"/>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2" name="Google Shape;5012;p9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3" name="Google Shape;5013;p90"/>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4" name="Google Shape;5014;p90"/>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5" name="Google Shape;5015;p9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6" name="Google Shape;5016;p9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7" name="Google Shape;5017;p9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8" name="Google Shape;5018;p9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19" name="Google Shape;5019;p90"/>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0" name="Google Shape;5020;p9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1" name="Google Shape;5021;p9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2" name="Google Shape;5022;p90"/>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023" name="Google Shape;5023;p90"/>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024" name="Google Shape;5024;p9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5" name="Google Shape;5025;p9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6" name="Google Shape;5026;p9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7" name="Google Shape;5027;p90"/>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8" name="Google Shape;5028;p9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29" name="Google Shape;5029;p9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0" name="Google Shape;5030;p9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1" name="Google Shape;5031;p9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2" name="Google Shape;5032;p90"/>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3" name="Google Shape;5033;p9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4" name="Google Shape;5034;p9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5" name="Google Shape;5035;p90"/>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36" name="Google Shape;5036;p9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037" name="Google Shape;5037;p90"/>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038" name="Google Shape;5038;p9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039" name="Google Shape;5039;p9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040" name="Google Shape;5040;p90"/>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041" name="Google Shape;5041;p90"/>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042" name="Google Shape;5042;p9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043" name="Google Shape;5043;p90"/>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44" name="Google Shape;5044;p9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045" name="Google Shape;5045;p90"/>
          <p:cNvCxnSpPr>
            <a:stCxn id="4988" idx="4"/>
            <a:endCxn id="5046"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046" name="Google Shape;5046;p90"/>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47" name="Google Shape;5047;p90"/>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048" name="Google Shape;5048;p90"/>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049" name="Google Shape;5049;p90"/>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050" name="Google Shape;5050;p90"/>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051" name="Google Shape;5051;p90"/>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052" name="Google Shape;5052;p90"/>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053" name="Google Shape;5053;p90"/>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054" name="Google Shape;5054;p9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055" name="Google Shape;5055;p90"/>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056" name="Google Shape;5056;p9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057" name="Google Shape;5057;p90"/>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058" name="Google Shape;5058;p90"/>
          <p:cNvCxnSpPr>
            <a:stCxn id="5059" idx="3"/>
            <a:endCxn id="5057"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0" name="Google Shape;5060;p90"/>
          <p:cNvCxnSpPr>
            <a:stCxn id="5059"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1" name="Google Shape;5061;p90"/>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062" name="Google Shape;5062;p90"/>
          <p:cNvCxnSpPr>
            <a:stCxn id="5057"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3" name="Google Shape;5063;p90"/>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59" name="Google Shape;5059;p90"/>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064" name="Google Shape;5064;p90"/>
          <p:cNvCxnSpPr>
            <a:stCxn id="5061" idx="3"/>
            <a:endCxn id="5065"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6" name="Google Shape;5066;p90"/>
          <p:cNvCxnSpPr>
            <a:stCxn id="5061"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5" name="Google Shape;5065;p90"/>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067" name="Google Shape;5067;p90"/>
          <p:cNvCxnSpPr>
            <a:stCxn id="5068" idx="3"/>
            <a:endCxn id="5069"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70" name="Google Shape;5070;p90"/>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8" name="Google Shape;5068;p90"/>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069" name="Google Shape;5069;p90"/>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71" name="Google Shape;5071;p90"/>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072" name="Google Shape;5072;p90"/>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073" name="Google Shape;5073;p90"/>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74" name="Google Shape;5074;p90"/>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075" name="Google Shape;5075;p90"/>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76" name="Google Shape;5076;p90"/>
          <p:cNvCxnSpPr>
            <a:endCxn id="5077"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78" name="Google Shape;5078;p90"/>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77" name="Google Shape;5077;p90"/>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79" name="Google Shape;5079;p90"/>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080" name="Google Shape;5080;p90"/>
          <p:cNvSpPr/>
          <p:nvPr/>
        </p:nvSpPr>
        <p:spPr>
          <a:xfrm>
            <a:off x="8369820" y="179202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081" name="Google Shape;5081;p90"/>
          <p:cNvSpPr/>
          <p:nvPr/>
        </p:nvSpPr>
        <p:spPr>
          <a:xfrm>
            <a:off x="7436481" y="2406116"/>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pic>
        <p:nvPicPr>
          <p:cNvPr id="5082" name="Google Shape;5082;p90"/>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083" name="Google Shape;5083;p90"/>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084" name="Google Shape;5084;p90"/>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085" name="Google Shape;5085;p90"/>
          <p:cNvSpPr/>
          <p:nvPr/>
        </p:nvSpPr>
        <p:spPr>
          <a:xfrm>
            <a:off x="5687479"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086" name="Google Shape;5086;p90"/>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087" name="Google Shape;5087;p90"/>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6E4B064F-953F-4D01-88B6-D60FB610B16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B526F01-5A26-45E0-A19D-B9DBEDF23ABB}"/>
              </a:ext>
            </a:extLst>
          </p:cNvPr>
          <p:cNvSpPr>
            <a:spLocks noGrp="1"/>
          </p:cNvSpPr>
          <p:nvPr>
            <p:ph type="body" idx="1"/>
          </p:nvPr>
        </p:nvSpPr>
        <p:spPr/>
        <p:txBody>
          <a:bodyPr/>
          <a:lstStyle/>
          <a:p>
            <a:endParaRPr lang="fr-MA"/>
          </a:p>
        </p:txBody>
      </p:sp>
      <p:sp>
        <p:nvSpPr>
          <p:cNvPr id="118" name="Footer Placeholder 1">
            <a:extLst>
              <a:ext uri="{FF2B5EF4-FFF2-40B4-BE49-F238E27FC236}">
                <a16:creationId xmlns:a16="http://schemas.microsoft.com/office/drawing/2014/main" id="{48923D55-F31E-45CC-8793-316180742A4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5091"/>
        <p:cNvGrpSpPr/>
        <p:nvPr/>
      </p:nvGrpSpPr>
      <p:grpSpPr>
        <a:xfrm>
          <a:off x="0" y="0"/>
          <a:ext cx="0" cy="0"/>
          <a:chOff x="0" y="0"/>
          <a:chExt cx="0" cy="0"/>
        </a:xfrm>
      </p:grpSpPr>
      <p:sp>
        <p:nvSpPr>
          <p:cNvPr id="5092" name="Google Shape;5092;p9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093" name="Google Shape;5093;p91"/>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4" name="Google Shape;5094;p91"/>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5" name="Google Shape;5095;p91"/>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6" name="Google Shape;5096;p9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7" name="Google Shape;5097;p91"/>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8" name="Google Shape;5098;p91"/>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099" name="Google Shape;5099;p9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0" name="Google Shape;5100;p91"/>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1" name="Google Shape;5101;p9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2" name="Google Shape;5102;p9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3" name="Google Shape;5103;p91"/>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4" name="Google Shape;5104;p9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5" name="Google Shape;5105;p9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06" name="Google Shape;5106;p9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107" name="Google Shape;5107;p91"/>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108" name="Google Shape;5108;p91"/>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109" name="Google Shape;5109;p91"/>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10" name="Google Shape;5110;p9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111" name="Google Shape;5111;p91"/>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2" name="Google Shape;5112;p91"/>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3" name="Google Shape;5113;p91"/>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4" name="Google Shape;5114;p9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5" name="Google Shape;5115;p91"/>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6" name="Google Shape;5116;p91"/>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7" name="Google Shape;5117;p9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8" name="Google Shape;5118;p91"/>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19" name="Google Shape;5119;p9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0" name="Google Shape;5120;p9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1" name="Google Shape;5121;p91"/>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2" name="Google Shape;5122;p9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3" name="Google Shape;5123;p9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4" name="Google Shape;5124;p9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25" name="Google Shape;5125;p91"/>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126" name="Google Shape;5126;p91"/>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127" name="Google Shape;5127;p91"/>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8" name="Google Shape;5128;p9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29" name="Google Shape;5129;p91"/>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0" name="Google Shape;5130;p9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1" name="Google Shape;5131;p91"/>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2" name="Google Shape;5132;p91"/>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3" name="Google Shape;5133;p9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4" name="Google Shape;5134;p9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5" name="Google Shape;5135;p9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6" name="Google Shape;5136;p9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7" name="Google Shape;5137;p91"/>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8" name="Google Shape;5138;p9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39" name="Google Shape;5139;p9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0" name="Google Shape;5140;p91"/>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41" name="Google Shape;5141;p91"/>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142" name="Google Shape;5142;p9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3" name="Google Shape;5143;p9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4" name="Google Shape;5144;p9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5" name="Google Shape;5145;p91"/>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6" name="Google Shape;5146;p9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7" name="Google Shape;5147;p9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8" name="Google Shape;5148;p9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49" name="Google Shape;5149;p9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50" name="Google Shape;5150;p91"/>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51" name="Google Shape;5151;p9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52" name="Google Shape;5152;p9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53" name="Google Shape;5153;p91"/>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54" name="Google Shape;5154;p9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155" name="Google Shape;5155;p91"/>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156" name="Google Shape;5156;p9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157" name="Google Shape;5157;p9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158" name="Google Shape;5158;p91"/>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159" name="Google Shape;5159;p91"/>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160" name="Google Shape;5160;p9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61" name="Google Shape;5161;p91"/>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62" name="Google Shape;5162;p9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163" name="Google Shape;5163;p91"/>
          <p:cNvCxnSpPr>
            <a:stCxn id="5106" idx="4"/>
            <a:endCxn id="516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164" name="Google Shape;5164;p91"/>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165" name="Google Shape;5165;p91"/>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166" name="Google Shape;5166;p91"/>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167" name="Google Shape;5167;p91"/>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168" name="Google Shape;5168;p91"/>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169" name="Google Shape;5169;p91"/>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170" name="Google Shape;5170;p91"/>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171" name="Google Shape;5171;p91"/>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172" name="Google Shape;5172;p9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173" name="Google Shape;5173;p91"/>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174" name="Google Shape;5174;p9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175" name="Google Shape;5175;p91"/>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176" name="Google Shape;5176;p91"/>
          <p:cNvCxnSpPr>
            <a:stCxn id="5177" idx="3"/>
            <a:endCxn id="5175"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78" name="Google Shape;5178;p91"/>
          <p:cNvCxnSpPr>
            <a:stCxn id="5177"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79" name="Google Shape;5179;p91"/>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180" name="Google Shape;5180;p91"/>
          <p:cNvCxnSpPr>
            <a:stCxn id="5175"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1" name="Google Shape;5181;p91"/>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77" name="Google Shape;5177;p91"/>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182" name="Google Shape;5182;p91"/>
          <p:cNvCxnSpPr>
            <a:stCxn id="5179" idx="3"/>
            <a:endCxn id="5183"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4" name="Google Shape;5184;p91"/>
          <p:cNvCxnSpPr>
            <a:stCxn id="5179"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83" name="Google Shape;5183;p91"/>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185" name="Google Shape;5185;p91"/>
          <p:cNvCxnSpPr>
            <a:stCxn id="5186" idx="3"/>
            <a:endCxn id="5187"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8" name="Google Shape;5188;p91"/>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86" name="Google Shape;5186;p91"/>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187" name="Google Shape;5187;p91"/>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89" name="Google Shape;5189;p91"/>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190" name="Google Shape;5190;p91"/>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191" name="Google Shape;5191;p91"/>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92" name="Google Shape;5192;p91"/>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193" name="Google Shape;5193;p91"/>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94" name="Google Shape;5194;p91"/>
          <p:cNvCxnSpPr>
            <a:endCxn id="5195"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96" name="Google Shape;5196;p91"/>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95" name="Google Shape;5195;p91"/>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197" name="Google Shape;5197;p91"/>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198" name="Google Shape;5198;p91"/>
          <p:cNvSpPr/>
          <p:nvPr/>
        </p:nvSpPr>
        <p:spPr>
          <a:xfrm>
            <a:off x="8369820" y="179202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199" name="Google Shape;5199;p91"/>
          <p:cNvSpPr/>
          <p:nvPr/>
        </p:nvSpPr>
        <p:spPr>
          <a:xfrm>
            <a:off x="7436481" y="2406116"/>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5200" name="Google Shape;5200;p91"/>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201" name="Google Shape;5201;p91"/>
          <p:cNvCxnSpPr>
            <a:endCxn id="5200"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202" name="Google Shape;5202;p91"/>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203" name="Google Shape;5203;p91"/>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204" name="Google Shape;5204;p91"/>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205" name="Google Shape;5205;p91"/>
          <p:cNvSpPr/>
          <p:nvPr/>
        </p:nvSpPr>
        <p:spPr>
          <a:xfrm>
            <a:off x="5687479"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206" name="Google Shape;5206;p91"/>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207" name="Google Shape;5207;p91"/>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44C977AB-C3D2-4CEE-9854-14FE68D66D6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2D30A00C-5AF1-4855-B9A4-EAD5790C0D52}"/>
              </a:ext>
            </a:extLst>
          </p:cNvPr>
          <p:cNvSpPr>
            <a:spLocks noGrp="1"/>
          </p:cNvSpPr>
          <p:nvPr>
            <p:ph type="body" idx="1"/>
          </p:nvPr>
        </p:nvSpPr>
        <p:spPr/>
        <p:txBody>
          <a:bodyPr/>
          <a:lstStyle/>
          <a:p>
            <a:endParaRPr lang="fr-MA"/>
          </a:p>
        </p:txBody>
      </p:sp>
      <p:sp>
        <p:nvSpPr>
          <p:cNvPr id="120" name="Footer Placeholder 1">
            <a:extLst>
              <a:ext uri="{FF2B5EF4-FFF2-40B4-BE49-F238E27FC236}">
                <a16:creationId xmlns:a16="http://schemas.microsoft.com/office/drawing/2014/main" id="{B7B85B2E-3553-4C7B-B5CE-6C162D4D66A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5211"/>
        <p:cNvGrpSpPr/>
        <p:nvPr/>
      </p:nvGrpSpPr>
      <p:grpSpPr>
        <a:xfrm>
          <a:off x="0" y="0"/>
          <a:ext cx="0" cy="0"/>
          <a:chOff x="0" y="0"/>
          <a:chExt cx="0" cy="0"/>
        </a:xfrm>
      </p:grpSpPr>
      <p:sp>
        <p:nvSpPr>
          <p:cNvPr id="5212" name="Google Shape;5212;p9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213" name="Google Shape;5213;p92"/>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4" name="Google Shape;5214;p92"/>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5" name="Google Shape;5215;p92"/>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6" name="Google Shape;5216;p9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7" name="Google Shape;5217;p92"/>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8" name="Google Shape;5218;p92"/>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19" name="Google Shape;5219;p9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0" name="Google Shape;5220;p92"/>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1" name="Google Shape;5221;p9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2" name="Google Shape;5222;p9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3" name="Google Shape;5223;p92"/>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4" name="Google Shape;5224;p9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5" name="Google Shape;5225;p9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26" name="Google Shape;5226;p9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227" name="Google Shape;5227;p92"/>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228" name="Google Shape;5228;p92"/>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229" name="Google Shape;5229;p92"/>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30" name="Google Shape;5230;p9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231" name="Google Shape;5231;p92"/>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2" name="Google Shape;5232;p92"/>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3" name="Google Shape;5233;p92"/>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4" name="Google Shape;5234;p9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5" name="Google Shape;5235;p92"/>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6" name="Google Shape;5236;p92"/>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7" name="Google Shape;5237;p9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8" name="Google Shape;5238;p92"/>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39" name="Google Shape;5239;p9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0" name="Google Shape;5240;p9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1" name="Google Shape;5241;p92"/>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2" name="Google Shape;5242;p9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3" name="Google Shape;5243;p9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4" name="Google Shape;5244;p9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245" name="Google Shape;5245;p92"/>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246" name="Google Shape;5246;p92"/>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247" name="Google Shape;5247;p92"/>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8" name="Google Shape;5248;p9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49" name="Google Shape;5249;p92"/>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0" name="Google Shape;5250;p9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1" name="Google Shape;5251;p92"/>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2" name="Google Shape;5252;p92"/>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3" name="Google Shape;5253;p9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4" name="Google Shape;5254;p9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5" name="Google Shape;5255;p9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6" name="Google Shape;5256;p9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7" name="Google Shape;5257;p92"/>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8" name="Google Shape;5258;p9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59" name="Google Shape;5259;p9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0" name="Google Shape;5260;p92"/>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61" name="Google Shape;5261;p92"/>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262" name="Google Shape;5262;p9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3" name="Google Shape;5263;p9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4" name="Google Shape;5264;p9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5" name="Google Shape;5265;p92"/>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6" name="Google Shape;5266;p9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7" name="Google Shape;5267;p9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8" name="Google Shape;5268;p9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69" name="Google Shape;5269;p9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70" name="Google Shape;5270;p92"/>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71" name="Google Shape;5271;p9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72" name="Google Shape;5272;p9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73" name="Google Shape;5273;p92"/>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74" name="Google Shape;5274;p9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275" name="Google Shape;5275;p92"/>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276" name="Google Shape;5276;p9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277" name="Google Shape;5277;p9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278" name="Google Shape;5278;p92"/>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279" name="Google Shape;5279;p92"/>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280" name="Google Shape;5280;p9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81" name="Google Shape;5281;p92"/>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282" name="Google Shape;5282;p9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283" name="Google Shape;5283;p92"/>
          <p:cNvCxnSpPr>
            <a:stCxn id="5226" idx="4"/>
            <a:endCxn id="528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284" name="Google Shape;5284;p92"/>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285" name="Google Shape;5285;p92"/>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286" name="Google Shape;5286;p92"/>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287" name="Google Shape;5287;p92"/>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288" name="Google Shape;5288;p92"/>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289" name="Google Shape;5289;p92"/>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290" name="Google Shape;5290;p92"/>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291" name="Google Shape;5291;p92"/>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292" name="Google Shape;5292;p9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293" name="Google Shape;5293;p92"/>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294" name="Google Shape;5294;p9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295" name="Google Shape;5295;p92"/>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296" name="Google Shape;5296;p92"/>
          <p:cNvCxnSpPr>
            <a:stCxn id="5297" idx="3"/>
            <a:endCxn id="5295"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298" name="Google Shape;5298;p92"/>
          <p:cNvCxnSpPr>
            <a:stCxn id="5297"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299" name="Google Shape;5299;p92"/>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300" name="Google Shape;5300;p92"/>
          <p:cNvCxnSpPr>
            <a:stCxn id="5295"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1" name="Google Shape;5301;p92"/>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297" name="Google Shape;5297;p92"/>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302" name="Google Shape;5302;p92"/>
          <p:cNvCxnSpPr>
            <a:stCxn id="5299" idx="3"/>
            <a:endCxn id="5303"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4" name="Google Shape;5304;p92"/>
          <p:cNvCxnSpPr>
            <a:stCxn id="5299"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03" name="Google Shape;5303;p92"/>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305" name="Google Shape;5305;p92"/>
          <p:cNvCxnSpPr>
            <a:stCxn id="5306" idx="3"/>
            <a:endCxn id="5307"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8" name="Google Shape;5308;p92"/>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06" name="Google Shape;5306;p92"/>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307" name="Google Shape;5307;p92"/>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09" name="Google Shape;5309;p92"/>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310" name="Google Shape;5310;p92"/>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311" name="Google Shape;5311;p92"/>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12" name="Google Shape;5312;p92"/>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313" name="Google Shape;5313;p92"/>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14" name="Google Shape;5314;p92"/>
          <p:cNvCxnSpPr>
            <a:endCxn id="5315"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16" name="Google Shape;5316;p92"/>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15" name="Google Shape;5315;p92"/>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17" name="Google Shape;5317;p92"/>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a:t>
            </a:r>
            <a:r>
              <a:rPr lang="en-CA" sz="1100" b="1">
                <a:solidFill>
                  <a:srgbClr val="C00000"/>
                </a:solidFill>
                <a:latin typeface="Arial"/>
                <a:ea typeface="Arial"/>
                <a:cs typeface="Arial"/>
                <a:sym typeface="Arial"/>
              </a:rPr>
              <a:t>C</a:t>
            </a:r>
            <a:r>
              <a:rPr lang="en-CA" sz="1100" b="1" baseline="-25000">
                <a:solidFill>
                  <a:srgbClr val="C00000"/>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318" name="Google Shape;5318;p92"/>
          <p:cNvSpPr/>
          <p:nvPr/>
        </p:nvSpPr>
        <p:spPr>
          <a:xfrm>
            <a:off x="8369820" y="179202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319" name="Google Shape;5319;p92"/>
          <p:cNvSpPr/>
          <p:nvPr/>
        </p:nvSpPr>
        <p:spPr>
          <a:xfrm>
            <a:off x="7436481" y="2406116"/>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1"/>
          </a:p>
        </p:txBody>
      </p:sp>
      <p:sp>
        <p:nvSpPr>
          <p:cNvPr id="5320" name="Google Shape;5320;p92"/>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321" name="Google Shape;5321;p92"/>
          <p:cNvCxnSpPr>
            <a:endCxn id="5320"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322" name="Google Shape;5322;p92"/>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323" name="Google Shape;5323;p92"/>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324" name="Google Shape;5324;p92"/>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325" name="Google Shape;5325;p92"/>
          <p:cNvSpPr/>
          <p:nvPr/>
        </p:nvSpPr>
        <p:spPr>
          <a:xfrm>
            <a:off x="5687479"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326" name="Google Shape;5326;p92"/>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27" name="Google Shape;5327;p92"/>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4AF71BAA-6CFD-4DF8-972C-F0299FDF128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585D39E-FACD-4B8D-8D33-CBDBEE25678F}"/>
              </a:ext>
            </a:extLst>
          </p:cNvPr>
          <p:cNvSpPr>
            <a:spLocks noGrp="1"/>
          </p:cNvSpPr>
          <p:nvPr>
            <p:ph type="body" idx="1"/>
          </p:nvPr>
        </p:nvSpPr>
        <p:spPr/>
        <p:txBody>
          <a:bodyPr/>
          <a:lstStyle/>
          <a:p>
            <a:endParaRPr lang="fr-MA"/>
          </a:p>
        </p:txBody>
      </p:sp>
      <p:sp>
        <p:nvSpPr>
          <p:cNvPr id="120" name="Footer Placeholder 1">
            <a:extLst>
              <a:ext uri="{FF2B5EF4-FFF2-40B4-BE49-F238E27FC236}">
                <a16:creationId xmlns:a16="http://schemas.microsoft.com/office/drawing/2014/main" id="{3AE1191C-4319-46DE-B937-4755F14863E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5331"/>
        <p:cNvGrpSpPr/>
        <p:nvPr/>
      </p:nvGrpSpPr>
      <p:grpSpPr>
        <a:xfrm>
          <a:off x="0" y="0"/>
          <a:ext cx="0" cy="0"/>
          <a:chOff x="0" y="0"/>
          <a:chExt cx="0" cy="0"/>
        </a:xfrm>
      </p:grpSpPr>
      <p:sp>
        <p:nvSpPr>
          <p:cNvPr id="5332" name="Google Shape;5332;p9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333" name="Google Shape;5333;p9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4" name="Google Shape;5334;p9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5" name="Google Shape;5335;p9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6" name="Google Shape;5336;p9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7" name="Google Shape;5337;p9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8" name="Google Shape;5338;p9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39" name="Google Shape;5339;p9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0" name="Google Shape;5340;p9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1" name="Google Shape;5341;p9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2" name="Google Shape;5342;p9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3" name="Google Shape;5343;p9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4" name="Google Shape;5344;p9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5" name="Google Shape;5345;p9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46" name="Google Shape;5346;p9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347" name="Google Shape;5347;p9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348" name="Google Shape;5348;p93"/>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349" name="Google Shape;5349;p9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350" name="Google Shape;5350;p9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351" name="Google Shape;5351;p9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2" name="Google Shape;5352;p9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3" name="Google Shape;5353;p9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4" name="Google Shape;5354;p9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5" name="Google Shape;5355;p9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6" name="Google Shape;5356;p9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7" name="Google Shape;5357;p9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8" name="Google Shape;5358;p9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59" name="Google Shape;5359;p9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0" name="Google Shape;5360;p9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1" name="Google Shape;5361;p9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2" name="Google Shape;5362;p9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3" name="Google Shape;5363;p9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4" name="Google Shape;5364;p9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365" name="Google Shape;5365;p93"/>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366" name="Google Shape;5366;p93"/>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367" name="Google Shape;5367;p9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8" name="Google Shape;5368;p9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69" name="Google Shape;5369;p9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0" name="Google Shape;5370;p9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1" name="Google Shape;5371;p9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2" name="Google Shape;5372;p9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3" name="Google Shape;5373;p9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4" name="Google Shape;5374;p9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5" name="Google Shape;5375;p9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6" name="Google Shape;5376;p9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7" name="Google Shape;5377;p9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8" name="Google Shape;5378;p9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79" name="Google Shape;5379;p9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0" name="Google Shape;5380;p9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381" name="Google Shape;5381;p9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382" name="Google Shape;5382;p9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3" name="Google Shape;5383;p9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4" name="Google Shape;5384;p9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5" name="Google Shape;5385;p9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6" name="Google Shape;5386;p9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7" name="Google Shape;5387;p9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8" name="Google Shape;5388;p9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89" name="Google Shape;5389;p9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90" name="Google Shape;5390;p9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91" name="Google Shape;5391;p9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92" name="Google Shape;5392;p9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93" name="Google Shape;5393;p9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394" name="Google Shape;5394;p9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395" name="Google Shape;5395;p93"/>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396" name="Google Shape;5396;p9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397" name="Google Shape;5397;p9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398" name="Google Shape;5398;p93"/>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399" name="Google Shape;5399;p93"/>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400" name="Google Shape;5400;p9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401" name="Google Shape;5401;p9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02" name="Google Shape;5402;p9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403" name="Google Shape;5403;p93"/>
          <p:cNvCxnSpPr>
            <a:stCxn id="5346" idx="4"/>
            <a:endCxn id="5404"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404" name="Google Shape;5404;p93"/>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05" name="Google Shape;5405;p93"/>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406" name="Google Shape;5406;p9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407" name="Google Shape;5407;p93"/>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408" name="Google Shape;5408;p93"/>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409" name="Google Shape;5409;p93"/>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410" name="Google Shape;5410;p93"/>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411" name="Google Shape;5411;p93"/>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412" name="Google Shape;5412;p9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413" name="Google Shape;5413;p93"/>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414" name="Google Shape;5414;p9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415" name="Google Shape;5415;p93"/>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416" name="Google Shape;5416;p93"/>
          <p:cNvCxnSpPr>
            <a:stCxn id="5417" idx="3"/>
            <a:endCxn id="5415"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18" name="Google Shape;5418;p93"/>
          <p:cNvCxnSpPr>
            <a:stCxn id="5417"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19" name="Google Shape;5419;p93"/>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420" name="Google Shape;5420;p93"/>
          <p:cNvCxnSpPr>
            <a:stCxn id="5415"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1" name="Google Shape;5421;p93"/>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17" name="Google Shape;5417;p93"/>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422" name="Google Shape;5422;p93"/>
          <p:cNvCxnSpPr>
            <a:stCxn id="5419" idx="3"/>
            <a:endCxn id="5423"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4" name="Google Shape;5424;p93"/>
          <p:cNvCxnSpPr>
            <a:stCxn id="5419"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23" name="Google Shape;5423;p9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425" name="Google Shape;5425;p93"/>
          <p:cNvCxnSpPr>
            <a:stCxn id="5426" idx="3"/>
            <a:endCxn id="5427"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8" name="Google Shape;5428;p9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26" name="Google Shape;5426;p93"/>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427" name="Google Shape;5427;p9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29" name="Google Shape;5429;p93"/>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430" name="Google Shape;5430;p93"/>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431" name="Google Shape;5431;p93"/>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32" name="Google Shape;5432;p93"/>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433" name="Google Shape;5433;p93"/>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34" name="Google Shape;5434;p93"/>
          <p:cNvCxnSpPr>
            <a:endCxn id="5435"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36" name="Google Shape;5436;p93"/>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35" name="Google Shape;5435;p93"/>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37" name="Google Shape;5437;p93"/>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438" name="Google Shape;5438;p9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439" name="Google Shape;5439;p93"/>
          <p:cNvCxnSpPr>
            <a:endCxn id="5438"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440" name="Google Shape;5440;p93"/>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441" name="Google Shape;5441;p93"/>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442" name="Google Shape;5442;p93"/>
          <p:cNvSpPr/>
          <p:nvPr/>
        </p:nvSpPr>
        <p:spPr>
          <a:xfrm>
            <a:off x="5874515"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443" name="Google Shape;5443;p93"/>
          <p:cNvSpPr/>
          <p:nvPr/>
        </p:nvSpPr>
        <p:spPr>
          <a:xfrm>
            <a:off x="564512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44" name="Google Shape;5444;p93"/>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5445" name="Google Shape;5445;p93"/>
          <p:cNvSpPr/>
          <p:nvPr/>
        </p:nvSpPr>
        <p:spPr>
          <a:xfrm>
            <a:off x="8323455"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446" name="Google Shape;5446;p93"/>
          <p:cNvCxnSpPr>
            <a:stCxn id="5401" idx="5"/>
            <a:endCxn id="5426" idx="7"/>
          </p:cNvCxnSpPr>
          <p:nvPr/>
        </p:nvCxnSpPr>
        <p:spPr>
          <a:xfrm rot="5400000">
            <a:off x="7004818" y="2516521"/>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CF8894EC-37A5-4940-9982-A5B8F5A3F652}"/>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09EB821-CD2D-4044-BFB4-7E9CF0BFF788}"/>
              </a:ext>
            </a:extLst>
          </p:cNvPr>
          <p:cNvSpPr>
            <a:spLocks noGrp="1"/>
          </p:cNvSpPr>
          <p:nvPr>
            <p:ph type="body" idx="1"/>
          </p:nvPr>
        </p:nvSpPr>
        <p:spPr/>
        <p:txBody>
          <a:bodyPr/>
          <a:lstStyle/>
          <a:p>
            <a:endParaRPr lang="fr-MA"/>
          </a:p>
        </p:txBody>
      </p:sp>
      <p:sp>
        <p:nvSpPr>
          <p:cNvPr id="119" name="Footer Placeholder 1">
            <a:extLst>
              <a:ext uri="{FF2B5EF4-FFF2-40B4-BE49-F238E27FC236}">
                <a16:creationId xmlns:a16="http://schemas.microsoft.com/office/drawing/2014/main" id="{48ECEFA2-735D-45F7-8184-99A149E1608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5450"/>
        <p:cNvGrpSpPr/>
        <p:nvPr/>
      </p:nvGrpSpPr>
      <p:grpSpPr>
        <a:xfrm>
          <a:off x="0" y="0"/>
          <a:ext cx="0" cy="0"/>
          <a:chOff x="0" y="0"/>
          <a:chExt cx="0" cy="0"/>
        </a:xfrm>
      </p:grpSpPr>
      <p:sp>
        <p:nvSpPr>
          <p:cNvPr id="5451" name="Google Shape;5451;p9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452" name="Google Shape;5452;p94"/>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3" name="Google Shape;5453;p94"/>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4" name="Google Shape;5454;p94"/>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5" name="Google Shape;5455;p9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6" name="Google Shape;5456;p94"/>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7" name="Google Shape;5457;p94"/>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8" name="Google Shape;5458;p9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59" name="Google Shape;5459;p94"/>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0" name="Google Shape;5460;p9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1" name="Google Shape;5461;p9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2" name="Google Shape;5462;p94"/>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3" name="Google Shape;5463;p9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4" name="Google Shape;5464;p9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65" name="Google Shape;5465;p9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466" name="Google Shape;5466;p94"/>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467" name="Google Shape;5467;p94"/>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468" name="Google Shape;5468;p94"/>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469" name="Google Shape;5469;p9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470" name="Google Shape;5470;p94"/>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1" name="Google Shape;5471;p94"/>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2" name="Google Shape;5472;p94"/>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3" name="Google Shape;5473;p9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4" name="Google Shape;5474;p94"/>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5" name="Google Shape;5475;p94"/>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6" name="Google Shape;5476;p9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7" name="Google Shape;5477;p94"/>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8" name="Google Shape;5478;p9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79" name="Google Shape;5479;p9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0" name="Google Shape;5480;p94"/>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1" name="Google Shape;5481;p9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2" name="Google Shape;5482;p9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3" name="Google Shape;5483;p9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484" name="Google Shape;5484;p94"/>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485" name="Google Shape;5485;p94"/>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486" name="Google Shape;5486;p94"/>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7" name="Google Shape;5487;p9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8" name="Google Shape;5488;p94"/>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89" name="Google Shape;5489;p9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0" name="Google Shape;5490;p94"/>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1" name="Google Shape;5491;p94"/>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2" name="Google Shape;5492;p9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3" name="Google Shape;5493;p9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4" name="Google Shape;5494;p9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5" name="Google Shape;5495;p9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6" name="Google Shape;5496;p94"/>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7" name="Google Shape;5497;p9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8" name="Google Shape;5498;p9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499" name="Google Shape;5499;p94"/>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00" name="Google Shape;5500;p94"/>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501" name="Google Shape;5501;p9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2" name="Google Shape;5502;p9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3" name="Google Shape;5503;p9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4" name="Google Shape;5504;p94"/>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5" name="Google Shape;5505;p9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6" name="Google Shape;5506;p9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7" name="Google Shape;5507;p9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8" name="Google Shape;5508;p9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09" name="Google Shape;5509;p94"/>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10" name="Google Shape;5510;p9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11" name="Google Shape;5511;p9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12" name="Google Shape;5512;p94"/>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13" name="Google Shape;5513;p9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514" name="Google Shape;5514;p94"/>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515" name="Google Shape;5515;p9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516" name="Google Shape;5516;p9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517" name="Google Shape;5517;p94"/>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518" name="Google Shape;5518;p94"/>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519" name="Google Shape;5519;p9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20" name="Google Shape;5520;p94"/>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21" name="Google Shape;5521;p9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522" name="Google Shape;5522;p94"/>
          <p:cNvCxnSpPr>
            <a:stCxn id="5465" idx="4"/>
            <a:endCxn id="5523"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523" name="Google Shape;5523;p94"/>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24" name="Google Shape;5524;p94"/>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525" name="Google Shape;5525;p94"/>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526" name="Google Shape;5526;p94"/>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527" name="Google Shape;5527;p94"/>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528" name="Google Shape;5528;p94"/>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529" name="Google Shape;5529;p94"/>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530" name="Google Shape;5530;p94"/>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531" name="Google Shape;5531;p9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532" name="Google Shape;5532;p94"/>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533" name="Google Shape;5533;p9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534" name="Google Shape;5534;p94"/>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535" name="Google Shape;5535;p94"/>
          <p:cNvCxnSpPr>
            <a:stCxn id="5536" idx="3"/>
            <a:endCxn id="5534"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37" name="Google Shape;5537;p94"/>
          <p:cNvCxnSpPr>
            <a:stCxn id="5536"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38" name="Google Shape;5538;p94"/>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539" name="Google Shape;5539;p94"/>
          <p:cNvCxnSpPr>
            <a:stCxn id="5534"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0" name="Google Shape;5540;p94"/>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36" name="Google Shape;5536;p94"/>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541" name="Google Shape;5541;p94"/>
          <p:cNvCxnSpPr>
            <a:stCxn id="5538" idx="3"/>
            <a:endCxn id="5542"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3" name="Google Shape;5543;p94"/>
          <p:cNvCxnSpPr>
            <a:stCxn id="5538"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42" name="Google Shape;5542;p94"/>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544" name="Google Shape;5544;p94"/>
          <p:cNvCxnSpPr>
            <a:stCxn id="5545" idx="3"/>
            <a:endCxn id="5546"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7" name="Google Shape;5547;p94"/>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45" name="Google Shape;5545;p94"/>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546" name="Google Shape;5546;p94"/>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48" name="Google Shape;5548;p94"/>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549" name="Google Shape;5549;p94"/>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550" name="Google Shape;5550;p94"/>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51" name="Google Shape;5551;p94"/>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552" name="Google Shape;5552;p94"/>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53" name="Google Shape;5553;p94"/>
          <p:cNvCxnSpPr>
            <a:endCxn id="5554"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55" name="Google Shape;5555;p94"/>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54" name="Google Shape;5554;p94"/>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56" name="Google Shape;5556;p94"/>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557" name="Google Shape;5557;p94"/>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558" name="Google Shape;5558;p94"/>
          <p:cNvCxnSpPr>
            <a:endCxn id="5557"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559" name="Google Shape;5559;p94"/>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560" name="Google Shape;5560;p94"/>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561" name="Google Shape;5561;p94"/>
          <p:cNvSpPr/>
          <p:nvPr/>
        </p:nvSpPr>
        <p:spPr>
          <a:xfrm>
            <a:off x="5874515"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562" name="Google Shape;5562;p94"/>
          <p:cNvSpPr/>
          <p:nvPr/>
        </p:nvSpPr>
        <p:spPr>
          <a:xfrm>
            <a:off x="564512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563" name="Google Shape;5563;p94"/>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5564" name="Google Shape;5564;p94"/>
          <p:cNvSpPr/>
          <p:nvPr/>
        </p:nvSpPr>
        <p:spPr>
          <a:xfrm>
            <a:off x="8323455"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565" name="Google Shape;5565;p94"/>
          <p:cNvCxnSpPr>
            <a:stCxn id="5520" idx="5"/>
            <a:endCxn id="5545" idx="7"/>
          </p:cNvCxnSpPr>
          <p:nvPr/>
        </p:nvCxnSpPr>
        <p:spPr>
          <a:xfrm rot="5400000">
            <a:off x="7004818" y="2516521"/>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sp>
        <p:nvSpPr>
          <p:cNvPr id="5566" name="Google Shape;5566;p94"/>
          <p:cNvSpPr txBox="1"/>
          <p:nvPr/>
        </p:nvSpPr>
        <p:spPr>
          <a:xfrm>
            <a:off x="5917830" y="2703188"/>
            <a:ext cx="1052731" cy="245275"/>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prune</a:t>
            </a:r>
            <a:endParaRPr b="1" baseline="-25000" dirty="0">
              <a:solidFill>
                <a:srgbClr val="C00000"/>
              </a:solidFill>
              <a:latin typeface="Arial"/>
              <a:ea typeface="Arial"/>
              <a:cs typeface="Arial"/>
              <a:sym typeface="Arial"/>
            </a:endParaRPr>
          </a:p>
          <a:p>
            <a:endParaRPr sz="1100" b="1" dirty="0">
              <a:solidFill>
                <a:srgbClr val="434343"/>
              </a:solidFill>
              <a:latin typeface="Arial"/>
              <a:ea typeface="Arial"/>
              <a:cs typeface="Arial"/>
              <a:sym typeface="Arial"/>
            </a:endParaRPr>
          </a:p>
        </p:txBody>
      </p:sp>
      <p:sp>
        <p:nvSpPr>
          <p:cNvPr id="5567" name="Google Shape;5567;p94"/>
          <p:cNvSpPr txBox="1"/>
          <p:nvPr/>
        </p:nvSpPr>
        <p:spPr>
          <a:xfrm>
            <a:off x="5932282" y="2391999"/>
            <a:ext cx="1524513" cy="279495"/>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1" dirty="0"/>
          </a:p>
          <a:p>
            <a:endParaRPr sz="1100" b="1" dirty="0">
              <a:solidFill>
                <a:srgbClr val="434343"/>
              </a:solidFill>
              <a:latin typeface="Arial"/>
              <a:ea typeface="Arial"/>
              <a:cs typeface="Arial"/>
              <a:sym typeface="Arial"/>
            </a:endParaRPr>
          </a:p>
        </p:txBody>
      </p:sp>
      <p:sp>
        <p:nvSpPr>
          <p:cNvPr id="5568" name="Google Shape;5568;p94"/>
          <p:cNvSpPr/>
          <p:nvPr/>
        </p:nvSpPr>
        <p:spPr>
          <a:xfrm>
            <a:off x="6701544" y="286988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dirty="0">
                <a:solidFill>
                  <a:srgbClr val="000000"/>
                </a:solidFill>
                <a:latin typeface="Calibri"/>
                <a:ea typeface="Calibri"/>
                <a:cs typeface="Calibri"/>
                <a:sym typeface="Calibri"/>
              </a:rPr>
              <a:t>4  </a:t>
            </a:r>
            <a:endParaRPr sz="1200" dirty="0">
              <a:solidFill>
                <a:srgbClr val="000000"/>
              </a:solidFill>
              <a:latin typeface="Calibri"/>
              <a:ea typeface="Calibri"/>
              <a:cs typeface="Calibri"/>
              <a:sym typeface="Calibri"/>
            </a:endParaRPr>
          </a:p>
        </p:txBody>
      </p:sp>
      <p:sp>
        <p:nvSpPr>
          <p:cNvPr id="120" name="Footer Placeholder 1">
            <a:extLst>
              <a:ext uri="{FF2B5EF4-FFF2-40B4-BE49-F238E27FC236}">
                <a16:creationId xmlns:a16="http://schemas.microsoft.com/office/drawing/2014/main" id="{43F9E0B2-7CF0-430D-AB73-24CD1FE3BDC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5572"/>
        <p:cNvGrpSpPr/>
        <p:nvPr/>
      </p:nvGrpSpPr>
      <p:grpSpPr>
        <a:xfrm>
          <a:off x="0" y="0"/>
          <a:ext cx="0" cy="0"/>
          <a:chOff x="0" y="0"/>
          <a:chExt cx="0" cy="0"/>
        </a:xfrm>
      </p:grpSpPr>
      <p:sp>
        <p:nvSpPr>
          <p:cNvPr id="5573" name="Google Shape;5573;p9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574" name="Google Shape;5574;p95"/>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75" name="Google Shape;5575;p95"/>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76" name="Google Shape;5576;p95"/>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77" name="Google Shape;5577;p9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78" name="Google Shape;5578;p95"/>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79" name="Google Shape;5579;p95"/>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0" name="Google Shape;5580;p9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1" name="Google Shape;5581;p95"/>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2" name="Google Shape;5582;p9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3" name="Google Shape;5583;p9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4" name="Google Shape;5584;p95"/>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5" name="Google Shape;5585;p9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6" name="Google Shape;5586;p9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87" name="Google Shape;5587;p9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588" name="Google Shape;5588;p95"/>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589" name="Google Shape;5589;p95"/>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590" name="Google Shape;5590;p95"/>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91" name="Google Shape;5591;p9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592" name="Google Shape;5592;p95"/>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3" name="Google Shape;5593;p95"/>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4" name="Google Shape;5594;p95"/>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5" name="Google Shape;5595;p9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6" name="Google Shape;5596;p95"/>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7" name="Google Shape;5597;p95"/>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8" name="Google Shape;5598;p9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599" name="Google Shape;5599;p95"/>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0" name="Google Shape;5600;p9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1" name="Google Shape;5601;p9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2" name="Google Shape;5602;p95"/>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3" name="Google Shape;5603;p9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4" name="Google Shape;5604;p9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5" name="Google Shape;5605;p9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06" name="Google Shape;5606;p95"/>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607" name="Google Shape;5607;p95"/>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608" name="Google Shape;5608;p95"/>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09" name="Google Shape;5609;p9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0" name="Google Shape;5610;p95"/>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1" name="Google Shape;5611;p9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2" name="Google Shape;5612;p95"/>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3" name="Google Shape;5613;p95"/>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4" name="Google Shape;5614;p9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5" name="Google Shape;5615;p9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6" name="Google Shape;5616;p9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7" name="Google Shape;5617;p9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8" name="Google Shape;5618;p95"/>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19" name="Google Shape;5619;p9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0" name="Google Shape;5620;p9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1" name="Google Shape;5621;p95"/>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622" name="Google Shape;5622;p95"/>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623" name="Google Shape;5623;p9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4" name="Google Shape;5624;p9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5" name="Google Shape;5625;p9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6" name="Google Shape;5626;p95"/>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7" name="Google Shape;5627;p9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8" name="Google Shape;5628;p9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29" name="Google Shape;5629;p9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0" name="Google Shape;5630;p9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1" name="Google Shape;5631;p95"/>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2" name="Google Shape;5632;p9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3" name="Google Shape;5633;p9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4" name="Google Shape;5634;p95"/>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35" name="Google Shape;5635;p9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636" name="Google Shape;5636;p95"/>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637" name="Google Shape;5637;p9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638" name="Google Shape;5638;p9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639" name="Google Shape;5639;p95"/>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640" name="Google Shape;5640;p95"/>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641" name="Google Shape;5641;p9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642" name="Google Shape;5642;p95"/>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43" name="Google Shape;5643;p9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644" name="Google Shape;5644;p95"/>
          <p:cNvCxnSpPr>
            <a:stCxn id="5587" idx="4"/>
            <a:endCxn id="564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645" name="Google Shape;5645;p95"/>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46" name="Google Shape;5646;p95"/>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647" name="Google Shape;5647;p95"/>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648" name="Google Shape;5648;p95"/>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649" name="Google Shape;5649;p95"/>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650" name="Google Shape;5650;p95"/>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651" name="Google Shape;5651;p95"/>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652" name="Google Shape;5652;p95"/>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653" name="Google Shape;5653;p9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654" name="Google Shape;5654;p95"/>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655" name="Google Shape;5655;p9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656" name="Google Shape;5656;p95"/>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657" name="Google Shape;5657;p95"/>
          <p:cNvCxnSpPr>
            <a:stCxn id="5658" idx="3"/>
            <a:endCxn id="565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59" name="Google Shape;5659;p95"/>
          <p:cNvCxnSpPr>
            <a:stCxn id="565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0" name="Google Shape;5660;p95"/>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661" name="Google Shape;5661;p95"/>
          <p:cNvCxnSpPr>
            <a:stCxn id="565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2" name="Google Shape;5662;p95"/>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58" name="Google Shape;5658;p9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663" name="Google Shape;5663;p95"/>
          <p:cNvCxnSpPr>
            <a:stCxn id="5660" idx="3"/>
            <a:endCxn id="566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5" name="Google Shape;5665;p95"/>
          <p:cNvCxnSpPr>
            <a:stCxn id="566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4" name="Google Shape;5664;p9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666" name="Google Shape;5666;p95"/>
          <p:cNvCxnSpPr>
            <a:stCxn id="5667" idx="3"/>
            <a:endCxn id="566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9" name="Google Shape;5669;p95"/>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7" name="Google Shape;5667;p95"/>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668" name="Google Shape;5668;p9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70" name="Google Shape;5670;p95"/>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671" name="Google Shape;5671;p95"/>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672" name="Google Shape;5672;p9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73" name="Google Shape;5673;p9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674" name="Google Shape;5674;p95"/>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75" name="Google Shape;5675;p95"/>
          <p:cNvCxnSpPr>
            <a:endCxn id="567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77" name="Google Shape;5677;p95"/>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76" name="Google Shape;5676;p95"/>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78" name="Google Shape;5678;p95"/>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679" name="Google Shape;5679;p95"/>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680" name="Google Shape;5680;p95"/>
          <p:cNvCxnSpPr>
            <a:endCxn id="5679"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681" name="Google Shape;5681;p95"/>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682" name="Google Shape;5682;p95"/>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683" name="Google Shape;5683;p95"/>
          <p:cNvSpPr/>
          <p:nvPr/>
        </p:nvSpPr>
        <p:spPr>
          <a:xfrm>
            <a:off x="5874515"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684" name="Google Shape;5684;p95"/>
          <p:cNvSpPr/>
          <p:nvPr/>
        </p:nvSpPr>
        <p:spPr>
          <a:xfrm>
            <a:off x="564512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685" name="Google Shape;5685;p95"/>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5686" name="Google Shape;5686;p95"/>
          <p:cNvSpPr/>
          <p:nvPr/>
        </p:nvSpPr>
        <p:spPr>
          <a:xfrm>
            <a:off x="8323455"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687" name="Google Shape;5687;p95"/>
          <p:cNvCxnSpPr>
            <a:stCxn id="5642" idx="5"/>
            <a:endCxn id="5667" idx="7"/>
          </p:cNvCxnSpPr>
          <p:nvPr/>
        </p:nvCxnSpPr>
        <p:spPr>
          <a:xfrm rot="5400000">
            <a:off x="7004818" y="2516521"/>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pic>
        <p:nvPicPr>
          <p:cNvPr id="5688" name="Google Shape;5688;p95" descr="Free Download Of Stop Sign Icon Clipart PNG Transparent Background ..."/>
          <p:cNvPicPr preferRelativeResize="0"/>
          <p:nvPr/>
        </p:nvPicPr>
        <p:blipFill rotWithShape="1">
          <a:blip r:embed="rId4">
            <a:alphaModFix/>
          </a:blip>
          <a:srcRect l="34101" t="18426" r="33367" b="18557"/>
          <a:stretch/>
        </p:blipFill>
        <p:spPr>
          <a:xfrm>
            <a:off x="6332154" y="1464527"/>
            <a:ext cx="480143" cy="487548"/>
          </a:xfrm>
          <a:prstGeom prst="rect">
            <a:avLst/>
          </a:prstGeom>
          <a:noFill/>
          <a:ln>
            <a:noFill/>
          </a:ln>
        </p:spPr>
      </p:pic>
      <p:sp>
        <p:nvSpPr>
          <p:cNvPr id="2" name="Titre 1">
            <a:extLst>
              <a:ext uri="{FF2B5EF4-FFF2-40B4-BE49-F238E27FC236}">
                <a16:creationId xmlns:a16="http://schemas.microsoft.com/office/drawing/2014/main" id="{BE6F44B0-46C4-49E5-B0C8-3A03253461F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13D935B-CA7F-4F6A-BC48-C54A654A0FF2}"/>
              </a:ext>
            </a:extLst>
          </p:cNvPr>
          <p:cNvSpPr>
            <a:spLocks noGrp="1"/>
          </p:cNvSpPr>
          <p:nvPr>
            <p:ph type="body" idx="1"/>
          </p:nvPr>
        </p:nvSpPr>
        <p:spPr/>
        <p:txBody>
          <a:bodyPr/>
          <a:lstStyle/>
          <a:p>
            <a:endParaRPr lang="fr-MA"/>
          </a:p>
        </p:txBody>
      </p:sp>
      <p:sp>
        <p:nvSpPr>
          <p:cNvPr id="120" name="Footer Placeholder 1">
            <a:extLst>
              <a:ext uri="{FF2B5EF4-FFF2-40B4-BE49-F238E27FC236}">
                <a16:creationId xmlns:a16="http://schemas.microsoft.com/office/drawing/2014/main" id="{2C31BC9C-F62A-46D3-8C1A-A3F3D187490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5692"/>
        <p:cNvGrpSpPr/>
        <p:nvPr/>
      </p:nvGrpSpPr>
      <p:grpSpPr>
        <a:xfrm>
          <a:off x="0" y="0"/>
          <a:ext cx="0" cy="0"/>
          <a:chOff x="0" y="0"/>
          <a:chExt cx="0" cy="0"/>
        </a:xfrm>
      </p:grpSpPr>
      <p:sp>
        <p:nvSpPr>
          <p:cNvPr id="5693" name="Google Shape;5693;p9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694" name="Google Shape;5694;p96"/>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95" name="Google Shape;5695;p96"/>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96" name="Google Shape;5696;p96"/>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97" name="Google Shape;5697;p9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98" name="Google Shape;5698;p96"/>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699" name="Google Shape;5699;p96"/>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0" name="Google Shape;5700;p9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1" name="Google Shape;5701;p96"/>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2" name="Google Shape;5702;p9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3" name="Google Shape;5703;p9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4" name="Google Shape;5704;p96"/>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5" name="Google Shape;5705;p9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6" name="Google Shape;5706;p9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07" name="Google Shape;5707;p9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708" name="Google Shape;5708;p96"/>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709" name="Google Shape;5709;p96"/>
          <p:cNvSpPr txBox="1"/>
          <p:nvPr/>
        </p:nvSpPr>
        <p:spPr>
          <a:xfrm>
            <a:off x="1290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710" name="Google Shape;5710;p96"/>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11" name="Google Shape;5711;p9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712" name="Google Shape;5712;p96"/>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3" name="Google Shape;5713;p96"/>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4" name="Google Shape;5714;p96"/>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5" name="Google Shape;5715;p9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6" name="Google Shape;5716;p96"/>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7" name="Google Shape;5717;p96"/>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8" name="Google Shape;5718;p9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19" name="Google Shape;5719;p96"/>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0" name="Google Shape;5720;p9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1" name="Google Shape;5721;p9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2" name="Google Shape;5722;p96"/>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3" name="Google Shape;5723;p9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4" name="Google Shape;5724;p9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5" name="Google Shape;5725;p9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26" name="Google Shape;5726;p96"/>
          <p:cNvSpPr txBox="1"/>
          <p:nvPr/>
        </p:nvSpPr>
        <p:spPr>
          <a:xfrm>
            <a:off x="4338591"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727" name="Google Shape;5727;p96"/>
          <p:cNvSpPr/>
          <p:nvPr/>
        </p:nvSpPr>
        <p:spPr>
          <a:xfrm>
            <a:off x="6219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728" name="Google Shape;5728;p96"/>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29" name="Google Shape;5729;p9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0" name="Google Shape;5730;p96"/>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1" name="Google Shape;5731;p9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2" name="Google Shape;5732;p96"/>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3" name="Google Shape;5733;p96"/>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4" name="Google Shape;5734;p9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5" name="Google Shape;5735;p9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6" name="Google Shape;5736;p9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7" name="Google Shape;5737;p9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8" name="Google Shape;5738;p96"/>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39" name="Google Shape;5739;p9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0" name="Google Shape;5740;p9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1" name="Google Shape;5741;p96"/>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42" name="Google Shape;5742;p96"/>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a:solidFill>
                <a:srgbClr val="000000"/>
              </a:solidFill>
              <a:latin typeface="Calibri"/>
              <a:ea typeface="Calibri"/>
              <a:cs typeface="Calibri"/>
              <a:sym typeface="Calibri"/>
            </a:endParaRPr>
          </a:p>
        </p:txBody>
      </p:sp>
      <p:sp>
        <p:nvSpPr>
          <p:cNvPr id="5743" name="Google Shape;5743;p9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4" name="Google Shape;5744;p9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5" name="Google Shape;5745;p9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6" name="Google Shape;5746;p96"/>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7" name="Google Shape;5747;p9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8" name="Google Shape;5748;p9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49" name="Google Shape;5749;p9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0" name="Google Shape;5750;p9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1" name="Google Shape;5751;p96"/>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2" name="Google Shape;5752;p9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3" name="Google Shape;5753;p9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4" name="Google Shape;5754;p96"/>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55" name="Google Shape;5755;p9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756" name="Google Shape;5756;p96"/>
          <p:cNvCxnSpPr/>
          <p:nvPr/>
        </p:nvCxnSpPr>
        <p:spPr>
          <a:xfrm rot="10800000" flipH="1">
            <a:off x="-14869"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757" name="Google Shape;5757;p9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758" name="Google Shape;5758;p9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759" name="Google Shape;5759;p96"/>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760" name="Google Shape;5760;p96"/>
          <p:cNvCxnSpPr/>
          <p:nvPr/>
        </p:nvCxnSpPr>
        <p:spPr>
          <a:xfrm>
            <a:off x="3587087" y="3123743"/>
            <a:ext cx="1779300" cy="0"/>
          </a:xfrm>
          <a:prstGeom prst="straightConnector1">
            <a:avLst/>
          </a:prstGeom>
          <a:noFill/>
          <a:ln w="28575" cap="flat" cmpd="sng">
            <a:solidFill>
              <a:srgbClr val="980000"/>
            </a:solidFill>
            <a:prstDash val="solid"/>
            <a:round/>
            <a:headEnd type="none" w="sm" len="sm"/>
            <a:tailEnd type="triangle" w="med" len="med"/>
          </a:ln>
        </p:spPr>
      </p:cxnSp>
      <p:sp>
        <p:nvSpPr>
          <p:cNvPr id="5761" name="Google Shape;5761;p9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62" name="Google Shape;5762;p96"/>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63" name="Google Shape;5763;p9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764" name="Google Shape;5764;p96"/>
          <p:cNvCxnSpPr>
            <a:stCxn id="5707" idx="4"/>
            <a:endCxn id="5765" idx="0"/>
          </p:cNvCxnSpPr>
          <p:nvPr/>
        </p:nvCxnSpPr>
        <p:spPr>
          <a:xfrm flipH="1">
            <a:off x="1421157" y="2374528"/>
            <a:ext cx="29925" cy="1964251"/>
          </a:xfrm>
          <a:prstGeom prst="straightConnector1">
            <a:avLst/>
          </a:prstGeom>
          <a:noFill/>
          <a:ln w="9525" cap="flat" cmpd="sng">
            <a:solidFill>
              <a:schemeClr val="dk1"/>
            </a:solidFill>
            <a:prstDash val="solid"/>
            <a:round/>
            <a:headEnd type="none" w="sm" len="sm"/>
            <a:tailEnd type="none" w="sm" len="sm"/>
          </a:ln>
        </p:spPr>
      </p:cxnSp>
      <p:sp>
        <p:nvSpPr>
          <p:cNvPr id="5765" name="Google Shape;5765;p96"/>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sp>
        <p:nvSpPr>
          <p:cNvPr id="5766" name="Google Shape;5766;p96"/>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767" name="Google Shape;5767;p96"/>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768" name="Google Shape;5768;p96"/>
          <p:cNvSpPr txBox="1"/>
          <p:nvPr/>
        </p:nvSpPr>
        <p:spPr>
          <a:xfrm>
            <a:off x="2032659" y="5560398"/>
            <a:ext cx="7930112" cy="276999"/>
          </a:xfrm>
          <a:prstGeom prst="rect">
            <a:avLst/>
          </a:prstGeom>
          <a:noFill/>
          <a:ln>
            <a:noFill/>
          </a:ln>
        </p:spPr>
        <p:txBody>
          <a:bodyPr spcFirstLastPara="1" wrap="square" lIns="68569" tIns="34275" rIns="68569" bIns="34275" anchor="t" anchorCtr="0">
            <a:noAutofit/>
          </a:bodyPr>
          <a:lstStyle/>
          <a:p>
            <a:r>
              <a:rPr lang="en-CA" sz="1351" b="1" u="sng">
                <a:solidFill>
                  <a:srgbClr val="595959"/>
                </a:solidFill>
                <a:latin typeface="Arial"/>
                <a:ea typeface="Arial"/>
                <a:cs typeface="Arial"/>
                <a:sym typeface="Arial"/>
              </a:rPr>
              <a:t>Answering a similarity search query using different access paths</a:t>
            </a:r>
            <a:endParaRPr sz="1351" b="1" u="sng">
              <a:solidFill>
                <a:srgbClr val="595959"/>
              </a:solidFill>
              <a:latin typeface="Arial"/>
              <a:ea typeface="Arial"/>
              <a:cs typeface="Arial"/>
              <a:sym typeface="Arial"/>
            </a:endParaRPr>
          </a:p>
        </p:txBody>
      </p:sp>
      <p:sp>
        <p:nvSpPr>
          <p:cNvPr id="5769" name="Google Shape;5769;p96"/>
          <p:cNvSpPr txBox="1"/>
          <p:nvPr/>
        </p:nvSpPr>
        <p:spPr>
          <a:xfrm>
            <a:off x="878283" y="5158999"/>
            <a:ext cx="1371717"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(a) Serial scan</a:t>
            </a:r>
            <a:endParaRPr sz="1351" b="1">
              <a:solidFill>
                <a:srgbClr val="595959"/>
              </a:solidFill>
              <a:latin typeface="Arial"/>
              <a:ea typeface="Arial"/>
              <a:cs typeface="Arial"/>
              <a:sym typeface="Arial"/>
            </a:endParaRPr>
          </a:p>
        </p:txBody>
      </p:sp>
      <p:sp>
        <p:nvSpPr>
          <p:cNvPr id="5770" name="Google Shape;5770;p96"/>
          <p:cNvSpPr txBox="1"/>
          <p:nvPr/>
        </p:nvSpPr>
        <p:spPr>
          <a:xfrm>
            <a:off x="3561779" y="5155584"/>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(b) Skip-sequential scan</a:t>
            </a:r>
            <a:endParaRPr sz="1351" b="1">
              <a:solidFill>
                <a:srgbClr val="595959"/>
              </a:solidFill>
              <a:latin typeface="Arial"/>
              <a:ea typeface="Arial"/>
              <a:cs typeface="Arial"/>
              <a:sym typeface="Arial"/>
            </a:endParaRPr>
          </a:p>
        </p:txBody>
      </p:sp>
      <p:sp>
        <p:nvSpPr>
          <p:cNvPr id="5771" name="Google Shape;5771;p96"/>
          <p:cNvSpPr txBox="1"/>
          <p:nvPr/>
        </p:nvSpPr>
        <p:spPr>
          <a:xfrm>
            <a:off x="6705887" y="5157288"/>
            <a:ext cx="2266863" cy="276999"/>
          </a:xfrm>
          <a:prstGeom prst="rect">
            <a:avLst/>
          </a:prstGeom>
          <a:noFill/>
          <a:ln>
            <a:noFill/>
          </a:ln>
        </p:spPr>
        <p:txBody>
          <a:bodyPr spcFirstLastPara="1" wrap="square" lIns="68569" tIns="34275" rIns="68569" bIns="34275" anchor="t" anchorCtr="0">
            <a:noAutofit/>
          </a:bodyPr>
          <a:lstStyle/>
          <a:p>
            <a:r>
              <a:rPr lang="en-CA" sz="1351" b="1">
                <a:solidFill>
                  <a:srgbClr val="595959"/>
                </a:solidFill>
                <a:latin typeface="Arial"/>
                <a:ea typeface="Arial"/>
                <a:cs typeface="Arial"/>
                <a:sym typeface="Arial"/>
              </a:rPr>
              <a:t>(c) Tree-based index</a:t>
            </a:r>
            <a:endParaRPr sz="1351" b="1">
              <a:solidFill>
                <a:srgbClr val="595959"/>
              </a:solidFill>
              <a:latin typeface="Arial"/>
              <a:ea typeface="Arial"/>
              <a:cs typeface="Arial"/>
              <a:sym typeface="Arial"/>
            </a:endParaRPr>
          </a:p>
        </p:txBody>
      </p:sp>
      <p:sp>
        <p:nvSpPr>
          <p:cNvPr id="5772" name="Google Shape;5772;p96"/>
          <p:cNvSpPr txBox="1"/>
          <p:nvPr/>
        </p:nvSpPr>
        <p:spPr>
          <a:xfrm>
            <a:off x="322031" y="1260556"/>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773" name="Google Shape;5773;p9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774" name="Google Shape;5774;p96"/>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775" name="Google Shape;5775;p9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endParaRPr>
              <a:solidFill>
                <a:srgbClr val="000000"/>
              </a:solidFill>
              <a:latin typeface="Georgia"/>
              <a:ea typeface="Georgia"/>
              <a:cs typeface="Georgia"/>
              <a:sym typeface="Georgia"/>
            </a:endParaRPr>
          </a:p>
        </p:txBody>
      </p:sp>
      <p:sp>
        <p:nvSpPr>
          <p:cNvPr id="5776" name="Google Shape;5776;p96"/>
          <p:cNvSpPr/>
          <p:nvPr/>
        </p:nvSpPr>
        <p:spPr>
          <a:xfrm>
            <a:off x="7310643" y="2920201"/>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777" name="Google Shape;5777;p96"/>
          <p:cNvCxnSpPr>
            <a:stCxn id="5778" idx="3"/>
            <a:endCxn id="5776" idx="0"/>
          </p:cNvCxnSpPr>
          <p:nvPr/>
        </p:nvCxnSpPr>
        <p:spPr>
          <a:xfrm flipH="1">
            <a:off x="7417843" y="2745346"/>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79" name="Google Shape;5779;p96"/>
          <p:cNvCxnSpPr>
            <a:stCxn id="5778" idx="5"/>
          </p:cNvCxnSpPr>
          <p:nvPr/>
        </p:nvCxnSpPr>
        <p:spPr>
          <a:xfrm>
            <a:off x="7742966" y="2745345"/>
            <a:ext cx="200251"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0" name="Google Shape;5780;p96"/>
          <p:cNvSpPr/>
          <p:nvPr/>
        </p:nvSpPr>
        <p:spPr>
          <a:xfrm>
            <a:off x="7449112" y="325949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781" name="Google Shape;5781;p96"/>
          <p:cNvCxnSpPr>
            <a:stCxn id="5776" idx="3"/>
          </p:cNvCxnSpPr>
          <p:nvPr/>
        </p:nvCxnSpPr>
        <p:spPr>
          <a:xfrm flipH="1">
            <a:off x="7140412" y="3052586"/>
            <a:ext cx="201600" cy="1498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2" name="Google Shape;5782;p96"/>
          <p:cNvCxnSpPr/>
          <p:nvPr/>
        </p:nvCxnSpPr>
        <p:spPr>
          <a:xfrm>
            <a:off x="7463845" y="3075302"/>
            <a:ext cx="120469" cy="18419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78" name="Google Shape;5778;p9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783" name="Google Shape;5783;p96"/>
          <p:cNvCxnSpPr>
            <a:stCxn id="5780" idx="3"/>
            <a:endCxn id="5784" idx="0"/>
          </p:cNvCxnSpPr>
          <p:nvPr/>
        </p:nvCxnSpPr>
        <p:spPr>
          <a:xfrm flipH="1">
            <a:off x="7404337"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5" name="Google Shape;5785;p96"/>
          <p:cNvCxnSpPr>
            <a:stCxn id="5780" idx="5"/>
          </p:cNvCxnSpPr>
          <p:nvPr/>
        </p:nvCxnSpPr>
        <p:spPr>
          <a:xfrm>
            <a:off x="7601216" y="3372426"/>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4" name="Google Shape;5784;p9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cxnSp>
        <p:nvCxnSpPr>
          <p:cNvPr id="5786" name="Google Shape;5786;p96"/>
          <p:cNvCxnSpPr>
            <a:stCxn id="5787" idx="3"/>
            <a:endCxn id="5788" idx="0"/>
          </p:cNvCxnSpPr>
          <p:nvPr/>
        </p:nvCxnSpPr>
        <p:spPr>
          <a:xfrm flipH="1">
            <a:off x="6822635" y="3307594"/>
            <a:ext cx="209025" cy="216451"/>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9" name="Google Shape;5789;p96"/>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7" name="Google Shape;5787;p96"/>
          <p:cNvSpPr/>
          <p:nvPr/>
        </p:nvSpPr>
        <p:spPr>
          <a:xfrm>
            <a:off x="7005560" y="3194670"/>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788" name="Google Shape;5788;p9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90" name="Google Shape;5790;p96"/>
          <p:cNvSpPr/>
          <p:nvPr/>
        </p:nvSpPr>
        <p:spPr>
          <a:xfrm>
            <a:off x="7044372" y="3560860"/>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791" name="Google Shape;5791;p96"/>
          <p:cNvSpPr/>
          <p:nvPr/>
        </p:nvSpPr>
        <p:spPr>
          <a:xfrm>
            <a:off x="7619287" y="356256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792" name="Google Shape;5792;p9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93" name="Google Shape;5793;p9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794" name="Google Shape;5794;p96"/>
          <p:cNvCxnSpPr/>
          <p:nvPr/>
        </p:nvCxnSpPr>
        <p:spPr>
          <a:xfrm flipH="1">
            <a:off x="7796045" y="3081377"/>
            <a:ext cx="112211" cy="1962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95" name="Google Shape;5795;p96"/>
          <p:cNvCxnSpPr>
            <a:endCxn id="5796" idx="0"/>
          </p:cNvCxnSpPr>
          <p:nvPr/>
        </p:nvCxnSpPr>
        <p:spPr>
          <a:xfrm>
            <a:off x="8043228" y="3069162"/>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97" name="Google Shape;5797;p96"/>
          <p:cNvSpPr/>
          <p:nvPr/>
        </p:nvSpPr>
        <p:spPr>
          <a:xfrm>
            <a:off x="7702945" y="3277734"/>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96" name="Google Shape;5796;p96"/>
          <p:cNvSpPr/>
          <p:nvPr/>
        </p:nvSpPr>
        <p:spPr>
          <a:xfrm>
            <a:off x="8053440" y="3257038"/>
            <a:ext cx="475023"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798" name="Google Shape;5798;p96"/>
          <p:cNvSpPr txBox="1"/>
          <p:nvPr/>
        </p:nvSpPr>
        <p:spPr>
          <a:xfrm>
            <a:off x="7229480" y="1497330"/>
            <a:ext cx="1892751" cy="630303"/>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1"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1"/>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1" b="1">
                <a:solidFill>
                  <a:schemeClr val="accent6"/>
                </a:solidFill>
                <a:latin typeface="Arial"/>
                <a:ea typeface="Arial"/>
                <a:cs typeface="Arial"/>
                <a:sym typeface="Arial"/>
              </a:rPr>
              <a:t>d</a:t>
            </a:r>
            <a:r>
              <a:rPr lang="en-CA" sz="1051"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799" name="Google Shape;5799;p96"/>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5" rIns="91425" bIns="45695" anchor="ctr" anchorCtr="0">
            <a:noAutofit/>
          </a:bodyPr>
          <a:lstStyle/>
          <a:p>
            <a:pPr algn="ctr"/>
            <a:endParaRPr>
              <a:solidFill>
                <a:srgbClr val="FFFFFF"/>
              </a:solidFill>
              <a:latin typeface="Calibri"/>
              <a:ea typeface="Calibri"/>
              <a:cs typeface="Calibri"/>
              <a:sym typeface="Calibri"/>
            </a:endParaRPr>
          </a:p>
        </p:txBody>
      </p:sp>
      <p:cxnSp>
        <p:nvCxnSpPr>
          <p:cNvPr id="5800" name="Google Shape;5800;p96"/>
          <p:cNvCxnSpPr>
            <a:endCxn id="5799" idx="0"/>
          </p:cNvCxnSpPr>
          <p:nvPr/>
        </p:nvCxnSpPr>
        <p:spPr>
          <a:xfrm>
            <a:off x="7738591" y="3637222"/>
            <a:ext cx="65700" cy="599625"/>
          </a:xfrm>
          <a:prstGeom prst="straightConnector1">
            <a:avLst/>
          </a:prstGeom>
          <a:noFill/>
          <a:ln w="9525" cap="flat" cmpd="sng">
            <a:solidFill>
              <a:schemeClr val="dk2"/>
            </a:solidFill>
            <a:prstDash val="solid"/>
            <a:round/>
            <a:headEnd type="none" w="sm" len="sm"/>
            <a:tailEnd type="none" w="sm" len="sm"/>
          </a:ln>
        </p:spPr>
      </p:cxnSp>
      <p:pic>
        <p:nvPicPr>
          <p:cNvPr id="5801" name="Google Shape;5801;p96"/>
          <p:cNvPicPr preferRelativeResize="0"/>
          <p:nvPr/>
        </p:nvPicPr>
        <p:blipFill rotWithShape="1">
          <a:blip r:embed="rId3">
            <a:alphaModFix/>
          </a:blip>
          <a:srcRect/>
          <a:stretch/>
        </p:blipFill>
        <p:spPr>
          <a:xfrm>
            <a:off x="5097007" y="1438067"/>
            <a:ext cx="1420292" cy="493736"/>
          </a:xfrm>
          <a:prstGeom prst="rect">
            <a:avLst/>
          </a:prstGeom>
          <a:noFill/>
          <a:ln>
            <a:noFill/>
          </a:ln>
        </p:spPr>
      </p:pic>
      <p:cxnSp>
        <p:nvCxnSpPr>
          <p:cNvPr id="5802" name="Google Shape;5802;p96"/>
          <p:cNvCxnSpPr/>
          <p:nvPr/>
        </p:nvCxnSpPr>
        <p:spPr>
          <a:xfrm>
            <a:off x="5531645"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803" name="Google Shape;5803;p96"/>
          <p:cNvSpPr/>
          <p:nvPr/>
        </p:nvSpPr>
        <p:spPr>
          <a:xfrm>
            <a:off x="5874515" y="1524099"/>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804" name="Google Shape;5804;p96"/>
          <p:cNvSpPr/>
          <p:nvPr/>
        </p:nvSpPr>
        <p:spPr>
          <a:xfrm>
            <a:off x="564512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5" rIns="91425" bIns="45695" anchor="ctr" anchorCtr="0">
            <a:noAutofit/>
          </a:bodyPr>
          <a:lstStyle/>
          <a:p>
            <a:pPr algn="ctr"/>
            <a:endParaRPr sz="1200">
              <a:solidFill>
                <a:srgbClr val="000000"/>
              </a:solidFill>
              <a:latin typeface="Calibri"/>
              <a:ea typeface="Calibri"/>
              <a:cs typeface="Calibri"/>
              <a:sym typeface="Calibri"/>
            </a:endParaRPr>
          </a:p>
        </p:txBody>
      </p:sp>
      <p:sp>
        <p:nvSpPr>
          <p:cNvPr id="5805" name="Google Shape;5805;p96"/>
          <p:cNvSpPr txBox="1"/>
          <p:nvPr/>
        </p:nvSpPr>
        <p:spPr>
          <a:xfrm>
            <a:off x="5545395" y="1720396"/>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1" b="1">
              <a:solidFill>
                <a:schemeClr val="dk1"/>
              </a:solidFill>
              <a:latin typeface="Arial"/>
              <a:ea typeface="Arial"/>
              <a:cs typeface="Arial"/>
              <a:sym typeface="Arial"/>
            </a:endParaRPr>
          </a:p>
        </p:txBody>
      </p:sp>
      <p:sp>
        <p:nvSpPr>
          <p:cNvPr id="5806" name="Google Shape;5806;p96"/>
          <p:cNvSpPr/>
          <p:nvPr/>
        </p:nvSpPr>
        <p:spPr>
          <a:xfrm>
            <a:off x="8323455"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5" rIns="91425" bIns="45695"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pic>
        <p:nvPicPr>
          <p:cNvPr id="5807" name="Google Shape;5807;p96" descr="Free Download Of Stop Sign Icon Clipart PNG Transparent Background ..."/>
          <p:cNvPicPr preferRelativeResize="0"/>
          <p:nvPr/>
        </p:nvPicPr>
        <p:blipFill rotWithShape="1">
          <a:blip r:embed="rId4">
            <a:alphaModFix/>
          </a:blip>
          <a:srcRect l="34101" t="18426" r="33367" b="18557"/>
          <a:stretch/>
        </p:blipFill>
        <p:spPr>
          <a:xfrm>
            <a:off x="6332154" y="1464527"/>
            <a:ext cx="480143" cy="487548"/>
          </a:xfrm>
          <a:prstGeom prst="rect">
            <a:avLst/>
          </a:prstGeom>
          <a:noFill/>
          <a:ln>
            <a:noFill/>
          </a:ln>
        </p:spPr>
      </p:pic>
      <p:sp>
        <p:nvSpPr>
          <p:cNvPr id="3" name="Espace réservé du texte 2">
            <a:extLst>
              <a:ext uri="{FF2B5EF4-FFF2-40B4-BE49-F238E27FC236}">
                <a16:creationId xmlns:a16="http://schemas.microsoft.com/office/drawing/2014/main" id="{879B638D-E2EF-4CCA-B32B-50E0DCD19FD0}"/>
              </a:ext>
            </a:extLst>
          </p:cNvPr>
          <p:cNvSpPr>
            <a:spLocks noGrp="1"/>
          </p:cNvSpPr>
          <p:nvPr>
            <p:ph type="body" idx="1"/>
          </p:nvPr>
        </p:nvSpPr>
        <p:spPr/>
        <p:txBody>
          <a:bodyPr/>
          <a:lstStyle/>
          <a:p>
            <a:endParaRPr lang="fr-MA"/>
          </a:p>
        </p:txBody>
      </p:sp>
      <p:sp>
        <p:nvSpPr>
          <p:cNvPr id="118" name="Footer Placeholder 1">
            <a:extLst>
              <a:ext uri="{FF2B5EF4-FFF2-40B4-BE49-F238E27FC236}">
                <a16:creationId xmlns:a16="http://schemas.microsoft.com/office/drawing/2014/main" id="{22B17F8E-AFB7-4061-AFEE-2EBEDD0FFE3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Similarity Search</a:t>
            </a:r>
            <a:br>
              <a:rPr lang="en-US" dirty="0"/>
            </a:br>
            <a:r>
              <a:rPr lang="en-US" dirty="0"/>
              <a:t>           Data Series Extensions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159</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1964665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C876C8-A410-497B-AF20-47E80AE937B8}"/>
              </a:ext>
            </a:extLst>
          </p:cNvPr>
          <p:cNvSpPr txBox="1"/>
          <p:nvPr/>
        </p:nvSpPr>
        <p:spPr>
          <a:xfrm>
            <a:off x="5825447" y="1646510"/>
            <a:ext cx="69312" cy="27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83" hangingPunct="0"/>
            <a:endParaRPr lang="fr-MA" sz="1351" dirty="0">
              <a:solidFill>
                <a:srgbClr val="000000"/>
              </a:solidFill>
              <a:sym typeface="Calibri"/>
            </a:endParaRPr>
          </a:p>
        </p:txBody>
      </p:sp>
      <p:sp>
        <p:nvSpPr>
          <p:cNvPr id="42" name="Rectangle 41">
            <a:extLst>
              <a:ext uri="{FF2B5EF4-FFF2-40B4-BE49-F238E27FC236}">
                <a16:creationId xmlns:a16="http://schemas.microsoft.com/office/drawing/2014/main" id="{7FAA885F-D55E-400B-BA24-C9BB152BF454}"/>
              </a:ext>
            </a:extLst>
          </p:cNvPr>
          <p:cNvSpPr/>
          <p:nvPr/>
        </p:nvSpPr>
        <p:spPr>
          <a:xfrm>
            <a:off x="2607758" y="2275949"/>
            <a:ext cx="1512281"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grpSp>
        <p:nvGrpSpPr>
          <p:cNvPr id="36" name="Groupe 35">
            <a:extLst>
              <a:ext uri="{FF2B5EF4-FFF2-40B4-BE49-F238E27FC236}">
                <a16:creationId xmlns:a16="http://schemas.microsoft.com/office/drawing/2014/main" id="{92F9A3DE-997C-4199-B5AF-BF5522913552}"/>
              </a:ext>
            </a:extLst>
          </p:cNvPr>
          <p:cNvGrpSpPr/>
          <p:nvPr/>
        </p:nvGrpSpPr>
        <p:grpSpPr>
          <a:xfrm>
            <a:off x="3845361" y="4000022"/>
            <a:ext cx="1485185" cy="1485185"/>
            <a:chOff x="2677001" y="2614345"/>
            <a:chExt cx="1980247" cy="1980247"/>
          </a:xfrm>
          <a:solidFill>
            <a:srgbClr val="C00000"/>
          </a:solidFill>
        </p:grpSpPr>
        <p:sp>
          <p:nvSpPr>
            <p:cNvPr id="37" name="Ellipse 36">
              <a:extLst>
                <a:ext uri="{FF2B5EF4-FFF2-40B4-BE49-F238E27FC236}">
                  <a16:creationId xmlns:a16="http://schemas.microsoft.com/office/drawing/2014/main" id="{E1DA06CF-F502-4A7F-92D7-2291A2439047}"/>
                </a:ext>
              </a:extLst>
            </p:cNvPr>
            <p:cNvSpPr/>
            <p:nvPr/>
          </p:nvSpPr>
          <p:spPr>
            <a:xfrm>
              <a:off x="2677001" y="2614345"/>
              <a:ext cx="1980247" cy="1980247"/>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MA" sz="1351" dirty="0"/>
            </a:p>
          </p:txBody>
        </p:sp>
        <p:sp>
          <p:nvSpPr>
            <p:cNvPr id="38" name="Ellipse 4">
              <a:extLst>
                <a:ext uri="{FF2B5EF4-FFF2-40B4-BE49-F238E27FC236}">
                  <a16:creationId xmlns:a16="http://schemas.microsoft.com/office/drawing/2014/main" id="{8EFE1651-E472-4391-8191-4CF28F4F61F0}"/>
                </a:ext>
              </a:extLst>
            </p:cNvPr>
            <p:cNvSpPr txBox="1"/>
            <p:nvPr/>
          </p:nvSpPr>
          <p:spPr>
            <a:xfrm>
              <a:off x="2907286" y="3209840"/>
              <a:ext cx="1597756" cy="8490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091">
                <a:lnSpc>
                  <a:spcPct val="90000"/>
                </a:lnSpc>
                <a:spcBef>
                  <a:spcPct val="0"/>
                </a:spcBef>
                <a:spcAft>
                  <a:spcPct val="35000"/>
                </a:spcAft>
              </a:pPr>
              <a:r>
                <a:rPr lang="en-US" sz="1600" b="1" dirty="0"/>
                <a:t>Similarity Search</a:t>
              </a:r>
            </a:p>
          </p:txBody>
        </p:sp>
      </p:grpSp>
      <p:sp>
        <p:nvSpPr>
          <p:cNvPr id="39" name="Flèche : gauche 38">
            <a:extLst>
              <a:ext uri="{FF2B5EF4-FFF2-40B4-BE49-F238E27FC236}">
                <a16:creationId xmlns:a16="http://schemas.microsoft.com/office/drawing/2014/main" id="{99DF6F7D-57DE-428B-87EC-BDE0244D43AB}"/>
              </a:ext>
            </a:extLst>
          </p:cNvPr>
          <p:cNvSpPr/>
          <p:nvPr/>
        </p:nvSpPr>
        <p:spPr>
          <a:xfrm rot="11700000">
            <a:off x="2537086" y="4179655"/>
            <a:ext cx="1297927" cy="423279"/>
          </a:xfrm>
          <a:prstGeom prst="leftArrow">
            <a:avLst>
              <a:gd name="adj1" fmla="val 60000"/>
              <a:gd name="adj2" fmla="val 50000"/>
            </a:avLst>
          </a:prstGeom>
          <a:solidFill>
            <a:schemeClr val="accent4"/>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40" name="Flèche : gauche 39">
            <a:extLst>
              <a:ext uri="{FF2B5EF4-FFF2-40B4-BE49-F238E27FC236}">
                <a16:creationId xmlns:a16="http://schemas.microsoft.com/office/drawing/2014/main" id="{C9A4E47A-69FD-426F-8322-6529ED6B4927}"/>
              </a:ext>
            </a:extLst>
          </p:cNvPr>
          <p:cNvSpPr/>
          <p:nvPr/>
        </p:nvSpPr>
        <p:spPr>
          <a:xfrm rot="14700000">
            <a:off x="3318967" y="3201332"/>
            <a:ext cx="1297927" cy="423279"/>
          </a:xfrm>
          <a:prstGeom prst="leftArrow">
            <a:avLst>
              <a:gd name="adj1" fmla="val 60000"/>
              <a:gd name="adj2" fmla="val 50000"/>
            </a:avLst>
          </a:prstGeom>
          <a:solidFill>
            <a:srgbClr val="7030A0"/>
          </a:solidFill>
        </p:spPr>
        <p:style>
          <a:lnRef idx="0">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hueOff val="0"/>
              <a:satOff val="0"/>
              <a:lumOff val="0"/>
              <a:alphaOff val="0"/>
            </a:schemeClr>
          </a:fontRef>
        </p:style>
      </p:sp>
      <p:sp>
        <p:nvSpPr>
          <p:cNvPr id="41" name="Flèche : gauche 40">
            <a:extLst>
              <a:ext uri="{FF2B5EF4-FFF2-40B4-BE49-F238E27FC236}">
                <a16:creationId xmlns:a16="http://schemas.microsoft.com/office/drawing/2014/main" id="{EA752E07-B116-4714-88D5-64324F8802B9}"/>
              </a:ext>
            </a:extLst>
          </p:cNvPr>
          <p:cNvSpPr/>
          <p:nvPr/>
        </p:nvSpPr>
        <p:spPr>
          <a:xfrm rot="17700000">
            <a:off x="4559010" y="3201332"/>
            <a:ext cx="1297927" cy="423279"/>
          </a:xfrm>
          <a:prstGeom prst="leftArrow">
            <a:avLst>
              <a:gd name="adj1" fmla="val 60000"/>
              <a:gd name="adj2" fmla="val 50000"/>
            </a:avLst>
          </a:prstGeom>
          <a:solidFill>
            <a:srgbClr val="00B050"/>
          </a:solidFill>
        </p:spPr>
        <p:style>
          <a:lnRef idx="0">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hueOff val="0"/>
              <a:satOff val="0"/>
              <a:lumOff val="0"/>
              <a:alphaOff val="0"/>
            </a:schemeClr>
          </a:fontRef>
        </p:style>
      </p:sp>
      <p:sp>
        <p:nvSpPr>
          <p:cNvPr id="43" name="Flèche : gauche 42">
            <a:extLst>
              <a:ext uri="{FF2B5EF4-FFF2-40B4-BE49-F238E27FC236}">
                <a16:creationId xmlns:a16="http://schemas.microsoft.com/office/drawing/2014/main" id="{11B27A0E-C7EB-4AC4-9CF5-D1EA71E7055A}"/>
              </a:ext>
            </a:extLst>
          </p:cNvPr>
          <p:cNvSpPr/>
          <p:nvPr/>
        </p:nvSpPr>
        <p:spPr>
          <a:xfrm rot="20700000">
            <a:off x="5356095" y="4151260"/>
            <a:ext cx="1297927" cy="423279"/>
          </a:xfrm>
          <a:prstGeom prst="leftArrow">
            <a:avLst>
              <a:gd name="adj1" fmla="val 60000"/>
              <a:gd name="adj2" fmla="val 50000"/>
            </a:avLst>
          </a:prstGeom>
          <a:solidFill>
            <a:schemeClr val="accent5">
              <a:lumMod val="50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grpSp>
        <p:nvGrpSpPr>
          <p:cNvPr id="73" name="Groupe 72">
            <a:extLst>
              <a:ext uri="{FF2B5EF4-FFF2-40B4-BE49-F238E27FC236}">
                <a16:creationId xmlns:a16="http://schemas.microsoft.com/office/drawing/2014/main" id="{F0F13B1B-4A0A-480A-9C82-BADE96BE7EE2}"/>
              </a:ext>
            </a:extLst>
          </p:cNvPr>
          <p:cNvGrpSpPr/>
          <p:nvPr/>
        </p:nvGrpSpPr>
        <p:grpSpPr>
          <a:xfrm>
            <a:off x="5970850" y="3697743"/>
            <a:ext cx="1512281" cy="1446633"/>
            <a:chOff x="5451782" y="2121739"/>
            <a:chExt cx="1881235" cy="1504988"/>
          </a:xfrm>
          <a:solidFill>
            <a:schemeClr val="accent5">
              <a:lumMod val="50000"/>
            </a:schemeClr>
          </a:solidFill>
        </p:grpSpPr>
        <p:sp>
          <p:nvSpPr>
            <p:cNvPr id="75" name="Rectangle : coins arrondis 74">
              <a:extLst>
                <a:ext uri="{FF2B5EF4-FFF2-40B4-BE49-F238E27FC236}">
                  <a16:creationId xmlns:a16="http://schemas.microsoft.com/office/drawing/2014/main" id="{BC0F02CF-88A4-41D8-9A71-728FE73925AC}"/>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76" name="Rectangle : coins arrondis 10">
              <a:extLst>
                <a:ext uri="{FF2B5EF4-FFF2-40B4-BE49-F238E27FC236}">
                  <a16:creationId xmlns:a16="http://schemas.microsoft.com/office/drawing/2014/main" id="{457EB1B3-254B-4EEF-A3E9-B51E0110EB88}"/>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99" name="Content Placeholder 2">
            <a:extLst>
              <a:ext uri="{FF2B5EF4-FFF2-40B4-BE49-F238E27FC236}">
                <a16:creationId xmlns:a16="http://schemas.microsoft.com/office/drawing/2014/main" id="{B5108F8A-733F-4F8A-BDE7-28BCB035480A}"/>
              </a:ext>
            </a:extLst>
          </p:cNvPr>
          <p:cNvSpPr txBox="1">
            <a:spLocks/>
          </p:cNvSpPr>
          <p:nvPr/>
        </p:nvSpPr>
        <p:spPr>
          <a:xfrm>
            <a:off x="5756766" y="371994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Outlier Detection</a:t>
            </a:r>
            <a:endParaRPr lang="en-US" sz="900" b="1" dirty="0">
              <a:solidFill>
                <a:schemeClr val="bg1"/>
              </a:solidFill>
              <a:latin typeface="Calibri"/>
              <a:cs typeface="Calibri"/>
            </a:endParaRPr>
          </a:p>
        </p:txBody>
      </p:sp>
      <p:grpSp>
        <p:nvGrpSpPr>
          <p:cNvPr id="119" name="Groupe 118">
            <a:extLst>
              <a:ext uri="{FF2B5EF4-FFF2-40B4-BE49-F238E27FC236}">
                <a16:creationId xmlns:a16="http://schemas.microsoft.com/office/drawing/2014/main" id="{FF606E6B-C259-4C1E-84E7-F834A5CEAB97}"/>
              </a:ext>
            </a:extLst>
          </p:cNvPr>
          <p:cNvGrpSpPr/>
          <p:nvPr/>
        </p:nvGrpSpPr>
        <p:grpSpPr>
          <a:xfrm>
            <a:off x="2707514" y="2024013"/>
            <a:ext cx="1512281" cy="1446633"/>
            <a:chOff x="5451782" y="2121739"/>
            <a:chExt cx="1881235" cy="1504988"/>
          </a:xfrm>
          <a:solidFill>
            <a:srgbClr val="7030A0"/>
          </a:solidFill>
        </p:grpSpPr>
        <p:sp>
          <p:nvSpPr>
            <p:cNvPr id="120" name="Rectangle : coins arrondis 119">
              <a:extLst>
                <a:ext uri="{FF2B5EF4-FFF2-40B4-BE49-F238E27FC236}">
                  <a16:creationId xmlns:a16="http://schemas.microsoft.com/office/drawing/2014/main" id="{C3695382-15F5-445E-BB92-651DA025CF1A}"/>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21" name="Rectangle : coins arrondis 10">
              <a:extLst>
                <a:ext uri="{FF2B5EF4-FFF2-40B4-BE49-F238E27FC236}">
                  <a16:creationId xmlns:a16="http://schemas.microsoft.com/office/drawing/2014/main" id="{EDCC00EC-DE4A-42A4-AE1F-BFB78025FAF7}"/>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135" name="Content Placeholder 2">
            <a:extLst>
              <a:ext uri="{FF2B5EF4-FFF2-40B4-BE49-F238E27FC236}">
                <a16:creationId xmlns:a16="http://schemas.microsoft.com/office/drawing/2014/main" id="{390BCD41-9A9D-48E1-B375-EF9942301547}"/>
              </a:ext>
            </a:extLst>
          </p:cNvPr>
          <p:cNvSpPr txBox="1">
            <a:spLocks/>
          </p:cNvSpPr>
          <p:nvPr/>
        </p:nvSpPr>
        <p:spPr>
          <a:xfrm>
            <a:off x="2513056" y="2055027"/>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Clustering</a:t>
            </a:r>
            <a:endParaRPr lang="en-US" sz="900" b="1" dirty="0">
              <a:solidFill>
                <a:schemeClr val="bg1"/>
              </a:solidFill>
              <a:latin typeface="Calibri"/>
              <a:cs typeface="Calibri"/>
            </a:endParaRPr>
          </a:p>
        </p:txBody>
      </p:sp>
      <p:sp>
        <p:nvSpPr>
          <p:cNvPr id="52" name="Content Placeholder 2">
            <a:extLst>
              <a:ext uri="{FF2B5EF4-FFF2-40B4-BE49-F238E27FC236}">
                <a16:creationId xmlns:a16="http://schemas.microsoft.com/office/drawing/2014/main" id="{8336EFCF-C8E6-4FED-B644-5E31EE91BE3A}"/>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58" name="Content Placeholder 2">
            <a:extLst>
              <a:ext uri="{FF2B5EF4-FFF2-40B4-BE49-F238E27FC236}">
                <a16:creationId xmlns:a16="http://schemas.microsoft.com/office/drawing/2014/main" id="{891D7634-F44C-42DC-9EEA-2216B3434C63}"/>
              </a:ext>
            </a:extLst>
          </p:cNvPr>
          <p:cNvSpPr txBox="1">
            <a:spLocks/>
          </p:cNvSpPr>
          <p:nvPr/>
        </p:nvSpPr>
        <p:spPr>
          <a:xfrm>
            <a:off x="1522457" y="4700274"/>
            <a:ext cx="1827165" cy="299940"/>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dirty="0">
                <a:solidFill>
                  <a:schemeClr val="bg1"/>
                </a:solidFill>
                <a:latin typeface="Arial" panose="020B0604020202020204" pitchFamily="34" charset="0"/>
                <a:cs typeface="Arial" panose="020B0604020202020204" pitchFamily="34" charset="0"/>
              </a:rPr>
              <a:t>Predictive Maintenance</a:t>
            </a:r>
          </a:p>
        </p:txBody>
      </p:sp>
      <p:sp>
        <p:nvSpPr>
          <p:cNvPr id="47" name="Rectangle : coins arrondis 46">
            <a:extLst>
              <a:ext uri="{FF2B5EF4-FFF2-40B4-BE49-F238E27FC236}">
                <a16:creationId xmlns:a16="http://schemas.microsoft.com/office/drawing/2014/main" id="{748129C8-5839-4A9E-A9D8-9BB3B2B3262E}"/>
              </a:ext>
            </a:extLst>
          </p:cNvPr>
          <p:cNvSpPr/>
          <p:nvPr/>
        </p:nvSpPr>
        <p:spPr>
          <a:xfrm>
            <a:off x="1634514" y="3663311"/>
            <a:ext cx="1512281" cy="1446633"/>
          </a:xfrm>
          <a:prstGeom prst="roundRect">
            <a:avLst>
              <a:gd name="adj" fmla="val 10000"/>
            </a:avLst>
          </a:prstGeom>
          <a:solidFill>
            <a:srgbClr val="FFC000"/>
          </a:solidFill>
          <a:ln>
            <a:solidFill>
              <a:schemeClr val="bg1"/>
            </a:solid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8" name="Content Placeholder 2">
            <a:extLst>
              <a:ext uri="{FF2B5EF4-FFF2-40B4-BE49-F238E27FC236}">
                <a16:creationId xmlns:a16="http://schemas.microsoft.com/office/drawing/2014/main" id="{013DCD80-D414-40F5-B0E0-7DBF2DC0A1EE}"/>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grpSp>
        <p:nvGrpSpPr>
          <p:cNvPr id="55" name="Groupe 54">
            <a:extLst>
              <a:ext uri="{FF2B5EF4-FFF2-40B4-BE49-F238E27FC236}">
                <a16:creationId xmlns:a16="http://schemas.microsoft.com/office/drawing/2014/main" id="{61A7D9D1-A7F6-4506-BA2C-F91F03EE45F9}"/>
              </a:ext>
            </a:extLst>
          </p:cNvPr>
          <p:cNvGrpSpPr/>
          <p:nvPr/>
        </p:nvGrpSpPr>
        <p:grpSpPr>
          <a:xfrm>
            <a:off x="4840711" y="2023727"/>
            <a:ext cx="1512281" cy="1446633"/>
            <a:chOff x="5451782" y="2121739"/>
            <a:chExt cx="1881235" cy="1504988"/>
          </a:xfrm>
          <a:solidFill>
            <a:srgbClr val="00B050"/>
          </a:solidFill>
        </p:grpSpPr>
        <p:sp>
          <p:nvSpPr>
            <p:cNvPr id="56" name="Rectangle : coins arrondis 55">
              <a:extLst>
                <a:ext uri="{FF2B5EF4-FFF2-40B4-BE49-F238E27FC236}">
                  <a16:creationId xmlns:a16="http://schemas.microsoft.com/office/drawing/2014/main" id="{E224935A-A51B-44BE-A78F-8E7223A491C7}"/>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57" name="Rectangle : coins arrondis 10">
              <a:extLst>
                <a:ext uri="{FF2B5EF4-FFF2-40B4-BE49-F238E27FC236}">
                  <a16:creationId xmlns:a16="http://schemas.microsoft.com/office/drawing/2014/main" id="{2B328E24-D520-4DA3-BE4E-912D922BB4D4}"/>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61" name="Content Placeholder 2">
            <a:extLst>
              <a:ext uri="{FF2B5EF4-FFF2-40B4-BE49-F238E27FC236}">
                <a16:creationId xmlns:a16="http://schemas.microsoft.com/office/drawing/2014/main" id="{B2DBBB3D-37DD-44B5-A6F3-939A2A22A0EE}"/>
              </a:ext>
            </a:extLst>
          </p:cNvPr>
          <p:cNvSpPr txBox="1">
            <a:spLocks/>
          </p:cNvSpPr>
          <p:nvPr/>
        </p:nvSpPr>
        <p:spPr>
          <a:xfrm>
            <a:off x="4630309" y="2058843"/>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Recommendation</a:t>
            </a:r>
            <a:endParaRPr lang="en-US" sz="900" b="1" dirty="0">
              <a:solidFill>
                <a:schemeClr val="bg1"/>
              </a:solidFill>
              <a:latin typeface="Calibri"/>
              <a:cs typeface="Calibri"/>
            </a:endParaRPr>
          </a:p>
        </p:txBody>
      </p:sp>
      <p:sp>
        <p:nvSpPr>
          <p:cNvPr id="51" name="Title 1">
            <a:extLst>
              <a:ext uri="{FF2B5EF4-FFF2-40B4-BE49-F238E27FC236}">
                <a16:creationId xmlns:a16="http://schemas.microsoft.com/office/drawing/2014/main" id="{6B6FC71E-2FE0-41A0-BF33-C72492549E6E}"/>
              </a:ext>
            </a:extLst>
          </p:cNvPr>
          <p:cNvSpPr txBox="1">
            <a:spLocks/>
          </p:cNvSpPr>
          <p:nvPr/>
        </p:nvSpPr>
        <p:spPr>
          <a:xfrm>
            <a:off x="287145" y="1284914"/>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Extracting value requires analytics</a:t>
            </a:r>
          </a:p>
        </p:txBody>
      </p:sp>
      <p:pic>
        <p:nvPicPr>
          <p:cNvPr id="67" name="Image 66">
            <a:extLst>
              <a:ext uri="{FF2B5EF4-FFF2-40B4-BE49-F238E27FC236}">
                <a16:creationId xmlns:a16="http://schemas.microsoft.com/office/drawing/2014/main" id="{8531214A-FC90-4383-BE39-E009EF74DF72}"/>
              </a:ext>
            </a:extLst>
          </p:cNvPr>
          <p:cNvPicPr>
            <a:picLocks noChangeAspect="1"/>
          </p:cNvPicPr>
          <p:nvPr/>
        </p:nvPicPr>
        <p:blipFill>
          <a:blip r:embed="rId3"/>
          <a:stretch>
            <a:fillRect/>
          </a:stretch>
        </p:blipFill>
        <p:spPr>
          <a:xfrm>
            <a:off x="1645134" y="4285746"/>
            <a:ext cx="1497091" cy="353313"/>
          </a:xfrm>
          <a:prstGeom prst="rect">
            <a:avLst/>
          </a:prstGeom>
        </p:spPr>
      </p:pic>
      <p:pic>
        <p:nvPicPr>
          <p:cNvPr id="69" name="Image 68">
            <a:extLst>
              <a:ext uri="{FF2B5EF4-FFF2-40B4-BE49-F238E27FC236}">
                <a16:creationId xmlns:a16="http://schemas.microsoft.com/office/drawing/2014/main" id="{69472EDC-87AB-48CC-A12D-62AD67CC5803}"/>
              </a:ext>
            </a:extLst>
          </p:cNvPr>
          <p:cNvPicPr>
            <a:picLocks noChangeAspect="1"/>
          </p:cNvPicPr>
          <p:nvPr/>
        </p:nvPicPr>
        <p:blipFill rotWithShape="1">
          <a:blip r:embed="rId4"/>
          <a:srcRect b="17078"/>
          <a:stretch/>
        </p:blipFill>
        <p:spPr>
          <a:xfrm>
            <a:off x="2693457" y="2644070"/>
            <a:ext cx="1584000" cy="389937"/>
          </a:xfrm>
          <a:prstGeom prst="rect">
            <a:avLst/>
          </a:prstGeom>
        </p:spPr>
      </p:pic>
      <p:pic>
        <p:nvPicPr>
          <p:cNvPr id="9" name="Image 8">
            <a:extLst>
              <a:ext uri="{FF2B5EF4-FFF2-40B4-BE49-F238E27FC236}">
                <a16:creationId xmlns:a16="http://schemas.microsoft.com/office/drawing/2014/main" id="{FE9C6F03-F843-4F83-8456-4BEC6E624284}"/>
              </a:ext>
            </a:extLst>
          </p:cNvPr>
          <p:cNvPicPr>
            <a:picLocks noChangeAspect="1"/>
          </p:cNvPicPr>
          <p:nvPr/>
        </p:nvPicPr>
        <p:blipFill>
          <a:blip r:embed="rId5"/>
          <a:stretch>
            <a:fillRect/>
          </a:stretch>
        </p:blipFill>
        <p:spPr>
          <a:xfrm>
            <a:off x="5980722" y="4332776"/>
            <a:ext cx="1512281" cy="335331"/>
          </a:xfrm>
          <a:prstGeom prst="rect">
            <a:avLst/>
          </a:prstGeom>
        </p:spPr>
      </p:pic>
      <p:pic>
        <p:nvPicPr>
          <p:cNvPr id="70" name="Image 69">
            <a:extLst>
              <a:ext uri="{FF2B5EF4-FFF2-40B4-BE49-F238E27FC236}">
                <a16:creationId xmlns:a16="http://schemas.microsoft.com/office/drawing/2014/main" id="{D37CE907-3CEF-42D4-BFE1-CA863502B069}"/>
              </a:ext>
            </a:extLst>
          </p:cNvPr>
          <p:cNvPicPr>
            <a:picLocks noChangeAspect="1"/>
          </p:cNvPicPr>
          <p:nvPr/>
        </p:nvPicPr>
        <p:blipFill rotWithShape="1">
          <a:blip r:embed="rId6"/>
          <a:srcRect l="7361" t="5070" r="13465" b="11813"/>
          <a:stretch/>
        </p:blipFill>
        <p:spPr>
          <a:xfrm>
            <a:off x="5146531" y="2414512"/>
            <a:ext cx="814852" cy="1028911"/>
          </a:xfrm>
          <a:prstGeom prst="rect">
            <a:avLst/>
          </a:prstGeom>
        </p:spPr>
      </p:pic>
      <p:sp>
        <p:nvSpPr>
          <p:cNvPr id="59" name="Rectangle 58">
            <a:extLst>
              <a:ext uri="{FF2B5EF4-FFF2-40B4-BE49-F238E27FC236}">
                <a16:creationId xmlns:a16="http://schemas.microsoft.com/office/drawing/2014/main" id="{6B2EA434-367F-486F-B28C-ADE744468BE8}"/>
              </a:ext>
            </a:extLst>
          </p:cNvPr>
          <p:cNvSpPr/>
          <p:nvPr/>
        </p:nvSpPr>
        <p:spPr>
          <a:xfrm>
            <a:off x="5961383" y="3988832"/>
            <a:ext cx="1544385" cy="12826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2" name="Rectangle 61">
            <a:extLst>
              <a:ext uri="{FF2B5EF4-FFF2-40B4-BE49-F238E27FC236}">
                <a16:creationId xmlns:a16="http://schemas.microsoft.com/office/drawing/2014/main" id="{8C117965-CE70-4386-B3FC-99B7F34E79AD}"/>
              </a:ext>
            </a:extLst>
          </p:cNvPr>
          <p:cNvSpPr/>
          <p:nvPr/>
        </p:nvSpPr>
        <p:spPr>
          <a:xfrm>
            <a:off x="4825128" y="2296998"/>
            <a:ext cx="1605972"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3" name="Rectangle 62">
            <a:extLst>
              <a:ext uri="{FF2B5EF4-FFF2-40B4-BE49-F238E27FC236}">
                <a16:creationId xmlns:a16="http://schemas.microsoft.com/office/drawing/2014/main" id="{2B883C47-EE38-4597-B1DC-E63518A9C6BB}"/>
              </a:ext>
            </a:extLst>
          </p:cNvPr>
          <p:cNvSpPr/>
          <p:nvPr/>
        </p:nvSpPr>
        <p:spPr>
          <a:xfrm>
            <a:off x="2693456" y="2337958"/>
            <a:ext cx="1605973"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8" name="Rectangle 67">
            <a:extLst>
              <a:ext uri="{FF2B5EF4-FFF2-40B4-BE49-F238E27FC236}">
                <a16:creationId xmlns:a16="http://schemas.microsoft.com/office/drawing/2014/main" id="{FB15FD45-83AD-4BE6-8E73-DB66FA385747}"/>
              </a:ext>
            </a:extLst>
          </p:cNvPr>
          <p:cNvSpPr/>
          <p:nvPr/>
        </p:nvSpPr>
        <p:spPr>
          <a:xfrm>
            <a:off x="1638232" y="3957552"/>
            <a:ext cx="1512281" cy="12826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44" name="Footer Placeholder 1">
            <a:extLst>
              <a:ext uri="{FF2B5EF4-FFF2-40B4-BE49-F238E27FC236}">
                <a16:creationId xmlns:a16="http://schemas.microsoft.com/office/drawing/2014/main" id="{3A0DAB7B-C6F1-4D1B-A4AC-C4370224EEC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8856168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14" name="Google Shape;2814;p8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15" name="Google Shape;2815;p8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6" name="Google Shape;2816;p8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7" name="Google Shape;2817;p8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8" name="Google Shape;2818;p8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9" name="Google Shape;2819;p8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0" name="Google Shape;2820;p8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1" name="Google Shape;2821;p8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2" name="Google Shape;2822;p8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3" name="Google Shape;2823;p8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4" name="Google Shape;2824;p8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5" name="Google Shape;2825;p8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6" name="Google Shape;2826;p8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7" name="Google Shape;2827;p8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8" name="Google Shape;2828;p8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cxnSp>
        <p:nvCxnSpPr>
          <p:cNvPr id="2829" name="Google Shape;2829;p8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med" len="med"/>
            <a:tailEnd type="triangle" w="med" len="med"/>
          </a:ln>
        </p:spPr>
      </p:cxnSp>
      <p:sp>
        <p:nvSpPr>
          <p:cNvPr id="2832" name="Google Shape;2832;p8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33" name="Google Shape;2833;p8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4" name="Google Shape;2834;p8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5" name="Google Shape;2835;p8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6" name="Google Shape;2836;p8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7" name="Google Shape;2837;p8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8" name="Google Shape;2838;p8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9" name="Google Shape;2839;p8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0" name="Google Shape;2840;p8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1" name="Google Shape;2841;p8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2" name="Google Shape;2842;p8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3" name="Google Shape;2843;p8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4" name="Google Shape;2844;p8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5" name="Google Shape;2845;p8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6" name="Google Shape;2846;p8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3" name="Google Shape;2863;p8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64" name="Google Shape;2864;p8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5" name="Google Shape;2865;p8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6" name="Google Shape;2866;p8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7" name="Google Shape;2867;p8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8" name="Google Shape;2868;p8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9" name="Google Shape;2869;p8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0" name="Google Shape;2870;p8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1" name="Google Shape;2871;p8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2" name="Google Shape;2872;p8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3" name="Google Shape;2873;p8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4" name="Google Shape;2874;p8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5" name="Google Shape;2875;p8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6" name="Google Shape;2876;p8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rot="10800000" flipH="1">
            <a:off x="-14870" y="3879751"/>
            <a:ext cx="9137100" cy="44700"/>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0" name="Google Shape;2880;p83"/>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82" name="Google Shape;2882;p83"/>
          <p:cNvCxnSpPr/>
          <p:nvPr/>
        </p:nvCxnSpPr>
        <p:spPr>
          <a:xfrm>
            <a:off x="3587087"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cxnSp>
        <p:nvCxnSpPr>
          <p:cNvPr id="2903" name="Google Shape;2903;p83"/>
          <p:cNvCxnSpPr>
            <a:stCxn id="2828" idx="4"/>
            <a:endCxn id="2904" idx="0"/>
          </p:cNvCxnSpPr>
          <p:nvPr/>
        </p:nvCxnSpPr>
        <p:spPr>
          <a:xfrm flipH="1">
            <a:off x="1421079" y="2374527"/>
            <a:ext cx="30000" cy="1964100"/>
          </a:xfrm>
          <a:prstGeom prst="straightConnector1">
            <a:avLst/>
          </a:prstGeom>
          <a:noFill/>
          <a:ln w="9525" cap="flat" cmpd="sng">
            <a:solidFill>
              <a:schemeClr val="dk1"/>
            </a:solidFill>
            <a:prstDash val="solid"/>
            <a:round/>
            <a:headEnd type="none" w="sm" len="sm"/>
            <a:tailEnd type="none" w="sm" len="sm"/>
          </a:ln>
        </p:spPr>
      </p:cxnSp>
      <p:sp>
        <p:nvSpPr>
          <p:cNvPr id="2904" name="Google Shape;2904;p83"/>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106" name="TextBox 105">
            <a:extLst>
              <a:ext uri="{FF2B5EF4-FFF2-40B4-BE49-F238E27FC236}">
                <a16:creationId xmlns:a16="http://schemas.microsoft.com/office/drawing/2014/main" id="{21FB1A6C-65E4-4EE6-8320-A3C1503C0283}"/>
              </a:ext>
            </a:extLst>
          </p:cNvPr>
          <p:cNvSpPr txBox="1"/>
          <p:nvPr/>
        </p:nvSpPr>
        <p:spPr>
          <a:xfrm>
            <a:off x="2032659" y="5560395"/>
            <a:ext cx="7930112" cy="300210"/>
          </a:xfrm>
          <a:prstGeom prst="rect">
            <a:avLst/>
          </a:prstGeom>
          <a:noFill/>
        </p:spPr>
        <p:txBody>
          <a:bodyPr wrap="square" rtlCol="0">
            <a:spAutoFit/>
          </a:bodyPr>
          <a:lstStyle/>
          <a:p>
            <a:r>
              <a:rPr lang="en-CA" sz="1351" b="1" u="sng" dirty="0">
                <a:solidFill>
                  <a:schemeClr val="tx1">
                    <a:lumMod val="65000"/>
                    <a:lumOff val="35000"/>
                  </a:schemeClr>
                </a:solidFill>
              </a:rPr>
              <a:t>Answering a similarity search query using different access paths</a:t>
            </a:r>
          </a:p>
        </p:txBody>
      </p:sp>
      <p:sp>
        <p:nvSpPr>
          <p:cNvPr id="107" name="TextBox 106">
            <a:extLst>
              <a:ext uri="{FF2B5EF4-FFF2-40B4-BE49-F238E27FC236}">
                <a16:creationId xmlns:a16="http://schemas.microsoft.com/office/drawing/2014/main" id="{21FB1A6C-65E4-4EE6-8320-A3C1503C0283}"/>
              </a:ext>
            </a:extLst>
          </p:cNvPr>
          <p:cNvSpPr txBox="1"/>
          <p:nvPr/>
        </p:nvSpPr>
        <p:spPr>
          <a:xfrm>
            <a:off x="878283" y="5158996"/>
            <a:ext cx="1371717" cy="508088"/>
          </a:xfrm>
          <a:prstGeom prst="rect">
            <a:avLst/>
          </a:prstGeom>
          <a:noFill/>
        </p:spPr>
        <p:txBody>
          <a:bodyPr wrap="square" rtlCol="0">
            <a:spAutoFit/>
          </a:bodyPr>
          <a:lstStyle/>
          <a:p>
            <a:r>
              <a:rPr lang="en-CA" sz="1351" b="1" dirty="0">
                <a:solidFill>
                  <a:schemeClr val="tx1">
                    <a:lumMod val="65000"/>
                    <a:lumOff val="35000"/>
                  </a:schemeClr>
                </a:solidFill>
              </a:rPr>
              <a:t>(a) Serial scan</a:t>
            </a:r>
          </a:p>
        </p:txBody>
      </p:sp>
      <p:sp>
        <p:nvSpPr>
          <p:cNvPr id="109" name="TextBox 108">
            <a:extLst>
              <a:ext uri="{FF2B5EF4-FFF2-40B4-BE49-F238E27FC236}">
                <a16:creationId xmlns:a16="http://schemas.microsoft.com/office/drawing/2014/main" id="{21FB1A6C-65E4-4EE6-8320-A3C1503C0283}"/>
              </a:ext>
            </a:extLst>
          </p:cNvPr>
          <p:cNvSpPr txBox="1"/>
          <p:nvPr/>
        </p:nvSpPr>
        <p:spPr>
          <a:xfrm>
            <a:off x="3561779" y="5155583"/>
            <a:ext cx="2266863" cy="508088"/>
          </a:xfrm>
          <a:prstGeom prst="rect">
            <a:avLst/>
          </a:prstGeom>
          <a:noFill/>
        </p:spPr>
        <p:txBody>
          <a:bodyPr wrap="square" rtlCol="0">
            <a:spAutoFit/>
          </a:bodyPr>
          <a:lstStyle/>
          <a:p>
            <a:r>
              <a:rPr lang="en-CA" sz="1351" b="1" dirty="0">
                <a:solidFill>
                  <a:schemeClr val="tx1">
                    <a:lumMod val="65000"/>
                    <a:lumOff val="35000"/>
                  </a:schemeClr>
                </a:solidFill>
              </a:rPr>
              <a:t>(b) Skip-sequential scan</a:t>
            </a:r>
          </a:p>
        </p:txBody>
      </p:sp>
      <p:sp>
        <p:nvSpPr>
          <p:cNvPr id="110" name="TextBox 109">
            <a:extLst>
              <a:ext uri="{FF2B5EF4-FFF2-40B4-BE49-F238E27FC236}">
                <a16:creationId xmlns:a16="http://schemas.microsoft.com/office/drawing/2014/main" id="{21FB1A6C-65E4-4EE6-8320-A3C1503C0283}"/>
              </a:ext>
            </a:extLst>
          </p:cNvPr>
          <p:cNvSpPr txBox="1"/>
          <p:nvPr/>
        </p:nvSpPr>
        <p:spPr>
          <a:xfrm>
            <a:off x="6705887" y="5157285"/>
            <a:ext cx="2266863" cy="300210"/>
          </a:xfrm>
          <a:prstGeom prst="rect">
            <a:avLst/>
          </a:prstGeom>
          <a:noFill/>
        </p:spPr>
        <p:txBody>
          <a:bodyPr wrap="square" rtlCol="0">
            <a:spAutoFit/>
          </a:bodyPr>
          <a:lstStyle/>
          <a:p>
            <a:r>
              <a:rPr lang="en-CA" sz="1351" b="1" dirty="0">
                <a:solidFill>
                  <a:schemeClr val="tx1">
                    <a:lumMod val="65000"/>
                    <a:lumOff val="35000"/>
                  </a:schemeClr>
                </a:solidFill>
              </a:rPr>
              <a:t>(c) Tree-based index</a:t>
            </a:r>
          </a:p>
        </p:txBody>
      </p:sp>
      <p:sp>
        <p:nvSpPr>
          <p:cNvPr id="2" name="Rectangle 1"/>
          <p:cNvSpPr/>
          <p:nvPr/>
        </p:nvSpPr>
        <p:spPr>
          <a:xfrm>
            <a:off x="4478705" y="3290500"/>
            <a:ext cx="226344" cy="300210"/>
          </a:xfrm>
          <a:prstGeom prst="rect">
            <a:avLst/>
          </a:prstGeom>
        </p:spPr>
        <p:txBody>
          <a:bodyPr wrap="none">
            <a:spAutoFit/>
          </a:bodyPr>
          <a:lstStyle/>
          <a:p>
            <a:r>
              <a:rPr lang="en-CA" sz="1351" dirty="0"/>
              <a:t> </a:t>
            </a:r>
          </a:p>
        </p:txBody>
      </p:sp>
      <p:sp>
        <p:nvSpPr>
          <p:cNvPr id="3" name="Rectangle 2"/>
          <p:cNvSpPr/>
          <p:nvPr/>
        </p:nvSpPr>
        <p:spPr>
          <a:xfrm>
            <a:off x="4478705" y="3290500"/>
            <a:ext cx="226344" cy="300210"/>
          </a:xfrm>
          <a:prstGeom prst="rect">
            <a:avLst/>
          </a:prstGeom>
        </p:spPr>
        <p:txBody>
          <a:bodyPr wrap="none">
            <a:spAutoFit/>
          </a:bodyPr>
          <a:lstStyle/>
          <a:p>
            <a:r>
              <a:rPr lang="en-CA" sz="1351" dirty="0"/>
              <a:t> </a:t>
            </a:r>
          </a:p>
        </p:txBody>
      </p:sp>
      <p:cxnSp>
        <p:nvCxnSpPr>
          <p:cNvPr id="111" name="Google Shape;2881;p83"/>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Access Paths</a:t>
            </a:r>
          </a:p>
        </p:txBody>
      </p:sp>
      <p:sp>
        <p:nvSpPr>
          <p:cNvPr id="118" name="Google Shape;2899;p8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119" name="Google Shape;2900;p83"/>
          <p:cNvCxnSpPr/>
          <p:nvPr/>
        </p:nvCxnSpPr>
        <p:spPr>
          <a:xfrm>
            <a:off x="7722474" y="3637243"/>
            <a:ext cx="65700" cy="599700"/>
          </a:xfrm>
          <a:prstGeom prst="straightConnector1">
            <a:avLst/>
          </a:prstGeom>
          <a:noFill/>
          <a:ln w="9525" cap="flat" cmpd="sng">
            <a:solidFill>
              <a:schemeClr val="dk2"/>
            </a:solidFill>
            <a:prstDash val="solid"/>
            <a:round/>
            <a:headEnd type="none" w="med" len="med"/>
            <a:tailEnd type="none" w="med" len="med"/>
          </a:ln>
        </p:spPr>
      </p:cxnSp>
      <p:sp>
        <p:nvSpPr>
          <p:cNvPr id="4" name="AutoShape 2" descr="Extended Royalty Free Vector Image - VectorStock"/>
          <p:cNvSpPr>
            <a:spLocks noChangeAspect="1" noChangeArrowheads="1"/>
          </p:cNvSpPr>
          <p:nvPr/>
        </p:nvSpPr>
        <p:spPr bwMode="auto">
          <a:xfrm>
            <a:off x="116681" y="7489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en-CA" sz="1351"/>
          </a:p>
        </p:txBody>
      </p:sp>
      <p:sp>
        <p:nvSpPr>
          <p:cNvPr id="108" name="Google Shape;2830;p83"/>
          <p:cNvSpPr txBox="1"/>
          <p:nvPr/>
        </p:nvSpPr>
        <p:spPr>
          <a:xfrm>
            <a:off x="1290593" y="1927244"/>
            <a:ext cx="424915"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Q</a:t>
            </a:r>
            <a:endParaRPr sz="1100" b="1" baseline="-25000" dirty="0">
              <a:solidFill>
                <a:srgbClr val="980000"/>
              </a:solidFill>
            </a:endParaRPr>
          </a:p>
        </p:txBody>
      </p:sp>
      <p:sp>
        <p:nvSpPr>
          <p:cNvPr id="115" name="Google Shape;2898;p83"/>
          <p:cNvSpPr txBox="1"/>
          <p:nvPr/>
        </p:nvSpPr>
        <p:spPr>
          <a:xfrm>
            <a:off x="7511392" y="1937017"/>
            <a:ext cx="373283"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p>
        </p:txBody>
      </p:sp>
      <p:sp>
        <p:nvSpPr>
          <p:cNvPr id="117" name="Google Shape;2847;p83"/>
          <p:cNvSpPr txBox="1"/>
          <p:nvPr/>
        </p:nvSpPr>
        <p:spPr>
          <a:xfrm>
            <a:off x="4320701" y="1927244"/>
            <a:ext cx="420267"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p>
          <a:p>
            <a:endParaRPr sz="1100" b="1" dirty="0">
              <a:solidFill>
                <a:srgbClr val="980000"/>
              </a:solidFill>
            </a:endParaRPr>
          </a:p>
        </p:txBody>
      </p:sp>
      <p:sp>
        <p:nvSpPr>
          <p:cNvPr id="120" name="Google Shape;2905;p83"/>
          <p:cNvSpPr txBox="1"/>
          <p:nvPr/>
        </p:nvSpPr>
        <p:spPr>
          <a:xfrm>
            <a:off x="3080630" y="2531983"/>
            <a:ext cx="2793887"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121" name="Google Shape;2831;p8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122" name="Google Shape;2862;p8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123" name="Google Shape;2883;p8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124" name="Google Shape;2906;p8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 sz="1100" b="1" dirty="0">
                <a:solidFill>
                  <a:srgbClr val="85200C"/>
                </a:solidFill>
              </a:rPr>
              <a:t>O</a:t>
            </a:r>
            <a:r>
              <a:rPr lang="en" sz="1100" b="1" baseline="-25000" dirty="0">
                <a:solidFill>
                  <a:srgbClr val="85200C"/>
                </a:solidFill>
              </a:rPr>
              <a:t>Q</a:t>
            </a:r>
            <a:r>
              <a:rPr lang="en" sz="1100" dirty="0"/>
              <a:t> is compared to each raw candidate in the dataset before returning the answer </a:t>
            </a:r>
            <a:r>
              <a:rPr lang="en" sz="1100" b="1" dirty="0">
                <a:solidFill>
                  <a:srgbClr val="85200C"/>
                </a:solidFill>
              </a:rPr>
              <a:t>O</a:t>
            </a:r>
            <a:r>
              <a:rPr lang="en" sz="1100" b="1" baseline="-25000" dirty="0">
                <a:solidFill>
                  <a:srgbClr val="85200C"/>
                </a:solidFill>
              </a:rPr>
              <a:t>x</a:t>
            </a:r>
            <a:endParaRPr sz="1100" b="1" baseline="-25000" dirty="0">
              <a:solidFill>
                <a:srgbClr val="85200C"/>
              </a:solidFill>
            </a:endParaRPr>
          </a:p>
        </p:txBody>
      </p:sp>
      <p:sp>
        <p:nvSpPr>
          <p:cNvPr id="125" name="Google Shape;2907;p83"/>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 sz="1100" b="1" dirty="0">
                <a:solidFill>
                  <a:srgbClr val="85200C"/>
                </a:solidFill>
              </a:rPr>
              <a:t>O</a:t>
            </a:r>
            <a:r>
              <a:rPr lang="en" sz="1100" b="1" baseline="-25000" dirty="0">
                <a:solidFill>
                  <a:srgbClr val="85200C"/>
                </a:solidFill>
              </a:rPr>
              <a:t>Q</a:t>
            </a:r>
            <a:r>
              <a:rPr lang="en" sz="1100" dirty="0"/>
              <a:t> is compared to a raw candidate only if </a:t>
            </a:r>
            <a:endParaRPr sz="1100" dirty="0"/>
          </a:p>
          <a:p>
            <a:pPr algn="ctr"/>
            <a:r>
              <a:rPr lang="en" sz="1100" dirty="0"/>
              <a:t>its summary cannot be pruned </a:t>
            </a:r>
            <a:endParaRPr sz="1100" b="1" baseline="-25000" dirty="0">
              <a:solidFill>
                <a:srgbClr val="85200C"/>
              </a:solidFill>
            </a:endParaRPr>
          </a:p>
        </p:txBody>
      </p:sp>
      <p:pic>
        <p:nvPicPr>
          <p:cNvPr id="126" name="Picture 4" descr="Due date for filing GSTR-6 (for Input Service Distributor ..."/>
          <p:cNvPicPr>
            <a:picLocks noChangeAspect="1" noChangeArrowheads="1"/>
          </p:cNvPicPr>
          <p:nvPr/>
        </p:nvPicPr>
        <p:blipFill rotWithShape="1">
          <a:blip r:embed="rId3">
            <a:extLst>
              <a:ext uri="{28A0092B-C50C-407E-A947-70E740481C1C}">
                <a14:useLocalDpi xmlns:a14="http://schemas.microsoft.com/office/drawing/2010/main" val="0"/>
              </a:ext>
            </a:extLst>
          </a:blip>
          <a:srcRect l="1359" t="30543" r="426" b="30826"/>
          <a:stretch/>
        </p:blipFill>
        <p:spPr bwMode="auto">
          <a:xfrm>
            <a:off x="3568707" y="3522405"/>
            <a:ext cx="1929452" cy="50667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Due date for filing GSTR-6 (for Input Service Distributor ..."/>
          <p:cNvPicPr>
            <a:picLocks noChangeAspect="1" noChangeArrowheads="1"/>
          </p:cNvPicPr>
          <p:nvPr/>
        </p:nvPicPr>
        <p:blipFill rotWithShape="1">
          <a:blip r:embed="rId3">
            <a:extLst>
              <a:ext uri="{28A0092B-C50C-407E-A947-70E740481C1C}">
                <a14:useLocalDpi xmlns:a14="http://schemas.microsoft.com/office/drawing/2010/main" val="0"/>
              </a:ext>
            </a:extLst>
          </a:blip>
          <a:srcRect l="1359" t="30543" r="426" b="30826"/>
          <a:stretch/>
        </p:blipFill>
        <p:spPr bwMode="auto">
          <a:xfrm>
            <a:off x="6790598" y="3487714"/>
            <a:ext cx="1929452" cy="506673"/>
          </a:xfrm>
          <a:prstGeom prst="rect">
            <a:avLst/>
          </a:prstGeom>
          <a:noFill/>
          <a:extLst>
            <a:ext uri="{909E8E84-426E-40DD-AFC4-6F175D3DCCD1}">
              <a14:hiddenFill xmlns:a14="http://schemas.microsoft.com/office/drawing/2010/main">
                <a:solidFill>
                  <a:srgbClr val="FFFFFF"/>
                </a:solidFill>
              </a14:hiddenFill>
            </a:ext>
          </a:extLst>
        </p:spPr>
      </p:pic>
      <p:sp>
        <p:nvSpPr>
          <p:cNvPr id="128" name="Footer Placeholder 1">
            <a:extLst>
              <a:ext uri="{FF2B5EF4-FFF2-40B4-BE49-F238E27FC236}">
                <a16:creationId xmlns:a16="http://schemas.microsoft.com/office/drawing/2014/main" id="{1C718042-4D81-47B4-98F6-F56D29833DD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39970822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(O</a:t>
            </a:r>
            <a:r>
              <a:rPr lang="en-CA" sz="1100" b="1" baseline="-25000" dirty="0">
                <a:solidFill>
                  <a:schemeClr val="accent6"/>
                </a:solidFill>
              </a:rPr>
              <a:t>Q</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O</a:t>
            </a:r>
            <a:r>
              <a:rPr lang="en-CA" sz="1100" b="1" baseline="-25000" dirty="0">
                <a:solidFill>
                  <a:schemeClr val="accent6"/>
                </a:solidFill>
              </a:rPr>
              <a:t>x</a:t>
            </a:r>
            <a:r>
              <a:rPr lang="en-CA" sz="1100" b="1" dirty="0">
                <a:solidFill>
                  <a:schemeClr val="accent6"/>
                </a:solidFill>
              </a:rPr>
              <a:t>’) </a:t>
            </a:r>
            <a:r>
              <a:rPr lang="en-CA" sz="1100" b="1" dirty="0"/>
              <a:t>&lt;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79" name="Footer Placeholder 1">
            <a:extLst>
              <a:ext uri="{FF2B5EF4-FFF2-40B4-BE49-F238E27FC236}">
                <a16:creationId xmlns:a16="http://schemas.microsoft.com/office/drawing/2014/main" id="{2543C551-1F4E-4E7B-A436-39EA1800D41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32711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(O</a:t>
            </a:r>
            <a:r>
              <a:rPr lang="en-CA" sz="1100" b="1" baseline="-25000" dirty="0">
                <a:solidFill>
                  <a:schemeClr val="accent6"/>
                </a:solidFill>
              </a:rPr>
              <a:t>Q</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O</a:t>
            </a:r>
            <a:r>
              <a:rPr lang="en-CA" sz="1100" b="1" baseline="-25000" dirty="0">
                <a:solidFill>
                  <a:schemeClr val="accent6"/>
                </a:solidFill>
              </a:rPr>
              <a:t>x</a:t>
            </a:r>
            <a:r>
              <a:rPr lang="en-CA" sz="1100" b="1" dirty="0">
                <a:solidFill>
                  <a:schemeClr val="accent6"/>
                </a:solidFill>
              </a:rPr>
              <a:t>’) </a:t>
            </a:r>
            <a:r>
              <a:rPr lang="en-CA" sz="1100" b="1" dirty="0"/>
              <a:t>&lt;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(O</a:t>
            </a:r>
            <a:r>
              <a:rPr lang="en-CA" sz="1100" b="1" baseline="-25000" dirty="0">
                <a:solidFill>
                  <a:schemeClr val="accent6"/>
                </a:solidFill>
              </a:rPr>
              <a:t>Q</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O</a:t>
            </a:r>
            <a:r>
              <a:rPr lang="en-CA" sz="1100" b="1" baseline="-25000" dirty="0">
                <a:solidFill>
                  <a:schemeClr val="accent6"/>
                </a:solidFill>
              </a:rPr>
              <a:t>x</a:t>
            </a:r>
            <a:r>
              <a:rPr lang="en-CA" sz="1100" b="1" dirty="0">
                <a:solidFill>
                  <a:schemeClr val="accent6"/>
                </a:solidFill>
              </a:rPr>
              <a:t>’) </a:t>
            </a:r>
            <a:r>
              <a:rPr lang="en-CA" sz="1100" b="1" dirty="0"/>
              <a:t>&lt;</a:t>
            </a:r>
            <a:r>
              <a:rPr lang="en-CA" sz="1100" b="1" dirty="0">
                <a:solidFill>
                  <a:schemeClr val="accent6"/>
                </a:solidFill>
              </a:rPr>
              <a:t> </a:t>
            </a:r>
            <a:r>
              <a:rPr lang="en-CA" sz="1100" b="1" dirty="0">
                <a:solidFill>
                  <a:srgbClr val="C00000"/>
                </a:solidFill>
              </a:rPr>
              <a:t>(1+</a:t>
            </a:r>
            <a:r>
              <a:rPr lang="en-US" sz="1200" b="1" dirty="0">
                <a:solidFill>
                  <a:srgbClr val="C00000"/>
                </a:solidFill>
                <a:latin typeface="Helvetica Neue"/>
                <a:ea typeface="Helvetica Neue"/>
                <a:cs typeface="Helvetica Neue"/>
                <a:sym typeface="Helvetica Neue"/>
              </a:rPr>
              <a:t>ε</a:t>
            </a:r>
            <a:r>
              <a:rPr lang="en-CA" sz="1100" b="1" dirty="0">
                <a:solidFill>
                  <a:srgbClr val="C00000"/>
                </a:solidFill>
              </a:rPr>
              <a: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endParaRPr lang="en-CA" sz="1100" b="1" dirty="0">
              <a:solidFill>
                <a:schemeClr val="accent1">
                  <a:lumMod val="75000"/>
                </a:schemeClr>
              </a:solidFill>
            </a:endParaRP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79" name="Oval 78"/>
          <p:cNvSpPr/>
          <p:nvPr/>
        </p:nvSpPr>
        <p:spPr>
          <a:xfrm>
            <a:off x="5131837" y="2044739"/>
            <a:ext cx="547616" cy="348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cxnSp>
        <p:nvCxnSpPr>
          <p:cNvPr id="85" name="Curved Connector 84"/>
          <p:cNvCxnSpPr>
            <a:stCxn id="79" idx="5"/>
          </p:cNvCxnSpPr>
          <p:nvPr/>
        </p:nvCxnSpPr>
        <p:spPr>
          <a:xfrm rot="5400000" flipH="1" flipV="1">
            <a:off x="6815754" y="793571"/>
            <a:ext cx="332249" cy="2765240"/>
          </a:xfrm>
          <a:prstGeom prst="curvedConnector4">
            <a:avLst>
              <a:gd name="adj1" fmla="val -51603"/>
              <a:gd name="adj2" fmla="val 51450"/>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91101" y="1752885"/>
            <a:ext cx="1766173" cy="153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7" name="Footer Placeholder 1">
            <a:extLst>
              <a:ext uri="{FF2B5EF4-FFF2-40B4-BE49-F238E27FC236}">
                <a16:creationId xmlns:a16="http://schemas.microsoft.com/office/drawing/2014/main" id="{ABF63541-E75F-4805-9D9E-14912E222C3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77046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79" name="Footer Placeholder 1">
            <a:extLst>
              <a:ext uri="{FF2B5EF4-FFF2-40B4-BE49-F238E27FC236}">
                <a16:creationId xmlns:a16="http://schemas.microsoft.com/office/drawing/2014/main" id="{85E614DB-7A49-4844-8B19-BF8A558018D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3769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r>
              <a:rPr lang="en-CA" sz="1100" b="1" dirty="0"/>
              <a:t>If</a:t>
            </a:r>
            <a:r>
              <a:rPr lang="en-CA" sz="1100" b="1" dirty="0">
                <a:solidFill>
                  <a:schemeClr val="accent1">
                    <a:lumMod val="75000"/>
                  </a:schemeClr>
                </a:solidFill>
              </a:rPr>
              <a:t> </a:t>
            </a:r>
            <a:r>
              <a:rPr lang="en-CA" sz="1100" b="1" dirty="0" err="1">
                <a:solidFill>
                  <a:schemeClr val="accent1">
                    <a:lumMod val="75000"/>
                  </a:schemeClr>
                </a:solidFill>
              </a:rPr>
              <a:t>bsf</a:t>
            </a:r>
            <a:r>
              <a:rPr lang="en-CA" sz="1100" b="1" dirty="0">
                <a:solidFill>
                  <a:schemeClr val="accent1">
                    <a:lumMod val="75000"/>
                  </a:schemeClr>
                </a:solidFill>
              </a:rPr>
              <a:t> </a:t>
            </a:r>
            <a:r>
              <a:rPr lang="en-CA" sz="1100" b="1" dirty="0"/>
              <a:t>&lt;=</a:t>
            </a:r>
            <a:endParaRPr lang="en-CA" sz="1100" b="1" dirty="0">
              <a:solidFill>
                <a:schemeClr val="accent1">
                  <a:lumMod val="75000"/>
                </a:schemeClr>
              </a:solidFill>
            </a:endParaRP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79" name="Oval 78"/>
          <p:cNvSpPr/>
          <p:nvPr/>
        </p:nvSpPr>
        <p:spPr>
          <a:xfrm>
            <a:off x="5972604" y="2117263"/>
            <a:ext cx="224235" cy="228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85" name="Rectangle 84"/>
          <p:cNvSpPr/>
          <p:nvPr/>
        </p:nvSpPr>
        <p:spPr>
          <a:xfrm>
            <a:off x="7226938" y="1586396"/>
            <a:ext cx="1039067" cy="262059"/>
          </a:xfrm>
          <a:prstGeom prst="rect">
            <a:avLst/>
          </a:prstGeom>
        </p:spPr>
        <p:txBody>
          <a:bodyPr wrap="none">
            <a:spAutoFit/>
          </a:bodyPr>
          <a:lstStyle/>
          <a:p>
            <a:r>
              <a:rPr lang="el-GR" sz="1103" b="1" dirty="0">
                <a:solidFill>
                  <a:srgbClr val="A61C00"/>
                </a:solidFill>
              </a:rPr>
              <a:t>(1+ε) </a:t>
            </a:r>
            <a:r>
              <a:rPr lang="en-CA" sz="1103" b="1" dirty="0">
                <a:solidFill>
                  <a:srgbClr val="A61C00"/>
                </a:solidFill>
              </a:rPr>
              <a:t>r</a:t>
            </a:r>
            <a:r>
              <a:rPr lang="el-GR" sz="1103" b="1" baseline="-25000" dirty="0">
                <a:solidFill>
                  <a:srgbClr val="A61C00"/>
                </a:solidFill>
              </a:rPr>
              <a:t>δ</a:t>
            </a:r>
            <a:r>
              <a:rPr lang="el-GR" sz="1103" b="1" dirty="0">
                <a:solidFill>
                  <a:srgbClr val="A61C00"/>
                </a:solidFill>
              </a:rPr>
              <a:t>(</a:t>
            </a:r>
            <a:r>
              <a:rPr lang="en-CA" sz="1103" b="1" dirty="0">
                <a:solidFill>
                  <a:srgbClr val="A61C00"/>
                </a:solidFill>
              </a:rPr>
              <a:t>O</a:t>
            </a:r>
            <a:r>
              <a:rPr lang="en-CA" sz="1103" b="1" baseline="-25000" dirty="0">
                <a:solidFill>
                  <a:srgbClr val="A61C00"/>
                </a:solidFill>
              </a:rPr>
              <a:t>Q</a:t>
            </a:r>
            <a:r>
              <a:rPr lang="en-CA" sz="1103" b="1" dirty="0">
                <a:solidFill>
                  <a:srgbClr val="A61C00"/>
                </a:solidFill>
              </a:rPr>
              <a:t>)</a:t>
            </a:r>
            <a:endParaRPr lang="en-CA" sz="1103" b="1" baseline="-25000" dirty="0"/>
          </a:p>
        </p:txBody>
      </p:sp>
      <p:cxnSp>
        <p:nvCxnSpPr>
          <p:cNvPr id="86" name="Straight Arrow Connector 85"/>
          <p:cNvCxnSpPr/>
          <p:nvPr/>
        </p:nvCxnSpPr>
        <p:spPr>
          <a:xfrm flipV="1">
            <a:off x="6212194" y="1825307"/>
            <a:ext cx="1501835" cy="35748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7" name="Picture 4" descr="Free Download Of Stop Sign Icon Clipart PNG Transparent Backgroun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01" t="18427" r="33367" b="18557"/>
          <a:stretch/>
        </p:blipFill>
        <p:spPr bwMode="auto">
          <a:xfrm>
            <a:off x="8116843" y="1452411"/>
            <a:ext cx="480143" cy="487548"/>
          </a:xfrm>
          <a:prstGeom prst="rect">
            <a:avLst/>
          </a:prstGeom>
          <a:noFill/>
          <a:extLst>
            <a:ext uri="{909E8E84-426E-40DD-AFC4-6F175D3DCCD1}">
              <a14:hiddenFill xmlns:a14="http://schemas.microsoft.com/office/drawing/2010/main">
                <a:solidFill>
                  <a:srgbClr val="FFFFFF"/>
                </a:solidFill>
              </a14:hiddenFill>
            </a:ext>
          </a:extLst>
        </p:spPr>
      </p:pic>
      <p:sp>
        <p:nvSpPr>
          <p:cNvPr id="89" name="Google Shape;380;p29"/>
          <p:cNvSpPr txBox="1">
            <a:spLocks/>
          </p:cNvSpPr>
          <p:nvPr/>
        </p:nvSpPr>
        <p:spPr>
          <a:xfrm>
            <a:off x="4102803"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rgbClr val="C00000"/>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a:t>
            </a:r>
            <a:r>
              <a:rPr lang="en-CA" sz="1500" b="1" dirty="0">
                <a:solidFill>
                  <a:srgbClr val="C00000"/>
                </a:solidFill>
              </a:rPr>
              <a:t>&gt;=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C00000"/>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with probability at </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sp>
        <p:nvSpPr>
          <p:cNvPr id="90" name="Footer Placeholder 1">
            <a:extLst>
              <a:ext uri="{FF2B5EF4-FFF2-40B4-BE49-F238E27FC236}">
                <a16:creationId xmlns:a16="http://schemas.microsoft.com/office/drawing/2014/main" id="{A444D27A-98D4-40FC-98F2-BFC1887A43D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19460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98" name="Google Shape;2898;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 sz="1100" b="1">
                <a:solidFill>
                  <a:srgbClr val="980000"/>
                </a:solidFill>
              </a:rPr>
              <a:t>Q</a:t>
            </a:r>
            <a:endParaRPr sz="1100" b="1">
              <a:solidFill>
                <a:srgbClr val="980000"/>
              </a:solidFill>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sp>
        <p:nvSpPr>
          <p:cNvPr id="10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900" b="1" dirty="0">
                <a:solidFill>
                  <a:schemeClr val="accent1">
                    <a:lumMod val="75000"/>
                  </a:schemeClr>
                </a:solidFill>
              </a:rPr>
              <a:t>d</a:t>
            </a:r>
            <a:r>
              <a:rPr lang="en-CA" sz="1051" b="1" dirty="0">
                <a:solidFill>
                  <a:schemeClr val="accent1">
                    <a:lumMod val="75000"/>
                  </a:schemeClr>
                </a:solidFill>
              </a:rPr>
              <a:t>(O</a:t>
            </a:r>
            <a:r>
              <a:rPr lang="en-CA" sz="1051" b="1" baseline="-25000" dirty="0">
                <a:solidFill>
                  <a:schemeClr val="accent1">
                    <a:lumMod val="75000"/>
                  </a:schemeClr>
                </a:solidFill>
              </a:rPr>
              <a:t>Q</a:t>
            </a:r>
            <a:r>
              <a:rPr lang="en-CA" sz="1051" b="1" dirty="0">
                <a:solidFill>
                  <a:schemeClr val="accent1">
                    <a:lumMod val="75000"/>
                  </a:schemeClr>
                </a:solidFill>
              </a:rPr>
              <a:t>,O</a:t>
            </a:r>
            <a:r>
              <a:rPr lang="en-CA" sz="1051" b="1" baseline="-25000" dirty="0">
                <a:solidFill>
                  <a:schemeClr val="accent1">
                    <a:lumMod val="75000"/>
                  </a:schemeClr>
                </a:solidFill>
              </a:rPr>
              <a:t>3</a:t>
            </a:r>
            <a:r>
              <a:rPr lang="en-CA" sz="1051" b="1" dirty="0">
                <a:solidFill>
                  <a:schemeClr val="accent1">
                    <a:lumMod val="75000"/>
                  </a:schemeClr>
                </a:solidFill>
              </a:rPr>
              <a:t>)</a:t>
            </a:r>
            <a:endParaRPr lang="en-CA" sz="1100" b="1" dirty="0">
              <a:solidFill>
                <a:schemeClr val="accent1">
                  <a:lumMod val="75000"/>
                </a:schemeClr>
              </a:solidFill>
            </a:endParaRPr>
          </a:p>
          <a:p>
            <a:r>
              <a:rPr lang="en-CA" sz="1200" b="1" dirty="0" err="1">
                <a:solidFill>
                  <a:schemeClr val="accent6"/>
                </a:solidFill>
              </a:rPr>
              <a:t>lb</a:t>
            </a:r>
            <a:r>
              <a:rPr lang="en-CA" sz="1200" b="1" baseline="-25000" dirty="0" err="1">
                <a:solidFill>
                  <a:schemeClr val="accent6"/>
                </a:solidFill>
              </a:rPr>
              <a:t>cur</a:t>
            </a:r>
            <a:r>
              <a:rPr lang="en-CA" sz="1200" b="1" dirty="0">
                <a:solidFill>
                  <a:schemeClr val="accent6"/>
                </a:solidFill>
              </a:rPr>
              <a:t>   =  </a:t>
            </a:r>
            <a:r>
              <a:rPr lang="en-CA" sz="1200" b="1" dirty="0" err="1">
                <a:solidFill>
                  <a:schemeClr val="accent6"/>
                </a:solidFill>
              </a:rPr>
              <a:t>d</a:t>
            </a:r>
            <a:r>
              <a:rPr lang="en-CA" sz="1200" b="1" baseline="-25000" dirty="0" err="1">
                <a:solidFill>
                  <a:schemeClr val="accent6"/>
                </a:solidFill>
              </a:rPr>
              <a:t>lb</a:t>
            </a:r>
            <a:r>
              <a:rPr lang="en-CA" sz="1200" b="1" dirty="0">
                <a:solidFill>
                  <a:schemeClr val="accent6"/>
                </a:solidFill>
              </a:rPr>
              <a:t>(O</a:t>
            </a:r>
            <a:r>
              <a:rPr lang="en-CA" sz="1200" b="1" baseline="-25000" dirty="0">
                <a:solidFill>
                  <a:schemeClr val="accent6"/>
                </a:solidFill>
              </a:rPr>
              <a:t>Q</a:t>
            </a:r>
            <a:r>
              <a:rPr lang="en-CA" sz="1200" b="1" dirty="0">
                <a:solidFill>
                  <a:schemeClr val="accent6"/>
                </a:solidFill>
              </a:rPr>
              <a:t>’,      ) </a:t>
            </a:r>
            <a:r>
              <a:rPr lang="en-CA" sz="1200" b="1" dirty="0"/>
              <a:t>&lt;</a:t>
            </a:r>
            <a:r>
              <a:rPr lang="en-CA" sz="1200" b="1" dirty="0">
                <a:solidFill>
                  <a:schemeClr val="accent6"/>
                </a:solidFill>
              </a:rPr>
              <a:t> </a:t>
            </a:r>
            <a:r>
              <a:rPr lang="en-CA" sz="1200" b="1" dirty="0" err="1">
                <a:solidFill>
                  <a:schemeClr val="accent1">
                    <a:lumMod val="75000"/>
                  </a:schemeClr>
                </a:solidFill>
              </a:rPr>
              <a:t>bsf</a:t>
            </a:r>
            <a:endParaRPr lang="en-CA" sz="1200" b="1" dirty="0">
              <a:solidFill>
                <a:schemeClr val="accent6"/>
              </a:solidFill>
            </a:endParaRPr>
          </a:p>
          <a:p>
            <a:endParaRPr sz="1100" b="1" dirty="0">
              <a:solidFill>
                <a:srgbClr val="434343"/>
              </a:solidFill>
            </a:endParaRPr>
          </a:p>
        </p:txBody>
      </p: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785" name="Curved Connector 2784"/>
          <p:cNvCxnSpPr>
            <a:stCxn id="2897" idx="4"/>
            <a:endCxn id="2886" idx="0"/>
          </p:cNvCxnSpPr>
          <p:nvPr/>
        </p:nvCxnSpPr>
        <p:spPr>
          <a:xfrm rot="5400000">
            <a:off x="7545197" y="2492538"/>
            <a:ext cx="236637" cy="619"/>
          </a:xfrm>
          <a:prstGeom prst="curvedConnector3">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Indexes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7" name="Google Shape;2886;p83"/>
          <p:cNvSpPr/>
          <p:nvPr/>
        </p:nvSpPr>
        <p:spPr>
          <a:xfrm>
            <a:off x="7846095" y="166738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sp>
        <p:nvSpPr>
          <p:cNvPr id="48"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46" name="Footer Placeholder 1">
            <a:extLst>
              <a:ext uri="{FF2B5EF4-FFF2-40B4-BE49-F238E27FC236}">
                <a16:creationId xmlns:a16="http://schemas.microsoft.com/office/drawing/2014/main" id="{76AE8DCC-5F12-449F-9428-9F4CC8D8BF2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7356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98" name="Google Shape;2898;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 sz="1100" b="1">
                <a:solidFill>
                  <a:srgbClr val="980000"/>
                </a:solidFill>
              </a:rPr>
              <a:t>Q</a:t>
            </a:r>
            <a:endParaRPr sz="1100" b="1">
              <a:solidFill>
                <a:srgbClr val="980000"/>
              </a:solidFill>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sp>
        <p:nvSpPr>
          <p:cNvPr id="10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3" b="1" dirty="0" err="1">
                <a:solidFill>
                  <a:schemeClr val="accent1">
                    <a:lumMod val="75000"/>
                  </a:schemeClr>
                </a:solidFill>
              </a:rPr>
              <a:t>bsf</a:t>
            </a:r>
            <a:r>
              <a:rPr lang="en-CA" sz="1103" b="1" dirty="0">
                <a:solidFill>
                  <a:schemeClr val="accent1">
                    <a:lumMod val="75000"/>
                  </a:schemeClr>
                </a:solidFill>
              </a:rPr>
              <a:t>     = d(O</a:t>
            </a:r>
            <a:r>
              <a:rPr lang="en-CA" sz="1103" b="1" baseline="-25000" dirty="0">
                <a:solidFill>
                  <a:schemeClr val="accent1">
                    <a:lumMod val="75000"/>
                  </a:schemeClr>
                </a:solidFill>
              </a:rPr>
              <a:t>Q</a:t>
            </a:r>
            <a:r>
              <a:rPr lang="en-CA" sz="1103" b="1" dirty="0">
                <a:solidFill>
                  <a:schemeClr val="accent1">
                    <a:lumMod val="75000"/>
                  </a:schemeClr>
                </a:solidFill>
              </a:rPr>
              <a:t>,O</a:t>
            </a:r>
            <a:r>
              <a:rPr lang="en-CA" sz="1103" b="1" baseline="-25000" dirty="0">
                <a:solidFill>
                  <a:schemeClr val="accent1">
                    <a:lumMod val="75000"/>
                  </a:schemeClr>
                </a:solidFill>
              </a:rPr>
              <a:t>3</a:t>
            </a:r>
            <a:r>
              <a:rPr lang="en-CA" sz="1103" b="1" dirty="0">
                <a:solidFill>
                  <a:schemeClr val="accent1">
                    <a:lumMod val="75000"/>
                  </a:schemeClr>
                </a:solidFill>
              </a:rPr>
              <a:t>)</a:t>
            </a:r>
          </a:p>
          <a:p>
            <a:r>
              <a:rPr lang="en-CA" sz="1103" b="1" dirty="0" err="1">
                <a:solidFill>
                  <a:schemeClr val="accent6"/>
                </a:solidFill>
              </a:rPr>
              <a:t>lb</a:t>
            </a:r>
            <a:r>
              <a:rPr lang="en-CA" sz="1103" b="1" baseline="-25000" dirty="0" err="1">
                <a:solidFill>
                  <a:schemeClr val="accent6"/>
                </a:solidFill>
              </a:rPr>
              <a:t>cur</a:t>
            </a:r>
            <a:r>
              <a:rPr lang="en-CA" sz="1103" b="1" dirty="0">
                <a:solidFill>
                  <a:schemeClr val="accent6"/>
                </a:solidFill>
              </a:rPr>
              <a:t>   =  </a:t>
            </a:r>
            <a:r>
              <a:rPr lang="en-CA" sz="1103" b="1" dirty="0" err="1">
                <a:solidFill>
                  <a:schemeClr val="accent6"/>
                </a:solidFill>
              </a:rPr>
              <a:t>d</a:t>
            </a:r>
            <a:r>
              <a:rPr lang="en-CA" sz="1103" b="1" baseline="-25000" dirty="0" err="1">
                <a:solidFill>
                  <a:schemeClr val="accent6"/>
                </a:solidFill>
              </a:rPr>
              <a:t>lb</a:t>
            </a:r>
            <a:r>
              <a:rPr lang="en-CA" sz="1103" b="1" dirty="0">
                <a:solidFill>
                  <a:schemeClr val="accent6"/>
                </a:solidFill>
              </a:rPr>
              <a:t>(O</a:t>
            </a:r>
            <a:r>
              <a:rPr lang="en-CA" sz="1103" b="1" baseline="-25000" dirty="0">
                <a:solidFill>
                  <a:schemeClr val="accent6"/>
                </a:solidFill>
              </a:rPr>
              <a:t>Q</a:t>
            </a:r>
            <a:r>
              <a:rPr lang="en-CA" sz="1103" b="1" dirty="0">
                <a:solidFill>
                  <a:schemeClr val="accent6"/>
                </a:solidFill>
              </a:rPr>
              <a:t>’,        ) </a:t>
            </a:r>
            <a:r>
              <a:rPr lang="en-CA" sz="1103" b="1" dirty="0"/>
              <a:t>&lt;</a:t>
            </a:r>
            <a:r>
              <a:rPr lang="en-CA" sz="1103" b="1" dirty="0">
                <a:solidFill>
                  <a:schemeClr val="accent6"/>
                </a:solidFill>
              </a:rPr>
              <a:t> </a:t>
            </a:r>
            <a:r>
              <a:rPr lang="en-CA" sz="1103" b="1" dirty="0" err="1">
                <a:solidFill>
                  <a:schemeClr val="accent1">
                    <a:lumMod val="75000"/>
                  </a:schemeClr>
                </a:solidFill>
              </a:rPr>
              <a:t>bsf</a:t>
            </a:r>
            <a:endParaRPr lang="en-CA" sz="1103" b="1" dirty="0">
              <a:solidFill>
                <a:schemeClr val="accent6"/>
              </a:solidFill>
            </a:endParaRPr>
          </a:p>
          <a:p>
            <a:r>
              <a:rPr lang="en-CA" sz="1103" b="1" dirty="0" err="1">
                <a:solidFill>
                  <a:schemeClr val="accent6"/>
                </a:solidFill>
              </a:rPr>
              <a:t>lb</a:t>
            </a:r>
            <a:r>
              <a:rPr lang="en-CA" sz="1103" b="1" baseline="-25000" dirty="0" err="1">
                <a:solidFill>
                  <a:schemeClr val="accent6"/>
                </a:solidFill>
              </a:rPr>
              <a:t>cur</a:t>
            </a:r>
            <a:r>
              <a:rPr lang="en-CA" sz="1103" b="1" dirty="0">
                <a:solidFill>
                  <a:schemeClr val="accent6"/>
                </a:solidFill>
              </a:rPr>
              <a:t>   =  </a:t>
            </a:r>
            <a:r>
              <a:rPr lang="en-CA" sz="1103" b="1" dirty="0" err="1">
                <a:solidFill>
                  <a:schemeClr val="accent6"/>
                </a:solidFill>
              </a:rPr>
              <a:t>d</a:t>
            </a:r>
            <a:r>
              <a:rPr lang="en-CA" sz="1103" b="1" baseline="-25000" dirty="0" err="1">
                <a:solidFill>
                  <a:schemeClr val="accent6"/>
                </a:solidFill>
              </a:rPr>
              <a:t>lb</a:t>
            </a:r>
            <a:r>
              <a:rPr lang="en-CA" sz="1103" b="1" dirty="0">
                <a:solidFill>
                  <a:schemeClr val="accent6"/>
                </a:solidFill>
              </a:rPr>
              <a:t>(O</a:t>
            </a:r>
            <a:r>
              <a:rPr lang="en-CA" sz="1103" b="1" baseline="-25000" dirty="0">
                <a:solidFill>
                  <a:schemeClr val="accent6"/>
                </a:solidFill>
              </a:rPr>
              <a:t>Q</a:t>
            </a:r>
            <a:r>
              <a:rPr lang="en-CA" sz="1103" b="1" dirty="0">
                <a:solidFill>
                  <a:schemeClr val="accent6"/>
                </a:solidFill>
              </a:rPr>
              <a:t>’,        ) </a:t>
            </a:r>
            <a:r>
              <a:rPr lang="en-CA" sz="1103" b="1" dirty="0"/>
              <a:t>&lt;</a:t>
            </a:r>
            <a:r>
              <a:rPr lang="en-CA" sz="1103" b="1" dirty="0">
                <a:solidFill>
                  <a:schemeClr val="accent6"/>
                </a:solidFill>
              </a:rPr>
              <a:t> </a:t>
            </a:r>
            <a:r>
              <a:rPr lang="en-CA" sz="1103" b="1" dirty="0">
                <a:solidFill>
                  <a:srgbClr val="C00000"/>
                </a:solidFill>
              </a:rPr>
              <a:t>(1+</a:t>
            </a:r>
            <a:r>
              <a:rPr lang="en-US" sz="1103" b="1" dirty="0">
                <a:solidFill>
                  <a:srgbClr val="C00000"/>
                </a:solidFill>
                <a:latin typeface="Helvetica Neue"/>
                <a:ea typeface="Helvetica Neue"/>
                <a:cs typeface="Helvetica Neue"/>
                <a:sym typeface="Helvetica Neue"/>
              </a:rPr>
              <a:t>ε</a:t>
            </a:r>
            <a:r>
              <a:rPr lang="en-CA" sz="1103" b="1" dirty="0">
                <a:solidFill>
                  <a:srgbClr val="C00000"/>
                </a:solidFill>
              </a:rPr>
              <a:t>)</a:t>
            </a:r>
            <a:r>
              <a:rPr lang="en-CA" sz="1103" b="1" dirty="0">
                <a:solidFill>
                  <a:schemeClr val="accent6"/>
                </a:solidFill>
              </a:rPr>
              <a:t> </a:t>
            </a:r>
            <a:r>
              <a:rPr lang="en-CA" sz="1103" b="1" dirty="0" err="1">
                <a:solidFill>
                  <a:schemeClr val="accent1">
                    <a:lumMod val="75000"/>
                  </a:schemeClr>
                </a:solidFill>
              </a:rPr>
              <a:t>bsf</a:t>
            </a:r>
            <a:endParaRPr lang="en-CA" sz="1103" b="1" dirty="0">
              <a:solidFill>
                <a:schemeClr val="accent6"/>
              </a:solidFill>
            </a:endParaRPr>
          </a:p>
          <a:p>
            <a:endParaRPr sz="1100" b="1" dirty="0">
              <a:solidFill>
                <a:srgbClr val="434343"/>
              </a:solidFill>
            </a:endParaRPr>
          </a:p>
        </p:txBody>
      </p: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785" name="Curved Connector 2784"/>
          <p:cNvCxnSpPr>
            <a:stCxn id="2897" idx="4"/>
            <a:endCxn id="2886" idx="0"/>
          </p:cNvCxnSpPr>
          <p:nvPr/>
        </p:nvCxnSpPr>
        <p:spPr>
          <a:xfrm rot="5400000">
            <a:off x="7545197" y="2492538"/>
            <a:ext cx="236637" cy="619"/>
          </a:xfrm>
          <a:prstGeom prst="curvedConnector3">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Indexes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7" name="Google Shape;2886;p83"/>
          <p:cNvSpPr/>
          <p:nvPr/>
        </p:nvSpPr>
        <p:spPr>
          <a:xfrm>
            <a:off x="7817987" y="1661763"/>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sp>
        <p:nvSpPr>
          <p:cNvPr id="48" name="Oval 47"/>
          <p:cNvSpPr/>
          <p:nvPr/>
        </p:nvSpPr>
        <p:spPr>
          <a:xfrm>
            <a:off x="5131837" y="2044739"/>
            <a:ext cx="547616" cy="348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cxnSp>
        <p:nvCxnSpPr>
          <p:cNvPr id="49" name="Curved Connector 48"/>
          <p:cNvCxnSpPr>
            <a:stCxn id="48" idx="5"/>
          </p:cNvCxnSpPr>
          <p:nvPr/>
        </p:nvCxnSpPr>
        <p:spPr>
          <a:xfrm rot="5400000" flipH="1" flipV="1">
            <a:off x="6815754" y="793571"/>
            <a:ext cx="332249" cy="2765240"/>
          </a:xfrm>
          <a:prstGeom prst="curvedConnector4">
            <a:avLst>
              <a:gd name="adj1" fmla="val -51603"/>
              <a:gd name="adj2" fmla="val 51450"/>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Google Shape;2886;p83"/>
          <p:cNvSpPr/>
          <p:nvPr/>
        </p:nvSpPr>
        <p:spPr>
          <a:xfrm>
            <a:off x="7817987" y="1830400"/>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cxnSp>
        <p:nvCxnSpPr>
          <p:cNvPr id="54" name="Straight Connector 53"/>
          <p:cNvCxnSpPr/>
          <p:nvPr/>
        </p:nvCxnSpPr>
        <p:spPr>
          <a:xfrm flipV="1">
            <a:off x="6691101" y="1752885"/>
            <a:ext cx="1766173" cy="153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50" name="Footer Placeholder 1">
            <a:extLst>
              <a:ext uri="{FF2B5EF4-FFF2-40B4-BE49-F238E27FC236}">
                <a16:creationId xmlns:a16="http://schemas.microsoft.com/office/drawing/2014/main" id="{9844CC2F-A513-460D-A938-5B6D1B9E95E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67976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98" name="Google Shape;2898;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 sz="1100" b="1">
                <a:solidFill>
                  <a:srgbClr val="980000"/>
                </a:solidFill>
              </a:rPr>
              <a:t>Q</a:t>
            </a:r>
            <a:endParaRPr sz="1100" b="1">
              <a:solidFill>
                <a:srgbClr val="980000"/>
              </a:solidFill>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sp>
        <p:nvSpPr>
          <p:cNvPr id="10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051" b="1" dirty="0" err="1">
                <a:solidFill>
                  <a:schemeClr val="accent1">
                    <a:lumMod val="75000"/>
                  </a:schemeClr>
                </a:solidFill>
              </a:rPr>
              <a:t>bsf</a:t>
            </a:r>
            <a:r>
              <a:rPr lang="en-CA" sz="1051" b="1" dirty="0">
                <a:solidFill>
                  <a:schemeClr val="accent1">
                    <a:lumMod val="75000"/>
                  </a:schemeClr>
                </a:solidFill>
              </a:rPr>
              <a:t>     = d(O</a:t>
            </a:r>
            <a:r>
              <a:rPr lang="en-CA" sz="1051" b="1" baseline="-25000" dirty="0">
                <a:solidFill>
                  <a:schemeClr val="accent1">
                    <a:lumMod val="75000"/>
                  </a:schemeClr>
                </a:solidFill>
              </a:rPr>
              <a:t>Q</a:t>
            </a:r>
            <a:r>
              <a:rPr lang="en-CA" sz="1051" b="1" dirty="0">
                <a:solidFill>
                  <a:schemeClr val="accent1">
                    <a:lumMod val="75000"/>
                  </a:schemeClr>
                </a:solidFill>
              </a:rPr>
              <a:t>,O</a:t>
            </a:r>
            <a:r>
              <a:rPr lang="en-CA" sz="1051" b="1" baseline="-25000" dirty="0">
                <a:solidFill>
                  <a:schemeClr val="accent1">
                    <a:lumMod val="75000"/>
                  </a:schemeClr>
                </a:solidFill>
              </a:rPr>
              <a:t>3</a:t>
            </a:r>
            <a:r>
              <a:rPr lang="en-CA" sz="1051" b="1" dirty="0">
                <a:solidFill>
                  <a:schemeClr val="accent1">
                    <a:lumMod val="75000"/>
                  </a:schemeClr>
                </a:solidFill>
              </a:rPr>
              <a:t>)</a:t>
            </a: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a:t>
            </a:r>
            <a:r>
              <a:rPr lang="en-CA" sz="1051" b="1" dirty="0">
                <a:solidFill>
                  <a:schemeClr val="accent6"/>
                </a:solidFill>
              </a:rPr>
              <a:t>O</a:t>
            </a:r>
            <a:r>
              <a:rPr lang="en-CA" sz="1051" b="1" baseline="-25000" dirty="0">
                <a:solidFill>
                  <a:schemeClr val="accent6"/>
                </a:solidFill>
              </a:rPr>
              <a:t>Q</a:t>
            </a:r>
            <a:r>
              <a:rPr lang="en-CA" sz="1051" b="1" dirty="0">
                <a:solidFill>
                  <a:schemeClr val="accent6"/>
                </a:solidFill>
              </a:rPr>
              <a:t>’</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      ) </a:t>
            </a:r>
            <a:r>
              <a:rPr lang="en-CA" sz="1100" b="1" dirty="0"/>
              <a:t>&lt;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a:t>
            </a:r>
            <a:r>
              <a:rPr lang="en-CA" sz="1051" b="1" dirty="0">
                <a:solidFill>
                  <a:schemeClr val="accent6"/>
                </a:solidFill>
              </a:rPr>
              <a:t>O</a:t>
            </a:r>
            <a:r>
              <a:rPr lang="en-CA" sz="1051" b="1" baseline="-25000" dirty="0">
                <a:solidFill>
                  <a:schemeClr val="accent6"/>
                </a:solidFill>
              </a:rPr>
              <a:t>Q</a:t>
            </a:r>
            <a:r>
              <a:rPr lang="en-CA" sz="1051" b="1" dirty="0">
                <a:solidFill>
                  <a:schemeClr val="accent6"/>
                </a:solidFill>
              </a:rPr>
              <a:t>’</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      ) </a:t>
            </a:r>
            <a:r>
              <a:rPr lang="en-CA" sz="1100" b="1" dirty="0"/>
              <a:t>&lt;</a:t>
            </a:r>
            <a:r>
              <a:rPr lang="en-CA" sz="1100" b="1" dirty="0">
                <a:solidFill>
                  <a:schemeClr val="accent6"/>
                </a:solidFill>
              </a:rPr>
              <a:t> </a:t>
            </a:r>
            <a:r>
              <a:rPr lang="en-CA" sz="1100" b="1" dirty="0">
                <a:solidFill>
                  <a:srgbClr val="C00000"/>
                </a:solidFill>
              </a:rPr>
              <a:t>(1+</a:t>
            </a:r>
            <a:r>
              <a:rPr lang="en-US" sz="1200" b="1" dirty="0">
                <a:solidFill>
                  <a:srgbClr val="C00000"/>
                </a:solidFill>
                <a:latin typeface="Helvetica Neue"/>
                <a:ea typeface="Helvetica Neue"/>
                <a:cs typeface="Helvetica Neue"/>
                <a:sym typeface="Helvetica Neue"/>
              </a:rPr>
              <a:t>ε</a:t>
            </a:r>
            <a:r>
              <a:rPr lang="en-CA" sz="1100" b="1" dirty="0">
                <a:solidFill>
                  <a:srgbClr val="C00000"/>
                </a:solidFill>
              </a:rPr>
              <a: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endParaRPr sz="1100" b="1" dirty="0">
              <a:solidFill>
                <a:srgbClr val="434343"/>
              </a:solidFill>
            </a:endParaRPr>
          </a:p>
        </p:txBody>
      </p: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785" name="Curved Connector 2784"/>
          <p:cNvCxnSpPr>
            <a:stCxn id="2897" idx="4"/>
            <a:endCxn id="2886" idx="0"/>
          </p:cNvCxnSpPr>
          <p:nvPr/>
        </p:nvCxnSpPr>
        <p:spPr>
          <a:xfrm rot="5400000">
            <a:off x="7545197" y="2492538"/>
            <a:ext cx="236637" cy="619"/>
          </a:xfrm>
          <a:prstGeom prst="curvedConnector3">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75" name="Google Shape;2886;p83"/>
          <p:cNvSpPr/>
          <p:nvPr/>
        </p:nvSpPr>
        <p:spPr>
          <a:xfrm>
            <a:off x="7761775" y="1661763"/>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Indexes</a:t>
            </a:r>
          </a:p>
        </p:txBody>
      </p:sp>
      <p:sp>
        <p:nvSpPr>
          <p:cNvPr id="115" name="Google Shape;2886;p83"/>
          <p:cNvSpPr/>
          <p:nvPr/>
        </p:nvSpPr>
        <p:spPr>
          <a:xfrm>
            <a:off x="7762976" y="1847715"/>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pic>
        <p:nvPicPr>
          <p:cNvPr id="12" name="Picture 11"/>
          <p:cNvPicPr>
            <a:picLocks noChangeAspect="1"/>
          </p:cNvPicPr>
          <p:nvPr/>
        </p:nvPicPr>
        <p:blipFill rotWithShape="1">
          <a:blip r:embed="rId3"/>
          <a:srcRect l="30541"/>
          <a:stretch/>
        </p:blipFill>
        <p:spPr>
          <a:xfrm>
            <a:off x="447438" y="1773235"/>
            <a:ext cx="3756255" cy="3627295"/>
          </a:xfrm>
          <a:prstGeom prst="rect">
            <a:avLst/>
          </a:prstGeom>
        </p:spPr>
      </p:pic>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sp>
        <p:nvSpPr>
          <p:cNvPr id="13" name="Oval 12"/>
          <p:cNvSpPr/>
          <p:nvPr/>
        </p:nvSpPr>
        <p:spPr>
          <a:xfrm>
            <a:off x="5131837" y="2044739"/>
            <a:ext cx="547616" cy="348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cxnSp>
        <p:nvCxnSpPr>
          <p:cNvPr id="2786" name="Curved Connector 2785"/>
          <p:cNvCxnSpPr>
            <a:stCxn id="13" idx="5"/>
          </p:cNvCxnSpPr>
          <p:nvPr/>
        </p:nvCxnSpPr>
        <p:spPr>
          <a:xfrm rot="5400000" flipH="1" flipV="1">
            <a:off x="6815754" y="793571"/>
            <a:ext cx="332249" cy="2765240"/>
          </a:xfrm>
          <a:prstGeom prst="curvedConnector4">
            <a:avLst>
              <a:gd name="adj1" fmla="val -51603"/>
              <a:gd name="adj2" fmla="val 51450"/>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691101" y="1752885"/>
            <a:ext cx="1766173" cy="153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2"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50" name="Footer Placeholder 1">
            <a:extLst>
              <a:ext uri="{FF2B5EF4-FFF2-40B4-BE49-F238E27FC236}">
                <a16:creationId xmlns:a16="http://schemas.microsoft.com/office/drawing/2014/main" id="{5D483CB4-F234-444D-BFAC-C517C48B6BC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8565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98" name="Google Shape;2898;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 sz="1100" b="1">
                <a:solidFill>
                  <a:srgbClr val="980000"/>
                </a:solidFill>
              </a:rPr>
              <a:t>Q</a:t>
            </a:r>
            <a:endParaRPr sz="1100" b="1">
              <a:solidFill>
                <a:srgbClr val="980000"/>
              </a:solidFill>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sp>
        <p:nvSpPr>
          <p:cNvPr id="10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d(O</a:t>
            </a:r>
            <a:r>
              <a:rPr lang="en-CA" sz="1051" b="1" baseline="-25000" dirty="0">
                <a:solidFill>
                  <a:schemeClr val="accent1">
                    <a:lumMod val="75000"/>
                  </a:schemeClr>
                </a:solidFill>
              </a:rPr>
              <a:t>Q</a:t>
            </a:r>
            <a:r>
              <a:rPr lang="en-CA" sz="1051" b="1" dirty="0">
                <a:solidFill>
                  <a:schemeClr val="accent1">
                    <a:lumMod val="75000"/>
                  </a:schemeClr>
                </a:solidFill>
              </a:rPr>
              <a:t>,O</a:t>
            </a:r>
            <a:r>
              <a:rPr lang="en-CA" sz="1051" b="1" baseline="-25000" dirty="0">
                <a:solidFill>
                  <a:schemeClr val="accent1">
                    <a:lumMod val="75000"/>
                  </a:schemeClr>
                </a:solidFill>
              </a:rPr>
              <a:t>3</a:t>
            </a:r>
            <a:r>
              <a:rPr lang="en-CA" sz="1051" b="1" dirty="0">
                <a:solidFill>
                  <a:schemeClr val="accent1">
                    <a:lumMod val="75000"/>
                  </a:schemeClr>
                </a:solidFill>
              </a:rPr>
              <a:t>)</a:t>
            </a:r>
            <a:endParaRPr lang="en-CA" sz="1100" b="1" dirty="0">
              <a:solidFill>
                <a:schemeClr val="accent1">
                  <a:lumMod val="75000"/>
                </a:schemeClr>
              </a:solidFill>
            </a:endParaRPr>
          </a:p>
          <a:p>
            <a:r>
              <a:rPr lang="en-CA" sz="1100" b="1" dirty="0"/>
              <a:t>If</a:t>
            </a:r>
            <a:r>
              <a:rPr lang="en-CA" sz="1100" b="1" dirty="0">
                <a:solidFill>
                  <a:schemeClr val="accent1">
                    <a:lumMod val="75000"/>
                  </a:schemeClr>
                </a:solidFill>
              </a:rPr>
              <a:t> </a:t>
            </a:r>
            <a:r>
              <a:rPr lang="en-CA" sz="1100" b="1" dirty="0" err="1">
                <a:solidFill>
                  <a:schemeClr val="accent1">
                    <a:lumMod val="75000"/>
                  </a:schemeClr>
                </a:solidFill>
              </a:rPr>
              <a:t>bsf</a:t>
            </a:r>
            <a:r>
              <a:rPr lang="en-CA" sz="1100" b="1" dirty="0">
                <a:solidFill>
                  <a:schemeClr val="accent1">
                    <a:lumMod val="75000"/>
                  </a:schemeClr>
                </a:solidFill>
              </a:rPr>
              <a:t> </a:t>
            </a:r>
            <a:r>
              <a:rPr lang="en-CA" sz="1100" b="1" dirty="0"/>
              <a:t>&lt;=     </a:t>
            </a:r>
            <a:r>
              <a:rPr lang="en-CA" sz="1100" b="1" dirty="0">
                <a:solidFill>
                  <a:schemeClr val="accent1">
                    <a:lumMod val="75000"/>
                  </a:schemeClr>
                </a:solidFill>
              </a:rPr>
              <a:t> </a:t>
            </a:r>
          </a:p>
          <a:p>
            <a:endParaRPr sz="1100" b="1" dirty="0">
              <a:solidFill>
                <a:srgbClr val="434343"/>
              </a:solidFill>
            </a:endParaRPr>
          </a:p>
        </p:txBody>
      </p: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31" y="1260556"/>
            <a:ext cx="5874809"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Indexes</a:t>
            </a:r>
          </a:p>
        </p:txBody>
      </p:sp>
      <p:pic>
        <p:nvPicPr>
          <p:cNvPr id="12" name="Picture 11"/>
          <p:cNvPicPr>
            <a:picLocks noChangeAspect="1"/>
          </p:cNvPicPr>
          <p:nvPr/>
        </p:nvPicPr>
        <p:blipFill rotWithShape="1">
          <a:blip r:embed="rId3"/>
          <a:srcRect l="30541"/>
          <a:stretch/>
        </p:blipFill>
        <p:spPr>
          <a:xfrm>
            <a:off x="447438" y="1773235"/>
            <a:ext cx="3756255" cy="3627295"/>
          </a:xfrm>
          <a:prstGeom prst="rect">
            <a:avLst/>
          </a:prstGeom>
        </p:spPr>
      </p:pic>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rgbClr val="C00000"/>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a:t>
            </a:r>
            <a:r>
              <a:rPr lang="en-CA" sz="1500" b="1" dirty="0">
                <a:solidFill>
                  <a:srgbClr val="C00000"/>
                </a:solidFill>
              </a:rPr>
              <a:t>&gt;=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C00000"/>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with probability at </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sp>
        <p:nvSpPr>
          <p:cNvPr id="13" name="Oval 12"/>
          <p:cNvSpPr/>
          <p:nvPr/>
        </p:nvSpPr>
        <p:spPr>
          <a:xfrm>
            <a:off x="5972604" y="2117263"/>
            <a:ext cx="224235" cy="228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52" name="Google Shape;2901;p83"/>
          <p:cNvSpPr/>
          <p:nvPr/>
        </p:nvSpPr>
        <p:spPr>
          <a:xfrm>
            <a:off x="7436481" y="2406116"/>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med" len="med"/>
            <a:tailEnd type="none" w="med" len="med"/>
          </a:ln>
        </p:spPr>
      </p:sp>
      <p:sp>
        <p:nvSpPr>
          <p:cNvPr id="53" name="Google Shape;2899;p8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54" name="Google Shape;2900;p83"/>
          <p:cNvCxnSpPr>
            <a:endCxn id="53" idx="0"/>
          </p:cNvCxnSpPr>
          <p:nvPr/>
        </p:nvCxnSpPr>
        <p:spPr>
          <a:xfrm>
            <a:off x="7738547" y="3637243"/>
            <a:ext cx="65700" cy="599700"/>
          </a:xfrm>
          <a:prstGeom prst="straightConnector1">
            <a:avLst/>
          </a:prstGeom>
          <a:noFill/>
          <a:ln w="9525" cap="flat" cmpd="sng">
            <a:solidFill>
              <a:schemeClr val="dk2"/>
            </a:solidFill>
            <a:prstDash val="solid"/>
            <a:round/>
            <a:headEnd type="none" w="med" len="med"/>
            <a:tailEnd type="none" w="med" len="med"/>
          </a:ln>
        </p:spPr>
      </p:cxnSp>
      <p:sp>
        <p:nvSpPr>
          <p:cNvPr id="7" name="Rectangle 6"/>
          <p:cNvSpPr/>
          <p:nvPr/>
        </p:nvSpPr>
        <p:spPr>
          <a:xfrm>
            <a:off x="7226938" y="1586396"/>
            <a:ext cx="1039067" cy="262059"/>
          </a:xfrm>
          <a:prstGeom prst="rect">
            <a:avLst/>
          </a:prstGeom>
        </p:spPr>
        <p:txBody>
          <a:bodyPr wrap="none">
            <a:spAutoFit/>
          </a:bodyPr>
          <a:lstStyle/>
          <a:p>
            <a:r>
              <a:rPr lang="el-GR" sz="1103" b="1" dirty="0">
                <a:solidFill>
                  <a:srgbClr val="A61C00"/>
                </a:solidFill>
              </a:rPr>
              <a:t>(1+ε) </a:t>
            </a:r>
            <a:r>
              <a:rPr lang="en-CA" sz="1103" b="1" dirty="0">
                <a:solidFill>
                  <a:srgbClr val="A61C00"/>
                </a:solidFill>
              </a:rPr>
              <a:t>r</a:t>
            </a:r>
            <a:r>
              <a:rPr lang="el-GR" sz="1103" b="1" baseline="-25000" dirty="0">
                <a:solidFill>
                  <a:srgbClr val="A61C00"/>
                </a:solidFill>
              </a:rPr>
              <a:t>δ</a:t>
            </a:r>
            <a:r>
              <a:rPr lang="el-GR" sz="1103" b="1" dirty="0">
                <a:solidFill>
                  <a:srgbClr val="A61C00"/>
                </a:solidFill>
              </a:rPr>
              <a:t>(</a:t>
            </a:r>
            <a:r>
              <a:rPr lang="en-CA" sz="1103" b="1" dirty="0">
                <a:solidFill>
                  <a:srgbClr val="A61C00"/>
                </a:solidFill>
              </a:rPr>
              <a:t>O</a:t>
            </a:r>
            <a:r>
              <a:rPr lang="en-CA" sz="1103" b="1" baseline="-25000" dirty="0">
                <a:solidFill>
                  <a:srgbClr val="A61C00"/>
                </a:solidFill>
              </a:rPr>
              <a:t>Q</a:t>
            </a:r>
            <a:r>
              <a:rPr lang="en-CA" sz="1103" b="1" dirty="0">
                <a:solidFill>
                  <a:srgbClr val="A61C00"/>
                </a:solidFill>
              </a:rPr>
              <a:t>)</a:t>
            </a:r>
            <a:endParaRPr lang="en-CA" sz="1103" b="1" baseline="-25000" dirty="0"/>
          </a:p>
        </p:txBody>
      </p:sp>
      <p:cxnSp>
        <p:nvCxnSpPr>
          <p:cNvPr id="16" name="Straight Arrow Connector 15"/>
          <p:cNvCxnSpPr/>
          <p:nvPr/>
        </p:nvCxnSpPr>
        <p:spPr>
          <a:xfrm flipV="1">
            <a:off x="6212194" y="1825307"/>
            <a:ext cx="1501835" cy="35748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AutoShape 2" descr="Stop - Free signs icons"/>
          <p:cNvSpPr>
            <a:spLocks noChangeAspect="1" noChangeArrowheads="1"/>
          </p:cNvSpPr>
          <p:nvPr/>
        </p:nvSpPr>
        <p:spPr bwMode="auto">
          <a:xfrm>
            <a:off x="116681" y="7489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en-CA" sz="1351"/>
          </a:p>
        </p:txBody>
      </p:sp>
      <p:pic>
        <p:nvPicPr>
          <p:cNvPr id="4100" name="Picture 4" descr="Free Download Of Stop Sign Icon Clipart PNG Transparent Backgroun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01" t="18427" r="33367" b="18557"/>
          <a:stretch/>
        </p:blipFill>
        <p:spPr bwMode="auto">
          <a:xfrm>
            <a:off x="8116843" y="1452411"/>
            <a:ext cx="480143" cy="487548"/>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56" name="Footer Placeholder 1">
            <a:extLst>
              <a:ext uri="{FF2B5EF4-FFF2-40B4-BE49-F238E27FC236}">
                <a16:creationId xmlns:a16="http://schemas.microsoft.com/office/drawing/2014/main" id="{B3783D30-7BF2-4EE6-A46C-1757011CFDC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91153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169</a:t>
            </a:fld>
            <a:endParaRPr lang="en-US">
              <a:solidFill>
                <a:prstClr val="black">
                  <a:tint val="75000"/>
                </a:prstClr>
              </a:solidFill>
            </a:endParaRPr>
          </a:p>
        </p:txBody>
      </p:sp>
      <p:sp>
        <p:nvSpPr>
          <p:cNvPr id="2" name="Footer Placeholder 1">
            <a:extLst>
              <a:ext uri="{FF2B5EF4-FFF2-40B4-BE49-F238E27FC236}">
                <a16:creationId xmlns:a16="http://schemas.microsoft.com/office/drawing/2014/main" id="{8BA55259-7267-4413-8781-D791D0B78942}"/>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1379371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C876C8-A410-497B-AF20-47E80AE937B8}"/>
              </a:ext>
            </a:extLst>
          </p:cNvPr>
          <p:cNvSpPr txBox="1"/>
          <p:nvPr/>
        </p:nvSpPr>
        <p:spPr>
          <a:xfrm>
            <a:off x="5825447" y="1646510"/>
            <a:ext cx="69312" cy="27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83" hangingPunct="0"/>
            <a:endParaRPr lang="fr-MA" sz="1351" dirty="0">
              <a:solidFill>
                <a:srgbClr val="000000"/>
              </a:solidFill>
              <a:sym typeface="Calibri"/>
            </a:endParaRPr>
          </a:p>
        </p:txBody>
      </p:sp>
      <p:sp>
        <p:nvSpPr>
          <p:cNvPr id="42" name="Rectangle 41">
            <a:extLst>
              <a:ext uri="{FF2B5EF4-FFF2-40B4-BE49-F238E27FC236}">
                <a16:creationId xmlns:a16="http://schemas.microsoft.com/office/drawing/2014/main" id="{7FAA885F-D55E-400B-BA24-C9BB152BF454}"/>
              </a:ext>
            </a:extLst>
          </p:cNvPr>
          <p:cNvSpPr/>
          <p:nvPr/>
        </p:nvSpPr>
        <p:spPr>
          <a:xfrm>
            <a:off x="2607758" y="2275949"/>
            <a:ext cx="1512281"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grpSp>
        <p:nvGrpSpPr>
          <p:cNvPr id="36" name="Groupe 35">
            <a:extLst>
              <a:ext uri="{FF2B5EF4-FFF2-40B4-BE49-F238E27FC236}">
                <a16:creationId xmlns:a16="http://schemas.microsoft.com/office/drawing/2014/main" id="{92F9A3DE-997C-4199-B5AF-BF5522913552}"/>
              </a:ext>
            </a:extLst>
          </p:cNvPr>
          <p:cNvGrpSpPr/>
          <p:nvPr/>
        </p:nvGrpSpPr>
        <p:grpSpPr>
          <a:xfrm>
            <a:off x="3845361" y="4000022"/>
            <a:ext cx="1485185" cy="1485185"/>
            <a:chOff x="2677001" y="2614345"/>
            <a:chExt cx="1980247" cy="1980247"/>
          </a:xfrm>
          <a:solidFill>
            <a:srgbClr val="C00000"/>
          </a:solidFill>
        </p:grpSpPr>
        <p:sp>
          <p:nvSpPr>
            <p:cNvPr id="37" name="Ellipse 36">
              <a:extLst>
                <a:ext uri="{FF2B5EF4-FFF2-40B4-BE49-F238E27FC236}">
                  <a16:creationId xmlns:a16="http://schemas.microsoft.com/office/drawing/2014/main" id="{E1DA06CF-F502-4A7F-92D7-2291A2439047}"/>
                </a:ext>
              </a:extLst>
            </p:cNvPr>
            <p:cNvSpPr/>
            <p:nvPr/>
          </p:nvSpPr>
          <p:spPr>
            <a:xfrm>
              <a:off x="2677001" y="2614345"/>
              <a:ext cx="1980247" cy="1980247"/>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MA" sz="1351" dirty="0"/>
            </a:p>
          </p:txBody>
        </p:sp>
        <p:sp>
          <p:nvSpPr>
            <p:cNvPr id="38" name="Ellipse 4">
              <a:extLst>
                <a:ext uri="{FF2B5EF4-FFF2-40B4-BE49-F238E27FC236}">
                  <a16:creationId xmlns:a16="http://schemas.microsoft.com/office/drawing/2014/main" id="{8EFE1651-E472-4391-8191-4CF28F4F61F0}"/>
                </a:ext>
              </a:extLst>
            </p:cNvPr>
            <p:cNvSpPr txBox="1"/>
            <p:nvPr/>
          </p:nvSpPr>
          <p:spPr>
            <a:xfrm>
              <a:off x="2907286" y="3209840"/>
              <a:ext cx="1597756" cy="8490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091">
                <a:lnSpc>
                  <a:spcPct val="90000"/>
                </a:lnSpc>
                <a:spcBef>
                  <a:spcPct val="0"/>
                </a:spcBef>
                <a:spcAft>
                  <a:spcPct val="35000"/>
                </a:spcAft>
              </a:pPr>
              <a:r>
                <a:rPr lang="en-US" sz="1600" b="1" dirty="0"/>
                <a:t>Similarity Search</a:t>
              </a:r>
            </a:p>
          </p:txBody>
        </p:sp>
      </p:grpSp>
      <p:sp>
        <p:nvSpPr>
          <p:cNvPr id="39" name="Flèche : gauche 38">
            <a:extLst>
              <a:ext uri="{FF2B5EF4-FFF2-40B4-BE49-F238E27FC236}">
                <a16:creationId xmlns:a16="http://schemas.microsoft.com/office/drawing/2014/main" id="{99DF6F7D-57DE-428B-87EC-BDE0244D43AB}"/>
              </a:ext>
            </a:extLst>
          </p:cNvPr>
          <p:cNvSpPr/>
          <p:nvPr/>
        </p:nvSpPr>
        <p:spPr>
          <a:xfrm rot="11700000">
            <a:off x="2537086" y="4179655"/>
            <a:ext cx="1297927" cy="423279"/>
          </a:xfrm>
          <a:prstGeom prst="leftArrow">
            <a:avLst>
              <a:gd name="adj1" fmla="val 60000"/>
              <a:gd name="adj2" fmla="val 50000"/>
            </a:avLst>
          </a:prstGeom>
          <a:solidFill>
            <a:schemeClr val="accent4"/>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40" name="Flèche : gauche 39">
            <a:extLst>
              <a:ext uri="{FF2B5EF4-FFF2-40B4-BE49-F238E27FC236}">
                <a16:creationId xmlns:a16="http://schemas.microsoft.com/office/drawing/2014/main" id="{C9A4E47A-69FD-426F-8322-6529ED6B4927}"/>
              </a:ext>
            </a:extLst>
          </p:cNvPr>
          <p:cNvSpPr/>
          <p:nvPr/>
        </p:nvSpPr>
        <p:spPr>
          <a:xfrm rot="14700000">
            <a:off x="3318967" y="3201332"/>
            <a:ext cx="1297927" cy="423279"/>
          </a:xfrm>
          <a:prstGeom prst="leftArrow">
            <a:avLst>
              <a:gd name="adj1" fmla="val 60000"/>
              <a:gd name="adj2" fmla="val 50000"/>
            </a:avLst>
          </a:prstGeom>
          <a:solidFill>
            <a:srgbClr val="7030A0"/>
          </a:solidFill>
        </p:spPr>
        <p:style>
          <a:lnRef idx="0">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hueOff val="0"/>
              <a:satOff val="0"/>
              <a:lumOff val="0"/>
              <a:alphaOff val="0"/>
            </a:schemeClr>
          </a:fontRef>
        </p:style>
      </p:sp>
      <p:sp>
        <p:nvSpPr>
          <p:cNvPr id="41" name="Flèche : gauche 40">
            <a:extLst>
              <a:ext uri="{FF2B5EF4-FFF2-40B4-BE49-F238E27FC236}">
                <a16:creationId xmlns:a16="http://schemas.microsoft.com/office/drawing/2014/main" id="{EA752E07-B116-4714-88D5-64324F8802B9}"/>
              </a:ext>
            </a:extLst>
          </p:cNvPr>
          <p:cNvSpPr/>
          <p:nvPr/>
        </p:nvSpPr>
        <p:spPr>
          <a:xfrm rot="17700000">
            <a:off x="4559010" y="3201332"/>
            <a:ext cx="1297927" cy="423279"/>
          </a:xfrm>
          <a:prstGeom prst="leftArrow">
            <a:avLst>
              <a:gd name="adj1" fmla="val 60000"/>
              <a:gd name="adj2" fmla="val 50000"/>
            </a:avLst>
          </a:prstGeom>
          <a:solidFill>
            <a:srgbClr val="00B050"/>
          </a:solidFill>
        </p:spPr>
        <p:style>
          <a:lnRef idx="0">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hueOff val="0"/>
              <a:satOff val="0"/>
              <a:lumOff val="0"/>
              <a:alphaOff val="0"/>
            </a:schemeClr>
          </a:fontRef>
        </p:style>
      </p:sp>
      <p:sp>
        <p:nvSpPr>
          <p:cNvPr id="43" name="Flèche : gauche 42">
            <a:extLst>
              <a:ext uri="{FF2B5EF4-FFF2-40B4-BE49-F238E27FC236}">
                <a16:creationId xmlns:a16="http://schemas.microsoft.com/office/drawing/2014/main" id="{11B27A0E-C7EB-4AC4-9CF5-D1EA71E7055A}"/>
              </a:ext>
            </a:extLst>
          </p:cNvPr>
          <p:cNvSpPr/>
          <p:nvPr/>
        </p:nvSpPr>
        <p:spPr>
          <a:xfrm rot="20700000">
            <a:off x="5356095" y="4151260"/>
            <a:ext cx="1297927" cy="423279"/>
          </a:xfrm>
          <a:prstGeom prst="leftArrow">
            <a:avLst>
              <a:gd name="adj1" fmla="val 60000"/>
              <a:gd name="adj2" fmla="val 50000"/>
            </a:avLst>
          </a:prstGeom>
          <a:solidFill>
            <a:schemeClr val="accent5">
              <a:lumMod val="50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grpSp>
        <p:nvGrpSpPr>
          <p:cNvPr id="73" name="Groupe 72">
            <a:extLst>
              <a:ext uri="{FF2B5EF4-FFF2-40B4-BE49-F238E27FC236}">
                <a16:creationId xmlns:a16="http://schemas.microsoft.com/office/drawing/2014/main" id="{F0F13B1B-4A0A-480A-9C82-BADE96BE7EE2}"/>
              </a:ext>
            </a:extLst>
          </p:cNvPr>
          <p:cNvGrpSpPr/>
          <p:nvPr/>
        </p:nvGrpSpPr>
        <p:grpSpPr>
          <a:xfrm>
            <a:off x="5970850" y="3697743"/>
            <a:ext cx="1512281" cy="1446633"/>
            <a:chOff x="5451782" y="2121739"/>
            <a:chExt cx="1881235" cy="1504988"/>
          </a:xfrm>
          <a:solidFill>
            <a:schemeClr val="accent5">
              <a:lumMod val="50000"/>
            </a:schemeClr>
          </a:solidFill>
        </p:grpSpPr>
        <p:sp>
          <p:nvSpPr>
            <p:cNvPr id="75" name="Rectangle : coins arrondis 74">
              <a:extLst>
                <a:ext uri="{FF2B5EF4-FFF2-40B4-BE49-F238E27FC236}">
                  <a16:creationId xmlns:a16="http://schemas.microsoft.com/office/drawing/2014/main" id="{BC0F02CF-88A4-41D8-9A71-728FE73925AC}"/>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76" name="Rectangle : coins arrondis 10">
              <a:extLst>
                <a:ext uri="{FF2B5EF4-FFF2-40B4-BE49-F238E27FC236}">
                  <a16:creationId xmlns:a16="http://schemas.microsoft.com/office/drawing/2014/main" id="{457EB1B3-254B-4EEF-A3E9-B51E0110EB88}"/>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99" name="Content Placeholder 2">
            <a:extLst>
              <a:ext uri="{FF2B5EF4-FFF2-40B4-BE49-F238E27FC236}">
                <a16:creationId xmlns:a16="http://schemas.microsoft.com/office/drawing/2014/main" id="{B5108F8A-733F-4F8A-BDE7-28BCB035480A}"/>
              </a:ext>
            </a:extLst>
          </p:cNvPr>
          <p:cNvSpPr txBox="1">
            <a:spLocks/>
          </p:cNvSpPr>
          <p:nvPr/>
        </p:nvSpPr>
        <p:spPr>
          <a:xfrm>
            <a:off x="5756766" y="3719948"/>
            <a:ext cx="1940443" cy="280074"/>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Outlier Detection</a:t>
            </a:r>
            <a:endParaRPr lang="en-US" sz="900" b="1" dirty="0">
              <a:solidFill>
                <a:schemeClr val="bg1"/>
              </a:solidFill>
              <a:latin typeface="Calibri"/>
              <a:cs typeface="Calibri"/>
            </a:endParaRPr>
          </a:p>
        </p:txBody>
      </p:sp>
      <p:grpSp>
        <p:nvGrpSpPr>
          <p:cNvPr id="119" name="Groupe 118">
            <a:extLst>
              <a:ext uri="{FF2B5EF4-FFF2-40B4-BE49-F238E27FC236}">
                <a16:creationId xmlns:a16="http://schemas.microsoft.com/office/drawing/2014/main" id="{FF606E6B-C259-4C1E-84E7-F834A5CEAB97}"/>
              </a:ext>
            </a:extLst>
          </p:cNvPr>
          <p:cNvGrpSpPr/>
          <p:nvPr/>
        </p:nvGrpSpPr>
        <p:grpSpPr>
          <a:xfrm>
            <a:off x="2707514" y="2024013"/>
            <a:ext cx="1512281" cy="1446633"/>
            <a:chOff x="5451782" y="2121739"/>
            <a:chExt cx="1881235" cy="1504988"/>
          </a:xfrm>
          <a:solidFill>
            <a:srgbClr val="7030A0"/>
          </a:solidFill>
        </p:grpSpPr>
        <p:sp>
          <p:nvSpPr>
            <p:cNvPr id="120" name="Rectangle : coins arrondis 119">
              <a:extLst>
                <a:ext uri="{FF2B5EF4-FFF2-40B4-BE49-F238E27FC236}">
                  <a16:creationId xmlns:a16="http://schemas.microsoft.com/office/drawing/2014/main" id="{C3695382-15F5-445E-BB92-651DA025CF1A}"/>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21" name="Rectangle : coins arrondis 10">
              <a:extLst>
                <a:ext uri="{FF2B5EF4-FFF2-40B4-BE49-F238E27FC236}">
                  <a16:creationId xmlns:a16="http://schemas.microsoft.com/office/drawing/2014/main" id="{EDCC00EC-DE4A-42A4-AE1F-BFB78025FAF7}"/>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135" name="Content Placeholder 2">
            <a:extLst>
              <a:ext uri="{FF2B5EF4-FFF2-40B4-BE49-F238E27FC236}">
                <a16:creationId xmlns:a16="http://schemas.microsoft.com/office/drawing/2014/main" id="{390BCD41-9A9D-48E1-B375-EF9942301547}"/>
              </a:ext>
            </a:extLst>
          </p:cNvPr>
          <p:cNvSpPr txBox="1">
            <a:spLocks/>
          </p:cNvSpPr>
          <p:nvPr/>
        </p:nvSpPr>
        <p:spPr>
          <a:xfrm>
            <a:off x="2513056" y="2055027"/>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Clustering</a:t>
            </a:r>
            <a:endParaRPr lang="en-US" sz="900" b="1" dirty="0">
              <a:solidFill>
                <a:schemeClr val="bg1"/>
              </a:solidFill>
              <a:latin typeface="Calibri"/>
              <a:cs typeface="Calibri"/>
            </a:endParaRPr>
          </a:p>
        </p:txBody>
      </p:sp>
      <p:sp>
        <p:nvSpPr>
          <p:cNvPr id="52" name="Content Placeholder 2">
            <a:extLst>
              <a:ext uri="{FF2B5EF4-FFF2-40B4-BE49-F238E27FC236}">
                <a16:creationId xmlns:a16="http://schemas.microsoft.com/office/drawing/2014/main" id="{8336EFCF-C8E6-4FED-B644-5E31EE91BE3A}"/>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58" name="Content Placeholder 2">
            <a:extLst>
              <a:ext uri="{FF2B5EF4-FFF2-40B4-BE49-F238E27FC236}">
                <a16:creationId xmlns:a16="http://schemas.microsoft.com/office/drawing/2014/main" id="{891D7634-F44C-42DC-9EEA-2216B3434C63}"/>
              </a:ext>
            </a:extLst>
          </p:cNvPr>
          <p:cNvSpPr txBox="1">
            <a:spLocks/>
          </p:cNvSpPr>
          <p:nvPr/>
        </p:nvSpPr>
        <p:spPr>
          <a:xfrm>
            <a:off x="1522457" y="4700274"/>
            <a:ext cx="1827165" cy="299940"/>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dirty="0">
                <a:solidFill>
                  <a:schemeClr val="bg1"/>
                </a:solidFill>
                <a:latin typeface="Arial" panose="020B0604020202020204" pitchFamily="34" charset="0"/>
                <a:cs typeface="Arial" panose="020B0604020202020204" pitchFamily="34" charset="0"/>
              </a:rPr>
              <a:t>Predictive Maintenance</a:t>
            </a:r>
          </a:p>
        </p:txBody>
      </p:sp>
      <p:sp>
        <p:nvSpPr>
          <p:cNvPr id="47" name="Rectangle : coins arrondis 46">
            <a:extLst>
              <a:ext uri="{FF2B5EF4-FFF2-40B4-BE49-F238E27FC236}">
                <a16:creationId xmlns:a16="http://schemas.microsoft.com/office/drawing/2014/main" id="{748129C8-5839-4A9E-A9D8-9BB3B2B3262E}"/>
              </a:ext>
            </a:extLst>
          </p:cNvPr>
          <p:cNvSpPr/>
          <p:nvPr/>
        </p:nvSpPr>
        <p:spPr>
          <a:xfrm>
            <a:off x="1634514" y="3663311"/>
            <a:ext cx="1512281" cy="1446633"/>
          </a:xfrm>
          <a:prstGeom prst="roundRect">
            <a:avLst>
              <a:gd name="adj" fmla="val 10000"/>
            </a:avLst>
          </a:prstGeom>
          <a:solidFill>
            <a:srgbClr val="FFC000"/>
          </a:solidFill>
          <a:ln>
            <a:solidFill>
              <a:schemeClr val="bg1"/>
            </a:solid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8" name="Content Placeholder 2">
            <a:extLst>
              <a:ext uri="{FF2B5EF4-FFF2-40B4-BE49-F238E27FC236}">
                <a16:creationId xmlns:a16="http://schemas.microsoft.com/office/drawing/2014/main" id="{013DCD80-D414-40F5-B0E0-7DBF2DC0A1EE}"/>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grpSp>
        <p:nvGrpSpPr>
          <p:cNvPr id="55" name="Groupe 54">
            <a:extLst>
              <a:ext uri="{FF2B5EF4-FFF2-40B4-BE49-F238E27FC236}">
                <a16:creationId xmlns:a16="http://schemas.microsoft.com/office/drawing/2014/main" id="{61A7D9D1-A7F6-4506-BA2C-F91F03EE45F9}"/>
              </a:ext>
            </a:extLst>
          </p:cNvPr>
          <p:cNvGrpSpPr/>
          <p:nvPr/>
        </p:nvGrpSpPr>
        <p:grpSpPr>
          <a:xfrm>
            <a:off x="4840711" y="2023727"/>
            <a:ext cx="1512281" cy="1446633"/>
            <a:chOff x="5451782" y="2121739"/>
            <a:chExt cx="1881235" cy="1504988"/>
          </a:xfrm>
          <a:solidFill>
            <a:srgbClr val="00B050"/>
          </a:solidFill>
        </p:grpSpPr>
        <p:sp>
          <p:nvSpPr>
            <p:cNvPr id="56" name="Rectangle : coins arrondis 55">
              <a:extLst>
                <a:ext uri="{FF2B5EF4-FFF2-40B4-BE49-F238E27FC236}">
                  <a16:creationId xmlns:a16="http://schemas.microsoft.com/office/drawing/2014/main" id="{E224935A-A51B-44BE-A78F-8E7223A491C7}"/>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57" name="Rectangle : coins arrondis 10">
              <a:extLst>
                <a:ext uri="{FF2B5EF4-FFF2-40B4-BE49-F238E27FC236}">
                  <a16:creationId xmlns:a16="http://schemas.microsoft.com/office/drawing/2014/main" id="{2B328E24-D520-4DA3-BE4E-912D922BB4D4}"/>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61" name="Content Placeholder 2">
            <a:extLst>
              <a:ext uri="{FF2B5EF4-FFF2-40B4-BE49-F238E27FC236}">
                <a16:creationId xmlns:a16="http://schemas.microsoft.com/office/drawing/2014/main" id="{B2DBBB3D-37DD-44B5-A6F3-939A2A22A0EE}"/>
              </a:ext>
            </a:extLst>
          </p:cNvPr>
          <p:cNvSpPr txBox="1">
            <a:spLocks/>
          </p:cNvSpPr>
          <p:nvPr/>
        </p:nvSpPr>
        <p:spPr>
          <a:xfrm>
            <a:off x="4630309" y="2058843"/>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Recommendation</a:t>
            </a:r>
            <a:endParaRPr lang="en-US" sz="900" b="1" dirty="0">
              <a:solidFill>
                <a:schemeClr val="bg1"/>
              </a:solidFill>
              <a:latin typeface="Calibri"/>
              <a:cs typeface="Calibri"/>
            </a:endParaRPr>
          </a:p>
        </p:txBody>
      </p:sp>
      <p:sp>
        <p:nvSpPr>
          <p:cNvPr id="51" name="Title 1">
            <a:extLst>
              <a:ext uri="{FF2B5EF4-FFF2-40B4-BE49-F238E27FC236}">
                <a16:creationId xmlns:a16="http://schemas.microsoft.com/office/drawing/2014/main" id="{6B6FC71E-2FE0-41A0-BF33-C72492549E6E}"/>
              </a:ext>
            </a:extLst>
          </p:cNvPr>
          <p:cNvSpPr txBox="1">
            <a:spLocks/>
          </p:cNvSpPr>
          <p:nvPr/>
        </p:nvSpPr>
        <p:spPr>
          <a:xfrm>
            <a:off x="287145" y="1284914"/>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Extracting value requires analytics</a:t>
            </a:r>
          </a:p>
        </p:txBody>
      </p:sp>
      <p:pic>
        <p:nvPicPr>
          <p:cNvPr id="67" name="Image 66">
            <a:extLst>
              <a:ext uri="{FF2B5EF4-FFF2-40B4-BE49-F238E27FC236}">
                <a16:creationId xmlns:a16="http://schemas.microsoft.com/office/drawing/2014/main" id="{8531214A-FC90-4383-BE39-E009EF74DF72}"/>
              </a:ext>
            </a:extLst>
          </p:cNvPr>
          <p:cNvPicPr>
            <a:picLocks noChangeAspect="1"/>
          </p:cNvPicPr>
          <p:nvPr/>
        </p:nvPicPr>
        <p:blipFill>
          <a:blip r:embed="rId3"/>
          <a:stretch>
            <a:fillRect/>
          </a:stretch>
        </p:blipFill>
        <p:spPr>
          <a:xfrm>
            <a:off x="1645134" y="4285746"/>
            <a:ext cx="1497091" cy="353313"/>
          </a:xfrm>
          <a:prstGeom prst="rect">
            <a:avLst/>
          </a:prstGeom>
        </p:spPr>
      </p:pic>
      <p:pic>
        <p:nvPicPr>
          <p:cNvPr id="69" name="Image 68">
            <a:extLst>
              <a:ext uri="{FF2B5EF4-FFF2-40B4-BE49-F238E27FC236}">
                <a16:creationId xmlns:a16="http://schemas.microsoft.com/office/drawing/2014/main" id="{69472EDC-87AB-48CC-A12D-62AD67CC5803}"/>
              </a:ext>
            </a:extLst>
          </p:cNvPr>
          <p:cNvPicPr>
            <a:picLocks noChangeAspect="1"/>
          </p:cNvPicPr>
          <p:nvPr/>
        </p:nvPicPr>
        <p:blipFill rotWithShape="1">
          <a:blip r:embed="rId4"/>
          <a:srcRect b="17078"/>
          <a:stretch/>
        </p:blipFill>
        <p:spPr>
          <a:xfrm>
            <a:off x="2693457" y="2644070"/>
            <a:ext cx="1584000" cy="389937"/>
          </a:xfrm>
          <a:prstGeom prst="rect">
            <a:avLst/>
          </a:prstGeom>
        </p:spPr>
      </p:pic>
      <p:pic>
        <p:nvPicPr>
          <p:cNvPr id="9" name="Image 8">
            <a:extLst>
              <a:ext uri="{FF2B5EF4-FFF2-40B4-BE49-F238E27FC236}">
                <a16:creationId xmlns:a16="http://schemas.microsoft.com/office/drawing/2014/main" id="{FE9C6F03-F843-4F83-8456-4BEC6E624284}"/>
              </a:ext>
            </a:extLst>
          </p:cNvPr>
          <p:cNvPicPr>
            <a:picLocks noChangeAspect="1"/>
          </p:cNvPicPr>
          <p:nvPr/>
        </p:nvPicPr>
        <p:blipFill>
          <a:blip r:embed="rId5"/>
          <a:stretch>
            <a:fillRect/>
          </a:stretch>
        </p:blipFill>
        <p:spPr>
          <a:xfrm>
            <a:off x="5980722" y="4332776"/>
            <a:ext cx="1512281" cy="335331"/>
          </a:xfrm>
          <a:prstGeom prst="rect">
            <a:avLst/>
          </a:prstGeom>
        </p:spPr>
      </p:pic>
      <p:pic>
        <p:nvPicPr>
          <p:cNvPr id="70" name="Image 69">
            <a:extLst>
              <a:ext uri="{FF2B5EF4-FFF2-40B4-BE49-F238E27FC236}">
                <a16:creationId xmlns:a16="http://schemas.microsoft.com/office/drawing/2014/main" id="{D37CE907-3CEF-42D4-BFE1-CA863502B069}"/>
              </a:ext>
            </a:extLst>
          </p:cNvPr>
          <p:cNvPicPr>
            <a:picLocks noChangeAspect="1"/>
          </p:cNvPicPr>
          <p:nvPr/>
        </p:nvPicPr>
        <p:blipFill rotWithShape="1">
          <a:blip r:embed="rId6"/>
          <a:srcRect l="7361" t="5070" r="13465" b="11813"/>
          <a:stretch/>
        </p:blipFill>
        <p:spPr>
          <a:xfrm>
            <a:off x="5146531" y="2414512"/>
            <a:ext cx="814852" cy="1028911"/>
          </a:xfrm>
          <a:prstGeom prst="rect">
            <a:avLst/>
          </a:prstGeom>
        </p:spPr>
      </p:pic>
      <p:sp>
        <p:nvSpPr>
          <p:cNvPr id="44" name="Flèche : gauche 43">
            <a:extLst>
              <a:ext uri="{FF2B5EF4-FFF2-40B4-BE49-F238E27FC236}">
                <a16:creationId xmlns:a16="http://schemas.microsoft.com/office/drawing/2014/main" id="{F351D098-0536-415E-B6D8-F2E58C2675AE}"/>
              </a:ext>
            </a:extLst>
          </p:cNvPr>
          <p:cNvSpPr/>
          <p:nvPr/>
        </p:nvSpPr>
        <p:spPr>
          <a:xfrm rot="1769841">
            <a:off x="5218788" y="5279926"/>
            <a:ext cx="1377367" cy="423279"/>
          </a:xfrm>
          <a:prstGeom prst="leftArrow">
            <a:avLst>
              <a:gd name="adj1" fmla="val 60000"/>
              <a:gd name="adj2" fmla="val 50000"/>
            </a:avLst>
          </a:prstGeom>
          <a:solidFill>
            <a:schemeClr val="bg2">
              <a:lumMod val="75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45" name="Flèche : gauche 44">
            <a:extLst>
              <a:ext uri="{FF2B5EF4-FFF2-40B4-BE49-F238E27FC236}">
                <a16:creationId xmlns:a16="http://schemas.microsoft.com/office/drawing/2014/main" id="{A7501D1B-A6A9-450B-B925-A16A71072001}"/>
              </a:ext>
            </a:extLst>
          </p:cNvPr>
          <p:cNvSpPr/>
          <p:nvPr/>
        </p:nvSpPr>
        <p:spPr>
          <a:xfrm rot="9160896">
            <a:off x="2488000" y="5300156"/>
            <a:ext cx="1449831" cy="423279"/>
          </a:xfrm>
          <a:prstGeom prst="leftArrow">
            <a:avLst>
              <a:gd name="adj1" fmla="val 60000"/>
              <a:gd name="adj2" fmla="val 50000"/>
            </a:avLst>
          </a:prstGeom>
          <a:solidFill>
            <a:schemeClr val="bg2">
              <a:lumMod val="75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46" name="Rectangle : coins arrondis 45">
            <a:extLst>
              <a:ext uri="{FF2B5EF4-FFF2-40B4-BE49-F238E27FC236}">
                <a16:creationId xmlns:a16="http://schemas.microsoft.com/office/drawing/2014/main" id="{E67548DC-F3A3-4B2B-8359-414CBF4FC923}"/>
              </a:ext>
            </a:extLst>
          </p:cNvPr>
          <p:cNvSpPr/>
          <p:nvPr/>
        </p:nvSpPr>
        <p:spPr>
          <a:xfrm>
            <a:off x="-12998" y="5738010"/>
            <a:ext cx="9156999" cy="372379"/>
          </a:xfrm>
          <a:prstGeom prst="roundRect">
            <a:avLst>
              <a:gd name="adj" fmla="val 10000"/>
            </a:avLst>
          </a:prstGeom>
          <a:solidFill>
            <a:schemeClr val="bg2">
              <a:lumMod val="75000"/>
            </a:schemeClr>
          </a:solid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9" name="Content Placeholder 2">
            <a:extLst>
              <a:ext uri="{FF2B5EF4-FFF2-40B4-BE49-F238E27FC236}">
                <a16:creationId xmlns:a16="http://schemas.microsoft.com/office/drawing/2014/main" id="{AFEA219F-027A-424F-8B20-708580C0EEBD}"/>
              </a:ext>
            </a:extLst>
          </p:cNvPr>
          <p:cNvSpPr txBox="1">
            <a:spLocks/>
          </p:cNvSpPr>
          <p:nvPr/>
        </p:nvSpPr>
        <p:spPr>
          <a:xfrm>
            <a:off x="315150" y="5781780"/>
            <a:ext cx="4525561" cy="160703"/>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Arial"/>
                <a:ea typeface="+mn-lt"/>
                <a:cs typeface="+mn-lt"/>
              </a:rPr>
              <a:t>Data Cleaning</a:t>
            </a:r>
            <a:endParaRPr lang="en-US" sz="1200" b="1" dirty="0">
              <a:solidFill>
                <a:schemeClr val="bg1"/>
              </a:solidFill>
              <a:latin typeface="Calibri"/>
              <a:cs typeface="Calibri"/>
            </a:endParaRPr>
          </a:p>
        </p:txBody>
      </p:sp>
      <p:sp>
        <p:nvSpPr>
          <p:cNvPr id="50" name="Content Placeholder 2">
            <a:extLst>
              <a:ext uri="{FF2B5EF4-FFF2-40B4-BE49-F238E27FC236}">
                <a16:creationId xmlns:a16="http://schemas.microsoft.com/office/drawing/2014/main" id="{1AC2BCB4-FB24-4738-B1AF-6905B1F00A8B}"/>
              </a:ext>
            </a:extLst>
          </p:cNvPr>
          <p:cNvSpPr txBox="1">
            <a:spLocks/>
          </p:cNvSpPr>
          <p:nvPr/>
        </p:nvSpPr>
        <p:spPr>
          <a:xfrm>
            <a:off x="4203846" y="5783283"/>
            <a:ext cx="4525561" cy="276351"/>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Arial"/>
                <a:ea typeface="+mn-lt"/>
                <a:cs typeface="+mn-lt"/>
              </a:rPr>
              <a:t>Data Integration</a:t>
            </a:r>
            <a:endParaRPr lang="en-US" sz="1200" b="1" dirty="0">
              <a:solidFill>
                <a:schemeClr val="bg1"/>
              </a:solidFill>
              <a:latin typeface="Calibri"/>
              <a:cs typeface="Calibri"/>
            </a:endParaRPr>
          </a:p>
        </p:txBody>
      </p:sp>
      <p:sp>
        <p:nvSpPr>
          <p:cNvPr id="53" name="Rectangle 52">
            <a:extLst>
              <a:ext uri="{FF2B5EF4-FFF2-40B4-BE49-F238E27FC236}">
                <a16:creationId xmlns:a16="http://schemas.microsoft.com/office/drawing/2014/main" id="{D4A360F3-AA53-4932-B04B-2A2DC562423C}"/>
              </a:ext>
            </a:extLst>
          </p:cNvPr>
          <p:cNvSpPr/>
          <p:nvPr/>
        </p:nvSpPr>
        <p:spPr>
          <a:xfrm>
            <a:off x="5961383" y="3988832"/>
            <a:ext cx="1544385" cy="12826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59" name="Rectangle 58">
            <a:extLst>
              <a:ext uri="{FF2B5EF4-FFF2-40B4-BE49-F238E27FC236}">
                <a16:creationId xmlns:a16="http://schemas.microsoft.com/office/drawing/2014/main" id="{5F334BBF-0091-4D7E-8EBE-23CB5E7388B9}"/>
              </a:ext>
            </a:extLst>
          </p:cNvPr>
          <p:cNvSpPr/>
          <p:nvPr/>
        </p:nvSpPr>
        <p:spPr>
          <a:xfrm>
            <a:off x="4825128" y="2296998"/>
            <a:ext cx="1605972"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2" name="Rectangle 61">
            <a:extLst>
              <a:ext uri="{FF2B5EF4-FFF2-40B4-BE49-F238E27FC236}">
                <a16:creationId xmlns:a16="http://schemas.microsoft.com/office/drawing/2014/main" id="{32A3FA1F-7E45-42A0-B9A2-610C67979BDE}"/>
              </a:ext>
            </a:extLst>
          </p:cNvPr>
          <p:cNvSpPr/>
          <p:nvPr/>
        </p:nvSpPr>
        <p:spPr>
          <a:xfrm>
            <a:off x="2693456" y="2337958"/>
            <a:ext cx="1605973"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3" name="Rectangle 62">
            <a:extLst>
              <a:ext uri="{FF2B5EF4-FFF2-40B4-BE49-F238E27FC236}">
                <a16:creationId xmlns:a16="http://schemas.microsoft.com/office/drawing/2014/main" id="{72884815-C74E-43FC-8268-50AA4B33C08D}"/>
              </a:ext>
            </a:extLst>
          </p:cNvPr>
          <p:cNvSpPr/>
          <p:nvPr/>
        </p:nvSpPr>
        <p:spPr>
          <a:xfrm>
            <a:off x="1638232" y="3957552"/>
            <a:ext cx="1512281" cy="12826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54" name="Footer Placeholder 1">
            <a:extLst>
              <a:ext uri="{FF2B5EF4-FFF2-40B4-BE49-F238E27FC236}">
                <a16:creationId xmlns:a16="http://schemas.microsoft.com/office/drawing/2014/main" id="{EFD268C9-1D39-4FED-83C9-F07769FDA45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6897356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 Search</a:t>
            </a:r>
            <a:br>
              <a:rPr lang="en-US" dirty="0"/>
            </a:br>
            <a:r>
              <a:rPr lang="en-US" dirty="0"/>
              <a:t>      State-of-the-Art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170</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20382834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 Search</a:t>
            </a:r>
            <a:br>
              <a:rPr lang="en-US" dirty="0"/>
            </a:br>
            <a:r>
              <a:rPr lang="en-US" dirty="0"/>
              <a:t>      State-of-the-Art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a:p>
            <a:endParaRPr lang="en-US" dirty="0"/>
          </a:p>
          <a:p>
            <a:endParaRPr lang="en-US" dirty="0"/>
          </a:p>
          <a:p>
            <a:pPr marL="45719" marR="0" lvl="0" indent="0" algn="l" defTabSz="914400" rtl="0" eaLnBrk="0" fontAlgn="base" latinLnBrk="0" hangingPunct="0">
              <a:lnSpc>
                <a:spcPct val="100000"/>
              </a:lnSpc>
              <a:spcBef>
                <a:spcPts val="300"/>
              </a:spcBef>
              <a:spcAft>
                <a:spcPct val="0"/>
              </a:spcAft>
              <a:buClr>
                <a:srgbClr val="A04DA3"/>
              </a:buClr>
              <a:buSzTx/>
              <a:buFont typeface="Georgia" pitchFamily="18" charset="0"/>
              <a:buNone/>
              <a:tabLst/>
              <a:defRPr/>
            </a:pPr>
            <a:r>
              <a:rPr kumimoji="0" lang="en-US" sz="2100" b="0" i="0" u="none" strike="noStrike" kern="1200" cap="none" spc="0" normalizeH="0" baseline="0" noProof="0" dirty="0">
                <a:ln>
                  <a:noFill/>
                </a:ln>
                <a:solidFill>
                  <a:srgbClr val="424456"/>
                </a:solidFill>
                <a:effectLst/>
                <a:uLnTx/>
                <a:uFillTx/>
                <a:latin typeface="Georgia"/>
                <a:ea typeface="+mn-ea"/>
                <a:cs typeface="+mn-cs"/>
              </a:rPr>
              <a:t>for a more complete and detailed presentation, see tutorial:</a:t>
            </a:r>
          </a:p>
          <a:p>
            <a:pPr marL="45719" marR="0" lvl="0" indent="0" algn="l" defTabSz="914400" rtl="0" eaLnBrk="0" fontAlgn="base" latinLnBrk="0" hangingPunct="0">
              <a:lnSpc>
                <a:spcPct val="100000"/>
              </a:lnSpc>
              <a:spcBef>
                <a:spcPts val="300"/>
              </a:spcBef>
              <a:spcAft>
                <a:spcPct val="0"/>
              </a:spcAft>
              <a:buClr>
                <a:srgbClr val="A04DA3"/>
              </a:buClr>
              <a:buSzTx/>
              <a:buFont typeface="Georgia" pitchFamily="18" charset="0"/>
              <a:buNone/>
              <a:tabLst/>
              <a:defRPr/>
            </a:pPr>
            <a:endParaRPr kumimoji="0" lang="en-US" sz="1000" b="0" i="0" u="none" strike="noStrike" kern="1200" cap="none" spc="0" normalizeH="0" baseline="0" noProof="0" dirty="0">
              <a:ln>
                <a:noFill/>
              </a:ln>
              <a:solidFill>
                <a:srgbClr val="424456"/>
              </a:solidFill>
              <a:effectLst/>
              <a:uLnTx/>
              <a:uFillTx/>
              <a:latin typeface="Georgia"/>
              <a:ea typeface="+mn-ea"/>
              <a:cs typeface="+mn-cs"/>
            </a:endParaRPr>
          </a:p>
          <a:p>
            <a:pPr marL="45719" marR="0" lvl="0" indent="0" algn="l" defTabSz="914400" rtl="0" eaLnBrk="0" fontAlgn="base" latinLnBrk="0" hangingPunct="0">
              <a:lnSpc>
                <a:spcPct val="100000"/>
              </a:lnSpc>
              <a:spcBef>
                <a:spcPts val="300"/>
              </a:spcBef>
              <a:spcAft>
                <a:spcPct val="0"/>
              </a:spcAft>
              <a:buClr>
                <a:srgbClr val="A04DA3"/>
              </a:buClr>
              <a:buSzTx/>
              <a:buFont typeface="Georgia" pitchFamily="18" charset="0"/>
              <a:buNone/>
              <a:tabLst/>
              <a:defRPr/>
            </a:pPr>
            <a:r>
              <a:rPr kumimoji="0" lang="en-US" sz="1800" b="0" i="1" u="none" strike="noStrike" kern="1200" cap="none" spc="0" normalizeH="0" baseline="0" noProof="0" dirty="0">
                <a:ln>
                  <a:noFill/>
                </a:ln>
                <a:solidFill>
                  <a:srgbClr val="424456"/>
                </a:solidFill>
                <a:effectLst/>
                <a:uLnTx/>
                <a:uFillTx/>
                <a:latin typeface="Georgia"/>
                <a:ea typeface="+mn-ea"/>
                <a:cs typeface="+mn-cs"/>
              </a:rPr>
              <a:t>Karima </a:t>
            </a:r>
            <a:r>
              <a:rPr kumimoji="0" lang="en-US" sz="1800" b="0" i="1" u="none" strike="noStrike" kern="1200" cap="none" spc="0" normalizeH="0" baseline="0" noProof="0" dirty="0" err="1">
                <a:ln>
                  <a:noFill/>
                </a:ln>
                <a:solidFill>
                  <a:srgbClr val="424456"/>
                </a:solidFill>
                <a:effectLst/>
                <a:uLnTx/>
                <a:uFillTx/>
                <a:latin typeface="Georgia"/>
                <a:ea typeface="+mn-ea"/>
                <a:cs typeface="+mn-cs"/>
              </a:rPr>
              <a:t>Echihabi</a:t>
            </a:r>
            <a:r>
              <a:rPr kumimoji="0" lang="en-US" sz="1800" b="0" i="1" u="none" strike="noStrike" kern="1200" cap="none" spc="0" normalizeH="0" baseline="0" noProof="0" dirty="0">
                <a:ln>
                  <a:noFill/>
                </a:ln>
                <a:solidFill>
                  <a:srgbClr val="424456"/>
                </a:solidFill>
                <a:effectLst/>
                <a:uLnTx/>
                <a:uFillTx/>
                <a:latin typeface="Georgia"/>
                <a:ea typeface="+mn-ea"/>
                <a:cs typeface="+mn-cs"/>
              </a:rPr>
              <a:t>, Kostas </a:t>
            </a:r>
            <a:r>
              <a:rPr kumimoji="0" lang="en-US" sz="1800" b="0" i="1" u="none" strike="noStrike" kern="1200" cap="none" spc="0" normalizeH="0" baseline="0" noProof="0" dirty="0" err="1">
                <a:ln>
                  <a:noFill/>
                </a:ln>
                <a:solidFill>
                  <a:srgbClr val="424456"/>
                </a:solidFill>
                <a:effectLst/>
                <a:uLnTx/>
                <a:uFillTx/>
                <a:latin typeface="Georgia"/>
                <a:ea typeface="+mn-ea"/>
                <a:cs typeface="+mn-cs"/>
              </a:rPr>
              <a:t>Zoumpatianos</a:t>
            </a:r>
            <a:r>
              <a:rPr kumimoji="0" lang="en-US" sz="1800" b="0" i="1" u="none" strike="noStrike" kern="1200" cap="none" spc="0" normalizeH="0" baseline="0" noProof="0" dirty="0">
                <a:ln>
                  <a:noFill/>
                </a:ln>
                <a:solidFill>
                  <a:srgbClr val="424456"/>
                </a:solidFill>
                <a:effectLst/>
                <a:uLnTx/>
                <a:uFillTx/>
                <a:latin typeface="Georgia"/>
                <a:ea typeface="+mn-ea"/>
                <a:cs typeface="+mn-cs"/>
              </a:rPr>
              <a:t>, Themis </a:t>
            </a:r>
            <a:r>
              <a:rPr kumimoji="0" lang="en-US" sz="1800" b="0" i="1" u="none" strike="noStrike" kern="1200" cap="none" spc="0" normalizeH="0" baseline="0" noProof="0" dirty="0" err="1">
                <a:ln>
                  <a:noFill/>
                </a:ln>
                <a:solidFill>
                  <a:srgbClr val="424456"/>
                </a:solidFill>
                <a:effectLst/>
                <a:uLnTx/>
                <a:uFillTx/>
                <a:latin typeface="Georgia"/>
                <a:ea typeface="+mn-ea"/>
                <a:cs typeface="+mn-cs"/>
              </a:rPr>
              <a:t>Palpanas</a:t>
            </a:r>
            <a:r>
              <a:rPr kumimoji="0" lang="en-US" sz="1800" b="0" i="1" u="none" strike="noStrike" kern="1200" cap="none" spc="0" normalizeH="0" baseline="0" noProof="0" dirty="0">
                <a:ln>
                  <a:noFill/>
                </a:ln>
                <a:solidFill>
                  <a:srgbClr val="424456"/>
                </a:solidFill>
                <a:effectLst/>
                <a:uLnTx/>
                <a:uFillTx/>
                <a:latin typeface="Georgia"/>
                <a:ea typeface="+mn-ea"/>
                <a:cs typeface="+mn-cs"/>
              </a:rPr>
              <a:t>. Big Sequence Management: Scaling Up and Out. EDBT 2021</a:t>
            </a:r>
          </a:p>
          <a:p>
            <a:pPr marL="45719" marR="0" lvl="0" indent="0" algn="l" defTabSz="914400" rtl="0" eaLnBrk="0" fontAlgn="base" latinLnBrk="0" hangingPunct="0">
              <a:lnSpc>
                <a:spcPct val="100000"/>
              </a:lnSpc>
              <a:spcBef>
                <a:spcPts val="300"/>
              </a:spcBef>
              <a:spcAft>
                <a:spcPct val="0"/>
              </a:spcAft>
              <a:buClr>
                <a:srgbClr val="A04DA3"/>
              </a:buClr>
              <a:buSzTx/>
              <a:buFont typeface="Georgia" pitchFamily="18" charset="0"/>
              <a:buNone/>
              <a:tabLst/>
              <a:defRPr/>
            </a:pPr>
            <a:r>
              <a:rPr kumimoji="0" lang="en-US" sz="1600" b="0" i="0" u="none" strike="noStrike" kern="1200" cap="none" spc="0" normalizeH="0" baseline="0" noProof="0" dirty="0">
                <a:ln>
                  <a:noFill/>
                </a:ln>
                <a:solidFill>
                  <a:srgbClr val="424456"/>
                </a:solidFill>
                <a:effectLst/>
                <a:uLnTx/>
                <a:uFillTx/>
                <a:latin typeface="Georgia"/>
                <a:ea typeface="+mn-ea"/>
                <a:cs typeface="+mn-cs"/>
                <a:hlinkClick r:id="rId2"/>
              </a:rPr>
              <a:t>http://helios.mi.parisdescartes.fr/~themisp/publications.html#tutorials</a:t>
            </a:r>
            <a:r>
              <a:rPr kumimoji="0" lang="en-US" sz="1600" b="0" i="0" u="none" strike="noStrike" kern="1200" cap="none" spc="0" normalizeH="0" baseline="0" noProof="0" dirty="0">
                <a:ln>
                  <a:noFill/>
                </a:ln>
                <a:solidFill>
                  <a:srgbClr val="424456"/>
                </a:solidFill>
                <a:effectLst/>
                <a:uLnTx/>
                <a:uFillTx/>
                <a:latin typeface="Georgia"/>
                <a:ea typeface="+mn-ea"/>
                <a:cs typeface="+mn-cs"/>
              </a:rPr>
              <a:t> </a:t>
            </a:r>
          </a:p>
          <a:p>
            <a:endParaRPr lang="en-US" dirty="0"/>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171</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grpSp>
        <p:nvGrpSpPr>
          <p:cNvPr id="7" name="Group 15">
            <a:extLst>
              <a:ext uri="{FF2B5EF4-FFF2-40B4-BE49-F238E27FC236}">
                <a16:creationId xmlns:a16="http://schemas.microsoft.com/office/drawing/2014/main" id="{AA263450-883B-47FC-BA27-B0F1450AF70F}"/>
              </a:ext>
            </a:extLst>
          </p:cNvPr>
          <p:cNvGrpSpPr/>
          <p:nvPr/>
        </p:nvGrpSpPr>
        <p:grpSpPr>
          <a:xfrm>
            <a:off x="7672756" y="703936"/>
            <a:ext cx="1360789" cy="781747"/>
            <a:chOff x="157036" y="899670"/>
            <a:chExt cx="1360789" cy="781747"/>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EE869B35-86C8-47D8-8F0F-ACF87FE181E0}"/>
                </a:ext>
              </a:extLst>
            </p:cNvPr>
            <p:cNvSpPr/>
            <p:nvPr/>
          </p:nvSpPr>
          <p:spPr>
            <a:xfrm>
              <a:off x="157036" y="1107691"/>
              <a:ext cx="1360789" cy="5737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9" name="Rectangle 8">
              <a:extLst>
                <a:ext uri="{FF2B5EF4-FFF2-40B4-BE49-F238E27FC236}">
                  <a16:creationId xmlns:a16="http://schemas.microsoft.com/office/drawing/2014/main" id="{750695B5-AA82-4F0C-BB6F-A23444A86971}"/>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10" name="Rounded Rectangle 18">
            <a:extLst>
              <a:ext uri="{FF2B5EF4-FFF2-40B4-BE49-F238E27FC236}">
                <a16:creationId xmlns:a16="http://schemas.microsoft.com/office/drawing/2014/main" id="{D49808D5-0557-431A-BADE-DFF53197840A}"/>
              </a:ext>
            </a:extLst>
          </p:cNvPr>
          <p:cNvSpPr/>
          <p:nvPr/>
        </p:nvSpPr>
        <p:spPr>
          <a:xfrm>
            <a:off x="7796107" y="1026964"/>
            <a:ext cx="108373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EDBT‘21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80309444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3"/>
          <p:cNvGrpSpPr>
            <a:grpSpLocks/>
          </p:cNvGrpSpPr>
          <p:nvPr/>
        </p:nvGrpSpPr>
        <p:grpSpPr bwMode="auto">
          <a:xfrm>
            <a:off x="6156326" y="1060452"/>
            <a:ext cx="2759075" cy="1835476"/>
            <a:chOff x="304800" y="4718723"/>
            <a:chExt cx="2759053" cy="1834801"/>
          </a:xfrm>
        </p:grpSpPr>
        <p:sp>
          <p:nvSpPr>
            <p:cNvPr id="63495" name="Line 271"/>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6" name="Line 272"/>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7" name="Line 273"/>
            <p:cNvSpPr>
              <a:spLocks noChangeShapeType="1"/>
            </p:cNvSpPr>
            <p:nvPr/>
          </p:nvSpPr>
          <p:spPr bwMode="auto">
            <a:xfrm>
              <a:off x="474789" y="6452322"/>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8" name="Rectangle 274"/>
            <p:cNvSpPr>
              <a:spLocks noChangeArrowheads="1"/>
            </p:cNvSpPr>
            <p:nvPr/>
          </p:nvSpPr>
          <p:spPr bwMode="auto">
            <a:xfrm>
              <a:off x="304800" y="639627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3499" name="Line 275"/>
            <p:cNvSpPr>
              <a:spLocks noChangeShapeType="1"/>
            </p:cNvSpPr>
            <p:nvPr/>
          </p:nvSpPr>
          <p:spPr bwMode="auto">
            <a:xfrm>
              <a:off x="474789" y="6170239"/>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0" name="Rectangle 276"/>
            <p:cNvSpPr>
              <a:spLocks noChangeArrowheads="1"/>
            </p:cNvSpPr>
            <p:nvPr/>
          </p:nvSpPr>
          <p:spPr bwMode="auto">
            <a:xfrm>
              <a:off x="304800" y="611232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3501" name="Line 277"/>
            <p:cNvSpPr>
              <a:spLocks noChangeShapeType="1"/>
            </p:cNvSpPr>
            <p:nvPr/>
          </p:nvSpPr>
          <p:spPr bwMode="auto">
            <a:xfrm>
              <a:off x="474789" y="5890024"/>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2" name="Rectangle 278"/>
            <p:cNvSpPr>
              <a:spLocks noChangeArrowheads="1"/>
            </p:cNvSpPr>
            <p:nvPr/>
          </p:nvSpPr>
          <p:spPr bwMode="auto">
            <a:xfrm>
              <a:off x="304800" y="5828376"/>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3503" name="Line 279"/>
            <p:cNvSpPr>
              <a:spLocks noChangeShapeType="1"/>
            </p:cNvSpPr>
            <p:nvPr/>
          </p:nvSpPr>
          <p:spPr bwMode="auto">
            <a:xfrm>
              <a:off x="474789" y="5615413"/>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4" name="Rectangle 280"/>
            <p:cNvSpPr>
              <a:spLocks noChangeArrowheads="1"/>
            </p:cNvSpPr>
            <p:nvPr/>
          </p:nvSpPr>
          <p:spPr bwMode="auto">
            <a:xfrm>
              <a:off x="344028" y="555563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3505" name="Line 281"/>
            <p:cNvSpPr>
              <a:spLocks noChangeShapeType="1"/>
            </p:cNvSpPr>
            <p:nvPr/>
          </p:nvSpPr>
          <p:spPr bwMode="auto">
            <a:xfrm>
              <a:off x="474789" y="5331461"/>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6" name="Rectangle 282"/>
            <p:cNvSpPr>
              <a:spLocks noChangeArrowheads="1"/>
            </p:cNvSpPr>
            <p:nvPr/>
          </p:nvSpPr>
          <p:spPr bwMode="auto">
            <a:xfrm>
              <a:off x="344028" y="527168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3507" name="Line 283"/>
            <p:cNvSpPr>
              <a:spLocks noChangeShapeType="1"/>
            </p:cNvSpPr>
            <p:nvPr/>
          </p:nvSpPr>
          <p:spPr bwMode="auto">
            <a:xfrm>
              <a:off x="474789" y="5053114"/>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8" name="Rectangle 284"/>
            <p:cNvSpPr>
              <a:spLocks noChangeArrowheads="1"/>
            </p:cNvSpPr>
            <p:nvPr/>
          </p:nvSpPr>
          <p:spPr bwMode="auto">
            <a:xfrm>
              <a:off x="344028" y="4991466"/>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3509" name="Line 285"/>
            <p:cNvSpPr>
              <a:spLocks noChangeShapeType="1"/>
            </p:cNvSpPr>
            <p:nvPr/>
          </p:nvSpPr>
          <p:spPr bwMode="auto">
            <a:xfrm>
              <a:off x="474789" y="4778503"/>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0" name="Rectangle 286"/>
            <p:cNvSpPr>
              <a:spLocks noChangeArrowheads="1"/>
            </p:cNvSpPr>
            <p:nvPr/>
          </p:nvSpPr>
          <p:spPr bwMode="auto">
            <a:xfrm>
              <a:off x="344028" y="471872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3511" name="Line 287"/>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2" name="Line 288"/>
            <p:cNvSpPr>
              <a:spLocks noChangeShapeType="1"/>
            </p:cNvSpPr>
            <p:nvPr/>
          </p:nvSpPr>
          <p:spPr bwMode="auto">
            <a:xfrm>
              <a:off x="624230" y="6452322"/>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3" name="Line 289"/>
            <p:cNvSpPr>
              <a:spLocks noChangeShapeType="1"/>
            </p:cNvSpPr>
            <p:nvPr/>
          </p:nvSpPr>
          <p:spPr bwMode="auto">
            <a:xfrm flipV="1">
              <a:off x="1175293"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4" name="Rectangle 290"/>
            <p:cNvSpPr>
              <a:spLocks noChangeArrowheads="1"/>
            </p:cNvSpPr>
            <p:nvPr/>
          </p:nvSpPr>
          <p:spPr bwMode="auto">
            <a:xfrm>
              <a:off x="1141669" y="6476608"/>
              <a:ext cx="130761"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4</a:t>
              </a:r>
              <a:endParaRPr lang="en-US" altLang="zh-CN" sz="1400"/>
            </a:p>
          </p:txBody>
        </p:sp>
        <p:sp>
          <p:nvSpPr>
            <p:cNvPr id="63515" name="Line 291"/>
            <p:cNvSpPr>
              <a:spLocks noChangeShapeType="1"/>
            </p:cNvSpPr>
            <p:nvPr/>
          </p:nvSpPr>
          <p:spPr bwMode="auto">
            <a:xfrm flipV="1">
              <a:off x="1733828"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6" name="Rectangle 292"/>
            <p:cNvSpPr>
              <a:spLocks noChangeArrowheads="1"/>
            </p:cNvSpPr>
            <p:nvPr/>
          </p:nvSpPr>
          <p:spPr bwMode="auto">
            <a:xfrm>
              <a:off x="1702072" y="6476608"/>
              <a:ext cx="125157"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8</a:t>
              </a:r>
              <a:endParaRPr lang="en-US" altLang="zh-CN" sz="1400"/>
            </a:p>
          </p:txBody>
        </p:sp>
        <p:sp>
          <p:nvSpPr>
            <p:cNvPr id="63517" name="Line 293"/>
            <p:cNvSpPr>
              <a:spLocks noChangeShapeType="1"/>
            </p:cNvSpPr>
            <p:nvPr/>
          </p:nvSpPr>
          <p:spPr bwMode="auto">
            <a:xfrm flipV="1">
              <a:off x="230357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8" name="Rectangle 294"/>
            <p:cNvSpPr>
              <a:spLocks noChangeArrowheads="1"/>
            </p:cNvSpPr>
            <p:nvPr/>
          </p:nvSpPr>
          <p:spPr bwMode="auto">
            <a:xfrm>
              <a:off x="2253136" y="6476608"/>
              <a:ext cx="254050"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12</a:t>
              </a:r>
              <a:endParaRPr lang="en-US" altLang="zh-CN" sz="1400"/>
            </a:p>
          </p:txBody>
        </p:sp>
        <p:sp>
          <p:nvSpPr>
            <p:cNvPr id="63519" name="Line 295"/>
            <p:cNvSpPr>
              <a:spLocks noChangeShapeType="1"/>
            </p:cNvSpPr>
            <p:nvPr/>
          </p:nvSpPr>
          <p:spPr bwMode="auto">
            <a:xfrm flipV="1">
              <a:off x="2858371" y="6362654"/>
              <a:ext cx="1868"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0" name="Rectangle 296"/>
            <p:cNvSpPr>
              <a:spLocks noChangeArrowheads="1"/>
            </p:cNvSpPr>
            <p:nvPr/>
          </p:nvSpPr>
          <p:spPr bwMode="auto">
            <a:xfrm>
              <a:off x="2807935" y="6476608"/>
              <a:ext cx="255918"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16</a:t>
              </a:r>
              <a:endParaRPr lang="en-US" altLang="zh-CN" sz="1400"/>
            </a:p>
          </p:txBody>
        </p:sp>
        <p:sp>
          <p:nvSpPr>
            <p:cNvPr id="63521" name="Rectangle 297"/>
            <p:cNvSpPr>
              <a:spLocks noChangeArrowheads="1"/>
            </p:cNvSpPr>
            <p:nvPr/>
          </p:nvSpPr>
          <p:spPr bwMode="auto">
            <a:xfrm>
              <a:off x="601814" y="6472872"/>
              <a:ext cx="127025"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3522" name="Line 298"/>
            <p:cNvSpPr>
              <a:spLocks noChangeShapeType="1"/>
            </p:cNvSpPr>
            <p:nvPr/>
          </p:nvSpPr>
          <p:spPr bwMode="auto">
            <a:xfrm flipV="1">
              <a:off x="624230"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3" name="Oval 310"/>
            <p:cNvSpPr>
              <a:spLocks noChangeArrowheads="1"/>
            </p:cNvSpPr>
            <p:nvPr/>
          </p:nvSpPr>
          <p:spPr bwMode="auto">
            <a:xfrm>
              <a:off x="1093101" y="5873211"/>
              <a:ext cx="31756"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24" name="Oval 311"/>
            <p:cNvSpPr>
              <a:spLocks noChangeArrowheads="1"/>
            </p:cNvSpPr>
            <p:nvPr/>
          </p:nvSpPr>
          <p:spPr bwMode="auto">
            <a:xfrm>
              <a:off x="1235069" y="5828376"/>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25" name="Oval 312"/>
            <p:cNvSpPr>
              <a:spLocks noChangeArrowheads="1"/>
            </p:cNvSpPr>
            <p:nvPr/>
          </p:nvSpPr>
          <p:spPr bwMode="auto">
            <a:xfrm>
              <a:off x="1375170" y="601892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26" name="Oval 313"/>
            <p:cNvSpPr>
              <a:spLocks noChangeArrowheads="1"/>
            </p:cNvSpPr>
            <p:nvPr/>
          </p:nvSpPr>
          <p:spPr bwMode="auto">
            <a:xfrm>
              <a:off x="1519007" y="5819036"/>
              <a:ext cx="37360"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27" name="Oval 314"/>
            <p:cNvSpPr>
              <a:spLocks noChangeArrowheads="1"/>
            </p:cNvSpPr>
            <p:nvPr/>
          </p:nvSpPr>
          <p:spPr bwMode="auto">
            <a:xfrm>
              <a:off x="1662844" y="5615413"/>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28" name="Freeform 315"/>
            <p:cNvSpPr>
              <a:spLocks/>
            </p:cNvSpPr>
            <p:nvPr/>
          </p:nvSpPr>
          <p:spPr bwMode="auto">
            <a:xfrm>
              <a:off x="678402" y="5135310"/>
              <a:ext cx="2142609" cy="896689"/>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529" name="Oval 316"/>
            <p:cNvSpPr>
              <a:spLocks noChangeArrowheads="1"/>
            </p:cNvSpPr>
            <p:nvPr/>
          </p:nvSpPr>
          <p:spPr bwMode="auto">
            <a:xfrm>
              <a:off x="1806681" y="5622885"/>
              <a:ext cx="33624"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30" name="Oval 317"/>
            <p:cNvSpPr>
              <a:spLocks noChangeArrowheads="1"/>
            </p:cNvSpPr>
            <p:nvPr/>
          </p:nvSpPr>
          <p:spPr bwMode="auto">
            <a:xfrm>
              <a:off x="1946782" y="5563106"/>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31" name="Oval 318"/>
            <p:cNvSpPr>
              <a:spLocks noChangeArrowheads="1"/>
            </p:cNvSpPr>
            <p:nvPr/>
          </p:nvSpPr>
          <p:spPr bwMode="auto">
            <a:xfrm>
              <a:off x="2090619" y="5533216"/>
              <a:ext cx="35492"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32" name="Oval 319"/>
            <p:cNvSpPr>
              <a:spLocks noChangeArrowheads="1"/>
            </p:cNvSpPr>
            <p:nvPr/>
          </p:nvSpPr>
          <p:spPr bwMode="auto">
            <a:xfrm>
              <a:off x="2230719" y="5568710"/>
              <a:ext cx="35492"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33" name="Oval 320"/>
            <p:cNvSpPr>
              <a:spLocks noChangeArrowheads="1"/>
            </p:cNvSpPr>
            <p:nvPr/>
          </p:nvSpPr>
          <p:spPr bwMode="auto">
            <a:xfrm>
              <a:off x="2376424" y="5219375"/>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34" name="Oval 321"/>
            <p:cNvSpPr>
              <a:spLocks noChangeArrowheads="1"/>
            </p:cNvSpPr>
            <p:nvPr/>
          </p:nvSpPr>
          <p:spPr bwMode="auto">
            <a:xfrm>
              <a:off x="2516525" y="5122233"/>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35" name="Oval 322"/>
            <p:cNvSpPr>
              <a:spLocks noChangeArrowheads="1"/>
            </p:cNvSpPr>
            <p:nvPr/>
          </p:nvSpPr>
          <p:spPr bwMode="auto">
            <a:xfrm>
              <a:off x="2660362" y="5165200"/>
              <a:ext cx="33624"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36" name="Oval 323"/>
            <p:cNvSpPr>
              <a:spLocks noChangeArrowheads="1"/>
            </p:cNvSpPr>
            <p:nvPr/>
          </p:nvSpPr>
          <p:spPr bwMode="auto">
            <a:xfrm>
              <a:off x="805427" y="5729367"/>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37" name="Oval 324"/>
            <p:cNvSpPr>
              <a:spLocks noChangeArrowheads="1"/>
            </p:cNvSpPr>
            <p:nvPr/>
          </p:nvSpPr>
          <p:spPr bwMode="auto">
            <a:xfrm>
              <a:off x="665326" y="5766729"/>
              <a:ext cx="37360"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38" name="Oval 325"/>
            <p:cNvSpPr>
              <a:spLocks noChangeArrowheads="1"/>
            </p:cNvSpPr>
            <p:nvPr/>
          </p:nvSpPr>
          <p:spPr bwMode="auto">
            <a:xfrm>
              <a:off x="949264" y="5789146"/>
              <a:ext cx="35492"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539" name="Rectangle 326"/>
            <p:cNvSpPr>
              <a:spLocks noChangeArrowheads="1"/>
            </p:cNvSpPr>
            <p:nvPr/>
          </p:nvSpPr>
          <p:spPr bwMode="auto">
            <a:xfrm>
              <a:off x="631702" y="4955972"/>
              <a:ext cx="1511221" cy="1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1000" dirty="0">
                  <a:solidFill>
                    <a:srgbClr val="000000"/>
                  </a:solidFill>
                  <a:latin typeface="Times New Roman" pitchFamily="18" charset="0"/>
                </a:rPr>
                <a:t>A data series </a:t>
              </a:r>
              <a:r>
                <a:rPr lang="en-US" altLang="zh-CN" sz="1000" i="1" dirty="0">
                  <a:solidFill>
                    <a:srgbClr val="000000"/>
                  </a:solidFill>
                  <a:latin typeface="Times New Roman" pitchFamily="18" charset="0"/>
                </a:rPr>
                <a:t>T</a:t>
              </a:r>
              <a:endParaRPr lang="en-US" altLang="zh-CN" sz="1000" i="1" dirty="0">
                <a:latin typeface="Times New Roman" pitchFamily="18" charset="0"/>
              </a:endParaRPr>
            </a:p>
          </p:txBody>
        </p:sp>
        <p:sp>
          <p:nvSpPr>
            <p:cNvPr id="63540" name="Oval 328"/>
            <p:cNvSpPr>
              <a:spLocks noChangeArrowheads="1"/>
            </p:cNvSpPr>
            <p:nvPr/>
          </p:nvSpPr>
          <p:spPr bwMode="auto">
            <a:xfrm>
              <a:off x="2796727" y="519135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sp>
        <p:nvSpPr>
          <p:cNvPr id="63491" name="Title 1"/>
          <p:cNvSpPr>
            <a:spLocks noGrp="1"/>
          </p:cNvSpPr>
          <p:nvPr>
            <p:ph type="title"/>
          </p:nvPr>
        </p:nvSpPr>
        <p:spPr>
          <a:xfrm>
            <a:off x="457200" y="609600"/>
            <a:ext cx="8229600" cy="1066800"/>
          </a:xfrm>
        </p:spPr>
        <p:txBody>
          <a:bodyPr/>
          <a:lstStyle/>
          <a:p>
            <a:pPr eaLnBrk="1" hangingPunct="1"/>
            <a:r>
              <a:rPr lang="en-US" altLang="en-US" sz="3600" dirty="0" err="1"/>
              <a:t>iSAX</a:t>
            </a:r>
            <a:r>
              <a:rPr lang="en-US" altLang="en-US" sz="3600" dirty="0"/>
              <a:t> Summarization</a:t>
            </a:r>
          </a:p>
        </p:txBody>
      </p:sp>
      <p:sp>
        <p:nvSpPr>
          <p:cNvPr id="13316" name="Content Placeholder 2"/>
          <p:cNvSpPr>
            <a:spLocks noGrp="1"/>
          </p:cNvSpPr>
          <p:nvPr>
            <p:ph idx="1"/>
          </p:nvPr>
        </p:nvSpPr>
        <p:spPr>
          <a:xfrm>
            <a:off x="457200" y="1905001"/>
            <a:ext cx="5257800" cy="4559300"/>
          </a:xfrm>
        </p:spPr>
        <p:txBody>
          <a:bodyPr/>
          <a:lstStyle/>
          <a:p>
            <a:pPr eaLnBrk="1" hangingPunct="1">
              <a:lnSpc>
                <a:spcPct val="80000"/>
              </a:lnSpc>
              <a:defRPr/>
            </a:pPr>
            <a:r>
              <a:rPr lang="en-US" sz="2100" b="1" dirty="0"/>
              <a:t>i</a:t>
            </a:r>
            <a:r>
              <a:rPr lang="en-US" sz="2100" dirty="0"/>
              <a:t>ndexable </a:t>
            </a:r>
            <a:r>
              <a:rPr lang="en-US" sz="2100" b="1" dirty="0"/>
              <a:t>S</a:t>
            </a:r>
            <a:r>
              <a:rPr lang="en-US" sz="2100" dirty="0"/>
              <a:t>ymbolic </a:t>
            </a:r>
            <a:r>
              <a:rPr lang="en-US" sz="2100" b="1" dirty="0"/>
              <a:t>A</a:t>
            </a:r>
            <a:r>
              <a:rPr lang="en-US" sz="2100" dirty="0"/>
              <a:t>ggregate </a:t>
            </a:r>
            <a:r>
              <a:rPr lang="en-US" sz="2100" dirty="0" err="1"/>
              <a:t>appro</a:t>
            </a:r>
            <a:r>
              <a:rPr lang="en-US" sz="2100" b="1" dirty="0" err="1"/>
              <a:t>X</a:t>
            </a:r>
            <a:r>
              <a:rPr lang="en-US" sz="2100" dirty="0" err="1"/>
              <a:t>imation</a:t>
            </a:r>
            <a:r>
              <a:rPr lang="en-US" sz="2100" dirty="0"/>
              <a:t> (SAX) </a:t>
            </a:r>
          </a:p>
          <a:p>
            <a:pPr lvl="1" eaLnBrk="1" hangingPunct="1">
              <a:lnSpc>
                <a:spcPct val="90000"/>
              </a:lnSpc>
              <a:defRPr/>
            </a:pPr>
            <a:r>
              <a:rPr lang="en-US" b="1" dirty="0"/>
              <a:t>(1)</a:t>
            </a:r>
            <a:r>
              <a:rPr lang="en-US" dirty="0"/>
              <a:t> Represent data series </a:t>
            </a:r>
            <a:r>
              <a:rPr lang="en-US" i="1" dirty="0"/>
              <a:t>T </a:t>
            </a:r>
            <a:r>
              <a:rPr lang="en-US" dirty="0"/>
              <a:t>of length </a:t>
            </a:r>
            <a:r>
              <a:rPr lang="en-US" b="1" i="1" dirty="0"/>
              <a:t>n</a:t>
            </a:r>
            <a:r>
              <a:rPr lang="en-US" dirty="0"/>
              <a:t> with </a:t>
            </a:r>
            <a:r>
              <a:rPr lang="en-US" b="1" i="1" dirty="0"/>
              <a:t>w</a:t>
            </a:r>
            <a:r>
              <a:rPr lang="en-US" dirty="0"/>
              <a:t> segments using Piecewise Aggregate Approximation (PAA)</a:t>
            </a:r>
          </a:p>
          <a:p>
            <a:pPr lvl="2" eaLnBrk="1" hangingPunct="1">
              <a:lnSpc>
                <a:spcPct val="90000"/>
              </a:lnSpc>
              <a:defRPr/>
            </a:pPr>
            <a:endParaRPr lang="en-US" sz="1900" dirty="0"/>
          </a:p>
          <a:p>
            <a:pPr lvl="2" eaLnBrk="1" hangingPunct="1">
              <a:lnSpc>
                <a:spcPct val="90000"/>
              </a:lnSpc>
              <a:defRPr/>
            </a:pPr>
            <a:endParaRPr lang="en-US" sz="1900" dirty="0"/>
          </a:p>
          <a:p>
            <a:pPr marL="703263" lvl="2" indent="0" eaLnBrk="1" hangingPunct="1">
              <a:lnSpc>
                <a:spcPct val="90000"/>
              </a:lnSpc>
              <a:buFont typeface="Wingdings 2" pitchFamily="18" charset="2"/>
              <a:buNone/>
              <a:defRPr/>
            </a:pPr>
            <a:r>
              <a:rPr lang="en-US" sz="1900" dirty="0"/>
              <a:t>	</a:t>
            </a:r>
          </a:p>
          <a:p>
            <a:pPr lvl="2" eaLnBrk="1" hangingPunct="1">
              <a:lnSpc>
                <a:spcPct val="90000"/>
              </a:lnSpc>
              <a:buFont typeface="Wingdings" pitchFamily="2" charset="2"/>
              <a:buNone/>
              <a:defRPr/>
            </a:pPr>
            <a:endParaRPr lang="en-US" sz="2000" dirty="0"/>
          </a:p>
          <a:p>
            <a:pPr lvl="2" eaLnBrk="1" hangingPunct="1">
              <a:lnSpc>
                <a:spcPct val="90000"/>
              </a:lnSpc>
              <a:buFont typeface="Wingdings" pitchFamily="2" charset="2"/>
              <a:buNone/>
              <a:defRPr/>
            </a:pPr>
            <a:endParaRPr lang="en-US" sz="2000" dirty="0"/>
          </a:p>
          <a:p>
            <a:pPr lvl="1" eaLnBrk="1" hangingPunct="1">
              <a:lnSpc>
                <a:spcPct val="80000"/>
              </a:lnSpc>
              <a:buFont typeface="Wingdings" pitchFamily="2" charset="2"/>
              <a:buNone/>
              <a:defRPr/>
            </a:pPr>
            <a:br>
              <a:rPr lang="en-US" dirty="0"/>
            </a:br>
            <a:endParaRPr lang="en-US" dirty="0"/>
          </a:p>
        </p:txBody>
      </p:sp>
      <p:sp>
        <p:nvSpPr>
          <p:cNvPr id="51" name="Footer Placeholder 1">
            <a:extLst>
              <a:ext uri="{FF2B5EF4-FFF2-40B4-BE49-F238E27FC236}">
                <a16:creationId xmlns:a16="http://schemas.microsoft.com/office/drawing/2014/main" id="{F27A1598-4E9F-497B-BDE3-B7CF71D9304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3"/>
          <p:cNvGrpSpPr>
            <a:grpSpLocks/>
          </p:cNvGrpSpPr>
          <p:nvPr/>
        </p:nvGrpSpPr>
        <p:grpSpPr bwMode="auto">
          <a:xfrm>
            <a:off x="6156326" y="1060452"/>
            <a:ext cx="2759075" cy="1835476"/>
            <a:chOff x="304800" y="4718723"/>
            <a:chExt cx="2759053" cy="1834801"/>
          </a:xfrm>
        </p:grpSpPr>
        <p:sp>
          <p:nvSpPr>
            <p:cNvPr id="64558" name="Line 271"/>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9" name="Line 272"/>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60" name="Line 273"/>
            <p:cNvSpPr>
              <a:spLocks noChangeShapeType="1"/>
            </p:cNvSpPr>
            <p:nvPr/>
          </p:nvSpPr>
          <p:spPr bwMode="auto">
            <a:xfrm>
              <a:off x="474789" y="6452322"/>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61" name="Rectangle 274"/>
            <p:cNvSpPr>
              <a:spLocks noChangeArrowheads="1"/>
            </p:cNvSpPr>
            <p:nvPr/>
          </p:nvSpPr>
          <p:spPr bwMode="auto">
            <a:xfrm>
              <a:off x="304800" y="639627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4562" name="Line 275"/>
            <p:cNvSpPr>
              <a:spLocks noChangeShapeType="1"/>
            </p:cNvSpPr>
            <p:nvPr/>
          </p:nvSpPr>
          <p:spPr bwMode="auto">
            <a:xfrm>
              <a:off x="474789" y="6170239"/>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63" name="Rectangle 276"/>
            <p:cNvSpPr>
              <a:spLocks noChangeArrowheads="1"/>
            </p:cNvSpPr>
            <p:nvPr/>
          </p:nvSpPr>
          <p:spPr bwMode="auto">
            <a:xfrm>
              <a:off x="304800" y="611232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4564" name="Line 277"/>
            <p:cNvSpPr>
              <a:spLocks noChangeShapeType="1"/>
            </p:cNvSpPr>
            <p:nvPr/>
          </p:nvSpPr>
          <p:spPr bwMode="auto">
            <a:xfrm>
              <a:off x="474789" y="5890024"/>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65" name="Rectangle 278"/>
            <p:cNvSpPr>
              <a:spLocks noChangeArrowheads="1"/>
            </p:cNvSpPr>
            <p:nvPr/>
          </p:nvSpPr>
          <p:spPr bwMode="auto">
            <a:xfrm>
              <a:off x="304800" y="5828376"/>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4566" name="Line 279"/>
            <p:cNvSpPr>
              <a:spLocks noChangeShapeType="1"/>
            </p:cNvSpPr>
            <p:nvPr/>
          </p:nvSpPr>
          <p:spPr bwMode="auto">
            <a:xfrm>
              <a:off x="474789" y="5615413"/>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67" name="Rectangle 280"/>
            <p:cNvSpPr>
              <a:spLocks noChangeArrowheads="1"/>
            </p:cNvSpPr>
            <p:nvPr/>
          </p:nvSpPr>
          <p:spPr bwMode="auto">
            <a:xfrm>
              <a:off x="344028" y="555563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4568" name="Line 281"/>
            <p:cNvSpPr>
              <a:spLocks noChangeShapeType="1"/>
            </p:cNvSpPr>
            <p:nvPr/>
          </p:nvSpPr>
          <p:spPr bwMode="auto">
            <a:xfrm>
              <a:off x="474789" y="5331461"/>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69" name="Rectangle 282"/>
            <p:cNvSpPr>
              <a:spLocks noChangeArrowheads="1"/>
            </p:cNvSpPr>
            <p:nvPr/>
          </p:nvSpPr>
          <p:spPr bwMode="auto">
            <a:xfrm>
              <a:off x="344028" y="527168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4570" name="Line 283"/>
            <p:cNvSpPr>
              <a:spLocks noChangeShapeType="1"/>
            </p:cNvSpPr>
            <p:nvPr/>
          </p:nvSpPr>
          <p:spPr bwMode="auto">
            <a:xfrm>
              <a:off x="474789" y="5053114"/>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1" name="Rectangle 284"/>
            <p:cNvSpPr>
              <a:spLocks noChangeArrowheads="1"/>
            </p:cNvSpPr>
            <p:nvPr/>
          </p:nvSpPr>
          <p:spPr bwMode="auto">
            <a:xfrm>
              <a:off x="344028" y="4991466"/>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4572" name="Line 285"/>
            <p:cNvSpPr>
              <a:spLocks noChangeShapeType="1"/>
            </p:cNvSpPr>
            <p:nvPr/>
          </p:nvSpPr>
          <p:spPr bwMode="auto">
            <a:xfrm>
              <a:off x="474789" y="4778503"/>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3" name="Rectangle 286"/>
            <p:cNvSpPr>
              <a:spLocks noChangeArrowheads="1"/>
            </p:cNvSpPr>
            <p:nvPr/>
          </p:nvSpPr>
          <p:spPr bwMode="auto">
            <a:xfrm>
              <a:off x="344028" y="471872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4574" name="Line 287"/>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5" name="Line 288"/>
            <p:cNvSpPr>
              <a:spLocks noChangeShapeType="1"/>
            </p:cNvSpPr>
            <p:nvPr/>
          </p:nvSpPr>
          <p:spPr bwMode="auto">
            <a:xfrm>
              <a:off x="624230" y="6452322"/>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6" name="Line 289"/>
            <p:cNvSpPr>
              <a:spLocks noChangeShapeType="1"/>
            </p:cNvSpPr>
            <p:nvPr/>
          </p:nvSpPr>
          <p:spPr bwMode="auto">
            <a:xfrm flipV="1">
              <a:off x="1175293"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7" name="Rectangle 290"/>
            <p:cNvSpPr>
              <a:spLocks noChangeArrowheads="1"/>
            </p:cNvSpPr>
            <p:nvPr/>
          </p:nvSpPr>
          <p:spPr bwMode="auto">
            <a:xfrm>
              <a:off x="1141669" y="6476608"/>
              <a:ext cx="130761"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4</a:t>
              </a:r>
              <a:endParaRPr lang="en-US" altLang="zh-CN" sz="1400"/>
            </a:p>
          </p:txBody>
        </p:sp>
        <p:sp>
          <p:nvSpPr>
            <p:cNvPr id="64578" name="Line 291"/>
            <p:cNvSpPr>
              <a:spLocks noChangeShapeType="1"/>
            </p:cNvSpPr>
            <p:nvPr/>
          </p:nvSpPr>
          <p:spPr bwMode="auto">
            <a:xfrm flipV="1">
              <a:off x="1733828"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9" name="Rectangle 292"/>
            <p:cNvSpPr>
              <a:spLocks noChangeArrowheads="1"/>
            </p:cNvSpPr>
            <p:nvPr/>
          </p:nvSpPr>
          <p:spPr bwMode="auto">
            <a:xfrm>
              <a:off x="1702072" y="6476608"/>
              <a:ext cx="125157"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8</a:t>
              </a:r>
              <a:endParaRPr lang="en-US" altLang="zh-CN" sz="1400"/>
            </a:p>
          </p:txBody>
        </p:sp>
        <p:sp>
          <p:nvSpPr>
            <p:cNvPr id="64580" name="Line 293"/>
            <p:cNvSpPr>
              <a:spLocks noChangeShapeType="1"/>
            </p:cNvSpPr>
            <p:nvPr/>
          </p:nvSpPr>
          <p:spPr bwMode="auto">
            <a:xfrm flipV="1">
              <a:off x="230357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81" name="Rectangle 294"/>
            <p:cNvSpPr>
              <a:spLocks noChangeArrowheads="1"/>
            </p:cNvSpPr>
            <p:nvPr/>
          </p:nvSpPr>
          <p:spPr bwMode="auto">
            <a:xfrm>
              <a:off x="2253136" y="6476608"/>
              <a:ext cx="254050"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12</a:t>
              </a:r>
              <a:endParaRPr lang="en-US" altLang="zh-CN" sz="1400"/>
            </a:p>
          </p:txBody>
        </p:sp>
        <p:sp>
          <p:nvSpPr>
            <p:cNvPr id="64582" name="Line 295"/>
            <p:cNvSpPr>
              <a:spLocks noChangeShapeType="1"/>
            </p:cNvSpPr>
            <p:nvPr/>
          </p:nvSpPr>
          <p:spPr bwMode="auto">
            <a:xfrm flipV="1">
              <a:off x="2858371" y="6362654"/>
              <a:ext cx="1868"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83" name="Rectangle 296"/>
            <p:cNvSpPr>
              <a:spLocks noChangeArrowheads="1"/>
            </p:cNvSpPr>
            <p:nvPr/>
          </p:nvSpPr>
          <p:spPr bwMode="auto">
            <a:xfrm>
              <a:off x="2807935" y="6476608"/>
              <a:ext cx="255918"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16</a:t>
              </a:r>
              <a:endParaRPr lang="en-US" altLang="zh-CN" sz="1400"/>
            </a:p>
          </p:txBody>
        </p:sp>
        <p:sp>
          <p:nvSpPr>
            <p:cNvPr id="64584" name="Rectangle 297"/>
            <p:cNvSpPr>
              <a:spLocks noChangeArrowheads="1"/>
            </p:cNvSpPr>
            <p:nvPr/>
          </p:nvSpPr>
          <p:spPr bwMode="auto">
            <a:xfrm>
              <a:off x="601814" y="6472872"/>
              <a:ext cx="127025"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4585" name="Line 298"/>
            <p:cNvSpPr>
              <a:spLocks noChangeShapeType="1"/>
            </p:cNvSpPr>
            <p:nvPr/>
          </p:nvSpPr>
          <p:spPr bwMode="auto">
            <a:xfrm flipV="1">
              <a:off x="624230"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86" name="Oval 310"/>
            <p:cNvSpPr>
              <a:spLocks noChangeArrowheads="1"/>
            </p:cNvSpPr>
            <p:nvPr/>
          </p:nvSpPr>
          <p:spPr bwMode="auto">
            <a:xfrm>
              <a:off x="1093101" y="5873211"/>
              <a:ext cx="31756"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87" name="Oval 311"/>
            <p:cNvSpPr>
              <a:spLocks noChangeArrowheads="1"/>
            </p:cNvSpPr>
            <p:nvPr/>
          </p:nvSpPr>
          <p:spPr bwMode="auto">
            <a:xfrm>
              <a:off x="1235069" y="5828376"/>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88" name="Oval 312"/>
            <p:cNvSpPr>
              <a:spLocks noChangeArrowheads="1"/>
            </p:cNvSpPr>
            <p:nvPr/>
          </p:nvSpPr>
          <p:spPr bwMode="auto">
            <a:xfrm>
              <a:off x="1375170" y="601892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89" name="Oval 313"/>
            <p:cNvSpPr>
              <a:spLocks noChangeArrowheads="1"/>
            </p:cNvSpPr>
            <p:nvPr/>
          </p:nvSpPr>
          <p:spPr bwMode="auto">
            <a:xfrm>
              <a:off x="1519007" y="5819036"/>
              <a:ext cx="37360"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90" name="Oval 314"/>
            <p:cNvSpPr>
              <a:spLocks noChangeArrowheads="1"/>
            </p:cNvSpPr>
            <p:nvPr/>
          </p:nvSpPr>
          <p:spPr bwMode="auto">
            <a:xfrm>
              <a:off x="1662844" y="5615413"/>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91" name="Freeform 315"/>
            <p:cNvSpPr>
              <a:spLocks/>
            </p:cNvSpPr>
            <p:nvPr/>
          </p:nvSpPr>
          <p:spPr bwMode="auto">
            <a:xfrm>
              <a:off x="678402" y="5135310"/>
              <a:ext cx="2142609" cy="896689"/>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92" name="Oval 316"/>
            <p:cNvSpPr>
              <a:spLocks noChangeArrowheads="1"/>
            </p:cNvSpPr>
            <p:nvPr/>
          </p:nvSpPr>
          <p:spPr bwMode="auto">
            <a:xfrm>
              <a:off x="1806681" y="5622885"/>
              <a:ext cx="33624"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93" name="Oval 317"/>
            <p:cNvSpPr>
              <a:spLocks noChangeArrowheads="1"/>
            </p:cNvSpPr>
            <p:nvPr/>
          </p:nvSpPr>
          <p:spPr bwMode="auto">
            <a:xfrm>
              <a:off x="1946782" y="5563106"/>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94" name="Oval 318"/>
            <p:cNvSpPr>
              <a:spLocks noChangeArrowheads="1"/>
            </p:cNvSpPr>
            <p:nvPr/>
          </p:nvSpPr>
          <p:spPr bwMode="auto">
            <a:xfrm>
              <a:off x="2090619" y="5533216"/>
              <a:ext cx="35492"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95" name="Oval 319"/>
            <p:cNvSpPr>
              <a:spLocks noChangeArrowheads="1"/>
            </p:cNvSpPr>
            <p:nvPr/>
          </p:nvSpPr>
          <p:spPr bwMode="auto">
            <a:xfrm>
              <a:off x="2230719" y="5568710"/>
              <a:ext cx="35492"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96" name="Oval 320"/>
            <p:cNvSpPr>
              <a:spLocks noChangeArrowheads="1"/>
            </p:cNvSpPr>
            <p:nvPr/>
          </p:nvSpPr>
          <p:spPr bwMode="auto">
            <a:xfrm>
              <a:off x="2376424" y="5219375"/>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97" name="Oval 321"/>
            <p:cNvSpPr>
              <a:spLocks noChangeArrowheads="1"/>
            </p:cNvSpPr>
            <p:nvPr/>
          </p:nvSpPr>
          <p:spPr bwMode="auto">
            <a:xfrm>
              <a:off x="2516525" y="5122233"/>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98" name="Oval 322"/>
            <p:cNvSpPr>
              <a:spLocks noChangeArrowheads="1"/>
            </p:cNvSpPr>
            <p:nvPr/>
          </p:nvSpPr>
          <p:spPr bwMode="auto">
            <a:xfrm>
              <a:off x="2660362" y="5165200"/>
              <a:ext cx="33624"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599" name="Oval 323"/>
            <p:cNvSpPr>
              <a:spLocks noChangeArrowheads="1"/>
            </p:cNvSpPr>
            <p:nvPr/>
          </p:nvSpPr>
          <p:spPr bwMode="auto">
            <a:xfrm>
              <a:off x="805427" y="5729367"/>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600" name="Oval 324"/>
            <p:cNvSpPr>
              <a:spLocks noChangeArrowheads="1"/>
            </p:cNvSpPr>
            <p:nvPr/>
          </p:nvSpPr>
          <p:spPr bwMode="auto">
            <a:xfrm>
              <a:off x="665326" y="5766729"/>
              <a:ext cx="37360"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601" name="Oval 325"/>
            <p:cNvSpPr>
              <a:spLocks noChangeArrowheads="1"/>
            </p:cNvSpPr>
            <p:nvPr/>
          </p:nvSpPr>
          <p:spPr bwMode="auto">
            <a:xfrm>
              <a:off x="949264" y="5789146"/>
              <a:ext cx="35492"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602" name="Rectangle 326"/>
            <p:cNvSpPr>
              <a:spLocks noChangeArrowheads="1"/>
            </p:cNvSpPr>
            <p:nvPr/>
          </p:nvSpPr>
          <p:spPr bwMode="auto">
            <a:xfrm>
              <a:off x="631702" y="4955972"/>
              <a:ext cx="1511221" cy="1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1000" dirty="0">
                  <a:solidFill>
                    <a:srgbClr val="000000"/>
                  </a:solidFill>
                  <a:latin typeface="Times New Roman" pitchFamily="18" charset="0"/>
                </a:rPr>
                <a:t>A data series </a:t>
              </a:r>
              <a:r>
                <a:rPr lang="en-US" altLang="zh-CN" sz="1000" i="1" dirty="0">
                  <a:solidFill>
                    <a:srgbClr val="000000"/>
                  </a:solidFill>
                  <a:latin typeface="Times New Roman" pitchFamily="18" charset="0"/>
                </a:rPr>
                <a:t>T</a:t>
              </a:r>
              <a:endParaRPr lang="en-US" altLang="zh-CN" sz="1000" i="1" dirty="0">
                <a:latin typeface="Times New Roman" pitchFamily="18" charset="0"/>
              </a:endParaRPr>
            </a:p>
          </p:txBody>
        </p:sp>
        <p:sp>
          <p:nvSpPr>
            <p:cNvPr id="64603" name="Oval 328"/>
            <p:cNvSpPr>
              <a:spLocks noChangeArrowheads="1"/>
            </p:cNvSpPr>
            <p:nvPr/>
          </p:nvSpPr>
          <p:spPr bwMode="auto">
            <a:xfrm>
              <a:off x="2796727" y="519135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64515" name="Group 4"/>
          <p:cNvGrpSpPr>
            <a:grpSpLocks/>
          </p:cNvGrpSpPr>
          <p:nvPr/>
        </p:nvGrpSpPr>
        <p:grpSpPr bwMode="auto">
          <a:xfrm>
            <a:off x="6156326" y="2916240"/>
            <a:ext cx="2759075" cy="1808523"/>
            <a:chOff x="3147913" y="4744877"/>
            <a:chExt cx="2759053" cy="1808682"/>
          </a:xfrm>
        </p:grpSpPr>
        <p:sp>
          <p:nvSpPr>
            <p:cNvPr id="64522" name="Line 299"/>
            <p:cNvSpPr>
              <a:spLocks noChangeShapeType="1"/>
            </p:cNvSpPr>
            <p:nvPr/>
          </p:nvSpPr>
          <p:spPr bwMode="auto">
            <a:xfrm flipV="1">
              <a:off x="402214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3" name="Rectangle 300"/>
            <p:cNvSpPr>
              <a:spLocks noChangeArrowheads="1"/>
            </p:cNvSpPr>
            <p:nvPr/>
          </p:nvSpPr>
          <p:spPr bwMode="auto">
            <a:xfrm>
              <a:off x="3988518" y="6476608"/>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4</a:t>
              </a:r>
              <a:endParaRPr lang="en-US" altLang="zh-CN" sz="1400"/>
            </a:p>
          </p:txBody>
        </p:sp>
        <p:sp>
          <p:nvSpPr>
            <p:cNvPr id="64524" name="Line 301"/>
            <p:cNvSpPr>
              <a:spLocks noChangeShapeType="1"/>
            </p:cNvSpPr>
            <p:nvPr/>
          </p:nvSpPr>
          <p:spPr bwMode="auto">
            <a:xfrm flipV="1">
              <a:off x="457880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5" name="Rectangle 302"/>
            <p:cNvSpPr>
              <a:spLocks noChangeArrowheads="1"/>
            </p:cNvSpPr>
            <p:nvPr/>
          </p:nvSpPr>
          <p:spPr bwMode="auto">
            <a:xfrm>
              <a:off x="4545185" y="6476608"/>
              <a:ext cx="130761"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8</a:t>
              </a:r>
              <a:endParaRPr lang="en-US" altLang="zh-CN" sz="1400"/>
            </a:p>
          </p:txBody>
        </p:sp>
        <p:sp>
          <p:nvSpPr>
            <p:cNvPr id="64526" name="Line 303"/>
            <p:cNvSpPr>
              <a:spLocks noChangeShapeType="1"/>
            </p:cNvSpPr>
            <p:nvPr/>
          </p:nvSpPr>
          <p:spPr bwMode="auto">
            <a:xfrm flipV="1">
              <a:off x="515228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7" name="Rectangle 304"/>
            <p:cNvSpPr>
              <a:spLocks noChangeArrowheads="1"/>
            </p:cNvSpPr>
            <p:nvPr/>
          </p:nvSpPr>
          <p:spPr bwMode="auto">
            <a:xfrm>
              <a:off x="5099984" y="6476608"/>
              <a:ext cx="255918"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12</a:t>
              </a:r>
              <a:endParaRPr lang="en-US" altLang="zh-CN" sz="1400"/>
            </a:p>
          </p:txBody>
        </p:sp>
        <p:sp>
          <p:nvSpPr>
            <p:cNvPr id="64528" name="Line 305"/>
            <p:cNvSpPr>
              <a:spLocks noChangeShapeType="1"/>
            </p:cNvSpPr>
            <p:nvPr/>
          </p:nvSpPr>
          <p:spPr bwMode="auto">
            <a:xfrm flipV="1">
              <a:off x="570335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9" name="Rectangle 306"/>
            <p:cNvSpPr>
              <a:spLocks noChangeArrowheads="1"/>
            </p:cNvSpPr>
            <p:nvPr/>
          </p:nvSpPr>
          <p:spPr bwMode="auto">
            <a:xfrm>
              <a:off x="5652916" y="6476608"/>
              <a:ext cx="254050"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16</a:t>
              </a:r>
              <a:endParaRPr lang="en-US" altLang="zh-CN" sz="1400"/>
            </a:p>
          </p:txBody>
        </p:sp>
        <p:sp>
          <p:nvSpPr>
            <p:cNvPr id="64530" name="Rectangle 307"/>
            <p:cNvSpPr>
              <a:spLocks noChangeArrowheads="1"/>
            </p:cNvSpPr>
            <p:nvPr/>
          </p:nvSpPr>
          <p:spPr bwMode="auto">
            <a:xfrm>
              <a:off x="3450531" y="6469135"/>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4531" name="Line 308"/>
            <p:cNvSpPr>
              <a:spLocks noChangeShapeType="1"/>
            </p:cNvSpPr>
            <p:nvPr/>
          </p:nvSpPr>
          <p:spPr bwMode="auto">
            <a:xfrm flipV="1">
              <a:off x="3471079"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2" name="Freeform 309"/>
            <p:cNvSpPr>
              <a:spLocks/>
            </p:cNvSpPr>
            <p:nvPr/>
          </p:nvSpPr>
          <p:spPr bwMode="auto">
            <a:xfrm>
              <a:off x="3527119" y="5139046"/>
              <a:ext cx="2137005" cy="892953"/>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3" name="Rectangle 327"/>
            <p:cNvSpPr>
              <a:spLocks noChangeArrowheads="1"/>
            </p:cNvSpPr>
            <p:nvPr/>
          </p:nvSpPr>
          <p:spPr bwMode="auto">
            <a:xfrm>
              <a:off x="3484155" y="4955972"/>
              <a:ext cx="1061030" cy="15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1000">
                  <a:solidFill>
                    <a:srgbClr val="000000"/>
                  </a:solidFill>
                  <a:latin typeface="Times New Roman" pitchFamily="18" charset="0"/>
                </a:rPr>
                <a:t>PAA(</a:t>
              </a:r>
              <a:r>
                <a:rPr lang="en-US" altLang="zh-CN" sz="1000" i="1">
                  <a:solidFill>
                    <a:srgbClr val="000000"/>
                  </a:solidFill>
                  <a:latin typeface="Times New Roman" pitchFamily="18" charset="0"/>
                </a:rPr>
                <a:t>T</a:t>
              </a:r>
              <a:r>
                <a:rPr lang="en-US" altLang="zh-CN" sz="1000">
                  <a:solidFill>
                    <a:srgbClr val="000000"/>
                  </a:solidFill>
                  <a:latin typeface="Times New Roman" pitchFamily="18" charset="0"/>
                </a:rPr>
                <a:t>,4)</a:t>
              </a:r>
              <a:endParaRPr lang="en-US" altLang="zh-CN" sz="1000">
                <a:latin typeface="Times New Roman" pitchFamily="18" charset="0"/>
              </a:endParaRPr>
            </a:p>
          </p:txBody>
        </p:sp>
        <p:grpSp>
          <p:nvGrpSpPr>
            <p:cNvPr id="64534" name="Group 329"/>
            <p:cNvGrpSpPr>
              <a:grpSpLocks/>
            </p:cNvGrpSpPr>
            <p:nvPr/>
          </p:nvGrpSpPr>
          <p:grpSpPr bwMode="auto">
            <a:xfrm>
              <a:off x="3527119" y="5178277"/>
              <a:ext cx="2142609" cy="653836"/>
              <a:chOff x="2232" y="2038"/>
              <a:chExt cx="642" cy="196"/>
            </a:xfrm>
          </p:grpSpPr>
          <p:sp>
            <p:nvSpPr>
              <p:cNvPr id="64554" name="Line 330"/>
              <p:cNvSpPr>
                <a:spLocks noChangeShapeType="1"/>
              </p:cNvSpPr>
              <p:nvPr/>
            </p:nvSpPr>
            <p:spPr bwMode="auto">
              <a:xfrm>
                <a:off x="2232" y="2232"/>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5" name="Line 331"/>
              <p:cNvSpPr>
                <a:spLocks noChangeShapeType="1"/>
              </p:cNvSpPr>
              <p:nvPr/>
            </p:nvSpPr>
            <p:spPr bwMode="auto">
              <a:xfrm>
                <a:off x="2402" y="2234"/>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6" name="Line 332"/>
              <p:cNvSpPr>
                <a:spLocks noChangeShapeType="1"/>
              </p:cNvSpPr>
              <p:nvPr/>
            </p:nvSpPr>
            <p:spPr bwMode="auto">
              <a:xfrm>
                <a:off x="2744" y="2038"/>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7" name="Line 333"/>
              <p:cNvSpPr>
                <a:spLocks noChangeShapeType="1"/>
              </p:cNvSpPr>
              <p:nvPr/>
            </p:nvSpPr>
            <p:spPr bwMode="auto">
              <a:xfrm>
                <a:off x="2573" y="2158"/>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4535" name="Group 334"/>
            <p:cNvGrpSpPr>
              <a:grpSpLocks/>
            </p:cNvGrpSpPr>
            <p:nvPr/>
          </p:nvGrpSpPr>
          <p:grpSpPr bwMode="auto">
            <a:xfrm>
              <a:off x="3147913" y="4744877"/>
              <a:ext cx="216689" cy="1754148"/>
              <a:chOff x="320" y="2495"/>
              <a:chExt cx="116" cy="939"/>
            </a:xfrm>
          </p:grpSpPr>
          <p:sp>
            <p:nvSpPr>
              <p:cNvPr id="64537" name="Line 335"/>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8" name="Line 336"/>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9" name="Line 337"/>
              <p:cNvSpPr>
                <a:spLocks noChangeShapeType="1"/>
              </p:cNvSpPr>
              <p:nvPr/>
            </p:nvSpPr>
            <p:spPr bwMode="auto">
              <a:xfrm>
                <a:off x="411" y="3423"/>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0" name="Rectangle 338"/>
              <p:cNvSpPr>
                <a:spLocks noChangeArrowheads="1"/>
              </p:cNvSpPr>
              <p:nvPr/>
            </p:nvSpPr>
            <p:spPr bwMode="auto">
              <a:xfrm>
                <a:off x="320" y="3393"/>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4541" name="Line 339"/>
              <p:cNvSpPr>
                <a:spLocks noChangeShapeType="1"/>
              </p:cNvSpPr>
              <p:nvPr/>
            </p:nvSpPr>
            <p:spPr bwMode="auto">
              <a:xfrm>
                <a:off x="411" y="3272"/>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2" name="Rectangle 340"/>
              <p:cNvSpPr>
                <a:spLocks noChangeArrowheads="1"/>
              </p:cNvSpPr>
              <p:nvPr/>
            </p:nvSpPr>
            <p:spPr bwMode="auto">
              <a:xfrm>
                <a:off x="320" y="3241"/>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4543" name="Line 341"/>
              <p:cNvSpPr>
                <a:spLocks noChangeShapeType="1"/>
              </p:cNvSpPr>
              <p:nvPr/>
            </p:nvSpPr>
            <p:spPr bwMode="auto">
              <a:xfrm>
                <a:off x="411" y="3122"/>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4" name="Rectangle 342"/>
              <p:cNvSpPr>
                <a:spLocks noChangeArrowheads="1"/>
              </p:cNvSpPr>
              <p:nvPr/>
            </p:nvSpPr>
            <p:spPr bwMode="auto">
              <a:xfrm>
                <a:off x="320" y="3089"/>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4545" name="Line 343"/>
              <p:cNvSpPr>
                <a:spLocks noChangeShapeType="1"/>
              </p:cNvSpPr>
              <p:nvPr/>
            </p:nvSpPr>
            <p:spPr bwMode="auto">
              <a:xfrm>
                <a:off x="411" y="2975"/>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6" name="Rectangle 344"/>
              <p:cNvSpPr>
                <a:spLocks noChangeArrowheads="1"/>
              </p:cNvSpPr>
              <p:nvPr/>
            </p:nvSpPr>
            <p:spPr bwMode="auto">
              <a:xfrm>
                <a:off x="341" y="2943"/>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4547" name="Line 345"/>
              <p:cNvSpPr>
                <a:spLocks noChangeShapeType="1"/>
              </p:cNvSpPr>
              <p:nvPr/>
            </p:nvSpPr>
            <p:spPr bwMode="auto">
              <a:xfrm>
                <a:off x="411" y="2823"/>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8" name="Rectangle 346"/>
              <p:cNvSpPr>
                <a:spLocks noChangeArrowheads="1"/>
              </p:cNvSpPr>
              <p:nvPr/>
            </p:nvSpPr>
            <p:spPr bwMode="auto">
              <a:xfrm>
                <a:off x="341" y="279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4549" name="Line 347"/>
              <p:cNvSpPr>
                <a:spLocks noChangeShapeType="1"/>
              </p:cNvSpPr>
              <p:nvPr/>
            </p:nvSpPr>
            <p:spPr bwMode="auto">
              <a:xfrm>
                <a:off x="411" y="2674"/>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0" name="Rectangle 348"/>
              <p:cNvSpPr>
                <a:spLocks noChangeArrowheads="1"/>
              </p:cNvSpPr>
              <p:nvPr/>
            </p:nvSpPr>
            <p:spPr bwMode="auto">
              <a:xfrm>
                <a:off x="341" y="264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4551" name="Line 349"/>
              <p:cNvSpPr>
                <a:spLocks noChangeShapeType="1"/>
              </p:cNvSpPr>
              <p:nvPr/>
            </p:nvSpPr>
            <p:spPr bwMode="auto">
              <a:xfrm>
                <a:off x="411" y="2527"/>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2" name="Rectangle 350"/>
              <p:cNvSpPr>
                <a:spLocks noChangeArrowheads="1"/>
              </p:cNvSpPr>
              <p:nvPr/>
            </p:nvSpPr>
            <p:spPr bwMode="auto">
              <a:xfrm>
                <a:off x="341" y="2495"/>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4553" name="Line 351"/>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4536" name="Line 352"/>
            <p:cNvSpPr>
              <a:spLocks noChangeShapeType="1"/>
            </p:cNvSpPr>
            <p:nvPr/>
          </p:nvSpPr>
          <p:spPr bwMode="auto">
            <a:xfrm>
              <a:off x="3467343" y="6456059"/>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4516" name="Title 1"/>
          <p:cNvSpPr>
            <a:spLocks noGrp="1"/>
          </p:cNvSpPr>
          <p:nvPr>
            <p:ph type="title"/>
          </p:nvPr>
        </p:nvSpPr>
        <p:spPr>
          <a:xfrm>
            <a:off x="457200" y="609600"/>
            <a:ext cx="8229600" cy="1066800"/>
          </a:xfrm>
        </p:spPr>
        <p:txBody>
          <a:bodyPr/>
          <a:lstStyle/>
          <a:p>
            <a:pPr eaLnBrk="1" hangingPunct="1"/>
            <a:r>
              <a:rPr lang="en-US" altLang="en-US" sz="3600" dirty="0" err="1"/>
              <a:t>iSAX</a:t>
            </a:r>
            <a:r>
              <a:rPr lang="en-US" altLang="en-US" sz="3600" dirty="0"/>
              <a:t> Summarization</a:t>
            </a:r>
          </a:p>
        </p:txBody>
      </p:sp>
      <p:sp>
        <p:nvSpPr>
          <p:cNvPr id="13316" name="Content Placeholder 2"/>
          <p:cNvSpPr>
            <a:spLocks noGrp="1"/>
          </p:cNvSpPr>
          <p:nvPr>
            <p:ph idx="1"/>
          </p:nvPr>
        </p:nvSpPr>
        <p:spPr>
          <a:xfrm>
            <a:off x="457200" y="1905001"/>
            <a:ext cx="5257800" cy="4559300"/>
          </a:xfrm>
        </p:spPr>
        <p:txBody>
          <a:bodyPr/>
          <a:lstStyle/>
          <a:p>
            <a:pPr eaLnBrk="1" hangingPunct="1">
              <a:lnSpc>
                <a:spcPct val="80000"/>
              </a:lnSpc>
              <a:defRPr/>
            </a:pPr>
            <a:r>
              <a:rPr lang="en-US" sz="2100" b="1" dirty="0"/>
              <a:t>i</a:t>
            </a:r>
            <a:r>
              <a:rPr lang="en-US" sz="2100" dirty="0"/>
              <a:t>ndexable </a:t>
            </a:r>
            <a:r>
              <a:rPr lang="en-US" sz="2100" b="1" dirty="0"/>
              <a:t>S</a:t>
            </a:r>
            <a:r>
              <a:rPr lang="en-US" sz="2100" dirty="0"/>
              <a:t>ymbolic </a:t>
            </a:r>
            <a:r>
              <a:rPr lang="en-US" sz="2100" b="1" dirty="0"/>
              <a:t>A</a:t>
            </a:r>
            <a:r>
              <a:rPr lang="en-US" sz="2100" dirty="0"/>
              <a:t>ggregate </a:t>
            </a:r>
            <a:r>
              <a:rPr lang="en-US" sz="2100" dirty="0" err="1"/>
              <a:t>appro</a:t>
            </a:r>
            <a:r>
              <a:rPr lang="en-US" sz="2100" b="1" dirty="0" err="1"/>
              <a:t>X</a:t>
            </a:r>
            <a:r>
              <a:rPr lang="en-US" sz="2100" dirty="0" err="1"/>
              <a:t>imation</a:t>
            </a:r>
            <a:r>
              <a:rPr lang="en-US" sz="2100" dirty="0"/>
              <a:t> (SAX) </a:t>
            </a:r>
          </a:p>
          <a:p>
            <a:pPr lvl="1" eaLnBrk="1" hangingPunct="1">
              <a:lnSpc>
                <a:spcPct val="90000"/>
              </a:lnSpc>
              <a:defRPr/>
            </a:pPr>
            <a:r>
              <a:rPr lang="en-US" b="1" dirty="0"/>
              <a:t>(1)</a:t>
            </a:r>
            <a:r>
              <a:rPr lang="en-US" dirty="0"/>
              <a:t> Represent data series </a:t>
            </a:r>
            <a:r>
              <a:rPr lang="en-US" i="1" dirty="0"/>
              <a:t>T </a:t>
            </a:r>
            <a:r>
              <a:rPr lang="en-US" dirty="0"/>
              <a:t>of length </a:t>
            </a:r>
            <a:r>
              <a:rPr lang="en-US" b="1" i="1" dirty="0"/>
              <a:t>n</a:t>
            </a:r>
            <a:r>
              <a:rPr lang="en-US" dirty="0"/>
              <a:t> with </a:t>
            </a:r>
            <a:r>
              <a:rPr lang="en-US" b="1" i="1" dirty="0"/>
              <a:t>w</a:t>
            </a:r>
            <a:r>
              <a:rPr lang="en-US" dirty="0"/>
              <a:t> segments using Piecewise Aggregate Approximation (PAA)</a:t>
            </a:r>
          </a:p>
          <a:p>
            <a:pPr lvl="2" eaLnBrk="1" hangingPunct="1">
              <a:lnSpc>
                <a:spcPct val="80000"/>
              </a:lnSpc>
              <a:defRPr/>
            </a:pPr>
            <a:r>
              <a:rPr lang="en-US" sz="1900" i="1" dirty="0"/>
              <a:t>T</a:t>
            </a:r>
            <a:r>
              <a:rPr lang="en-US" sz="1900" dirty="0"/>
              <a:t> typically normalized to </a:t>
            </a:r>
            <a:r>
              <a:rPr lang="en-US" sz="1900" i="1" dirty="0"/>
              <a:t>μ </a:t>
            </a:r>
            <a:r>
              <a:rPr lang="en-US" sz="1900" dirty="0"/>
              <a:t>= 0, </a:t>
            </a:r>
            <a:r>
              <a:rPr lang="en-US" sz="1900" i="1" dirty="0"/>
              <a:t>σ</a:t>
            </a:r>
            <a:r>
              <a:rPr lang="en-US" sz="1900" dirty="0"/>
              <a:t> = 1</a:t>
            </a:r>
          </a:p>
          <a:p>
            <a:pPr lvl="2" eaLnBrk="1" hangingPunct="1">
              <a:lnSpc>
                <a:spcPct val="90000"/>
              </a:lnSpc>
              <a:defRPr/>
            </a:pPr>
            <a:endParaRPr lang="en-US" sz="1900" dirty="0"/>
          </a:p>
          <a:p>
            <a:pPr lvl="2" eaLnBrk="1" hangingPunct="1">
              <a:lnSpc>
                <a:spcPct val="90000"/>
              </a:lnSpc>
              <a:defRPr/>
            </a:pPr>
            <a:r>
              <a:rPr lang="en-US" sz="1900" dirty="0"/>
              <a:t>PAA(</a:t>
            </a:r>
            <a:r>
              <a:rPr lang="en-US" sz="1900" i="1" dirty="0" err="1"/>
              <a:t>T,w</a:t>
            </a:r>
            <a:r>
              <a:rPr lang="en-US" sz="1900" dirty="0"/>
              <a:t>) =                         </a:t>
            </a:r>
          </a:p>
          <a:p>
            <a:pPr lvl="2" eaLnBrk="1" hangingPunct="1">
              <a:lnSpc>
                <a:spcPct val="90000"/>
              </a:lnSpc>
              <a:defRPr/>
            </a:pPr>
            <a:endParaRPr lang="en-US" sz="1900" dirty="0"/>
          </a:p>
          <a:p>
            <a:pPr marL="703263" lvl="2" indent="0" eaLnBrk="1" hangingPunct="1">
              <a:lnSpc>
                <a:spcPct val="90000"/>
              </a:lnSpc>
              <a:buFont typeface="Wingdings 2" pitchFamily="18" charset="2"/>
              <a:buNone/>
              <a:defRPr/>
            </a:pPr>
            <a:r>
              <a:rPr lang="en-US" sz="1900" dirty="0"/>
              <a:t>	where  </a:t>
            </a:r>
          </a:p>
          <a:p>
            <a:pPr lvl="2" eaLnBrk="1" hangingPunct="1">
              <a:lnSpc>
                <a:spcPct val="90000"/>
              </a:lnSpc>
              <a:buFont typeface="Wingdings" pitchFamily="2" charset="2"/>
              <a:buNone/>
              <a:defRPr/>
            </a:pPr>
            <a:endParaRPr lang="en-US" sz="2000" dirty="0"/>
          </a:p>
          <a:p>
            <a:pPr lvl="2" eaLnBrk="1" hangingPunct="1">
              <a:lnSpc>
                <a:spcPct val="90000"/>
              </a:lnSpc>
              <a:buFont typeface="Wingdings" pitchFamily="2" charset="2"/>
              <a:buNone/>
              <a:defRPr/>
            </a:pPr>
            <a:endParaRPr lang="en-US" sz="2000" dirty="0"/>
          </a:p>
          <a:p>
            <a:pPr lvl="1" eaLnBrk="1" hangingPunct="1">
              <a:lnSpc>
                <a:spcPct val="80000"/>
              </a:lnSpc>
              <a:buFont typeface="Wingdings" pitchFamily="2" charset="2"/>
              <a:buNone/>
              <a:defRPr/>
            </a:pPr>
            <a:br>
              <a:rPr lang="en-US" dirty="0"/>
            </a:br>
            <a:endParaRPr lang="en-US" dirty="0"/>
          </a:p>
        </p:txBody>
      </p:sp>
      <p:graphicFrame>
        <p:nvGraphicFramePr>
          <p:cNvPr id="64518" name="Object 5"/>
          <p:cNvGraphicFramePr>
            <a:graphicFrameLocks noChangeAspect="1"/>
          </p:cNvGraphicFramePr>
          <p:nvPr/>
        </p:nvGraphicFramePr>
        <p:xfrm>
          <a:off x="2743200" y="3841751"/>
          <a:ext cx="1371600" cy="441325"/>
        </p:xfrm>
        <a:graphic>
          <a:graphicData uri="http://schemas.openxmlformats.org/presentationml/2006/ole">
            <mc:AlternateContent xmlns:mc="http://schemas.openxmlformats.org/markup-compatibility/2006">
              <mc:Choice xmlns:v="urn:schemas-microsoft-com:vml" Requires="v">
                <p:oleObj name="Equation" r:id="rId3" imgW="723586" imgH="241195" progId="Equation.3">
                  <p:embed/>
                </p:oleObj>
              </mc:Choice>
              <mc:Fallback>
                <p:oleObj name="Equation" r:id="rId3" imgW="723586" imgH="241195" progId="Equation.3">
                  <p:embed/>
                  <p:pic>
                    <p:nvPicPr>
                      <p:cNvPr id="6451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841751"/>
                        <a:ext cx="1371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9" name="Object 3"/>
          <p:cNvGraphicFramePr>
            <a:graphicFrameLocks noChangeAspect="1"/>
          </p:cNvGraphicFramePr>
          <p:nvPr/>
        </p:nvGraphicFramePr>
        <p:xfrm>
          <a:off x="2209800" y="4222749"/>
          <a:ext cx="1447800" cy="882651"/>
        </p:xfrm>
        <a:graphic>
          <a:graphicData uri="http://schemas.openxmlformats.org/presentationml/2006/ole">
            <mc:AlternateContent xmlns:mc="http://schemas.openxmlformats.org/markup-compatibility/2006">
              <mc:Choice xmlns:v="urn:schemas-microsoft-com:vml" Requires="v">
                <p:oleObj name="Equation" r:id="rId5" imgW="825500" imgH="508000" progId="Equation.3">
                  <p:embed/>
                </p:oleObj>
              </mc:Choice>
              <mc:Fallback>
                <p:oleObj name="Equation" r:id="rId5" imgW="825500" imgH="508000" progId="Equation.3">
                  <p:embed/>
                  <p:pic>
                    <p:nvPicPr>
                      <p:cNvPr id="645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4222749"/>
                        <a:ext cx="1447800"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 name="Footer Placeholder 1">
            <a:extLst>
              <a:ext uri="{FF2B5EF4-FFF2-40B4-BE49-F238E27FC236}">
                <a16:creationId xmlns:a16="http://schemas.microsoft.com/office/drawing/2014/main" id="{72B5184D-7868-4EA1-A999-D00B56218A9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transition spd="slow"/>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12"/>
          <p:cNvGrpSpPr>
            <a:grpSpLocks/>
          </p:cNvGrpSpPr>
          <p:nvPr/>
        </p:nvGrpSpPr>
        <p:grpSpPr bwMode="auto">
          <a:xfrm>
            <a:off x="6156327" y="4725988"/>
            <a:ext cx="3063875" cy="1903412"/>
            <a:chOff x="3846" y="2357"/>
            <a:chExt cx="1640" cy="1019"/>
          </a:xfrm>
        </p:grpSpPr>
        <p:sp>
          <p:nvSpPr>
            <p:cNvPr id="65629" name="Rectangle 213"/>
            <p:cNvSpPr>
              <a:spLocks noChangeArrowheads="1"/>
            </p:cNvSpPr>
            <p:nvPr/>
          </p:nvSpPr>
          <p:spPr bwMode="auto">
            <a:xfrm>
              <a:off x="4024" y="2958"/>
              <a:ext cx="301"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30" name="Rectangle 214"/>
            <p:cNvSpPr>
              <a:spLocks noChangeArrowheads="1"/>
            </p:cNvSpPr>
            <p:nvPr/>
          </p:nvSpPr>
          <p:spPr bwMode="auto">
            <a:xfrm>
              <a:off x="4334" y="2958"/>
              <a:ext cx="302"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31" name="Line 215"/>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32" name="Line 216"/>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33" name="Line 217"/>
            <p:cNvSpPr>
              <a:spLocks noChangeShapeType="1"/>
            </p:cNvSpPr>
            <p:nvPr/>
          </p:nvSpPr>
          <p:spPr bwMode="auto">
            <a:xfrm>
              <a:off x="3941" y="3322"/>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34" name="Rectangle 218"/>
            <p:cNvSpPr>
              <a:spLocks noChangeArrowheads="1"/>
            </p:cNvSpPr>
            <p:nvPr/>
          </p:nvSpPr>
          <p:spPr bwMode="auto">
            <a:xfrm>
              <a:off x="3846" y="3290"/>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5635" name="Line 219"/>
            <p:cNvSpPr>
              <a:spLocks noChangeShapeType="1"/>
            </p:cNvSpPr>
            <p:nvPr/>
          </p:nvSpPr>
          <p:spPr bwMode="auto">
            <a:xfrm>
              <a:off x="3941" y="3164"/>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36" name="Rectangle 220"/>
            <p:cNvSpPr>
              <a:spLocks noChangeArrowheads="1"/>
            </p:cNvSpPr>
            <p:nvPr/>
          </p:nvSpPr>
          <p:spPr bwMode="auto">
            <a:xfrm>
              <a:off x="3846" y="3133"/>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5637" name="Line 221"/>
            <p:cNvSpPr>
              <a:spLocks noChangeShapeType="1"/>
            </p:cNvSpPr>
            <p:nvPr/>
          </p:nvSpPr>
          <p:spPr bwMode="auto">
            <a:xfrm>
              <a:off x="3941" y="3008"/>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38" name="Rectangle 222"/>
            <p:cNvSpPr>
              <a:spLocks noChangeArrowheads="1"/>
            </p:cNvSpPr>
            <p:nvPr/>
          </p:nvSpPr>
          <p:spPr bwMode="auto">
            <a:xfrm>
              <a:off x="3846" y="2975"/>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5639" name="Line 223"/>
            <p:cNvSpPr>
              <a:spLocks noChangeShapeType="1"/>
            </p:cNvSpPr>
            <p:nvPr/>
          </p:nvSpPr>
          <p:spPr bwMode="auto">
            <a:xfrm>
              <a:off x="3941" y="2856"/>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40" name="Rectangle 224"/>
            <p:cNvSpPr>
              <a:spLocks noChangeArrowheads="1"/>
            </p:cNvSpPr>
            <p:nvPr/>
          </p:nvSpPr>
          <p:spPr bwMode="auto">
            <a:xfrm>
              <a:off x="3868" y="2823"/>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5641" name="Line 225"/>
            <p:cNvSpPr>
              <a:spLocks noChangeShapeType="1"/>
            </p:cNvSpPr>
            <p:nvPr/>
          </p:nvSpPr>
          <p:spPr bwMode="auto">
            <a:xfrm>
              <a:off x="3941" y="2698"/>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42" name="Rectangle 226"/>
            <p:cNvSpPr>
              <a:spLocks noChangeArrowheads="1"/>
            </p:cNvSpPr>
            <p:nvPr/>
          </p:nvSpPr>
          <p:spPr bwMode="auto">
            <a:xfrm>
              <a:off x="3868" y="2665"/>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5643" name="Line 227"/>
            <p:cNvSpPr>
              <a:spLocks noChangeShapeType="1"/>
            </p:cNvSpPr>
            <p:nvPr/>
          </p:nvSpPr>
          <p:spPr bwMode="auto">
            <a:xfrm>
              <a:off x="3941" y="2543"/>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44" name="Rectangle 228"/>
            <p:cNvSpPr>
              <a:spLocks noChangeArrowheads="1"/>
            </p:cNvSpPr>
            <p:nvPr/>
          </p:nvSpPr>
          <p:spPr bwMode="auto">
            <a:xfrm>
              <a:off x="3868" y="2509"/>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5645" name="Line 229"/>
            <p:cNvSpPr>
              <a:spLocks noChangeShapeType="1"/>
            </p:cNvSpPr>
            <p:nvPr/>
          </p:nvSpPr>
          <p:spPr bwMode="auto">
            <a:xfrm>
              <a:off x="3941" y="2390"/>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46" name="Rectangle 230"/>
            <p:cNvSpPr>
              <a:spLocks noChangeArrowheads="1"/>
            </p:cNvSpPr>
            <p:nvPr/>
          </p:nvSpPr>
          <p:spPr bwMode="auto">
            <a:xfrm>
              <a:off x="3868" y="2357"/>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5647" name="Line 231"/>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48" name="Line 232"/>
            <p:cNvSpPr>
              <a:spLocks noChangeShapeType="1"/>
            </p:cNvSpPr>
            <p:nvPr/>
          </p:nvSpPr>
          <p:spPr bwMode="auto">
            <a:xfrm>
              <a:off x="4024" y="3322"/>
              <a:ext cx="141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49" name="Line 233"/>
            <p:cNvSpPr>
              <a:spLocks noChangeShapeType="1"/>
            </p:cNvSpPr>
            <p:nvPr/>
          </p:nvSpPr>
          <p:spPr bwMode="auto">
            <a:xfrm flipV="1">
              <a:off x="4330" y="3272"/>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50" name="Rectangle 234"/>
            <p:cNvSpPr>
              <a:spLocks noChangeArrowheads="1"/>
            </p:cNvSpPr>
            <p:nvPr/>
          </p:nvSpPr>
          <p:spPr bwMode="auto">
            <a:xfrm>
              <a:off x="4312" y="3335"/>
              <a:ext cx="72"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4</a:t>
              </a:r>
              <a:endParaRPr lang="en-US" altLang="zh-CN" sz="1400"/>
            </a:p>
          </p:txBody>
        </p:sp>
        <p:sp>
          <p:nvSpPr>
            <p:cNvPr id="65651" name="Line 235"/>
            <p:cNvSpPr>
              <a:spLocks noChangeShapeType="1"/>
            </p:cNvSpPr>
            <p:nvPr/>
          </p:nvSpPr>
          <p:spPr bwMode="auto">
            <a:xfrm flipV="1">
              <a:off x="4640" y="3272"/>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52" name="Rectangle 236"/>
            <p:cNvSpPr>
              <a:spLocks noChangeArrowheads="1"/>
            </p:cNvSpPr>
            <p:nvPr/>
          </p:nvSpPr>
          <p:spPr bwMode="auto">
            <a:xfrm>
              <a:off x="4623" y="3335"/>
              <a:ext cx="6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8</a:t>
              </a:r>
              <a:endParaRPr lang="en-US" altLang="zh-CN" sz="1400"/>
            </a:p>
          </p:txBody>
        </p:sp>
        <p:sp>
          <p:nvSpPr>
            <p:cNvPr id="65653" name="Line 237"/>
            <p:cNvSpPr>
              <a:spLocks noChangeShapeType="1"/>
            </p:cNvSpPr>
            <p:nvPr/>
          </p:nvSpPr>
          <p:spPr bwMode="auto">
            <a:xfrm flipV="1">
              <a:off x="4957" y="3272"/>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54" name="Rectangle 238"/>
            <p:cNvSpPr>
              <a:spLocks noChangeArrowheads="1"/>
            </p:cNvSpPr>
            <p:nvPr/>
          </p:nvSpPr>
          <p:spPr bwMode="auto">
            <a:xfrm>
              <a:off x="4930" y="3335"/>
              <a:ext cx="1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12</a:t>
              </a:r>
              <a:endParaRPr lang="en-US" altLang="zh-CN" sz="1400"/>
            </a:p>
          </p:txBody>
        </p:sp>
        <p:sp>
          <p:nvSpPr>
            <p:cNvPr id="65655" name="Line 239"/>
            <p:cNvSpPr>
              <a:spLocks noChangeShapeType="1"/>
            </p:cNvSpPr>
            <p:nvPr/>
          </p:nvSpPr>
          <p:spPr bwMode="auto">
            <a:xfrm flipV="1">
              <a:off x="5265" y="3272"/>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56" name="Rectangle 240"/>
            <p:cNvSpPr>
              <a:spLocks noChangeArrowheads="1"/>
            </p:cNvSpPr>
            <p:nvPr/>
          </p:nvSpPr>
          <p:spPr bwMode="auto">
            <a:xfrm>
              <a:off x="5238" y="3335"/>
              <a:ext cx="143"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16</a:t>
              </a:r>
              <a:endParaRPr lang="en-US" altLang="zh-CN" sz="1400"/>
            </a:p>
          </p:txBody>
        </p:sp>
        <p:sp>
          <p:nvSpPr>
            <p:cNvPr id="65657" name="Rectangle 241"/>
            <p:cNvSpPr>
              <a:spLocks noChangeArrowheads="1"/>
            </p:cNvSpPr>
            <p:nvPr/>
          </p:nvSpPr>
          <p:spPr bwMode="auto">
            <a:xfrm>
              <a:off x="4011" y="3333"/>
              <a:ext cx="7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5658" name="Line 242"/>
            <p:cNvSpPr>
              <a:spLocks noChangeShapeType="1"/>
            </p:cNvSpPr>
            <p:nvPr/>
          </p:nvSpPr>
          <p:spPr bwMode="auto">
            <a:xfrm flipV="1">
              <a:off x="4024" y="3270"/>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59" name="Rectangle 243"/>
            <p:cNvSpPr>
              <a:spLocks noChangeArrowheads="1"/>
            </p:cNvSpPr>
            <p:nvPr/>
          </p:nvSpPr>
          <p:spPr bwMode="auto">
            <a:xfrm>
              <a:off x="4646" y="2750"/>
              <a:ext cx="300" cy="10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60" name="Rectangle 244"/>
            <p:cNvSpPr>
              <a:spLocks noChangeArrowheads="1"/>
            </p:cNvSpPr>
            <p:nvPr/>
          </p:nvSpPr>
          <p:spPr bwMode="auto">
            <a:xfrm>
              <a:off x="4956" y="2522"/>
              <a:ext cx="300"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61" name="Freeform 245"/>
            <p:cNvSpPr>
              <a:spLocks/>
            </p:cNvSpPr>
            <p:nvPr/>
          </p:nvSpPr>
          <p:spPr bwMode="auto">
            <a:xfrm>
              <a:off x="3941" y="2856"/>
              <a:ext cx="1486" cy="27"/>
            </a:xfrm>
            <a:custGeom>
              <a:avLst/>
              <a:gdLst>
                <a:gd name="T0" fmla="*/ 0 w 5343"/>
                <a:gd name="T1" fmla="*/ 0 h 27"/>
                <a:gd name="T2" fmla="*/ 0 w 5343"/>
                <a:gd name="T3" fmla="*/ 0 h 27"/>
                <a:gd name="T4" fmla="*/ 0 w 5343"/>
                <a:gd name="T5" fmla="*/ 0 h 27"/>
                <a:gd name="T6" fmla="*/ 0 w 5343"/>
                <a:gd name="T7" fmla="*/ 0 h 27"/>
                <a:gd name="T8" fmla="*/ 0 w 5343"/>
                <a:gd name="T9" fmla="*/ 0 h 27"/>
                <a:gd name="T10" fmla="*/ 0 w 5343"/>
                <a:gd name="T11" fmla="*/ 0 h 27"/>
                <a:gd name="T12" fmla="*/ 0 w 5343"/>
                <a:gd name="T13" fmla="*/ 0 h 27"/>
                <a:gd name="T14" fmla="*/ 0 w 5343"/>
                <a:gd name="T15" fmla="*/ 0 h 27"/>
                <a:gd name="T16" fmla="*/ 0 w 5343"/>
                <a:gd name="T17" fmla="*/ 0 h 27"/>
                <a:gd name="T18" fmla="*/ 0 w 5343"/>
                <a:gd name="T19" fmla="*/ 0 h 27"/>
                <a:gd name="T20" fmla="*/ 0 w 5343"/>
                <a:gd name="T21" fmla="*/ 0 h 27"/>
                <a:gd name="T22" fmla="*/ 0 w 5343"/>
                <a:gd name="T23" fmla="*/ 0 h 27"/>
                <a:gd name="T24" fmla="*/ 0 w 5343"/>
                <a:gd name="T25" fmla="*/ 0 h 27"/>
                <a:gd name="T26" fmla="*/ 0 w 5343"/>
                <a:gd name="T27" fmla="*/ 0 h 27"/>
                <a:gd name="T28" fmla="*/ 0 w 5343"/>
                <a:gd name="T29" fmla="*/ 0 h 27"/>
                <a:gd name="T30" fmla="*/ 0 w 5343"/>
                <a:gd name="T31" fmla="*/ 0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27"/>
                <a:gd name="T50" fmla="*/ 5343 w 5343"/>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27">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5662" name="Group 246"/>
            <p:cNvGrpSpPr>
              <a:grpSpLocks/>
            </p:cNvGrpSpPr>
            <p:nvPr/>
          </p:nvGrpSpPr>
          <p:grpSpPr bwMode="auto">
            <a:xfrm>
              <a:off x="3941" y="2750"/>
              <a:ext cx="1480" cy="208"/>
              <a:chOff x="255" y="582"/>
              <a:chExt cx="3759" cy="223"/>
            </a:xfrm>
          </p:grpSpPr>
          <p:sp>
            <p:nvSpPr>
              <p:cNvPr id="65685" name="Freeform 247"/>
              <p:cNvSpPr>
                <a:spLocks/>
              </p:cNvSpPr>
              <p:nvPr/>
            </p:nvSpPr>
            <p:spPr bwMode="auto">
              <a:xfrm>
                <a:off x="255" y="804"/>
                <a:ext cx="3759" cy="1"/>
              </a:xfrm>
              <a:custGeom>
                <a:avLst/>
                <a:gdLst>
                  <a:gd name="T0" fmla="*/ 0 w 5343"/>
                  <a:gd name="T1" fmla="*/ 0 h 1"/>
                  <a:gd name="T2" fmla="*/ 1 w 5343"/>
                  <a:gd name="T3" fmla="*/ 0 h 1"/>
                  <a:gd name="T4" fmla="*/ 1 w 5343"/>
                  <a:gd name="T5" fmla="*/ 0 h 1"/>
                  <a:gd name="T6" fmla="*/ 1 w 5343"/>
                  <a:gd name="T7" fmla="*/ 0 h 1"/>
                  <a:gd name="T8" fmla="*/ 1 w 5343"/>
                  <a:gd name="T9" fmla="*/ 0 h 1"/>
                  <a:gd name="T10" fmla="*/ 1 w 5343"/>
                  <a:gd name="T11" fmla="*/ 0 h 1"/>
                  <a:gd name="T12" fmla="*/ 1 w 5343"/>
                  <a:gd name="T13" fmla="*/ 0 h 1"/>
                  <a:gd name="T14" fmla="*/ 1 w 5343"/>
                  <a:gd name="T15" fmla="*/ 0 h 1"/>
                  <a:gd name="T16" fmla="*/ 1 w 5343"/>
                  <a:gd name="T17" fmla="*/ 0 h 1"/>
                  <a:gd name="T18" fmla="*/ 1 w 5343"/>
                  <a:gd name="T19" fmla="*/ 0 h 1"/>
                  <a:gd name="T20" fmla="*/ 1 w 5343"/>
                  <a:gd name="T21" fmla="*/ 0 h 1"/>
                  <a:gd name="T22" fmla="*/ 1 w 5343"/>
                  <a:gd name="T23" fmla="*/ 0 h 1"/>
                  <a:gd name="T24" fmla="*/ 1 w 5343"/>
                  <a:gd name="T25" fmla="*/ 0 h 1"/>
                  <a:gd name="T26" fmla="*/ 1 w 5343"/>
                  <a:gd name="T27" fmla="*/ 0 h 1"/>
                  <a:gd name="T28" fmla="*/ 1 w 5343"/>
                  <a:gd name="T29" fmla="*/ 0 h 1"/>
                  <a:gd name="T30" fmla="*/ 1 w 5343"/>
                  <a:gd name="T31" fmla="*/ 0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1"/>
                  <a:gd name="T50" fmla="*/ 5343 w 534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1">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86" name="Freeform 248"/>
              <p:cNvSpPr>
                <a:spLocks/>
              </p:cNvSpPr>
              <p:nvPr/>
            </p:nvSpPr>
            <p:spPr bwMode="auto">
              <a:xfrm>
                <a:off x="255" y="582"/>
                <a:ext cx="3759" cy="1"/>
              </a:xfrm>
              <a:custGeom>
                <a:avLst/>
                <a:gdLst>
                  <a:gd name="T0" fmla="*/ 0 w 5343"/>
                  <a:gd name="T1" fmla="*/ 0 h 1"/>
                  <a:gd name="T2" fmla="*/ 1 w 5343"/>
                  <a:gd name="T3" fmla="*/ 0 h 1"/>
                  <a:gd name="T4" fmla="*/ 1 w 5343"/>
                  <a:gd name="T5" fmla="*/ 0 h 1"/>
                  <a:gd name="T6" fmla="*/ 1 w 5343"/>
                  <a:gd name="T7" fmla="*/ 0 h 1"/>
                  <a:gd name="T8" fmla="*/ 1 w 5343"/>
                  <a:gd name="T9" fmla="*/ 0 h 1"/>
                  <a:gd name="T10" fmla="*/ 1 w 5343"/>
                  <a:gd name="T11" fmla="*/ 0 h 1"/>
                  <a:gd name="T12" fmla="*/ 1 w 5343"/>
                  <a:gd name="T13" fmla="*/ 0 h 1"/>
                  <a:gd name="T14" fmla="*/ 1 w 5343"/>
                  <a:gd name="T15" fmla="*/ 0 h 1"/>
                  <a:gd name="T16" fmla="*/ 1 w 5343"/>
                  <a:gd name="T17" fmla="*/ 0 h 1"/>
                  <a:gd name="T18" fmla="*/ 1 w 5343"/>
                  <a:gd name="T19" fmla="*/ 0 h 1"/>
                  <a:gd name="T20" fmla="*/ 1 w 5343"/>
                  <a:gd name="T21" fmla="*/ 0 h 1"/>
                  <a:gd name="T22" fmla="*/ 1 w 5343"/>
                  <a:gd name="T23" fmla="*/ 0 h 1"/>
                  <a:gd name="T24" fmla="*/ 1 w 5343"/>
                  <a:gd name="T25" fmla="*/ 0 h 1"/>
                  <a:gd name="T26" fmla="*/ 1 w 5343"/>
                  <a:gd name="T27" fmla="*/ 0 h 1"/>
                  <a:gd name="T28" fmla="*/ 1 w 5343"/>
                  <a:gd name="T29" fmla="*/ 0 h 1"/>
                  <a:gd name="T30" fmla="*/ 1 w 5343"/>
                  <a:gd name="T31" fmla="*/ 0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1"/>
                  <a:gd name="T50" fmla="*/ 5343 w 534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1">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5663" name="Oval 249"/>
            <p:cNvSpPr>
              <a:spLocks noChangeArrowheads="1"/>
            </p:cNvSpPr>
            <p:nvPr/>
          </p:nvSpPr>
          <p:spPr bwMode="auto">
            <a:xfrm>
              <a:off x="4284" y="2999"/>
              <a:ext cx="18"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64" name="Oval 250"/>
            <p:cNvSpPr>
              <a:spLocks noChangeArrowheads="1"/>
            </p:cNvSpPr>
            <p:nvPr/>
          </p:nvSpPr>
          <p:spPr bwMode="auto">
            <a:xfrm>
              <a:off x="4364" y="2975"/>
              <a:ext cx="22"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65" name="Oval 251"/>
            <p:cNvSpPr>
              <a:spLocks noChangeArrowheads="1"/>
            </p:cNvSpPr>
            <p:nvPr/>
          </p:nvSpPr>
          <p:spPr bwMode="auto">
            <a:xfrm>
              <a:off x="4442" y="3081"/>
              <a:ext cx="18"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66" name="Oval 252"/>
            <p:cNvSpPr>
              <a:spLocks noChangeArrowheads="1"/>
            </p:cNvSpPr>
            <p:nvPr/>
          </p:nvSpPr>
          <p:spPr bwMode="auto">
            <a:xfrm>
              <a:off x="4521" y="2969"/>
              <a:ext cx="21"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67" name="Oval 253"/>
            <p:cNvSpPr>
              <a:spLocks noChangeArrowheads="1"/>
            </p:cNvSpPr>
            <p:nvPr/>
          </p:nvSpPr>
          <p:spPr bwMode="auto">
            <a:xfrm>
              <a:off x="4601" y="2856"/>
              <a:ext cx="21"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68" name="Freeform 254"/>
            <p:cNvSpPr>
              <a:spLocks/>
            </p:cNvSpPr>
            <p:nvPr/>
          </p:nvSpPr>
          <p:spPr bwMode="auto">
            <a:xfrm>
              <a:off x="4054" y="2589"/>
              <a:ext cx="1191" cy="499"/>
            </a:xfrm>
            <a:custGeom>
              <a:avLst/>
              <a:gdLst>
                <a:gd name="T0" fmla="*/ 0 w 5343"/>
                <a:gd name="T1" fmla="*/ 7 h 535"/>
                <a:gd name="T2" fmla="*/ 0 w 5343"/>
                <a:gd name="T3" fmla="*/ 7 h 535"/>
                <a:gd name="T4" fmla="*/ 0 w 5343"/>
                <a:gd name="T5" fmla="*/ 7 h 535"/>
                <a:gd name="T6" fmla="*/ 0 w 5343"/>
                <a:gd name="T7" fmla="*/ 8 h 535"/>
                <a:gd name="T8" fmla="*/ 0 w 5343"/>
                <a:gd name="T9" fmla="*/ 7 h 535"/>
                <a:gd name="T10" fmla="*/ 0 w 5343"/>
                <a:gd name="T11" fmla="*/ 10 h 535"/>
                <a:gd name="T12" fmla="*/ 0 w 5343"/>
                <a:gd name="T13" fmla="*/ 7 h 535"/>
                <a:gd name="T14" fmla="*/ 0 w 5343"/>
                <a:gd name="T15" fmla="*/ 7 h 535"/>
                <a:gd name="T16" fmla="*/ 0 w 5343"/>
                <a:gd name="T17" fmla="*/ 7 h 535"/>
                <a:gd name="T18" fmla="*/ 0 w 5343"/>
                <a:gd name="T19" fmla="*/ 7 h 535"/>
                <a:gd name="T20" fmla="*/ 0 w 5343"/>
                <a:gd name="T21" fmla="*/ 7 h 535"/>
                <a:gd name="T22" fmla="*/ 0 w 5343"/>
                <a:gd name="T23" fmla="*/ 7 h 535"/>
                <a:gd name="T24" fmla="*/ 0 w 5343"/>
                <a:gd name="T25" fmla="*/ 7 h 535"/>
                <a:gd name="T26" fmla="*/ 0 w 5343"/>
                <a:gd name="T27" fmla="*/ 0 h 535"/>
                <a:gd name="T28" fmla="*/ 0 w 5343"/>
                <a:gd name="T29" fmla="*/ 7 h 535"/>
                <a:gd name="T30" fmla="*/ 0 w 5343"/>
                <a:gd name="T31" fmla="*/ 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69" name="Oval 255"/>
            <p:cNvSpPr>
              <a:spLocks noChangeArrowheads="1"/>
            </p:cNvSpPr>
            <p:nvPr/>
          </p:nvSpPr>
          <p:spPr bwMode="auto">
            <a:xfrm>
              <a:off x="4681" y="2860"/>
              <a:ext cx="19"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70" name="Oval 256"/>
            <p:cNvSpPr>
              <a:spLocks noChangeArrowheads="1"/>
            </p:cNvSpPr>
            <p:nvPr/>
          </p:nvSpPr>
          <p:spPr bwMode="auto">
            <a:xfrm>
              <a:off x="4759" y="2826"/>
              <a:ext cx="18"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71" name="Oval 257"/>
            <p:cNvSpPr>
              <a:spLocks noChangeArrowheads="1"/>
            </p:cNvSpPr>
            <p:nvPr/>
          </p:nvSpPr>
          <p:spPr bwMode="auto">
            <a:xfrm>
              <a:off x="4839" y="2810"/>
              <a:ext cx="20"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72" name="Oval 258"/>
            <p:cNvSpPr>
              <a:spLocks noChangeArrowheads="1"/>
            </p:cNvSpPr>
            <p:nvPr/>
          </p:nvSpPr>
          <p:spPr bwMode="auto">
            <a:xfrm>
              <a:off x="4917" y="2830"/>
              <a:ext cx="20"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73" name="Oval 259"/>
            <p:cNvSpPr>
              <a:spLocks noChangeArrowheads="1"/>
            </p:cNvSpPr>
            <p:nvPr/>
          </p:nvSpPr>
          <p:spPr bwMode="auto">
            <a:xfrm>
              <a:off x="4998" y="2635"/>
              <a:ext cx="19"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74" name="Oval 260"/>
            <p:cNvSpPr>
              <a:spLocks noChangeArrowheads="1"/>
            </p:cNvSpPr>
            <p:nvPr/>
          </p:nvSpPr>
          <p:spPr bwMode="auto">
            <a:xfrm>
              <a:off x="5076" y="2581"/>
              <a:ext cx="22"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75" name="Oval 261"/>
            <p:cNvSpPr>
              <a:spLocks noChangeArrowheads="1"/>
            </p:cNvSpPr>
            <p:nvPr/>
          </p:nvSpPr>
          <p:spPr bwMode="auto">
            <a:xfrm>
              <a:off x="5156" y="2606"/>
              <a:ext cx="19"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76" name="Oval 262"/>
            <p:cNvSpPr>
              <a:spLocks noChangeArrowheads="1"/>
            </p:cNvSpPr>
            <p:nvPr/>
          </p:nvSpPr>
          <p:spPr bwMode="auto">
            <a:xfrm>
              <a:off x="5234" y="2617"/>
              <a:ext cx="20"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77" name="Oval 263"/>
            <p:cNvSpPr>
              <a:spLocks noChangeArrowheads="1"/>
            </p:cNvSpPr>
            <p:nvPr/>
          </p:nvSpPr>
          <p:spPr bwMode="auto">
            <a:xfrm>
              <a:off x="4124" y="2919"/>
              <a:ext cx="21"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78" name="Oval 264"/>
            <p:cNvSpPr>
              <a:spLocks noChangeArrowheads="1"/>
            </p:cNvSpPr>
            <p:nvPr/>
          </p:nvSpPr>
          <p:spPr bwMode="auto">
            <a:xfrm>
              <a:off x="4046" y="2940"/>
              <a:ext cx="21"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79" name="Oval 265"/>
            <p:cNvSpPr>
              <a:spLocks noChangeArrowheads="1"/>
            </p:cNvSpPr>
            <p:nvPr/>
          </p:nvSpPr>
          <p:spPr bwMode="auto">
            <a:xfrm>
              <a:off x="4204" y="2953"/>
              <a:ext cx="21"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80" name="Rectangle 266"/>
            <p:cNvSpPr>
              <a:spLocks noChangeArrowheads="1"/>
            </p:cNvSpPr>
            <p:nvPr/>
          </p:nvSpPr>
          <p:spPr bwMode="auto">
            <a:xfrm>
              <a:off x="5314" y="2611"/>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900" b="1">
                  <a:solidFill>
                    <a:srgbClr val="0000FF"/>
                  </a:solidFill>
                  <a:latin typeface="Courier New" pitchFamily="49" charset="0"/>
                </a:rPr>
                <a:t>0</a:t>
              </a:r>
              <a:r>
                <a:rPr lang="en-US" altLang="zh-CN" sz="900" b="1">
                  <a:solidFill>
                    <a:srgbClr val="009900"/>
                  </a:solidFill>
                  <a:latin typeface="Courier New" pitchFamily="49" charset="0"/>
                </a:rPr>
                <a:t>0</a:t>
              </a:r>
            </a:p>
          </p:txBody>
        </p:sp>
        <p:sp>
          <p:nvSpPr>
            <p:cNvPr id="65681" name="Rectangle 267"/>
            <p:cNvSpPr>
              <a:spLocks noChangeArrowheads="1"/>
            </p:cNvSpPr>
            <p:nvPr/>
          </p:nvSpPr>
          <p:spPr bwMode="auto">
            <a:xfrm>
              <a:off x="5314" y="2735"/>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900" b="1">
                  <a:solidFill>
                    <a:srgbClr val="0000FF"/>
                  </a:solidFill>
                  <a:latin typeface="Courier New" pitchFamily="49" charset="0"/>
                </a:rPr>
                <a:t>0</a:t>
              </a:r>
              <a:r>
                <a:rPr lang="en-US" altLang="zh-CN" sz="900" b="1">
                  <a:solidFill>
                    <a:srgbClr val="009900"/>
                  </a:solidFill>
                  <a:latin typeface="Courier New" pitchFamily="49" charset="0"/>
                </a:rPr>
                <a:t>1</a:t>
              </a:r>
            </a:p>
          </p:txBody>
        </p:sp>
        <p:sp>
          <p:nvSpPr>
            <p:cNvPr id="65682" name="Rectangle 268"/>
            <p:cNvSpPr>
              <a:spLocks noChangeArrowheads="1"/>
            </p:cNvSpPr>
            <p:nvPr/>
          </p:nvSpPr>
          <p:spPr bwMode="auto">
            <a:xfrm>
              <a:off x="5314" y="2845"/>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900" b="1">
                  <a:solidFill>
                    <a:srgbClr val="0000FF"/>
                  </a:solidFill>
                  <a:latin typeface="Courier New" pitchFamily="49" charset="0"/>
                </a:rPr>
                <a:t>1</a:t>
              </a:r>
              <a:r>
                <a:rPr lang="en-US" altLang="zh-CN" sz="900" b="1">
                  <a:solidFill>
                    <a:srgbClr val="009900"/>
                  </a:solidFill>
                  <a:latin typeface="Courier New" pitchFamily="49" charset="0"/>
                </a:rPr>
                <a:t>0</a:t>
              </a:r>
            </a:p>
          </p:txBody>
        </p:sp>
        <p:sp>
          <p:nvSpPr>
            <p:cNvPr id="65683" name="Rectangle 269"/>
            <p:cNvSpPr>
              <a:spLocks noChangeArrowheads="1"/>
            </p:cNvSpPr>
            <p:nvPr/>
          </p:nvSpPr>
          <p:spPr bwMode="auto">
            <a:xfrm>
              <a:off x="5314" y="2962"/>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900" b="1">
                  <a:solidFill>
                    <a:srgbClr val="0000FF"/>
                  </a:solidFill>
                  <a:latin typeface="Courier New" pitchFamily="49" charset="0"/>
                </a:rPr>
                <a:t>1</a:t>
              </a:r>
              <a:r>
                <a:rPr lang="en-US" altLang="zh-CN" sz="900" b="1">
                  <a:solidFill>
                    <a:srgbClr val="009900"/>
                  </a:solidFill>
                  <a:latin typeface="Courier New" pitchFamily="49" charset="0"/>
                </a:rPr>
                <a:t>1</a:t>
              </a:r>
            </a:p>
          </p:txBody>
        </p:sp>
        <p:sp>
          <p:nvSpPr>
            <p:cNvPr id="65684" name="Rectangle 270"/>
            <p:cNvSpPr>
              <a:spLocks noChangeArrowheads="1"/>
            </p:cNvSpPr>
            <p:nvPr/>
          </p:nvSpPr>
          <p:spPr bwMode="auto">
            <a:xfrm>
              <a:off x="4028" y="2489"/>
              <a:ext cx="84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1000">
                  <a:solidFill>
                    <a:srgbClr val="000000"/>
                  </a:solidFill>
                  <a:latin typeface="Times New Roman" pitchFamily="18" charset="0"/>
                </a:rPr>
                <a:t>iSAX(</a:t>
              </a:r>
              <a:r>
                <a:rPr lang="en-US" altLang="zh-CN" sz="1000" i="1">
                  <a:solidFill>
                    <a:srgbClr val="000000"/>
                  </a:solidFill>
                  <a:latin typeface="Times New Roman" pitchFamily="18" charset="0"/>
                </a:rPr>
                <a:t>T</a:t>
              </a:r>
              <a:r>
                <a:rPr lang="en-US" altLang="zh-CN" sz="1000">
                  <a:solidFill>
                    <a:srgbClr val="000000"/>
                  </a:solidFill>
                  <a:latin typeface="Times New Roman" pitchFamily="18" charset="0"/>
                </a:rPr>
                <a:t>,4,4)</a:t>
              </a:r>
              <a:endParaRPr lang="en-US" altLang="zh-CN" sz="1000">
                <a:latin typeface="Times New Roman" pitchFamily="18" charset="0"/>
              </a:endParaRPr>
            </a:p>
          </p:txBody>
        </p:sp>
      </p:grpSp>
      <p:grpSp>
        <p:nvGrpSpPr>
          <p:cNvPr id="65539" name="Group 3"/>
          <p:cNvGrpSpPr>
            <a:grpSpLocks/>
          </p:cNvGrpSpPr>
          <p:nvPr/>
        </p:nvGrpSpPr>
        <p:grpSpPr bwMode="auto">
          <a:xfrm>
            <a:off x="6156326" y="1060452"/>
            <a:ext cx="2759075" cy="1835476"/>
            <a:chOff x="304800" y="4718723"/>
            <a:chExt cx="2759053" cy="1834801"/>
          </a:xfrm>
        </p:grpSpPr>
        <p:sp>
          <p:nvSpPr>
            <p:cNvPr id="65583" name="Line 271"/>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84" name="Line 272"/>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85" name="Line 273"/>
            <p:cNvSpPr>
              <a:spLocks noChangeShapeType="1"/>
            </p:cNvSpPr>
            <p:nvPr/>
          </p:nvSpPr>
          <p:spPr bwMode="auto">
            <a:xfrm>
              <a:off x="474789" y="6452322"/>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86" name="Rectangle 274"/>
            <p:cNvSpPr>
              <a:spLocks noChangeArrowheads="1"/>
            </p:cNvSpPr>
            <p:nvPr/>
          </p:nvSpPr>
          <p:spPr bwMode="auto">
            <a:xfrm>
              <a:off x="304800" y="639627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5587" name="Line 275"/>
            <p:cNvSpPr>
              <a:spLocks noChangeShapeType="1"/>
            </p:cNvSpPr>
            <p:nvPr/>
          </p:nvSpPr>
          <p:spPr bwMode="auto">
            <a:xfrm>
              <a:off x="474789" y="6170239"/>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88" name="Rectangle 276"/>
            <p:cNvSpPr>
              <a:spLocks noChangeArrowheads="1"/>
            </p:cNvSpPr>
            <p:nvPr/>
          </p:nvSpPr>
          <p:spPr bwMode="auto">
            <a:xfrm>
              <a:off x="304800" y="611232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5589" name="Line 277"/>
            <p:cNvSpPr>
              <a:spLocks noChangeShapeType="1"/>
            </p:cNvSpPr>
            <p:nvPr/>
          </p:nvSpPr>
          <p:spPr bwMode="auto">
            <a:xfrm>
              <a:off x="474789" y="5890024"/>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90" name="Rectangle 278"/>
            <p:cNvSpPr>
              <a:spLocks noChangeArrowheads="1"/>
            </p:cNvSpPr>
            <p:nvPr/>
          </p:nvSpPr>
          <p:spPr bwMode="auto">
            <a:xfrm>
              <a:off x="304800" y="5828376"/>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5591" name="Line 279"/>
            <p:cNvSpPr>
              <a:spLocks noChangeShapeType="1"/>
            </p:cNvSpPr>
            <p:nvPr/>
          </p:nvSpPr>
          <p:spPr bwMode="auto">
            <a:xfrm>
              <a:off x="474789" y="5615413"/>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92" name="Rectangle 280"/>
            <p:cNvSpPr>
              <a:spLocks noChangeArrowheads="1"/>
            </p:cNvSpPr>
            <p:nvPr/>
          </p:nvSpPr>
          <p:spPr bwMode="auto">
            <a:xfrm>
              <a:off x="344028" y="555563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5593" name="Line 281"/>
            <p:cNvSpPr>
              <a:spLocks noChangeShapeType="1"/>
            </p:cNvSpPr>
            <p:nvPr/>
          </p:nvSpPr>
          <p:spPr bwMode="auto">
            <a:xfrm>
              <a:off x="474789" y="5331461"/>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94" name="Rectangle 282"/>
            <p:cNvSpPr>
              <a:spLocks noChangeArrowheads="1"/>
            </p:cNvSpPr>
            <p:nvPr/>
          </p:nvSpPr>
          <p:spPr bwMode="auto">
            <a:xfrm>
              <a:off x="344028" y="527168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5595" name="Line 283"/>
            <p:cNvSpPr>
              <a:spLocks noChangeShapeType="1"/>
            </p:cNvSpPr>
            <p:nvPr/>
          </p:nvSpPr>
          <p:spPr bwMode="auto">
            <a:xfrm>
              <a:off x="474789" y="5053114"/>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96" name="Rectangle 284"/>
            <p:cNvSpPr>
              <a:spLocks noChangeArrowheads="1"/>
            </p:cNvSpPr>
            <p:nvPr/>
          </p:nvSpPr>
          <p:spPr bwMode="auto">
            <a:xfrm>
              <a:off x="344028" y="4991466"/>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5597" name="Line 285"/>
            <p:cNvSpPr>
              <a:spLocks noChangeShapeType="1"/>
            </p:cNvSpPr>
            <p:nvPr/>
          </p:nvSpPr>
          <p:spPr bwMode="auto">
            <a:xfrm>
              <a:off x="474789" y="4778503"/>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98" name="Rectangle 286"/>
            <p:cNvSpPr>
              <a:spLocks noChangeArrowheads="1"/>
            </p:cNvSpPr>
            <p:nvPr/>
          </p:nvSpPr>
          <p:spPr bwMode="auto">
            <a:xfrm>
              <a:off x="344028" y="471872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5599" name="Line 287"/>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0" name="Line 288"/>
            <p:cNvSpPr>
              <a:spLocks noChangeShapeType="1"/>
            </p:cNvSpPr>
            <p:nvPr/>
          </p:nvSpPr>
          <p:spPr bwMode="auto">
            <a:xfrm>
              <a:off x="624230" y="6452322"/>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1" name="Line 289"/>
            <p:cNvSpPr>
              <a:spLocks noChangeShapeType="1"/>
            </p:cNvSpPr>
            <p:nvPr/>
          </p:nvSpPr>
          <p:spPr bwMode="auto">
            <a:xfrm flipV="1">
              <a:off x="1175293"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2" name="Rectangle 290"/>
            <p:cNvSpPr>
              <a:spLocks noChangeArrowheads="1"/>
            </p:cNvSpPr>
            <p:nvPr/>
          </p:nvSpPr>
          <p:spPr bwMode="auto">
            <a:xfrm>
              <a:off x="1141669" y="6476608"/>
              <a:ext cx="130761"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4</a:t>
              </a:r>
              <a:endParaRPr lang="en-US" altLang="zh-CN" sz="1400"/>
            </a:p>
          </p:txBody>
        </p:sp>
        <p:sp>
          <p:nvSpPr>
            <p:cNvPr id="65603" name="Line 291"/>
            <p:cNvSpPr>
              <a:spLocks noChangeShapeType="1"/>
            </p:cNvSpPr>
            <p:nvPr/>
          </p:nvSpPr>
          <p:spPr bwMode="auto">
            <a:xfrm flipV="1">
              <a:off x="1733828"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4" name="Rectangle 292"/>
            <p:cNvSpPr>
              <a:spLocks noChangeArrowheads="1"/>
            </p:cNvSpPr>
            <p:nvPr/>
          </p:nvSpPr>
          <p:spPr bwMode="auto">
            <a:xfrm>
              <a:off x="1702072" y="6476608"/>
              <a:ext cx="125157"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8</a:t>
              </a:r>
              <a:endParaRPr lang="en-US" altLang="zh-CN" sz="1400"/>
            </a:p>
          </p:txBody>
        </p:sp>
        <p:sp>
          <p:nvSpPr>
            <p:cNvPr id="65605" name="Line 293"/>
            <p:cNvSpPr>
              <a:spLocks noChangeShapeType="1"/>
            </p:cNvSpPr>
            <p:nvPr/>
          </p:nvSpPr>
          <p:spPr bwMode="auto">
            <a:xfrm flipV="1">
              <a:off x="230357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6" name="Rectangle 294"/>
            <p:cNvSpPr>
              <a:spLocks noChangeArrowheads="1"/>
            </p:cNvSpPr>
            <p:nvPr/>
          </p:nvSpPr>
          <p:spPr bwMode="auto">
            <a:xfrm>
              <a:off x="2253136" y="6476608"/>
              <a:ext cx="254050"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12</a:t>
              </a:r>
              <a:endParaRPr lang="en-US" altLang="zh-CN" sz="1400"/>
            </a:p>
          </p:txBody>
        </p:sp>
        <p:sp>
          <p:nvSpPr>
            <p:cNvPr id="65607" name="Line 295"/>
            <p:cNvSpPr>
              <a:spLocks noChangeShapeType="1"/>
            </p:cNvSpPr>
            <p:nvPr/>
          </p:nvSpPr>
          <p:spPr bwMode="auto">
            <a:xfrm flipV="1">
              <a:off x="2858371" y="6362654"/>
              <a:ext cx="1868"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8" name="Rectangle 296"/>
            <p:cNvSpPr>
              <a:spLocks noChangeArrowheads="1"/>
            </p:cNvSpPr>
            <p:nvPr/>
          </p:nvSpPr>
          <p:spPr bwMode="auto">
            <a:xfrm>
              <a:off x="2807935" y="6476608"/>
              <a:ext cx="255918"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16</a:t>
              </a:r>
              <a:endParaRPr lang="en-US" altLang="zh-CN" sz="1400"/>
            </a:p>
          </p:txBody>
        </p:sp>
        <p:sp>
          <p:nvSpPr>
            <p:cNvPr id="65609" name="Rectangle 297"/>
            <p:cNvSpPr>
              <a:spLocks noChangeArrowheads="1"/>
            </p:cNvSpPr>
            <p:nvPr/>
          </p:nvSpPr>
          <p:spPr bwMode="auto">
            <a:xfrm>
              <a:off x="601814" y="6472872"/>
              <a:ext cx="127025"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5610" name="Line 298"/>
            <p:cNvSpPr>
              <a:spLocks noChangeShapeType="1"/>
            </p:cNvSpPr>
            <p:nvPr/>
          </p:nvSpPr>
          <p:spPr bwMode="auto">
            <a:xfrm flipV="1">
              <a:off x="624230"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11" name="Oval 310"/>
            <p:cNvSpPr>
              <a:spLocks noChangeArrowheads="1"/>
            </p:cNvSpPr>
            <p:nvPr/>
          </p:nvSpPr>
          <p:spPr bwMode="auto">
            <a:xfrm>
              <a:off x="1093101" y="5873211"/>
              <a:ext cx="31756"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12" name="Oval 311"/>
            <p:cNvSpPr>
              <a:spLocks noChangeArrowheads="1"/>
            </p:cNvSpPr>
            <p:nvPr/>
          </p:nvSpPr>
          <p:spPr bwMode="auto">
            <a:xfrm>
              <a:off x="1235069" y="5828376"/>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13" name="Oval 312"/>
            <p:cNvSpPr>
              <a:spLocks noChangeArrowheads="1"/>
            </p:cNvSpPr>
            <p:nvPr/>
          </p:nvSpPr>
          <p:spPr bwMode="auto">
            <a:xfrm>
              <a:off x="1375170" y="601892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14" name="Oval 313"/>
            <p:cNvSpPr>
              <a:spLocks noChangeArrowheads="1"/>
            </p:cNvSpPr>
            <p:nvPr/>
          </p:nvSpPr>
          <p:spPr bwMode="auto">
            <a:xfrm>
              <a:off x="1519007" y="5819036"/>
              <a:ext cx="37360"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15" name="Oval 314"/>
            <p:cNvSpPr>
              <a:spLocks noChangeArrowheads="1"/>
            </p:cNvSpPr>
            <p:nvPr/>
          </p:nvSpPr>
          <p:spPr bwMode="auto">
            <a:xfrm>
              <a:off x="1662844" y="5615413"/>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16" name="Freeform 315"/>
            <p:cNvSpPr>
              <a:spLocks/>
            </p:cNvSpPr>
            <p:nvPr/>
          </p:nvSpPr>
          <p:spPr bwMode="auto">
            <a:xfrm>
              <a:off x="678402" y="5135310"/>
              <a:ext cx="2142609" cy="896689"/>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17" name="Oval 316"/>
            <p:cNvSpPr>
              <a:spLocks noChangeArrowheads="1"/>
            </p:cNvSpPr>
            <p:nvPr/>
          </p:nvSpPr>
          <p:spPr bwMode="auto">
            <a:xfrm>
              <a:off x="1806681" y="5622885"/>
              <a:ext cx="33624"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18" name="Oval 317"/>
            <p:cNvSpPr>
              <a:spLocks noChangeArrowheads="1"/>
            </p:cNvSpPr>
            <p:nvPr/>
          </p:nvSpPr>
          <p:spPr bwMode="auto">
            <a:xfrm>
              <a:off x="1946782" y="5563106"/>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19" name="Oval 318"/>
            <p:cNvSpPr>
              <a:spLocks noChangeArrowheads="1"/>
            </p:cNvSpPr>
            <p:nvPr/>
          </p:nvSpPr>
          <p:spPr bwMode="auto">
            <a:xfrm>
              <a:off x="2090619" y="5533216"/>
              <a:ext cx="35492"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20" name="Oval 319"/>
            <p:cNvSpPr>
              <a:spLocks noChangeArrowheads="1"/>
            </p:cNvSpPr>
            <p:nvPr/>
          </p:nvSpPr>
          <p:spPr bwMode="auto">
            <a:xfrm>
              <a:off x="2230719" y="5568710"/>
              <a:ext cx="35492"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21" name="Oval 320"/>
            <p:cNvSpPr>
              <a:spLocks noChangeArrowheads="1"/>
            </p:cNvSpPr>
            <p:nvPr/>
          </p:nvSpPr>
          <p:spPr bwMode="auto">
            <a:xfrm>
              <a:off x="2376424" y="5219375"/>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22" name="Oval 321"/>
            <p:cNvSpPr>
              <a:spLocks noChangeArrowheads="1"/>
            </p:cNvSpPr>
            <p:nvPr/>
          </p:nvSpPr>
          <p:spPr bwMode="auto">
            <a:xfrm>
              <a:off x="2516525" y="5122233"/>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23" name="Oval 322"/>
            <p:cNvSpPr>
              <a:spLocks noChangeArrowheads="1"/>
            </p:cNvSpPr>
            <p:nvPr/>
          </p:nvSpPr>
          <p:spPr bwMode="auto">
            <a:xfrm>
              <a:off x="2660362" y="5165200"/>
              <a:ext cx="33624"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24" name="Oval 323"/>
            <p:cNvSpPr>
              <a:spLocks noChangeArrowheads="1"/>
            </p:cNvSpPr>
            <p:nvPr/>
          </p:nvSpPr>
          <p:spPr bwMode="auto">
            <a:xfrm>
              <a:off x="805427" y="5729367"/>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25" name="Oval 324"/>
            <p:cNvSpPr>
              <a:spLocks noChangeArrowheads="1"/>
            </p:cNvSpPr>
            <p:nvPr/>
          </p:nvSpPr>
          <p:spPr bwMode="auto">
            <a:xfrm>
              <a:off x="665326" y="5766729"/>
              <a:ext cx="37360"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26" name="Oval 325"/>
            <p:cNvSpPr>
              <a:spLocks noChangeArrowheads="1"/>
            </p:cNvSpPr>
            <p:nvPr/>
          </p:nvSpPr>
          <p:spPr bwMode="auto">
            <a:xfrm>
              <a:off x="949264" y="5789146"/>
              <a:ext cx="35492"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627" name="Rectangle 326"/>
            <p:cNvSpPr>
              <a:spLocks noChangeArrowheads="1"/>
            </p:cNvSpPr>
            <p:nvPr/>
          </p:nvSpPr>
          <p:spPr bwMode="auto">
            <a:xfrm>
              <a:off x="631702" y="4955972"/>
              <a:ext cx="1511221" cy="1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1000" dirty="0">
                  <a:solidFill>
                    <a:srgbClr val="000000"/>
                  </a:solidFill>
                  <a:latin typeface="Times New Roman" pitchFamily="18" charset="0"/>
                </a:rPr>
                <a:t>A data series </a:t>
              </a:r>
              <a:r>
                <a:rPr lang="en-US" altLang="zh-CN" sz="1000" i="1" dirty="0">
                  <a:solidFill>
                    <a:srgbClr val="000000"/>
                  </a:solidFill>
                  <a:latin typeface="Times New Roman" pitchFamily="18" charset="0"/>
                </a:rPr>
                <a:t>T</a:t>
              </a:r>
              <a:endParaRPr lang="en-US" altLang="zh-CN" sz="1000" i="1" dirty="0">
                <a:latin typeface="Times New Roman" pitchFamily="18" charset="0"/>
              </a:endParaRPr>
            </a:p>
          </p:txBody>
        </p:sp>
        <p:sp>
          <p:nvSpPr>
            <p:cNvPr id="65628" name="Oval 328"/>
            <p:cNvSpPr>
              <a:spLocks noChangeArrowheads="1"/>
            </p:cNvSpPr>
            <p:nvPr/>
          </p:nvSpPr>
          <p:spPr bwMode="auto">
            <a:xfrm>
              <a:off x="2796727" y="519135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65540" name="Group 4"/>
          <p:cNvGrpSpPr>
            <a:grpSpLocks/>
          </p:cNvGrpSpPr>
          <p:nvPr/>
        </p:nvGrpSpPr>
        <p:grpSpPr bwMode="auto">
          <a:xfrm>
            <a:off x="6156326" y="2916240"/>
            <a:ext cx="2759075" cy="1808523"/>
            <a:chOff x="3147913" y="4744877"/>
            <a:chExt cx="2759053" cy="1808682"/>
          </a:xfrm>
        </p:grpSpPr>
        <p:sp>
          <p:nvSpPr>
            <p:cNvPr id="65547" name="Line 299"/>
            <p:cNvSpPr>
              <a:spLocks noChangeShapeType="1"/>
            </p:cNvSpPr>
            <p:nvPr/>
          </p:nvSpPr>
          <p:spPr bwMode="auto">
            <a:xfrm flipV="1">
              <a:off x="402214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8" name="Rectangle 300"/>
            <p:cNvSpPr>
              <a:spLocks noChangeArrowheads="1"/>
            </p:cNvSpPr>
            <p:nvPr/>
          </p:nvSpPr>
          <p:spPr bwMode="auto">
            <a:xfrm>
              <a:off x="3988518" y="6476608"/>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4</a:t>
              </a:r>
              <a:endParaRPr lang="en-US" altLang="zh-CN" sz="1400"/>
            </a:p>
          </p:txBody>
        </p:sp>
        <p:sp>
          <p:nvSpPr>
            <p:cNvPr id="65549" name="Line 301"/>
            <p:cNvSpPr>
              <a:spLocks noChangeShapeType="1"/>
            </p:cNvSpPr>
            <p:nvPr/>
          </p:nvSpPr>
          <p:spPr bwMode="auto">
            <a:xfrm flipV="1">
              <a:off x="457880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50" name="Rectangle 302"/>
            <p:cNvSpPr>
              <a:spLocks noChangeArrowheads="1"/>
            </p:cNvSpPr>
            <p:nvPr/>
          </p:nvSpPr>
          <p:spPr bwMode="auto">
            <a:xfrm>
              <a:off x="4545185" y="6476608"/>
              <a:ext cx="130761"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8</a:t>
              </a:r>
              <a:endParaRPr lang="en-US" altLang="zh-CN" sz="1400"/>
            </a:p>
          </p:txBody>
        </p:sp>
        <p:sp>
          <p:nvSpPr>
            <p:cNvPr id="65551" name="Line 303"/>
            <p:cNvSpPr>
              <a:spLocks noChangeShapeType="1"/>
            </p:cNvSpPr>
            <p:nvPr/>
          </p:nvSpPr>
          <p:spPr bwMode="auto">
            <a:xfrm flipV="1">
              <a:off x="515228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52" name="Rectangle 304"/>
            <p:cNvSpPr>
              <a:spLocks noChangeArrowheads="1"/>
            </p:cNvSpPr>
            <p:nvPr/>
          </p:nvSpPr>
          <p:spPr bwMode="auto">
            <a:xfrm>
              <a:off x="5099984" y="6476608"/>
              <a:ext cx="255918"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12</a:t>
              </a:r>
              <a:endParaRPr lang="en-US" altLang="zh-CN" sz="1400"/>
            </a:p>
          </p:txBody>
        </p:sp>
        <p:sp>
          <p:nvSpPr>
            <p:cNvPr id="65553" name="Line 305"/>
            <p:cNvSpPr>
              <a:spLocks noChangeShapeType="1"/>
            </p:cNvSpPr>
            <p:nvPr/>
          </p:nvSpPr>
          <p:spPr bwMode="auto">
            <a:xfrm flipV="1">
              <a:off x="570335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54" name="Rectangle 306"/>
            <p:cNvSpPr>
              <a:spLocks noChangeArrowheads="1"/>
            </p:cNvSpPr>
            <p:nvPr/>
          </p:nvSpPr>
          <p:spPr bwMode="auto">
            <a:xfrm>
              <a:off x="5652916" y="6476608"/>
              <a:ext cx="254050"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16</a:t>
              </a:r>
              <a:endParaRPr lang="en-US" altLang="zh-CN" sz="1400"/>
            </a:p>
          </p:txBody>
        </p:sp>
        <p:sp>
          <p:nvSpPr>
            <p:cNvPr id="65555" name="Rectangle 307"/>
            <p:cNvSpPr>
              <a:spLocks noChangeArrowheads="1"/>
            </p:cNvSpPr>
            <p:nvPr/>
          </p:nvSpPr>
          <p:spPr bwMode="auto">
            <a:xfrm>
              <a:off x="3450531" y="6469135"/>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5556" name="Line 308"/>
            <p:cNvSpPr>
              <a:spLocks noChangeShapeType="1"/>
            </p:cNvSpPr>
            <p:nvPr/>
          </p:nvSpPr>
          <p:spPr bwMode="auto">
            <a:xfrm flipV="1">
              <a:off x="3471079"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57" name="Freeform 309"/>
            <p:cNvSpPr>
              <a:spLocks/>
            </p:cNvSpPr>
            <p:nvPr/>
          </p:nvSpPr>
          <p:spPr bwMode="auto">
            <a:xfrm>
              <a:off x="3527119" y="5139046"/>
              <a:ext cx="2137005" cy="892953"/>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58" name="Rectangle 327"/>
            <p:cNvSpPr>
              <a:spLocks noChangeArrowheads="1"/>
            </p:cNvSpPr>
            <p:nvPr/>
          </p:nvSpPr>
          <p:spPr bwMode="auto">
            <a:xfrm>
              <a:off x="3484155" y="4955972"/>
              <a:ext cx="1061030" cy="15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1000">
                  <a:solidFill>
                    <a:srgbClr val="000000"/>
                  </a:solidFill>
                  <a:latin typeface="Times New Roman" pitchFamily="18" charset="0"/>
                </a:rPr>
                <a:t>PAA(</a:t>
              </a:r>
              <a:r>
                <a:rPr lang="en-US" altLang="zh-CN" sz="1000" i="1">
                  <a:solidFill>
                    <a:srgbClr val="000000"/>
                  </a:solidFill>
                  <a:latin typeface="Times New Roman" pitchFamily="18" charset="0"/>
                </a:rPr>
                <a:t>T</a:t>
              </a:r>
              <a:r>
                <a:rPr lang="en-US" altLang="zh-CN" sz="1000">
                  <a:solidFill>
                    <a:srgbClr val="000000"/>
                  </a:solidFill>
                  <a:latin typeface="Times New Roman" pitchFamily="18" charset="0"/>
                </a:rPr>
                <a:t>,4)</a:t>
              </a:r>
              <a:endParaRPr lang="en-US" altLang="zh-CN" sz="1000">
                <a:latin typeface="Times New Roman" pitchFamily="18" charset="0"/>
              </a:endParaRPr>
            </a:p>
          </p:txBody>
        </p:sp>
        <p:grpSp>
          <p:nvGrpSpPr>
            <p:cNvPr id="65559" name="Group 329"/>
            <p:cNvGrpSpPr>
              <a:grpSpLocks/>
            </p:cNvGrpSpPr>
            <p:nvPr/>
          </p:nvGrpSpPr>
          <p:grpSpPr bwMode="auto">
            <a:xfrm>
              <a:off x="3527119" y="5178277"/>
              <a:ext cx="2142609" cy="653836"/>
              <a:chOff x="2232" y="2038"/>
              <a:chExt cx="642" cy="196"/>
            </a:xfrm>
          </p:grpSpPr>
          <p:sp>
            <p:nvSpPr>
              <p:cNvPr id="65579" name="Line 330"/>
              <p:cNvSpPr>
                <a:spLocks noChangeShapeType="1"/>
              </p:cNvSpPr>
              <p:nvPr/>
            </p:nvSpPr>
            <p:spPr bwMode="auto">
              <a:xfrm>
                <a:off x="2232" y="2232"/>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80" name="Line 331"/>
              <p:cNvSpPr>
                <a:spLocks noChangeShapeType="1"/>
              </p:cNvSpPr>
              <p:nvPr/>
            </p:nvSpPr>
            <p:spPr bwMode="auto">
              <a:xfrm>
                <a:off x="2402" y="2234"/>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81" name="Line 332"/>
              <p:cNvSpPr>
                <a:spLocks noChangeShapeType="1"/>
              </p:cNvSpPr>
              <p:nvPr/>
            </p:nvSpPr>
            <p:spPr bwMode="auto">
              <a:xfrm>
                <a:off x="2744" y="2038"/>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82" name="Line 333"/>
              <p:cNvSpPr>
                <a:spLocks noChangeShapeType="1"/>
              </p:cNvSpPr>
              <p:nvPr/>
            </p:nvSpPr>
            <p:spPr bwMode="auto">
              <a:xfrm>
                <a:off x="2573" y="2158"/>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5560" name="Group 334"/>
            <p:cNvGrpSpPr>
              <a:grpSpLocks/>
            </p:cNvGrpSpPr>
            <p:nvPr/>
          </p:nvGrpSpPr>
          <p:grpSpPr bwMode="auto">
            <a:xfrm>
              <a:off x="3147913" y="4744877"/>
              <a:ext cx="216689" cy="1754148"/>
              <a:chOff x="320" y="2495"/>
              <a:chExt cx="116" cy="939"/>
            </a:xfrm>
          </p:grpSpPr>
          <p:sp>
            <p:nvSpPr>
              <p:cNvPr id="65562" name="Line 335"/>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63" name="Line 336"/>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64" name="Line 337"/>
              <p:cNvSpPr>
                <a:spLocks noChangeShapeType="1"/>
              </p:cNvSpPr>
              <p:nvPr/>
            </p:nvSpPr>
            <p:spPr bwMode="auto">
              <a:xfrm>
                <a:off x="411" y="3423"/>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65" name="Rectangle 338"/>
              <p:cNvSpPr>
                <a:spLocks noChangeArrowheads="1"/>
              </p:cNvSpPr>
              <p:nvPr/>
            </p:nvSpPr>
            <p:spPr bwMode="auto">
              <a:xfrm>
                <a:off x="320" y="3393"/>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5566" name="Line 339"/>
              <p:cNvSpPr>
                <a:spLocks noChangeShapeType="1"/>
              </p:cNvSpPr>
              <p:nvPr/>
            </p:nvSpPr>
            <p:spPr bwMode="auto">
              <a:xfrm>
                <a:off x="411" y="3272"/>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67" name="Rectangle 340"/>
              <p:cNvSpPr>
                <a:spLocks noChangeArrowheads="1"/>
              </p:cNvSpPr>
              <p:nvPr/>
            </p:nvSpPr>
            <p:spPr bwMode="auto">
              <a:xfrm>
                <a:off x="320" y="3241"/>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5568" name="Line 341"/>
              <p:cNvSpPr>
                <a:spLocks noChangeShapeType="1"/>
              </p:cNvSpPr>
              <p:nvPr/>
            </p:nvSpPr>
            <p:spPr bwMode="auto">
              <a:xfrm>
                <a:off x="411" y="3122"/>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69" name="Rectangle 342"/>
              <p:cNvSpPr>
                <a:spLocks noChangeArrowheads="1"/>
              </p:cNvSpPr>
              <p:nvPr/>
            </p:nvSpPr>
            <p:spPr bwMode="auto">
              <a:xfrm>
                <a:off x="320" y="3089"/>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5570" name="Line 343"/>
              <p:cNvSpPr>
                <a:spLocks noChangeShapeType="1"/>
              </p:cNvSpPr>
              <p:nvPr/>
            </p:nvSpPr>
            <p:spPr bwMode="auto">
              <a:xfrm>
                <a:off x="411" y="2975"/>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71" name="Rectangle 344"/>
              <p:cNvSpPr>
                <a:spLocks noChangeArrowheads="1"/>
              </p:cNvSpPr>
              <p:nvPr/>
            </p:nvSpPr>
            <p:spPr bwMode="auto">
              <a:xfrm>
                <a:off x="341" y="2943"/>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65572" name="Line 345"/>
              <p:cNvSpPr>
                <a:spLocks noChangeShapeType="1"/>
              </p:cNvSpPr>
              <p:nvPr/>
            </p:nvSpPr>
            <p:spPr bwMode="auto">
              <a:xfrm>
                <a:off x="411" y="2823"/>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73" name="Rectangle 346"/>
              <p:cNvSpPr>
                <a:spLocks noChangeArrowheads="1"/>
              </p:cNvSpPr>
              <p:nvPr/>
            </p:nvSpPr>
            <p:spPr bwMode="auto">
              <a:xfrm>
                <a:off x="341" y="279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65574" name="Line 347"/>
              <p:cNvSpPr>
                <a:spLocks noChangeShapeType="1"/>
              </p:cNvSpPr>
              <p:nvPr/>
            </p:nvSpPr>
            <p:spPr bwMode="auto">
              <a:xfrm>
                <a:off x="411" y="2674"/>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75" name="Rectangle 348"/>
              <p:cNvSpPr>
                <a:spLocks noChangeArrowheads="1"/>
              </p:cNvSpPr>
              <p:nvPr/>
            </p:nvSpPr>
            <p:spPr bwMode="auto">
              <a:xfrm>
                <a:off x="341" y="264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65576" name="Line 349"/>
              <p:cNvSpPr>
                <a:spLocks noChangeShapeType="1"/>
              </p:cNvSpPr>
              <p:nvPr/>
            </p:nvSpPr>
            <p:spPr bwMode="auto">
              <a:xfrm>
                <a:off x="411" y="2527"/>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77" name="Rectangle 350"/>
              <p:cNvSpPr>
                <a:spLocks noChangeArrowheads="1"/>
              </p:cNvSpPr>
              <p:nvPr/>
            </p:nvSpPr>
            <p:spPr bwMode="auto">
              <a:xfrm>
                <a:off x="341" y="2495"/>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65578" name="Line 351"/>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5561" name="Line 352"/>
            <p:cNvSpPr>
              <a:spLocks noChangeShapeType="1"/>
            </p:cNvSpPr>
            <p:nvPr/>
          </p:nvSpPr>
          <p:spPr bwMode="auto">
            <a:xfrm>
              <a:off x="3467343" y="6456059"/>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5541" name="Title 1"/>
          <p:cNvSpPr>
            <a:spLocks noGrp="1"/>
          </p:cNvSpPr>
          <p:nvPr>
            <p:ph type="title"/>
          </p:nvPr>
        </p:nvSpPr>
        <p:spPr>
          <a:xfrm>
            <a:off x="457200" y="609600"/>
            <a:ext cx="8229600" cy="1066800"/>
          </a:xfrm>
        </p:spPr>
        <p:txBody>
          <a:bodyPr/>
          <a:lstStyle/>
          <a:p>
            <a:pPr eaLnBrk="1" hangingPunct="1"/>
            <a:r>
              <a:rPr lang="en-US" altLang="en-US" sz="3600" dirty="0" err="1"/>
              <a:t>iSAX</a:t>
            </a:r>
            <a:r>
              <a:rPr lang="en-US" altLang="en-US" sz="3600" dirty="0"/>
              <a:t> Summarization</a:t>
            </a:r>
          </a:p>
        </p:txBody>
      </p:sp>
      <p:sp>
        <p:nvSpPr>
          <p:cNvPr id="13316" name="Content Placeholder 2"/>
          <p:cNvSpPr>
            <a:spLocks noGrp="1"/>
          </p:cNvSpPr>
          <p:nvPr>
            <p:ph idx="1"/>
          </p:nvPr>
        </p:nvSpPr>
        <p:spPr>
          <a:xfrm>
            <a:off x="457200" y="1905001"/>
            <a:ext cx="5257800" cy="4559300"/>
          </a:xfrm>
        </p:spPr>
        <p:txBody>
          <a:bodyPr/>
          <a:lstStyle/>
          <a:p>
            <a:pPr eaLnBrk="1" hangingPunct="1">
              <a:lnSpc>
                <a:spcPct val="80000"/>
              </a:lnSpc>
              <a:defRPr/>
            </a:pPr>
            <a:r>
              <a:rPr lang="en-US" sz="2100" b="1" dirty="0"/>
              <a:t>i</a:t>
            </a:r>
            <a:r>
              <a:rPr lang="en-US" sz="2100" dirty="0"/>
              <a:t>ndexable </a:t>
            </a:r>
            <a:r>
              <a:rPr lang="en-US" sz="2100" b="1" dirty="0"/>
              <a:t>S</a:t>
            </a:r>
            <a:r>
              <a:rPr lang="en-US" sz="2100" dirty="0"/>
              <a:t>ymbolic </a:t>
            </a:r>
            <a:r>
              <a:rPr lang="en-US" sz="2100" b="1" dirty="0"/>
              <a:t>A</a:t>
            </a:r>
            <a:r>
              <a:rPr lang="en-US" sz="2100" dirty="0"/>
              <a:t>ggregate </a:t>
            </a:r>
            <a:r>
              <a:rPr lang="en-US" sz="2100" dirty="0" err="1"/>
              <a:t>appro</a:t>
            </a:r>
            <a:r>
              <a:rPr lang="en-US" sz="2100" b="1" dirty="0" err="1"/>
              <a:t>X</a:t>
            </a:r>
            <a:r>
              <a:rPr lang="en-US" sz="2100" dirty="0" err="1"/>
              <a:t>imation</a:t>
            </a:r>
            <a:r>
              <a:rPr lang="en-US" sz="2100" dirty="0"/>
              <a:t> (SAX) </a:t>
            </a:r>
          </a:p>
          <a:p>
            <a:pPr lvl="1" eaLnBrk="1" hangingPunct="1">
              <a:lnSpc>
                <a:spcPct val="90000"/>
              </a:lnSpc>
              <a:defRPr/>
            </a:pPr>
            <a:r>
              <a:rPr lang="en-US" b="1" dirty="0"/>
              <a:t>(1)</a:t>
            </a:r>
            <a:r>
              <a:rPr lang="en-US" dirty="0"/>
              <a:t> Represent data series </a:t>
            </a:r>
            <a:r>
              <a:rPr lang="en-US" i="1" dirty="0"/>
              <a:t>T </a:t>
            </a:r>
            <a:r>
              <a:rPr lang="en-US" dirty="0"/>
              <a:t>of length </a:t>
            </a:r>
            <a:r>
              <a:rPr lang="en-US" b="1" i="1" dirty="0"/>
              <a:t>n</a:t>
            </a:r>
            <a:r>
              <a:rPr lang="en-US" dirty="0"/>
              <a:t> with </a:t>
            </a:r>
            <a:r>
              <a:rPr lang="en-US" b="1" i="1" dirty="0"/>
              <a:t>w</a:t>
            </a:r>
            <a:r>
              <a:rPr lang="en-US" dirty="0"/>
              <a:t> segments using Piecewise Aggregate Approximation (PAA)</a:t>
            </a:r>
          </a:p>
          <a:p>
            <a:pPr lvl="2" eaLnBrk="1" hangingPunct="1">
              <a:lnSpc>
                <a:spcPct val="80000"/>
              </a:lnSpc>
              <a:defRPr/>
            </a:pPr>
            <a:r>
              <a:rPr lang="en-US" sz="1900" i="1" dirty="0"/>
              <a:t>T</a:t>
            </a:r>
            <a:r>
              <a:rPr lang="en-US" sz="1900" dirty="0"/>
              <a:t> typically normalized to </a:t>
            </a:r>
            <a:r>
              <a:rPr lang="en-US" sz="1900" i="1" dirty="0"/>
              <a:t>μ </a:t>
            </a:r>
            <a:r>
              <a:rPr lang="en-US" sz="1900" dirty="0"/>
              <a:t>= 0, </a:t>
            </a:r>
            <a:r>
              <a:rPr lang="en-US" sz="1900" i="1" dirty="0"/>
              <a:t>σ</a:t>
            </a:r>
            <a:r>
              <a:rPr lang="en-US" sz="1900" dirty="0"/>
              <a:t> = 1</a:t>
            </a:r>
          </a:p>
          <a:p>
            <a:pPr lvl="2" eaLnBrk="1" hangingPunct="1">
              <a:lnSpc>
                <a:spcPct val="90000"/>
              </a:lnSpc>
              <a:defRPr/>
            </a:pPr>
            <a:endParaRPr lang="en-US" sz="1900" dirty="0"/>
          </a:p>
          <a:p>
            <a:pPr lvl="2" eaLnBrk="1" hangingPunct="1">
              <a:lnSpc>
                <a:spcPct val="90000"/>
              </a:lnSpc>
              <a:defRPr/>
            </a:pPr>
            <a:r>
              <a:rPr lang="en-US" sz="1900" dirty="0"/>
              <a:t>PAA(</a:t>
            </a:r>
            <a:r>
              <a:rPr lang="en-US" sz="1900" i="1" dirty="0" err="1"/>
              <a:t>T,w</a:t>
            </a:r>
            <a:r>
              <a:rPr lang="en-US" sz="1900" dirty="0"/>
              <a:t>) =                         </a:t>
            </a:r>
          </a:p>
          <a:p>
            <a:pPr lvl="2" eaLnBrk="1" hangingPunct="1">
              <a:lnSpc>
                <a:spcPct val="90000"/>
              </a:lnSpc>
              <a:defRPr/>
            </a:pPr>
            <a:endParaRPr lang="en-US" sz="1900" dirty="0"/>
          </a:p>
          <a:p>
            <a:pPr marL="703263" lvl="2" indent="0" eaLnBrk="1" hangingPunct="1">
              <a:lnSpc>
                <a:spcPct val="90000"/>
              </a:lnSpc>
              <a:buFont typeface="Wingdings 2" pitchFamily="18" charset="2"/>
              <a:buNone/>
              <a:defRPr/>
            </a:pPr>
            <a:r>
              <a:rPr lang="en-US" sz="1900" dirty="0"/>
              <a:t>	where  </a:t>
            </a:r>
          </a:p>
          <a:p>
            <a:pPr lvl="2" eaLnBrk="1" hangingPunct="1">
              <a:lnSpc>
                <a:spcPct val="90000"/>
              </a:lnSpc>
              <a:buFont typeface="Wingdings" pitchFamily="2" charset="2"/>
              <a:buNone/>
              <a:defRPr/>
            </a:pPr>
            <a:endParaRPr lang="en-US" sz="2000" dirty="0"/>
          </a:p>
          <a:p>
            <a:pPr lvl="2" eaLnBrk="1" hangingPunct="1">
              <a:lnSpc>
                <a:spcPct val="90000"/>
              </a:lnSpc>
              <a:buFont typeface="Wingdings" pitchFamily="2" charset="2"/>
              <a:buNone/>
              <a:defRPr/>
            </a:pPr>
            <a:endParaRPr lang="en-US" sz="2000" dirty="0"/>
          </a:p>
          <a:p>
            <a:pPr lvl="1" eaLnBrk="1" hangingPunct="1">
              <a:lnSpc>
                <a:spcPct val="80000"/>
              </a:lnSpc>
              <a:defRPr/>
            </a:pPr>
            <a:r>
              <a:rPr lang="en-US" b="1" dirty="0"/>
              <a:t>(2) </a:t>
            </a:r>
            <a:r>
              <a:rPr lang="en-US" dirty="0"/>
              <a:t>Discretize into a vector of symbols </a:t>
            </a:r>
          </a:p>
          <a:p>
            <a:pPr lvl="2" eaLnBrk="1" hangingPunct="1">
              <a:lnSpc>
                <a:spcPct val="80000"/>
              </a:lnSpc>
              <a:defRPr/>
            </a:pPr>
            <a:r>
              <a:rPr lang="en-US" sz="2000" dirty="0"/>
              <a:t>Breakpoints map to small alphabet </a:t>
            </a:r>
            <a:r>
              <a:rPr lang="en-US" sz="2000" b="1" i="1" dirty="0"/>
              <a:t>a</a:t>
            </a:r>
            <a:r>
              <a:rPr lang="en-US" sz="2000" dirty="0"/>
              <a:t> of symbols</a:t>
            </a:r>
          </a:p>
          <a:p>
            <a:pPr lvl="1" eaLnBrk="1" hangingPunct="1">
              <a:lnSpc>
                <a:spcPct val="80000"/>
              </a:lnSpc>
              <a:buFont typeface="Wingdings" pitchFamily="2" charset="2"/>
              <a:buNone/>
              <a:defRPr/>
            </a:pPr>
            <a:br>
              <a:rPr lang="en-US" dirty="0"/>
            </a:br>
            <a:endParaRPr lang="en-US" dirty="0"/>
          </a:p>
        </p:txBody>
      </p:sp>
      <p:graphicFrame>
        <p:nvGraphicFramePr>
          <p:cNvPr id="65543" name="Object 5"/>
          <p:cNvGraphicFramePr>
            <a:graphicFrameLocks noChangeAspect="1"/>
          </p:cNvGraphicFramePr>
          <p:nvPr/>
        </p:nvGraphicFramePr>
        <p:xfrm>
          <a:off x="2743200" y="3841751"/>
          <a:ext cx="1371600" cy="441325"/>
        </p:xfrm>
        <a:graphic>
          <a:graphicData uri="http://schemas.openxmlformats.org/presentationml/2006/ole">
            <mc:AlternateContent xmlns:mc="http://schemas.openxmlformats.org/markup-compatibility/2006">
              <mc:Choice xmlns:v="urn:schemas-microsoft-com:vml" Requires="v">
                <p:oleObj name="Equation" r:id="rId3" imgW="723586" imgH="241195" progId="Equation.3">
                  <p:embed/>
                </p:oleObj>
              </mc:Choice>
              <mc:Fallback>
                <p:oleObj name="Equation" r:id="rId3" imgW="723586" imgH="241195" progId="Equation.3">
                  <p:embed/>
                  <p:pic>
                    <p:nvPicPr>
                      <p:cNvPr id="65543"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841751"/>
                        <a:ext cx="1371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544" name="Object 3"/>
          <p:cNvGraphicFramePr>
            <a:graphicFrameLocks noChangeAspect="1"/>
          </p:cNvGraphicFramePr>
          <p:nvPr/>
        </p:nvGraphicFramePr>
        <p:xfrm>
          <a:off x="2209800" y="4222749"/>
          <a:ext cx="1447800" cy="882651"/>
        </p:xfrm>
        <a:graphic>
          <a:graphicData uri="http://schemas.openxmlformats.org/presentationml/2006/ole">
            <mc:AlternateContent xmlns:mc="http://schemas.openxmlformats.org/markup-compatibility/2006">
              <mc:Choice xmlns:v="urn:schemas-microsoft-com:vml" Requires="v">
                <p:oleObj name="Equation" r:id="rId5" imgW="825500" imgH="508000" progId="Equation.3">
                  <p:embed/>
                </p:oleObj>
              </mc:Choice>
              <mc:Fallback>
                <p:oleObj name="Equation" r:id="rId5" imgW="825500" imgH="508000" progId="Equation.3">
                  <p:embed/>
                  <p:pic>
                    <p:nvPicPr>
                      <p:cNvPr id="6554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4222749"/>
                        <a:ext cx="1447800"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9" name="Footer Placeholder 1">
            <a:extLst>
              <a:ext uri="{FF2B5EF4-FFF2-40B4-BE49-F238E27FC236}">
                <a16:creationId xmlns:a16="http://schemas.microsoft.com/office/drawing/2014/main" id="{5EA034B1-EDDB-44CA-8D95-128CADEA392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transition spd="slow"/>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iSAX</a:t>
            </a:r>
            <a:r>
              <a:rPr lang="en-US" dirty="0">
                <a:solidFill>
                  <a:schemeClr val="accent1">
                    <a:lumMod val="50000"/>
                  </a:schemeClr>
                </a:solidFill>
              </a:rPr>
              <a:t> Summarization</a:t>
            </a:r>
            <a:br>
              <a:rPr lang="en-US" dirty="0">
                <a:solidFill>
                  <a:schemeClr val="accent1">
                    <a:lumMod val="50000"/>
                  </a:schemeClr>
                </a:solidFill>
              </a:rPr>
            </a:br>
            <a:r>
              <a:rPr lang="en-US" dirty="0" err="1">
                <a:solidFill>
                  <a:srgbClr val="C00000"/>
                </a:solidFill>
              </a:rPr>
              <a:t>iSAX</a:t>
            </a:r>
            <a:r>
              <a:rPr lang="en-US" dirty="0">
                <a:solidFill>
                  <a:srgbClr val="C00000"/>
                </a:solidFill>
              </a:rPr>
              <a:t> Summarization</a:t>
            </a:r>
            <a:br>
              <a:rPr lang="en-US" dirty="0">
                <a:solidFill>
                  <a:srgbClr val="C00000"/>
                </a:solidFill>
              </a:rPr>
            </a:br>
            <a:endParaRPr lang="en-CA" dirty="0">
              <a:solidFill>
                <a:srgbClr val="C00000"/>
              </a:solidFill>
            </a:endParaRPr>
          </a:p>
        </p:txBody>
      </p:sp>
      <p:sp>
        <p:nvSpPr>
          <p:cNvPr id="8" name="Content Placeholder 6">
            <a:extLst>
              <a:ext uri="{FF2B5EF4-FFF2-40B4-BE49-F238E27FC236}">
                <a16:creationId xmlns:a16="http://schemas.microsoft.com/office/drawing/2014/main" id="{56FE34BF-210F-49B6-8E41-C721A8266104}"/>
              </a:ext>
            </a:extLst>
          </p:cNvPr>
          <p:cNvSpPr>
            <a:spLocks noGrp="1"/>
          </p:cNvSpPr>
          <p:nvPr>
            <p:ph idx="1"/>
          </p:nvPr>
        </p:nvSpPr>
        <p:spPr>
          <a:xfrm>
            <a:off x="457200" y="2249489"/>
            <a:ext cx="8229600" cy="4324351"/>
          </a:xfrm>
        </p:spPr>
        <p:txBody>
          <a:bodyPr/>
          <a:lstStyle/>
          <a:p>
            <a:r>
              <a:rPr lang="en-US" altLang="en-US" dirty="0"/>
              <a:t>based on </a:t>
            </a:r>
            <a:r>
              <a:rPr lang="en-US" altLang="en-US" i="1" dirty="0" err="1"/>
              <a:t>i</a:t>
            </a:r>
            <a:r>
              <a:rPr lang="en-US" altLang="en-US" dirty="0" err="1"/>
              <a:t>SAX</a:t>
            </a:r>
            <a:r>
              <a:rPr lang="en-US" altLang="en-US" dirty="0"/>
              <a:t> representation, which offers a bit-aware, quantized, multi-resolution representation with variable granularity</a:t>
            </a:r>
          </a:p>
          <a:p>
            <a:endParaRPr lang="en-US" dirty="0"/>
          </a:p>
        </p:txBody>
      </p:sp>
      <p:graphicFrame>
        <p:nvGraphicFramePr>
          <p:cNvPr id="10" name="Group 32">
            <a:extLst>
              <a:ext uri="{FF2B5EF4-FFF2-40B4-BE49-F238E27FC236}">
                <a16:creationId xmlns:a16="http://schemas.microsoft.com/office/drawing/2014/main" id="{095FA83E-A588-4476-BBD5-737E7A0A0A26}"/>
              </a:ext>
            </a:extLst>
          </p:cNvPr>
          <p:cNvGraphicFramePr>
            <a:graphicFrameLocks noGrp="1"/>
          </p:cNvGraphicFramePr>
          <p:nvPr/>
        </p:nvGraphicFramePr>
        <p:xfrm>
          <a:off x="2595563" y="3884613"/>
          <a:ext cx="6172200" cy="2135187"/>
        </p:xfrm>
        <a:graphic>
          <a:graphicData uri="http://schemas.openxmlformats.org/drawingml/2006/table">
            <a:tbl>
              <a:tblPr/>
              <a:tblGrid>
                <a:gridCol w="6172200">
                  <a:extLst>
                    <a:ext uri="{9D8B030D-6E8A-4147-A177-3AD203B41FA5}">
                      <a16:colId xmlns:a16="http://schemas.microsoft.com/office/drawing/2014/main" val="20000"/>
                    </a:ext>
                  </a:extLst>
                </a:gridCol>
              </a:tblGrid>
              <a:tr h="2135187">
                <a:tc>
                  <a:txBody>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6, 6, 3, 0</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  </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chemeClr val="accent4">
                              <a:lumMod val="75000"/>
                            </a:schemeClr>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3, 3, 1, 0</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1, 1, 0, 0</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p>
                  </a:txBody>
                  <a:tcPr marT="45735" marB="4573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12" name="Group 9">
            <a:extLst>
              <a:ext uri="{FF2B5EF4-FFF2-40B4-BE49-F238E27FC236}">
                <a16:creationId xmlns:a16="http://schemas.microsoft.com/office/drawing/2014/main" id="{C3E58D7E-A6E6-4C3D-AF31-BD4846C27238}"/>
              </a:ext>
            </a:extLst>
          </p:cNvPr>
          <p:cNvGrpSpPr>
            <a:grpSpLocks/>
          </p:cNvGrpSpPr>
          <p:nvPr/>
        </p:nvGrpSpPr>
        <p:grpSpPr bwMode="auto">
          <a:xfrm>
            <a:off x="992189" y="5257800"/>
            <a:ext cx="1831975" cy="990600"/>
            <a:chOff x="520700" y="4035425"/>
            <a:chExt cx="1958975" cy="1058863"/>
          </a:xfrm>
        </p:grpSpPr>
        <p:sp>
          <p:nvSpPr>
            <p:cNvPr id="13" name="Rectangle 4">
              <a:extLst>
                <a:ext uri="{FF2B5EF4-FFF2-40B4-BE49-F238E27FC236}">
                  <a16:creationId xmlns:a16="http://schemas.microsoft.com/office/drawing/2014/main" id="{70F3080F-95A5-4293-A3FB-89F7AA416733}"/>
                </a:ext>
              </a:extLst>
            </p:cNvPr>
            <p:cNvSpPr>
              <a:spLocks noChangeArrowheads="1"/>
            </p:cNvSpPr>
            <p:nvPr/>
          </p:nvSpPr>
          <p:spPr bwMode="auto">
            <a:xfrm>
              <a:off x="2001838" y="4035425"/>
              <a:ext cx="477837"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4" name="Rectangle 5">
              <a:extLst>
                <a:ext uri="{FF2B5EF4-FFF2-40B4-BE49-F238E27FC236}">
                  <a16:creationId xmlns:a16="http://schemas.microsoft.com/office/drawing/2014/main" id="{1F42B566-A85D-41AE-942D-91BD4661B017}"/>
                </a:ext>
              </a:extLst>
            </p:cNvPr>
            <p:cNvSpPr>
              <a:spLocks noChangeArrowheads="1"/>
            </p:cNvSpPr>
            <p:nvPr/>
          </p:nvSpPr>
          <p:spPr bwMode="auto">
            <a:xfrm>
              <a:off x="1508125" y="4035425"/>
              <a:ext cx="479425"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5" name="Rectangle 47">
              <a:extLst>
                <a:ext uri="{FF2B5EF4-FFF2-40B4-BE49-F238E27FC236}">
                  <a16:creationId xmlns:a16="http://schemas.microsoft.com/office/drawing/2014/main" id="{6E538F03-C145-48F0-BF1F-A1D915621971}"/>
                </a:ext>
              </a:extLst>
            </p:cNvPr>
            <p:cNvSpPr>
              <a:spLocks noChangeArrowheads="1"/>
            </p:cNvSpPr>
            <p:nvPr/>
          </p:nvSpPr>
          <p:spPr bwMode="auto">
            <a:xfrm>
              <a:off x="520700" y="4570413"/>
              <a:ext cx="479425"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6" name="Rectangle 48">
              <a:extLst>
                <a:ext uri="{FF2B5EF4-FFF2-40B4-BE49-F238E27FC236}">
                  <a16:creationId xmlns:a16="http://schemas.microsoft.com/office/drawing/2014/main" id="{6B6B8F37-D2AA-4717-94BB-6A63D2995C58}"/>
                </a:ext>
              </a:extLst>
            </p:cNvPr>
            <p:cNvSpPr>
              <a:spLocks noChangeArrowheads="1"/>
            </p:cNvSpPr>
            <p:nvPr/>
          </p:nvSpPr>
          <p:spPr bwMode="auto">
            <a:xfrm>
              <a:off x="1016000" y="4570413"/>
              <a:ext cx="476250"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nvGrpSpPr>
            <p:cNvPr id="17" name="Group 49">
              <a:extLst>
                <a:ext uri="{FF2B5EF4-FFF2-40B4-BE49-F238E27FC236}">
                  <a16:creationId xmlns:a16="http://schemas.microsoft.com/office/drawing/2014/main" id="{C67B01FD-3799-40B8-9117-A50891694A0E}"/>
                </a:ext>
              </a:extLst>
            </p:cNvPr>
            <p:cNvGrpSpPr>
              <a:grpSpLocks/>
            </p:cNvGrpSpPr>
            <p:nvPr/>
          </p:nvGrpSpPr>
          <p:grpSpPr bwMode="auto">
            <a:xfrm>
              <a:off x="555624" y="4137052"/>
              <a:ext cx="1917691" cy="825509"/>
              <a:chOff x="244" y="1672"/>
              <a:chExt cx="1293" cy="558"/>
            </a:xfrm>
          </p:grpSpPr>
          <p:sp>
            <p:nvSpPr>
              <p:cNvPr id="18" name="Oval 50">
                <a:extLst>
                  <a:ext uri="{FF2B5EF4-FFF2-40B4-BE49-F238E27FC236}">
                    <a16:creationId xmlns:a16="http://schemas.microsoft.com/office/drawing/2014/main" id="{A0E73E7E-B6FB-4BBB-B583-9DF9D7398075}"/>
                  </a:ext>
                </a:extLst>
              </p:cNvPr>
              <p:cNvSpPr>
                <a:spLocks noChangeArrowheads="1"/>
              </p:cNvSpPr>
              <p:nvPr/>
            </p:nvSpPr>
            <p:spPr bwMode="auto">
              <a:xfrm>
                <a:off x="328" y="2035"/>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9" name="Oval 51">
                <a:extLst>
                  <a:ext uri="{FF2B5EF4-FFF2-40B4-BE49-F238E27FC236}">
                    <a16:creationId xmlns:a16="http://schemas.microsoft.com/office/drawing/2014/main" id="{64005E30-C7B0-4348-AA0C-08F86AAA38AB}"/>
                  </a:ext>
                </a:extLst>
              </p:cNvPr>
              <p:cNvSpPr>
                <a:spLocks noChangeArrowheads="1"/>
              </p:cNvSpPr>
              <p:nvPr/>
            </p:nvSpPr>
            <p:spPr bwMode="auto">
              <a:xfrm>
                <a:off x="414" y="20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0" name="Oval 52">
                <a:extLst>
                  <a:ext uri="{FF2B5EF4-FFF2-40B4-BE49-F238E27FC236}">
                    <a16:creationId xmlns:a16="http://schemas.microsoft.com/office/drawing/2014/main" id="{B33B1F16-D959-4AB3-B97D-93E221C47635}"/>
                  </a:ext>
                </a:extLst>
              </p:cNvPr>
              <p:cNvSpPr>
                <a:spLocks noChangeArrowheads="1"/>
              </p:cNvSpPr>
              <p:nvPr/>
            </p:nvSpPr>
            <p:spPr bwMode="auto">
              <a:xfrm>
                <a:off x="498" y="212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1" name="Oval 53">
                <a:extLst>
                  <a:ext uri="{FF2B5EF4-FFF2-40B4-BE49-F238E27FC236}">
                    <a16:creationId xmlns:a16="http://schemas.microsoft.com/office/drawing/2014/main" id="{E7D4DCDC-9F02-42C3-A120-B27C21D58C4C}"/>
                  </a:ext>
                </a:extLst>
              </p:cNvPr>
              <p:cNvSpPr>
                <a:spLocks noChangeArrowheads="1"/>
              </p:cNvSpPr>
              <p:nvPr/>
            </p:nvSpPr>
            <p:spPr bwMode="auto">
              <a:xfrm>
                <a:off x="583" y="2094"/>
                <a:ext cx="24"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2" name="Oval 54">
                <a:extLst>
                  <a:ext uri="{FF2B5EF4-FFF2-40B4-BE49-F238E27FC236}">
                    <a16:creationId xmlns:a16="http://schemas.microsoft.com/office/drawing/2014/main" id="{98A9EE64-4F77-4227-B61E-51BF8F28A6CB}"/>
                  </a:ext>
                </a:extLst>
              </p:cNvPr>
              <p:cNvSpPr>
                <a:spLocks noChangeArrowheads="1"/>
              </p:cNvSpPr>
              <p:nvPr/>
            </p:nvSpPr>
            <p:spPr bwMode="auto">
              <a:xfrm>
                <a:off x="668" y="2207"/>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3" name="Oval 55">
                <a:extLst>
                  <a:ext uri="{FF2B5EF4-FFF2-40B4-BE49-F238E27FC236}">
                    <a16:creationId xmlns:a16="http://schemas.microsoft.com/office/drawing/2014/main" id="{53379126-35C3-491A-8E09-527A9DF02877}"/>
                  </a:ext>
                </a:extLst>
              </p:cNvPr>
              <p:cNvSpPr>
                <a:spLocks noChangeArrowheads="1"/>
              </p:cNvSpPr>
              <p:nvPr/>
            </p:nvSpPr>
            <p:spPr bwMode="auto">
              <a:xfrm>
                <a:off x="753" y="208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4" name="Oval 56">
                <a:extLst>
                  <a:ext uri="{FF2B5EF4-FFF2-40B4-BE49-F238E27FC236}">
                    <a16:creationId xmlns:a16="http://schemas.microsoft.com/office/drawing/2014/main" id="{2C71A5B3-F832-47C0-8DD1-3F9EEF4C42FC}"/>
                  </a:ext>
                </a:extLst>
              </p:cNvPr>
              <p:cNvSpPr>
                <a:spLocks noChangeArrowheads="1"/>
              </p:cNvSpPr>
              <p:nvPr/>
            </p:nvSpPr>
            <p:spPr bwMode="auto">
              <a:xfrm>
                <a:off x="837" y="196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5" name="Freeform 57">
                <a:extLst>
                  <a:ext uri="{FF2B5EF4-FFF2-40B4-BE49-F238E27FC236}">
                    <a16:creationId xmlns:a16="http://schemas.microsoft.com/office/drawing/2014/main" id="{B16FB3FB-733E-4B52-A2AF-8DF0711C818F}"/>
                  </a:ext>
                </a:extLst>
              </p:cNvPr>
              <p:cNvSpPr>
                <a:spLocks/>
              </p:cNvSpPr>
              <p:nvPr/>
            </p:nvSpPr>
            <p:spPr bwMode="auto">
              <a:xfrm>
                <a:off x="253" y="1681"/>
                <a:ext cx="1273" cy="535"/>
              </a:xfrm>
              <a:custGeom>
                <a:avLst/>
                <a:gdLst>
                  <a:gd name="T0" fmla="*/ 0 w 5343"/>
                  <a:gd name="T1" fmla="*/ 381 h 535"/>
                  <a:gd name="T2" fmla="*/ 0 w 5343"/>
                  <a:gd name="T3" fmla="*/ 363 h 535"/>
                  <a:gd name="T4" fmla="*/ 0 w 5343"/>
                  <a:gd name="T5" fmla="*/ 399 h 535"/>
                  <a:gd name="T6" fmla="*/ 0 w 5343"/>
                  <a:gd name="T7" fmla="*/ 449 h 535"/>
                  <a:gd name="T8" fmla="*/ 0 w 5343"/>
                  <a:gd name="T9" fmla="*/ 422 h 535"/>
                  <a:gd name="T10" fmla="*/ 0 w 5343"/>
                  <a:gd name="T11" fmla="*/ 535 h 535"/>
                  <a:gd name="T12" fmla="*/ 0 w 5343"/>
                  <a:gd name="T13" fmla="*/ 417 h 535"/>
                  <a:gd name="T14" fmla="*/ 0 w 5343"/>
                  <a:gd name="T15" fmla="*/ 295 h 535"/>
                  <a:gd name="T16" fmla="*/ 0 w 5343"/>
                  <a:gd name="T17" fmla="*/ 299 h 535"/>
                  <a:gd name="T18" fmla="*/ 0 w 5343"/>
                  <a:gd name="T19" fmla="*/ 263 h 535"/>
                  <a:gd name="T20" fmla="*/ 0 w 5343"/>
                  <a:gd name="T21" fmla="*/ 245 h 535"/>
                  <a:gd name="T22" fmla="*/ 0 w 5343"/>
                  <a:gd name="T23" fmla="*/ 267 h 535"/>
                  <a:gd name="T24" fmla="*/ 0 w 5343"/>
                  <a:gd name="T25" fmla="*/ 59 h 535"/>
                  <a:gd name="T26" fmla="*/ 0 w 5343"/>
                  <a:gd name="T27" fmla="*/ 0 h 535"/>
                  <a:gd name="T28" fmla="*/ 0 w 5343"/>
                  <a:gd name="T29" fmla="*/ 27 h 535"/>
                  <a:gd name="T30" fmla="*/ 0 w 5343"/>
                  <a:gd name="T31" fmla="*/ 41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Oval 58">
                <a:extLst>
                  <a:ext uri="{FF2B5EF4-FFF2-40B4-BE49-F238E27FC236}">
                    <a16:creationId xmlns:a16="http://schemas.microsoft.com/office/drawing/2014/main" id="{047E7407-3A38-469D-9BA8-2EAE1D480F63}"/>
                  </a:ext>
                </a:extLst>
              </p:cNvPr>
              <p:cNvSpPr>
                <a:spLocks noChangeArrowheads="1"/>
              </p:cNvSpPr>
              <p:nvPr/>
            </p:nvSpPr>
            <p:spPr bwMode="auto">
              <a:xfrm>
                <a:off x="244" y="2053"/>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7" name="Oval 59">
                <a:extLst>
                  <a:ext uri="{FF2B5EF4-FFF2-40B4-BE49-F238E27FC236}">
                    <a16:creationId xmlns:a16="http://schemas.microsoft.com/office/drawing/2014/main" id="{26EFE974-A047-4BED-A608-0E7C076FD72E}"/>
                  </a:ext>
                </a:extLst>
              </p:cNvPr>
              <p:cNvSpPr>
                <a:spLocks noChangeArrowheads="1"/>
              </p:cNvSpPr>
              <p:nvPr/>
            </p:nvSpPr>
            <p:spPr bwMode="auto">
              <a:xfrm>
                <a:off x="923" y="19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8" name="Oval 60">
                <a:extLst>
                  <a:ext uri="{FF2B5EF4-FFF2-40B4-BE49-F238E27FC236}">
                    <a16:creationId xmlns:a16="http://schemas.microsoft.com/office/drawing/2014/main" id="{3B2D3265-401B-405C-8704-5E8653F23DEA}"/>
                  </a:ext>
                </a:extLst>
              </p:cNvPr>
              <p:cNvSpPr>
                <a:spLocks noChangeArrowheads="1"/>
              </p:cNvSpPr>
              <p:nvPr/>
            </p:nvSpPr>
            <p:spPr bwMode="auto">
              <a:xfrm>
                <a:off x="1007" y="1935"/>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9" name="Oval 61">
                <a:extLst>
                  <a:ext uri="{FF2B5EF4-FFF2-40B4-BE49-F238E27FC236}">
                    <a16:creationId xmlns:a16="http://schemas.microsoft.com/office/drawing/2014/main" id="{CC69DFD9-78DF-4AF1-826A-D4EC5D50F462}"/>
                  </a:ext>
                </a:extLst>
              </p:cNvPr>
              <p:cNvSpPr>
                <a:spLocks noChangeArrowheads="1"/>
              </p:cNvSpPr>
              <p:nvPr/>
            </p:nvSpPr>
            <p:spPr bwMode="auto">
              <a:xfrm>
                <a:off x="1092" y="191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0" name="Oval 62">
                <a:extLst>
                  <a:ext uri="{FF2B5EF4-FFF2-40B4-BE49-F238E27FC236}">
                    <a16:creationId xmlns:a16="http://schemas.microsoft.com/office/drawing/2014/main" id="{F14DCC55-33DA-4E6D-B1ED-86CFE7DAC3F2}"/>
                  </a:ext>
                </a:extLst>
              </p:cNvPr>
              <p:cNvSpPr>
                <a:spLocks noChangeArrowheads="1"/>
              </p:cNvSpPr>
              <p:nvPr/>
            </p:nvSpPr>
            <p:spPr bwMode="auto">
              <a:xfrm>
                <a:off x="1176" y="193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1" name="Oval 63">
                <a:extLst>
                  <a:ext uri="{FF2B5EF4-FFF2-40B4-BE49-F238E27FC236}">
                    <a16:creationId xmlns:a16="http://schemas.microsoft.com/office/drawing/2014/main" id="{5F323C28-14A0-40FC-B381-8069E77DFF80}"/>
                  </a:ext>
                </a:extLst>
              </p:cNvPr>
              <p:cNvSpPr>
                <a:spLocks noChangeArrowheads="1"/>
              </p:cNvSpPr>
              <p:nvPr/>
            </p:nvSpPr>
            <p:spPr bwMode="auto">
              <a:xfrm>
                <a:off x="1262" y="1731"/>
                <a:ext cx="20"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2" name="Oval 64">
                <a:extLst>
                  <a:ext uri="{FF2B5EF4-FFF2-40B4-BE49-F238E27FC236}">
                    <a16:creationId xmlns:a16="http://schemas.microsoft.com/office/drawing/2014/main" id="{776989F4-85D4-435E-958B-7D5EE218DF04}"/>
                  </a:ext>
                </a:extLst>
              </p:cNvPr>
              <p:cNvSpPr>
                <a:spLocks noChangeArrowheads="1"/>
              </p:cNvSpPr>
              <p:nvPr/>
            </p:nvSpPr>
            <p:spPr bwMode="auto">
              <a:xfrm>
                <a:off x="1346" y="1672"/>
                <a:ext cx="24"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3" name="Oval 65">
                <a:extLst>
                  <a:ext uri="{FF2B5EF4-FFF2-40B4-BE49-F238E27FC236}">
                    <a16:creationId xmlns:a16="http://schemas.microsoft.com/office/drawing/2014/main" id="{1BA643A0-1EA9-4481-B112-394F95E423E4}"/>
                  </a:ext>
                </a:extLst>
              </p:cNvPr>
              <p:cNvSpPr>
                <a:spLocks noChangeArrowheads="1"/>
              </p:cNvSpPr>
              <p:nvPr/>
            </p:nvSpPr>
            <p:spPr bwMode="auto">
              <a:xfrm>
                <a:off x="1432" y="1699"/>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4" name="Oval 66">
                <a:extLst>
                  <a:ext uri="{FF2B5EF4-FFF2-40B4-BE49-F238E27FC236}">
                    <a16:creationId xmlns:a16="http://schemas.microsoft.com/office/drawing/2014/main" id="{EB5F2D3A-AE79-4807-81E3-C31DC396C531}"/>
                  </a:ext>
                </a:extLst>
              </p:cNvPr>
              <p:cNvSpPr>
                <a:spLocks noChangeArrowheads="1"/>
              </p:cNvSpPr>
              <p:nvPr/>
            </p:nvSpPr>
            <p:spPr bwMode="auto">
              <a:xfrm>
                <a:off x="1515" y="1711"/>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grpSp>
        <p:nvGrpSpPr>
          <p:cNvPr id="35" name="Group 32">
            <a:extLst>
              <a:ext uri="{FF2B5EF4-FFF2-40B4-BE49-F238E27FC236}">
                <a16:creationId xmlns:a16="http://schemas.microsoft.com/office/drawing/2014/main" id="{2C1B80A3-6D41-49CF-8DF2-1163D8E86539}"/>
              </a:ext>
            </a:extLst>
          </p:cNvPr>
          <p:cNvGrpSpPr>
            <a:grpSpLocks/>
          </p:cNvGrpSpPr>
          <p:nvPr/>
        </p:nvGrpSpPr>
        <p:grpSpPr bwMode="auto">
          <a:xfrm>
            <a:off x="990600" y="4324351"/>
            <a:ext cx="1830388" cy="989013"/>
            <a:chOff x="3270250" y="3946526"/>
            <a:chExt cx="1955800" cy="1057275"/>
          </a:xfrm>
        </p:grpSpPr>
        <p:sp>
          <p:nvSpPr>
            <p:cNvPr id="36" name="Rectangle 128">
              <a:extLst>
                <a:ext uri="{FF2B5EF4-FFF2-40B4-BE49-F238E27FC236}">
                  <a16:creationId xmlns:a16="http://schemas.microsoft.com/office/drawing/2014/main" id="{F1E07013-6C97-49CE-ACB5-9073021562E5}"/>
                </a:ext>
              </a:extLst>
            </p:cNvPr>
            <p:cNvSpPr>
              <a:spLocks noChangeArrowheads="1"/>
            </p:cNvSpPr>
            <p:nvPr/>
          </p:nvSpPr>
          <p:spPr bwMode="auto">
            <a:xfrm>
              <a:off x="3270250" y="4638676"/>
              <a:ext cx="477838"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7" name="Rectangle 129">
              <a:extLst>
                <a:ext uri="{FF2B5EF4-FFF2-40B4-BE49-F238E27FC236}">
                  <a16:creationId xmlns:a16="http://schemas.microsoft.com/office/drawing/2014/main" id="{B1931BB4-AF79-4F33-AEF6-F67724289FFA}"/>
                </a:ext>
              </a:extLst>
            </p:cNvPr>
            <p:cNvSpPr>
              <a:spLocks noChangeArrowheads="1"/>
            </p:cNvSpPr>
            <p:nvPr/>
          </p:nvSpPr>
          <p:spPr bwMode="auto">
            <a:xfrm>
              <a:off x="3762375" y="4638676"/>
              <a:ext cx="479425"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8" name="Rectangle 158">
              <a:extLst>
                <a:ext uri="{FF2B5EF4-FFF2-40B4-BE49-F238E27FC236}">
                  <a16:creationId xmlns:a16="http://schemas.microsoft.com/office/drawing/2014/main" id="{428163C0-2E06-4ED0-9370-81F56FDE110A}"/>
                </a:ext>
              </a:extLst>
            </p:cNvPr>
            <p:cNvSpPr>
              <a:spLocks noChangeArrowheads="1"/>
            </p:cNvSpPr>
            <p:nvPr/>
          </p:nvSpPr>
          <p:spPr bwMode="auto">
            <a:xfrm>
              <a:off x="4257675" y="4308476"/>
              <a:ext cx="476250" cy="1682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9" name="Rectangle 159">
              <a:extLst>
                <a:ext uri="{FF2B5EF4-FFF2-40B4-BE49-F238E27FC236}">
                  <a16:creationId xmlns:a16="http://schemas.microsoft.com/office/drawing/2014/main" id="{7AC84D50-B58D-49E0-AFFC-09DEB02081BA}"/>
                </a:ext>
              </a:extLst>
            </p:cNvPr>
            <p:cNvSpPr>
              <a:spLocks noChangeArrowheads="1"/>
            </p:cNvSpPr>
            <p:nvPr/>
          </p:nvSpPr>
          <p:spPr bwMode="auto">
            <a:xfrm>
              <a:off x="4749800" y="3946526"/>
              <a:ext cx="476250"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0" name="Oval 164">
              <a:extLst>
                <a:ext uri="{FF2B5EF4-FFF2-40B4-BE49-F238E27FC236}">
                  <a16:creationId xmlns:a16="http://schemas.microsoft.com/office/drawing/2014/main" id="{1098EA04-513F-4098-9D8D-AE60428B2334}"/>
                </a:ext>
              </a:extLst>
            </p:cNvPr>
            <p:cNvSpPr>
              <a:spLocks noChangeArrowheads="1"/>
            </p:cNvSpPr>
            <p:nvPr/>
          </p:nvSpPr>
          <p:spPr bwMode="auto">
            <a:xfrm>
              <a:off x="3683000" y="4703763"/>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1" name="Oval 165">
              <a:extLst>
                <a:ext uri="{FF2B5EF4-FFF2-40B4-BE49-F238E27FC236}">
                  <a16:creationId xmlns:a16="http://schemas.microsoft.com/office/drawing/2014/main" id="{EA96CB07-319E-49DF-9472-106F5DECA183}"/>
                </a:ext>
              </a:extLst>
            </p:cNvPr>
            <p:cNvSpPr>
              <a:spLocks noChangeArrowheads="1"/>
            </p:cNvSpPr>
            <p:nvPr/>
          </p:nvSpPr>
          <p:spPr bwMode="auto">
            <a:xfrm>
              <a:off x="3810000" y="4665663"/>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2" name="Oval 166">
              <a:extLst>
                <a:ext uri="{FF2B5EF4-FFF2-40B4-BE49-F238E27FC236}">
                  <a16:creationId xmlns:a16="http://schemas.microsoft.com/office/drawing/2014/main" id="{16D0EA00-9595-49E6-A700-88436944B149}"/>
                </a:ext>
              </a:extLst>
            </p:cNvPr>
            <p:cNvSpPr>
              <a:spLocks noChangeArrowheads="1"/>
            </p:cNvSpPr>
            <p:nvPr/>
          </p:nvSpPr>
          <p:spPr bwMode="auto">
            <a:xfrm>
              <a:off x="3933825" y="4833938"/>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3" name="Oval 167">
              <a:extLst>
                <a:ext uri="{FF2B5EF4-FFF2-40B4-BE49-F238E27FC236}">
                  <a16:creationId xmlns:a16="http://schemas.microsoft.com/office/drawing/2014/main" id="{D675A285-0955-4672-B345-E3CC0EADE430}"/>
                </a:ext>
              </a:extLst>
            </p:cNvPr>
            <p:cNvSpPr>
              <a:spLocks noChangeArrowheads="1"/>
            </p:cNvSpPr>
            <p:nvPr/>
          </p:nvSpPr>
          <p:spPr bwMode="auto">
            <a:xfrm>
              <a:off x="4059238" y="4656138"/>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4" name="Oval 168">
              <a:extLst>
                <a:ext uri="{FF2B5EF4-FFF2-40B4-BE49-F238E27FC236}">
                  <a16:creationId xmlns:a16="http://schemas.microsoft.com/office/drawing/2014/main" id="{96EE8CA5-A310-4E48-B232-40F6E99A5DFC}"/>
                </a:ext>
              </a:extLst>
            </p:cNvPr>
            <p:cNvSpPr>
              <a:spLocks noChangeArrowheads="1"/>
            </p:cNvSpPr>
            <p:nvPr/>
          </p:nvSpPr>
          <p:spPr bwMode="auto">
            <a:xfrm>
              <a:off x="4186238" y="447675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5" name="Freeform 169">
              <a:extLst>
                <a:ext uri="{FF2B5EF4-FFF2-40B4-BE49-F238E27FC236}">
                  <a16:creationId xmlns:a16="http://schemas.microsoft.com/office/drawing/2014/main" id="{15786B25-3C00-4BFA-8B9D-DE3E9C3C0F64}"/>
                </a:ext>
              </a:extLst>
            </p:cNvPr>
            <p:cNvSpPr>
              <a:spLocks/>
            </p:cNvSpPr>
            <p:nvPr/>
          </p:nvSpPr>
          <p:spPr bwMode="auto">
            <a:xfrm>
              <a:off x="3317875" y="4052888"/>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Oval 170">
              <a:extLst>
                <a:ext uri="{FF2B5EF4-FFF2-40B4-BE49-F238E27FC236}">
                  <a16:creationId xmlns:a16="http://schemas.microsoft.com/office/drawing/2014/main" id="{328437CF-D8FA-4BC3-A267-CD3D7A12C12D}"/>
                </a:ext>
              </a:extLst>
            </p:cNvPr>
            <p:cNvSpPr>
              <a:spLocks noChangeArrowheads="1"/>
            </p:cNvSpPr>
            <p:nvPr/>
          </p:nvSpPr>
          <p:spPr bwMode="auto">
            <a:xfrm>
              <a:off x="4313238" y="448310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7" name="Oval 171">
              <a:extLst>
                <a:ext uri="{FF2B5EF4-FFF2-40B4-BE49-F238E27FC236}">
                  <a16:creationId xmlns:a16="http://schemas.microsoft.com/office/drawing/2014/main" id="{2DDFE604-0DC1-43BE-9C0F-8369F748243B}"/>
                </a:ext>
              </a:extLst>
            </p:cNvPr>
            <p:cNvSpPr>
              <a:spLocks noChangeArrowheads="1"/>
            </p:cNvSpPr>
            <p:nvPr/>
          </p:nvSpPr>
          <p:spPr bwMode="auto">
            <a:xfrm>
              <a:off x="4437063" y="4429126"/>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8" name="Oval 172">
              <a:extLst>
                <a:ext uri="{FF2B5EF4-FFF2-40B4-BE49-F238E27FC236}">
                  <a16:creationId xmlns:a16="http://schemas.microsoft.com/office/drawing/2014/main" id="{5E699D45-9BA5-4DBD-B41E-2F5ECDCCCC01}"/>
                </a:ext>
              </a:extLst>
            </p:cNvPr>
            <p:cNvSpPr>
              <a:spLocks noChangeArrowheads="1"/>
            </p:cNvSpPr>
            <p:nvPr/>
          </p:nvSpPr>
          <p:spPr bwMode="auto">
            <a:xfrm>
              <a:off x="4564063" y="4403726"/>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9" name="Oval 173">
              <a:extLst>
                <a:ext uri="{FF2B5EF4-FFF2-40B4-BE49-F238E27FC236}">
                  <a16:creationId xmlns:a16="http://schemas.microsoft.com/office/drawing/2014/main" id="{5500D3FC-BA37-41E3-AAFE-230C6B2B91F7}"/>
                </a:ext>
              </a:extLst>
            </p:cNvPr>
            <p:cNvSpPr>
              <a:spLocks noChangeArrowheads="1"/>
            </p:cNvSpPr>
            <p:nvPr/>
          </p:nvSpPr>
          <p:spPr bwMode="auto">
            <a:xfrm>
              <a:off x="4687888" y="4435476"/>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0" name="Oval 174">
              <a:extLst>
                <a:ext uri="{FF2B5EF4-FFF2-40B4-BE49-F238E27FC236}">
                  <a16:creationId xmlns:a16="http://schemas.microsoft.com/office/drawing/2014/main" id="{3AA3C5B2-C36D-465D-8ADF-4E08182443CB}"/>
                </a:ext>
              </a:extLst>
            </p:cNvPr>
            <p:cNvSpPr>
              <a:spLocks noChangeArrowheads="1"/>
            </p:cNvSpPr>
            <p:nvPr/>
          </p:nvSpPr>
          <p:spPr bwMode="auto">
            <a:xfrm>
              <a:off x="4816475" y="4125913"/>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1" name="Oval 175">
              <a:extLst>
                <a:ext uri="{FF2B5EF4-FFF2-40B4-BE49-F238E27FC236}">
                  <a16:creationId xmlns:a16="http://schemas.microsoft.com/office/drawing/2014/main" id="{BA665D1F-A9AD-4ED2-8681-882582886C8D}"/>
                </a:ext>
              </a:extLst>
            </p:cNvPr>
            <p:cNvSpPr>
              <a:spLocks noChangeArrowheads="1"/>
            </p:cNvSpPr>
            <p:nvPr/>
          </p:nvSpPr>
          <p:spPr bwMode="auto">
            <a:xfrm>
              <a:off x="4940300" y="4040188"/>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2" name="Oval 176">
              <a:extLst>
                <a:ext uri="{FF2B5EF4-FFF2-40B4-BE49-F238E27FC236}">
                  <a16:creationId xmlns:a16="http://schemas.microsoft.com/office/drawing/2014/main" id="{C447D4AC-D113-4F99-9AA3-227FAECA24A6}"/>
                </a:ext>
              </a:extLst>
            </p:cNvPr>
            <p:cNvSpPr>
              <a:spLocks noChangeArrowheads="1"/>
            </p:cNvSpPr>
            <p:nvPr/>
          </p:nvSpPr>
          <p:spPr bwMode="auto">
            <a:xfrm>
              <a:off x="5067300" y="40798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3" name="Oval 177">
              <a:extLst>
                <a:ext uri="{FF2B5EF4-FFF2-40B4-BE49-F238E27FC236}">
                  <a16:creationId xmlns:a16="http://schemas.microsoft.com/office/drawing/2014/main" id="{3F05939E-A74F-444C-BF3E-597FA82258B1}"/>
                </a:ext>
              </a:extLst>
            </p:cNvPr>
            <p:cNvSpPr>
              <a:spLocks noChangeArrowheads="1"/>
            </p:cNvSpPr>
            <p:nvPr/>
          </p:nvSpPr>
          <p:spPr bwMode="auto">
            <a:xfrm>
              <a:off x="5191125" y="4097338"/>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4" name="Oval 178">
              <a:extLst>
                <a:ext uri="{FF2B5EF4-FFF2-40B4-BE49-F238E27FC236}">
                  <a16:creationId xmlns:a16="http://schemas.microsoft.com/office/drawing/2014/main" id="{5D4FB8BD-68DB-407E-8281-CFCB6FBD542B}"/>
                </a:ext>
              </a:extLst>
            </p:cNvPr>
            <p:cNvSpPr>
              <a:spLocks noChangeArrowheads="1"/>
            </p:cNvSpPr>
            <p:nvPr/>
          </p:nvSpPr>
          <p:spPr bwMode="auto">
            <a:xfrm>
              <a:off x="3429000" y="4576763"/>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5" name="Oval 179">
              <a:extLst>
                <a:ext uri="{FF2B5EF4-FFF2-40B4-BE49-F238E27FC236}">
                  <a16:creationId xmlns:a16="http://schemas.microsoft.com/office/drawing/2014/main" id="{C09881F2-4054-42D5-BE4D-54A9E0402942}"/>
                </a:ext>
              </a:extLst>
            </p:cNvPr>
            <p:cNvSpPr>
              <a:spLocks noChangeArrowheads="1"/>
            </p:cNvSpPr>
            <p:nvPr/>
          </p:nvSpPr>
          <p:spPr bwMode="auto">
            <a:xfrm>
              <a:off x="3305175" y="461010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6" name="Oval 180">
              <a:extLst>
                <a:ext uri="{FF2B5EF4-FFF2-40B4-BE49-F238E27FC236}">
                  <a16:creationId xmlns:a16="http://schemas.microsoft.com/office/drawing/2014/main" id="{A8753243-58E6-4E14-A7B2-0995ACC57D75}"/>
                </a:ext>
              </a:extLst>
            </p:cNvPr>
            <p:cNvSpPr>
              <a:spLocks noChangeArrowheads="1"/>
            </p:cNvSpPr>
            <p:nvPr/>
          </p:nvSpPr>
          <p:spPr bwMode="auto">
            <a:xfrm>
              <a:off x="3556000" y="4630738"/>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57" name="Group 54">
            <a:extLst>
              <a:ext uri="{FF2B5EF4-FFF2-40B4-BE49-F238E27FC236}">
                <a16:creationId xmlns:a16="http://schemas.microsoft.com/office/drawing/2014/main" id="{BB9EA123-3AD0-429D-83F2-1082FE9ACC02}"/>
              </a:ext>
            </a:extLst>
          </p:cNvPr>
          <p:cNvGrpSpPr>
            <a:grpSpLocks/>
          </p:cNvGrpSpPr>
          <p:nvPr/>
        </p:nvGrpSpPr>
        <p:grpSpPr bwMode="auto">
          <a:xfrm>
            <a:off x="990600" y="3663952"/>
            <a:ext cx="1830388" cy="860425"/>
            <a:chOff x="5689600" y="3975101"/>
            <a:chExt cx="1955800" cy="919162"/>
          </a:xfrm>
        </p:grpSpPr>
        <p:sp>
          <p:nvSpPr>
            <p:cNvPr id="58" name="Rectangle 128">
              <a:extLst>
                <a:ext uri="{FF2B5EF4-FFF2-40B4-BE49-F238E27FC236}">
                  <a16:creationId xmlns:a16="http://schemas.microsoft.com/office/drawing/2014/main" id="{DC9CDB9E-1F03-4DE9-B691-739E6196088C}"/>
                </a:ext>
              </a:extLst>
            </p:cNvPr>
            <p:cNvSpPr>
              <a:spLocks noChangeArrowheads="1"/>
            </p:cNvSpPr>
            <p:nvPr/>
          </p:nvSpPr>
          <p:spPr bwMode="auto">
            <a:xfrm>
              <a:off x="5689600" y="4667252"/>
              <a:ext cx="477838" cy="193674"/>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9" name="Rectangle 129">
              <a:extLst>
                <a:ext uri="{FF2B5EF4-FFF2-40B4-BE49-F238E27FC236}">
                  <a16:creationId xmlns:a16="http://schemas.microsoft.com/office/drawing/2014/main" id="{B7211F9C-4455-4E80-BB36-E2F2D606BEDC}"/>
                </a:ext>
              </a:extLst>
            </p:cNvPr>
            <p:cNvSpPr>
              <a:spLocks noChangeArrowheads="1"/>
            </p:cNvSpPr>
            <p:nvPr/>
          </p:nvSpPr>
          <p:spPr bwMode="auto">
            <a:xfrm>
              <a:off x="6181725" y="4667251"/>
              <a:ext cx="479425" cy="1904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0" name="Rectangle 158">
              <a:extLst>
                <a:ext uri="{FF2B5EF4-FFF2-40B4-BE49-F238E27FC236}">
                  <a16:creationId xmlns:a16="http://schemas.microsoft.com/office/drawing/2014/main" id="{ACABE054-B4C7-4142-8CB8-E8FE532CFF38}"/>
                </a:ext>
              </a:extLst>
            </p:cNvPr>
            <p:cNvSpPr>
              <a:spLocks noChangeArrowheads="1"/>
            </p:cNvSpPr>
            <p:nvPr/>
          </p:nvSpPr>
          <p:spPr bwMode="auto">
            <a:xfrm>
              <a:off x="6677025" y="4425950"/>
              <a:ext cx="476250" cy="7937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1" name="Rectangle 159">
              <a:extLst>
                <a:ext uri="{FF2B5EF4-FFF2-40B4-BE49-F238E27FC236}">
                  <a16:creationId xmlns:a16="http://schemas.microsoft.com/office/drawing/2014/main" id="{182E3A2E-246F-47B7-9105-84B270F9466B}"/>
                </a:ext>
              </a:extLst>
            </p:cNvPr>
            <p:cNvSpPr>
              <a:spLocks noChangeArrowheads="1"/>
            </p:cNvSpPr>
            <p:nvPr/>
          </p:nvSpPr>
          <p:spPr bwMode="auto">
            <a:xfrm>
              <a:off x="7169150" y="3975101"/>
              <a:ext cx="476250" cy="1777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2" name="Oval 164">
              <a:extLst>
                <a:ext uri="{FF2B5EF4-FFF2-40B4-BE49-F238E27FC236}">
                  <a16:creationId xmlns:a16="http://schemas.microsoft.com/office/drawing/2014/main" id="{68B323BA-EBED-4F2E-8EF8-605219EB8FCE}"/>
                </a:ext>
              </a:extLst>
            </p:cNvPr>
            <p:cNvSpPr>
              <a:spLocks noChangeArrowheads="1"/>
            </p:cNvSpPr>
            <p:nvPr/>
          </p:nvSpPr>
          <p:spPr bwMode="auto">
            <a:xfrm>
              <a:off x="6102350" y="4732338"/>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 name="Oval 165">
              <a:extLst>
                <a:ext uri="{FF2B5EF4-FFF2-40B4-BE49-F238E27FC236}">
                  <a16:creationId xmlns:a16="http://schemas.microsoft.com/office/drawing/2014/main" id="{39EA5EE7-5795-4E23-B3B3-0F61C0964690}"/>
                </a:ext>
              </a:extLst>
            </p:cNvPr>
            <p:cNvSpPr>
              <a:spLocks noChangeArrowheads="1"/>
            </p:cNvSpPr>
            <p:nvPr/>
          </p:nvSpPr>
          <p:spPr bwMode="auto">
            <a:xfrm>
              <a:off x="6229350" y="4694238"/>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 name="Oval 166">
              <a:extLst>
                <a:ext uri="{FF2B5EF4-FFF2-40B4-BE49-F238E27FC236}">
                  <a16:creationId xmlns:a16="http://schemas.microsoft.com/office/drawing/2014/main" id="{F210CBD3-3958-4089-A88A-A3C459BF6987}"/>
                </a:ext>
              </a:extLst>
            </p:cNvPr>
            <p:cNvSpPr>
              <a:spLocks noChangeArrowheads="1"/>
            </p:cNvSpPr>
            <p:nvPr/>
          </p:nvSpPr>
          <p:spPr bwMode="auto">
            <a:xfrm>
              <a:off x="6353175" y="4862513"/>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 name="Oval 167">
              <a:extLst>
                <a:ext uri="{FF2B5EF4-FFF2-40B4-BE49-F238E27FC236}">
                  <a16:creationId xmlns:a16="http://schemas.microsoft.com/office/drawing/2014/main" id="{A5A4832B-5121-47F5-B67F-BEB8AEEE6535}"/>
                </a:ext>
              </a:extLst>
            </p:cNvPr>
            <p:cNvSpPr>
              <a:spLocks noChangeArrowheads="1"/>
            </p:cNvSpPr>
            <p:nvPr/>
          </p:nvSpPr>
          <p:spPr bwMode="auto">
            <a:xfrm>
              <a:off x="6478588" y="4684713"/>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 name="Oval 168">
              <a:extLst>
                <a:ext uri="{FF2B5EF4-FFF2-40B4-BE49-F238E27FC236}">
                  <a16:creationId xmlns:a16="http://schemas.microsoft.com/office/drawing/2014/main" id="{09BD977A-3480-4B5D-A35A-C0AD6815EFCC}"/>
                </a:ext>
              </a:extLst>
            </p:cNvPr>
            <p:cNvSpPr>
              <a:spLocks noChangeArrowheads="1"/>
            </p:cNvSpPr>
            <p:nvPr/>
          </p:nvSpPr>
          <p:spPr bwMode="auto">
            <a:xfrm>
              <a:off x="6605588" y="450532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7" name="Freeform 169">
              <a:extLst>
                <a:ext uri="{FF2B5EF4-FFF2-40B4-BE49-F238E27FC236}">
                  <a16:creationId xmlns:a16="http://schemas.microsoft.com/office/drawing/2014/main" id="{3A06B0F6-BE2B-4FD7-93D4-3437E9845005}"/>
                </a:ext>
              </a:extLst>
            </p:cNvPr>
            <p:cNvSpPr>
              <a:spLocks/>
            </p:cNvSpPr>
            <p:nvPr/>
          </p:nvSpPr>
          <p:spPr bwMode="auto">
            <a:xfrm>
              <a:off x="5737225" y="4081463"/>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Oval 170">
              <a:extLst>
                <a:ext uri="{FF2B5EF4-FFF2-40B4-BE49-F238E27FC236}">
                  <a16:creationId xmlns:a16="http://schemas.microsoft.com/office/drawing/2014/main" id="{43FE1643-0723-4ECF-B385-504B6251342C}"/>
                </a:ext>
              </a:extLst>
            </p:cNvPr>
            <p:cNvSpPr>
              <a:spLocks noChangeArrowheads="1"/>
            </p:cNvSpPr>
            <p:nvPr/>
          </p:nvSpPr>
          <p:spPr bwMode="auto">
            <a:xfrm>
              <a:off x="6732588" y="45116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 name="Oval 171">
              <a:extLst>
                <a:ext uri="{FF2B5EF4-FFF2-40B4-BE49-F238E27FC236}">
                  <a16:creationId xmlns:a16="http://schemas.microsoft.com/office/drawing/2014/main" id="{A808AAB5-A79E-48D0-A764-95B51E74A76B}"/>
                </a:ext>
              </a:extLst>
            </p:cNvPr>
            <p:cNvSpPr>
              <a:spLocks noChangeArrowheads="1"/>
            </p:cNvSpPr>
            <p:nvPr/>
          </p:nvSpPr>
          <p:spPr bwMode="auto">
            <a:xfrm>
              <a:off x="6856413" y="4457701"/>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 name="Oval 172">
              <a:extLst>
                <a:ext uri="{FF2B5EF4-FFF2-40B4-BE49-F238E27FC236}">
                  <a16:creationId xmlns:a16="http://schemas.microsoft.com/office/drawing/2014/main" id="{9F48EA4E-55F9-44E6-9006-9B529701DD9C}"/>
                </a:ext>
              </a:extLst>
            </p:cNvPr>
            <p:cNvSpPr>
              <a:spLocks noChangeArrowheads="1"/>
            </p:cNvSpPr>
            <p:nvPr/>
          </p:nvSpPr>
          <p:spPr bwMode="auto">
            <a:xfrm>
              <a:off x="6983413" y="4432301"/>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 name="Oval 173">
              <a:extLst>
                <a:ext uri="{FF2B5EF4-FFF2-40B4-BE49-F238E27FC236}">
                  <a16:creationId xmlns:a16="http://schemas.microsoft.com/office/drawing/2014/main" id="{F5245BC8-2880-405B-9438-F73E9193F56E}"/>
                </a:ext>
              </a:extLst>
            </p:cNvPr>
            <p:cNvSpPr>
              <a:spLocks noChangeArrowheads="1"/>
            </p:cNvSpPr>
            <p:nvPr/>
          </p:nvSpPr>
          <p:spPr bwMode="auto">
            <a:xfrm>
              <a:off x="7107238" y="4464051"/>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 name="Oval 174">
              <a:extLst>
                <a:ext uri="{FF2B5EF4-FFF2-40B4-BE49-F238E27FC236}">
                  <a16:creationId xmlns:a16="http://schemas.microsoft.com/office/drawing/2014/main" id="{28F2C76B-84CE-47CF-8103-BDE6CC5A21C3}"/>
                </a:ext>
              </a:extLst>
            </p:cNvPr>
            <p:cNvSpPr>
              <a:spLocks noChangeArrowheads="1"/>
            </p:cNvSpPr>
            <p:nvPr/>
          </p:nvSpPr>
          <p:spPr bwMode="auto">
            <a:xfrm>
              <a:off x="7235825" y="4154488"/>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 name="Oval 175">
              <a:extLst>
                <a:ext uri="{FF2B5EF4-FFF2-40B4-BE49-F238E27FC236}">
                  <a16:creationId xmlns:a16="http://schemas.microsoft.com/office/drawing/2014/main" id="{9ACED4DE-3C9E-43C3-9867-AD91B91D0667}"/>
                </a:ext>
              </a:extLst>
            </p:cNvPr>
            <p:cNvSpPr>
              <a:spLocks noChangeArrowheads="1"/>
            </p:cNvSpPr>
            <p:nvPr/>
          </p:nvSpPr>
          <p:spPr bwMode="auto">
            <a:xfrm>
              <a:off x="7359650" y="4068763"/>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 name="Oval 176">
              <a:extLst>
                <a:ext uri="{FF2B5EF4-FFF2-40B4-BE49-F238E27FC236}">
                  <a16:creationId xmlns:a16="http://schemas.microsoft.com/office/drawing/2014/main" id="{94FF6E8E-5843-43B0-A0CE-B092A3F93349}"/>
                </a:ext>
              </a:extLst>
            </p:cNvPr>
            <p:cNvSpPr>
              <a:spLocks noChangeArrowheads="1"/>
            </p:cNvSpPr>
            <p:nvPr/>
          </p:nvSpPr>
          <p:spPr bwMode="auto">
            <a:xfrm>
              <a:off x="7486650" y="410845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5" name="Oval 177">
              <a:extLst>
                <a:ext uri="{FF2B5EF4-FFF2-40B4-BE49-F238E27FC236}">
                  <a16:creationId xmlns:a16="http://schemas.microsoft.com/office/drawing/2014/main" id="{87A0FDF6-AF4B-4DDE-939E-B616F22560C1}"/>
                </a:ext>
              </a:extLst>
            </p:cNvPr>
            <p:cNvSpPr>
              <a:spLocks noChangeArrowheads="1"/>
            </p:cNvSpPr>
            <p:nvPr/>
          </p:nvSpPr>
          <p:spPr bwMode="auto">
            <a:xfrm>
              <a:off x="7610475" y="4125913"/>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6" name="Oval 178">
              <a:extLst>
                <a:ext uri="{FF2B5EF4-FFF2-40B4-BE49-F238E27FC236}">
                  <a16:creationId xmlns:a16="http://schemas.microsoft.com/office/drawing/2014/main" id="{ACCAFC92-AABC-4A68-A2CA-1ABBF0183B79}"/>
                </a:ext>
              </a:extLst>
            </p:cNvPr>
            <p:cNvSpPr>
              <a:spLocks noChangeArrowheads="1"/>
            </p:cNvSpPr>
            <p:nvPr/>
          </p:nvSpPr>
          <p:spPr bwMode="auto">
            <a:xfrm>
              <a:off x="5848350" y="4605338"/>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7" name="Oval 179">
              <a:extLst>
                <a:ext uri="{FF2B5EF4-FFF2-40B4-BE49-F238E27FC236}">
                  <a16:creationId xmlns:a16="http://schemas.microsoft.com/office/drawing/2014/main" id="{7B7DE990-3E18-42DF-A812-CE2FBEAC229C}"/>
                </a:ext>
              </a:extLst>
            </p:cNvPr>
            <p:cNvSpPr>
              <a:spLocks noChangeArrowheads="1"/>
            </p:cNvSpPr>
            <p:nvPr/>
          </p:nvSpPr>
          <p:spPr bwMode="auto">
            <a:xfrm>
              <a:off x="5724525" y="463867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8" name="Oval 180">
              <a:extLst>
                <a:ext uri="{FF2B5EF4-FFF2-40B4-BE49-F238E27FC236}">
                  <a16:creationId xmlns:a16="http://schemas.microsoft.com/office/drawing/2014/main" id="{9A7E259E-203C-4D65-8815-9F0973A7098B}"/>
                </a:ext>
              </a:extLst>
            </p:cNvPr>
            <p:cNvSpPr>
              <a:spLocks noChangeArrowheads="1"/>
            </p:cNvSpPr>
            <p:nvPr/>
          </p:nvSpPr>
          <p:spPr bwMode="auto">
            <a:xfrm>
              <a:off x="5975350" y="4659313"/>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79" name="Group 15">
            <a:extLst>
              <a:ext uri="{FF2B5EF4-FFF2-40B4-BE49-F238E27FC236}">
                <a16:creationId xmlns:a16="http://schemas.microsoft.com/office/drawing/2014/main" id="{234B0185-BACD-4C20-9309-9D371B404729}"/>
              </a:ext>
            </a:extLst>
          </p:cNvPr>
          <p:cNvGrpSpPr/>
          <p:nvPr/>
        </p:nvGrpSpPr>
        <p:grpSpPr>
          <a:xfrm>
            <a:off x="7672756" y="703936"/>
            <a:ext cx="1360789" cy="781747"/>
            <a:chOff x="157036" y="899670"/>
            <a:chExt cx="1360789" cy="781747"/>
          </a:xfrm>
          <a:effectLst>
            <a:outerShdw blurRad="50800" dist="38100" dir="2700000" algn="tl" rotWithShape="0">
              <a:prstClr val="black">
                <a:alpha val="40000"/>
              </a:prstClr>
            </a:outerShdw>
          </a:effectLst>
        </p:grpSpPr>
        <p:sp>
          <p:nvSpPr>
            <p:cNvPr id="80" name="Rectangle 79">
              <a:extLst>
                <a:ext uri="{FF2B5EF4-FFF2-40B4-BE49-F238E27FC236}">
                  <a16:creationId xmlns:a16="http://schemas.microsoft.com/office/drawing/2014/main" id="{2BFA47DB-288F-4889-AA1B-95485E6EE4CF}"/>
                </a:ext>
              </a:extLst>
            </p:cNvPr>
            <p:cNvSpPr/>
            <p:nvPr/>
          </p:nvSpPr>
          <p:spPr>
            <a:xfrm>
              <a:off x="157036" y="1107691"/>
              <a:ext cx="1360789" cy="5737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81" name="Rectangle 80">
              <a:extLst>
                <a:ext uri="{FF2B5EF4-FFF2-40B4-BE49-F238E27FC236}">
                  <a16:creationId xmlns:a16="http://schemas.microsoft.com/office/drawing/2014/main" id="{9A6A0695-00D7-4CDE-B3DB-ACE647217DDA}"/>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82" name="Rounded Rectangle 18">
            <a:extLst>
              <a:ext uri="{FF2B5EF4-FFF2-40B4-BE49-F238E27FC236}">
                <a16:creationId xmlns:a16="http://schemas.microsoft.com/office/drawing/2014/main" id="{AF4040B5-96AE-40D4-A816-438570309A28}"/>
              </a:ext>
            </a:extLst>
          </p:cNvPr>
          <p:cNvSpPr/>
          <p:nvPr/>
        </p:nvSpPr>
        <p:spPr>
          <a:xfrm>
            <a:off x="7802881" y="1026964"/>
            <a:ext cx="1124372"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Shieh-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KDD‘08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3" name="Footer Placeholder 1">
            <a:extLst>
              <a:ext uri="{FF2B5EF4-FFF2-40B4-BE49-F238E27FC236}">
                <a16:creationId xmlns:a16="http://schemas.microsoft.com/office/drawing/2014/main" id="{7384EEA8-7512-44BA-9E8E-EC5D3DC9709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79672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pPr eaLnBrk="1" hangingPunct="1">
              <a:lnSpc>
                <a:spcPct val="90000"/>
              </a:lnSpc>
            </a:pPr>
            <a:r>
              <a:rPr lang="en-US" altLang="en-US" sz="2100"/>
              <a:t>non-balanced tree-based index </a:t>
            </a:r>
            <a:r>
              <a:rPr lang="en-US" altLang="en-US" sz="2000"/>
              <a:t>with non-overlapping regions, and controlled fan-out rate</a:t>
            </a:r>
          </a:p>
          <a:p>
            <a:pPr lvl="1" eaLnBrk="1" hangingPunct="1">
              <a:lnSpc>
                <a:spcPct val="90000"/>
              </a:lnSpc>
            </a:pPr>
            <a:r>
              <a:rPr lang="en-US" altLang="en-US"/>
              <a:t>base cardinality </a:t>
            </a:r>
            <a:r>
              <a:rPr lang="en-US" altLang="en-US" b="1" i="1"/>
              <a:t>b </a:t>
            </a:r>
            <a:r>
              <a:rPr lang="en-US" altLang="en-US"/>
              <a:t>(optional), segments </a:t>
            </a:r>
            <a:r>
              <a:rPr lang="en-US" altLang="en-US" b="1" i="1"/>
              <a:t>w</a:t>
            </a:r>
            <a:r>
              <a:rPr lang="en-US" altLang="en-US"/>
              <a:t>, threshold </a:t>
            </a:r>
            <a:r>
              <a:rPr lang="en-US" altLang="en-US" b="1" i="1"/>
              <a:t>th</a:t>
            </a:r>
            <a:endParaRPr lang="en-US" altLang="en-US"/>
          </a:p>
          <a:p>
            <a:pPr lvl="1" eaLnBrk="1" hangingPunct="1">
              <a:lnSpc>
                <a:spcPct val="90000"/>
              </a:lnSpc>
            </a:pPr>
            <a:r>
              <a:rPr lang="en-US" altLang="en-US"/>
              <a:t>hierarchically subdivides SAX space until num. entries ≤ </a:t>
            </a:r>
            <a:r>
              <a:rPr lang="en-US" altLang="en-US" b="1" i="1"/>
              <a:t>th</a:t>
            </a:r>
            <a:br>
              <a:rPr lang="en-US" altLang="en-US"/>
            </a:br>
            <a:endParaRPr lang="en-US" altLang="en-US"/>
          </a:p>
        </p:txBody>
      </p:sp>
      <p:sp>
        <p:nvSpPr>
          <p:cNvPr id="67587"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7588"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67589"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7592"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7593"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8" name="Footer Placeholder 1">
            <a:extLst>
              <a:ext uri="{FF2B5EF4-FFF2-40B4-BE49-F238E27FC236}">
                <a16:creationId xmlns:a16="http://schemas.microsoft.com/office/drawing/2014/main" id="{D2F22D23-FA0C-47DB-8A35-07F31297F36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transition spd="slow"/>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p:txBody>
          <a:bodyPr/>
          <a:lstStyle/>
          <a:p>
            <a:pPr eaLnBrk="1" hangingPunct="1">
              <a:lnSpc>
                <a:spcPct val="90000"/>
              </a:lnSpc>
            </a:pPr>
            <a:r>
              <a:rPr lang="en-US" altLang="en-US" sz="2100"/>
              <a:t>non-balanced tree-based index </a:t>
            </a:r>
            <a:r>
              <a:rPr lang="en-US" altLang="en-US" sz="2000"/>
              <a:t>with non-overlapping regions, and controlled fan-out rate</a:t>
            </a:r>
          </a:p>
          <a:p>
            <a:pPr lvl="1" eaLnBrk="1" hangingPunct="1">
              <a:lnSpc>
                <a:spcPct val="90000"/>
              </a:lnSpc>
            </a:pPr>
            <a:r>
              <a:rPr lang="en-US" altLang="en-US"/>
              <a:t>base cardinality </a:t>
            </a:r>
            <a:r>
              <a:rPr lang="en-US" altLang="en-US" b="1" i="1"/>
              <a:t>b </a:t>
            </a:r>
            <a:r>
              <a:rPr lang="en-US" altLang="en-US"/>
              <a:t>(optional), segments </a:t>
            </a:r>
            <a:r>
              <a:rPr lang="en-US" altLang="en-US" b="1" i="1"/>
              <a:t>w</a:t>
            </a:r>
            <a:r>
              <a:rPr lang="en-US" altLang="en-US"/>
              <a:t>, threshold </a:t>
            </a:r>
            <a:r>
              <a:rPr lang="en-US" altLang="en-US" b="1" i="1"/>
              <a:t>th</a:t>
            </a:r>
            <a:endParaRPr lang="en-US" altLang="en-US"/>
          </a:p>
          <a:p>
            <a:pPr lvl="1" eaLnBrk="1" hangingPunct="1">
              <a:lnSpc>
                <a:spcPct val="90000"/>
              </a:lnSpc>
            </a:pPr>
            <a:r>
              <a:rPr lang="en-US" altLang="en-US"/>
              <a:t>hierarchically subdivides SAX space until num. entries ≤ </a:t>
            </a:r>
            <a:r>
              <a:rPr lang="en-US" altLang="en-US" b="1" i="1"/>
              <a:t>th</a:t>
            </a:r>
            <a:br>
              <a:rPr lang="en-US" altLang="en-US"/>
            </a:br>
            <a:endParaRPr lang="en-US" altLang="en-US"/>
          </a:p>
        </p:txBody>
      </p:sp>
      <p:sp>
        <p:nvSpPr>
          <p:cNvPr id="68611"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8612"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68613"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8616"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8617"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8618" name="TextBox 4"/>
          <p:cNvSpPr txBox="1">
            <a:spLocks noChangeArrowheads="1"/>
          </p:cNvSpPr>
          <p:nvPr/>
        </p:nvSpPr>
        <p:spPr bwMode="auto">
          <a:xfrm>
            <a:off x="1004889" y="3732213"/>
            <a:ext cx="2215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e.g., th=4, w=4, b=1</a:t>
            </a:r>
          </a:p>
        </p:txBody>
      </p:sp>
      <p:sp>
        <p:nvSpPr>
          <p:cNvPr id="68619" name="TextBox 2"/>
          <p:cNvSpPr txBox="1">
            <a:spLocks noChangeArrowheads="1"/>
          </p:cNvSpPr>
          <p:nvPr/>
        </p:nvSpPr>
        <p:spPr bwMode="auto">
          <a:xfrm>
            <a:off x="1611315" y="4567239"/>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8620" name="TextBox 10"/>
          <p:cNvSpPr txBox="1">
            <a:spLocks noChangeArrowheads="1"/>
          </p:cNvSpPr>
          <p:nvPr/>
        </p:nvSpPr>
        <p:spPr bwMode="auto">
          <a:xfrm>
            <a:off x="1611315" y="4795839"/>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8621" name="TextBox 11"/>
          <p:cNvSpPr txBox="1">
            <a:spLocks noChangeArrowheads="1"/>
          </p:cNvSpPr>
          <p:nvPr/>
        </p:nvSpPr>
        <p:spPr bwMode="auto">
          <a:xfrm>
            <a:off x="1611315" y="5032375"/>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8622" name="TextBox 12"/>
          <p:cNvSpPr txBox="1">
            <a:spLocks noChangeArrowheads="1"/>
          </p:cNvSpPr>
          <p:nvPr/>
        </p:nvSpPr>
        <p:spPr bwMode="auto">
          <a:xfrm>
            <a:off x="1611315" y="5260975"/>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27" name="Left Bracket 26"/>
          <p:cNvSpPr>
            <a:spLocks/>
          </p:cNvSpPr>
          <p:nvPr/>
        </p:nvSpPr>
        <p:spPr bwMode="auto">
          <a:xfrm>
            <a:off x="1611313" y="4643439"/>
            <a:ext cx="76200" cy="985837"/>
          </a:xfrm>
          <a:prstGeom prst="leftBracket">
            <a:avLst>
              <a:gd name="adj" fmla="val 8326"/>
            </a:avLst>
          </a:prstGeom>
          <a:noFill/>
          <a:ln w="19050">
            <a:solidFill>
              <a:schemeClr val="accent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ndParaRPr>
          </a:p>
        </p:txBody>
      </p:sp>
      <p:sp>
        <p:nvSpPr>
          <p:cNvPr id="14" name="Footer Placeholder 1">
            <a:extLst>
              <a:ext uri="{FF2B5EF4-FFF2-40B4-BE49-F238E27FC236}">
                <a16:creationId xmlns:a16="http://schemas.microsoft.com/office/drawing/2014/main" id="{8005D96A-0D9A-4DB8-AEFF-0FA100BC534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transition spd="slow"/>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1"/>
          </p:nvPr>
        </p:nvSpPr>
        <p:spPr/>
        <p:txBody>
          <a:bodyPr/>
          <a:lstStyle/>
          <a:p>
            <a:pPr eaLnBrk="1" hangingPunct="1">
              <a:lnSpc>
                <a:spcPct val="90000"/>
              </a:lnSpc>
            </a:pPr>
            <a:r>
              <a:rPr lang="en-US" altLang="en-US" sz="2100"/>
              <a:t>non-balanced tree-based index </a:t>
            </a:r>
            <a:r>
              <a:rPr lang="en-US" altLang="en-US" sz="2000"/>
              <a:t>with non-overlapping regions, and controlled fan-out rate</a:t>
            </a:r>
          </a:p>
          <a:p>
            <a:pPr lvl="1" eaLnBrk="1" hangingPunct="1">
              <a:lnSpc>
                <a:spcPct val="90000"/>
              </a:lnSpc>
            </a:pPr>
            <a:r>
              <a:rPr lang="en-US" altLang="en-US"/>
              <a:t>base cardinality </a:t>
            </a:r>
            <a:r>
              <a:rPr lang="en-US" altLang="en-US" b="1" i="1"/>
              <a:t>b </a:t>
            </a:r>
            <a:r>
              <a:rPr lang="en-US" altLang="en-US"/>
              <a:t>(optional), segments </a:t>
            </a:r>
            <a:r>
              <a:rPr lang="en-US" altLang="en-US" b="1" i="1"/>
              <a:t>w</a:t>
            </a:r>
            <a:r>
              <a:rPr lang="en-US" altLang="en-US"/>
              <a:t>, threshold </a:t>
            </a:r>
            <a:r>
              <a:rPr lang="en-US" altLang="en-US" b="1" i="1"/>
              <a:t>th</a:t>
            </a:r>
            <a:endParaRPr lang="en-US" altLang="en-US"/>
          </a:p>
          <a:p>
            <a:pPr lvl="1" eaLnBrk="1" hangingPunct="1">
              <a:lnSpc>
                <a:spcPct val="90000"/>
              </a:lnSpc>
            </a:pPr>
            <a:r>
              <a:rPr lang="en-US" altLang="en-US"/>
              <a:t>hierarchically subdivides SAX space until num. entries ≤ </a:t>
            </a:r>
            <a:r>
              <a:rPr lang="en-US" altLang="en-US" b="1" i="1"/>
              <a:t>th</a:t>
            </a:r>
            <a:br>
              <a:rPr lang="en-US" altLang="en-US"/>
            </a:br>
            <a:endParaRPr lang="en-US" altLang="en-US"/>
          </a:p>
        </p:txBody>
      </p:sp>
      <p:sp>
        <p:nvSpPr>
          <p:cNvPr id="69635"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636"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69637"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640"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641"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642" name="TextBox 2"/>
          <p:cNvSpPr txBox="1">
            <a:spLocks noChangeArrowheads="1"/>
          </p:cNvSpPr>
          <p:nvPr/>
        </p:nvSpPr>
        <p:spPr bwMode="auto">
          <a:xfrm>
            <a:off x="1611315" y="4567239"/>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9643" name="TextBox 10"/>
          <p:cNvSpPr txBox="1">
            <a:spLocks noChangeArrowheads="1"/>
          </p:cNvSpPr>
          <p:nvPr/>
        </p:nvSpPr>
        <p:spPr bwMode="auto">
          <a:xfrm>
            <a:off x="1611315" y="4795839"/>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9644" name="TextBox 11"/>
          <p:cNvSpPr txBox="1">
            <a:spLocks noChangeArrowheads="1"/>
          </p:cNvSpPr>
          <p:nvPr/>
        </p:nvSpPr>
        <p:spPr bwMode="auto">
          <a:xfrm>
            <a:off x="1611315" y="5032375"/>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69645" name="TextBox 12"/>
          <p:cNvSpPr txBox="1">
            <a:spLocks noChangeArrowheads="1"/>
          </p:cNvSpPr>
          <p:nvPr/>
        </p:nvSpPr>
        <p:spPr bwMode="auto">
          <a:xfrm>
            <a:off x="1611315" y="5260975"/>
            <a:ext cx="960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1  1  1  0</a:t>
            </a:r>
          </a:p>
        </p:txBody>
      </p:sp>
      <p:sp>
        <p:nvSpPr>
          <p:cNvPr id="4" name="Left Bracket 3"/>
          <p:cNvSpPr>
            <a:spLocks/>
          </p:cNvSpPr>
          <p:nvPr/>
        </p:nvSpPr>
        <p:spPr bwMode="auto">
          <a:xfrm>
            <a:off x="1611313" y="4643439"/>
            <a:ext cx="76200" cy="985837"/>
          </a:xfrm>
          <a:prstGeom prst="leftBracket">
            <a:avLst>
              <a:gd name="adj" fmla="val 8326"/>
            </a:avLst>
          </a:prstGeom>
          <a:noFill/>
          <a:ln w="19050">
            <a:solidFill>
              <a:schemeClr val="accent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ndParaRPr>
          </a:p>
        </p:txBody>
      </p:sp>
      <p:sp>
        <p:nvSpPr>
          <p:cNvPr id="69647" name="TextBox 4"/>
          <p:cNvSpPr txBox="1">
            <a:spLocks noChangeArrowheads="1"/>
          </p:cNvSpPr>
          <p:nvPr/>
        </p:nvSpPr>
        <p:spPr bwMode="auto">
          <a:xfrm>
            <a:off x="1004889" y="3732213"/>
            <a:ext cx="2215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e.g., th=4, w=4, b=1</a:t>
            </a:r>
          </a:p>
        </p:txBody>
      </p:sp>
      <p:sp>
        <p:nvSpPr>
          <p:cNvPr id="69648" name="TextBox 15"/>
          <p:cNvSpPr txBox="1">
            <a:spLocks noChangeArrowheads="1"/>
          </p:cNvSpPr>
          <p:nvPr/>
        </p:nvSpPr>
        <p:spPr bwMode="auto">
          <a:xfrm>
            <a:off x="287340" y="4832351"/>
            <a:ext cx="9605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 Insert:</a:t>
            </a:r>
          </a:p>
          <a:p>
            <a:pPr eaLnBrk="1" hangingPunct="1"/>
            <a:r>
              <a:rPr lang="en-US" altLang="en-US">
                <a:ea typeface="MS PGothic" pitchFamily="34" charset="-128"/>
              </a:rPr>
              <a:t>1  1  1  0</a:t>
            </a:r>
          </a:p>
        </p:txBody>
      </p:sp>
      <p:cxnSp>
        <p:nvCxnSpPr>
          <p:cNvPr id="7" name="Straight Arrow Connector 6"/>
          <p:cNvCxnSpPr>
            <a:cxnSpLocks noChangeShapeType="1"/>
            <a:stCxn id="69648" idx="3"/>
            <a:endCxn id="4" idx="1"/>
          </p:cNvCxnSpPr>
          <p:nvPr/>
        </p:nvCxnSpPr>
        <p:spPr bwMode="auto">
          <a:xfrm flipV="1">
            <a:off x="1247859" y="5136358"/>
            <a:ext cx="363454" cy="19159"/>
          </a:xfrm>
          <a:prstGeom prst="straightConnector1">
            <a:avLst/>
          </a:prstGeom>
          <a:noFill/>
          <a:ln w="19050">
            <a:solidFill>
              <a:schemeClr val="accent1"/>
            </a:solidFill>
            <a:round/>
            <a:headEnd/>
            <a:tailEnd type="arrow" w="med" len="med"/>
          </a:ln>
          <a:effectLst>
            <a:outerShdw blurRad="51500" dist="25400" dir="5400000" rotWithShape="0">
              <a:srgbClr val="808080">
                <a:alpha val="39999"/>
              </a:srgbClr>
            </a:outerShdw>
          </a:effectLst>
          <a:extLst>
            <a:ext uri="{909E8E84-426E-40DD-AFC4-6F175D3DCCD1}">
              <a14:hiddenFill xmlns:a14="http://schemas.microsoft.com/office/drawing/2010/main">
                <a:noFill/>
              </a14:hiddenFill>
            </a:ext>
          </a:extLst>
        </p:spPr>
      </p:cxnSp>
      <p:sp>
        <p:nvSpPr>
          <p:cNvPr id="16" name="Footer Placeholder 1">
            <a:extLst>
              <a:ext uri="{FF2B5EF4-FFF2-40B4-BE49-F238E27FC236}">
                <a16:creationId xmlns:a16="http://schemas.microsoft.com/office/drawing/2014/main" id="{0ADFF0E6-AD8D-4AFE-B75D-61AA26B836A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transition spd="slow"/>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p:cNvSpPr>
            <a:spLocks noGrp="1"/>
          </p:cNvSpPr>
          <p:nvPr>
            <p:ph idx="1"/>
          </p:nvPr>
        </p:nvSpPr>
        <p:spPr/>
        <p:txBody>
          <a:bodyPr/>
          <a:lstStyle/>
          <a:p>
            <a:pPr eaLnBrk="1" hangingPunct="1">
              <a:lnSpc>
                <a:spcPct val="90000"/>
              </a:lnSpc>
            </a:pPr>
            <a:r>
              <a:rPr lang="en-US" altLang="en-US" sz="2100"/>
              <a:t>non-balanced tree-based index </a:t>
            </a:r>
            <a:r>
              <a:rPr lang="en-US" altLang="en-US" sz="2000"/>
              <a:t>with non-overlapping regions, and controlled fan-out rate</a:t>
            </a:r>
          </a:p>
          <a:p>
            <a:pPr lvl="1" eaLnBrk="1" hangingPunct="1">
              <a:lnSpc>
                <a:spcPct val="90000"/>
              </a:lnSpc>
            </a:pPr>
            <a:r>
              <a:rPr lang="en-US" altLang="en-US"/>
              <a:t>base cardinality </a:t>
            </a:r>
            <a:r>
              <a:rPr lang="en-US" altLang="en-US" b="1" i="1"/>
              <a:t>b </a:t>
            </a:r>
            <a:r>
              <a:rPr lang="en-US" altLang="en-US"/>
              <a:t>(optional), segments </a:t>
            </a:r>
            <a:r>
              <a:rPr lang="en-US" altLang="en-US" b="1" i="1"/>
              <a:t>w</a:t>
            </a:r>
            <a:r>
              <a:rPr lang="en-US" altLang="en-US"/>
              <a:t>, threshold </a:t>
            </a:r>
            <a:r>
              <a:rPr lang="en-US" altLang="en-US" b="1" i="1"/>
              <a:t>th</a:t>
            </a:r>
            <a:endParaRPr lang="en-US" altLang="en-US"/>
          </a:p>
          <a:p>
            <a:pPr lvl="1" eaLnBrk="1" hangingPunct="1">
              <a:lnSpc>
                <a:spcPct val="90000"/>
              </a:lnSpc>
            </a:pPr>
            <a:r>
              <a:rPr lang="en-US" altLang="en-US"/>
              <a:t>hierarchically subdivides SAX space until num. entries ≤ </a:t>
            </a:r>
            <a:r>
              <a:rPr lang="en-US" altLang="en-US" b="1" i="1"/>
              <a:t>th</a:t>
            </a:r>
            <a:br>
              <a:rPr lang="en-US" altLang="en-US"/>
            </a:br>
            <a:endParaRPr lang="en-US" altLang="en-US"/>
          </a:p>
        </p:txBody>
      </p:sp>
      <p:sp>
        <p:nvSpPr>
          <p:cNvPr id="70659"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660"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70661"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664"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665"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666" name="TextBox 2"/>
          <p:cNvSpPr txBox="1">
            <a:spLocks noChangeArrowheads="1"/>
          </p:cNvSpPr>
          <p:nvPr/>
        </p:nvSpPr>
        <p:spPr bwMode="auto">
          <a:xfrm>
            <a:off x="2838450" y="4187825"/>
            <a:ext cx="1122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a:t>
            </a:r>
            <a:r>
              <a:rPr lang="en-US" altLang="en-US" b="1">
                <a:solidFill>
                  <a:srgbClr val="800000"/>
                </a:solidFill>
                <a:ea typeface="MS PGothic" pitchFamily="34" charset="-128"/>
              </a:rPr>
              <a:t>0</a:t>
            </a:r>
            <a:r>
              <a:rPr lang="en-US" altLang="en-US">
                <a:ea typeface="MS PGothic" pitchFamily="34" charset="-128"/>
              </a:rPr>
              <a:t>  0</a:t>
            </a:r>
          </a:p>
        </p:txBody>
      </p:sp>
      <p:sp>
        <p:nvSpPr>
          <p:cNvPr id="70667" name="TextBox 10"/>
          <p:cNvSpPr txBox="1">
            <a:spLocks noChangeArrowheads="1"/>
          </p:cNvSpPr>
          <p:nvPr/>
        </p:nvSpPr>
        <p:spPr bwMode="auto">
          <a:xfrm>
            <a:off x="2838452" y="4416425"/>
            <a:ext cx="1125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a:t>
            </a:r>
            <a:r>
              <a:rPr lang="en-US" altLang="en-US" b="1">
                <a:solidFill>
                  <a:srgbClr val="800000"/>
                </a:solidFill>
                <a:ea typeface="MS PGothic" pitchFamily="34" charset="-128"/>
              </a:rPr>
              <a:t>0 </a:t>
            </a:r>
            <a:r>
              <a:rPr lang="en-US" altLang="en-US">
                <a:ea typeface="MS PGothic" pitchFamily="34" charset="-128"/>
              </a:rPr>
              <a:t> 0</a:t>
            </a:r>
          </a:p>
        </p:txBody>
      </p:sp>
      <p:sp>
        <p:nvSpPr>
          <p:cNvPr id="70668" name="TextBox 11"/>
          <p:cNvSpPr txBox="1">
            <a:spLocks noChangeArrowheads="1"/>
          </p:cNvSpPr>
          <p:nvPr/>
        </p:nvSpPr>
        <p:spPr bwMode="auto">
          <a:xfrm>
            <a:off x="2838451" y="5184775"/>
            <a:ext cx="1074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a:t>
            </a:r>
            <a:r>
              <a:rPr lang="en-US" altLang="en-US" b="1">
                <a:solidFill>
                  <a:srgbClr val="800000"/>
                </a:solidFill>
                <a:ea typeface="MS PGothic" pitchFamily="34" charset="-128"/>
              </a:rPr>
              <a:t>1</a:t>
            </a:r>
            <a:r>
              <a:rPr lang="en-US" altLang="en-US">
                <a:ea typeface="MS PGothic" pitchFamily="34" charset="-128"/>
              </a:rPr>
              <a:t>  0</a:t>
            </a:r>
          </a:p>
        </p:txBody>
      </p:sp>
      <p:sp>
        <p:nvSpPr>
          <p:cNvPr id="70669" name="TextBox 12"/>
          <p:cNvSpPr txBox="1">
            <a:spLocks noChangeArrowheads="1"/>
          </p:cNvSpPr>
          <p:nvPr/>
        </p:nvSpPr>
        <p:spPr bwMode="auto">
          <a:xfrm>
            <a:off x="2838451" y="5411789"/>
            <a:ext cx="1074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a:t>
            </a:r>
            <a:r>
              <a:rPr lang="en-US" altLang="en-US" b="1">
                <a:solidFill>
                  <a:srgbClr val="800000"/>
                </a:solidFill>
                <a:ea typeface="MS PGothic" pitchFamily="34" charset="-128"/>
              </a:rPr>
              <a:t>1</a:t>
            </a:r>
            <a:r>
              <a:rPr lang="en-US" altLang="en-US">
                <a:ea typeface="MS PGothic" pitchFamily="34" charset="-128"/>
              </a:rPr>
              <a:t>  0</a:t>
            </a:r>
          </a:p>
        </p:txBody>
      </p:sp>
      <p:sp>
        <p:nvSpPr>
          <p:cNvPr id="4" name="Left Bracket 3"/>
          <p:cNvSpPr>
            <a:spLocks/>
          </p:cNvSpPr>
          <p:nvPr/>
        </p:nvSpPr>
        <p:spPr bwMode="auto">
          <a:xfrm>
            <a:off x="2838450" y="4264026"/>
            <a:ext cx="152400" cy="911225"/>
          </a:xfrm>
          <a:prstGeom prst="leftBracket">
            <a:avLst>
              <a:gd name="adj" fmla="val 8332"/>
            </a:avLst>
          </a:prstGeom>
          <a:noFill/>
          <a:ln w="19050">
            <a:solidFill>
              <a:schemeClr val="accent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ndParaRPr>
          </a:p>
        </p:txBody>
      </p:sp>
      <p:sp>
        <p:nvSpPr>
          <p:cNvPr id="70671" name="TextBox 4"/>
          <p:cNvSpPr txBox="1">
            <a:spLocks noChangeArrowheads="1"/>
          </p:cNvSpPr>
          <p:nvPr/>
        </p:nvSpPr>
        <p:spPr bwMode="auto">
          <a:xfrm>
            <a:off x="1004889" y="3732213"/>
            <a:ext cx="2215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e.g., th=4, w=4, b=1</a:t>
            </a:r>
          </a:p>
        </p:txBody>
      </p:sp>
      <p:sp>
        <p:nvSpPr>
          <p:cNvPr id="19" name="Left Bracket 18"/>
          <p:cNvSpPr>
            <a:spLocks/>
          </p:cNvSpPr>
          <p:nvPr/>
        </p:nvSpPr>
        <p:spPr bwMode="auto">
          <a:xfrm>
            <a:off x="2838450" y="5249865"/>
            <a:ext cx="152400" cy="911225"/>
          </a:xfrm>
          <a:prstGeom prst="leftBracket">
            <a:avLst>
              <a:gd name="adj" fmla="val 8332"/>
            </a:avLst>
          </a:prstGeom>
          <a:noFill/>
          <a:ln w="19050">
            <a:solidFill>
              <a:schemeClr val="accent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ndParaRPr>
          </a:p>
        </p:txBody>
      </p:sp>
      <p:sp>
        <p:nvSpPr>
          <p:cNvPr id="70673" name="TextBox 19"/>
          <p:cNvSpPr txBox="1">
            <a:spLocks noChangeArrowheads="1"/>
          </p:cNvSpPr>
          <p:nvPr/>
        </p:nvSpPr>
        <p:spPr bwMode="auto">
          <a:xfrm>
            <a:off x="2838451" y="5629275"/>
            <a:ext cx="1074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1  1  1</a:t>
            </a:r>
            <a:r>
              <a:rPr lang="en-US" altLang="en-US" b="1">
                <a:solidFill>
                  <a:srgbClr val="800000"/>
                </a:solidFill>
                <a:ea typeface="MS PGothic" pitchFamily="34" charset="-128"/>
              </a:rPr>
              <a:t>1</a:t>
            </a:r>
            <a:r>
              <a:rPr lang="en-US" altLang="en-US">
                <a:ea typeface="MS PGothic" pitchFamily="34" charset="-128"/>
              </a:rPr>
              <a:t>  0</a:t>
            </a:r>
          </a:p>
        </p:txBody>
      </p:sp>
      <p:sp>
        <p:nvSpPr>
          <p:cNvPr id="70674" name="TextBox 20"/>
          <p:cNvSpPr txBox="1">
            <a:spLocks noChangeArrowheads="1"/>
          </p:cNvSpPr>
          <p:nvPr/>
        </p:nvSpPr>
        <p:spPr bwMode="auto">
          <a:xfrm>
            <a:off x="1625602" y="4946651"/>
            <a:ext cx="9749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a:ea typeface="MS PGothic" pitchFamily="34" charset="-128"/>
              </a:rPr>
              <a:t>1  1  </a:t>
            </a:r>
            <a:r>
              <a:rPr lang="en-US" altLang="en-US" b="1">
                <a:solidFill>
                  <a:srgbClr val="800000"/>
                </a:solidFill>
                <a:ea typeface="MS PGothic" pitchFamily="34" charset="-128"/>
              </a:rPr>
              <a:t>1</a:t>
            </a:r>
            <a:r>
              <a:rPr lang="en-US" altLang="en-US">
                <a:ea typeface="MS PGothic" pitchFamily="34" charset="-128"/>
              </a:rPr>
              <a:t>  0</a:t>
            </a:r>
          </a:p>
        </p:txBody>
      </p:sp>
      <p:sp>
        <p:nvSpPr>
          <p:cNvPr id="23" name="Left Bracket 22"/>
          <p:cNvSpPr>
            <a:spLocks/>
          </p:cNvSpPr>
          <p:nvPr/>
        </p:nvSpPr>
        <p:spPr bwMode="auto">
          <a:xfrm>
            <a:off x="2611438" y="4719639"/>
            <a:ext cx="152400" cy="909637"/>
          </a:xfrm>
          <a:prstGeom prst="leftBracket">
            <a:avLst>
              <a:gd name="adj" fmla="val 8345"/>
            </a:avLst>
          </a:prstGeom>
          <a:noFill/>
          <a:ln w="19050">
            <a:solidFill>
              <a:schemeClr val="accent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ndParaRPr>
          </a:p>
        </p:txBody>
      </p:sp>
      <p:sp>
        <p:nvSpPr>
          <p:cNvPr id="18" name="Footer Placeholder 1">
            <a:extLst>
              <a:ext uri="{FF2B5EF4-FFF2-40B4-BE49-F238E27FC236}">
                <a16:creationId xmlns:a16="http://schemas.microsoft.com/office/drawing/2014/main" id="{1B20FED8-76C6-4BD9-8953-28B666921C3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C876C8-A410-497B-AF20-47E80AE937B8}"/>
              </a:ext>
            </a:extLst>
          </p:cNvPr>
          <p:cNvSpPr txBox="1"/>
          <p:nvPr/>
        </p:nvSpPr>
        <p:spPr>
          <a:xfrm>
            <a:off x="5825447" y="1646510"/>
            <a:ext cx="69312" cy="27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83" hangingPunct="0"/>
            <a:endParaRPr lang="fr-MA" sz="1351" dirty="0">
              <a:solidFill>
                <a:srgbClr val="000000"/>
              </a:solidFill>
              <a:sym typeface="Calibri"/>
            </a:endParaRPr>
          </a:p>
        </p:txBody>
      </p:sp>
      <p:sp>
        <p:nvSpPr>
          <p:cNvPr id="42" name="Rectangle 41">
            <a:extLst>
              <a:ext uri="{FF2B5EF4-FFF2-40B4-BE49-F238E27FC236}">
                <a16:creationId xmlns:a16="http://schemas.microsoft.com/office/drawing/2014/main" id="{7FAA885F-D55E-400B-BA24-C9BB152BF454}"/>
              </a:ext>
            </a:extLst>
          </p:cNvPr>
          <p:cNvSpPr/>
          <p:nvPr/>
        </p:nvSpPr>
        <p:spPr>
          <a:xfrm>
            <a:off x="2607758" y="2275949"/>
            <a:ext cx="1512281"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grpSp>
        <p:nvGrpSpPr>
          <p:cNvPr id="36" name="Groupe 35">
            <a:extLst>
              <a:ext uri="{FF2B5EF4-FFF2-40B4-BE49-F238E27FC236}">
                <a16:creationId xmlns:a16="http://schemas.microsoft.com/office/drawing/2014/main" id="{92F9A3DE-997C-4199-B5AF-BF5522913552}"/>
              </a:ext>
            </a:extLst>
          </p:cNvPr>
          <p:cNvGrpSpPr/>
          <p:nvPr/>
        </p:nvGrpSpPr>
        <p:grpSpPr>
          <a:xfrm>
            <a:off x="3845361" y="4000022"/>
            <a:ext cx="1485185" cy="1485185"/>
            <a:chOff x="2677001" y="2614345"/>
            <a:chExt cx="1980247" cy="1980247"/>
          </a:xfrm>
          <a:solidFill>
            <a:srgbClr val="C00000"/>
          </a:solidFill>
        </p:grpSpPr>
        <p:sp>
          <p:nvSpPr>
            <p:cNvPr id="37" name="Ellipse 36">
              <a:extLst>
                <a:ext uri="{FF2B5EF4-FFF2-40B4-BE49-F238E27FC236}">
                  <a16:creationId xmlns:a16="http://schemas.microsoft.com/office/drawing/2014/main" id="{E1DA06CF-F502-4A7F-92D7-2291A2439047}"/>
                </a:ext>
              </a:extLst>
            </p:cNvPr>
            <p:cNvSpPr/>
            <p:nvPr/>
          </p:nvSpPr>
          <p:spPr>
            <a:xfrm>
              <a:off x="2677001" y="2614345"/>
              <a:ext cx="1980247" cy="1980247"/>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MA" sz="1351" dirty="0"/>
            </a:p>
          </p:txBody>
        </p:sp>
        <p:sp>
          <p:nvSpPr>
            <p:cNvPr id="38" name="Ellipse 4">
              <a:extLst>
                <a:ext uri="{FF2B5EF4-FFF2-40B4-BE49-F238E27FC236}">
                  <a16:creationId xmlns:a16="http://schemas.microsoft.com/office/drawing/2014/main" id="{8EFE1651-E472-4391-8191-4CF28F4F61F0}"/>
                </a:ext>
              </a:extLst>
            </p:cNvPr>
            <p:cNvSpPr txBox="1"/>
            <p:nvPr/>
          </p:nvSpPr>
          <p:spPr>
            <a:xfrm>
              <a:off x="2907286" y="3209840"/>
              <a:ext cx="1597756" cy="8490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091">
                <a:lnSpc>
                  <a:spcPct val="90000"/>
                </a:lnSpc>
                <a:spcBef>
                  <a:spcPct val="0"/>
                </a:spcBef>
                <a:spcAft>
                  <a:spcPct val="35000"/>
                </a:spcAft>
              </a:pPr>
              <a:r>
                <a:rPr lang="en-US" sz="1600" b="1" dirty="0"/>
                <a:t>Similarity Search</a:t>
              </a:r>
            </a:p>
          </p:txBody>
        </p:sp>
      </p:grpSp>
      <p:sp>
        <p:nvSpPr>
          <p:cNvPr id="39" name="Flèche : gauche 38">
            <a:extLst>
              <a:ext uri="{FF2B5EF4-FFF2-40B4-BE49-F238E27FC236}">
                <a16:creationId xmlns:a16="http://schemas.microsoft.com/office/drawing/2014/main" id="{99DF6F7D-57DE-428B-87EC-BDE0244D43AB}"/>
              </a:ext>
            </a:extLst>
          </p:cNvPr>
          <p:cNvSpPr/>
          <p:nvPr/>
        </p:nvSpPr>
        <p:spPr>
          <a:xfrm rot="11700000">
            <a:off x="2537086" y="4179655"/>
            <a:ext cx="1297927" cy="423279"/>
          </a:xfrm>
          <a:prstGeom prst="leftArrow">
            <a:avLst>
              <a:gd name="adj1" fmla="val 60000"/>
              <a:gd name="adj2" fmla="val 50000"/>
            </a:avLst>
          </a:prstGeom>
          <a:solidFill>
            <a:schemeClr val="accent4"/>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40" name="Flèche : gauche 39">
            <a:extLst>
              <a:ext uri="{FF2B5EF4-FFF2-40B4-BE49-F238E27FC236}">
                <a16:creationId xmlns:a16="http://schemas.microsoft.com/office/drawing/2014/main" id="{C9A4E47A-69FD-426F-8322-6529ED6B4927}"/>
              </a:ext>
            </a:extLst>
          </p:cNvPr>
          <p:cNvSpPr/>
          <p:nvPr/>
        </p:nvSpPr>
        <p:spPr>
          <a:xfrm rot="14700000">
            <a:off x="3318967" y="3201332"/>
            <a:ext cx="1297927" cy="423279"/>
          </a:xfrm>
          <a:prstGeom prst="leftArrow">
            <a:avLst>
              <a:gd name="adj1" fmla="val 60000"/>
              <a:gd name="adj2" fmla="val 50000"/>
            </a:avLst>
          </a:prstGeom>
          <a:solidFill>
            <a:srgbClr val="7030A0"/>
          </a:solidFill>
        </p:spPr>
        <p:style>
          <a:lnRef idx="0">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hueOff val="0"/>
              <a:satOff val="0"/>
              <a:lumOff val="0"/>
              <a:alphaOff val="0"/>
            </a:schemeClr>
          </a:fontRef>
        </p:style>
      </p:sp>
      <p:sp>
        <p:nvSpPr>
          <p:cNvPr id="41" name="Flèche : gauche 40">
            <a:extLst>
              <a:ext uri="{FF2B5EF4-FFF2-40B4-BE49-F238E27FC236}">
                <a16:creationId xmlns:a16="http://schemas.microsoft.com/office/drawing/2014/main" id="{EA752E07-B116-4714-88D5-64324F8802B9}"/>
              </a:ext>
            </a:extLst>
          </p:cNvPr>
          <p:cNvSpPr/>
          <p:nvPr/>
        </p:nvSpPr>
        <p:spPr>
          <a:xfrm rot="17700000">
            <a:off x="4559010" y="3201332"/>
            <a:ext cx="1297927" cy="423279"/>
          </a:xfrm>
          <a:prstGeom prst="leftArrow">
            <a:avLst>
              <a:gd name="adj1" fmla="val 60000"/>
              <a:gd name="adj2" fmla="val 50000"/>
            </a:avLst>
          </a:prstGeom>
          <a:solidFill>
            <a:srgbClr val="00B050"/>
          </a:solidFill>
        </p:spPr>
        <p:style>
          <a:lnRef idx="0">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hueOff val="0"/>
              <a:satOff val="0"/>
              <a:lumOff val="0"/>
              <a:alphaOff val="0"/>
            </a:schemeClr>
          </a:fontRef>
        </p:style>
      </p:sp>
      <p:sp>
        <p:nvSpPr>
          <p:cNvPr id="43" name="Flèche : gauche 42">
            <a:extLst>
              <a:ext uri="{FF2B5EF4-FFF2-40B4-BE49-F238E27FC236}">
                <a16:creationId xmlns:a16="http://schemas.microsoft.com/office/drawing/2014/main" id="{11B27A0E-C7EB-4AC4-9CF5-D1EA71E7055A}"/>
              </a:ext>
            </a:extLst>
          </p:cNvPr>
          <p:cNvSpPr/>
          <p:nvPr/>
        </p:nvSpPr>
        <p:spPr>
          <a:xfrm rot="20700000">
            <a:off x="5356095" y="4151260"/>
            <a:ext cx="1297927" cy="423279"/>
          </a:xfrm>
          <a:prstGeom prst="leftArrow">
            <a:avLst>
              <a:gd name="adj1" fmla="val 60000"/>
              <a:gd name="adj2" fmla="val 50000"/>
            </a:avLst>
          </a:prstGeom>
          <a:solidFill>
            <a:schemeClr val="accent5">
              <a:lumMod val="50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grpSp>
        <p:nvGrpSpPr>
          <p:cNvPr id="73" name="Groupe 72">
            <a:extLst>
              <a:ext uri="{FF2B5EF4-FFF2-40B4-BE49-F238E27FC236}">
                <a16:creationId xmlns:a16="http://schemas.microsoft.com/office/drawing/2014/main" id="{F0F13B1B-4A0A-480A-9C82-BADE96BE7EE2}"/>
              </a:ext>
            </a:extLst>
          </p:cNvPr>
          <p:cNvGrpSpPr/>
          <p:nvPr/>
        </p:nvGrpSpPr>
        <p:grpSpPr>
          <a:xfrm>
            <a:off x="5970850" y="3697743"/>
            <a:ext cx="1512281" cy="1446633"/>
            <a:chOff x="5451782" y="2121739"/>
            <a:chExt cx="1881235" cy="1504988"/>
          </a:xfrm>
          <a:solidFill>
            <a:schemeClr val="accent5">
              <a:lumMod val="50000"/>
            </a:schemeClr>
          </a:solidFill>
        </p:grpSpPr>
        <p:sp>
          <p:nvSpPr>
            <p:cNvPr id="75" name="Rectangle : coins arrondis 74">
              <a:extLst>
                <a:ext uri="{FF2B5EF4-FFF2-40B4-BE49-F238E27FC236}">
                  <a16:creationId xmlns:a16="http://schemas.microsoft.com/office/drawing/2014/main" id="{BC0F02CF-88A4-41D8-9A71-728FE73925AC}"/>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76" name="Rectangle : coins arrondis 10">
              <a:extLst>
                <a:ext uri="{FF2B5EF4-FFF2-40B4-BE49-F238E27FC236}">
                  <a16:creationId xmlns:a16="http://schemas.microsoft.com/office/drawing/2014/main" id="{457EB1B3-254B-4EEF-A3E9-B51E0110EB88}"/>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99" name="Content Placeholder 2">
            <a:extLst>
              <a:ext uri="{FF2B5EF4-FFF2-40B4-BE49-F238E27FC236}">
                <a16:creationId xmlns:a16="http://schemas.microsoft.com/office/drawing/2014/main" id="{B5108F8A-733F-4F8A-BDE7-28BCB035480A}"/>
              </a:ext>
            </a:extLst>
          </p:cNvPr>
          <p:cNvSpPr txBox="1">
            <a:spLocks/>
          </p:cNvSpPr>
          <p:nvPr/>
        </p:nvSpPr>
        <p:spPr>
          <a:xfrm>
            <a:off x="5756766" y="371994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Outlier Detection</a:t>
            </a:r>
            <a:endParaRPr lang="en-US" sz="900" b="1" dirty="0">
              <a:solidFill>
                <a:schemeClr val="bg1"/>
              </a:solidFill>
              <a:latin typeface="Calibri"/>
              <a:cs typeface="Calibri"/>
            </a:endParaRPr>
          </a:p>
        </p:txBody>
      </p:sp>
      <p:grpSp>
        <p:nvGrpSpPr>
          <p:cNvPr id="119" name="Groupe 118">
            <a:extLst>
              <a:ext uri="{FF2B5EF4-FFF2-40B4-BE49-F238E27FC236}">
                <a16:creationId xmlns:a16="http://schemas.microsoft.com/office/drawing/2014/main" id="{FF606E6B-C259-4C1E-84E7-F834A5CEAB97}"/>
              </a:ext>
            </a:extLst>
          </p:cNvPr>
          <p:cNvGrpSpPr/>
          <p:nvPr/>
        </p:nvGrpSpPr>
        <p:grpSpPr>
          <a:xfrm>
            <a:off x="2707514" y="2024013"/>
            <a:ext cx="1512281" cy="1446633"/>
            <a:chOff x="5451782" y="2121739"/>
            <a:chExt cx="1881235" cy="1504988"/>
          </a:xfrm>
          <a:solidFill>
            <a:srgbClr val="7030A0"/>
          </a:solidFill>
        </p:grpSpPr>
        <p:sp>
          <p:nvSpPr>
            <p:cNvPr id="120" name="Rectangle : coins arrondis 119">
              <a:extLst>
                <a:ext uri="{FF2B5EF4-FFF2-40B4-BE49-F238E27FC236}">
                  <a16:creationId xmlns:a16="http://schemas.microsoft.com/office/drawing/2014/main" id="{C3695382-15F5-445E-BB92-651DA025CF1A}"/>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21" name="Rectangle : coins arrondis 10">
              <a:extLst>
                <a:ext uri="{FF2B5EF4-FFF2-40B4-BE49-F238E27FC236}">
                  <a16:creationId xmlns:a16="http://schemas.microsoft.com/office/drawing/2014/main" id="{EDCC00EC-DE4A-42A4-AE1F-BFB78025FAF7}"/>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135" name="Content Placeholder 2">
            <a:extLst>
              <a:ext uri="{FF2B5EF4-FFF2-40B4-BE49-F238E27FC236}">
                <a16:creationId xmlns:a16="http://schemas.microsoft.com/office/drawing/2014/main" id="{390BCD41-9A9D-48E1-B375-EF9942301547}"/>
              </a:ext>
            </a:extLst>
          </p:cNvPr>
          <p:cNvSpPr txBox="1">
            <a:spLocks/>
          </p:cNvSpPr>
          <p:nvPr/>
        </p:nvSpPr>
        <p:spPr>
          <a:xfrm>
            <a:off x="2513056" y="2055027"/>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Clustering</a:t>
            </a:r>
            <a:endParaRPr lang="en-US" sz="900" b="1" dirty="0">
              <a:solidFill>
                <a:schemeClr val="bg1"/>
              </a:solidFill>
              <a:latin typeface="Calibri"/>
              <a:cs typeface="Calibri"/>
            </a:endParaRPr>
          </a:p>
        </p:txBody>
      </p:sp>
      <p:sp>
        <p:nvSpPr>
          <p:cNvPr id="52" name="Content Placeholder 2">
            <a:extLst>
              <a:ext uri="{FF2B5EF4-FFF2-40B4-BE49-F238E27FC236}">
                <a16:creationId xmlns:a16="http://schemas.microsoft.com/office/drawing/2014/main" id="{8336EFCF-C8E6-4FED-B644-5E31EE91BE3A}"/>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58" name="Content Placeholder 2">
            <a:extLst>
              <a:ext uri="{FF2B5EF4-FFF2-40B4-BE49-F238E27FC236}">
                <a16:creationId xmlns:a16="http://schemas.microsoft.com/office/drawing/2014/main" id="{891D7634-F44C-42DC-9EEA-2216B3434C63}"/>
              </a:ext>
            </a:extLst>
          </p:cNvPr>
          <p:cNvSpPr txBox="1">
            <a:spLocks/>
          </p:cNvSpPr>
          <p:nvPr/>
        </p:nvSpPr>
        <p:spPr>
          <a:xfrm>
            <a:off x="1522457" y="4700274"/>
            <a:ext cx="1827165" cy="299940"/>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dirty="0">
                <a:solidFill>
                  <a:schemeClr val="bg1"/>
                </a:solidFill>
                <a:latin typeface="Arial" panose="020B0604020202020204" pitchFamily="34" charset="0"/>
                <a:cs typeface="Arial" panose="020B0604020202020204" pitchFamily="34" charset="0"/>
              </a:rPr>
              <a:t>Predictive Maintenance</a:t>
            </a:r>
          </a:p>
        </p:txBody>
      </p:sp>
      <p:sp>
        <p:nvSpPr>
          <p:cNvPr id="47" name="Rectangle : coins arrondis 46">
            <a:extLst>
              <a:ext uri="{FF2B5EF4-FFF2-40B4-BE49-F238E27FC236}">
                <a16:creationId xmlns:a16="http://schemas.microsoft.com/office/drawing/2014/main" id="{748129C8-5839-4A9E-A9D8-9BB3B2B3262E}"/>
              </a:ext>
            </a:extLst>
          </p:cNvPr>
          <p:cNvSpPr/>
          <p:nvPr/>
        </p:nvSpPr>
        <p:spPr>
          <a:xfrm>
            <a:off x="1634514" y="3663311"/>
            <a:ext cx="1512281" cy="1446633"/>
          </a:xfrm>
          <a:prstGeom prst="roundRect">
            <a:avLst>
              <a:gd name="adj" fmla="val 10000"/>
            </a:avLst>
          </a:prstGeom>
          <a:solidFill>
            <a:srgbClr val="FFC000"/>
          </a:solidFill>
          <a:ln>
            <a:solidFill>
              <a:schemeClr val="bg1"/>
            </a:solid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8" name="Content Placeholder 2">
            <a:extLst>
              <a:ext uri="{FF2B5EF4-FFF2-40B4-BE49-F238E27FC236}">
                <a16:creationId xmlns:a16="http://schemas.microsoft.com/office/drawing/2014/main" id="{013DCD80-D414-40F5-B0E0-7DBF2DC0A1EE}"/>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grpSp>
        <p:nvGrpSpPr>
          <p:cNvPr id="55" name="Groupe 54">
            <a:extLst>
              <a:ext uri="{FF2B5EF4-FFF2-40B4-BE49-F238E27FC236}">
                <a16:creationId xmlns:a16="http://schemas.microsoft.com/office/drawing/2014/main" id="{61A7D9D1-A7F6-4506-BA2C-F91F03EE45F9}"/>
              </a:ext>
            </a:extLst>
          </p:cNvPr>
          <p:cNvGrpSpPr/>
          <p:nvPr/>
        </p:nvGrpSpPr>
        <p:grpSpPr>
          <a:xfrm>
            <a:off x="4840711" y="2023727"/>
            <a:ext cx="1512281" cy="1446633"/>
            <a:chOff x="5451782" y="2121739"/>
            <a:chExt cx="1881235" cy="1504988"/>
          </a:xfrm>
          <a:solidFill>
            <a:srgbClr val="00B050"/>
          </a:solidFill>
        </p:grpSpPr>
        <p:sp>
          <p:nvSpPr>
            <p:cNvPr id="56" name="Rectangle : coins arrondis 55">
              <a:extLst>
                <a:ext uri="{FF2B5EF4-FFF2-40B4-BE49-F238E27FC236}">
                  <a16:creationId xmlns:a16="http://schemas.microsoft.com/office/drawing/2014/main" id="{E224935A-A51B-44BE-A78F-8E7223A491C7}"/>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57" name="Rectangle : coins arrondis 10">
              <a:extLst>
                <a:ext uri="{FF2B5EF4-FFF2-40B4-BE49-F238E27FC236}">
                  <a16:creationId xmlns:a16="http://schemas.microsoft.com/office/drawing/2014/main" id="{2B328E24-D520-4DA3-BE4E-912D922BB4D4}"/>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61" name="Content Placeholder 2">
            <a:extLst>
              <a:ext uri="{FF2B5EF4-FFF2-40B4-BE49-F238E27FC236}">
                <a16:creationId xmlns:a16="http://schemas.microsoft.com/office/drawing/2014/main" id="{B2DBBB3D-37DD-44B5-A6F3-939A2A22A0EE}"/>
              </a:ext>
            </a:extLst>
          </p:cNvPr>
          <p:cNvSpPr txBox="1">
            <a:spLocks/>
          </p:cNvSpPr>
          <p:nvPr/>
        </p:nvSpPr>
        <p:spPr>
          <a:xfrm>
            <a:off x="4630309" y="2058843"/>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Recommendation</a:t>
            </a:r>
            <a:endParaRPr lang="en-US" sz="900" b="1" dirty="0">
              <a:solidFill>
                <a:schemeClr val="bg1"/>
              </a:solidFill>
              <a:latin typeface="Calibri"/>
              <a:cs typeface="Calibri"/>
            </a:endParaRPr>
          </a:p>
        </p:txBody>
      </p:sp>
      <p:sp>
        <p:nvSpPr>
          <p:cNvPr id="51" name="Title 1">
            <a:extLst>
              <a:ext uri="{FF2B5EF4-FFF2-40B4-BE49-F238E27FC236}">
                <a16:creationId xmlns:a16="http://schemas.microsoft.com/office/drawing/2014/main" id="{6B6FC71E-2FE0-41A0-BF33-C72492549E6E}"/>
              </a:ext>
            </a:extLst>
          </p:cNvPr>
          <p:cNvSpPr txBox="1">
            <a:spLocks/>
          </p:cNvSpPr>
          <p:nvPr/>
        </p:nvSpPr>
        <p:spPr>
          <a:xfrm>
            <a:off x="287145" y="1284914"/>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Extracting value requires analytics</a:t>
            </a:r>
          </a:p>
        </p:txBody>
      </p:sp>
      <p:sp>
        <p:nvSpPr>
          <p:cNvPr id="60" name="Rectangle 59">
            <a:extLst>
              <a:ext uri="{FF2B5EF4-FFF2-40B4-BE49-F238E27FC236}">
                <a16:creationId xmlns:a16="http://schemas.microsoft.com/office/drawing/2014/main" id="{276567C0-E709-445B-82DE-54BDC725CABA}"/>
              </a:ext>
            </a:extLst>
          </p:cNvPr>
          <p:cNvSpPr/>
          <p:nvPr/>
        </p:nvSpPr>
        <p:spPr>
          <a:xfrm>
            <a:off x="1638232" y="3864111"/>
            <a:ext cx="1584000"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5" name="Rectangle 64">
            <a:extLst>
              <a:ext uri="{FF2B5EF4-FFF2-40B4-BE49-F238E27FC236}">
                <a16:creationId xmlns:a16="http://schemas.microsoft.com/office/drawing/2014/main" id="{1E6ABEBF-7CD6-4C92-982F-5B151BF8944C}"/>
              </a:ext>
            </a:extLst>
          </p:cNvPr>
          <p:cNvSpPr/>
          <p:nvPr/>
        </p:nvSpPr>
        <p:spPr>
          <a:xfrm>
            <a:off x="5961383" y="3880145"/>
            <a:ext cx="1584000"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pic>
        <p:nvPicPr>
          <p:cNvPr id="67" name="Image 66">
            <a:extLst>
              <a:ext uri="{FF2B5EF4-FFF2-40B4-BE49-F238E27FC236}">
                <a16:creationId xmlns:a16="http://schemas.microsoft.com/office/drawing/2014/main" id="{8531214A-FC90-4383-BE39-E009EF74DF72}"/>
              </a:ext>
            </a:extLst>
          </p:cNvPr>
          <p:cNvPicPr>
            <a:picLocks noChangeAspect="1"/>
          </p:cNvPicPr>
          <p:nvPr/>
        </p:nvPicPr>
        <p:blipFill>
          <a:blip r:embed="rId3"/>
          <a:stretch>
            <a:fillRect/>
          </a:stretch>
        </p:blipFill>
        <p:spPr>
          <a:xfrm>
            <a:off x="1645134" y="4285746"/>
            <a:ext cx="1497091" cy="353313"/>
          </a:xfrm>
          <a:prstGeom prst="rect">
            <a:avLst/>
          </a:prstGeom>
        </p:spPr>
      </p:pic>
      <p:pic>
        <p:nvPicPr>
          <p:cNvPr id="69" name="Image 68">
            <a:extLst>
              <a:ext uri="{FF2B5EF4-FFF2-40B4-BE49-F238E27FC236}">
                <a16:creationId xmlns:a16="http://schemas.microsoft.com/office/drawing/2014/main" id="{69472EDC-87AB-48CC-A12D-62AD67CC5803}"/>
              </a:ext>
            </a:extLst>
          </p:cNvPr>
          <p:cNvPicPr>
            <a:picLocks noChangeAspect="1"/>
          </p:cNvPicPr>
          <p:nvPr/>
        </p:nvPicPr>
        <p:blipFill rotWithShape="1">
          <a:blip r:embed="rId4"/>
          <a:srcRect b="17078"/>
          <a:stretch/>
        </p:blipFill>
        <p:spPr>
          <a:xfrm>
            <a:off x="2693457" y="2644070"/>
            <a:ext cx="1584000" cy="389937"/>
          </a:xfrm>
          <a:prstGeom prst="rect">
            <a:avLst/>
          </a:prstGeom>
        </p:spPr>
      </p:pic>
      <p:pic>
        <p:nvPicPr>
          <p:cNvPr id="9" name="Image 8">
            <a:extLst>
              <a:ext uri="{FF2B5EF4-FFF2-40B4-BE49-F238E27FC236}">
                <a16:creationId xmlns:a16="http://schemas.microsoft.com/office/drawing/2014/main" id="{FE9C6F03-F843-4F83-8456-4BEC6E624284}"/>
              </a:ext>
            </a:extLst>
          </p:cNvPr>
          <p:cNvPicPr>
            <a:picLocks noChangeAspect="1"/>
          </p:cNvPicPr>
          <p:nvPr/>
        </p:nvPicPr>
        <p:blipFill>
          <a:blip r:embed="rId5"/>
          <a:stretch>
            <a:fillRect/>
          </a:stretch>
        </p:blipFill>
        <p:spPr>
          <a:xfrm>
            <a:off x="5980722" y="4332776"/>
            <a:ext cx="1512281" cy="335331"/>
          </a:xfrm>
          <a:prstGeom prst="rect">
            <a:avLst/>
          </a:prstGeom>
        </p:spPr>
      </p:pic>
      <p:pic>
        <p:nvPicPr>
          <p:cNvPr id="70" name="Image 69">
            <a:extLst>
              <a:ext uri="{FF2B5EF4-FFF2-40B4-BE49-F238E27FC236}">
                <a16:creationId xmlns:a16="http://schemas.microsoft.com/office/drawing/2014/main" id="{D37CE907-3CEF-42D4-BFE1-CA863502B069}"/>
              </a:ext>
            </a:extLst>
          </p:cNvPr>
          <p:cNvPicPr>
            <a:picLocks noChangeAspect="1"/>
          </p:cNvPicPr>
          <p:nvPr/>
        </p:nvPicPr>
        <p:blipFill rotWithShape="1">
          <a:blip r:embed="rId6"/>
          <a:srcRect l="7361" t="5070" r="13465" b="11813"/>
          <a:stretch/>
        </p:blipFill>
        <p:spPr>
          <a:xfrm>
            <a:off x="5146531" y="2414512"/>
            <a:ext cx="814852" cy="1028911"/>
          </a:xfrm>
          <a:prstGeom prst="rect">
            <a:avLst/>
          </a:prstGeom>
        </p:spPr>
      </p:pic>
      <p:sp>
        <p:nvSpPr>
          <p:cNvPr id="44" name="Flèche : gauche 43">
            <a:extLst>
              <a:ext uri="{FF2B5EF4-FFF2-40B4-BE49-F238E27FC236}">
                <a16:creationId xmlns:a16="http://schemas.microsoft.com/office/drawing/2014/main" id="{F351D098-0536-415E-B6D8-F2E58C2675AE}"/>
              </a:ext>
            </a:extLst>
          </p:cNvPr>
          <p:cNvSpPr/>
          <p:nvPr/>
        </p:nvSpPr>
        <p:spPr>
          <a:xfrm rot="1769841">
            <a:off x="5218788" y="5279926"/>
            <a:ext cx="1377367" cy="423279"/>
          </a:xfrm>
          <a:prstGeom prst="leftArrow">
            <a:avLst>
              <a:gd name="adj1" fmla="val 60000"/>
              <a:gd name="adj2" fmla="val 50000"/>
            </a:avLst>
          </a:prstGeom>
          <a:solidFill>
            <a:schemeClr val="bg2">
              <a:lumMod val="75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45" name="Flèche : gauche 44">
            <a:extLst>
              <a:ext uri="{FF2B5EF4-FFF2-40B4-BE49-F238E27FC236}">
                <a16:creationId xmlns:a16="http://schemas.microsoft.com/office/drawing/2014/main" id="{A7501D1B-A6A9-450B-B925-A16A71072001}"/>
              </a:ext>
            </a:extLst>
          </p:cNvPr>
          <p:cNvSpPr/>
          <p:nvPr/>
        </p:nvSpPr>
        <p:spPr>
          <a:xfrm rot="9160896">
            <a:off x="2488000" y="5300156"/>
            <a:ext cx="1449831" cy="423279"/>
          </a:xfrm>
          <a:prstGeom prst="leftArrow">
            <a:avLst>
              <a:gd name="adj1" fmla="val 60000"/>
              <a:gd name="adj2" fmla="val 50000"/>
            </a:avLst>
          </a:prstGeom>
          <a:solidFill>
            <a:schemeClr val="bg2">
              <a:lumMod val="75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46" name="Rectangle : coins arrondis 45">
            <a:extLst>
              <a:ext uri="{FF2B5EF4-FFF2-40B4-BE49-F238E27FC236}">
                <a16:creationId xmlns:a16="http://schemas.microsoft.com/office/drawing/2014/main" id="{E67548DC-F3A3-4B2B-8359-414CBF4FC923}"/>
              </a:ext>
            </a:extLst>
          </p:cNvPr>
          <p:cNvSpPr/>
          <p:nvPr/>
        </p:nvSpPr>
        <p:spPr>
          <a:xfrm>
            <a:off x="-12998" y="5738010"/>
            <a:ext cx="9156999" cy="372379"/>
          </a:xfrm>
          <a:prstGeom prst="roundRect">
            <a:avLst>
              <a:gd name="adj" fmla="val 10000"/>
            </a:avLst>
          </a:prstGeom>
          <a:solidFill>
            <a:schemeClr val="bg2">
              <a:lumMod val="75000"/>
            </a:schemeClr>
          </a:solid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9" name="Content Placeholder 2">
            <a:extLst>
              <a:ext uri="{FF2B5EF4-FFF2-40B4-BE49-F238E27FC236}">
                <a16:creationId xmlns:a16="http://schemas.microsoft.com/office/drawing/2014/main" id="{AFEA219F-027A-424F-8B20-708580C0EEBD}"/>
              </a:ext>
            </a:extLst>
          </p:cNvPr>
          <p:cNvSpPr txBox="1">
            <a:spLocks/>
          </p:cNvSpPr>
          <p:nvPr/>
        </p:nvSpPr>
        <p:spPr>
          <a:xfrm>
            <a:off x="315150" y="5781780"/>
            <a:ext cx="4525561" cy="160703"/>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Arial"/>
                <a:ea typeface="+mn-lt"/>
                <a:cs typeface="+mn-lt"/>
              </a:rPr>
              <a:t>Data Cleaning</a:t>
            </a:r>
            <a:endParaRPr lang="en-US" sz="1200" b="1" dirty="0">
              <a:solidFill>
                <a:schemeClr val="bg1"/>
              </a:solidFill>
              <a:latin typeface="Calibri"/>
              <a:cs typeface="Calibri"/>
            </a:endParaRPr>
          </a:p>
        </p:txBody>
      </p:sp>
      <p:sp>
        <p:nvSpPr>
          <p:cNvPr id="50" name="Content Placeholder 2">
            <a:extLst>
              <a:ext uri="{FF2B5EF4-FFF2-40B4-BE49-F238E27FC236}">
                <a16:creationId xmlns:a16="http://schemas.microsoft.com/office/drawing/2014/main" id="{1AC2BCB4-FB24-4738-B1AF-6905B1F00A8B}"/>
              </a:ext>
            </a:extLst>
          </p:cNvPr>
          <p:cNvSpPr txBox="1">
            <a:spLocks/>
          </p:cNvSpPr>
          <p:nvPr/>
        </p:nvSpPr>
        <p:spPr>
          <a:xfrm>
            <a:off x="4203846" y="5783283"/>
            <a:ext cx="4525561" cy="276351"/>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Arial"/>
                <a:ea typeface="+mn-lt"/>
                <a:cs typeface="+mn-lt"/>
              </a:rPr>
              <a:t>Data Integration</a:t>
            </a:r>
            <a:endParaRPr lang="en-US" sz="1200" b="1" dirty="0">
              <a:solidFill>
                <a:schemeClr val="bg1"/>
              </a:solidFill>
              <a:latin typeface="Calibri"/>
              <a:cs typeface="Calibri"/>
            </a:endParaRPr>
          </a:p>
        </p:txBody>
      </p:sp>
      <p:sp>
        <p:nvSpPr>
          <p:cNvPr id="59" name="Rectangle 58">
            <a:extLst>
              <a:ext uri="{FF2B5EF4-FFF2-40B4-BE49-F238E27FC236}">
                <a16:creationId xmlns:a16="http://schemas.microsoft.com/office/drawing/2014/main" id="{D3A8935D-2E68-4156-A5DA-91ECF42FC23D}"/>
              </a:ext>
            </a:extLst>
          </p:cNvPr>
          <p:cNvSpPr/>
          <p:nvPr/>
        </p:nvSpPr>
        <p:spPr>
          <a:xfrm>
            <a:off x="1678490" y="3478326"/>
            <a:ext cx="5880971" cy="991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b="1" dirty="0"/>
          </a:p>
          <a:p>
            <a:pPr algn="ctr"/>
            <a:r>
              <a:rPr lang="en-US" b="1" dirty="0"/>
              <a:t>HARD, because of </a:t>
            </a:r>
            <a:r>
              <a:rPr lang="en-US" b="1" dirty="0">
                <a:solidFill>
                  <a:srgbClr val="C00000"/>
                </a:solidFill>
              </a:rPr>
              <a:t>very high </a:t>
            </a:r>
            <a:r>
              <a:rPr lang="en-US" b="1" dirty="0"/>
              <a:t>dimensionality:</a:t>
            </a:r>
          </a:p>
          <a:p>
            <a:pPr algn="ctr"/>
            <a:r>
              <a:rPr lang="en-US" b="1" dirty="0"/>
              <a:t>each high-d point has 100s-1000s of dimensions!</a:t>
            </a:r>
          </a:p>
          <a:p>
            <a:pPr algn="ctr"/>
            <a:endParaRPr lang="en-US" b="1" dirty="0"/>
          </a:p>
        </p:txBody>
      </p:sp>
      <p:sp>
        <p:nvSpPr>
          <p:cNvPr id="53" name="Content Placeholder 2">
            <a:extLst>
              <a:ext uri="{FF2B5EF4-FFF2-40B4-BE49-F238E27FC236}">
                <a16:creationId xmlns:a16="http://schemas.microsoft.com/office/drawing/2014/main" id="{D17BFA95-7042-4B49-BA41-8A0CA1E05E4D}"/>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63" name="Rectangle 62">
            <a:extLst>
              <a:ext uri="{FF2B5EF4-FFF2-40B4-BE49-F238E27FC236}">
                <a16:creationId xmlns:a16="http://schemas.microsoft.com/office/drawing/2014/main" id="{8C774681-516E-49A6-93B6-38755B4A6BBB}"/>
              </a:ext>
            </a:extLst>
          </p:cNvPr>
          <p:cNvSpPr/>
          <p:nvPr/>
        </p:nvSpPr>
        <p:spPr>
          <a:xfrm>
            <a:off x="4825128" y="2296998"/>
            <a:ext cx="1605972"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8" name="Rectangle 67">
            <a:extLst>
              <a:ext uri="{FF2B5EF4-FFF2-40B4-BE49-F238E27FC236}">
                <a16:creationId xmlns:a16="http://schemas.microsoft.com/office/drawing/2014/main" id="{DF4F179B-4D37-427F-A9B9-BB065E0EFD47}"/>
              </a:ext>
            </a:extLst>
          </p:cNvPr>
          <p:cNvSpPr/>
          <p:nvPr/>
        </p:nvSpPr>
        <p:spPr>
          <a:xfrm>
            <a:off x="2693456" y="2337958"/>
            <a:ext cx="1605973"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54" name="Footer Placeholder 1">
            <a:extLst>
              <a:ext uri="{FF2B5EF4-FFF2-40B4-BE49-F238E27FC236}">
                <a16:creationId xmlns:a16="http://schemas.microsoft.com/office/drawing/2014/main" id="{809781D6-8DF6-4E89-8A03-C0ECFFDBF41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8908450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p:txBody>
          <a:bodyPr/>
          <a:lstStyle/>
          <a:p>
            <a:pPr eaLnBrk="1" hangingPunct="1">
              <a:lnSpc>
                <a:spcPct val="90000"/>
              </a:lnSpc>
            </a:pPr>
            <a:r>
              <a:rPr lang="en-US" altLang="en-US" sz="2100"/>
              <a:t>non-balanced tree-based index </a:t>
            </a:r>
            <a:r>
              <a:rPr lang="en-US" altLang="en-US" sz="2000"/>
              <a:t>with non-overlapping regions, and controlled fan-out rate</a:t>
            </a:r>
          </a:p>
          <a:p>
            <a:pPr lvl="1" eaLnBrk="1" hangingPunct="1">
              <a:lnSpc>
                <a:spcPct val="90000"/>
              </a:lnSpc>
            </a:pPr>
            <a:r>
              <a:rPr lang="en-US" altLang="en-US"/>
              <a:t>base cardinality </a:t>
            </a:r>
            <a:r>
              <a:rPr lang="en-US" altLang="en-US" b="1" i="1"/>
              <a:t>b </a:t>
            </a:r>
            <a:r>
              <a:rPr lang="en-US" altLang="en-US"/>
              <a:t>(optional), segments </a:t>
            </a:r>
            <a:r>
              <a:rPr lang="en-US" altLang="en-US" b="1" i="1"/>
              <a:t>w</a:t>
            </a:r>
            <a:r>
              <a:rPr lang="en-US" altLang="en-US"/>
              <a:t>, threshold </a:t>
            </a:r>
            <a:r>
              <a:rPr lang="en-US" altLang="en-US" b="1" i="1"/>
              <a:t>th</a:t>
            </a:r>
            <a:endParaRPr lang="en-US" altLang="en-US"/>
          </a:p>
          <a:p>
            <a:pPr lvl="1" eaLnBrk="1" hangingPunct="1">
              <a:lnSpc>
                <a:spcPct val="90000"/>
              </a:lnSpc>
            </a:pPr>
            <a:r>
              <a:rPr lang="en-US" altLang="en-US"/>
              <a:t>hierarchically subdivides SAX space until num. entries ≤ </a:t>
            </a:r>
            <a:r>
              <a:rPr lang="en-US" altLang="en-US" b="1" i="1"/>
              <a:t>th</a:t>
            </a:r>
            <a:br>
              <a:rPr lang="en-US" altLang="en-US"/>
            </a:br>
            <a:endParaRPr lang="en-US" altLang="en-US"/>
          </a:p>
        </p:txBody>
      </p:sp>
      <p:sp>
        <p:nvSpPr>
          <p:cNvPr id="71683"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84"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71685"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86" name="Freeform 6"/>
          <p:cNvSpPr>
            <a:spLocks/>
          </p:cNvSpPr>
          <p:nvPr/>
        </p:nvSpPr>
        <p:spPr bwMode="auto">
          <a:xfrm>
            <a:off x="6018215" y="3716339"/>
            <a:ext cx="581025" cy="2701925"/>
          </a:xfrm>
          <a:custGeom>
            <a:avLst/>
            <a:gdLst>
              <a:gd name="T0" fmla="*/ 2147483647 w 560"/>
              <a:gd name="T1" fmla="*/ 0 h 1920"/>
              <a:gd name="T2" fmla="*/ 2147483647 w 560"/>
              <a:gd name="T3" fmla="*/ 2147483647 h 1920"/>
              <a:gd name="T4" fmla="*/ 2147483647 w 560"/>
              <a:gd name="T5" fmla="*/ 2147483647 h 1920"/>
              <a:gd name="T6" fmla="*/ 2147483647 w 560"/>
              <a:gd name="T7" fmla="*/ 2147483647 h 1920"/>
              <a:gd name="T8" fmla="*/ 2147483647 w 560"/>
              <a:gd name="T9" fmla="*/ 2147483647 h 1920"/>
              <a:gd name="T10" fmla="*/ 2147483647 w 560"/>
              <a:gd name="T11" fmla="*/ 2147483647 h 1920"/>
              <a:gd name="T12" fmla="*/ 2147483647 w 560"/>
              <a:gd name="T13" fmla="*/ 2147483647 h 1920"/>
              <a:gd name="T14" fmla="*/ 2147483647 w 560"/>
              <a:gd name="T15" fmla="*/ 2147483647 h 1920"/>
              <a:gd name="T16" fmla="*/ 2147483647 w 560"/>
              <a:gd name="T17" fmla="*/ 2147483647 h 1920"/>
              <a:gd name="T18" fmla="*/ 2147483647 w 560"/>
              <a:gd name="T19" fmla="*/ 2147483647 h 1920"/>
              <a:gd name="T20" fmla="*/ 0 w 560"/>
              <a:gd name="T21" fmla="*/ 2147483647 h 19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1920"/>
              <a:gd name="T35" fmla="*/ 560 w 560"/>
              <a:gd name="T36" fmla="*/ 1920 h 19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1920">
                <a:moveTo>
                  <a:pt x="288" y="0"/>
                </a:moveTo>
                <a:cubicBezTo>
                  <a:pt x="264" y="120"/>
                  <a:pt x="240" y="240"/>
                  <a:pt x="240" y="336"/>
                </a:cubicBezTo>
                <a:cubicBezTo>
                  <a:pt x="240" y="432"/>
                  <a:pt x="264" y="504"/>
                  <a:pt x="288" y="576"/>
                </a:cubicBezTo>
                <a:cubicBezTo>
                  <a:pt x="312" y="648"/>
                  <a:pt x="344" y="696"/>
                  <a:pt x="384" y="768"/>
                </a:cubicBezTo>
                <a:cubicBezTo>
                  <a:pt x="424" y="840"/>
                  <a:pt x="512" y="952"/>
                  <a:pt x="528" y="1008"/>
                </a:cubicBezTo>
                <a:cubicBezTo>
                  <a:pt x="544" y="1064"/>
                  <a:pt x="528" y="1048"/>
                  <a:pt x="480" y="1104"/>
                </a:cubicBezTo>
                <a:cubicBezTo>
                  <a:pt x="432" y="1160"/>
                  <a:pt x="232" y="1288"/>
                  <a:pt x="240" y="1344"/>
                </a:cubicBezTo>
                <a:cubicBezTo>
                  <a:pt x="248" y="1400"/>
                  <a:pt x="496" y="1400"/>
                  <a:pt x="528" y="1440"/>
                </a:cubicBezTo>
                <a:cubicBezTo>
                  <a:pt x="560" y="1480"/>
                  <a:pt x="496" y="1528"/>
                  <a:pt x="432" y="1584"/>
                </a:cubicBezTo>
                <a:cubicBezTo>
                  <a:pt x="368" y="1640"/>
                  <a:pt x="216" y="1720"/>
                  <a:pt x="144" y="1776"/>
                </a:cubicBezTo>
                <a:cubicBezTo>
                  <a:pt x="72" y="1832"/>
                  <a:pt x="24" y="1896"/>
                  <a:pt x="0" y="1920"/>
                </a:cubicBezTo>
              </a:path>
            </a:pathLst>
          </a:custGeom>
          <a:noFill/>
          <a:ln w="9525">
            <a:solidFill>
              <a:schemeClr val="tx1"/>
            </a:solidFill>
            <a:round/>
            <a:headEnd/>
            <a:tailEnd type="oval"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1687" name="Group 7"/>
          <p:cNvGrpSpPr>
            <a:grpSpLocks/>
          </p:cNvGrpSpPr>
          <p:nvPr/>
        </p:nvGrpSpPr>
        <p:grpSpPr bwMode="auto">
          <a:xfrm>
            <a:off x="7848602" y="3711577"/>
            <a:ext cx="893763" cy="663575"/>
            <a:chOff x="3360" y="1776"/>
            <a:chExt cx="865" cy="473"/>
          </a:xfrm>
        </p:grpSpPr>
        <p:sp>
          <p:nvSpPr>
            <p:cNvPr id="71695" name="Rectangle 8"/>
            <p:cNvSpPr>
              <a:spLocks noChangeArrowheads="1"/>
            </p:cNvSpPr>
            <p:nvPr/>
          </p:nvSpPr>
          <p:spPr bwMode="auto">
            <a:xfrm>
              <a:off x="4013"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96" name="Rectangle 9"/>
            <p:cNvSpPr>
              <a:spLocks noChangeArrowheads="1"/>
            </p:cNvSpPr>
            <p:nvPr/>
          </p:nvSpPr>
          <p:spPr bwMode="auto">
            <a:xfrm>
              <a:off x="3577" y="2017"/>
              <a:ext cx="213"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97" name="Rectangle 10"/>
            <p:cNvSpPr>
              <a:spLocks noChangeArrowheads="1"/>
            </p:cNvSpPr>
            <p:nvPr/>
          </p:nvSpPr>
          <p:spPr bwMode="auto">
            <a:xfrm>
              <a:off x="3792"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98" name="Rectangle 11"/>
            <p:cNvSpPr>
              <a:spLocks noChangeArrowheads="1"/>
            </p:cNvSpPr>
            <p:nvPr/>
          </p:nvSpPr>
          <p:spPr bwMode="auto">
            <a:xfrm>
              <a:off x="3360" y="201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sp>
        <p:nvSpPr>
          <p:cNvPr id="71688" name="Oval 20"/>
          <p:cNvSpPr>
            <a:spLocks noChangeArrowheads="1"/>
          </p:cNvSpPr>
          <p:nvPr/>
        </p:nvSpPr>
        <p:spPr bwMode="auto">
          <a:xfrm>
            <a:off x="7589840" y="3581401"/>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89" name="Line 23"/>
          <p:cNvSpPr>
            <a:spLocks noChangeShapeType="1"/>
          </p:cNvSpPr>
          <p:nvPr/>
        </p:nvSpPr>
        <p:spPr bwMode="auto">
          <a:xfrm flipV="1">
            <a:off x="6326190" y="3649663"/>
            <a:ext cx="1614487" cy="387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24"/>
          <p:cNvSpPr>
            <a:spLocks noChangeShapeType="1"/>
          </p:cNvSpPr>
          <p:nvPr/>
        </p:nvSpPr>
        <p:spPr bwMode="auto">
          <a:xfrm>
            <a:off x="6326190" y="4037014"/>
            <a:ext cx="1785937" cy="488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693"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694"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7" name="Footer Placeholder 1">
            <a:extLst>
              <a:ext uri="{FF2B5EF4-FFF2-40B4-BE49-F238E27FC236}">
                <a16:creationId xmlns:a16="http://schemas.microsoft.com/office/drawing/2014/main" id="{3BB62A4B-BD9F-4873-A1BA-F4938AB2E2E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p:txBody>
          <a:bodyPr/>
          <a:lstStyle/>
          <a:p>
            <a:pPr eaLnBrk="1" hangingPunct="1">
              <a:lnSpc>
                <a:spcPct val="90000"/>
              </a:lnSpc>
            </a:pPr>
            <a:r>
              <a:rPr lang="en-US" altLang="en-US" sz="2100"/>
              <a:t>non-balanced tree-based index </a:t>
            </a:r>
            <a:r>
              <a:rPr lang="en-US" altLang="en-US" sz="2000"/>
              <a:t>with non-overlapping regions, and controlled fan-out rate</a:t>
            </a:r>
          </a:p>
          <a:p>
            <a:pPr lvl="1" eaLnBrk="1" hangingPunct="1">
              <a:lnSpc>
                <a:spcPct val="90000"/>
              </a:lnSpc>
            </a:pPr>
            <a:r>
              <a:rPr lang="en-US" altLang="en-US"/>
              <a:t>base cardinality </a:t>
            </a:r>
            <a:r>
              <a:rPr lang="en-US" altLang="en-US" b="1" i="1"/>
              <a:t>b </a:t>
            </a:r>
            <a:r>
              <a:rPr lang="en-US" altLang="en-US"/>
              <a:t>(optional), segments </a:t>
            </a:r>
            <a:r>
              <a:rPr lang="en-US" altLang="en-US" b="1" i="1"/>
              <a:t>w</a:t>
            </a:r>
            <a:r>
              <a:rPr lang="en-US" altLang="en-US"/>
              <a:t>, threshold </a:t>
            </a:r>
            <a:r>
              <a:rPr lang="en-US" altLang="en-US" b="1" i="1"/>
              <a:t>th</a:t>
            </a:r>
            <a:endParaRPr lang="en-US" altLang="en-US"/>
          </a:p>
          <a:p>
            <a:pPr lvl="1" eaLnBrk="1" hangingPunct="1">
              <a:lnSpc>
                <a:spcPct val="90000"/>
              </a:lnSpc>
            </a:pPr>
            <a:r>
              <a:rPr lang="en-US" altLang="en-US"/>
              <a:t>hierarchically subdivides SAX space until num. entries ≤ </a:t>
            </a:r>
            <a:r>
              <a:rPr lang="en-US" altLang="en-US" b="1" i="1"/>
              <a:t>th</a:t>
            </a:r>
            <a:br>
              <a:rPr lang="en-US" altLang="en-US"/>
            </a:br>
            <a:endParaRPr lang="en-US" altLang="en-US"/>
          </a:p>
        </p:txBody>
      </p:sp>
      <p:sp>
        <p:nvSpPr>
          <p:cNvPr id="72707"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08"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72709"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0" name="Freeform 6"/>
          <p:cNvSpPr>
            <a:spLocks/>
          </p:cNvSpPr>
          <p:nvPr/>
        </p:nvSpPr>
        <p:spPr bwMode="auto">
          <a:xfrm>
            <a:off x="6018215" y="3716339"/>
            <a:ext cx="581025" cy="2701925"/>
          </a:xfrm>
          <a:custGeom>
            <a:avLst/>
            <a:gdLst>
              <a:gd name="T0" fmla="*/ 2147483647 w 560"/>
              <a:gd name="T1" fmla="*/ 0 h 1920"/>
              <a:gd name="T2" fmla="*/ 2147483647 w 560"/>
              <a:gd name="T3" fmla="*/ 2147483647 h 1920"/>
              <a:gd name="T4" fmla="*/ 2147483647 w 560"/>
              <a:gd name="T5" fmla="*/ 2147483647 h 1920"/>
              <a:gd name="T6" fmla="*/ 2147483647 w 560"/>
              <a:gd name="T7" fmla="*/ 2147483647 h 1920"/>
              <a:gd name="T8" fmla="*/ 2147483647 w 560"/>
              <a:gd name="T9" fmla="*/ 2147483647 h 1920"/>
              <a:gd name="T10" fmla="*/ 2147483647 w 560"/>
              <a:gd name="T11" fmla="*/ 2147483647 h 1920"/>
              <a:gd name="T12" fmla="*/ 2147483647 w 560"/>
              <a:gd name="T13" fmla="*/ 2147483647 h 1920"/>
              <a:gd name="T14" fmla="*/ 2147483647 w 560"/>
              <a:gd name="T15" fmla="*/ 2147483647 h 1920"/>
              <a:gd name="T16" fmla="*/ 2147483647 w 560"/>
              <a:gd name="T17" fmla="*/ 2147483647 h 1920"/>
              <a:gd name="T18" fmla="*/ 2147483647 w 560"/>
              <a:gd name="T19" fmla="*/ 2147483647 h 1920"/>
              <a:gd name="T20" fmla="*/ 0 w 560"/>
              <a:gd name="T21" fmla="*/ 2147483647 h 19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1920"/>
              <a:gd name="T35" fmla="*/ 560 w 560"/>
              <a:gd name="T36" fmla="*/ 1920 h 19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1920">
                <a:moveTo>
                  <a:pt x="288" y="0"/>
                </a:moveTo>
                <a:cubicBezTo>
                  <a:pt x="264" y="120"/>
                  <a:pt x="240" y="240"/>
                  <a:pt x="240" y="336"/>
                </a:cubicBezTo>
                <a:cubicBezTo>
                  <a:pt x="240" y="432"/>
                  <a:pt x="264" y="504"/>
                  <a:pt x="288" y="576"/>
                </a:cubicBezTo>
                <a:cubicBezTo>
                  <a:pt x="312" y="648"/>
                  <a:pt x="344" y="696"/>
                  <a:pt x="384" y="768"/>
                </a:cubicBezTo>
                <a:cubicBezTo>
                  <a:pt x="424" y="840"/>
                  <a:pt x="512" y="952"/>
                  <a:pt x="528" y="1008"/>
                </a:cubicBezTo>
                <a:cubicBezTo>
                  <a:pt x="544" y="1064"/>
                  <a:pt x="528" y="1048"/>
                  <a:pt x="480" y="1104"/>
                </a:cubicBezTo>
                <a:cubicBezTo>
                  <a:pt x="432" y="1160"/>
                  <a:pt x="232" y="1288"/>
                  <a:pt x="240" y="1344"/>
                </a:cubicBezTo>
                <a:cubicBezTo>
                  <a:pt x="248" y="1400"/>
                  <a:pt x="496" y="1400"/>
                  <a:pt x="528" y="1440"/>
                </a:cubicBezTo>
                <a:cubicBezTo>
                  <a:pt x="560" y="1480"/>
                  <a:pt x="496" y="1528"/>
                  <a:pt x="432" y="1584"/>
                </a:cubicBezTo>
                <a:cubicBezTo>
                  <a:pt x="368" y="1640"/>
                  <a:pt x="216" y="1720"/>
                  <a:pt x="144" y="1776"/>
                </a:cubicBezTo>
                <a:cubicBezTo>
                  <a:pt x="72" y="1832"/>
                  <a:pt x="24" y="1896"/>
                  <a:pt x="0" y="1920"/>
                </a:cubicBezTo>
              </a:path>
            </a:pathLst>
          </a:custGeom>
          <a:noFill/>
          <a:ln w="9525">
            <a:solidFill>
              <a:schemeClr val="tx1"/>
            </a:solidFill>
            <a:round/>
            <a:headEnd/>
            <a:tailEnd type="oval"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2711" name="Group 7"/>
          <p:cNvGrpSpPr>
            <a:grpSpLocks/>
          </p:cNvGrpSpPr>
          <p:nvPr/>
        </p:nvGrpSpPr>
        <p:grpSpPr bwMode="auto">
          <a:xfrm>
            <a:off x="7848602" y="3711577"/>
            <a:ext cx="893763" cy="663575"/>
            <a:chOff x="3360" y="1776"/>
            <a:chExt cx="865" cy="473"/>
          </a:xfrm>
        </p:grpSpPr>
        <p:sp>
          <p:nvSpPr>
            <p:cNvPr id="72726" name="Rectangle 8"/>
            <p:cNvSpPr>
              <a:spLocks noChangeArrowheads="1"/>
            </p:cNvSpPr>
            <p:nvPr/>
          </p:nvSpPr>
          <p:spPr bwMode="auto">
            <a:xfrm>
              <a:off x="4013"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27" name="Rectangle 9"/>
            <p:cNvSpPr>
              <a:spLocks noChangeArrowheads="1"/>
            </p:cNvSpPr>
            <p:nvPr/>
          </p:nvSpPr>
          <p:spPr bwMode="auto">
            <a:xfrm>
              <a:off x="3577" y="2017"/>
              <a:ext cx="213"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28" name="Rectangle 10"/>
            <p:cNvSpPr>
              <a:spLocks noChangeArrowheads="1"/>
            </p:cNvSpPr>
            <p:nvPr/>
          </p:nvSpPr>
          <p:spPr bwMode="auto">
            <a:xfrm>
              <a:off x="3792"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29" name="Rectangle 11"/>
            <p:cNvSpPr>
              <a:spLocks noChangeArrowheads="1"/>
            </p:cNvSpPr>
            <p:nvPr/>
          </p:nvSpPr>
          <p:spPr bwMode="auto">
            <a:xfrm>
              <a:off x="3360" y="201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sp>
        <p:nvSpPr>
          <p:cNvPr id="72712" name="Rectangle 12"/>
          <p:cNvSpPr>
            <a:spLocks noChangeArrowheads="1"/>
          </p:cNvSpPr>
          <p:nvPr/>
        </p:nvSpPr>
        <p:spPr bwMode="auto">
          <a:xfrm>
            <a:off x="8501065" y="4873625"/>
            <a:ext cx="219075" cy="269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3" name="Rectangle 13"/>
          <p:cNvSpPr>
            <a:spLocks noChangeArrowheads="1"/>
          </p:cNvSpPr>
          <p:nvPr/>
        </p:nvSpPr>
        <p:spPr bwMode="auto">
          <a:xfrm>
            <a:off x="8048627" y="5135563"/>
            <a:ext cx="220663" cy="20955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4" name="Rectangle 14"/>
          <p:cNvSpPr>
            <a:spLocks noChangeArrowheads="1"/>
          </p:cNvSpPr>
          <p:nvPr/>
        </p:nvSpPr>
        <p:spPr bwMode="auto">
          <a:xfrm>
            <a:off x="8270877" y="4805363"/>
            <a:ext cx="219075" cy="203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5" name="Rectangle 15"/>
          <p:cNvSpPr>
            <a:spLocks noChangeArrowheads="1"/>
          </p:cNvSpPr>
          <p:nvPr/>
        </p:nvSpPr>
        <p:spPr bwMode="auto">
          <a:xfrm>
            <a:off x="7821613" y="5278439"/>
            <a:ext cx="220662" cy="1920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6" name="Oval 20"/>
          <p:cNvSpPr>
            <a:spLocks noChangeArrowheads="1"/>
          </p:cNvSpPr>
          <p:nvPr/>
        </p:nvSpPr>
        <p:spPr bwMode="auto">
          <a:xfrm>
            <a:off x="7589840" y="3581401"/>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7" name="Oval 21"/>
          <p:cNvSpPr>
            <a:spLocks noChangeArrowheads="1"/>
          </p:cNvSpPr>
          <p:nvPr/>
        </p:nvSpPr>
        <p:spPr bwMode="auto">
          <a:xfrm>
            <a:off x="7573965" y="4670426"/>
            <a:ext cx="1443037" cy="946151"/>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18" name="Line 23"/>
          <p:cNvSpPr>
            <a:spLocks noChangeShapeType="1"/>
          </p:cNvSpPr>
          <p:nvPr/>
        </p:nvSpPr>
        <p:spPr bwMode="auto">
          <a:xfrm flipV="1">
            <a:off x="6326190" y="3649663"/>
            <a:ext cx="1614487" cy="387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2719" name="Line 24"/>
          <p:cNvSpPr>
            <a:spLocks noChangeShapeType="1"/>
          </p:cNvSpPr>
          <p:nvPr/>
        </p:nvSpPr>
        <p:spPr bwMode="auto">
          <a:xfrm>
            <a:off x="6326190" y="4037014"/>
            <a:ext cx="1785937" cy="488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2720" name="Line 25"/>
          <p:cNvSpPr>
            <a:spLocks noChangeShapeType="1"/>
          </p:cNvSpPr>
          <p:nvPr/>
        </p:nvSpPr>
        <p:spPr bwMode="auto">
          <a:xfrm flipV="1">
            <a:off x="6599238" y="4670425"/>
            <a:ext cx="1466850" cy="54133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2721" name="Line 26"/>
          <p:cNvSpPr>
            <a:spLocks noChangeShapeType="1"/>
          </p:cNvSpPr>
          <p:nvPr/>
        </p:nvSpPr>
        <p:spPr bwMode="auto">
          <a:xfrm>
            <a:off x="6599238" y="5211763"/>
            <a:ext cx="1357312" cy="3365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2724"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725"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4" name="Footer Placeholder 1">
            <a:extLst>
              <a:ext uri="{FF2B5EF4-FFF2-40B4-BE49-F238E27FC236}">
                <a16:creationId xmlns:a16="http://schemas.microsoft.com/office/drawing/2014/main" id="{7AB54151-A5D9-4CD7-9E9A-66562C38B4F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p:txBody>
          <a:bodyPr/>
          <a:lstStyle/>
          <a:p>
            <a:pPr eaLnBrk="1" hangingPunct="1">
              <a:lnSpc>
                <a:spcPct val="90000"/>
              </a:lnSpc>
            </a:pPr>
            <a:r>
              <a:rPr lang="en-US" altLang="en-US" sz="2100"/>
              <a:t>non-balanced tree-based index </a:t>
            </a:r>
            <a:r>
              <a:rPr lang="en-US" altLang="en-US" sz="2000"/>
              <a:t>with non-overlapping regions, and controlled fan-out rate</a:t>
            </a:r>
          </a:p>
          <a:p>
            <a:pPr lvl="1" eaLnBrk="1" hangingPunct="1">
              <a:lnSpc>
                <a:spcPct val="90000"/>
              </a:lnSpc>
            </a:pPr>
            <a:r>
              <a:rPr lang="en-US" altLang="en-US"/>
              <a:t>base cardinality </a:t>
            </a:r>
            <a:r>
              <a:rPr lang="en-US" altLang="en-US" b="1" i="1"/>
              <a:t>b </a:t>
            </a:r>
            <a:r>
              <a:rPr lang="en-US" altLang="en-US"/>
              <a:t>(optional), segments </a:t>
            </a:r>
            <a:r>
              <a:rPr lang="en-US" altLang="en-US" b="1" i="1"/>
              <a:t>w</a:t>
            </a:r>
            <a:r>
              <a:rPr lang="en-US" altLang="en-US"/>
              <a:t>, threshold </a:t>
            </a:r>
            <a:r>
              <a:rPr lang="en-US" altLang="en-US" b="1" i="1"/>
              <a:t>th</a:t>
            </a:r>
            <a:endParaRPr lang="en-US" altLang="en-US"/>
          </a:p>
          <a:p>
            <a:pPr lvl="1" eaLnBrk="1" hangingPunct="1">
              <a:lnSpc>
                <a:spcPct val="90000"/>
              </a:lnSpc>
            </a:pPr>
            <a:r>
              <a:rPr lang="en-US" altLang="en-US"/>
              <a:t>hierarchically subdivides SAX space until num. entries ≤ </a:t>
            </a:r>
            <a:r>
              <a:rPr lang="en-US" altLang="en-US" b="1" i="1"/>
              <a:t>th</a:t>
            </a:r>
            <a:br>
              <a:rPr lang="en-US" altLang="en-US"/>
            </a:br>
            <a:endParaRPr lang="en-US" altLang="en-US"/>
          </a:p>
        </p:txBody>
      </p:sp>
      <p:sp>
        <p:nvSpPr>
          <p:cNvPr id="73731"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32"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73733"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34" name="Freeform 6"/>
          <p:cNvSpPr>
            <a:spLocks/>
          </p:cNvSpPr>
          <p:nvPr/>
        </p:nvSpPr>
        <p:spPr bwMode="auto">
          <a:xfrm>
            <a:off x="6018215" y="3716339"/>
            <a:ext cx="581025" cy="2701925"/>
          </a:xfrm>
          <a:custGeom>
            <a:avLst/>
            <a:gdLst>
              <a:gd name="T0" fmla="*/ 2147483647 w 560"/>
              <a:gd name="T1" fmla="*/ 0 h 1920"/>
              <a:gd name="T2" fmla="*/ 2147483647 w 560"/>
              <a:gd name="T3" fmla="*/ 2147483647 h 1920"/>
              <a:gd name="T4" fmla="*/ 2147483647 w 560"/>
              <a:gd name="T5" fmla="*/ 2147483647 h 1920"/>
              <a:gd name="T6" fmla="*/ 2147483647 w 560"/>
              <a:gd name="T7" fmla="*/ 2147483647 h 1920"/>
              <a:gd name="T8" fmla="*/ 2147483647 w 560"/>
              <a:gd name="T9" fmla="*/ 2147483647 h 1920"/>
              <a:gd name="T10" fmla="*/ 2147483647 w 560"/>
              <a:gd name="T11" fmla="*/ 2147483647 h 1920"/>
              <a:gd name="T12" fmla="*/ 2147483647 w 560"/>
              <a:gd name="T13" fmla="*/ 2147483647 h 1920"/>
              <a:gd name="T14" fmla="*/ 2147483647 w 560"/>
              <a:gd name="T15" fmla="*/ 2147483647 h 1920"/>
              <a:gd name="T16" fmla="*/ 2147483647 w 560"/>
              <a:gd name="T17" fmla="*/ 2147483647 h 1920"/>
              <a:gd name="T18" fmla="*/ 2147483647 w 560"/>
              <a:gd name="T19" fmla="*/ 2147483647 h 1920"/>
              <a:gd name="T20" fmla="*/ 0 w 560"/>
              <a:gd name="T21" fmla="*/ 2147483647 h 19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1920"/>
              <a:gd name="T35" fmla="*/ 560 w 560"/>
              <a:gd name="T36" fmla="*/ 1920 h 19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1920">
                <a:moveTo>
                  <a:pt x="288" y="0"/>
                </a:moveTo>
                <a:cubicBezTo>
                  <a:pt x="264" y="120"/>
                  <a:pt x="240" y="240"/>
                  <a:pt x="240" y="336"/>
                </a:cubicBezTo>
                <a:cubicBezTo>
                  <a:pt x="240" y="432"/>
                  <a:pt x="264" y="504"/>
                  <a:pt x="288" y="576"/>
                </a:cubicBezTo>
                <a:cubicBezTo>
                  <a:pt x="312" y="648"/>
                  <a:pt x="344" y="696"/>
                  <a:pt x="384" y="768"/>
                </a:cubicBezTo>
                <a:cubicBezTo>
                  <a:pt x="424" y="840"/>
                  <a:pt x="512" y="952"/>
                  <a:pt x="528" y="1008"/>
                </a:cubicBezTo>
                <a:cubicBezTo>
                  <a:pt x="544" y="1064"/>
                  <a:pt x="528" y="1048"/>
                  <a:pt x="480" y="1104"/>
                </a:cubicBezTo>
                <a:cubicBezTo>
                  <a:pt x="432" y="1160"/>
                  <a:pt x="232" y="1288"/>
                  <a:pt x="240" y="1344"/>
                </a:cubicBezTo>
                <a:cubicBezTo>
                  <a:pt x="248" y="1400"/>
                  <a:pt x="496" y="1400"/>
                  <a:pt x="528" y="1440"/>
                </a:cubicBezTo>
                <a:cubicBezTo>
                  <a:pt x="560" y="1480"/>
                  <a:pt x="496" y="1528"/>
                  <a:pt x="432" y="1584"/>
                </a:cubicBezTo>
                <a:cubicBezTo>
                  <a:pt x="368" y="1640"/>
                  <a:pt x="216" y="1720"/>
                  <a:pt x="144" y="1776"/>
                </a:cubicBezTo>
                <a:cubicBezTo>
                  <a:pt x="72" y="1832"/>
                  <a:pt x="24" y="1896"/>
                  <a:pt x="0" y="1920"/>
                </a:cubicBezTo>
              </a:path>
            </a:pathLst>
          </a:custGeom>
          <a:noFill/>
          <a:ln w="9525">
            <a:solidFill>
              <a:schemeClr val="tx1"/>
            </a:solidFill>
            <a:round/>
            <a:headEnd/>
            <a:tailEnd type="oval"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3735" name="Group 7"/>
          <p:cNvGrpSpPr>
            <a:grpSpLocks/>
          </p:cNvGrpSpPr>
          <p:nvPr/>
        </p:nvGrpSpPr>
        <p:grpSpPr bwMode="auto">
          <a:xfrm>
            <a:off x="7848602" y="3711577"/>
            <a:ext cx="893763" cy="663575"/>
            <a:chOff x="3360" y="1776"/>
            <a:chExt cx="865" cy="473"/>
          </a:xfrm>
        </p:grpSpPr>
        <p:sp>
          <p:nvSpPr>
            <p:cNvPr id="73757" name="Rectangle 8"/>
            <p:cNvSpPr>
              <a:spLocks noChangeArrowheads="1"/>
            </p:cNvSpPr>
            <p:nvPr/>
          </p:nvSpPr>
          <p:spPr bwMode="auto">
            <a:xfrm>
              <a:off x="4013"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58" name="Rectangle 9"/>
            <p:cNvSpPr>
              <a:spLocks noChangeArrowheads="1"/>
            </p:cNvSpPr>
            <p:nvPr/>
          </p:nvSpPr>
          <p:spPr bwMode="auto">
            <a:xfrm>
              <a:off x="3577" y="2017"/>
              <a:ext cx="213"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59" name="Rectangle 10"/>
            <p:cNvSpPr>
              <a:spLocks noChangeArrowheads="1"/>
            </p:cNvSpPr>
            <p:nvPr/>
          </p:nvSpPr>
          <p:spPr bwMode="auto">
            <a:xfrm>
              <a:off x="3792"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60" name="Rectangle 11"/>
            <p:cNvSpPr>
              <a:spLocks noChangeArrowheads="1"/>
            </p:cNvSpPr>
            <p:nvPr/>
          </p:nvSpPr>
          <p:spPr bwMode="auto">
            <a:xfrm>
              <a:off x="3360" y="201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sp>
        <p:nvSpPr>
          <p:cNvPr id="73736" name="Rectangle 12"/>
          <p:cNvSpPr>
            <a:spLocks noChangeArrowheads="1"/>
          </p:cNvSpPr>
          <p:nvPr/>
        </p:nvSpPr>
        <p:spPr bwMode="auto">
          <a:xfrm>
            <a:off x="8501065" y="4873625"/>
            <a:ext cx="219075" cy="269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37" name="Rectangle 13"/>
          <p:cNvSpPr>
            <a:spLocks noChangeArrowheads="1"/>
          </p:cNvSpPr>
          <p:nvPr/>
        </p:nvSpPr>
        <p:spPr bwMode="auto">
          <a:xfrm>
            <a:off x="8048627" y="5135563"/>
            <a:ext cx="220663" cy="20955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38" name="Rectangle 14"/>
          <p:cNvSpPr>
            <a:spLocks noChangeArrowheads="1"/>
          </p:cNvSpPr>
          <p:nvPr/>
        </p:nvSpPr>
        <p:spPr bwMode="auto">
          <a:xfrm>
            <a:off x="8270877" y="4805363"/>
            <a:ext cx="219075" cy="203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39" name="Rectangle 15"/>
          <p:cNvSpPr>
            <a:spLocks noChangeArrowheads="1"/>
          </p:cNvSpPr>
          <p:nvPr/>
        </p:nvSpPr>
        <p:spPr bwMode="auto">
          <a:xfrm>
            <a:off x="7821613" y="5278439"/>
            <a:ext cx="220662" cy="1920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0" name="Rectangle 16"/>
          <p:cNvSpPr>
            <a:spLocks noChangeArrowheads="1"/>
          </p:cNvSpPr>
          <p:nvPr/>
        </p:nvSpPr>
        <p:spPr bwMode="auto">
          <a:xfrm>
            <a:off x="8523288" y="5954713"/>
            <a:ext cx="220662" cy="142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1" name="Rectangle 17"/>
          <p:cNvSpPr>
            <a:spLocks noChangeArrowheads="1"/>
          </p:cNvSpPr>
          <p:nvPr/>
        </p:nvSpPr>
        <p:spPr bwMode="auto">
          <a:xfrm>
            <a:off x="8072438" y="6088063"/>
            <a:ext cx="220662" cy="682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2" name="Rectangle 18"/>
          <p:cNvSpPr>
            <a:spLocks noChangeArrowheads="1"/>
          </p:cNvSpPr>
          <p:nvPr/>
        </p:nvSpPr>
        <p:spPr bwMode="auto">
          <a:xfrm>
            <a:off x="8294688" y="5818189"/>
            <a:ext cx="220662" cy="1444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3" name="Rectangle 19"/>
          <p:cNvSpPr>
            <a:spLocks noChangeArrowheads="1"/>
          </p:cNvSpPr>
          <p:nvPr/>
        </p:nvSpPr>
        <p:spPr bwMode="auto">
          <a:xfrm>
            <a:off x="7847015" y="6232525"/>
            <a:ext cx="219075" cy="666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4" name="Oval 20"/>
          <p:cNvSpPr>
            <a:spLocks noChangeArrowheads="1"/>
          </p:cNvSpPr>
          <p:nvPr/>
        </p:nvSpPr>
        <p:spPr bwMode="auto">
          <a:xfrm>
            <a:off x="7589840" y="3581401"/>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5" name="Oval 21"/>
          <p:cNvSpPr>
            <a:spLocks noChangeArrowheads="1"/>
          </p:cNvSpPr>
          <p:nvPr/>
        </p:nvSpPr>
        <p:spPr bwMode="auto">
          <a:xfrm>
            <a:off x="7573965" y="4670426"/>
            <a:ext cx="1443037" cy="946151"/>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6" name="Oval 22"/>
          <p:cNvSpPr>
            <a:spLocks noChangeArrowheads="1"/>
          </p:cNvSpPr>
          <p:nvPr/>
        </p:nvSpPr>
        <p:spPr bwMode="auto">
          <a:xfrm>
            <a:off x="7623177" y="5684837"/>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47" name="Line 23"/>
          <p:cNvSpPr>
            <a:spLocks noChangeShapeType="1"/>
          </p:cNvSpPr>
          <p:nvPr/>
        </p:nvSpPr>
        <p:spPr bwMode="auto">
          <a:xfrm flipV="1">
            <a:off x="6326190" y="3649663"/>
            <a:ext cx="1614487" cy="387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3748" name="Line 24"/>
          <p:cNvSpPr>
            <a:spLocks noChangeShapeType="1"/>
          </p:cNvSpPr>
          <p:nvPr/>
        </p:nvSpPr>
        <p:spPr bwMode="auto">
          <a:xfrm>
            <a:off x="6326190" y="4037014"/>
            <a:ext cx="1785937" cy="488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3749" name="Line 25"/>
          <p:cNvSpPr>
            <a:spLocks noChangeShapeType="1"/>
          </p:cNvSpPr>
          <p:nvPr/>
        </p:nvSpPr>
        <p:spPr bwMode="auto">
          <a:xfrm flipV="1">
            <a:off x="6599238" y="4670425"/>
            <a:ext cx="1466850" cy="54133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3750" name="Line 26"/>
          <p:cNvSpPr>
            <a:spLocks noChangeShapeType="1"/>
          </p:cNvSpPr>
          <p:nvPr/>
        </p:nvSpPr>
        <p:spPr bwMode="auto">
          <a:xfrm>
            <a:off x="6599238" y="5211763"/>
            <a:ext cx="1357312" cy="3365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3753"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54"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755" name="Line 27"/>
          <p:cNvSpPr>
            <a:spLocks noChangeShapeType="1"/>
          </p:cNvSpPr>
          <p:nvPr/>
        </p:nvSpPr>
        <p:spPr bwMode="auto">
          <a:xfrm flipV="1">
            <a:off x="6599240" y="5684838"/>
            <a:ext cx="1558925" cy="133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3756" name="Line 28"/>
          <p:cNvSpPr>
            <a:spLocks noChangeShapeType="1"/>
          </p:cNvSpPr>
          <p:nvPr/>
        </p:nvSpPr>
        <p:spPr bwMode="auto">
          <a:xfrm>
            <a:off x="6599238" y="5818189"/>
            <a:ext cx="1358900" cy="742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Footer Placeholder 1">
            <a:extLst>
              <a:ext uri="{FF2B5EF4-FFF2-40B4-BE49-F238E27FC236}">
                <a16:creationId xmlns:a16="http://schemas.microsoft.com/office/drawing/2014/main" id="{7081243B-6B9D-41B6-B7E3-522A1C10795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Index Family</a:t>
            </a:r>
          </a:p>
        </p:txBody>
      </p:sp>
      <p:sp>
        <p:nvSpPr>
          <p:cNvPr id="74755" name="Content Placeholder 2"/>
          <p:cNvSpPr>
            <a:spLocks noGrp="1"/>
          </p:cNvSpPr>
          <p:nvPr>
            <p:ph idx="1"/>
          </p:nvPr>
        </p:nvSpPr>
        <p:spPr/>
        <p:txBody>
          <a:bodyPr/>
          <a:lstStyle/>
          <a:p>
            <a:pPr eaLnBrk="1" hangingPunct="1">
              <a:lnSpc>
                <a:spcPct val="90000"/>
              </a:lnSpc>
            </a:pPr>
            <a:r>
              <a:rPr lang="en-US" altLang="en-US" sz="2100"/>
              <a:t>non-balanced tree-based index </a:t>
            </a:r>
            <a:r>
              <a:rPr lang="en-US" altLang="en-US" sz="2000"/>
              <a:t>with non-overlapping regions, and controlled fan-out rate</a:t>
            </a:r>
          </a:p>
          <a:p>
            <a:pPr lvl="1" eaLnBrk="1" hangingPunct="1">
              <a:lnSpc>
                <a:spcPct val="90000"/>
              </a:lnSpc>
            </a:pPr>
            <a:r>
              <a:rPr lang="en-US" altLang="en-US"/>
              <a:t>base cardinality </a:t>
            </a:r>
            <a:r>
              <a:rPr lang="en-US" altLang="en-US" b="1" i="1"/>
              <a:t>b </a:t>
            </a:r>
            <a:r>
              <a:rPr lang="en-US" altLang="en-US"/>
              <a:t>(optional), segments </a:t>
            </a:r>
            <a:r>
              <a:rPr lang="en-US" altLang="en-US" b="1" i="1"/>
              <a:t>w</a:t>
            </a:r>
            <a:r>
              <a:rPr lang="en-US" altLang="en-US"/>
              <a:t>, threshold </a:t>
            </a:r>
            <a:r>
              <a:rPr lang="en-US" altLang="en-US" b="1" i="1"/>
              <a:t>th</a:t>
            </a:r>
            <a:endParaRPr lang="en-US" altLang="en-US"/>
          </a:p>
          <a:p>
            <a:pPr lvl="1" eaLnBrk="1" hangingPunct="1">
              <a:lnSpc>
                <a:spcPct val="90000"/>
              </a:lnSpc>
            </a:pPr>
            <a:r>
              <a:rPr lang="en-US" altLang="en-US"/>
              <a:t>hierarchically subdivides SAX space until num. entries ≤ </a:t>
            </a:r>
            <a:r>
              <a:rPr lang="en-US" altLang="en-US" b="1" i="1"/>
              <a:t>th</a:t>
            </a:r>
            <a:br>
              <a:rPr lang="en-US" altLang="en-US"/>
            </a:br>
            <a:endParaRPr lang="en-US" altLang="en-US"/>
          </a:p>
          <a:p>
            <a:pPr eaLnBrk="1" hangingPunct="1">
              <a:lnSpc>
                <a:spcPct val="90000"/>
              </a:lnSpc>
            </a:pPr>
            <a:r>
              <a:rPr lang="en-US" altLang="en-US" sz="2100"/>
              <a:t>Approximate Search</a:t>
            </a:r>
          </a:p>
          <a:p>
            <a:pPr lvl="1" eaLnBrk="1" hangingPunct="1">
              <a:lnSpc>
                <a:spcPct val="90000"/>
              </a:lnSpc>
            </a:pPr>
            <a:r>
              <a:rPr lang="en-US" altLang="en-US"/>
              <a:t>Match </a:t>
            </a:r>
            <a:r>
              <a:rPr lang="en-US" altLang="en-US" i="1"/>
              <a:t>i</a:t>
            </a:r>
            <a:r>
              <a:rPr lang="en-US" altLang="en-US"/>
              <a:t>SAX representation at each level</a:t>
            </a:r>
          </a:p>
          <a:p>
            <a:pPr lvl="1" eaLnBrk="1" hangingPunct="1">
              <a:lnSpc>
                <a:spcPct val="90000"/>
              </a:lnSpc>
              <a:buFont typeface="Wingdings" pitchFamily="2" charset="2"/>
              <a:buNone/>
            </a:pPr>
            <a:endParaRPr lang="en-US" altLang="en-US"/>
          </a:p>
          <a:p>
            <a:pPr eaLnBrk="1" hangingPunct="1">
              <a:lnSpc>
                <a:spcPct val="90000"/>
              </a:lnSpc>
            </a:pPr>
            <a:r>
              <a:rPr lang="en-US" altLang="en-US" sz="2100"/>
              <a:t>Exact Search</a:t>
            </a:r>
          </a:p>
          <a:p>
            <a:pPr lvl="1" eaLnBrk="1" hangingPunct="1">
              <a:lnSpc>
                <a:spcPct val="90000"/>
              </a:lnSpc>
            </a:pPr>
            <a:r>
              <a:rPr lang="en-US" altLang="en-US"/>
              <a:t>Leverage approximate search</a:t>
            </a:r>
          </a:p>
          <a:p>
            <a:pPr lvl="1" eaLnBrk="1" hangingPunct="1">
              <a:lnSpc>
                <a:spcPct val="90000"/>
              </a:lnSpc>
            </a:pPr>
            <a:r>
              <a:rPr lang="en-US" altLang="en-US"/>
              <a:t>Prune search space</a:t>
            </a:r>
          </a:p>
          <a:p>
            <a:pPr lvl="2" eaLnBrk="1" hangingPunct="1">
              <a:lnSpc>
                <a:spcPct val="90000"/>
              </a:lnSpc>
            </a:pPr>
            <a:r>
              <a:rPr lang="en-US" altLang="en-US" sz="2000"/>
              <a:t>Lower bounding distance</a:t>
            </a:r>
          </a:p>
        </p:txBody>
      </p:sp>
      <p:sp>
        <p:nvSpPr>
          <p:cNvPr id="74758" name="AutoShape 5"/>
          <p:cNvSpPr>
            <a:spLocks noChangeArrowheads="1"/>
          </p:cNvSpPr>
          <p:nvPr/>
        </p:nvSpPr>
        <p:spPr bwMode="auto">
          <a:xfrm>
            <a:off x="5532438" y="5486400"/>
            <a:ext cx="1676400" cy="954088"/>
          </a:xfrm>
          <a:prstGeom prst="triangle">
            <a:avLst>
              <a:gd name="adj" fmla="val 50000"/>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59" name="AutoShape 5"/>
          <p:cNvSpPr>
            <a:spLocks noChangeArrowheads="1"/>
          </p:cNvSpPr>
          <p:nvPr/>
        </p:nvSpPr>
        <p:spPr bwMode="auto">
          <a:xfrm>
            <a:off x="4922838" y="3716339"/>
            <a:ext cx="2749550" cy="1968500"/>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0" name="Freeform 6"/>
          <p:cNvSpPr>
            <a:spLocks/>
          </p:cNvSpPr>
          <p:nvPr/>
        </p:nvSpPr>
        <p:spPr bwMode="auto">
          <a:xfrm>
            <a:off x="6018215" y="3716339"/>
            <a:ext cx="581025" cy="2701925"/>
          </a:xfrm>
          <a:custGeom>
            <a:avLst/>
            <a:gdLst>
              <a:gd name="T0" fmla="*/ 2147483647 w 560"/>
              <a:gd name="T1" fmla="*/ 0 h 1920"/>
              <a:gd name="T2" fmla="*/ 2147483647 w 560"/>
              <a:gd name="T3" fmla="*/ 2147483647 h 1920"/>
              <a:gd name="T4" fmla="*/ 2147483647 w 560"/>
              <a:gd name="T5" fmla="*/ 2147483647 h 1920"/>
              <a:gd name="T6" fmla="*/ 2147483647 w 560"/>
              <a:gd name="T7" fmla="*/ 2147483647 h 1920"/>
              <a:gd name="T8" fmla="*/ 2147483647 w 560"/>
              <a:gd name="T9" fmla="*/ 2147483647 h 1920"/>
              <a:gd name="T10" fmla="*/ 2147483647 w 560"/>
              <a:gd name="T11" fmla="*/ 2147483647 h 1920"/>
              <a:gd name="T12" fmla="*/ 2147483647 w 560"/>
              <a:gd name="T13" fmla="*/ 2147483647 h 1920"/>
              <a:gd name="T14" fmla="*/ 2147483647 w 560"/>
              <a:gd name="T15" fmla="*/ 2147483647 h 1920"/>
              <a:gd name="T16" fmla="*/ 2147483647 w 560"/>
              <a:gd name="T17" fmla="*/ 2147483647 h 1920"/>
              <a:gd name="T18" fmla="*/ 2147483647 w 560"/>
              <a:gd name="T19" fmla="*/ 2147483647 h 1920"/>
              <a:gd name="T20" fmla="*/ 0 w 560"/>
              <a:gd name="T21" fmla="*/ 2147483647 h 19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1920"/>
              <a:gd name="T35" fmla="*/ 560 w 560"/>
              <a:gd name="T36" fmla="*/ 1920 h 19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1920">
                <a:moveTo>
                  <a:pt x="288" y="0"/>
                </a:moveTo>
                <a:cubicBezTo>
                  <a:pt x="264" y="120"/>
                  <a:pt x="240" y="240"/>
                  <a:pt x="240" y="336"/>
                </a:cubicBezTo>
                <a:cubicBezTo>
                  <a:pt x="240" y="432"/>
                  <a:pt x="264" y="504"/>
                  <a:pt x="288" y="576"/>
                </a:cubicBezTo>
                <a:cubicBezTo>
                  <a:pt x="312" y="648"/>
                  <a:pt x="344" y="696"/>
                  <a:pt x="384" y="768"/>
                </a:cubicBezTo>
                <a:cubicBezTo>
                  <a:pt x="424" y="840"/>
                  <a:pt x="512" y="952"/>
                  <a:pt x="528" y="1008"/>
                </a:cubicBezTo>
                <a:cubicBezTo>
                  <a:pt x="544" y="1064"/>
                  <a:pt x="528" y="1048"/>
                  <a:pt x="480" y="1104"/>
                </a:cubicBezTo>
                <a:cubicBezTo>
                  <a:pt x="432" y="1160"/>
                  <a:pt x="232" y="1288"/>
                  <a:pt x="240" y="1344"/>
                </a:cubicBezTo>
                <a:cubicBezTo>
                  <a:pt x="248" y="1400"/>
                  <a:pt x="496" y="1400"/>
                  <a:pt x="528" y="1440"/>
                </a:cubicBezTo>
                <a:cubicBezTo>
                  <a:pt x="560" y="1480"/>
                  <a:pt x="496" y="1528"/>
                  <a:pt x="432" y="1584"/>
                </a:cubicBezTo>
                <a:cubicBezTo>
                  <a:pt x="368" y="1640"/>
                  <a:pt x="216" y="1720"/>
                  <a:pt x="144" y="1776"/>
                </a:cubicBezTo>
                <a:cubicBezTo>
                  <a:pt x="72" y="1832"/>
                  <a:pt x="24" y="1896"/>
                  <a:pt x="0" y="1920"/>
                </a:cubicBezTo>
              </a:path>
            </a:pathLst>
          </a:custGeom>
          <a:noFill/>
          <a:ln w="9525">
            <a:solidFill>
              <a:schemeClr val="tx1"/>
            </a:solidFill>
            <a:round/>
            <a:headEnd/>
            <a:tailEnd type="oval"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4761" name="Group 7"/>
          <p:cNvGrpSpPr>
            <a:grpSpLocks/>
          </p:cNvGrpSpPr>
          <p:nvPr/>
        </p:nvGrpSpPr>
        <p:grpSpPr bwMode="auto">
          <a:xfrm>
            <a:off x="7848602" y="3711577"/>
            <a:ext cx="893763" cy="663575"/>
            <a:chOff x="3360" y="1776"/>
            <a:chExt cx="865" cy="473"/>
          </a:xfrm>
        </p:grpSpPr>
        <p:sp>
          <p:nvSpPr>
            <p:cNvPr id="74781" name="Rectangle 8"/>
            <p:cNvSpPr>
              <a:spLocks noChangeArrowheads="1"/>
            </p:cNvSpPr>
            <p:nvPr/>
          </p:nvSpPr>
          <p:spPr bwMode="auto">
            <a:xfrm>
              <a:off x="4013"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82" name="Rectangle 9"/>
            <p:cNvSpPr>
              <a:spLocks noChangeArrowheads="1"/>
            </p:cNvSpPr>
            <p:nvPr/>
          </p:nvSpPr>
          <p:spPr bwMode="auto">
            <a:xfrm>
              <a:off x="3577" y="2017"/>
              <a:ext cx="213"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83" name="Rectangle 10"/>
            <p:cNvSpPr>
              <a:spLocks noChangeArrowheads="1"/>
            </p:cNvSpPr>
            <p:nvPr/>
          </p:nvSpPr>
          <p:spPr bwMode="auto">
            <a:xfrm>
              <a:off x="3792" y="177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84" name="Rectangle 11"/>
            <p:cNvSpPr>
              <a:spLocks noChangeArrowheads="1"/>
            </p:cNvSpPr>
            <p:nvPr/>
          </p:nvSpPr>
          <p:spPr bwMode="auto">
            <a:xfrm>
              <a:off x="3360" y="2016"/>
              <a:ext cx="212" cy="2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sp>
        <p:nvSpPr>
          <p:cNvPr id="74762" name="Rectangle 12"/>
          <p:cNvSpPr>
            <a:spLocks noChangeArrowheads="1"/>
          </p:cNvSpPr>
          <p:nvPr/>
        </p:nvSpPr>
        <p:spPr bwMode="auto">
          <a:xfrm>
            <a:off x="8501065" y="4873625"/>
            <a:ext cx="219075" cy="269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3" name="Rectangle 13"/>
          <p:cNvSpPr>
            <a:spLocks noChangeArrowheads="1"/>
          </p:cNvSpPr>
          <p:nvPr/>
        </p:nvSpPr>
        <p:spPr bwMode="auto">
          <a:xfrm>
            <a:off x="8048627" y="5135563"/>
            <a:ext cx="220663" cy="20955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4" name="Rectangle 14"/>
          <p:cNvSpPr>
            <a:spLocks noChangeArrowheads="1"/>
          </p:cNvSpPr>
          <p:nvPr/>
        </p:nvSpPr>
        <p:spPr bwMode="auto">
          <a:xfrm>
            <a:off x="8270877" y="4805363"/>
            <a:ext cx="219075" cy="203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5" name="Rectangle 15"/>
          <p:cNvSpPr>
            <a:spLocks noChangeArrowheads="1"/>
          </p:cNvSpPr>
          <p:nvPr/>
        </p:nvSpPr>
        <p:spPr bwMode="auto">
          <a:xfrm>
            <a:off x="7821613" y="5278439"/>
            <a:ext cx="220662" cy="1920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6" name="Rectangle 16"/>
          <p:cNvSpPr>
            <a:spLocks noChangeArrowheads="1"/>
          </p:cNvSpPr>
          <p:nvPr/>
        </p:nvSpPr>
        <p:spPr bwMode="auto">
          <a:xfrm>
            <a:off x="8523288" y="5954713"/>
            <a:ext cx="220662" cy="142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7" name="Rectangle 17"/>
          <p:cNvSpPr>
            <a:spLocks noChangeArrowheads="1"/>
          </p:cNvSpPr>
          <p:nvPr/>
        </p:nvSpPr>
        <p:spPr bwMode="auto">
          <a:xfrm>
            <a:off x="8072438" y="6088063"/>
            <a:ext cx="220662" cy="682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8" name="Rectangle 18"/>
          <p:cNvSpPr>
            <a:spLocks noChangeArrowheads="1"/>
          </p:cNvSpPr>
          <p:nvPr/>
        </p:nvSpPr>
        <p:spPr bwMode="auto">
          <a:xfrm>
            <a:off x="8294688" y="5818189"/>
            <a:ext cx="220662" cy="1444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69" name="Rectangle 19"/>
          <p:cNvSpPr>
            <a:spLocks noChangeArrowheads="1"/>
          </p:cNvSpPr>
          <p:nvPr/>
        </p:nvSpPr>
        <p:spPr bwMode="auto">
          <a:xfrm>
            <a:off x="7847015" y="6232525"/>
            <a:ext cx="219075" cy="666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70" name="Oval 20"/>
          <p:cNvSpPr>
            <a:spLocks noChangeArrowheads="1"/>
          </p:cNvSpPr>
          <p:nvPr/>
        </p:nvSpPr>
        <p:spPr bwMode="auto">
          <a:xfrm>
            <a:off x="7589840" y="3581401"/>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71" name="Oval 21"/>
          <p:cNvSpPr>
            <a:spLocks noChangeArrowheads="1"/>
          </p:cNvSpPr>
          <p:nvPr/>
        </p:nvSpPr>
        <p:spPr bwMode="auto">
          <a:xfrm>
            <a:off x="7573965" y="4670426"/>
            <a:ext cx="1443037" cy="946151"/>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72" name="Oval 22"/>
          <p:cNvSpPr>
            <a:spLocks noChangeArrowheads="1"/>
          </p:cNvSpPr>
          <p:nvPr/>
        </p:nvSpPr>
        <p:spPr bwMode="auto">
          <a:xfrm>
            <a:off x="7623177" y="5684837"/>
            <a:ext cx="1444625" cy="944563"/>
          </a:xfrm>
          <a:prstGeom prst="ellipse">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73" name="Line 23"/>
          <p:cNvSpPr>
            <a:spLocks noChangeShapeType="1"/>
          </p:cNvSpPr>
          <p:nvPr/>
        </p:nvSpPr>
        <p:spPr bwMode="auto">
          <a:xfrm flipV="1">
            <a:off x="6326190" y="3649663"/>
            <a:ext cx="1614487" cy="387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74" name="Line 24"/>
          <p:cNvSpPr>
            <a:spLocks noChangeShapeType="1"/>
          </p:cNvSpPr>
          <p:nvPr/>
        </p:nvSpPr>
        <p:spPr bwMode="auto">
          <a:xfrm>
            <a:off x="6326190" y="4037014"/>
            <a:ext cx="1785937" cy="488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75" name="Line 25"/>
          <p:cNvSpPr>
            <a:spLocks noChangeShapeType="1"/>
          </p:cNvSpPr>
          <p:nvPr/>
        </p:nvSpPr>
        <p:spPr bwMode="auto">
          <a:xfrm flipV="1">
            <a:off x="6599238" y="4670425"/>
            <a:ext cx="1466850" cy="54133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76" name="Line 26"/>
          <p:cNvSpPr>
            <a:spLocks noChangeShapeType="1"/>
          </p:cNvSpPr>
          <p:nvPr/>
        </p:nvSpPr>
        <p:spPr bwMode="auto">
          <a:xfrm>
            <a:off x="6599238" y="5211763"/>
            <a:ext cx="1357312" cy="3365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77" name="AutoShape 5"/>
          <p:cNvSpPr>
            <a:spLocks noChangeArrowheads="1"/>
          </p:cNvSpPr>
          <p:nvPr/>
        </p:nvSpPr>
        <p:spPr bwMode="auto">
          <a:xfrm>
            <a:off x="7208838" y="5410201"/>
            <a:ext cx="381000" cy="86836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778" name="Line 27"/>
          <p:cNvSpPr>
            <a:spLocks noChangeShapeType="1"/>
          </p:cNvSpPr>
          <p:nvPr/>
        </p:nvSpPr>
        <p:spPr bwMode="auto">
          <a:xfrm flipV="1">
            <a:off x="6599240" y="5684838"/>
            <a:ext cx="1558925" cy="1333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79" name="Line 28"/>
          <p:cNvSpPr>
            <a:spLocks noChangeShapeType="1"/>
          </p:cNvSpPr>
          <p:nvPr/>
        </p:nvSpPr>
        <p:spPr bwMode="auto">
          <a:xfrm>
            <a:off x="6599238" y="5818189"/>
            <a:ext cx="1358900" cy="7429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780" name="AutoShape 5"/>
          <p:cNvSpPr>
            <a:spLocks noChangeArrowheads="1"/>
          </p:cNvSpPr>
          <p:nvPr/>
        </p:nvSpPr>
        <p:spPr bwMode="auto">
          <a:xfrm>
            <a:off x="4922838" y="5467352"/>
            <a:ext cx="685800" cy="620713"/>
          </a:xfrm>
          <a:prstGeom prst="triangle">
            <a:avLst>
              <a:gd name="adj" fmla="val 50000"/>
            </a:avLst>
          </a:prstGeom>
          <a:solidFill>
            <a:srgbClr val="C0C0C0"/>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1" name="Footer Placeholder 1">
            <a:extLst>
              <a:ext uri="{FF2B5EF4-FFF2-40B4-BE49-F238E27FC236}">
                <a16:creationId xmlns:a16="http://schemas.microsoft.com/office/drawing/2014/main" id="{C700171E-73EC-420B-8713-185AB2FD4CB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transition spd="slow"/>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754253" y="1544638"/>
            <a:ext cx="1492250" cy="98425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a:ea typeface="+mn-ea"/>
                <a:cs typeface="+mn-cs"/>
              </a:rPr>
              <a:t>ROOT</a:t>
            </a:r>
          </a:p>
        </p:txBody>
      </p:sp>
      <p:cxnSp>
        <p:nvCxnSpPr>
          <p:cNvPr id="10" name="Straight Arrow Connector 9"/>
          <p:cNvCxnSpPr>
            <a:cxnSpLocks/>
            <a:stCxn id="6" idx="3"/>
            <a:endCxn id="25" idx="0"/>
          </p:cNvCxnSpPr>
          <p:nvPr/>
        </p:nvCxnSpPr>
        <p:spPr>
          <a:xfrm flipH="1">
            <a:off x="1072999" y="2384749"/>
            <a:ext cx="2899789" cy="85858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90" name="Straight Arrow Connector 89"/>
          <p:cNvCxnSpPr>
            <a:cxnSpLocks/>
            <a:stCxn id="6" idx="4"/>
            <a:endCxn id="106" idx="0"/>
          </p:cNvCxnSpPr>
          <p:nvPr/>
        </p:nvCxnSpPr>
        <p:spPr>
          <a:xfrm>
            <a:off x="4500378" y="2528889"/>
            <a:ext cx="8751" cy="81069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93" name="Straight Arrow Connector 92"/>
          <p:cNvCxnSpPr>
            <a:cxnSpLocks/>
            <a:stCxn id="6" idx="5"/>
            <a:endCxn id="107" idx="0"/>
          </p:cNvCxnSpPr>
          <p:nvPr/>
        </p:nvCxnSpPr>
        <p:spPr>
          <a:xfrm>
            <a:off x="5027968" y="2384749"/>
            <a:ext cx="3054338" cy="858582"/>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1" name="TextBox 20"/>
          <p:cNvSpPr txBox="1"/>
          <p:nvPr/>
        </p:nvSpPr>
        <p:spPr>
          <a:xfrm>
            <a:off x="2557110" y="3293244"/>
            <a:ext cx="4638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 .</a:t>
            </a:r>
          </a:p>
        </p:txBody>
      </p:sp>
      <p:sp>
        <p:nvSpPr>
          <p:cNvPr id="25" name="TextBox 24"/>
          <p:cNvSpPr txBox="1"/>
          <p:nvPr/>
        </p:nvSpPr>
        <p:spPr>
          <a:xfrm>
            <a:off x="91318" y="3243334"/>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0 0 0 0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06" name="TextBox 105"/>
          <p:cNvSpPr txBox="1"/>
          <p:nvPr/>
        </p:nvSpPr>
        <p:spPr>
          <a:xfrm>
            <a:off x="3527448" y="3339584"/>
            <a:ext cx="1963361" cy="369332"/>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a:t>
            </a:r>
            <a:r>
              <a:rPr kumimoji="0" lang="en-US" sz="1800" b="1" i="0" u="none" strike="noStrike" kern="1200" cap="none" spc="1500" normalizeH="0" baseline="0" noProof="0" dirty="0">
                <a:ln>
                  <a:noFill/>
                </a:ln>
                <a:solidFill>
                  <a:prstClr val="black"/>
                </a:solidFill>
                <a:effectLst/>
                <a:uLnTx/>
                <a:uFillTx/>
                <a:latin typeface="Calibri"/>
                <a:ea typeface="+mn-ea"/>
                <a:cs typeface="Arial" charset="0"/>
              </a:rPr>
              <a:t>1</a:t>
            </a: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 0</a:t>
            </a:r>
          </a:p>
        </p:txBody>
      </p:sp>
      <p:sp>
        <p:nvSpPr>
          <p:cNvPr id="107" name="TextBox 106"/>
          <p:cNvSpPr txBox="1"/>
          <p:nvPr/>
        </p:nvSpPr>
        <p:spPr>
          <a:xfrm>
            <a:off x="7100625" y="3243331"/>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08" name="TextBox 107"/>
          <p:cNvSpPr txBox="1"/>
          <p:nvPr/>
        </p:nvSpPr>
        <p:spPr>
          <a:xfrm>
            <a:off x="2445313" y="5235824"/>
            <a:ext cx="1963361" cy="369332"/>
          </a:xfrm>
          <a:prstGeom prst="rect">
            <a:avLst/>
          </a:prstGeom>
          <a:solidFill>
            <a:schemeClr val="accent3">
              <a:lumMod val="20000"/>
              <a:lumOff val="80000"/>
            </a:schemeClr>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3" name="TextBox 12"/>
          <p:cNvSpPr txBox="1"/>
          <p:nvPr/>
        </p:nvSpPr>
        <p:spPr>
          <a:xfrm>
            <a:off x="4616702" y="5259676"/>
            <a:ext cx="1963361" cy="369332"/>
          </a:xfrm>
          <a:prstGeom prst="rect">
            <a:avLst/>
          </a:prstGeom>
          <a:solidFill>
            <a:srgbClr val="E6B9B8"/>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4" name="TextBox 13"/>
          <p:cNvSpPr txBox="1"/>
          <p:nvPr/>
        </p:nvSpPr>
        <p:spPr>
          <a:xfrm>
            <a:off x="2445313" y="5649567"/>
            <a:ext cx="1963361" cy="369332"/>
          </a:xfrm>
          <a:prstGeom prst="rect">
            <a:avLst/>
          </a:prstGeom>
          <a:solidFill>
            <a:schemeClr val="accent1">
              <a:lumMod val="20000"/>
              <a:lumOff val="80000"/>
            </a:schemeClr>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6" name="TextBox 15"/>
          <p:cNvSpPr txBox="1"/>
          <p:nvPr/>
        </p:nvSpPr>
        <p:spPr>
          <a:xfrm>
            <a:off x="4627209" y="4657537"/>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7" name="TextBox 16"/>
          <p:cNvSpPr txBox="1"/>
          <p:nvPr/>
        </p:nvSpPr>
        <p:spPr>
          <a:xfrm>
            <a:off x="2445313" y="4657537"/>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3" name="TextBox 2"/>
          <p:cNvSpPr txBox="1"/>
          <p:nvPr/>
        </p:nvSpPr>
        <p:spPr>
          <a:xfrm>
            <a:off x="3666167" y="4657537"/>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19" name="TextBox 18"/>
          <p:cNvSpPr txBox="1"/>
          <p:nvPr/>
        </p:nvSpPr>
        <p:spPr>
          <a:xfrm>
            <a:off x="5843968" y="4657021"/>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1</a:t>
            </a:r>
          </a:p>
        </p:txBody>
      </p:sp>
      <p:cxnSp>
        <p:nvCxnSpPr>
          <p:cNvPr id="20" name="Straight Arrow Connector 19"/>
          <p:cNvCxnSpPr>
            <a:cxnSpLocks/>
            <a:stCxn id="106" idx="2"/>
            <a:endCxn id="17" idx="0"/>
          </p:cNvCxnSpPr>
          <p:nvPr/>
        </p:nvCxnSpPr>
        <p:spPr>
          <a:xfrm flipH="1">
            <a:off x="3426994" y="3708916"/>
            <a:ext cx="1082135" cy="94862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p:cNvCxnSpPr>
            <a:cxnSpLocks/>
            <a:stCxn id="106" idx="2"/>
            <a:endCxn id="16" idx="0"/>
          </p:cNvCxnSpPr>
          <p:nvPr/>
        </p:nvCxnSpPr>
        <p:spPr>
          <a:xfrm>
            <a:off x="4509129" y="3708916"/>
            <a:ext cx="1099761" cy="94862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8" name="TextBox 27"/>
          <p:cNvSpPr txBox="1"/>
          <p:nvPr/>
        </p:nvSpPr>
        <p:spPr>
          <a:xfrm>
            <a:off x="3675692" y="5238562"/>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29" name="TextBox 28"/>
          <p:cNvSpPr txBox="1"/>
          <p:nvPr/>
        </p:nvSpPr>
        <p:spPr>
          <a:xfrm>
            <a:off x="5845051" y="5251699"/>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1</a:t>
            </a:r>
          </a:p>
        </p:txBody>
      </p:sp>
      <p:sp>
        <p:nvSpPr>
          <p:cNvPr id="30" name="TextBox 29"/>
          <p:cNvSpPr txBox="1"/>
          <p:nvPr/>
        </p:nvSpPr>
        <p:spPr>
          <a:xfrm>
            <a:off x="3685217" y="5660837"/>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8" name="Folded Corner 7"/>
          <p:cNvSpPr/>
          <p:nvPr/>
        </p:nvSpPr>
        <p:spPr>
          <a:xfrm>
            <a:off x="2445313" y="6355186"/>
            <a:ext cx="1963361" cy="436345"/>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1" name="Folded Corner 30"/>
          <p:cNvSpPr/>
          <p:nvPr/>
        </p:nvSpPr>
        <p:spPr>
          <a:xfrm>
            <a:off x="4644012" y="6355186"/>
            <a:ext cx="1963361" cy="436345"/>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cxnSp>
        <p:nvCxnSpPr>
          <p:cNvPr id="11" name="Straight Arrow Connector 10"/>
          <p:cNvCxnSpPr>
            <a:stCxn id="17" idx="2"/>
            <a:endCxn id="8" idx="0"/>
          </p:cNvCxnSpPr>
          <p:nvPr/>
        </p:nvCxnSpPr>
        <p:spPr>
          <a:xfrm>
            <a:off x="3426994" y="6134865"/>
            <a:ext cx="0" cy="22032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p:cNvCxnSpPr>
            <a:stCxn id="16" idx="2"/>
            <a:endCxn id="31" idx="0"/>
          </p:cNvCxnSpPr>
          <p:nvPr/>
        </p:nvCxnSpPr>
        <p:spPr>
          <a:xfrm>
            <a:off x="5608890" y="6134865"/>
            <a:ext cx="16803" cy="22032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36" name="Figura a mano libera 19"/>
          <p:cNvSpPr/>
          <p:nvPr/>
        </p:nvSpPr>
        <p:spPr>
          <a:xfrm>
            <a:off x="2706413" y="6498203"/>
            <a:ext cx="1593709" cy="150812"/>
          </a:xfrm>
          <a:custGeom>
            <a:avLst/>
            <a:gdLst>
              <a:gd name="connsiteX0" fmla="*/ 0 w 1094317"/>
              <a:gd name="connsiteY0" fmla="*/ 296333 h 639233"/>
              <a:gd name="connsiteX1" fmla="*/ 88900 w 1094317"/>
              <a:gd name="connsiteY1" fmla="*/ 4233 h 639233"/>
              <a:gd name="connsiteX2" fmla="*/ 203200 w 1094317"/>
              <a:gd name="connsiteY2" fmla="*/ 321733 h 639233"/>
              <a:gd name="connsiteX3" fmla="*/ 279400 w 1094317"/>
              <a:gd name="connsiteY3" fmla="*/ 639233 h 639233"/>
              <a:gd name="connsiteX4" fmla="*/ 431800 w 1094317"/>
              <a:gd name="connsiteY4" fmla="*/ 321733 h 639233"/>
              <a:gd name="connsiteX5" fmla="*/ 990600 w 1094317"/>
              <a:gd name="connsiteY5" fmla="*/ 334433 h 639233"/>
              <a:gd name="connsiteX6" fmla="*/ 1054100 w 1094317"/>
              <a:gd name="connsiteY6" fmla="*/ 321733 h 6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317" h="639233">
                <a:moveTo>
                  <a:pt x="0" y="296333"/>
                </a:moveTo>
                <a:cubicBezTo>
                  <a:pt x="27516" y="148166"/>
                  <a:pt x="55033" y="0"/>
                  <a:pt x="88900" y="4233"/>
                </a:cubicBezTo>
                <a:cubicBezTo>
                  <a:pt x="122767" y="8466"/>
                  <a:pt x="171450" y="215900"/>
                  <a:pt x="203200" y="321733"/>
                </a:cubicBezTo>
                <a:cubicBezTo>
                  <a:pt x="234950" y="427566"/>
                  <a:pt x="241300" y="639233"/>
                  <a:pt x="279400" y="639233"/>
                </a:cubicBezTo>
                <a:cubicBezTo>
                  <a:pt x="317500" y="639233"/>
                  <a:pt x="313267" y="372533"/>
                  <a:pt x="431800" y="321733"/>
                </a:cubicBezTo>
                <a:cubicBezTo>
                  <a:pt x="550333" y="270933"/>
                  <a:pt x="886883" y="334433"/>
                  <a:pt x="990600" y="334433"/>
                </a:cubicBezTo>
                <a:cubicBezTo>
                  <a:pt x="1094317" y="334433"/>
                  <a:pt x="986367" y="321733"/>
                  <a:pt x="1054100" y="321733"/>
                </a:cubicBezTo>
              </a:path>
            </a:pathLst>
          </a:custGeom>
          <a:noFill/>
          <a:ln w="9525"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7" name="Figura a mano libera 10"/>
          <p:cNvSpPr/>
          <p:nvPr/>
        </p:nvSpPr>
        <p:spPr>
          <a:xfrm>
            <a:off x="4960616" y="6493319"/>
            <a:ext cx="1263528" cy="155696"/>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 name="connsiteX0" fmla="*/ 0 w 1043940"/>
              <a:gd name="connsiteY0" fmla="*/ 321059 h 474686"/>
              <a:gd name="connsiteX1" fmla="*/ 137160 w 1043940"/>
              <a:gd name="connsiteY1" fmla="*/ 1019 h 474686"/>
              <a:gd name="connsiteX2" fmla="*/ 396240 w 1043940"/>
              <a:gd name="connsiteY2" fmla="*/ 213036 h 474686"/>
              <a:gd name="connsiteX3" fmla="*/ 647700 w 1043940"/>
              <a:gd name="connsiteY3" fmla="*/ 23879 h 474686"/>
              <a:gd name="connsiteX4" fmla="*/ 937260 w 1043940"/>
              <a:gd name="connsiteY4" fmla="*/ 458219 h 474686"/>
              <a:gd name="connsiteX5" fmla="*/ 1043940 w 1043940"/>
              <a:gd name="connsiteY5" fmla="*/ 382019 h 474686"/>
              <a:gd name="connsiteX0" fmla="*/ 0 w 1043940"/>
              <a:gd name="connsiteY0" fmla="*/ 322144 h 785807"/>
              <a:gd name="connsiteX1" fmla="*/ 137160 w 1043940"/>
              <a:gd name="connsiteY1" fmla="*/ 2104 h 785807"/>
              <a:gd name="connsiteX2" fmla="*/ 396240 w 1043940"/>
              <a:gd name="connsiteY2" fmla="*/ 214121 h 785807"/>
              <a:gd name="connsiteX3" fmla="*/ 647700 w 1043940"/>
              <a:gd name="connsiteY3" fmla="*/ 783031 h 785807"/>
              <a:gd name="connsiteX4" fmla="*/ 937260 w 1043940"/>
              <a:gd name="connsiteY4" fmla="*/ 459304 h 785807"/>
              <a:gd name="connsiteX5" fmla="*/ 1043940 w 1043940"/>
              <a:gd name="connsiteY5" fmla="*/ 383104 h 78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785807">
                <a:moveTo>
                  <a:pt x="0" y="322144"/>
                </a:moveTo>
                <a:cubicBezTo>
                  <a:pt x="35560" y="148154"/>
                  <a:pt x="71120" y="20108"/>
                  <a:pt x="137160" y="2104"/>
                </a:cubicBezTo>
                <a:cubicBezTo>
                  <a:pt x="203200" y="-15900"/>
                  <a:pt x="311150" y="83967"/>
                  <a:pt x="396240" y="214121"/>
                </a:cubicBezTo>
                <a:cubicBezTo>
                  <a:pt x="481330" y="344275"/>
                  <a:pt x="557530" y="742167"/>
                  <a:pt x="647700" y="783031"/>
                </a:cubicBezTo>
                <a:cubicBezTo>
                  <a:pt x="737870" y="823895"/>
                  <a:pt x="871220" y="399614"/>
                  <a:pt x="937260" y="459304"/>
                </a:cubicBezTo>
                <a:cubicBezTo>
                  <a:pt x="1003300" y="518994"/>
                  <a:pt x="1026160" y="398344"/>
                  <a:pt x="1043940" y="383104"/>
                </a:cubicBezTo>
              </a:path>
            </a:pathLst>
          </a:custGeom>
          <a:noFill/>
          <a:ln w="9525"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4" name="Slide Number Placeholder 2"/>
          <p:cNvSpPr txBox="1">
            <a:spLocks/>
          </p:cNvSpPr>
          <p:nvPr/>
        </p:nvSpPr>
        <p:spPr>
          <a:xfrm>
            <a:off x="6553200" y="6356350"/>
            <a:ext cx="2133600" cy="365125"/>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lIns="91440" tIns="45720" rIns="91440" bIns="45720" rtlCol="0" anchor="ctr"/>
          <a:lstStyle>
            <a:defPPr>
              <a:defRPr lang="en-US"/>
            </a:defPPr>
            <a:lvl1pPr marL="0" algn="r" defTabSz="457200" rtl="0" eaLnBrk="0" latinLnBrk="0" hangingPunct="0">
              <a:defRPr sz="1200" kern="1200">
                <a:solidFill>
                  <a:schemeClr val="tx1"/>
                </a:solidFill>
                <a:latin typeface="Georgia" charset="0"/>
                <a:ea typeface="ＭＳ Ｐゴシック" charset="0"/>
                <a:cs typeface="Arial" charset="0"/>
              </a:defRPr>
            </a:lvl1pPr>
            <a:lvl2pPr marL="742950" indent="-285750" algn="l" defTabSz="457200" rtl="0" eaLnBrk="0" latinLnBrk="0" hangingPunct="0">
              <a:defRPr sz="1800" kern="1200">
                <a:solidFill>
                  <a:schemeClr val="tx1"/>
                </a:solidFill>
                <a:latin typeface="Georgia" charset="0"/>
                <a:ea typeface="Arial" charset="0"/>
                <a:cs typeface="Arial" charset="0"/>
              </a:defRPr>
            </a:lvl2pPr>
            <a:lvl3pPr marL="1143000" indent="-228600" algn="l" defTabSz="457200" rtl="0" eaLnBrk="0" latinLnBrk="0" hangingPunct="0">
              <a:defRPr sz="1800" kern="1200">
                <a:solidFill>
                  <a:schemeClr val="tx1"/>
                </a:solidFill>
                <a:latin typeface="Georgia" charset="0"/>
                <a:ea typeface="Arial" charset="0"/>
                <a:cs typeface="Arial" charset="0"/>
              </a:defRPr>
            </a:lvl3pPr>
            <a:lvl4pPr marL="1600200" indent="-228600" algn="l" defTabSz="457200" rtl="0" eaLnBrk="0" latinLnBrk="0" hangingPunct="0">
              <a:defRPr sz="1800" kern="1200">
                <a:solidFill>
                  <a:schemeClr val="tx1"/>
                </a:solidFill>
                <a:latin typeface="Georgia" charset="0"/>
                <a:ea typeface="Arial" charset="0"/>
                <a:cs typeface="Arial" charset="0"/>
              </a:defRPr>
            </a:lvl4pPr>
            <a:lvl5pPr marL="2057400" indent="-228600" algn="l" defTabSz="457200" rtl="0" eaLnBrk="0" latinLnBrk="0" hangingPunct="0">
              <a:defRPr sz="1800" kern="1200">
                <a:solidFill>
                  <a:schemeClr val="tx1"/>
                </a:solidFill>
                <a:latin typeface="Georgia" charset="0"/>
                <a:ea typeface="Arial" charset="0"/>
                <a:cs typeface="Arial" charset="0"/>
              </a:defRPr>
            </a:lvl5pPr>
            <a:lvl6pPr marL="25146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6pPr>
            <a:lvl7pPr marL="29718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7pPr>
            <a:lvl8pPr marL="34290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8pPr>
            <a:lvl9pPr marL="38862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35" name="Title 1">
            <a:extLst>
              <a:ext uri="{FF2B5EF4-FFF2-40B4-BE49-F238E27FC236}">
                <a16:creationId xmlns:a16="http://schemas.microsoft.com/office/drawing/2014/main" id="{B19A8459-ECE1-4CC4-840A-01EF69F2778B}"/>
              </a:ext>
            </a:extLst>
          </p:cNvPr>
          <p:cNvSpPr txBox="1">
            <a:spLocks/>
          </p:cNvSpPr>
          <p:nvPr/>
        </p:nvSpPr>
        <p:spPr bwMode="auto">
          <a:xfrm>
            <a:off x="45764" y="428626"/>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err="1">
                <a:solidFill>
                  <a:schemeClr val="accent1">
                    <a:lumMod val="50000"/>
                  </a:schemeClr>
                </a:solidFill>
              </a:rPr>
              <a:t>iSAX</a:t>
            </a:r>
            <a:br>
              <a:rPr lang="en-US" dirty="0">
                <a:solidFill>
                  <a:srgbClr val="C00000"/>
                </a:solidFill>
              </a:rPr>
            </a:br>
            <a:endParaRPr lang="en-CA" dirty="0">
              <a:solidFill>
                <a:srgbClr val="C00000"/>
              </a:solidFill>
            </a:endParaRPr>
          </a:p>
        </p:txBody>
      </p:sp>
      <p:cxnSp>
        <p:nvCxnSpPr>
          <p:cNvPr id="38" name="Straight Arrow Connector 37">
            <a:extLst>
              <a:ext uri="{FF2B5EF4-FFF2-40B4-BE49-F238E27FC236}">
                <a16:creationId xmlns:a16="http://schemas.microsoft.com/office/drawing/2014/main" id="{8DD07E45-D77F-4E8A-B9DA-2FC303ECA89F}"/>
              </a:ext>
            </a:extLst>
          </p:cNvPr>
          <p:cNvCxnSpPr>
            <a:cxnSpLocks/>
            <a:stCxn id="6" idx="3"/>
            <a:endCxn id="21" idx="0"/>
          </p:cNvCxnSpPr>
          <p:nvPr/>
        </p:nvCxnSpPr>
        <p:spPr>
          <a:xfrm flipH="1">
            <a:off x="2789036" y="2384749"/>
            <a:ext cx="1183752" cy="90849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40" name="TextBox 39">
            <a:extLst>
              <a:ext uri="{FF2B5EF4-FFF2-40B4-BE49-F238E27FC236}">
                <a16:creationId xmlns:a16="http://schemas.microsoft.com/office/drawing/2014/main" id="{89A94FCF-EE66-493E-922D-C72602B0D957}"/>
              </a:ext>
            </a:extLst>
          </p:cNvPr>
          <p:cNvSpPr txBox="1"/>
          <p:nvPr/>
        </p:nvSpPr>
        <p:spPr>
          <a:xfrm>
            <a:off x="6035283" y="3293244"/>
            <a:ext cx="4638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 .</a:t>
            </a:r>
          </a:p>
        </p:txBody>
      </p:sp>
      <p:cxnSp>
        <p:nvCxnSpPr>
          <p:cNvPr id="45" name="Straight Arrow Connector 44">
            <a:extLst>
              <a:ext uri="{FF2B5EF4-FFF2-40B4-BE49-F238E27FC236}">
                <a16:creationId xmlns:a16="http://schemas.microsoft.com/office/drawing/2014/main" id="{A4C1EFB7-1449-4E21-A30A-DA87E9210AA1}"/>
              </a:ext>
            </a:extLst>
          </p:cNvPr>
          <p:cNvCxnSpPr>
            <a:cxnSpLocks/>
            <a:stCxn id="6" idx="5"/>
            <a:endCxn id="40" idx="0"/>
          </p:cNvCxnSpPr>
          <p:nvPr/>
        </p:nvCxnSpPr>
        <p:spPr>
          <a:xfrm>
            <a:off x="5027968" y="2384749"/>
            <a:ext cx="1239241" cy="90849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grpSp>
        <p:nvGrpSpPr>
          <p:cNvPr id="39" name="Group 15">
            <a:extLst>
              <a:ext uri="{FF2B5EF4-FFF2-40B4-BE49-F238E27FC236}">
                <a16:creationId xmlns:a16="http://schemas.microsoft.com/office/drawing/2014/main" id="{9CD9DF0F-BF81-4551-8CCD-6C6284E91340}"/>
              </a:ext>
            </a:extLst>
          </p:cNvPr>
          <p:cNvGrpSpPr/>
          <p:nvPr/>
        </p:nvGrpSpPr>
        <p:grpSpPr>
          <a:xfrm>
            <a:off x="7672756" y="703936"/>
            <a:ext cx="1360789" cy="781747"/>
            <a:chOff x="157036" y="899670"/>
            <a:chExt cx="1360789" cy="781747"/>
          </a:xfrm>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7334E861-32D0-4D8C-B45C-9CC20A9D7274}"/>
                </a:ext>
              </a:extLst>
            </p:cNvPr>
            <p:cNvSpPr/>
            <p:nvPr/>
          </p:nvSpPr>
          <p:spPr>
            <a:xfrm>
              <a:off x="157036" y="1107691"/>
              <a:ext cx="1360789" cy="5737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42" name="Rectangle 41">
              <a:extLst>
                <a:ext uri="{FF2B5EF4-FFF2-40B4-BE49-F238E27FC236}">
                  <a16:creationId xmlns:a16="http://schemas.microsoft.com/office/drawing/2014/main" id="{B9DE2113-0051-45D4-A4E6-904F503A899D}"/>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43" name="Rounded Rectangle 18">
            <a:extLst>
              <a:ext uri="{FF2B5EF4-FFF2-40B4-BE49-F238E27FC236}">
                <a16:creationId xmlns:a16="http://schemas.microsoft.com/office/drawing/2014/main" id="{42EC0E6F-48D4-44BA-98E0-53BC439314AB}"/>
              </a:ext>
            </a:extLst>
          </p:cNvPr>
          <p:cNvSpPr/>
          <p:nvPr/>
        </p:nvSpPr>
        <p:spPr>
          <a:xfrm>
            <a:off x="7802881" y="1026964"/>
            <a:ext cx="1124372"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Shieh-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KDD‘08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4" name="Footer Placeholder 1">
            <a:extLst>
              <a:ext uri="{FF2B5EF4-FFF2-40B4-BE49-F238E27FC236}">
                <a16:creationId xmlns:a16="http://schemas.microsoft.com/office/drawing/2014/main" id="{AF00901D-6C9E-44E9-A010-5F71416544E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6659209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596" name="Connettore 1 3"/>
          <p:cNvCxnSpPr>
            <a:cxnSpLocks noChangeShapeType="1"/>
          </p:cNvCxnSpPr>
          <p:nvPr/>
        </p:nvCxnSpPr>
        <p:spPr bwMode="auto">
          <a:xfrm>
            <a:off x="357188" y="4979988"/>
            <a:ext cx="8535987" cy="1587"/>
          </a:xfrm>
          <a:prstGeom prst="line">
            <a:avLst/>
          </a:prstGeom>
          <a:noFill/>
          <a:ln w="22225" algn="ctr">
            <a:solidFill>
              <a:srgbClr val="000000"/>
            </a:solidFill>
            <a:round/>
            <a:headEnd/>
            <a:tailEnd/>
          </a:ln>
          <a:extLst>
            <a:ext uri="{909E8E84-426E-40DD-AFC4-6F175D3DCCD1}">
              <a14:hiddenFill xmlns:a14="http://schemas.microsoft.com/office/drawing/2010/main">
                <a:noFill/>
              </a14:hiddenFill>
            </a:ext>
          </a:extLst>
        </p:spPr>
      </p:cxnSp>
      <p:sp>
        <p:nvSpPr>
          <p:cNvPr id="169" name="Figura a mano libera 10"/>
          <p:cNvSpPr/>
          <p:nvPr/>
        </p:nvSpPr>
        <p:spPr>
          <a:xfrm>
            <a:off x="2813050" y="5137150"/>
            <a:ext cx="1044575" cy="3302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170" name="Figura a mano libera 11"/>
          <p:cNvSpPr/>
          <p:nvPr/>
        </p:nvSpPr>
        <p:spPr>
          <a:xfrm>
            <a:off x="5815013" y="5099050"/>
            <a:ext cx="1071562"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171" name="Figura a mano libera 19"/>
          <p:cNvSpPr/>
          <p:nvPr/>
        </p:nvSpPr>
        <p:spPr>
          <a:xfrm>
            <a:off x="1341438" y="5137150"/>
            <a:ext cx="1093787" cy="407988"/>
          </a:xfrm>
          <a:custGeom>
            <a:avLst/>
            <a:gdLst>
              <a:gd name="connsiteX0" fmla="*/ 0 w 1094317"/>
              <a:gd name="connsiteY0" fmla="*/ 296333 h 639233"/>
              <a:gd name="connsiteX1" fmla="*/ 88900 w 1094317"/>
              <a:gd name="connsiteY1" fmla="*/ 4233 h 639233"/>
              <a:gd name="connsiteX2" fmla="*/ 203200 w 1094317"/>
              <a:gd name="connsiteY2" fmla="*/ 321733 h 639233"/>
              <a:gd name="connsiteX3" fmla="*/ 279400 w 1094317"/>
              <a:gd name="connsiteY3" fmla="*/ 639233 h 639233"/>
              <a:gd name="connsiteX4" fmla="*/ 431800 w 1094317"/>
              <a:gd name="connsiteY4" fmla="*/ 321733 h 639233"/>
              <a:gd name="connsiteX5" fmla="*/ 990600 w 1094317"/>
              <a:gd name="connsiteY5" fmla="*/ 334433 h 639233"/>
              <a:gd name="connsiteX6" fmla="*/ 1054100 w 1094317"/>
              <a:gd name="connsiteY6" fmla="*/ 321733 h 6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317" h="639233">
                <a:moveTo>
                  <a:pt x="0" y="296333"/>
                </a:moveTo>
                <a:cubicBezTo>
                  <a:pt x="27516" y="148166"/>
                  <a:pt x="55033" y="0"/>
                  <a:pt x="88900" y="4233"/>
                </a:cubicBezTo>
                <a:cubicBezTo>
                  <a:pt x="122767" y="8466"/>
                  <a:pt x="171450" y="215900"/>
                  <a:pt x="203200" y="321733"/>
                </a:cubicBezTo>
                <a:cubicBezTo>
                  <a:pt x="234950" y="427566"/>
                  <a:pt x="241300" y="639233"/>
                  <a:pt x="279400" y="639233"/>
                </a:cubicBezTo>
                <a:cubicBezTo>
                  <a:pt x="317500" y="639233"/>
                  <a:pt x="313267" y="372533"/>
                  <a:pt x="431800" y="321733"/>
                </a:cubicBezTo>
                <a:cubicBezTo>
                  <a:pt x="550333" y="270933"/>
                  <a:pt x="886883" y="334433"/>
                  <a:pt x="990600" y="334433"/>
                </a:cubicBezTo>
                <a:cubicBezTo>
                  <a:pt x="1094317" y="334433"/>
                  <a:pt x="986367" y="321733"/>
                  <a:pt x="1054100" y="321733"/>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00" name="Connettore 1 68"/>
          <p:cNvCxnSpPr>
            <a:cxnSpLocks noChangeShapeType="1"/>
            <a:stCxn id="204" idx="4"/>
            <a:endCxn id="177" idx="0"/>
          </p:cNvCxnSpPr>
          <p:nvPr/>
        </p:nvCxnSpPr>
        <p:spPr bwMode="auto">
          <a:xfrm>
            <a:off x="3322638" y="2441575"/>
            <a:ext cx="0" cy="262572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01" name="Connettore 1 70"/>
          <p:cNvCxnSpPr>
            <a:cxnSpLocks noChangeShapeType="1"/>
            <a:stCxn id="189" idx="4"/>
            <a:endCxn id="178" idx="0"/>
          </p:cNvCxnSpPr>
          <p:nvPr/>
        </p:nvCxnSpPr>
        <p:spPr bwMode="auto">
          <a:xfrm>
            <a:off x="1878013" y="2460625"/>
            <a:ext cx="0" cy="26066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77" name="Angolo ripiegato 90"/>
          <p:cNvSpPr/>
          <p:nvPr/>
        </p:nvSpPr>
        <p:spPr>
          <a:xfrm>
            <a:off x="2714625" y="5067300"/>
            <a:ext cx="1214438" cy="571500"/>
          </a:xfrm>
          <a:prstGeom prst="foldedCorner">
            <a:avLst/>
          </a:prstGeom>
          <a:noFill/>
          <a:ln w="508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78" name="Angolo ripiegato 91"/>
          <p:cNvSpPr/>
          <p:nvPr/>
        </p:nvSpPr>
        <p:spPr>
          <a:xfrm>
            <a:off x="1270000" y="5067300"/>
            <a:ext cx="1214438" cy="571500"/>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79" name="Rettangolo arrotondato 34"/>
          <p:cNvSpPr/>
          <p:nvPr/>
        </p:nvSpPr>
        <p:spPr>
          <a:xfrm>
            <a:off x="1089025" y="3562350"/>
            <a:ext cx="7804150" cy="1008063"/>
          </a:xfrm>
          <a:prstGeom prst="roundRect">
            <a:avLst/>
          </a:prstGeom>
          <a:noFill/>
          <a:ln w="12700" cap="flat" cmpd="sng" algn="ctr">
            <a:solidFill>
              <a:sysClr val="windowText" lastClr="000000"/>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80" name="CasellaDiTesto 15"/>
          <p:cNvSpPr txBox="1"/>
          <p:nvPr/>
        </p:nvSpPr>
        <p:spPr>
          <a:xfrm>
            <a:off x="539750" y="1144588"/>
            <a:ext cx="549275" cy="400050"/>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FBL</a:t>
            </a:r>
          </a:p>
        </p:txBody>
      </p:sp>
      <p:sp>
        <p:nvSpPr>
          <p:cNvPr id="181" name="CasellaDiTesto 15"/>
          <p:cNvSpPr txBox="1"/>
          <p:nvPr/>
        </p:nvSpPr>
        <p:spPr>
          <a:xfrm>
            <a:off x="539750" y="3633788"/>
            <a:ext cx="538163" cy="400050"/>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LBL</a:t>
            </a:r>
          </a:p>
        </p:txBody>
      </p:sp>
      <p:sp>
        <p:nvSpPr>
          <p:cNvPr id="182" name="Ovale 36"/>
          <p:cNvSpPr/>
          <p:nvPr/>
        </p:nvSpPr>
        <p:spPr>
          <a:xfrm>
            <a:off x="5003800" y="342900"/>
            <a:ext cx="571500"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R</a:t>
            </a:r>
          </a:p>
        </p:txBody>
      </p:sp>
      <p:sp>
        <p:nvSpPr>
          <p:cNvPr id="183" name="Documento 39"/>
          <p:cNvSpPr/>
          <p:nvPr/>
        </p:nvSpPr>
        <p:spPr>
          <a:xfrm>
            <a:off x="2714625" y="1101725"/>
            <a:ext cx="1214438" cy="412750"/>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09" name="Connettore 1 40"/>
          <p:cNvCxnSpPr>
            <a:cxnSpLocks noChangeShapeType="1"/>
            <a:stCxn id="182" idx="3"/>
            <a:endCxn id="204" idx="7"/>
          </p:cNvCxnSpPr>
          <p:nvPr/>
        </p:nvCxnSpPr>
        <p:spPr bwMode="auto">
          <a:xfrm flipH="1">
            <a:off x="3549650" y="830263"/>
            <a:ext cx="1538288" cy="112395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5" name="Documento 41"/>
          <p:cNvSpPr/>
          <p:nvPr/>
        </p:nvSpPr>
        <p:spPr>
          <a:xfrm>
            <a:off x="1270000" y="1101725"/>
            <a:ext cx="1214438" cy="428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1" name="Connettore 1 43"/>
          <p:cNvCxnSpPr>
            <a:cxnSpLocks noChangeShapeType="1"/>
            <a:stCxn id="182" idx="2"/>
            <a:endCxn id="189" idx="7"/>
          </p:cNvCxnSpPr>
          <p:nvPr/>
        </p:nvCxnSpPr>
        <p:spPr bwMode="auto">
          <a:xfrm flipH="1">
            <a:off x="2103438" y="628650"/>
            <a:ext cx="2900362" cy="134461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7" name="Documento 45"/>
          <p:cNvSpPr/>
          <p:nvPr/>
        </p:nvSpPr>
        <p:spPr>
          <a:xfrm>
            <a:off x="6646863" y="1047750"/>
            <a:ext cx="1214437" cy="496888"/>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3" name="Connettore 1 47"/>
          <p:cNvCxnSpPr>
            <a:cxnSpLocks noChangeShapeType="1"/>
            <a:stCxn id="182" idx="5"/>
            <a:endCxn id="190" idx="1"/>
          </p:cNvCxnSpPr>
          <p:nvPr/>
        </p:nvCxnSpPr>
        <p:spPr bwMode="auto">
          <a:xfrm>
            <a:off x="5491163" y="830263"/>
            <a:ext cx="1535112" cy="114300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9" name="Ovale 48"/>
          <p:cNvSpPr/>
          <p:nvPr/>
        </p:nvSpPr>
        <p:spPr>
          <a:xfrm>
            <a:off x="1555750" y="188912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L1</a:t>
            </a:r>
          </a:p>
        </p:txBody>
      </p:sp>
      <p:sp>
        <p:nvSpPr>
          <p:cNvPr id="190" name="Ovale 50"/>
          <p:cNvSpPr/>
          <p:nvPr/>
        </p:nvSpPr>
        <p:spPr>
          <a:xfrm>
            <a:off x="6932613" y="1889125"/>
            <a:ext cx="642937"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I1</a:t>
            </a:r>
          </a:p>
        </p:txBody>
      </p:sp>
      <p:sp>
        <p:nvSpPr>
          <p:cNvPr id="191" name="Rettangolo arrotondato 51"/>
          <p:cNvSpPr/>
          <p:nvPr/>
        </p:nvSpPr>
        <p:spPr>
          <a:xfrm>
            <a:off x="1089025" y="981075"/>
            <a:ext cx="7659688" cy="676275"/>
          </a:xfrm>
          <a:prstGeom prst="roundRect">
            <a:avLst/>
          </a:prstGeom>
          <a:noFill/>
          <a:ln w="12700" cap="flat" cmpd="sng" algn="ctr">
            <a:solidFill>
              <a:sysClr val="windowText" lastClr="000000"/>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7" name="Straight Connector 44"/>
          <p:cNvCxnSpPr>
            <a:cxnSpLocks noChangeShapeType="1"/>
            <a:stCxn id="185" idx="2"/>
            <a:endCxn id="189" idx="0"/>
          </p:cNvCxnSpPr>
          <p:nvPr/>
        </p:nvCxnSpPr>
        <p:spPr bwMode="auto">
          <a:xfrm rot="5400000">
            <a:off x="1683544" y="1696244"/>
            <a:ext cx="387350" cy="1588"/>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cxnSp>
        <p:nvCxnSpPr>
          <p:cNvPr id="110618" name="Straight Connector 47"/>
          <p:cNvCxnSpPr>
            <a:cxnSpLocks noChangeShapeType="1"/>
            <a:stCxn id="183" idx="2"/>
          </p:cNvCxnSpPr>
          <p:nvPr/>
        </p:nvCxnSpPr>
        <p:spPr bwMode="auto">
          <a:xfrm rot="5400000">
            <a:off x="3120231" y="1688307"/>
            <a:ext cx="403225" cy="1588"/>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cxnSp>
        <p:nvCxnSpPr>
          <p:cNvPr id="110619" name="Straight Connector 50"/>
          <p:cNvCxnSpPr>
            <a:cxnSpLocks noChangeShapeType="1"/>
            <a:stCxn id="187" idx="2"/>
            <a:endCxn id="190" idx="0"/>
          </p:cNvCxnSpPr>
          <p:nvPr/>
        </p:nvCxnSpPr>
        <p:spPr bwMode="auto">
          <a:xfrm>
            <a:off x="7254875" y="1511300"/>
            <a:ext cx="0" cy="377825"/>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sp>
        <p:nvSpPr>
          <p:cNvPr id="195" name="Ovale 56"/>
          <p:cNvSpPr/>
          <p:nvPr/>
        </p:nvSpPr>
        <p:spPr>
          <a:xfrm>
            <a:off x="7861300" y="237172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L4</a:t>
            </a:r>
          </a:p>
        </p:txBody>
      </p:sp>
      <p:cxnSp>
        <p:nvCxnSpPr>
          <p:cNvPr id="110621" name="Connettore 1 58"/>
          <p:cNvCxnSpPr>
            <a:cxnSpLocks noChangeShapeType="1"/>
            <a:endCxn id="190" idx="2"/>
          </p:cNvCxnSpPr>
          <p:nvPr/>
        </p:nvCxnSpPr>
        <p:spPr bwMode="auto">
          <a:xfrm rot="5400000" flipH="1" flipV="1">
            <a:off x="6602413" y="2125662"/>
            <a:ext cx="280988" cy="37941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22" name="Connettore 1 59"/>
          <p:cNvCxnSpPr>
            <a:cxnSpLocks noChangeShapeType="1"/>
            <a:stCxn id="190" idx="6"/>
            <a:endCxn id="195" idx="1"/>
          </p:cNvCxnSpPr>
          <p:nvPr/>
        </p:nvCxnSpPr>
        <p:spPr bwMode="auto">
          <a:xfrm>
            <a:off x="7575550" y="2174875"/>
            <a:ext cx="379413"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01" name="Figura a mano libera 69"/>
          <p:cNvSpPr/>
          <p:nvPr/>
        </p:nvSpPr>
        <p:spPr>
          <a:xfrm>
            <a:off x="5795963" y="5367338"/>
            <a:ext cx="1042987" cy="347662"/>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202" name="CasellaDiTesto 5"/>
          <p:cNvSpPr txBox="1"/>
          <p:nvPr/>
        </p:nvSpPr>
        <p:spPr>
          <a:xfrm>
            <a:off x="83619" y="4572000"/>
            <a:ext cx="177644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C00000"/>
                </a:solidFill>
                <a:effectLst/>
                <a:uLnTx/>
                <a:uFillTx/>
                <a:latin typeface="Georgia" pitchFamily="18" charset="0"/>
                <a:ea typeface="+mn-ea"/>
                <a:cs typeface="Arial" charset="0"/>
              </a:rPr>
              <a:t>main memory</a:t>
            </a:r>
          </a:p>
        </p:txBody>
      </p:sp>
      <p:sp>
        <p:nvSpPr>
          <p:cNvPr id="203" name="CasellaDiTesto 6"/>
          <p:cNvSpPr txBox="1"/>
          <p:nvPr/>
        </p:nvSpPr>
        <p:spPr>
          <a:xfrm>
            <a:off x="83619" y="4981575"/>
            <a:ext cx="655949"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C00000"/>
                </a:solidFill>
                <a:effectLst/>
                <a:uLnTx/>
                <a:uFillTx/>
                <a:latin typeface="Georgia" pitchFamily="18" charset="0"/>
                <a:ea typeface="+mn-ea"/>
                <a:cs typeface="Arial" charset="0"/>
              </a:rPr>
              <a:t>disk</a:t>
            </a:r>
          </a:p>
        </p:txBody>
      </p:sp>
      <p:sp>
        <p:nvSpPr>
          <p:cNvPr id="204" name="Ovale 50"/>
          <p:cNvSpPr/>
          <p:nvPr/>
        </p:nvSpPr>
        <p:spPr>
          <a:xfrm>
            <a:off x="3000375" y="1870075"/>
            <a:ext cx="642938"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I2</a:t>
            </a:r>
          </a:p>
        </p:txBody>
      </p:sp>
      <p:sp>
        <p:nvSpPr>
          <p:cNvPr id="205" name="Ovale 56"/>
          <p:cNvSpPr/>
          <p:nvPr/>
        </p:nvSpPr>
        <p:spPr>
          <a:xfrm>
            <a:off x="3708400" y="235267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L6</a:t>
            </a:r>
          </a:p>
        </p:txBody>
      </p:sp>
      <p:sp>
        <p:nvSpPr>
          <p:cNvPr id="206" name="Ovale 57"/>
          <p:cNvSpPr/>
          <p:nvPr/>
        </p:nvSpPr>
        <p:spPr>
          <a:xfrm>
            <a:off x="2273300" y="235267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L5</a:t>
            </a:r>
          </a:p>
        </p:txBody>
      </p:sp>
      <p:cxnSp>
        <p:nvCxnSpPr>
          <p:cNvPr id="110629" name="Connettore 1 58"/>
          <p:cNvCxnSpPr>
            <a:cxnSpLocks noChangeShapeType="1"/>
            <a:stCxn id="206" idx="7"/>
            <a:endCxn id="204" idx="2"/>
          </p:cNvCxnSpPr>
          <p:nvPr/>
        </p:nvCxnSpPr>
        <p:spPr bwMode="auto">
          <a:xfrm flipV="1">
            <a:off x="2820988" y="2155825"/>
            <a:ext cx="179387"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0" name="Connettore 1 59"/>
          <p:cNvCxnSpPr>
            <a:cxnSpLocks noChangeShapeType="1"/>
            <a:stCxn id="204" idx="6"/>
            <a:endCxn id="205" idx="1"/>
          </p:cNvCxnSpPr>
          <p:nvPr/>
        </p:nvCxnSpPr>
        <p:spPr bwMode="auto">
          <a:xfrm>
            <a:off x="3643313" y="2155825"/>
            <a:ext cx="15875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14" name="Figura a mano libera 10"/>
          <p:cNvSpPr/>
          <p:nvPr/>
        </p:nvSpPr>
        <p:spPr>
          <a:xfrm>
            <a:off x="3508375" y="5794375"/>
            <a:ext cx="1042988" cy="3302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32" name="Connettore 1 68"/>
          <p:cNvCxnSpPr>
            <a:cxnSpLocks noChangeShapeType="1"/>
            <a:stCxn id="205" idx="4"/>
            <a:endCxn id="220" idx="0"/>
          </p:cNvCxnSpPr>
          <p:nvPr/>
        </p:nvCxnSpPr>
        <p:spPr bwMode="auto">
          <a:xfrm flipH="1">
            <a:off x="4016375" y="2924175"/>
            <a:ext cx="12700" cy="27987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33" name="Connettore 1 70"/>
          <p:cNvCxnSpPr>
            <a:cxnSpLocks noChangeShapeType="1"/>
            <a:stCxn id="206" idx="4"/>
            <a:endCxn id="221" idx="0"/>
          </p:cNvCxnSpPr>
          <p:nvPr/>
        </p:nvCxnSpPr>
        <p:spPr bwMode="auto">
          <a:xfrm>
            <a:off x="2593975" y="2924175"/>
            <a:ext cx="3175" cy="27987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20" name="Angolo ripiegato 90"/>
          <p:cNvSpPr/>
          <p:nvPr/>
        </p:nvSpPr>
        <p:spPr>
          <a:xfrm>
            <a:off x="3408363" y="5722938"/>
            <a:ext cx="1214437" cy="1019175"/>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221" name="Angolo ripiegato 91"/>
          <p:cNvSpPr/>
          <p:nvPr/>
        </p:nvSpPr>
        <p:spPr>
          <a:xfrm>
            <a:off x="1989138" y="5722938"/>
            <a:ext cx="1214437" cy="1019175"/>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36" name="Straight Connector 223"/>
          <p:cNvCxnSpPr>
            <a:cxnSpLocks noChangeShapeType="1"/>
          </p:cNvCxnSpPr>
          <p:nvPr/>
        </p:nvCxnSpPr>
        <p:spPr bwMode="auto">
          <a:xfrm>
            <a:off x="2124075" y="5837238"/>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7" name="Straight Connector 224"/>
          <p:cNvCxnSpPr>
            <a:cxnSpLocks noChangeShapeType="1"/>
          </p:cNvCxnSpPr>
          <p:nvPr/>
        </p:nvCxnSpPr>
        <p:spPr bwMode="auto">
          <a:xfrm>
            <a:off x="2324100" y="598963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8" name="Straight Connector 225"/>
          <p:cNvCxnSpPr>
            <a:cxnSpLocks noChangeShapeType="1"/>
          </p:cNvCxnSpPr>
          <p:nvPr/>
        </p:nvCxnSpPr>
        <p:spPr bwMode="auto">
          <a:xfrm>
            <a:off x="2532063" y="590867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9" name="Straight Connector 226"/>
          <p:cNvCxnSpPr>
            <a:cxnSpLocks noChangeShapeType="1"/>
          </p:cNvCxnSpPr>
          <p:nvPr/>
        </p:nvCxnSpPr>
        <p:spPr bwMode="auto">
          <a:xfrm>
            <a:off x="2747963" y="583723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40" name="Straight Connector 227"/>
          <p:cNvCxnSpPr>
            <a:cxnSpLocks noChangeShapeType="1"/>
          </p:cNvCxnSpPr>
          <p:nvPr/>
        </p:nvCxnSpPr>
        <p:spPr bwMode="auto">
          <a:xfrm>
            <a:off x="2963863" y="59817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29" name="Figura a mano libera 10"/>
          <p:cNvSpPr/>
          <p:nvPr/>
        </p:nvSpPr>
        <p:spPr>
          <a:xfrm>
            <a:off x="2087563" y="6205538"/>
            <a:ext cx="1044575" cy="331787"/>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240" name="CasellaDiTesto 6"/>
          <p:cNvSpPr txBox="1"/>
          <p:nvPr/>
        </p:nvSpPr>
        <p:spPr>
          <a:xfrm>
            <a:off x="2751138" y="5189538"/>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a</a:t>
            </a:r>
          </a:p>
        </p:txBody>
      </p:sp>
      <p:sp>
        <p:nvSpPr>
          <p:cNvPr id="241" name="CasellaDiTesto 6"/>
          <p:cNvSpPr txBox="1"/>
          <p:nvPr/>
        </p:nvSpPr>
        <p:spPr>
          <a:xfrm>
            <a:off x="2032000" y="5773738"/>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a</a:t>
            </a:r>
          </a:p>
        </p:txBody>
      </p:sp>
      <p:sp>
        <p:nvSpPr>
          <p:cNvPr id="246" name="CasellaDiTesto 6"/>
          <p:cNvSpPr txBox="1"/>
          <p:nvPr/>
        </p:nvSpPr>
        <p:spPr>
          <a:xfrm>
            <a:off x="2928938" y="6134100"/>
            <a:ext cx="2952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x</a:t>
            </a:r>
          </a:p>
        </p:txBody>
      </p:sp>
      <p:sp>
        <p:nvSpPr>
          <p:cNvPr id="247" name="CasellaDiTesto 6"/>
          <p:cNvSpPr txBox="1"/>
          <p:nvPr/>
        </p:nvSpPr>
        <p:spPr>
          <a:xfrm>
            <a:off x="4356100" y="5702300"/>
            <a:ext cx="300038"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y</a:t>
            </a:r>
          </a:p>
        </p:txBody>
      </p:sp>
      <p:cxnSp>
        <p:nvCxnSpPr>
          <p:cNvPr id="110646" name="Connettore 1 64"/>
          <p:cNvCxnSpPr>
            <a:cxnSpLocks noChangeShapeType="1"/>
            <a:stCxn id="96" idx="4"/>
            <a:endCxn id="75" idx="0"/>
          </p:cNvCxnSpPr>
          <p:nvPr/>
        </p:nvCxnSpPr>
        <p:spPr bwMode="auto">
          <a:xfrm flipH="1">
            <a:off x="6326188" y="2946400"/>
            <a:ext cx="1587" cy="21129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94" name="CasellaDiTesto 6"/>
          <p:cNvSpPr txBox="1"/>
          <p:nvPr/>
        </p:nvSpPr>
        <p:spPr>
          <a:xfrm>
            <a:off x="5414963" y="5086350"/>
            <a:ext cx="328612"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b</a:t>
            </a:r>
          </a:p>
        </p:txBody>
      </p:sp>
      <p:sp>
        <p:nvSpPr>
          <p:cNvPr id="95" name="CasellaDiTesto 6"/>
          <p:cNvSpPr txBox="1"/>
          <p:nvPr/>
        </p:nvSpPr>
        <p:spPr>
          <a:xfrm>
            <a:off x="5438775" y="53911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c</a:t>
            </a:r>
          </a:p>
        </p:txBody>
      </p:sp>
      <p:sp>
        <p:nvSpPr>
          <p:cNvPr id="100" name="Figura a mano libera 61"/>
          <p:cNvSpPr/>
          <p:nvPr/>
        </p:nvSpPr>
        <p:spPr>
          <a:xfrm>
            <a:off x="7646988" y="5078413"/>
            <a:ext cx="1071562" cy="357187"/>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 name="connsiteX0" fmla="*/ 0 w 1043940"/>
              <a:gd name="connsiteY0" fmla="*/ 561340 h 953845"/>
              <a:gd name="connsiteX1" fmla="*/ 167640 w 1043940"/>
              <a:gd name="connsiteY1" fmla="*/ 523240 h 953845"/>
              <a:gd name="connsiteX2" fmla="*/ 236220 w 1043940"/>
              <a:gd name="connsiteY2" fmla="*/ 523240 h 953845"/>
              <a:gd name="connsiteX3" fmla="*/ 327660 w 1043940"/>
              <a:gd name="connsiteY3" fmla="*/ 492760 h 953845"/>
              <a:gd name="connsiteX4" fmla="*/ 419100 w 1043940"/>
              <a:gd name="connsiteY4" fmla="*/ 477520 h 953845"/>
              <a:gd name="connsiteX5" fmla="*/ 480060 w 1043940"/>
              <a:gd name="connsiteY5" fmla="*/ 58420 h 953845"/>
              <a:gd name="connsiteX6" fmla="*/ 579120 w 1043940"/>
              <a:gd name="connsiteY6" fmla="*/ 828040 h 953845"/>
              <a:gd name="connsiteX7" fmla="*/ 588966 w 1043940"/>
              <a:gd name="connsiteY7" fmla="*/ 813252 h 953845"/>
              <a:gd name="connsiteX8" fmla="*/ 632460 w 1043940"/>
              <a:gd name="connsiteY8" fmla="*/ 424180 h 953845"/>
              <a:gd name="connsiteX9" fmla="*/ 792480 w 1043940"/>
              <a:gd name="connsiteY9" fmla="*/ 447040 h 953845"/>
              <a:gd name="connsiteX10" fmla="*/ 937260 w 1043940"/>
              <a:gd name="connsiteY10" fmla="*/ 447040 h 953845"/>
              <a:gd name="connsiteX11" fmla="*/ 1013460 w 1043940"/>
              <a:gd name="connsiteY11" fmla="*/ 447040 h 953845"/>
              <a:gd name="connsiteX12" fmla="*/ 1043940 w 1043940"/>
              <a:gd name="connsiteY12" fmla="*/ 416560 h 953845"/>
              <a:gd name="connsiteX0" fmla="*/ 0 w 1043940"/>
              <a:gd name="connsiteY0" fmla="*/ 599217 h 986394"/>
              <a:gd name="connsiteX1" fmla="*/ 167640 w 1043940"/>
              <a:gd name="connsiteY1" fmla="*/ 561117 h 986394"/>
              <a:gd name="connsiteX2" fmla="*/ 236220 w 1043940"/>
              <a:gd name="connsiteY2" fmla="*/ 561117 h 986394"/>
              <a:gd name="connsiteX3" fmla="*/ 327660 w 1043940"/>
              <a:gd name="connsiteY3" fmla="*/ 530637 h 986394"/>
              <a:gd name="connsiteX4" fmla="*/ 419100 w 1043940"/>
              <a:gd name="connsiteY4" fmla="*/ 515397 h 986394"/>
              <a:gd name="connsiteX5" fmla="*/ 480060 w 1043940"/>
              <a:gd name="connsiteY5" fmla="*/ 96297 h 986394"/>
              <a:gd name="connsiteX6" fmla="*/ 500066 w 1043940"/>
              <a:gd name="connsiteY6" fmla="*/ 128269 h 986394"/>
              <a:gd name="connsiteX7" fmla="*/ 579120 w 1043940"/>
              <a:gd name="connsiteY7" fmla="*/ 865917 h 986394"/>
              <a:gd name="connsiteX8" fmla="*/ 588966 w 1043940"/>
              <a:gd name="connsiteY8" fmla="*/ 851129 h 986394"/>
              <a:gd name="connsiteX9" fmla="*/ 632460 w 1043940"/>
              <a:gd name="connsiteY9" fmla="*/ 462057 h 986394"/>
              <a:gd name="connsiteX10" fmla="*/ 792480 w 1043940"/>
              <a:gd name="connsiteY10" fmla="*/ 484917 h 986394"/>
              <a:gd name="connsiteX11" fmla="*/ 937260 w 1043940"/>
              <a:gd name="connsiteY11" fmla="*/ 484917 h 986394"/>
              <a:gd name="connsiteX12" fmla="*/ 1013460 w 1043940"/>
              <a:gd name="connsiteY12" fmla="*/ 484917 h 986394"/>
              <a:gd name="connsiteX13" fmla="*/ 1043940 w 1043940"/>
              <a:gd name="connsiteY13" fmla="*/ 454437 h 986394"/>
              <a:gd name="connsiteX0" fmla="*/ 0 w 1043940"/>
              <a:gd name="connsiteY0" fmla="*/ 599219 h 986396"/>
              <a:gd name="connsiteX1" fmla="*/ 167640 w 1043940"/>
              <a:gd name="connsiteY1" fmla="*/ 561119 h 986396"/>
              <a:gd name="connsiteX2" fmla="*/ 236220 w 1043940"/>
              <a:gd name="connsiteY2" fmla="*/ 222238 h 986396"/>
              <a:gd name="connsiteX3" fmla="*/ 327660 w 1043940"/>
              <a:gd name="connsiteY3" fmla="*/ 530639 h 986396"/>
              <a:gd name="connsiteX4" fmla="*/ 419100 w 1043940"/>
              <a:gd name="connsiteY4" fmla="*/ 515399 h 986396"/>
              <a:gd name="connsiteX5" fmla="*/ 480060 w 1043940"/>
              <a:gd name="connsiteY5" fmla="*/ 96299 h 986396"/>
              <a:gd name="connsiteX6" fmla="*/ 500066 w 1043940"/>
              <a:gd name="connsiteY6" fmla="*/ 128271 h 986396"/>
              <a:gd name="connsiteX7" fmla="*/ 579120 w 1043940"/>
              <a:gd name="connsiteY7" fmla="*/ 865919 h 986396"/>
              <a:gd name="connsiteX8" fmla="*/ 588966 w 1043940"/>
              <a:gd name="connsiteY8" fmla="*/ 851131 h 986396"/>
              <a:gd name="connsiteX9" fmla="*/ 632460 w 1043940"/>
              <a:gd name="connsiteY9" fmla="*/ 462059 h 986396"/>
              <a:gd name="connsiteX10" fmla="*/ 792480 w 1043940"/>
              <a:gd name="connsiteY10" fmla="*/ 484919 h 986396"/>
              <a:gd name="connsiteX11" fmla="*/ 937260 w 1043940"/>
              <a:gd name="connsiteY11" fmla="*/ 484919 h 986396"/>
              <a:gd name="connsiteX12" fmla="*/ 1013460 w 1043940"/>
              <a:gd name="connsiteY12" fmla="*/ 484919 h 986396"/>
              <a:gd name="connsiteX13" fmla="*/ 1043940 w 1043940"/>
              <a:gd name="connsiteY13" fmla="*/ 454439 h 98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940" h="986396">
                <a:moveTo>
                  <a:pt x="0" y="599219"/>
                </a:moveTo>
                <a:cubicBezTo>
                  <a:pt x="64135" y="583344"/>
                  <a:pt x="128270" y="623949"/>
                  <a:pt x="167640" y="561119"/>
                </a:cubicBezTo>
                <a:cubicBezTo>
                  <a:pt x="207010" y="498289"/>
                  <a:pt x="209550" y="227318"/>
                  <a:pt x="236220" y="222238"/>
                </a:cubicBezTo>
                <a:cubicBezTo>
                  <a:pt x="262890" y="217158"/>
                  <a:pt x="297180" y="481779"/>
                  <a:pt x="327660" y="530639"/>
                </a:cubicBezTo>
                <a:cubicBezTo>
                  <a:pt x="358140" y="579499"/>
                  <a:pt x="393700" y="587789"/>
                  <a:pt x="419100" y="515399"/>
                </a:cubicBezTo>
                <a:cubicBezTo>
                  <a:pt x="444500" y="443009"/>
                  <a:pt x="466566" y="160820"/>
                  <a:pt x="480060" y="96299"/>
                </a:cubicBezTo>
                <a:cubicBezTo>
                  <a:pt x="493554" y="31778"/>
                  <a:pt x="483556" y="1"/>
                  <a:pt x="500066" y="128271"/>
                </a:cubicBezTo>
                <a:cubicBezTo>
                  <a:pt x="516576" y="256541"/>
                  <a:pt x="564303" y="745442"/>
                  <a:pt x="579120" y="865919"/>
                </a:cubicBezTo>
                <a:cubicBezTo>
                  <a:pt x="593937" y="986396"/>
                  <a:pt x="580076" y="918441"/>
                  <a:pt x="588966" y="851131"/>
                </a:cubicBezTo>
                <a:cubicBezTo>
                  <a:pt x="597856" y="783821"/>
                  <a:pt x="598541" y="523094"/>
                  <a:pt x="632460" y="462059"/>
                </a:cubicBezTo>
                <a:cubicBezTo>
                  <a:pt x="666379" y="401024"/>
                  <a:pt x="741680" y="481109"/>
                  <a:pt x="792480" y="484919"/>
                </a:cubicBezTo>
                <a:cubicBezTo>
                  <a:pt x="843280" y="488729"/>
                  <a:pt x="937260" y="484919"/>
                  <a:pt x="937260" y="484919"/>
                </a:cubicBezTo>
                <a:cubicBezTo>
                  <a:pt x="974090" y="484919"/>
                  <a:pt x="995680" y="489999"/>
                  <a:pt x="1013460" y="484919"/>
                </a:cubicBezTo>
                <a:cubicBezTo>
                  <a:pt x="1031240" y="479839"/>
                  <a:pt x="1037590" y="460789"/>
                  <a:pt x="1043940" y="454439"/>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50" name="Connettore 1 72"/>
          <p:cNvCxnSpPr>
            <a:cxnSpLocks noChangeShapeType="1"/>
            <a:stCxn id="195" idx="4"/>
            <a:endCxn id="102" idx="0"/>
          </p:cNvCxnSpPr>
          <p:nvPr/>
        </p:nvCxnSpPr>
        <p:spPr bwMode="auto">
          <a:xfrm>
            <a:off x="8183563" y="2943225"/>
            <a:ext cx="0" cy="2116138"/>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02" name="Angolo ripiegato 88"/>
          <p:cNvSpPr/>
          <p:nvPr/>
        </p:nvSpPr>
        <p:spPr>
          <a:xfrm>
            <a:off x="7575550" y="5059363"/>
            <a:ext cx="1214438" cy="731837"/>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03" name="Figura a mano libera 67"/>
          <p:cNvSpPr/>
          <p:nvPr/>
        </p:nvSpPr>
        <p:spPr>
          <a:xfrm>
            <a:off x="7646988" y="5292725"/>
            <a:ext cx="1044575"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 name="connsiteX0" fmla="*/ 0 w 1043940"/>
              <a:gd name="connsiteY0" fmla="*/ 561340 h 953845"/>
              <a:gd name="connsiteX1" fmla="*/ 167640 w 1043940"/>
              <a:gd name="connsiteY1" fmla="*/ 523240 h 953845"/>
              <a:gd name="connsiteX2" fmla="*/ 236220 w 1043940"/>
              <a:gd name="connsiteY2" fmla="*/ 523240 h 953845"/>
              <a:gd name="connsiteX3" fmla="*/ 327660 w 1043940"/>
              <a:gd name="connsiteY3" fmla="*/ 492760 h 953845"/>
              <a:gd name="connsiteX4" fmla="*/ 419100 w 1043940"/>
              <a:gd name="connsiteY4" fmla="*/ 477520 h 953845"/>
              <a:gd name="connsiteX5" fmla="*/ 480060 w 1043940"/>
              <a:gd name="connsiteY5" fmla="*/ 58420 h 953845"/>
              <a:gd name="connsiteX6" fmla="*/ 579120 w 1043940"/>
              <a:gd name="connsiteY6" fmla="*/ 828040 h 953845"/>
              <a:gd name="connsiteX7" fmla="*/ 588966 w 1043940"/>
              <a:gd name="connsiteY7" fmla="*/ 813252 h 953845"/>
              <a:gd name="connsiteX8" fmla="*/ 632460 w 1043940"/>
              <a:gd name="connsiteY8" fmla="*/ 424180 h 953845"/>
              <a:gd name="connsiteX9" fmla="*/ 792480 w 1043940"/>
              <a:gd name="connsiteY9" fmla="*/ 447040 h 953845"/>
              <a:gd name="connsiteX10" fmla="*/ 937260 w 1043940"/>
              <a:gd name="connsiteY10" fmla="*/ 447040 h 953845"/>
              <a:gd name="connsiteX11" fmla="*/ 1013460 w 1043940"/>
              <a:gd name="connsiteY11" fmla="*/ 447040 h 953845"/>
              <a:gd name="connsiteX12" fmla="*/ 1043940 w 1043940"/>
              <a:gd name="connsiteY12" fmla="*/ 416560 h 953845"/>
              <a:gd name="connsiteX0" fmla="*/ 0 w 1043940"/>
              <a:gd name="connsiteY0" fmla="*/ 599217 h 986394"/>
              <a:gd name="connsiteX1" fmla="*/ 167640 w 1043940"/>
              <a:gd name="connsiteY1" fmla="*/ 561117 h 986394"/>
              <a:gd name="connsiteX2" fmla="*/ 236220 w 1043940"/>
              <a:gd name="connsiteY2" fmla="*/ 561117 h 986394"/>
              <a:gd name="connsiteX3" fmla="*/ 327660 w 1043940"/>
              <a:gd name="connsiteY3" fmla="*/ 530637 h 986394"/>
              <a:gd name="connsiteX4" fmla="*/ 419100 w 1043940"/>
              <a:gd name="connsiteY4" fmla="*/ 515397 h 986394"/>
              <a:gd name="connsiteX5" fmla="*/ 480060 w 1043940"/>
              <a:gd name="connsiteY5" fmla="*/ 96297 h 986394"/>
              <a:gd name="connsiteX6" fmla="*/ 500066 w 1043940"/>
              <a:gd name="connsiteY6" fmla="*/ 128269 h 986394"/>
              <a:gd name="connsiteX7" fmla="*/ 579120 w 1043940"/>
              <a:gd name="connsiteY7" fmla="*/ 865917 h 986394"/>
              <a:gd name="connsiteX8" fmla="*/ 588966 w 1043940"/>
              <a:gd name="connsiteY8" fmla="*/ 851129 h 986394"/>
              <a:gd name="connsiteX9" fmla="*/ 632460 w 1043940"/>
              <a:gd name="connsiteY9" fmla="*/ 462057 h 986394"/>
              <a:gd name="connsiteX10" fmla="*/ 792480 w 1043940"/>
              <a:gd name="connsiteY10" fmla="*/ 484917 h 986394"/>
              <a:gd name="connsiteX11" fmla="*/ 937260 w 1043940"/>
              <a:gd name="connsiteY11" fmla="*/ 484917 h 986394"/>
              <a:gd name="connsiteX12" fmla="*/ 1013460 w 1043940"/>
              <a:gd name="connsiteY12" fmla="*/ 484917 h 986394"/>
              <a:gd name="connsiteX13" fmla="*/ 1043940 w 1043940"/>
              <a:gd name="connsiteY13" fmla="*/ 454437 h 986394"/>
              <a:gd name="connsiteX0" fmla="*/ 0 w 1043940"/>
              <a:gd name="connsiteY0" fmla="*/ 599219 h 986396"/>
              <a:gd name="connsiteX1" fmla="*/ 167640 w 1043940"/>
              <a:gd name="connsiteY1" fmla="*/ 561119 h 986396"/>
              <a:gd name="connsiteX2" fmla="*/ 236220 w 1043940"/>
              <a:gd name="connsiteY2" fmla="*/ 222238 h 986396"/>
              <a:gd name="connsiteX3" fmla="*/ 327660 w 1043940"/>
              <a:gd name="connsiteY3" fmla="*/ 530639 h 986396"/>
              <a:gd name="connsiteX4" fmla="*/ 419100 w 1043940"/>
              <a:gd name="connsiteY4" fmla="*/ 515399 h 986396"/>
              <a:gd name="connsiteX5" fmla="*/ 480060 w 1043940"/>
              <a:gd name="connsiteY5" fmla="*/ 96299 h 986396"/>
              <a:gd name="connsiteX6" fmla="*/ 500066 w 1043940"/>
              <a:gd name="connsiteY6" fmla="*/ 128271 h 986396"/>
              <a:gd name="connsiteX7" fmla="*/ 579120 w 1043940"/>
              <a:gd name="connsiteY7" fmla="*/ 865919 h 986396"/>
              <a:gd name="connsiteX8" fmla="*/ 588966 w 1043940"/>
              <a:gd name="connsiteY8" fmla="*/ 851131 h 986396"/>
              <a:gd name="connsiteX9" fmla="*/ 632460 w 1043940"/>
              <a:gd name="connsiteY9" fmla="*/ 462059 h 986396"/>
              <a:gd name="connsiteX10" fmla="*/ 792480 w 1043940"/>
              <a:gd name="connsiteY10" fmla="*/ 484919 h 986396"/>
              <a:gd name="connsiteX11" fmla="*/ 937260 w 1043940"/>
              <a:gd name="connsiteY11" fmla="*/ 484919 h 986396"/>
              <a:gd name="connsiteX12" fmla="*/ 1013460 w 1043940"/>
              <a:gd name="connsiteY12" fmla="*/ 484919 h 986396"/>
              <a:gd name="connsiteX13" fmla="*/ 1043940 w 1043940"/>
              <a:gd name="connsiteY13" fmla="*/ 454439 h 98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940" h="986396">
                <a:moveTo>
                  <a:pt x="0" y="599219"/>
                </a:moveTo>
                <a:cubicBezTo>
                  <a:pt x="64135" y="583344"/>
                  <a:pt x="128270" y="623949"/>
                  <a:pt x="167640" y="561119"/>
                </a:cubicBezTo>
                <a:cubicBezTo>
                  <a:pt x="207010" y="498289"/>
                  <a:pt x="209550" y="227318"/>
                  <a:pt x="236220" y="222238"/>
                </a:cubicBezTo>
                <a:cubicBezTo>
                  <a:pt x="262890" y="217158"/>
                  <a:pt x="297180" y="481779"/>
                  <a:pt x="327660" y="530639"/>
                </a:cubicBezTo>
                <a:cubicBezTo>
                  <a:pt x="358140" y="579499"/>
                  <a:pt x="393700" y="587789"/>
                  <a:pt x="419100" y="515399"/>
                </a:cubicBezTo>
                <a:cubicBezTo>
                  <a:pt x="444500" y="443009"/>
                  <a:pt x="466566" y="160820"/>
                  <a:pt x="480060" y="96299"/>
                </a:cubicBezTo>
                <a:cubicBezTo>
                  <a:pt x="493554" y="31778"/>
                  <a:pt x="483556" y="1"/>
                  <a:pt x="500066" y="128271"/>
                </a:cubicBezTo>
                <a:cubicBezTo>
                  <a:pt x="516576" y="256541"/>
                  <a:pt x="564303" y="745442"/>
                  <a:pt x="579120" y="865919"/>
                </a:cubicBezTo>
                <a:cubicBezTo>
                  <a:pt x="593937" y="986396"/>
                  <a:pt x="580076" y="918441"/>
                  <a:pt x="588966" y="851131"/>
                </a:cubicBezTo>
                <a:cubicBezTo>
                  <a:pt x="597856" y="783821"/>
                  <a:pt x="598541" y="523094"/>
                  <a:pt x="632460" y="462059"/>
                </a:cubicBezTo>
                <a:cubicBezTo>
                  <a:pt x="666379" y="401024"/>
                  <a:pt x="741680" y="481109"/>
                  <a:pt x="792480" y="484919"/>
                </a:cubicBezTo>
                <a:cubicBezTo>
                  <a:pt x="843280" y="488729"/>
                  <a:pt x="937260" y="484919"/>
                  <a:pt x="937260" y="484919"/>
                </a:cubicBezTo>
                <a:cubicBezTo>
                  <a:pt x="974090" y="484919"/>
                  <a:pt x="995680" y="489999"/>
                  <a:pt x="1013460" y="484919"/>
                </a:cubicBezTo>
                <a:cubicBezTo>
                  <a:pt x="1031240" y="479839"/>
                  <a:pt x="1037590" y="460789"/>
                  <a:pt x="1043940" y="454439"/>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75" name="Angolo ripiegato 88"/>
          <p:cNvSpPr/>
          <p:nvPr/>
        </p:nvSpPr>
        <p:spPr>
          <a:xfrm>
            <a:off x="5719763" y="5059363"/>
            <a:ext cx="1214437" cy="731837"/>
          </a:xfrm>
          <a:prstGeom prst="foldedCorner">
            <a:avLst/>
          </a:prstGeom>
          <a:noFill/>
          <a:ln w="508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63" name="Figura a mano libera 11"/>
          <p:cNvSpPr/>
          <p:nvPr/>
        </p:nvSpPr>
        <p:spPr>
          <a:xfrm>
            <a:off x="6700838" y="1066800"/>
            <a:ext cx="1071562"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55" name="Straight Connector 229"/>
          <p:cNvCxnSpPr>
            <a:cxnSpLocks noChangeShapeType="1"/>
          </p:cNvCxnSpPr>
          <p:nvPr/>
        </p:nvCxnSpPr>
        <p:spPr bwMode="auto">
          <a:xfrm>
            <a:off x="6764338" y="1296988"/>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6" name="Straight Connector 230"/>
          <p:cNvCxnSpPr>
            <a:cxnSpLocks noChangeShapeType="1"/>
          </p:cNvCxnSpPr>
          <p:nvPr/>
        </p:nvCxnSpPr>
        <p:spPr bwMode="auto">
          <a:xfrm>
            <a:off x="6965950" y="1296988"/>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7" name="Straight Connector 231"/>
          <p:cNvCxnSpPr>
            <a:cxnSpLocks noChangeShapeType="1"/>
          </p:cNvCxnSpPr>
          <p:nvPr/>
        </p:nvCxnSpPr>
        <p:spPr bwMode="auto">
          <a:xfrm>
            <a:off x="7172325" y="122555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8" name="Straight Connector 232"/>
          <p:cNvCxnSpPr>
            <a:cxnSpLocks noChangeShapeType="1"/>
          </p:cNvCxnSpPr>
          <p:nvPr/>
        </p:nvCxnSpPr>
        <p:spPr bwMode="auto">
          <a:xfrm>
            <a:off x="7388225" y="13684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9" name="Straight Connector 233"/>
          <p:cNvCxnSpPr>
            <a:cxnSpLocks noChangeShapeType="1"/>
          </p:cNvCxnSpPr>
          <p:nvPr/>
        </p:nvCxnSpPr>
        <p:spPr bwMode="auto">
          <a:xfrm>
            <a:off x="7604125" y="129698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69" name="CasellaDiTesto 6"/>
          <p:cNvSpPr txBox="1"/>
          <p:nvPr/>
        </p:nvSpPr>
        <p:spPr>
          <a:xfrm>
            <a:off x="6397625" y="10477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z</a:t>
            </a:r>
          </a:p>
        </p:txBody>
      </p:sp>
      <p:sp>
        <p:nvSpPr>
          <p:cNvPr id="71" name="Freeform 70"/>
          <p:cNvSpPr/>
          <p:nvPr/>
        </p:nvSpPr>
        <p:spPr>
          <a:xfrm>
            <a:off x="6503988" y="1447800"/>
            <a:ext cx="393700" cy="904875"/>
          </a:xfrm>
          <a:custGeom>
            <a:avLst/>
            <a:gdLst>
              <a:gd name="connsiteX0" fmla="*/ 394635 w 394635"/>
              <a:gd name="connsiteY0" fmla="*/ 0 h 2704699"/>
              <a:gd name="connsiteX1" fmla="*/ 356134 w 394635"/>
              <a:gd name="connsiteY1" fmla="*/ 2079057 h 2704699"/>
              <a:gd name="connsiteX2" fmla="*/ 0 w 394635"/>
              <a:gd name="connsiteY2" fmla="*/ 2704699 h 2704699"/>
            </a:gdLst>
            <a:ahLst/>
            <a:cxnLst>
              <a:cxn ang="0">
                <a:pos x="connsiteX0" y="connsiteY0"/>
              </a:cxn>
              <a:cxn ang="0">
                <a:pos x="connsiteX1" y="connsiteY1"/>
              </a:cxn>
              <a:cxn ang="0">
                <a:pos x="connsiteX2" y="connsiteY2"/>
              </a:cxn>
            </a:cxnLst>
            <a:rect l="l" t="t" r="r" b="b"/>
            <a:pathLst>
              <a:path w="394635" h="2704699">
                <a:moveTo>
                  <a:pt x="394635" y="0"/>
                </a:moveTo>
                <a:lnTo>
                  <a:pt x="356134" y="2079057"/>
                </a:lnTo>
                <a:lnTo>
                  <a:pt x="0" y="2704699"/>
                </a:lnTo>
              </a:path>
            </a:pathLst>
          </a:custGeom>
          <a:noFill/>
          <a:ln w="25400" cap="flat" cmpd="sng" algn="ctr">
            <a:solidFill>
              <a:sysClr val="windowText" lastClr="000000"/>
            </a:solidFill>
            <a:prstDash val="solid"/>
            <a:tailEnd type="stealth" w="lg" len="med"/>
          </a:ln>
          <a:effectLst>
            <a:outerShdw blurRad="50800" dist="381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62" name="Connettore 1 58"/>
          <p:cNvCxnSpPr>
            <a:cxnSpLocks noChangeShapeType="1"/>
            <a:stCxn id="96" idx="7"/>
            <a:endCxn id="190" idx="2"/>
          </p:cNvCxnSpPr>
          <p:nvPr/>
        </p:nvCxnSpPr>
        <p:spPr bwMode="auto">
          <a:xfrm flipV="1">
            <a:off x="6554788" y="2174875"/>
            <a:ext cx="377825" cy="28416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96" name="Ovale 50"/>
          <p:cNvSpPr/>
          <p:nvPr/>
        </p:nvSpPr>
        <p:spPr>
          <a:xfrm>
            <a:off x="6005513" y="2374900"/>
            <a:ext cx="642937"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I3</a:t>
            </a:r>
          </a:p>
        </p:txBody>
      </p:sp>
      <p:sp>
        <p:nvSpPr>
          <p:cNvPr id="73" name="Ovale 56"/>
          <p:cNvSpPr/>
          <p:nvPr/>
        </p:nvSpPr>
        <p:spPr>
          <a:xfrm>
            <a:off x="6732588" y="2857500"/>
            <a:ext cx="642937"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L8</a:t>
            </a:r>
          </a:p>
        </p:txBody>
      </p:sp>
      <p:sp>
        <p:nvSpPr>
          <p:cNvPr id="74" name="Ovale 57"/>
          <p:cNvSpPr/>
          <p:nvPr/>
        </p:nvSpPr>
        <p:spPr>
          <a:xfrm>
            <a:off x="5297488" y="2857500"/>
            <a:ext cx="642937"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L7</a:t>
            </a:r>
          </a:p>
        </p:txBody>
      </p:sp>
      <p:cxnSp>
        <p:nvCxnSpPr>
          <p:cNvPr id="110666" name="Connettore 1 58"/>
          <p:cNvCxnSpPr>
            <a:cxnSpLocks noChangeShapeType="1"/>
            <a:stCxn id="74" idx="7"/>
            <a:endCxn id="96" idx="2"/>
          </p:cNvCxnSpPr>
          <p:nvPr/>
        </p:nvCxnSpPr>
        <p:spPr bwMode="auto">
          <a:xfrm flipV="1">
            <a:off x="5846763" y="2660650"/>
            <a:ext cx="15875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67" name="Connettore 1 59"/>
          <p:cNvCxnSpPr>
            <a:cxnSpLocks noChangeShapeType="1"/>
            <a:stCxn id="96" idx="6"/>
            <a:endCxn id="73" idx="1"/>
          </p:cNvCxnSpPr>
          <p:nvPr/>
        </p:nvCxnSpPr>
        <p:spPr bwMode="auto">
          <a:xfrm>
            <a:off x="6648450" y="2660650"/>
            <a:ext cx="17780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78" name="Documento 41"/>
          <p:cNvSpPr/>
          <p:nvPr/>
        </p:nvSpPr>
        <p:spPr>
          <a:xfrm>
            <a:off x="5033963" y="3686175"/>
            <a:ext cx="1214437" cy="809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79" name="Documento 41"/>
          <p:cNvSpPr/>
          <p:nvPr/>
        </p:nvSpPr>
        <p:spPr>
          <a:xfrm>
            <a:off x="6481763" y="3686175"/>
            <a:ext cx="1214437" cy="809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70" name="Connettore 1 64"/>
          <p:cNvCxnSpPr>
            <a:cxnSpLocks noChangeShapeType="1"/>
            <a:stCxn id="74" idx="4"/>
            <a:endCxn id="78" idx="0"/>
          </p:cNvCxnSpPr>
          <p:nvPr/>
        </p:nvCxnSpPr>
        <p:spPr bwMode="auto">
          <a:xfrm>
            <a:off x="5619750" y="3429000"/>
            <a:ext cx="20638" cy="2571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71" name="Connettore 1 64"/>
          <p:cNvCxnSpPr>
            <a:cxnSpLocks noChangeShapeType="1"/>
            <a:stCxn id="79" idx="0"/>
            <a:endCxn id="73" idx="4"/>
          </p:cNvCxnSpPr>
          <p:nvPr/>
        </p:nvCxnSpPr>
        <p:spPr bwMode="auto">
          <a:xfrm flipH="1" flipV="1">
            <a:off x="7054850" y="3429000"/>
            <a:ext cx="33338" cy="2571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nvGrpSpPr>
          <p:cNvPr id="110672" name="Group 5"/>
          <p:cNvGrpSpPr>
            <a:grpSpLocks/>
          </p:cNvGrpSpPr>
          <p:nvPr/>
        </p:nvGrpSpPr>
        <p:grpSpPr bwMode="auto">
          <a:xfrm>
            <a:off x="4724400" y="3714750"/>
            <a:ext cx="1447800" cy="704850"/>
            <a:chOff x="5410200" y="5086350"/>
            <a:chExt cx="1447800" cy="704850"/>
          </a:xfrm>
        </p:grpSpPr>
        <p:grpSp>
          <p:nvGrpSpPr>
            <p:cNvPr id="110673" name="Group 1"/>
            <p:cNvGrpSpPr>
              <a:grpSpLocks/>
            </p:cNvGrpSpPr>
            <p:nvPr/>
          </p:nvGrpSpPr>
          <p:grpSpPr bwMode="auto">
            <a:xfrm>
              <a:off x="5849938" y="5267325"/>
              <a:ext cx="1008062" cy="371475"/>
              <a:chOff x="5849938" y="5267325"/>
              <a:chExt cx="1008062" cy="371475"/>
            </a:xfrm>
          </p:grpSpPr>
          <p:cxnSp>
            <p:nvCxnSpPr>
              <p:cNvPr id="110676" name="Straight Connector 229"/>
              <p:cNvCxnSpPr>
                <a:cxnSpLocks noChangeShapeType="1"/>
              </p:cNvCxnSpPr>
              <p:nvPr/>
            </p:nvCxnSpPr>
            <p:spPr bwMode="auto">
              <a:xfrm>
                <a:off x="5849938" y="5338763"/>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7" name="Straight Connector 230"/>
              <p:cNvCxnSpPr>
                <a:cxnSpLocks noChangeShapeType="1"/>
              </p:cNvCxnSpPr>
              <p:nvPr/>
            </p:nvCxnSpPr>
            <p:spPr bwMode="auto">
              <a:xfrm>
                <a:off x="6051550" y="5338763"/>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8" name="Straight Connector 231"/>
              <p:cNvCxnSpPr>
                <a:cxnSpLocks noChangeShapeType="1"/>
              </p:cNvCxnSpPr>
              <p:nvPr/>
            </p:nvCxnSpPr>
            <p:spPr bwMode="auto">
              <a:xfrm>
                <a:off x="6257925" y="52673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9" name="Straight Connector 232"/>
              <p:cNvCxnSpPr>
                <a:cxnSpLocks noChangeShapeType="1"/>
              </p:cNvCxnSpPr>
              <p:nvPr/>
            </p:nvCxnSpPr>
            <p:spPr bwMode="auto">
              <a:xfrm>
                <a:off x="6473825" y="54102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0" name="Straight Connector 233"/>
              <p:cNvCxnSpPr>
                <a:cxnSpLocks noChangeShapeType="1"/>
              </p:cNvCxnSpPr>
              <p:nvPr/>
            </p:nvCxnSpPr>
            <p:spPr bwMode="auto">
              <a:xfrm>
                <a:off x="6689725" y="5338763"/>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1" name="Straight Connector 229"/>
              <p:cNvCxnSpPr>
                <a:cxnSpLocks noChangeShapeType="1"/>
              </p:cNvCxnSpPr>
              <p:nvPr/>
            </p:nvCxnSpPr>
            <p:spPr bwMode="auto">
              <a:xfrm>
                <a:off x="5849938" y="5567363"/>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2" name="Straight Connector 230"/>
              <p:cNvCxnSpPr>
                <a:cxnSpLocks noChangeShapeType="1"/>
              </p:cNvCxnSpPr>
              <p:nvPr/>
            </p:nvCxnSpPr>
            <p:spPr bwMode="auto">
              <a:xfrm>
                <a:off x="6051550" y="5567363"/>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3" name="Straight Connector 231"/>
              <p:cNvCxnSpPr>
                <a:cxnSpLocks noChangeShapeType="1"/>
              </p:cNvCxnSpPr>
              <p:nvPr/>
            </p:nvCxnSpPr>
            <p:spPr bwMode="auto">
              <a:xfrm>
                <a:off x="6257925" y="54959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4" name="Straight Connector 232"/>
              <p:cNvCxnSpPr>
                <a:cxnSpLocks noChangeShapeType="1"/>
              </p:cNvCxnSpPr>
              <p:nvPr/>
            </p:nvCxnSpPr>
            <p:spPr bwMode="auto">
              <a:xfrm>
                <a:off x="6473825" y="56388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5" name="Straight Connector 233"/>
              <p:cNvCxnSpPr>
                <a:cxnSpLocks noChangeShapeType="1"/>
              </p:cNvCxnSpPr>
              <p:nvPr/>
            </p:nvCxnSpPr>
            <p:spPr bwMode="auto">
              <a:xfrm>
                <a:off x="6689725" y="5567363"/>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grpSp>
        <p:sp>
          <p:nvSpPr>
            <p:cNvPr id="93" name="CasellaDiTesto 6"/>
            <p:cNvSpPr txBox="1"/>
            <p:nvPr/>
          </p:nvSpPr>
          <p:spPr>
            <a:xfrm>
              <a:off x="5410200" y="5086350"/>
              <a:ext cx="328613"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b</a:t>
              </a:r>
            </a:p>
          </p:txBody>
        </p:sp>
        <p:sp>
          <p:nvSpPr>
            <p:cNvPr id="97" name="CasellaDiTesto 6"/>
            <p:cNvSpPr txBox="1"/>
            <p:nvPr/>
          </p:nvSpPr>
          <p:spPr>
            <a:xfrm>
              <a:off x="5434013" y="53911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c</a:t>
              </a:r>
            </a:p>
          </p:txBody>
        </p:sp>
      </p:grpSp>
      <p:sp>
        <p:nvSpPr>
          <p:cNvPr id="109" name="Title 1">
            <a:extLst>
              <a:ext uri="{FF2B5EF4-FFF2-40B4-BE49-F238E27FC236}">
                <a16:creationId xmlns:a16="http://schemas.microsoft.com/office/drawing/2014/main" id="{BD08D6CF-9C2D-4006-A9B6-9C577D950B83}"/>
              </a:ext>
            </a:extLst>
          </p:cNvPr>
          <p:cNvSpPr txBox="1">
            <a:spLocks/>
          </p:cNvSpPr>
          <p:nvPr/>
        </p:nvSpPr>
        <p:spPr bwMode="auto">
          <a:xfrm>
            <a:off x="45764" y="428626"/>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solidFill>
                  <a:schemeClr val="accent1">
                    <a:lumMod val="50000"/>
                  </a:schemeClr>
                </a:solidFill>
              </a:rPr>
              <a:t>iSAX2+</a:t>
            </a:r>
            <a:br>
              <a:rPr lang="en-US" dirty="0">
                <a:solidFill>
                  <a:srgbClr val="C00000"/>
                </a:solidFill>
              </a:rPr>
            </a:br>
            <a:endParaRPr lang="en-CA" dirty="0">
              <a:solidFill>
                <a:srgbClr val="C00000"/>
              </a:solidFill>
            </a:endParaRPr>
          </a:p>
        </p:txBody>
      </p:sp>
      <p:sp>
        <p:nvSpPr>
          <p:cNvPr id="111" name="Rectangle 110">
            <a:extLst>
              <a:ext uri="{FF2B5EF4-FFF2-40B4-BE49-F238E27FC236}">
                <a16:creationId xmlns:a16="http://schemas.microsoft.com/office/drawing/2014/main" id="{A61C9407-03DE-443D-89CF-D35332A3F5D1}"/>
              </a:ext>
            </a:extLst>
          </p:cNvPr>
          <p:cNvSpPr/>
          <p:nvPr/>
        </p:nvSpPr>
        <p:spPr>
          <a:xfrm>
            <a:off x="8017312" y="652300"/>
            <a:ext cx="1050215" cy="92726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12" name="Rectangle 111">
            <a:extLst>
              <a:ext uri="{FF2B5EF4-FFF2-40B4-BE49-F238E27FC236}">
                <a16:creationId xmlns:a16="http://schemas.microsoft.com/office/drawing/2014/main" id="{8ED26FED-270F-4AFD-A8FF-505146D8E210}"/>
              </a:ext>
            </a:extLst>
          </p:cNvPr>
          <p:cNvSpPr/>
          <p:nvPr/>
        </p:nvSpPr>
        <p:spPr>
          <a:xfrm>
            <a:off x="8020760" y="444279"/>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13" name="Rounded Rectangle 18">
            <a:extLst>
              <a:ext uri="{FF2B5EF4-FFF2-40B4-BE49-F238E27FC236}">
                <a16:creationId xmlns:a16="http://schemas.microsoft.com/office/drawing/2014/main" id="{4531B6F5-AFD4-4C72-B414-D7186A6DB47B}"/>
              </a:ext>
            </a:extLst>
          </p:cNvPr>
          <p:cNvSpPr/>
          <p:nvPr/>
        </p:nvSpPr>
        <p:spPr>
          <a:xfrm>
            <a:off x="8085408" y="710157"/>
            <a:ext cx="90074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Camerra</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ICDM‘10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9" name="Rounded Rectangle 18">
            <a:extLst>
              <a:ext uri="{FF2B5EF4-FFF2-40B4-BE49-F238E27FC236}">
                <a16:creationId xmlns:a16="http://schemas.microsoft.com/office/drawing/2014/main" id="{9080C507-DC68-4F60-A9B2-8984681B8432}"/>
              </a:ext>
            </a:extLst>
          </p:cNvPr>
          <p:cNvSpPr/>
          <p:nvPr/>
        </p:nvSpPr>
        <p:spPr>
          <a:xfrm>
            <a:off x="8093427" y="1141691"/>
            <a:ext cx="90074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Camerra</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KAIS‘14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8" name="Footer Placeholder 1">
            <a:extLst>
              <a:ext uri="{FF2B5EF4-FFF2-40B4-BE49-F238E27FC236}">
                <a16:creationId xmlns:a16="http://schemas.microsoft.com/office/drawing/2014/main" id="{3C489ABE-5A72-48B4-8648-D2A0B157F95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6688171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324B4-FA4B-4AD8-B667-498AC64CDF64}"/>
              </a:ext>
            </a:extLst>
          </p:cNvPr>
          <p:cNvSpPr>
            <a:spLocks noGrp="1"/>
          </p:cNvSpPr>
          <p:nvPr>
            <p:ph type="title"/>
          </p:nvPr>
        </p:nvSpPr>
        <p:spPr/>
        <p:txBody>
          <a:bodyPr/>
          <a:lstStyle/>
          <a:p>
            <a:r>
              <a:rPr lang="en-US" dirty="0"/>
              <a:t>ADS+</a:t>
            </a:r>
          </a:p>
        </p:txBody>
      </p:sp>
      <p:sp>
        <p:nvSpPr>
          <p:cNvPr id="7" name="Content Placeholder 6">
            <a:extLst>
              <a:ext uri="{FF2B5EF4-FFF2-40B4-BE49-F238E27FC236}">
                <a16:creationId xmlns:a16="http://schemas.microsoft.com/office/drawing/2014/main" id="{6881759C-DFD0-468C-A609-DD9F1F5EBD5D}"/>
              </a:ext>
            </a:extLst>
          </p:cNvPr>
          <p:cNvSpPr>
            <a:spLocks noGrp="1"/>
          </p:cNvSpPr>
          <p:nvPr>
            <p:ph idx="1"/>
          </p:nvPr>
        </p:nvSpPr>
        <p:spPr/>
        <p:txBody>
          <a:bodyPr/>
          <a:lstStyle/>
          <a:p>
            <a:r>
              <a:rPr lang="en-US" altLang="en-US" sz="2000" dirty="0">
                <a:solidFill>
                  <a:srgbClr val="C00000"/>
                </a:solidFill>
              </a:rPr>
              <a:t>novel paradigm </a:t>
            </a:r>
            <a:r>
              <a:rPr lang="en-US" altLang="en-US" sz="2000" dirty="0"/>
              <a:t>for building a data series index</a:t>
            </a:r>
          </a:p>
          <a:p>
            <a:pPr lvl="1" eaLnBrk="1" hangingPunct="1"/>
            <a:r>
              <a:rPr lang="en-US" altLang="en-US" dirty="0"/>
              <a:t>does not build entire index and then answer queries</a:t>
            </a:r>
          </a:p>
          <a:p>
            <a:pPr lvl="1" eaLnBrk="1" hangingPunct="1"/>
            <a:r>
              <a:rPr lang="en-US" altLang="en-US" dirty="0"/>
              <a:t>starts answering queries by building the part of the index needed by those queries</a:t>
            </a:r>
          </a:p>
          <a:p>
            <a:r>
              <a:rPr lang="en-US" altLang="en-US" sz="2000" dirty="0"/>
              <a:t>still guarantees </a:t>
            </a:r>
            <a:r>
              <a:rPr lang="en-US" altLang="en-US" sz="2000" dirty="0">
                <a:solidFill>
                  <a:srgbClr val="C00000"/>
                </a:solidFill>
              </a:rPr>
              <a:t>correct answers</a:t>
            </a:r>
          </a:p>
          <a:p>
            <a:pPr>
              <a:buFont typeface="Georgia" charset="0"/>
              <a:buChar char="•"/>
              <a:defRPr/>
            </a:pPr>
            <a:r>
              <a:rPr lang="en-US" sz="2000" dirty="0">
                <a:ea typeface="ＭＳ Ｐゴシック" charset="0"/>
              </a:rPr>
              <a:t>intuition for proposed solution</a:t>
            </a:r>
          </a:p>
          <a:p>
            <a:pPr lvl="1">
              <a:buFont typeface="Georgia" charset="0"/>
              <a:buChar char="▫"/>
              <a:defRPr/>
            </a:pPr>
            <a:r>
              <a:rPr lang="en-US" dirty="0">
                <a:ea typeface="ＭＳ Ｐゴシック" charset="0"/>
              </a:rPr>
              <a:t>builds index using only </a:t>
            </a:r>
            <a:r>
              <a:rPr lang="en-US" i="1" dirty="0" err="1">
                <a:ea typeface="ＭＳ Ｐゴシック" charset="0"/>
              </a:rPr>
              <a:t>i</a:t>
            </a:r>
            <a:r>
              <a:rPr lang="en-US" dirty="0" err="1">
                <a:ea typeface="ＭＳ Ｐゴシック" charset="0"/>
              </a:rPr>
              <a:t>SAX</a:t>
            </a:r>
            <a:r>
              <a:rPr lang="en-US" dirty="0">
                <a:ea typeface="ＭＳ Ｐゴシック" charset="0"/>
              </a:rPr>
              <a:t> summaries; uses large leaf size</a:t>
            </a:r>
          </a:p>
          <a:p>
            <a:pPr lvl="1">
              <a:buFont typeface="Georgia" charset="0"/>
              <a:buChar char="▫"/>
              <a:defRPr/>
            </a:pPr>
            <a:r>
              <a:rPr lang="en-US" dirty="0">
                <a:ea typeface="ＭＳ Ｐゴシック" charset="0"/>
              </a:rPr>
              <a:t>postpones leaf materialization to query time</a:t>
            </a:r>
          </a:p>
          <a:p>
            <a:pPr lvl="2">
              <a:buFont typeface="Georgia" charset="0"/>
              <a:buChar char="▫"/>
              <a:defRPr/>
            </a:pPr>
            <a:r>
              <a:rPr lang="en-US" dirty="0">
                <a:ea typeface="ＭＳ Ｐゴシック" charset="0"/>
              </a:rPr>
              <a:t>only materialize (at query time) leaves needed by queries</a:t>
            </a:r>
          </a:p>
          <a:p>
            <a:pPr lvl="1">
              <a:buFont typeface="Georgia" charset="0"/>
              <a:buChar char="▫"/>
              <a:defRPr/>
            </a:pPr>
            <a:r>
              <a:rPr lang="en-US" dirty="0">
                <a:ea typeface="ＭＳ Ｐゴシック" charset="0"/>
              </a:rPr>
              <a:t>parts that are queried more are refined more</a:t>
            </a:r>
          </a:p>
          <a:p>
            <a:pPr lvl="2">
              <a:buFont typeface="Georgia" charset="0"/>
              <a:buChar char="▫"/>
              <a:defRPr/>
            </a:pPr>
            <a:r>
              <a:rPr lang="en-US" dirty="0">
                <a:ea typeface="ＭＳ Ｐゴシック" charset="0"/>
              </a:rPr>
              <a:t>use smaller leaf sizes (reduced leaf materialization and query answering costs)</a:t>
            </a:r>
          </a:p>
          <a:p>
            <a:endParaRPr lang="en-US" sz="2000" dirty="0"/>
          </a:p>
        </p:txBody>
      </p:sp>
      <p:grpSp>
        <p:nvGrpSpPr>
          <p:cNvPr id="14" name="Group 13">
            <a:extLst>
              <a:ext uri="{FF2B5EF4-FFF2-40B4-BE49-F238E27FC236}">
                <a16:creationId xmlns:a16="http://schemas.microsoft.com/office/drawing/2014/main" id="{4F8B7F06-50D2-450B-A239-9C4AC8215980}"/>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71610DF1-CD50-42AF-BAF0-AC61A302520B}"/>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A231B18F-33EA-4AA0-AF70-AAA56747BE68}"/>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17" name="Rounded Rectangle 12">
            <a:extLst>
              <a:ext uri="{FF2B5EF4-FFF2-40B4-BE49-F238E27FC236}">
                <a16:creationId xmlns:a16="http://schemas.microsoft.com/office/drawing/2014/main" id="{5124F8B3-77F7-4E2D-B4CE-854BE5167CBD}"/>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12">
            <a:extLst>
              <a:ext uri="{FF2B5EF4-FFF2-40B4-BE49-F238E27FC236}">
                <a16:creationId xmlns:a16="http://schemas.microsoft.com/office/drawing/2014/main" id="{2A3224CA-5C5D-446A-8404-DAB9F180D62E}"/>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12">
            <a:extLst>
              <a:ext uri="{FF2B5EF4-FFF2-40B4-BE49-F238E27FC236}">
                <a16:creationId xmlns:a16="http://schemas.microsoft.com/office/drawing/2014/main" id="{7C55E5E2-9CF8-4E3F-91C5-8C85E7B64C02}"/>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Footer Placeholder 1">
            <a:extLst>
              <a:ext uri="{FF2B5EF4-FFF2-40B4-BE49-F238E27FC236}">
                <a16:creationId xmlns:a16="http://schemas.microsoft.com/office/drawing/2014/main" id="{0BEB5EBD-BEC8-4DF3-9E99-8D334603A39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2803365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2092819"/>
          </a:xfrm>
          <a:prstGeom prst="foldedCorner">
            <a:avLst>
              <a:gd name="adj" fmla="val 49976"/>
            </a:avLst>
          </a:prstGeom>
          <a:solidFill>
            <a:schemeClr val="accent3">
              <a:lumMod val="20000"/>
              <a:lumOff val="80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grpSp>
        <p:nvGrpSpPr>
          <p:cNvPr id="4" name="Group 3"/>
          <p:cNvGrpSpPr/>
          <p:nvPr/>
        </p:nvGrpSpPr>
        <p:grpSpPr>
          <a:xfrm>
            <a:off x="2994063" y="2122249"/>
            <a:ext cx="885409" cy="1019777"/>
            <a:chOff x="2994061" y="2122247"/>
            <a:chExt cx="885409" cy="1019777"/>
          </a:xfrm>
          <a:solidFill>
            <a:schemeClr val="accent2">
              <a:lumMod val="40000"/>
              <a:lumOff val="60000"/>
            </a:schemeClr>
          </a:solidFill>
        </p:grpSpPr>
        <p:sp>
          <p:nvSpPr>
            <p:cNvPr id="96" name="Oval 95"/>
            <p:cNvSpPr/>
            <p:nvPr/>
          </p:nvSpPr>
          <p:spPr>
            <a:xfrm>
              <a:off x="2994061" y="2393225"/>
              <a:ext cx="803479" cy="748799"/>
            </a:xfrm>
            <a:prstGeom prst="ellipse">
              <a:avLst/>
            </a:prstGeom>
            <a:grp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L1</a:t>
              </a:r>
            </a:p>
          </p:txBody>
        </p:sp>
        <p:cxnSp>
          <p:nvCxnSpPr>
            <p:cNvPr id="99" name="Straight Arrow Connector 98"/>
            <p:cNvCxnSpPr>
              <a:stCxn id="77" idx="4"/>
              <a:endCxn id="96" idx="0"/>
            </p:cNvCxnSpPr>
            <p:nvPr/>
          </p:nvCxnSpPr>
          <p:spPr>
            <a:xfrm flipH="1">
              <a:off x="3395801" y="2122247"/>
              <a:ext cx="483669" cy="270978"/>
            </a:xfrm>
            <a:prstGeom prst="straightConnector1">
              <a:avLst/>
            </a:prstGeom>
            <a:grpFill/>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242641" y="249878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96" idx="4"/>
            <a:endCxn id="64" idx="0"/>
          </p:cNvCxnSpPr>
          <p:nvPr/>
        </p:nvCxnSpPr>
        <p:spPr>
          <a:xfrm>
            <a:off x="3395801" y="3142024"/>
            <a:ext cx="2658" cy="1623157"/>
          </a:xfrm>
          <a:prstGeom prst="straightConnector1">
            <a:avLst/>
          </a:prstGeom>
          <a:ln w="3810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5411" y="54621"/>
            <a:ext cx="2450841" cy="669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igura a mano libera 10"/>
          <p:cNvSpPr/>
          <p:nvPr/>
        </p:nvSpPr>
        <p:spPr>
          <a:xfrm>
            <a:off x="1397109" y="297813"/>
            <a:ext cx="882650" cy="1524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3" name="TextBox 32"/>
          <p:cNvSpPr txBox="1"/>
          <p:nvPr/>
        </p:nvSpPr>
        <p:spPr>
          <a:xfrm>
            <a:off x="143686" y="161721"/>
            <a:ext cx="1133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Query #1</a:t>
            </a:r>
          </a:p>
        </p:txBody>
      </p:sp>
      <p:grpSp>
        <p:nvGrpSpPr>
          <p:cNvPr id="34" name="Group 33"/>
          <p:cNvGrpSpPr/>
          <p:nvPr/>
        </p:nvGrpSpPr>
        <p:grpSpPr>
          <a:xfrm>
            <a:off x="1383474" y="284234"/>
            <a:ext cx="965257" cy="151316"/>
            <a:chOff x="4179192" y="5091120"/>
            <a:chExt cx="736772" cy="92179"/>
          </a:xfrm>
        </p:grpSpPr>
        <p:cxnSp>
          <p:nvCxnSpPr>
            <p:cNvPr id="35" name="Straight Connector 224"/>
            <p:cNvCxnSpPr>
              <a:cxnSpLocks noChangeShapeType="1"/>
            </p:cNvCxnSpPr>
            <p:nvPr/>
          </p:nvCxnSpPr>
          <p:spPr bwMode="auto">
            <a:xfrm>
              <a:off x="4179192" y="5091120"/>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224"/>
            <p:cNvCxnSpPr>
              <a:cxnSpLocks noChangeShapeType="1"/>
            </p:cNvCxnSpPr>
            <p:nvPr/>
          </p:nvCxnSpPr>
          <p:spPr bwMode="auto">
            <a:xfrm>
              <a:off x="4360406" y="5183299"/>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224"/>
            <p:cNvCxnSpPr>
              <a:cxnSpLocks noChangeShapeType="1"/>
            </p:cNvCxnSpPr>
            <p:nvPr/>
          </p:nvCxnSpPr>
          <p:spPr bwMode="auto">
            <a:xfrm>
              <a:off x="4563605" y="5106661"/>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224"/>
            <p:cNvCxnSpPr>
              <a:cxnSpLocks noChangeShapeType="1"/>
            </p:cNvCxnSpPr>
            <p:nvPr/>
          </p:nvCxnSpPr>
          <p:spPr bwMode="auto">
            <a:xfrm>
              <a:off x="4790304" y="5179398"/>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2" name="TextBox 1"/>
          <p:cNvSpPr txBox="1"/>
          <p:nvPr/>
        </p:nvSpPr>
        <p:spPr>
          <a:xfrm>
            <a:off x="1846135" y="4297783"/>
            <a:ext cx="12320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a:ea typeface="+mn-ea"/>
                <a:cs typeface="Gill Sans"/>
              </a:rPr>
              <a:t>TOO BIG!</a:t>
            </a:r>
          </a:p>
        </p:txBody>
      </p:sp>
      <p:cxnSp>
        <p:nvCxnSpPr>
          <p:cNvPr id="40" name="Straight Arrow Connector 39"/>
          <p:cNvCxnSpPr/>
          <p:nvPr/>
        </p:nvCxnSpPr>
        <p:spPr>
          <a:xfrm flipH="1" flipV="1">
            <a:off x="1258108" y="5161423"/>
            <a:ext cx="1672991" cy="109236"/>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1234808" y="4495647"/>
            <a:ext cx="1688458" cy="82963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024155" y="4765311"/>
            <a:ext cx="1906942" cy="505348"/>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1397109" y="4983912"/>
            <a:ext cx="1526158" cy="55983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64" idx="1"/>
          </p:cNvCxnSpPr>
          <p:nvPr/>
        </p:nvCxnSpPr>
        <p:spPr>
          <a:xfrm flipH="1" flipV="1">
            <a:off x="1397109" y="4441027"/>
            <a:ext cx="1533988" cy="137056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flipV="1">
            <a:off x="1548101" y="5652987"/>
            <a:ext cx="1375166" cy="532528"/>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1548101" y="4297785"/>
            <a:ext cx="1382996" cy="173753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flipV="1">
            <a:off x="1620883" y="5543750"/>
            <a:ext cx="1302384" cy="98312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52" name="Group 51">
            <a:extLst>
              <a:ext uri="{FF2B5EF4-FFF2-40B4-BE49-F238E27FC236}">
                <a16:creationId xmlns:a16="http://schemas.microsoft.com/office/drawing/2014/main" id="{89872715-5E9F-4C04-9D13-04A909A17CBA}"/>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53" name="Rectangle 52">
              <a:extLst>
                <a:ext uri="{FF2B5EF4-FFF2-40B4-BE49-F238E27FC236}">
                  <a16:creationId xmlns:a16="http://schemas.microsoft.com/office/drawing/2014/main" id="{A4F9BE70-9361-4452-85A6-98C6E62BCBB8}"/>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54" name="Rectangle 53">
              <a:extLst>
                <a:ext uri="{FF2B5EF4-FFF2-40B4-BE49-F238E27FC236}">
                  <a16:creationId xmlns:a16="http://schemas.microsoft.com/office/drawing/2014/main" id="{4FC5AF94-CB94-443B-B346-02964E473ED6}"/>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56" name="Rounded Rectangle 12">
            <a:extLst>
              <a:ext uri="{FF2B5EF4-FFF2-40B4-BE49-F238E27FC236}">
                <a16:creationId xmlns:a16="http://schemas.microsoft.com/office/drawing/2014/main" id="{8ADE35A3-FBAE-46B7-B51C-5EEBE8A00B58}"/>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7" name="Rounded Rectangle 12">
            <a:extLst>
              <a:ext uri="{FF2B5EF4-FFF2-40B4-BE49-F238E27FC236}">
                <a16:creationId xmlns:a16="http://schemas.microsoft.com/office/drawing/2014/main" id="{517B065D-79CB-404F-94DA-0F9832D26A2C}"/>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9" name="Rounded Rectangle 12">
            <a:extLst>
              <a:ext uri="{FF2B5EF4-FFF2-40B4-BE49-F238E27FC236}">
                <a16:creationId xmlns:a16="http://schemas.microsoft.com/office/drawing/2014/main" id="{25DAA7FA-C237-4557-8DE3-3221B6CCB3BC}"/>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1" name="Footer Placeholder 1">
            <a:extLst>
              <a:ext uri="{FF2B5EF4-FFF2-40B4-BE49-F238E27FC236}">
                <a16:creationId xmlns:a16="http://schemas.microsoft.com/office/drawing/2014/main" id="{748DD5E2-6EB1-4C49-80EB-228E5F18D28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769159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1078968"/>
          </a:xfrm>
          <a:prstGeom prst="foldedCorner">
            <a:avLst>
              <a:gd name="adj" fmla="val 49976"/>
            </a:avLst>
          </a:prstGeom>
          <a:solidFill>
            <a:schemeClr val="accent3">
              <a:lumMod val="20000"/>
              <a:lumOff val="8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2468973" y="2368002"/>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I3</a:t>
            </a:r>
          </a:p>
        </p:txBody>
      </p: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cxnSp>
        <p:nvCxnSpPr>
          <p:cNvPr id="99" name="Straight Arrow Connector 98"/>
          <p:cNvCxnSpPr>
            <a:stCxn id="77" idx="4"/>
            <a:endCxn id="96" idx="0"/>
          </p:cNvCxnSpPr>
          <p:nvPr/>
        </p:nvCxnSpPr>
        <p:spPr>
          <a:xfrm flipH="1">
            <a:off x="2870713" y="2122249"/>
            <a:ext cx="1008759" cy="24575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242641" y="249878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53" idx="4"/>
            <a:endCxn id="64" idx="0"/>
          </p:cNvCxnSpPr>
          <p:nvPr/>
        </p:nvCxnSpPr>
        <p:spPr>
          <a:xfrm>
            <a:off x="3387457" y="3910234"/>
            <a:ext cx="11002" cy="854948"/>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5411" y="54621"/>
            <a:ext cx="2450841" cy="669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igura a mano libera 10"/>
          <p:cNvSpPr/>
          <p:nvPr/>
        </p:nvSpPr>
        <p:spPr>
          <a:xfrm>
            <a:off x="1397109" y="297813"/>
            <a:ext cx="882650" cy="1524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3" name="TextBox 32"/>
          <p:cNvSpPr txBox="1"/>
          <p:nvPr/>
        </p:nvSpPr>
        <p:spPr>
          <a:xfrm>
            <a:off x="143686" y="161721"/>
            <a:ext cx="1133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Query #1</a:t>
            </a:r>
          </a:p>
        </p:txBody>
      </p:sp>
      <p:grpSp>
        <p:nvGrpSpPr>
          <p:cNvPr id="34" name="Group 33"/>
          <p:cNvGrpSpPr/>
          <p:nvPr/>
        </p:nvGrpSpPr>
        <p:grpSpPr>
          <a:xfrm>
            <a:off x="1383474" y="284234"/>
            <a:ext cx="965257" cy="151316"/>
            <a:chOff x="4179192" y="5091120"/>
            <a:chExt cx="736772" cy="92179"/>
          </a:xfrm>
        </p:grpSpPr>
        <p:cxnSp>
          <p:nvCxnSpPr>
            <p:cNvPr id="35" name="Straight Connector 224"/>
            <p:cNvCxnSpPr>
              <a:cxnSpLocks noChangeShapeType="1"/>
            </p:cNvCxnSpPr>
            <p:nvPr/>
          </p:nvCxnSpPr>
          <p:spPr bwMode="auto">
            <a:xfrm>
              <a:off x="4179192" y="5091120"/>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224"/>
            <p:cNvCxnSpPr>
              <a:cxnSpLocks noChangeShapeType="1"/>
            </p:cNvCxnSpPr>
            <p:nvPr/>
          </p:nvCxnSpPr>
          <p:spPr bwMode="auto">
            <a:xfrm>
              <a:off x="4360406" y="5183299"/>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224"/>
            <p:cNvCxnSpPr>
              <a:cxnSpLocks noChangeShapeType="1"/>
            </p:cNvCxnSpPr>
            <p:nvPr/>
          </p:nvCxnSpPr>
          <p:spPr bwMode="auto">
            <a:xfrm>
              <a:off x="4563605" y="5106661"/>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224"/>
            <p:cNvCxnSpPr>
              <a:cxnSpLocks noChangeShapeType="1"/>
            </p:cNvCxnSpPr>
            <p:nvPr/>
          </p:nvCxnSpPr>
          <p:spPr bwMode="auto">
            <a:xfrm>
              <a:off x="4790304" y="5179398"/>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52" name="Folded Corner 51"/>
          <p:cNvSpPr/>
          <p:nvPr/>
        </p:nvSpPr>
        <p:spPr>
          <a:xfrm>
            <a:off x="1881367" y="4765311"/>
            <a:ext cx="934724" cy="1078968"/>
          </a:xfrm>
          <a:prstGeom prst="foldedCorner">
            <a:avLst>
              <a:gd name="adj" fmla="val 49976"/>
            </a:avLst>
          </a:prstGeom>
          <a:solidFill>
            <a:schemeClr val="accent3">
              <a:lumMod val="20000"/>
              <a:lumOff val="80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Oval 52"/>
          <p:cNvSpPr/>
          <p:nvPr/>
        </p:nvSpPr>
        <p:spPr>
          <a:xfrm>
            <a:off x="2985719" y="3161435"/>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sp>
        <p:nvSpPr>
          <p:cNvPr id="54" name="Oval 53"/>
          <p:cNvSpPr/>
          <p:nvPr/>
        </p:nvSpPr>
        <p:spPr>
          <a:xfrm>
            <a:off x="1959311" y="3144110"/>
            <a:ext cx="803479" cy="748799"/>
          </a:xfrm>
          <a:prstGeom prst="ellipse">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59" name="Straight Arrow Connector 58"/>
          <p:cNvCxnSpPr>
            <a:stCxn id="96" idx="5"/>
            <a:endCxn id="53" idx="0"/>
          </p:cNvCxnSpPr>
          <p:nvPr/>
        </p:nvCxnSpPr>
        <p:spPr>
          <a:xfrm>
            <a:off x="3154783" y="3007141"/>
            <a:ext cx="232674" cy="154295"/>
          </a:xfrm>
          <a:prstGeom prst="straightConnector1">
            <a:avLst/>
          </a:prstGeom>
          <a:ln w="38100"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96" idx="3"/>
            <a:endCxn id="54" idx="0"/>
          </p:cNvCxnSpPr>
          <p:nvPr/>
        </p:nvCxnSpPr>
        <p:spPr>
          <a:xfrm flipH="1">
            <a:off x="2361053" y="3007141"/>
            <a:ext cx="225587" cy="13696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4" idx="4"/>
            <a:endCxn id="52" idx="0"/>
          </p:cNvCxnSpPr>
          <p:nvPr/>
        </p:nvCxnSpPr>
        <p:spPr>
          <a:xfrm flipH="1">
            <a:off x="2348729" y="3892908"/>
            <a:ext cx="12322" cy="872403"/>
          </a:xfrm>
          <a:prstGeom prst="straightConnector1">
            <a:avLst/>
          </a:prstGeom>
          <a:ln w="3810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799167" y="2122249"/>
            <a:ext cx="2139956" cy="3913073"/>
          </a:xfrm>
          <a:prstGeom prst="rect">
            <a:avLst/>
          </a:prstGeom>
          <a:noFill/>
          <a:ln w="3810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9" name="Straight Arrow Connector 68"/>
          <p:cNvCxnSpPr>
            <a:stCxn id="52" idx="1"/>
          </p:cNvCxnSpPr>
          <p:nvPr/>
        </p:nvCxnSpPr>
        <p:spPr>
          <a:xfrm flipH="1">
            <a:off x="1548101" y="5304795"/>
            <a:ext cx="333266" cy="34819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52" idx="1"/>
          </p:cNvCxnSpPr>
          <p:nvPr/>
        </p:nvCxnSpPr>
        <p:spPr>
          <a:xfrm flipH="1" flipV="1">
            <a:off x="1548101" y="4297784"/>
            <a:ext cx="333266" cy="1007011"/>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1397109" y="4983912"/>
            <a:ext cx="484258" cy="669075"/>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52" idx="1"/>
          </p:cNvCxnSpPr>
          <p:nvPr/>
        </p:nvCxnSpPr>
        <p:spPr>
          <a:xfrm flipH="1" flipV="1">
            <a:off x="1620883" y="4983912"/>
            <a:ext cx="260484" cy="32088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709798" y="1706924"/>
            <a:ext cx="16979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FF"/>
                </a:solidFill>
                <a:effectLst/>
                <a:uLnTx/>
                <a:uFillTx/>
                <a:latin typeface="Gill Sans"/>
                <a:ea typeface="+mn-ea"/>
                <a:cs typeface="Gill Sans"/>
              </a:rPr>
              <a:t>Adaptive split</a:t>
            </a:r>
          </a:p>
        </p:txBody>
      </p:sp>
      <p:sp>
        <p:nvSpPr>
          <p:cNvPr id="25" name="TextBox 24"/>
          <p:cNvSpPr txBox="1"/>
          <p:nvPr/>
        </p:nvSpPr>
        <p:spPr>
          <a:xfrm>
            <a:off x="1830928" y="6107009"/>
            <a:ext cx="28345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Create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 </a:t>
            </a: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smaller</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leaf</a:t>
            </a:r>
          </a:p>
        </p:txBody>
      </p:sp>
      <p:grpSp>
        <p:nvGrpSpPr>
          <p:cNvPr id="56" name="Group 55">
            <a:extLst>
              <a:ext uri="{FF2B5EF4-FFF2-40B4-BE49-F238E27FC236}">
                <a16:creationId xmlns:a16="http://schemas.microsoft.com/office/drawing/2014/main" id="{C8483FAB-B819-4DA3-BD9B-9EEFC4B7C018}"/>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57" name="Rectangle 56">
              <a:extLst>
                <a:ext uri="{FF2B5EF4-FFF2-40B4-BE49-F238E27FC236}">
                  <a16:creationId xmlns:a16="http://schemas.microsoft.com/office/drawing/2014/main" id="{C4C19CCA-8BA3-4C29-A147-EC9CED82F3D7}"/>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58" name="Rectangle 57">
              <a:extLst>
                <a:ext uri="{FF2B5EF4-FFF2-40B4-BE49-F238E27FC236}">
                  <a16:creationId xmlns:a16="http://schemas.microsoft.com/office/drawing/2014/main" id="{1A7A38DB-582B-450F-A7E5-336920C0F216}"/>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60" name="Rounded Rectangle 12">
            <a:extLst>
              <a:ext uri="{FF2B5EF4-FFF2-40B4-BE49-F238E27FC236}">
                <a16:creationId xmlns:a16="http://schemas.microsoft.com/office/drawing/2014/main" id="{77FAB560-6330-4878-B6E5-1EDA8EBD708B}"/>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2" name="Rounded Rectangle 12">
            <a:extLst>
              <a:ext uri="{FF2B5EF4-FFF2-40B4-BE49-F238E27FC236}">
                <a16:creationId xmlns:a16="http://schemas.microsoft.com/office/drawing/2014/main" id="{F6FF1C69-2473-48BB-BE58-8F9A5F6A2B1B}"/>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3" name="Rounded Rectangle 12">
            <a:extLst>
              <a:ext uri="{FF2B5EF4-FFF2-40B4-BE49-F238E27FC236}">
                <a16:creationId xmlns:a16="http://schemas.microsoft.com/office/drawing/2014/main" id="{B0B84A67-1E48-47EC-ABDF-D3D33345CB38}"/>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74" name="Footer Placeholder 1">
            <a:extLst>
              <a:ext uri="{FF2B5EF4-FFF2-40B4-BE49-F238E27FC236}">
                <a16:creationId xmlns:a16="http://schemas.microsoft.com/office/drawing/2014/main" id="{3EC1EAF2-E7C7-4AAE-A62F-4CE19F245D9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6790027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1078968"/>
          </a:xfrm>
          <a:prstGeom prst="foldedCorner">
            <a:avLst>
              <a:gd name="adj" fmla="val 49976"/>
            </a:avLst>
          </a:prstGeom>
          <a:solidFill>
            <a:schemeClr val="accent3">
              <a:lumMod val="20000"/>
              <a:lumOff val="8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2468973" y="2368002"/>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I3</a:t>
            </a:r>
          </a:p>
        </p:txBody>
      </p: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cxnSp>
        <p:nvCxnSpPr>
          <p:cNvPr id="99" name="Straight Arrow Connector 98"/>
          <p:cNvCxnSpPr>
            <a:stCxn id="77" idx="4"/>
            <a:endCxn id="96" idx="0"/>
          </p:cNvCxnSpPr>
          <p:nvPr/>
        </p:nvCxnSpPr>
        <p:spPr>
          <a:xfrm flipH="1">
            <a:off x="2870713" y="2122249"/>
            <a:ext cx="1008759" cy="24575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112672" y="281064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53" idx="4"/>
            <a:endCxn id="64" idx="0"/>
          </p:cNvCxnSpPr>
          <p:nvPr/>
        </p:nvCxnSpPr>
        <p:spPr>
          <a:xfrm>
            <a:off x="3387457" y="3910234"/>
            <a:ext cx="11002" cy="854948"/>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2" name="Folded Corner 51"/>
          <p:cNvSpPr/>
          <p:nvPr/>
        </p:nvSpPr>
        <p:spPr>
          <a:xfrm>
            <a:off x="1881367" y="4765311"/>
            <a:ext cx="934724" cy="1078968"/>
          </a:xfrm>
          <a:prstGeom prst="foldedCorner">
            <a:avLst>
              <a:gd name="adj" fmla="val 49976"/>
            </a:avLst>
          </a:prstGeom>
          <a:solidFill>
            <a:schemeClr val="accent3">
              <a:lumMod val="60000"/>
              <a:lumOff val="4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FULL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Oval 52"/>
          <p:cNvSpPr/>
          <p:nvPr/>
        </p:nvSpPr>
        <p:spPr>
          <a:xfrm>
            <a:off x="2985719" y="3161435"/>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sp>
        <p:nvSpPr>
          <p:cNvPr id="54" name="Oval 53"/>
          <p:cNvSpPr/>
          <p:nvPr/>
        </p:nvSpPr>
        <p:spPr>
          <a:xfrm>
            <a:off x="1959311" y="3144110"/>
            <a:ext cx="803479" cy="748799"/>
          </a:xfrm>
          <a:prstGeom prst="ellipse">
            <a:avLst/>
          </a:prstGeom>
          <a:solidFill>
            <a:schemeClr val="accent1">
              <a:lumMod val="40000"/>
              <a:lumOff val="60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59" name="Straight Arrow Connector 58"/>
          <p:cNvCxnSpPr>
            <a:stCxn id="96" idx="5"/>
            <a:endCxn id="53" idx="0"/>
          </p:cNvCxnSpPr>
          <p:nvPr/>
        </p:nvCxnSpPr>
        <p:spPr>
          <a:xfrm>
            <a:off x="3154783" y="3007141"/>
            <a:ext cx="232674" cy="154295"/>
          </a:xfrm>
          <a:prstGeom prst="straightConnector1">
            <a:avLst/>
          </a:prstGeom>
          <a:ln w="38100"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96" idx="3"/>
            <a:endCxn id="54" idx="0"/>
          </p:cNvCxnSpPr>
          <p:nvPr/>
        </p:nvCxnSpPr>
        <p:spPr>
          <a:xfrm flipH="1">
            <a:off x="2361053" y="3007141"/>
            <a:ext cx="225587" cy="13696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4" idx="4"/>
            <a:endCxn id="52" idx="0"/>
          </p:cNvCxnSpPr>
          <p:nvPr/>
        </p:nvCxnSpPr>
        <p:spPr>
          <a:xfrm flipH="1">
            <a:off x="2348729" y="3892908"/>
            <a:ext cx="12322" cy="872403"/>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39" name="Group 38">
            <a:extLst>
              <a:ext uri="{FF2B5EF4-FFF2-40B4-BE49-F238E27FC236}">
                <a16:creationId xmlns:a16="http://schemas.microsoft.com/office/drawing/2014/main" id="{29A24234-D655-4348-AEDE-93D0E85414CD}"/>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40" name="Rectangle 39">
              <a:extLst>
                <a:ext uri="{FF2B5EF4-FFF2-40B4-BE49-F238E27FC236}">
                  <a16:creationId xmlns:a16="http://schemas.microsoft.com/office/drawing/2014/main" id="{FE944608-0237-4E5D-AD6B-D6C0F5380E48}"/>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41" name="Rectangle 40">
              <a:extLst>
                <a:ext uri="{FF2B5EF4-FFF2-40B4-BE49-F238E27FC236}">
                  <a16:creationId xmlns:a16="http://schemas.microsoft.com/office/drawing/2014/main" id="{EA4C26E3-C960-4C94-A301-D1AE5C74A635}"/>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42" name="Rounded Rectangle 12">
            <a:extLst>
              <a:ext uri="{FF2B5EF4-FFF2-40B4-BE49-F238E27FC236}">
                <a16:creationId xmlns:a16="http://schemas.microsoft.com/office/drawing/2014/main" id="{208DF5C1-595A-40B4-BC86-AA2013F00C1C}"/>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3" name="Rounded Rectangle 12">
            <a:extLst>
              <a:ext uri="{FF2B5EF4-FFF2-40B4-BE49-F238E27FC236}">
                <a16:creationId xmlns:a16="http://schemas.microsoft.com/office/drawing/2014/main" id="{7B8E3578-78EC-4259-BAD5-67DEF2468531}"/>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4" name="Rounded Rectangle 12">
            <a:extLst>
              <a:ext uri="{FF2B5EF4-FFF2-40B4-BE49-F238E27FC236}">
                <a16:creationId xmlns:a16="http://schemas.microsoft.com/office/drawing/2014/main" id="{1AB4F155-B6A4-4FD2-81FD-68A36AE0FCAA}"/>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5" name="Footer Placeholder 1">
            <a:extLst>
              <a:ext uri="{FF2B5EF4-FFF2-40B4-BE49-F238E27FC236}">
                <a16:creationId xmlns:a16="http://schemas.microsoft.com/office/drawing/2014/main" id="{7AE9884D-97C8-466A-BDBA-CAEB911413A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337732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9C876C8-A410-497B-AF20-47E80AE937B8}"/>
              </a:ext>
            </a:extLst>
          </p:cNvPr>
          <p:cNvSpPr txBox="1"/>
          <p:nvPr/>
        </p:nvSpPr>
        <p:spPr>
          <a:xfrm>
            <a:off x="5825447" y="1646510"/>
            <a:ext cx="69312" cy="277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83" hangingPunct="0"/>
            <a:endParaRPr lang="fr-MA" sz="1351" dirty="0">
              <a:solidFill>
                <a:srgbClr val="000000"/>
              </a:solidFill>
              <a:sym typeface="Calibri"/>
            </a:endParaRPr>
          </a:p>
        </p:txBody>
      </p:sp>
      <p:sp>
        <p:nvSpPr>
          <p:cNvPr id="42" name="Rectangle 41">
            <a:extLst>
              <a:ext uri="{FF2B5EF4-FFF2-40B4-BE49-F238E27FC236}">
                <a16:creationId xmlns:a16="http://schemas.microsoft.com/office/drawing/2014/main" id="{7FAA885F-D55E-400B-BA24-C9BB152BF454}"/>
              </a:ext>
            </a:extLst>
          </p:cNvPr>
          <p:cNvSpPr/>
          <p:nvPr/>
        </p:nvSpPr>
        <p:spPr>
          <a:xfrm>
            <a:off x="2607758" y="2275949"/>
            <a:ext cx="1512281"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grpSp>
        <p:nvGrpSpPr>
          <p:cNvPr id="36" name="Groupe 35">
            <a:extLst>
              <a:ext uri="{FF2B5EF4-FFF2-40B4-BE49-F238E27FC236}">
                <a16:creationId xmlns:a16="http://schemas.microsoft.com/office/drawing/2014/main" id="{92F9A3DE-997C-4199-B5AF-BF5522913552}"/>
              </a:ext>
            </a:extLst>
          </p:cNvPr>
          <p:cNvGrpSpPr/>
          <p:nvPr/>
        </p:nvGrpSpPr>
        <p:grpSpPr>
          <a:xfrm>
            <a:off x="3845361" y="4000022"/>
            <a:ext cx="1485185" cy="1485185"/>
            <a:chOff x="2677001" y="2614345"/>
            <a:chExt cx="1980247" cy="1980247"/>
          </a:xfrm>
          <a:solidFill>
            <a:srgbClr val="C00000"/>
          </a:solidFill>
        </p:grpSpPr>
        <p:sp>
          <p:nvSpPr>
            <p:cNvPr id="37" name="Ellipse 36">
              <a:extLst>
                <a:ext uri="{FF2B5EF4-FFF2-40B4-BE49-F238E27FC236}">
                  <a16:creationId xmlns:a16="http://schemas.microsoft.com/office/drawing/2014/main" id="{E1DA06CF-F502-4A7F-92D7-2291A2439047}"/>
                </a:ext>
              </a:extLst>
            </p:cNvPr>
            <p:cNvSpPr/>
            <p:nvPr/>
          </p:nvSpPr>
          <p:spPr>
            <a:xfrm>
              <a:off x="2677001" y="2614345"/>
              <a:ext cx="1980247" cy="1980247"/>
            </a:xfrm>
            <a:prstGeom prst="ellipse">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MA" sz="1351" dirty="0"/>
            </a:p>
          </p:txBody>
        </p:sp>
        <p:sp>
          <p:nvSpPr>
            <p:cNvPr id="38" name="Ellipse 4">
              <a:extLst>
                <a:ext uri="{FF2B5EF4-FFF2-40B4-BE49-F238E27FC236}">
                  <a16:creationId xmlns:a16="http://schemas.microsoft.com/office/drawing/2014/main" id="{8EFE1651-E472-4391-8191-4CF28F4F61F0}"/>
                </a:ext>
              </a:extLst>
            </p:cNvPr>
            <p:cNvSpPr txBox="1"/>
            <p:nvPr/>
          </p:nvSpPr>
          <p:spPr>
            <a:xfrm>
              <a:off x="2907286" y="3209840"/>
              <a:ext cx="1597756" cy="8490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091">
                <a:lnSpc>
                  <a:spcPct val="90000"/>
                </a:lnSpc>
                <a:spcBef>
                  <a:spcPct val="0"/>
                </a:spcBef>
                <a:spcAft>
                  <a:spcPct val="35000"/>
                </a:spcAft>
              </a:pPr>
              <a:r>
                <a:rPr lang="en-US" sz="1600" b="1" dirty="0"/>
                <a:t>Similarity Search</a:t>
              </a:r>
            </a:p>
          </p:txBody>
        </p:sp>
      </p:grpSp>
      <p:sp>
        <p:nvSpPr>
          <p:cNvPr id="39" name="Flèche : gauche 38">
            <a:extLst>
              <a:ext uri="{FF2B5EF4-FFF2-40B4-BE49-F238E27FC236}">
                <a16:creationId xmlns:a16="http://schemas.microsoft.com/office/drawing/2014/main" id="{99DF6F7D-57DE-428B-87EC-BDE0244D43AB}"/>
              </a:ext>
            </a:extLst>
          </p:cNvPr>
          <p:cNvSpPr/>
          <p:nvPr/>
        </p:nvSpPr>
        <p:spPr>
          <a:xfrm rot="11700000">
            <a:off x="2537086" y="4179655"/>
            <a:ext cx="1297927" cy="423279"/>
          </a:xfrm>
          <a:prstGeom prst="leftArrow">
            <a:avLst>
              <a:gd name="adj1" fmla="val 60000"/>
              <a:gd name="adj2" fmla="val 50000"/>
            </a:avLst>
          </a:prstGeom>
          <a:solidFill>
            <a:schemeClr val="accent4"/>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40" name="Flèche : gauche 39">
            <a:extLst>
              <a:ext uri="{FF2B5EF4-FFF2-40B4-BE49-F238E27FC236}">
                <a16:creationId xmlns:a16="http://schemas.microsoft.com/office/drawing/2014/main" id="{C9A4E47A-69FD-426F-8322-6529ED6B4927}"/>
              </a:ext>
            </a:extLst>
          </p:cNvPr>
          <p:cNvSpPr/>
          <p:nvPr/>
        </p:nvSpPr>
        <p:spPr>
          <a:xfrm rot="14700000">
            <a:off x="3318967" y="3201332"/>
            <a:ext cx="1297927" cy="423279"/>
          </a:xfrm>
          <a:prstGeom prst="leftArrow">
            <a:avLst>
              <a:gd name="adj1" fmla="val 60000"/>
              <a:gd name="adj2" fmla="val 50000"/>
            </a:avLst>
          </a:prstGeom>
          <a:solidFill>
            <a:srgbClr val="7030A0"/>
          </a:solidFill>
        </p:spPr>
        <p:style>
          <a:lnRef idx="0">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hueOff val="0"/>
              <a:satOff val="0"/>
              <a:lumOff val="0"/>
              <a:alphaOff val="0"/>
            </a:schemeClr>
          </a:fontRef>
        </p:style>
      </p:sp>
      <p:sp>
        <p:nvSpPr>
          <p:cNvPr id="41" name="Flèche : gauche 40">
            <a:extLst>
              <a:ext uri="{FF2B5EF4-FFF2-40B4-BE49-F238E27FC236}">
                <a16:creationId xmlns:a16="http://schemas.microsoft.com/office/drawing/2014/main" id="{EA752E07-B116-4714-88D5-64324F8802B9}"/>
              </a:ext>
            </a:extLst>
          </p:cNvPr>
          <p:cNvSpPr/>
          <p:nvPr/>
        </p:nvSpPr>
        <p:spPr>
          <a:xfrm rot="17700000">
            <a:off x="4559010" y="3201332"/>
            <a:ext cx="1297927" cy="423279"/>
          </a:xfrm>
          <a:prstGeom prst="leftArrow">
            <a:avLst>
              <a:gd name="adj1" fmla="val 60000"/>
              <a:gd name="adj2" fmla="val 50000"/>
            </a:avLst>
          </a:prstGeom>
          <a:solidFill>
            <a:srgbClr val="00B050"/>
          </a:solidFill>
        </p:spPr>
        <p:style>
          <a:lnRef idx="0">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hueOff val="0"/>
              <a:satOff val="0"/>
              <a:lumOff val="0"/>
              <a:alphaOff val="0"/>
            </a:schemeClr>
          </a:fontRef>
        </p:style>
      </p:sp>
      <p:sp>
        <p:nvSpPr>
          <p:cNvPr id="43" name="Flèche : gauche 42">
            <a:extLst>
              <a:ext uri="{FF2B5EF4-FFF2-40B4-BE49-F238E27FC236}">
                <a16:creationId xmlns:a16="http://schemas.microsoft.com/office/drawing/2014/main" id="{11B27A0E-C7EB-4AC4-9CF5-D1EA71E7055A}"/>
              </a:ext>
            </a:extLst>
          </p:cNvPr>
          <p:cNvSpPr/>
          <p:nvPr/>
        </p:nvSpPr>
        <p:spPr>
          <a:xfrm rot="20700000">
            <a:off x="5356095" y="4151260"/>
            <a:ext cx="1297927" cy="423279"/>
          </a:xfrm>
          <a:prstGeom prst="leftArrow">
            <a:avLst>
              <a:gd name="adj1" fmla="val 60000"/>
              <a:gd name="adj2" fmla="val 50000"/>
            </a:avLst>
          </a:prstGeom>
          <a:solidFill>
            <a:schemeClr val="accent5">
              <a:lumMod val="50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grpSp>
        <p:nvGrpSpPr>
          <p:cNvPr id="73" name="Groupe 72">
            <a:extLst>
              <a:ext uri="{FF2B5EF4-FFF2-40B4-BE49-F238E27FC236}">
                <a16:creationId xmlns:a16="http://schemas.microsoft.com/office/drawing/2014/main" id="{F0F13B1B-4A0A-480A-9C82-BADE96BE7EE2}"/>
              </a:ext>
            </a:extLst>
          </p:cNvPr>
          <p:cNvGrpSpPr/>
          <p:nvPr/>
        </p:nvGrpSpPr>
        <p:grpSpPr>
          <a:xfrm>
            <a:off x="5970850" y="3697743"/>
            <a:ext cx="1512281" cy="1446633"/>
            <a:chOff x="5451782" y="2121739"/>
            <a:chExt cx="1881235" cy="1504988"/>
          </a:xfrm>
          <a:solidFill>
            <a:schemeClr val="accent5">
              <a:lumMod val="50000"/>
            </a:schemeClr>
          </a:solidFill>
        </p:grpSpPr>
        <p:sp>
          <p:nvSpPr>
            <p:cNvPr id="75" name="Rectangle : coins arrondis 74">
              <a:extLst>
                <a:ext uri="{FF2B5EF4-FFF2-40B4-BE49-F238E27FC236}">
                  <a16:creationId xmlns:a16="http://schemas.microsoft.com/office/drawing/2014/main" id="{BC0F02CF-88A4-41D8-9A71-728FE73925AC}"/>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76" name="Rectangle : coins arrondis 10">
              <a:extLst>
                <a:ext uri="{FF2B5EF4-FFF2-40B4-BE49-F238E27FC236}">
                  <a16:creationId xmlns:a16="http://schemas.microsoft.com/office/drawing/2014/main" id="{457EB1B3-254B-4EEF-A3E9-B51E0110EB88}"/>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99" name="Content Placeholder 2">
            <a:extLst>
              <a:ext uri="{FF2B5EF4-FFF2-40B4-BE49-F238E27FC236}">
                <a16:creationId xmlns:a16="http://schemas.microsoft.com/office/drawing/2014/main" id="{B5108F8A-733F-4F8A-BDE7-28BCB035480A}"/>
              </a:ext>
            </a:extLst>
          </p:cNvPr>
          <p:cNvSpPr txBox="1">
            <a:spLocks/>
          </p:cNvSpPr>
          <p:nvPr/>
        </p:nvSpPr>
        <p:spPr>
          <a:xfrm>
            <a:off x="5756766" y="371994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Outlier Detection</a:t>
            </a:r>
            <a:endParaRPr lang="en-US" sz="900" b="1" dirty="0">
              <a:solidFill>
                <a:schemeClr val="bg1"/>
              </a:solidFill>
              <a:latin typeface="Calibri"/>
              <a:cs typeface="Calibri"/>
            </a:endParaRPr>
          </a:p>
        </p:txBody>
      </p:sp>
      <p:grpSp>
        <p:nvGrpSpPr>
          <p:cNvPr id="119" name="Groupe 118">
            <a:extLst>
              <a:ext uri="{FF2B5EF4-FFF2-40B4-BE49-F238E27FC236}">
                <a16:creationId xmlns:a16="http://schemas.microsoft.com/office/drawing/2014/main" id="{FF606E6B-C259-4C1E-84E7-F834A5CEAB97}"/>
              </a:ext>
            </a:extLst>
          </p:cNvPr>
          <p:cNvGrpSpPr/>
          <p:nvPr/>
        </p:nvGrpSpPr>
        <p:grpSpPr>
          <a:xfrm>
            <a:off x="2707514" y="2024013"/>
            <a:ext cx="1512281" cy="1446633"/>
            <a:chOff x="5451782" y="2121739"/>
            <a:chExt cx="1881235" cy="1504988"/>
          </a:xfrm>
          <a:solidFill>
            <a:srgbClr val="7030A0"/>
          </a:solidFill>
        </p:grpSpPr>
        <p:sp>
          <p:nvSpPr>
            <p:cNvPr id="120" name="Rectangle : coins arrondis 119">
              <a:extLst>
                <a:ext uri="{FF2B5EF4-FFF2-40B4-BE49-F238E27FC236}">
                  <a16:creationId xmlns:a16="http://schemas.microsoft.com/office/drawing/2014/main" id="{C3695382-15F5-445E-BB92-651DA025CF1A}"/>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21" name="Rectangle : coins arrondis 10">
              <a:extLst>
                <a:ext uri="{FF2B5EF4-FFF2-40B4-BE49-F238E27FC236}">
                  <a16:creationId xmlns:a16="http://schemas.microsoft.com/office/drawing/2014/main" id="{EDCC00EC-DE4A-42A4-AE1F-BFB78025FAF7}"/>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135" name="Content Placeholder 2">
            <a:extLst>
              <a:ext uri="{FF2B5EF4-FFF2-40B4-BE49-F238E27FC236}">
                <a16:creationId xmlns:a16="http://schemas.microsoft.com/office/drawing/2014/main" id="{390BCD41-9A9D-48E1-B375-EF9942301547}"/>
              </a:ext>
            </a:extLst>
          </p:cNvPr>
          <p:cNvSpPr txBox="1">
            <a:spLocks/>
          </p:cNvSpPr>
          <p:nvPr/>
        </p:nvSpPr>
        <p:spPr>
          <a:xfrm>
            <a:off x="2513056" y="2055027"/>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Clustering</a:t>
            </a:r>
            <a:endParaRPr lang="en-US" sz="900" b="1" dirty="0">
              <a:solidFill>
                <a:schemeClr val="bg1"/>
              </a:solidFill>
              <a:latin typeface="Calibri"/>
              <a:cs typeface="Calibri"/>
            </a:endParaRPr>
          </a:p>
        </p:txBody>
      </p:sp>
      <p:sp>
        <p:nvSpPr>
          <p:cNvPr id="52" name="Content Placeholder 2">
            <a:extLst>
              <a:ext uri="{FF2B5EF4-FFF2-40B4-BE49-F238E27FC236}">
                <a16:creationId xmlns:a16="http://schemas.microsoft.com/office/drawing/2014/main" id="{8336EFCF-C8E6-4FED-B644-5E31EE91BE3A}"/>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sp>
        <p:nvSpPr>
          <p:cNvPr id="58" name="Content Placeholder 2">
            <a:extLst>
              <a:ext uri="{FF2B5EF4-FFF2-40B4-BE49-F238E27FC236}">
                <a16:creationId xmlns:a16="http://schemas.microsoft.com/office/drawing/2014/main" id="{891D7634-F44C-42DC-9EEA-2216B3434C63}"/>
              </a:ext>
            </a:extLst>
          </p:cNvPr>
          <p:cNvSpPr txBox="1">
            <a:spLocks/>
          </p:cNvSpPr>
          <p:nvPr/>
        </p:nvSpPr>
        <p:spPr>
          <a:xfrm>
            <a:off x="1522457" y="4700274"/>
            <a:ext cx="1827165" cy="299940"/>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dirty="0">
                <a:solidFill>
                  <a:schemeClr val="bg1"/>
                </a:solidFill>
                <a:latin typeface="Arial" panose="020B0604020202020204" pitchFamily="34" charset="0"/>
                <a:cs typeface="Arial" panose="020B0604020202020204" pitchFamily="34" charset="0"/>
              </a:rPr>
              <a:t>Predictive Maintenance</a:t>
            </a:r>
          </a:p>
        </p:txBody>
      </p:sp>
      <p:sp>
        <p:nvSpPr>
          <p:cNvPr id="47" name="Rectangle : coins arrondis 46">
            <a:extLst>
              <a:ext uri="{FF2B5EF4-FFF2-40B4-BE49-F238E27FC236}">
                <a16:creationId xmlns:a16="http://schemas.microsoft.com/office/drawing/2014/main" id="{748129C8-5839-4A9E-A9D8-9BB3B2B3262E}"/>
              </a:ext>
            </a:extLst>
          </p:cNvPr>
          <p:cNvSpPr/>
          <p:nvPr/>
        </p:nvSpPr>
        <p:spPr>
          <a:xfrm>
            <a:off x="1634514" y="3663311"/>
            <a:ext cx="1512281" cy="1446633"/>
          </a:xfrm>
          <a:prstGeom prst="roundRect">
            <a:avLst>
              <a:gd name="adj" fmla="val 10000"/>
            </a:avLst>
          </a:prstGeom>
          <a:solidFill>
            <a:srgbClr val="FFC000"/>
          </a:solidFill>
          <a:ln>
            <a:solidFill>
              <a:schemeClr val="bg1"/>
            </a:solid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8" name="Content Placeholder 2">
            <a:extLst>
              <a:ext uri="{FF2B5EF4-FFF2-40B4-BE49-F238E27FC236}">
                <a16:creationId xmlns:a16="http://schemas.microsoft.com/office/drawing/2014/main" id="{013DCD80-D414-40F5-B0E0-7DBF2DC0A1EE}"/>
              </a:ext>
            </a:extLst>
          </p:cNvPr>
          <p:cNvSpPr txBox="1">
            <a:spLocks/>
          </p:cNvSpPr>
          <p:nvPr/>
        </p:nvSpPr>
        <p:spPr>
          <a:xfrm>
            <a:off x="1429797" y="3721338"/>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Classification</a:t>
            </a:r>
            <a:endParaRPr lang="en-US" sz="900" b="1" dirty="0">
              <a:solidFill>
                <a:schemeClr val="bg1"/>
              </a:solidFill>
              <a:latin typeface="Calibri"/>
              <a:cs typeface="Calibri"/>
            </a:endParaRPr>
          </a:p>
        </p:txBody>
      </p:sp>
      <p:grpSp>
        <p:nvGrpSpPr>
          <p:cNvPr id="55" name="Groupe 54">
            <a:extLst>
              <a:ext uri="{FF2B5EF4-FFF2-40B4-BE49-F238E27FC236}">
                <a16:creationId xmlns:a16="http://schemas.microsoft.com/office/drawing/2014/main" id="{61A7D9D1-A7F6-4506-BA2C-F91F03EE45F9}"/>
              </a:ext>
            </a:extLst>
          </p:cNvPr>
          <p:cNvGrpSpPr/>
          <p:nvPr/>
        </p:nvGrpSpPr>
        <p:grpSpPr>
          <a:xfrm>
            <a:off x="4840711" y="2023727"/>
            <a:ext cx="1512281" cy="1446633"/>
            <a:chOff x="5451782" y="2121739"/>
            <a:chExt cx="1881235" cy="1504988"/>
          </a:xfrm>
          <a:solidFill>
            <a:srgbClr val="00B050"/>
          </a:solidFill>
        </p:grpSpPr>
        <p:sp>
          <p:nvSpPr>
            <p:cNvPr id="56" name="Rectangle : coins arrondis 55">
              <a:extLst>
                <a:ext uri="{FF2B5EF4-FFF2-40B4-BE49-F238E27FC236}">
                  <a16:creationId xmlns:a16="http://schemas.microsoft.com/office/drawing/2014/main" id="{E224935A-A51B-44BE-A78F-8E7223A491C7}"/>
                </a:ext>
              </a:extLst>
            </p:cNvPr>
            <p:cNvSpPr/>
            <p:nvPr/>
          </p:nvSpPr>
          <p:spPr>
            <a:xfrm>
              <a:off x="5451782" y="2121739"/>
              <a:ext cx="1881235" cy="1504988"/>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57" name="Rectangle : coins arrondis 10">
              <a:extLst>
                <a:ext uri="{FF2B5EF4-FFF2-40B4-BE49-F238E27FC236}">
                  <a16:creationId xmlns:a16="http://schemas.microsoft.com/office/drawing/2014/main" id="{2B328E24-D520-4DA3-BE4E-912D922BB4D4}"/>
                </a:ext>
              </a:extLst>
            </p:cNvPr>
            <p:cNvSpPr txBox="1"/>
            <p:nvPr/>
          </p:nvSpPr>
          <p:spPr>
            <a:xfrm>
              <a:off x="5495862" y="2165819"/>
              <a:ext cx="1793075" cy="14168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endParaRPr lang="en-US" sz="1651" b="1" dirty="0"/>
            </a:p>
          </p:txBody>
        </p:sp>
      </p:grpSp>
      <p:sp>
        <p:nvSpPr>
          <p:cNvPr id="61" name="Content Placeholder 2">
            <a:extLst>
              <a:ext uri="{FF2B5EF4-FFF2-40B4-BE49-F238E27FC236}">
                <a16:creationId xmlns:a16="http://schemas.microsoft.com/office/drawing/2014/main" id="{B2DBBB3D-37DD-44B5-A6F3-939A2A22A0EE}"/>
              </a:ext>
            </a:extLst>
          </p:cNvPr>
          <p:cNvSpPr txBox="1">
            <a:spLocks/>
          </p:cNvSpPr>
          <p:nvPr/>
        </p:nvSpPr>
        <p:spPr>
          <a:xfrm>
            <a:off x="4630309" y="2058843"/>
            <a:ext cx="1940443" cy="233607"/>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1" b="1" dirty="0">
                <a:solidFill>
                  <a:schemeClr val="bg1"/>
                </a:solidFill>
                <a:latin typeface="Arial"/>
                <a:ea typeface="+mn-lt"/>
                <a:cs typeface="+mn-lt"/>
              </a:rPr>
              <a:t>Recommendation</a:t>
            </a:r>
            <a:endParaRPr lang="en-US" sz="900" b="1" dirty="0">
              <a:solidFill>
                <a:schemeClr val="bg1"/>
              </a:solidFill>
              <a:latin typeface="Calibri"/>
              <a:cs typeface="Calibri"/>
            </a:endParaRPr>
          </a:p>
        </p:txBody>
      </p:sp>
      <p:sp>
        <p:nvSpPr>
          <p:cNvPr id="51" name="Title 1">
            <a:extLst>
              <a:ext uri="{FF2B5EF4-FFF2-40B4-BE49-F238E27FC236}">
                <a16:creationId xmlns:a16="http://schemas.microsoft.com/office/drawing/2014/main" id="{6B6FC71E-2FE0-41A0-BF33-C72492549E6E}"/>
              </a:ext>
            </a:extLst>
          </p:cNvPr>
          <p:cNvSpPr txBox="1">
            <a:spLocks/>
          </p:cNvSpPr>
          <p:nvPr/>
        </p:nvSpPr>
        <p:spPr>
          <a:xfrm>
            <a:off x="287145" y="1284914"/>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Extracting value requires analytics</a:t>
            </a:r>
          </a:p>
        </p:txBody>
      </p:sp>
      <p:sp>
        <p:nvSpPr>
          <p:cNvPr id="60" name="Rectangle 59">
            <a:extLst>
              <a:ext uri="{FF2B5EF4-FFF2-40B4-BE49-F238E27FC236}">
                <a16:creationId xmlns:a16="http://schemas.microsoft.com/office/drawing/2014/main" id="{276567C0-E709-445B-82DE-54BDC725CABA}"/>
              </a:ext>
            </a:extLst>
          </p:cNvPr>
          <p:cNvSpPr/>
          <p:nvPr/>
        </p:nvSpPr>
        <p:spPr>
          <a:xfrm>
            <a:off x="1638232" y="3864111"/>
            <a:ext cx="1584000"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5" name="Rectangle 64">
            <a:extLst>
              <a:ext uri="{FF2B5EF4-FFF2-40B4-BE49-F238E27FC236}">
                <a16:creationId xmlns:a16="http://schemas.microsoft.com/office/drawing/2014/main" id="{1E6ABEBF-7CD6-4C92-982F-5B151BF8944C}"/>
              </a:ext>
            </a:extLst>
          </p:cNvPr>
          <p:cNvSpPr/>
          <p:nvPr/>
        </p:nvSpPr>
        <p:spPr>
          <a:xfrm>
            <a:off x="5961383" y="3880145"/>
            <a:ext cx="1584000" cy="27712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pic>
        <p:nvPicPr>
          <p:cNvPr id="67" name="Image 66">
            <a:extLst>
              <a:ext uri="{FF2B5EF4-FFF2-40B4-BE49-F238E27FC236}">
                <a16:creationId xmlns:a16="http://schemas.microsoft.com/office/drawing/2014/main" id="{8531214A-FC90-4383-BE39-E009EF74DF72}"/>
              </a:ext>
            </a:extLst>
          </p:cNvPr>
          <p:cNvPicPr>
            <a:picLocks noChangeAspect="1"/>
          </p:cNvPicPr>
          <p:nvPr/>
        </p:nvPicPr>
        <p:blipFill>
          <a:blip r:embed="rId3"/>
          <a:stretch>
            <a:fillRect/>
          </a:stretch>
        </p:blipFill>
        <p:spPr>
          <a:xfrm>
            <a:off x="1645134" y="4285746"/>
            <a:ext cx="1497091" cy="353313"/>
          </a:xfrm>
          <a:prstGeom prst="rect">
            <a:avLst/>
          </a:prstGeom>
        </p:spPr>
      </p:pic>
      <p:pic>
        <p:nvPicPr>
          <p:cNvPr id="69" name="Image 68">
            <a:extLst>
              <a:ext uri="{FF2B5EF4-FFF2-40B4-BE49-F238E27FC236}">
                <a16:creationId xmlns:a16="http://schemas.microsoft.com/office/drawing/2014/main" id="{69472EDC-87AB-48CC-A12D-62AD67CC5803}"/>
              </a:ext>
            </a:extLst>
          </p:cNvPr>
          <p:cNvPicPr>
            <a:picLocks noChangeAspect="1"/>
          </p:cNvPicPr>
          <p:nvPr/>
        </p:nvPicPr>
        <p:blipFill rotWithShape="1">
          <a:blip r:embed="rId4"/>
          <a:srcRect b="17078"/>
          <a:stretch/>
        </p:blipFill>
        <p:spPr>
          <a:xfrm>
            <a:off x="2693457" y="2644070"/>
            <a:ext cx="1584000" cy="389937"/>
          </a:xfrm>
          <a:prstGeom prst="rect">
            <a:avLst/>
          </a:prstGeom>
        </p:spPr>
      </p:pic>
      <p:pic>
        <p:nvPicPr>
          <p:cNvPr id="9" name="Image 8">
            <a:extLst>
              <a:ext uri="{FF2B5EF4-FFF2-40B4-BE49-F238E27FC236}">
                <a16:creationId xmlns:a16="http://schemas.microsoft.com/office/drawing/2014/main" id="{FE9C6F03-F843-4F83-8456-4BEC6E624284}"/>
              </a:ext>
            </a:extLst>
          </p:cNvPr>
          <p:cNvPicPr>
            <a:picLocks noChangeAspect="1"/>
          </p:cNvPicPr>
          <p:nvPr/>
        </p:nvPicPr>
        <p:blipFill>
          <a:blip r:embed="rId5"/>
          <a:stretch>
            <a:fillRect/>
          </a:stretch>
        </p:blipFill>
        <p:spPr>
          <a:xfrm>
            <a:off x="5980722" y="4332776"/>
            <a:ext cx="1512281" cy="335331"/>
          </a:xfrm>
          <a:prstGeom prst="rect">
            <a:avLst/>
          </a:prstGeom>
        </p:spPr>
      </p:pic>
      <p:pic>
        <p:nvPicPr>
          <p:cNvPr id="70" name="Image 69">
            <a:extLst>
              <a:ext uri="{FF2B5EF4-FFF2-40B4-BE49-F238E27FC236}">
                <a16:creationId xmlns:a16="http://schemas.microsoft.com/office/drawing/2014/main" id="{D37CE907-3CEF-42D4-BFE1-CA863502B069}"/>
              </a:ext>
            </a:extLst>
          </p:cNvPr>
          <p:cNvPicPr>
            <a:picLocks noChangeAspect="1"/>
          </p:cNvPicPr>
          <p:nvPr/>
        </p:nvPicPr>
        <p:blipFill rotWithShape="1">
          <a:blip r:embed="rId6"/>
          <a:srcRect l="7361" t="5070" r="13465" b="11813"/>
          <a:stretch/>
        </p:blipFill>
        <p:spPr>
          <a:xfrm>
            <a:off x="5146531" y="2414512"/>
            <a:ext cx="814852" cy="1028911"/>
          </a:xfrm>
          <a:prstGeom prst="rect">
            <a:avLst/>
          </a:prstGeom>
        </p:spPr>
      </p:pic>
      <p:sp>
        <p:nvSpPr>
          <p:cNvPr id="44" name="Flèche : gauche 43">
            <a:extLst>
              <a:ext uri="{FF2B5EF4-FFF2-40B4-BE49-F238E27FC236}">
                <a16:creationId xmlns:a16="http://schemas.microsoft.com/office/drawing/2014/main" id="{F351D098-0536-415E-B6D8-F2E58C2675AE}"/>
              </a:ext>
            </a:extLst>
          </p:cNvPr>
          <p:cNvSpPr/>
          <p:nvPr/>
        </p:nvSpPr>
        <p:spPr>
          <a:xfrm rot="1769841">
            <a:off x="5218788" y="5279926"/>
            <a:ext cx="1377367" cy="423279"/>
          </a:xfrm>
          <a:prstGeom prst="leftArrow">
            <a:avLst>
              <a:gd name="adj1" fmla="val 60000"/>
              <a:gd name="adj2" fmla="val 50000"/>
            </a:avLst>
          </a:prstGeom>
          <a:solidFill>
            <a:schemeClr val="bg2">
              <a:lumMod val="75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45" name="Flèche : gauche 44">
            <a:extLst>
              <a:ext uri="{FF2B5EF4-FFF2-40B4-BE49-F238E27FC236}">
                <a16:creationId xmlns:a16="http://schemas.microsoft.com/office/drawing/2014/main" id="{A7501D1B-A6A9-450B-B925-A16A71072001}"/>
              </a:ext>
            </a:extLst>
          </p:cNvPr>
          <p:cNvSpPr/>
          <p:nvPr/>
        </p:nvSpPr>
        <p:spPr>
          <a:xfrm rot="9160896">
            <a:off x="2488000" y="5300156"/>
            <a:ext cx="1449831" cy="423279"/>
          </a:xfrm>
          <a:prstGeom prst="leftArrow">
            <a:avLst>
              <a:gd name="adj1" fmla="val 60000"/>
              <a:gd name="adj2" fmla="val 50000"/>
            </a:avLst>
          </a:prstGeom>
          <a:solidFill>
            <a:schemeClr val="bg2">
              <a:lumMod val="75000"/>
            </a:schemeClr>
          </a:solidFill>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46" name="Rectangle : coins arrondis 45">
            <a:extLst>
              <a:ext uri="{FF2B5EF4-FFF2-40B4-BE49-F238E27FC236}">
                <a16:creationId xmlns:a16="http://schemas.microsoft.com/office/drawing/2014/main" id="{E67548DC-F3A3-4B2B-8359-414CBF4FC923}"/>
              </a:ext>
            </a:extLst>
          </p:cNvPr>
          <p:cNvSpPr/>
          <p:nvPr/>
        </p:nvSpPr>
        <p:spPr>
          <a:xfrm>
            <a:off x="-12998" y="5738010"/>
            <a:ext cx="9156999" cy="372379"/>
          </a:xfrm>
          <a:prstGeom prst="roundRect">
            <a:avLst>
              <a:gd name="adj" fmla="val 10000"/>
            </a:avLst>
          </a:prstGeom>
          <a:solidFill>
            <a:schemeClr val="bg2">
              <a:lumMod val="75000"/>
            </a:schemeClr>
          </a:solid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49" name="Content Placeholder 2">
            <a:extLst>
              <a:ext uri="{FF2B5EF4-FFF2-40B4-BE49-F238E27FC236}">
                <a16:creationId xmlns:a16="http://schemas.microsoft.com/office/drawing/2014/main" id="{AFEA219F-027A-424F-8B20-708580C0EEBD}"/>
              </a:ext>
            </a:extLst>
          </p:cNvPr>
          <p:cNvSpPr txBox="1">
            <a:spLocks/>
          </p:cNvSpPr>
          <p:nvPr/>
        </p:nvSpPr>
        <p:spPr>
          <a:xfrm>
            <a:off x="315150" y="5781780"/>
            <a:ext cx="4525561" cy="160703"/>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Arial"/>
                <a:ea typeface="+mn-lt"/>
                <a:cs typeface="+mn-lt"/>
              </a:rPr>
              <a:t>Data Cleaning</a:t>
            </a:r>
            <a:endParaRPr lang="en-US" sz="1200" b="1" dirty="0">
              <a:solidFill>
                <a:schemeClr val="bg1"/>
              </a:solidFill>
              <a:latin typeface="Calibri"/>
              <a:cs typeface="Calibri"/>
            </a:endParaRPr>
          </a:p>
        </p:txBody>
      </p:sp>
      <p:sp>
        <p:nvSpPr>
          <p:cNvPr id="50" name="Content Placeholder 2">
            <a:extLst>
              <a:ext uri="{FF2B5EF4-FFF2-40B4-BE49-F238E27FC236}">
                <a16:creationId xmlns:a16="http://schemas.microsoft.com/office/drawing/2014/main" id="{1AC2BCB4-FB24-4738-B1AF-6905B1F00A8B}"/>
              </a:ext>
            </a:extLst>
          </p:cNvPr>
          <p:cNvSpPr txBox="1">
            <a:spLocks/>
          </p:cNvSpPr>
          <p:nvPr/>
        </p:nvSpPr>
        <p:spPr>
          <a:xfrm>
            <a:off x="4203846" y="5783283"/>
            <a:ext cx="4525561" cy="276351"/>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Arial"/>
                <a:ea typeface="+mn-lt"/>
                <a:cs typeface="+mn-lt"/>
              </a:rPr>
              <a:t>Data Integration</a:t>
            </a:r>
            <a:endParaRPr lang="en-US" sz="1200" b="1" dirty="0">
              <a:solidFill>
                <a:schemeClr val="bg1"/>
              </a:solidFill>
              <a:latin typeface="Calibri"/>
              <a:cs typeface="Calibri"/>
            </a:endParaRPr>
          </a:p>
        </p:txBody>
      </p:sp>
      <p:sp>
        <p:nvSpPr>
          <p:cNvPr id="59" name="Rectangle 58">
            <a:extLst>
              <a:ext uri="{FF2B5EF4-FFF2-40B4-BE49-F238E27FC236}">
                <a16:creationId xmlns:a16="http://schemas.microsoft.com/office/drawing/2014/main" id="{D3A8935D-2E68-4156-A5DA-91ECF42FC23D}"/>
              </a:ext>
            </a:extLst>
          </p:cNvPr>
          <p:cNvSpPr/>
          <p:nvPr/>
        </p:nvSpPr>
        <p:spPr>
          <a:xfrm>
            <a:off x="1678490" y="3478326"/>
            <a:ext cx="5880971" cy="991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b="1" dirty="0"/>
          </a:p>
          <a:p>
            <a:pPr algn="ctr"/>
            <a:r>
              <a:rPr lang="en-US" b="1" dirty="0"/>
              <a:t>HARD, because of </a:t>
            </a:r>
            <a:r>
              <a:rPr lang="en-US" b="1" dirty="0">
                <a:solidFill>
                  <a:srgbClr val="C00000"/>
                </a:solidFill>
              </a:rPr>
              <a:t>very high </a:t>
            </a:r>
            <a:r>
              <a:rPr lang="en-US" b="1" dirty="0"/>
              <a:t>dimensionality:</a:t>
            </a:r>
          </a:p>
          <a:p>
            <a:pPr algn="ctr"/>
            <a:r>
              <a:rPr lang="en-US" b="1" dirty="0"/>
              <a:t>each high-d point has 100s-1000s of dimensions!</a:t>
            </a:r>
          </a:p>
          <a:p>
            <a:pPr algn="ctr"/>
            <a:endParaRPr lang="en-US" b="1" dirty="0"/>
          </a:p>
        </p:txBody>
      </p:sp>
      <p:sp>
        <p:nvSpPr>
          <p:cNvPr id="53" name="Rectangle 52">
            <a:extLst>
              <a:ext uri="{FF2B5EF4-FFF2-40B4-BE49-F238E27FC236}">
                <a16:creationId xmlns:a16="http://schemas.microsoft.com/office/drawing/2014/main" id="{D9A1BE45-D861-4FF6-A964-152665704395}"/>
              </a:ext>
            </a:extLst>
          </p:cNvPr>
          <p:cNvSpPr/>
          <p:nvPr/>
        </p:nvSpPr>
        <p:spPr>
          <a:xfrm>
            <a:off x="1678490" y="4536197"/>
            <a:ext cx="5880971" cy="991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b="1" dirty="0"/>
          </a:p>
          <a:p>
            <a:pPr algn="ctr"/>
            <a:r>
              <a:rPr lang="en-US" b="1" dirty="0"/>
              <a:t>even HARDER, because of </a:t>
            </a:r>
            <a:r>
              <a:rPr lang="en-US" b="1" dirty="0">
                <a:solidFill>
                  <a:srgbClr val="C00000"/>
                </a:solidFill>
              </a:rPr>
              <a:t>very large </a:t>
            </a:r>
            <a:r>
              <a:rPr lang="en-US" b="1" dirty="0"/>
              <a:t>size:</a:t>
            </a:r>
          </a:p>
          <a:p>
            <a:pPr algn="ctr"/>
            <a:r>
              <a:rPr lang="en-US" b="1" dirty="0"/>
              <a:t>millions to billions of high-d points (multi-TBs)!</a:t>
            </a:r>
          </a:p>
          <a:p>
            <a:pPr algn="ctr"/>
            <a:endParaRPr lang="en-US" b="1" dirty="0"/>
          </a:p>
        </p:txBody>
      </p:sp>
      <p:sp>
        <p:nvSpPr>
          <p:cNvPr id="62" name="Rectangle 61">
            <a:extLst>
              <a:ext uri="{FF2B5EF4-FFF2-40B4-BE49-F238E27FC236}">
                <a16:creationId xmlns:a16="http://schemas.microsoft.com/office/drawing/2014/main" id="{E51B61A7-BFD3-4AA1-B395-D50EA06805FA}"/>
              </a:ext>
            </a:extLst>
          </p:cNvPr>
          <p:cNvSpPr/>
          <p:nvPr/>
        </p:nvSpPr>
        <p:spPr>
          <a:xfrm>
            <a:off x="4825128" y="2296998"/>
            <a:ext cx="1605972"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63" name="Rectangle 62">
            <a:extLst>
              <a:ext uri="{FF2B5EF4-FFF2-40B4-BE49-F238E27FC236}">
                <a16:creationId xmlns:a16="http://schemas.microsoft.com/office/drawing/2014/main" id="{5F46CE1E-08A9-4C1F-AA13-E773A7F08600}"/>
              </a:ext>
            </a:extLst>
          </p:cNvPr>
          <p:cNvSpPr/>
          <p:nvPr/>
        </p:nvSpPr>
        <p:spPr>
          <a:xfrm>
            <a:off x="2693456" y="2337958"/>
            <a:ext cx="1605973" cy="1061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783" hangingPunct="0"/>
            <a:endParaRPr lang="fr-MA" sz="1351">
              <a:solidFill>
                <a:srgbClr val="000000"/>
              </a:solidFill>
              <a:sym typeface="Calibri"/>
            </a:endParaRPr>
          </a:p>
        </p:txBody>
      </p:sp>
      <p:sp>
        <p:nvSpPr>
          <p:cNvPr id="54" name="Footer Placeholder 1">
            <a:extLst>
              <a:ext uri="{FF2B5EF4-FFF2-40B4-BE49-F238E27FC236}">
                <a16:creationId xmlns:a16="http://schemas.microsoft.com/office/drawing/2014/main" id="{FF4DDECB-D06C-44D1-98B8-FF1A9C34FDB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08208976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8">
            <a:extLst>
              <a:ext uri="{FF2B5EF4-FFF2-40B4-BE49-F238E27FC236}">
                <a16:creationId xmlns:a16="http://schemas.microsoft.com/office/drawing/2014/main" id="{1D455233-7044-4778-AF31-1E0E05E42E8A}"/>
              </a:ext>
            </a:extLst>
          </p:cNvPr>
          <p:cNvSpPr/>
          <p:nvPr/>
        </p:nvSpPr>
        <p:spPr>
          <a:xfrm>
            <a:off x="593164" y="1372172"/>
            <a:ext cx="2574744" cy="415498"/>
          </a:xfrm>
          <a:prstGeom prst="rect">
            <a:avLst/>
          </a:prstGeom>
        </p:spPr>
        <p:txBody>
          <a:bodyPr wrap="none">
            <a:spAutoFit/>
          </a:bodyPr>
          <a:lstStyle/>
          <a:p>
            <a:r>
              <a:rPr lang="en-US" altLang="zh-CN" sz="2100" b="1" dirty="0">
                <a:solidFill>
                  <a:schemeClr val="tx2"/>
                </a:solidFill>
                <a:latin typeface="+mj-lt"/>
              </a:rPr>
              <a:t>ADS Index creation</a:t>
            </a:r>
            <a:endParaRPr lang="zh-CN" altLang="en-US" sz="2100" b="1" dirty="0">
              <a:solidFill>
                <a:schemeClr val="tx2"/>
              </a:solidFill>
              <a:latin typeface="+mj-lt"/>
            </a:endParaRPr>
          </a:p>
        </p:txBody>
      </p:sp>
      <p:sp>
        <p:nvSpPr>
          <p:cNvPr id="4" name="Slide Number Placeholder 3">
            <a:extLst>
              <a:ext uri="{FF2B5EF4-FFF2-40B4-BE49-F238E27FC236}">
                <a16:creationId xmlns:a16="http://schemas.microsoft.com/office/drawing/2014/main" id="{2930BEDA-DBD2-47DD-999A-E3D21AC4088B}"/>
              </a:ext>
            </a:extLst>
          </p:cNvPr>
          <p:cNvSpPr>
            <a:spLocks noGrp="1"/>
          </p:cNvSpPr>
          <p:nvPr>
            <p:ph type="sldNum" sz="quarter" idx="12"/>
          </p:nvPr>
        </p:nvSpPr>
        <p:spPr/>
        <p:txBody>
          <a:bodyPr/>
          <a:lstStyle/>
          <a:p>
            <a:fld id="{D8D6A206-5653-4338-98D8-6B5D137662F8}" type="slidenum">
              <a:rPr lang="en-US" smtClean="0"/>
              <a:pPr/>
              <a:t>190</a:t>
            </a:fld>
            <a:endParaRPr lang="en-US" dirty="0"/>
          </a:p>
        </p:txBody>
      </p:sp>
      <p:sp>
        <p:nvSpPr>
          <p:cNvPr id="5" name="Footer Placeholder 4">
            <a:extLst>
              <a:ext uri="{FF2B5EF4-FFF2-40B4-BE49-F238E27FC236}">
                <a16:creationId xmlns:a16="http://schemas.microsoft.com/office/drawing/2014/main" id="{201B6DE4-ACA7-44CB-9AAB-60504F466F88}"/>
              </a:ext>
            </a:extLst>
          </p:cNvPr>
          <p:cNvSpPr>
            <a:spLocks noGrp="1"/>
          </p:cNvSpPr>
          <p:nvPr>
            <p:ph type="ftr" sz="quarter" idx="11"/>
          </p:nvPr>
        </p:nvSpPr>
        <p:spPr/>
        <p:txBody>
          <a:bodyPr/>
          <a:lstStyle/>
          <a:p>
            <a:r>
              <a:rPr lang="en-US" altLang="zh-CN" dirty="0" err="1"/>
              <a:t>Echihabi</a:t>
            </a:r>
            <a:r>
              <a:rPr lang="en-US" altLang="zh-CN" dirty="0"/>
              <a:t>, </a:t>
            </a:r>
            <a:r>
              <a:rPr lang="en-US" altLang="zh-CN" dirty="0" err="1"/>
              <a:t>Zoumpatianos</a:t>
            </a:r>
            <a:r>
              <a:rPr lang="en-US" altLang="zh-CN" dirty="0"/>
              <a:t>, Palpanas - ICDE 2021</a:t>
            </a:r>
            <a:endParaRPr lang="zh-CN" altLang="en-US" dirty="0"/>
          </a:p>
        </p:txBody>
      </p:sp>
      <p:graphicFrame>
        <p:nvGraphicFramePr>
          <p:cNvPr id="6" name="图表 11">
            <a:extLst>
              <a:ext uri="{FF2B5EF4-FFF2-40B4-BE49-F238E27FC236}">
                <a16:creationId xmlns:a16="http://schemas.microsoft.com/office/drawing/2014/main" id="{BD978563-DC18-41BB-8CA9-3382629C297D}"/>
              </a:ext>
            </a:extLst>
          </p:cNvPr>
          <p:cNvGraphicFramePr/>
          <p:nvPr/>
        </p:nvGraphicFramePr>
        <p:xfrm>
          <a:off x="1395511" y="2037512"/>
          <a:ext cx="6352978" cy="35551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47333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8">
            <a:extLst>
              <a:ext uri="{FF2B5EF4-FFF2-40B4-BE49-F238E27FC236}">
                <a16:creationId xmlns:a16="http://schemas.microsoft.com/office/drawing/2014/main" id="{1D455233-7044-4778-AF31-1E0E05E42E8A}"/>
              </a:ext>
            </a:extLst>
          </p:cNvPr>
          <p:cNvSpPr/>
          <p:nvPr/>
        </p:nvSpPr>
        <p:spPr>
          <a:xfrm>
            <a:off x="593164" y="1372172"/>
            <a:ext cx="2574744" cy="415498"/>
          </a:xfrm>
          <a:prstGeom prst="rect">
            <a:avLst/>
          </a:prstGeom>
        </p:spPr>
        <p:txBody>
          <a:bodyPr wrap="none">
            <a:spAutoFit/>
          </a:bodyPr>
          <a:lstStyle/>
          <a:p>
            <a:r>
              <a:rPr lang="en-US" altLang="zh-CN" sz="2100" b="1" dirty="0">
                <a:solidFill>
                  <a:schemeClr val="tx2"/>
                </a:solidFill>
                <a:latin typeface="+mj-lt"/>
              </a:rPr>
              <a:t>ADS Index creation</a:t>
            </a:r>
            <a:endParaRPr lang="zh-CN" altLang="en-US" sz="2100" b="1" dirty="0">
              <a:solidFill>
                <a:schemeClr val="tx2"/>
              </a:solidFill>
              <a:latin typeface="+mj-lt"/>
            </a:endParaRPr>
          </a:p>
        </p:txBody>
      </p:sp>
      <p:sp>
        <p:nvSpPr>
          <p:cNvPr id="4" name="Slide Number Placeholder 3">
            <a:extLst>
              <a:ext uri="{FF2B5EF4-FFF2-40B4-BE49-F238E27FC236}">
                <a16:creationId xmlns:a16="http://schemas.microsoft.com/office/drawing/2014/main" id="{2930BEDA-DBD2-47DD-999A-E3D21AC4088B}"/>
              </a:ext>
            </a:extLst>
          </p:cNvPr>
          <p:cNvSpPr>
            <a:spLocks noGrp="1"/>
          </p:cNvSpPr>
          <p:nvPr>
            <p:ph type="sldNum" sz="quarter" idx="12"/>
          </p:nvPr>
        </p:nvSpPr>
        <p:spPr/>
        <p:txBody>
          <a:bodyPr/>
          <a:lstStyle/>
          <a:p>
            <a:fld id="{D8D6A206-5653-4338-98D8-6B5D137662F8}" type="slidenum">
              <a:rPr lang="en-US" smtClean="0"/>
              <a:pPr/>
              <a:t>191</a:t>
            </a:fld>
            <a:endParaRPr lang="en-US" dirty="0"/>
          </a:p>
        </p:txBody>
      </p:sp>
      <p:sp>
        <p:nvSpPr>
          <p:cNvPr id="5" name="Footer Placeholder 4">
            <a:extLst>
              <a:ext uri="{FF2B5EF4-FFF2-40B4-BE49-F238E27FC236}">
                <a16:creationId xmlns:a16="http://schemas.microsoft.com/office/drawing/2014/main" id="{201B6DE4-ACA7-44CB-9AAB-60504F466F88}"/>
              </a:ext>
            </a:extLst>
          </p:cNvPr>
          <p:cNvSpPr>
            <a:spLocks noGrp="1"/>
          </p:cNvSpPr>
          <p:nvPr>
            <p:ph type="ftr" sz="quarter" idx="11"/>
          </p:nvPr>
        </p:nvSpPr>
        <p:spPr/>
        <p:txBody>
          <a:bodyPr/>
          <a:lstStyle/>
          <a:p>
            <a:r>
              <a:rPr lang="en-US" altLang="zh-CN" dirty="0" err="1"/>
              <a:t>Echihabi</a:t>
            </a:r>
            <a:r>
              <a:rPr lang="en-US" altLang="zh-CN" dirty="0"/>
              <a:t>, </a:t>
            </a:r>
            <a:r>
              <a:rPr lang="en-US" altLang="zh-CN" dirty="0" err="1"/>
              <a:t>Zoumpatianos</a:t>
            </a:r>
            <a:r>
              <a:rPr lang="en-US" altLang="zh-CN" dirty="0"/>
              <a:t>, Palpanas - ICDE 2021</a:t>
            </a:r>
            <a:endParaRPr lang="zh-CN" altLang="en-US" dirty="0"/>
          </a:p>
        </p:txBody>
      </p:sp>
      <p:graphicFrame>
        <p:nvGraphicFramePr>
          <p:cNvPr id="9" name="图表 11">
            <a:extLst>
              <a:ext uri="{FF2B5EF4-FFF2-40B4-BE49-F238E27FC236}">
                <a16:creationId xmlns:a16="http://schemas.microsoft.com/office/drawing/2014/main" id="{1B4DCB47-154E-44BD-BFCF-AAEC5BAA9575}"/>
              </a:ext>
            </a:extLst>
          </p:cNvPr>
          <p:cNvGraphicFramePr/>
          <p:nvPr/>
        </p:nvGraphicFramePr>
        <p:xfrm>
          <a:off x="1395511" y="2040141"/>
          <a:ext cx="6352978" cy="3555136"/>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2">
            <a:extLst>
              <a:ext uri="{FF2B5EF4-FFF2-40B4-BE49-F238E27FC236}">
                <a16:creationId xmlns:a16="http://schemas.microsoft.com/office/drawing/2014/main" id="{CB75A372-5C5B-4ED3-BA3A-0857BD9EBA67}"/>
              </a:ext>
            </a:extLst>
          </p:cNvPr>
          <p:cNvSpPr/>
          <p:nvPr/>
        </p:nvSpPr>
        <p:spPr>
          <a:xfrm>
            <a:off x="1635138" y="5796691"/>
            <a:ext cx="5873724" cy="369332"/>
          </a:xfrm>
          <a:prstGeom prst="rect">
            <a:avLst/>
          </a:prstGeom>
        </p:spPr>
        <p:txBody>
          <a:bodyPr wrap="none">
            <a:spAutoFit/>
          </a:bodyPr>
          <a:lstStyle/>
          <a:p>
            <a:pPr algn="ctr"/>
            <a:r>
              <a:rPr lang="en-US" dirty="0">
                <a:latin typeface="Open Sans" panose="020B0604020202020204"/>
              </a:rPr>
              <a:t>~60% of time spent in CPU: potential for improvement!</a:t>
            </a:r>
            <a:endParaRPr lang="en-US" sz="2400" dirty="0">
              <a:latin typeface="Open Sans" panose="020B0604020202020204"/>
            </a:endParaRPr>
          </a:p>
        </p:txBody>
      </p:sp>
      <p:graphicFrame>
        <p:nvGraphicFramePr>
          <p:cNvPr id="11" name="图表 11">
            <a:extLst>
              <a:ext uri="{FF2B5EF4-FFF2-40B4-BE49-F238E27FC236}">
                <a16:creationId xmlns:a16="http://schemas.microsoft.com/office/drawing/2014/main" id="{033A16F9-5C99-4BFF-8CCC-506EB13CE23F}"/>
              </a:ext>
            </a:extLst>
          </p:cNvPr>
          <p:cNvGraphicFramePr/>
          <p:nvPr/>
        </p:nvGraphicFramePr>
        <p:xfrm>
          <a:off x="1624143" y="1486221"/>
          <a:ext cx="7443657" cy="4326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图表 11">
            <a:extLst>
              <a:ext uri="{FF2B5EF4-FFF2-40B4-BE49-F238E27FC236}">
                <a16:creationId xmlns:a16="http://schemas.microsoft.com/office/drawing/2014/main" id="{7965373D-2B07-4200-B185-1639262F4831}"/>
              </a:ext>
            </a:extLst>
          </p:cNvPr>
          <p:cNvGraphicFramePr/>
          <p:nvPr/>
        </p:nvGraphicFramePr>
        <p:xfrm>
          <a:off x="1419934" y="1792661"/>
          <a:ext cx="6828610" cy="39602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48348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endParaRPr lang="en-US" dirty="0"/>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ounded Rectangle 8">
            <a:extLst>
              <a:ext uri="{FF2B5EF4-FFF2-40B4-BE49-F238E27FC236}">
                <a16:creationId xmlns:a16="http://schemas.microsoft.com/office/drawing/2014/main" id="{DF2137C8-CBCA-49F8-A095-CB156CF2F3F6}"/>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Footer Placeholder 1">
            <a:extLst>
              <a:ext uri="{FF2B5EF4-FFF2-40B4-BE49-F238E27FC236}">
                <a16:creationId xmlns:a16="http://schemas.microsoft.com/office/drawing/2014/main" id="{7BFFE2AD-C16A-49F8-AD6A-0C661DB4092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04207068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p:txBody>
      </p:sp>
      <p:sp>
        <p:nvSpPr>
          <p:cNvPr id="10" name="Rectangle 9">
            <a:extLst>
              <a:ext uri="{FF2B5EF4-FFF2-40B4-BE49-F238E27FC236}">
                <a16:creationId xmlns:a16="http://schemas.microsoft.com/office/drawing/2014/main" id="{AE21C621-91E6-48BE-92C5-C1206834688B}"/>
              </a:ext>
            </a:extLst>
          </p:cNvPr>
          <p:cNvSpPr/>
          <p:nvPr/>
        </p:nvSpPr>
        <p:spPr>
          <a:xfrm>
            <a:off x="228600" y="3217862"/>
            <a:ext cx="8707438" cy="2804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55309B07-01CA-4ED5-9C83-A1B489DBAB51}"/>
              </a:ext>
            </a:extLst>
          </p:cNvPr>
          <p:cNvPicPr>
            <a:picLocks noChangeAspect="1"/>
          </p:cNvPicPr>
          <p:nvPr/>
        </p:nvPicPr>
        <p:blipFill rotWithShape="1">
          <a:blip r:embed="rId3"/>
          <a:srcRect l="2839"/>
          <a:stretch/>
        </p:blipFill>
        <p:spPr>
          <a:xfrm>
            <a:off x="321645" y="3373044"/>
            <a:ext cx="4748179" cy="2621445"/>
          </a:xfrm>
          <a:prstGeom prst="rect">
            <a:avLst/>
          </a:prstGeom>
        </p:spPr>
      </p:pic>
      <p:pic>
        <p:nvPicPr>
          <p:cNvPr id="8" name="Picture 7">
            <a:extLst>
              <a:ext uri="{FF2B5EF4-FFF2-40B4-BE49-F238E27FC236}">
                <a16:creationId xmlns:a16="http://schemas.microsoft.com/office/drawing/2014/main" id="{E8BCE50E-7336-4C7D-A1C3-9ECFFCF9C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7569" y="3253311"/>
            <a:ext cx="3609356" cy="2679455"/>
          </a:xfrm>
          <a:prstGeom prst="rect">
            <a:avLst/>
          </a:prstGeom>
        </p:spPr>
      </p:pic>
      <p:sp>
        <p:nvSpPr>
          <p:cNvPr id="19" name="Curved Up Arrow 10">
            <a:extLst>
              <a:ext uri="{FF2B5EF4-FFF2-40B4-BE49-F238E27FC236}">
                <a16:creationId xmlns:a16="http://schemas.microsoft.com/office/drawing/2014/main" id="{C316E4E5-7810-4D1B-9E73-AEF07C22D007}"/>
              </a:ext>
            </a:extLst>
          </p:cNvPr>
          <p:cNvSpPr/>
          <p:nvPr/>
        </p:nvSpPr>
        <p:spPr>
          <a:xfrm rot="1787090">
            <a:off x="4007024" y="5218832"/>
            <a:ext cx="1306804" cy="51842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F0150302-79B2-4B00-982E-62E6B98334D1}"/>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485E5BAD-046C-40B9-B591-AB22013AC1AE}"/>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2830714-EEC2-4A16-B591-519BC36DC743}"/>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6576930-3639-4D17-B44F-046DCCBD9F0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8">
            <a:extLst>
              <a:ext uri="{FF2B5EF4-FFF2-40B4-BE49-F238E27FC236}">
                <a16:creationId xmlns:a16="http://schemas.microsoft.com/office/drawing/2014/main" id="{1093463D-E622-4671-862F-44430CCAD1FD}"/>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Footer Placeholder 1">
            <a:extLst>
              <a:ext uri="{FF2B5EF4-FFF2-40B4-BE49-F238E27FC236}">
                <a16:creationId xmlns:a16="http://schemas.microsoft.com/office/drawing/2014/main" id="{AA3A08ED-03E8-46F7-82F4-1698CD10A97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607078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p:txBody>
      </p:sp>
      <p:sp>
        <p:nvSpPr>
          <p:cNvPr id="15" name="Rectangle 14">
            <a:extLst>
              <a:ext uri="{FF2B5EF4-FFF2-40B4-BE49-F238E27FC236}">
                <a16:creationId xmlns:a16="http://schemas.microsoft.com/office/drawing/2014/main" id="{0DE89557-5578-4443-B178-D696B4C700AC}"/>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86BA441-6C30-4AFC-9BC9-A2F383784314}"/>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40CA60F7-4EB3-4A09-BE86-F34804938AFB}"/>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74396490-E989-4E47-A637-97A7FBC6F84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07ABF3BE-3DD6-4E9E-BBE6-22DC206F8A86}"/>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Footer Placeholder 1">
            <a:extLst>
              <a:ext uri="{FF2B5EF4-FFF2-40B4-BE49-F238E27FC236}">
                <a16:creationId xmlns:a16="http://schemas.microsoft.com/office/drawing/2014/main" id="{C5C419EF-54A4-4AB2-8D8E-9E938ACA9C6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5069261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solidFill>
                  <a:srgbClr val="C00000"/>
                </a:solidFill>
              </a:rPr>
              <a:t>+</a:t>
            </a:r>
            <a:r>
              <a:rPr lang="en-US" dirty="0"/>
              <a:t>: current solution for modern hardware</a:t>
            </a:r>
          </a:p>
          <a:p>
            <a:pPr lvl="1"/>
            <a:r>
              <a:rPr lang="en-US" dirty="0"/>
              <a:t>completely masks out the CPU cost</a:t>
            </a: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303743F0-9A0A-492F-A535-0E75748565D4}"/>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8">
            <a:extLst>
              <a:ext uri="{FF2B5EF4-FFF2-40B4-BE49-F238E27FC236}">
                <a16:creationId xmlns:a16="http://schemas.microsoft.com/office/drawing/2014/main" id="{BC3C92A8-4CE6-423B-98B1-B6AE596A5C6F}"/>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2" name="Rounded Rectangle 9">
            <a:extLst>
              <a:ext uri="{FF2B5EF4-FFF2-40B4-BE49-F238E27FC236}">
                <a16:creationId xmlns:a16="http://schemas.microsoft.com/office/drawing/2014/main" id="{C7C1AEA0-E6AE-4ECA-8F36-34E70A173A04}"/>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Footer Placeholder 1">
            <a:extLst>
              <a:ext uri="{FF2B5EF4-FFF2-40B4-BE49-F238E27FC236}">
                <a16:creationId xmlns:a16="http://schemas.microsoft.com/office/drawing/2014/main" id="{62A76F27-DCCD-4BA3-95F5-73CE63611FA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0768001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t>: current solution for modern hardware</a:t>
            </a:r>
          </a:p>
          <a:p>
            <a:pPr lvl="1"/>
            <a:r>
              <a:rPr lang="en-US" dirty="0"/>
              <a:t>completely masks out the CPU cost</a:t>
            </a:r>
          </a:p>
        </p:txBody>
      </p:sp>
      <p:sp>
        <p:nvSpPr>
          <p:cNvPr id="16" name="Rectangle 15">
            <a:extLst>
              <a:ext uri="{FF2B5EF4-FFF2-40B4-BE49-F238E27FC236}">
                <a16:creationId xmlns:a16="http://schemas.microsoft.com/office/drawing/2014/main" id="{BEB5D954-3979-4DA0-A430-1087120F0121}"/>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7" name="Rectangle 16">
            <a:extLst>
              <a:ext uri="{FF2B5EF4-FFF2-40B4-BE49-F238E27FC236}">
                <a16:creationId xmlns:a16="http://schemas.microsoft.com/office/drawing/2014/main" id="{344E7218-5EF5-4CA3-BD10-35897C6E380E}"/>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8" name="Rounded Rectangle 7">
            <a:extLst>
              <a:ext uri="{FF2B5EF4-FFF2-40B4-BE49-F238E27FC236}">
                <a16:creationId xmlns:a16="http://schemas.microsoft.com/office/drawing/2014/main" id="{9630314F-2BED-457F-9710-F498F2B4601B}"/>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D3347EB5-FF5B-4B29-9A4D-51394A27153B}"/>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9">
            <a:extLst>
              <a:ext uri="{FF2B5EF4-FFF2-40B4-BE49-F238E27FC236}">
                <a16:creationId xmlns:a16="http://schemas.microsoft.com/office/drawing/2014/main" id="{EDDE6392-CF5F-4362-B6BA-4952A700E555}"/>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7" name="Rounded Rectangle 8">
            <a:extLst>
              <a:ext uri="{FF2B5EF4-FFF2-40B4-BE49-F238E27FC236}">
                <a16:creationId xmlns:a16="http://schemas.microsoft.com/office/drawing/2014/main" id="{F6B076E8-E92D-4915-92C0-EADB64FF8AE4}"/>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8" name="Rounded Rectangle 9">
            <a:extLst>
              <a:ext uri="{FF2B5EF4-FFF2-40B4-BE49-F238E27FC236}">
                <a16:creationId xmlns:a16="http://schemas.microsoft.com/office/drawing/2014/main" id="{6A90C211-1F2C-4B99-B185-A4F7D110D15D}"/>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pSp>
        <p:nvGrpSpPr>
          <p:cNvPr id="7" name="Group 6">
            <a:extLst>
              <a:ext uri="{FF2B5EF4-FFF2-40B4-BE49-F238E27FC236}">
                <a16:creationId xmlns:a16="http://schemas.microsoft.com/office/drawing/2014/main" id="{9EF71852-3F9A-44E6-897E-35AA21CA4F46}"/>
              </a:ext>
            </a:extLst>
          </p:cNvPr>
          <p:cNvGrpSpPr/>
          <p:nvPr/>
        </p:nvGrpSpPr>
        <p:grpSpPr>
          <a:xfrm>
            <a:off x="228600" y="3217862"/>
            <a:ext cx="8764571" cy="2804059"/>
            <a:chOff x="228600" y="3217862"/>
            <a:chExt cx="8764571" cy="2804059"/>
          </a:xfrm>
        </p:grpSpPr>
        <p:sp>
          <p:nvSpPr>
            <p:cNvPr id="11" name="Rectangle 10">
              <a:extLst>
                <a:ext uri="{FF2B5EF4-FFF2-40B4-BE49-F238E27FC236}">
                  <a16:creationId xmlns:a16="http://schemas.microsoft.com/office/drawing/2014/main" id="{A99D65A6-BBAB-4FAF-8A9E-A7C9DBE535C2}"/>
                </a:ext>
              </a:extLst>
            </p:cNvPr>
            <p:cNvSpPr/>
            <p:nvPr/>
          </p:nvSpPr>
          <p:spPr>
            <a:xfrm>
              <a:off x="228600" y="3217862"/>
              <a:ext cx="8707438" cy="2804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82396164-BD94-415C-A601-455F7A771924}"/>
                </a:ext>
              </a:extLst>
            </p:cNvPr>
            <p:cNvPicPr>
              <a:picLocks noChangeAspect="1"/>
            </p:cNvPicPr>
            <p:nvPr/>
          </p:nvPicPr>
          <p:blipFill>
            <a:blip r:embed="rId3"/>
            <a:stretch>
              <a:fillRect/>
            </a:stretch>
          </p:blipFill>
          <p:spPr>
            <a:xfrm>
              <a:off x="367645" y="3372436"/>
              <a:ext cx="3929805" cy="2494909"/>
            </a:xfrm>
            <a:prstGeom prst="rect">
              <a:avLst/>
            </a:prstGeom>
          </p:spPr>
        </p:pic>
        <p:pic>
          <p:nvPicPr>
            <p:cNvPr id="8" name="Picture 7">
              <a:extLst>
                <a:ext uri="{FF2B5EF4-FFF2-40B4-BE49-F238E27FC236}">
                  <a16:creationId xmlns:a16="http://schemas.microsoft.com/office/drawing/2014/main" id="{3DED4B02-0C38-4FD1-871A-82933327DEA3}"/>
                </a:ext>
              </a:extLst>
            </p:cNvPr>
            <p:cNvPicPr>
              <a:picLocks noChangeAspect="1"/>
            </p:cNvPicPr>
            <p:nvPr/>
          </p:nvPicPr>
          <p:blipFill>
            <a:blip r:embed="rId4"/>
            <a:stretch>
              <a:fillRect/>
            </a:stretch>
          </p:blipFill>
          <p:spPr>
            <a:xfrm>
              <a:off x="4610665" y="3494612"/>
              <a:ext cx="4382506" cy="2389528"/>
            </a:xfrm>
            <a:prstGeom prst="rect">
              <a:avLst/>
            </a:prstGeom>
          </p:spPr>
        </p:pic>
      </p:grpSp>
      <p:sp>
        <p:nvSpPr>
          <p:cNvPr id="15" name="Footer Placeholder 1">
            <a:extLst>
              <a:ext uri="{FF2B5EF4-FFF2-40B4-BE49-F238E27FC236}">
                <a16:creationId xmlns:a16="http://schemas.microsoft.com/office/drawing/2014/main" id="{E2839952-105F-4EA5-9F07-DF60160EE07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76061945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solidFill>
                  <a:srgbClr val="C00000"/>
                </a:solidFill>
              </a:rPr>
              <a:t>+</a:t>
            </a:r>
            <a:r>
              <a:rPr lang="en-US" dirty="0"/>
              <a:t>: current solution for modern hardware</a:t>
            </a:r>
          </a:p>
          <a:p>
            <a:pPr lvl="1"/>
            <a:r>
              <a:rPr lang="en-US" dirty="0"/>
              <a:t>masks out the CPU cost</a:t>
            </a:r>
          </a:p>
          <a:p>
            <a:pPr lvl="1"/>
            <a:r>
              <a:rPr lang="en-US" dirty="0"/>
              <a:t>answers exact queries in the order of a few secs </a:t>
            </a:r>
          </a:p>
          <a:p>
            <a:pPr lvl="2"/>
            <a:r>
              <a:rPr lang="en-US" dirty="0"/>
              <a:t>3 orders of magnitude faster then single-core solutions</a:t>
            </a:r>
          </a:p>
        </p:txBody>
      </p:sp>
      <p:sp>
        <p:nvSpPr>
          <p:cNvPr id="15" name="Rectangle 14">
            <a:extLst>
              <a:ext uri="{FF2B5EF4-FFF2-40B4-BE49-F238E27FC236}">
                <a16:creationId xmlns:a16="http://schemas.microsoft.com/office/drawing/2014/main" id="{7A770D76-E82B-4490-A69A-DA3CD310272B}"/>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15AF8D3-F2B2-4B93-956D-39B83FA8B622}"/>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D34FEF1F-B624-4643-A35C-607EFD37DF63}"/>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F337FA61-C02A-4C0F-B49E-01F1FE6E6F38}"/>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47886EA6-49AB-4035-B293-30D117E9CD33}"/>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2" name="Rounded Rectangle 8">
            <a:extLst>
              <a:ext uri="{FF2B5EF4-FFF2-40B4-BE49-F238E27FC236}">
                <a16:creationId xmlns:a16="http://schemas.microsoft.com/office/drawing/2014/main" id="{66B58B03-3D8A-4727-90B5-7105FB6886BA}"/>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9">
            <a:extLst>
              <a:ext uri="{FF2B5EF4-FFF2-40B4-BE49-F238E27FC236}">
                <a16:creationId xmlns:a16="http://schemas.microsoft.com/office/drawing/2014/main" id="{97C00781-0EA0-4A43-ADA9-0235264EBC61}"/>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Footer Placeholder 1">
            <a:extLst>
              <a:ext uri="{FF2B5EF4-FFF2-40B4-BE49-F238E27FC236}">
                <a16:creationId xmlns:a16="http://schemas.microsoft.com/office/drawing/2014/main" id="{F4BF8AE1-7427-483F-8670-683DE27AC6A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3004816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solidFill>
                  <a:srgbClr val="C00000"/>
                </a:solidFill>
              </a:rPr>
              <a:t>+</a:t>
            </a:r>
            <a:r>
              <a:rPr lang="en-US" dirty="0"/>
              <a:t>: current solution for modern hardware</a:t>
            </a:r>
          </a:p>
          <a:p>
            <a:pPr lvl="1"/>
            <a:r>
              <a:rPr lang="en-US" dirty="0"/>
              <a:t>masks out the CPU cost</a:t>
            </a:r>
          </a:p>
          <a:p>
            <a:pPr lvl="1"/>
            <a:r>
              <a:rPr lang="en-US" dirty="0"/>
              <a:t>answers exact queries in the order of a few secs </a:t>
            </a:r>
          </a:p>
          <a:p>
            <a:pPr lvl="2"/>
            <a:r>
              <a:rPr lang="en-US" dirty="0"/>
              <a:t>3 orders of magnitude faster then single-core solutions</a:t>
            </a: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sp>
        <p:nvSpPr>
          <p:cNvPr id="6" name="TextBox 5">
            <a:extLst>
              <a:ext uri="{FF2B5EF4-FFF2-40B4-BE49-F238E27FC236}">
                <a16:creationId xmlns:a16="http://schemas.microsoft.com/office/drawing/2014/main" id="{D4E9B5D0-1AE2-40D1-84FD-EA3F0DDCFC61}"/>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15" name="Rectangle 14">
            <a:extLst>
              <a:ext uri="{FF2B5EF4-FFF2-40B4-BE49-F238E27FC236}">
                <a16:creationId xmlns:a16="http://schemas.microsoft.com/office/drawing/2014/main" id="{F5BA911F-A1D1-408E-B604-1A7658CB4341}"/>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5EE3BF3E-4FB6-4E4F-B34F-0694DA062B4A}"/>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14D9DE0-97E9-4934-B43B-FB834A4FAE16}"/>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3E0753BA-CDE2-4568-B25E-882CCF687EA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2CF32942-5CD7-4318-A4FA-0BE889A7A0CB}"/>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8">
            <a:extLst>
              <a:ext uri="{FF2B5EF4-FFF2-40B4-BE49-F238E27FC236}">
                <a16:creationId xmlns:a16="http://schemas.microsoft.com/office/drawing/2014/main" id="{E725FC25-75BC-4167-868C-06881569E9F4}"/>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9">
            <a:extLst>
              <a:ext uri="{FF2B5EF4-FFF2-40B4-BE49-F238E27FC236}">
                <a16:creationId xmlns:a16="http://schemas.microsoft.com/office/drawing/2014/main" id="{7CCD7131-EACF-43DE-B90D-59B875B141FA}"/>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Footer Placeholder 1">
            <a:extLst>
              <a:ext uri="{FF2B5EF4-FFF2-40B4-BE49-F238E27FC236}">
                <a16:creationId xmlns:a16="http://schemas.microsoft.com/office/drawing/2014/main" id="{230B7A87-8F42-4AFE-BA5F-7841E45DA18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9119380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solidFill>
                  <a:srgbClr val="C00000"/>
                </a:solidFill>
              </a:rPr>
              <a:t>+</a:t>
            </a:r>
            <a:r>
              <a:rPr lang="en-US" dirty="0"/>
              <a:t>: current solution for modern hardware</a:t>
            </a:r>
          </a:p>
          <a:p>
            <a:pPr lvl="1"/>
            <a:r>
              <a:rPr lang="en-US" dirty="0"/>
              <a:t>masks out the CPU cost</a:t>
            </a:r>
          </a:p>
          <a:p>
            <a:pPr lvl="1"/>
            <a:r>
              <a:rPr lang="en-US" dirty="0"/>
              <a:t>answers exact queries in the order of a few secs </a:t>
            </a:r>
          </a:p>
          <a:p>
            <a:pPr lvl="2"/>
            <a:r>
              <a:rPr lang="en-US" dirty="0"/>
              <a:t>3 orders of magnitude faster then single-core solutions</a:t>
            </a: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cxnSp>
        <p:nvCxnSpPr>
          <p:cNvPr id="14" name="Straight Connector 13">
            <a:extLst>
              <a:ext uri="{FF2B5EF4-FFF2-40B4-BE49-F238E27FC236}">
                <a16:creationId xmlns:a16="http://schemas.microsoft.com/office/drawing/2014/main" id="{60CD0BD3-212C-4A00-850E-BFA714A069E1}"/>
              </a:ext>
            </a:extLst>
          </p:cNvPr>
          <p:cNvCxnSpPr>
            <a:cxnSpLocks/>
          </p:cNvCxnSpPr>
          <p:nvPr/>
        </p:nvCxnSpPr>
        <p:spPr>
          <a:xfrm>
            <a:off x="6319337" y="5667557"/>
            <a:ext cx="69594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71B8BC7-FB07-4489-AFAB-F9E1C8413789}"/>
              </a:ext>
            </a:extLst>
          </p:cNvPr>
          <p:cNvCxnSpPr>
            <a:cxnSpLocks/>
          </p:cNvCxnSpPr>
          <p:nvPr/>
        </p:nvCxnSpPr>
        <p:spPr>
          <a:xfrm>
            <a:off x="5896051" y="3977461"/>
            <a:ext cx="1119226"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314C0C-706E-4A02-9420-78AC038E7D65}"/>
              </a:ext>
            </a:extLst>
          </p:cNvPr>
          <p:cNvCxnSpPr>
            <a:cxnSpLocks/>
          </p:cNvCxnSpPr>
          <p:nvPr/>
        </p:nvCxnSpPr>
        <p:spPr>
          <a:xfrm>
            <a:off x="6989222" y="3977461"/>
            <a:ext cx="0" cy="1666651"/>
          </a:xfrm>
          <a:prstGeom prst="straightConnector1">
            <a:avLst/>
          </a:prstGeom>
          <a:ln w="50800">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D9D265F-317A-4044-9F87-5C7AFB34C38D}"/>
              </a:ext>
            </a:extLst>
          </p:cNvPr>
          <p:cNvSpPr txBox="1"/>
          <p:nvPr/>
        </p:nvSpPr>
        <p:spPr>
          <a:xfrm>
            <a:off x="7214488" y="4626120"/>
            <a:ext cx="13404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18x faster</a:t>
            </a:r>
          </a:p>
        </p:txBody>
      </p:sp>
      <p:sp>
        <p:nvSpPr>
          <p:cNvPr id="23" name="TextBox 22">
            <a:extLst>
              <a:ext uri="{FF2B5EF4-FFF2-40B4-BE49-F238E27FC236}">
                <a16:creationId xmlns:a16="http://schemas.microsoft.com/office/drawing/2014/main" id="{88AF0DC4-9ACD-4769-8A98-E3DB68F3C845}"/>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19" name="Rectangle 18">
            <a:extLst>
              <a:ext uri="{FF2B5EF4-FFF2-40B4-BE49-F238E27FC236}">
                <a16:creationId xmlns:a16="http://schemas.microsoft.com/office/drawing/2014/main" id="{0846FE1E-FB68-4FB8-AC0B-1A0229A384FC}"/>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30" name="Rectangle 29">
            <a:extLst>
              <a:ext uri="{FF2B5EF4-FFF2-40B4-BE49-F238E27FC236}">
                <a16:creationId xmlns:a16="http://schemas.microsoft.com/office/drawing/2014/main" id="{FD0F15DA-917C-4058-BCAF-C9CB5DECB3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31" name="Rounded Rectangle 7">
            <a:extLst>
              <a:ext uri="{FF2B5EF4-FFF2-40B4-BE49-F238E27FC236}">
                <a16:creationId xmlns:a16="http://schemas.microsoft.com/office/drawing/2014/main" id="{81EE3B2B-C04C-4561-B2D8-1E7BF71388CD}"/>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2" name="Rounded Rectangle 8">
            <a:extLst>
              <a:ext uri="{FF2B5EF4-FFF2-40B4-BE49-F238E27FC236}">
                <a16:creationId xmlns:a16="http://schemas.microsoft.com/office/drawing/2014/main" id="{57178A90-6C93-48FD-84D1-F3B449B29EF7}"/>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3" name="Rounded Rectangle 9">
            <a:extLst>
              <a:ext uri="{FF2B5EF4-FFF2-40B4-BE49-F238E27FC236}">
                <a16:creationId xmlns:a16="http://schemas.microsoft.com/office/drawing/2014/main" id="{EF280FFC-050A-4AA3-B1F7-52942C206179}"/>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4" name="Rounded Rectangle 8">
            <a:extLst>
              <a:ext uri="{FF2B5EF4-FFF2-40B4-BE49-F238E27FC236}">
                <a16:creationId xmlns:a16="http://schemas.microsoft.com/office/drawing/2014/main" id="{6C18CC7E-1C0F-448A-8DDB-0FC2E3AACC33}"/>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5" name="Rounded Rectangle 9">
            <a:extLst>
              <a:ext uri="{FF2B5EF4-FFF2-40B4-BE49-F238E27FC236}">
                <a16:creationId xmlns:a16="http://schemas.microsoft.com/office/drawing/2014/main" id="{41AB26DC-AA61-410C-B5A3-F05F31EFA9ED}"/>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Footer Placeholder 1">
            <a:extLst>
              <a:ext uri="{FF2B5EF4-FFF2-40B4-BE49-F238E27FC236}">
                <a16:creationId xmlns:a16="http://schemas.microsoft.com/office/drawing/2014/main" id="{7914F825-8366-43BF-806D-AE44BA8D1A2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24933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443"/>
            <a:ext cx="8229600" cy="1066800"/>
          </a:xfrm>
        </p:spPr>
        <p:txBody>
          <a:bodyPr/>
          <a:lstStyle/>
          <a:p>
            <a:r>
              <a:rPr lang="en-US" dirty="0"/>
              <a:t>Questions This Tutorial Answers</a:t>
            </a:r>
          </a:p>
        </p:txBody>
      </p:sp>
      <p:sp>
        <p:nvSpPr>
          <p:cNvPr id="3" name="Content Placeholder 2"/>
          <p:cNvSpPr>
            <a:spLocks noGrp="1"/>
          </p:cNvSpPr>
          <p:nvPr>
            <p:ph idx="1"/>
          </p:nvPr>
        </p:nvSpPr>
        <p:spPr>
          <a:xfrm>
            <a:off x="457201" y="1484242"/>
            <a:ext cx="8398565" cy="5234611"/>
          </a:xfrm>
        </p:spPr>
        <p:txBody>
          <a:bodyPr>
            <a:normAutofit/>
          </a:bodyPr>
          <a:lstStyle/>
          <a:p>
            <a:r>
              <a:rPr lang="en-US" sz="2000" dirty="0"/>
              <a:t>how </a:t>
            </a:r>
            <a:r>
              <a:rPr lang="en-US" sz="2000" dirty="0">
                <a:solidFill>
                  <a:srgbClr val="C00000"/>
                </a:solidFill>
              </a:rPr>
              <a:t>important</a:t>
            </a:r>
            <a:r>
              <a:rPr lang="en-US" sz="2000" dirty="0"/>
              <a:t> is high-dimensional data nowadays?</a:t>
            </a:r>
          </a:p>
          <a:p>
            <a:endParaRPr lang="en-US" sz="2000" dirty="0"/>
          </a:p>
          <a:p>
            <a:r>
              <a:rPr lang="en-US" sz="2000" dirty="0"/>
              <a:t>what types of </a:t>
            </a:r>
            <a:r>
              <a:rPr lang="en-US" sz="2000" dirty="0">
                <a:solidFill>
                  <a:srgbClr val="C00000"/>
                </a:solidFill>
              </a:rPr>
              <a:t>analyses</a:t>
            </a:r>
            <a:r>
              <a:rPr lang="en-US" sz="2000" dirty="0"/>
              <a:t> are performed on high-d data?</a:t>
            </a:r>
          </a:p>
          <a:p>
            <a:r>
              <a:rPr lang="en-US" sz="2000" dirty="0"/>
              <a:t>how can we </a:t>
            </a:r>
            <a:r>
              <a:rPr lang="en-US" sz="2000" dirty="0">
                <a:solidFill>
                  <a:srgbClr val="C00000"/>
                </a:solidFill>
              </a:rPr>
              <a:t>speed up </a:t>
            </a:r>
            <a:r>
              <a:rPr lang="en-US" sz="2000" dirty="0"/>
              <a:t>such an analysis?</a:t>
            </a:r>
          </a:p>
          <a:p>
            <a:endParaRPr lang="en-US" sz="2000" dirty="0"/>
          </a:p>
          <a:p>
            <a:r>
              <a:rPr lang="en-US" sz="2000" dirty="0"/>
              <a:t>what are the different kinds of </a:t>
            </a:r>
            <a:r>
              <a:rPr lang="en-US" sz="2000" dirty="0">
                <a:solidFill>
                  <a:srgbClr val="C00000"/>
                </a:solidFill>
              </a:rPr>
              <a:t>similarity search</a:t>
            </a:r>
            <a:r>
              <a:rPr lang="en-US" sz="2000" dirty="0"/>
              <a:t>?</a:t>
            </a:r>
          </a:p>
          <a:p>
            <a:r>
              <a:rPr lang="en-US" sz="2000" dirty="0"/>
              <a:t>what are the state-of-the-art high-d similarity search </a:t>
            </a:r>
            <a:r>
              <a:rPr lang="en-US" sz="2000" dirty="0">
                <a:solidFill>
                  <a:srgbClr val="C00000"/>
                </a:solidFill>
              </a:rPr>
              <a:t>methods</a:t>
            </a:r>
            <a:r>
              <a:rPr lang="en-US" sz="2000" dirty="0"/>
              <a:t>?</a:t>
            </a:r>
          </a:p>
          <a:p>
            <a:r>
              <a:rPr lang="en-US" sz="2000" dirty="0"/>
              <a:t>how do methods designed for </a:t>
            </a:r>
            <a:r>
              <a:rPr lang="en-US" sz="2000" dirty="0">
                <a:solidFill>
                  <a:srgbClr val="C00000"/>
                </a:solidFill>
              </a:rPr>
              <a:t>data series</a:t>
            </a:r>
            <a:r>
              <a:rPr lang="en-US" sz="2000" dirty="0"/>
              <a:t> compare to those designed for </a:t>
            </a:r>
            <a:r>
              <a:rPr lang="en-US" sz="2000" dirty="0">
                <a:solidFill>
                  <a:srgbClr val="C00000"/>
                </a:solidFill>
              </a:rPr>
              <a:t>general high-d vector </a:t>
            </a:r>
            <a:r>
              <a:rPr lang="en-US" sz="2000" dirty="0"/>
              <a:t>similarity search?</a:t>
            </a:r>
          </a:p>
          <a:p>
            <a:pPr marL="109725" indent="0">
              <a:buNone/>
            </a:pPr>
            <a:endParaRPr lang="en-US" sz="2000" dirty="0"/>
          </a:p>
          <a:p>
            <a:r>
              <a:rPr lang="en-US" sz="2000" dirty="0"/>
              <a:t>what are the </a:t>
            </a:r>
            <a:r>
              <a:rPr lang="en-US" sz="2000" dirty="0">
                <a:solidFill>
                  <a:srgbClr val="C00000"/>
                </a:solidFill>
              </a:rPr>
              <a:t>open research problems </a:t>
            </a:r>
            <a:r>
              <a:rPr lang="en-US" sz="2000" dirty="0"/>
              <a:t>in this area?</a:t>
            </a:r>
          </a:p>
          <a:p>
            <a:r>
              <a:rPr lang="en-US" sz="2000" dirty="0"/>
              <a:t>what are the connections to </a:t>
            </a:r>
            <a:r>
              <a:rPr lang="en-US" sz="2000" dirty="0">
                <a:solidFill>
                  <a:srgbClr val="C00000"/>
                </a:solidFill>
              </a:rPr>
              <a:t>deep learning</a:t>
            </a:r>
            <a:r>
              <a:rPr lang="en-US" sz="2000" dirty="0"/>
              <a:t>?</a:t>
            </a:r>
          </a:p>
        </p:txBody>
      </p:sp>
      <p:sp>
        <p:nvSpPr>
          <p:cNvPr id="4" name="Footer Placeholder 1">
            <a:extLst>
              <a:ext uri="{FF2B5EF4-FFF2-40B4-BE49-F238E27FC236}">
                <a16:creationId xmlns:a16="http://schemas.microsoft.com/office/drawing/2014/main" id="{F8B12B56-292A-48AE-BFA9-FF2CB127820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5483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High-d Similarity Search</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20</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379566859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t>: current solution for modern hardware</a:t>
            </a:r>
          </a:p>
          <a:p>
            <a:pPr lvl="1"/>
            <a:r>
              <a:rPr lang="en-US" dirty="0"/>
              <a:t>masks out the CPU cost</a:t>
            </a:r>
          </a:p>
          <a:p>
            <a:pPr lvl="1"/>
            <a:r>
              <a:rPr lang="en-US" dirty="0"/>
              <a:t>answers exact queries in the order of a few secs </a:t>
            </a:r>
          </a:p>
          <a:p>
            <a:pPr lvl="2"/>
            <a:r>
              <a:rPr lang="en-US" dirty="0"/>
              <a:t>3 orders of magnitude faster then single-core solutions</a:t>
            </a: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cxnSp>
        <p:nvCxnSpPr>
          <p:cNvPr id="14" name="Straight Connector 13">
            <a:extLst>
              <a:ext uri="{FF2B5EF4-FFF2-40B4-BE49-F238E27FC236}">
                <a16:creationId xmlns:a16="http://schemas.microsoft.com/office/drawing/2014/main" id="{60CD0BD3-212C-4A00-850E-BFA714A069E1}"/>
              </a:ext>
            </a:extLst>
          </p:cNvPr>
          <p:cNvCxnSpPr>
            <a:cxnSpLocks/>
          </p:cNvCxnSpPr>
          <p:nvPr/>
        </p:nvCxnSpPr>
        <p:spPr>
          <a:xfrm>
            <a:off x="6319337" y="5667557"/>
            <a:ext cx="69594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71B8BC7-FB07-4489-AFAB-F9E1C8413789}"/>
              </a:ext>
            </a:extLst>
          </p:cNvPr>
          <p:cNvCxnSpPr>
            <a:cxnSpLocks/>
          </p:cNvCxnSpPr>
          <p:nvPr/>
        </p:nvCxnSpPr>
        <p:spPr>
          <a:xfrm>
            <a:off x="5896051" y="3977461"/>
            <a:ext cx="1119226"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314C0C-706E-4A02-9420-78AC038E7D65}"/>
              </a:ext>
            </a:extLst>
          </p:cNvPr>
          <p:cNvCxnSpPr>
            <a:cxnSpLocks/>
          </p:cNvCxnSpPr>
          <p:nvPr/>
        </p:nvCxnSpPr>
        <p:spPr>
          <a:xfrm>
            <a:off x="6989222" y="3977461"/>
            <a:ext cx="0" cy="1666651"/>
          </a:xfrm>
          <a:prstGeom prst="straightConnector1">
            <a:avLst/>
          </a:prstGeom>
          <a:ln w="50800">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D9D265F-317A-4044-9F87-5C7AFB34C38D}"/>
              </a:ext>
            </a:extLst>
          </p:cNvPr>
          <p:cNvSpPr txBox="1"/>
          <p:nvPr/>
        </p:nvSpPr>
        <p:spPr>
          <a:xfrm>
            <a:off x="7214488" y="4626120"/>
            <a:ext cx="13404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18x faster</a:t>
            </a:r>
          </a:p>
        </p:txBody>
      </p:sp>
      <p:sp>
        <p:nvSpPr>
          <p:cNvPr id="24" name="TextBox 23">
            <a:extLst>
              <a:ext uri="{FF2B5EF4-FFF2-40B4-BE49-F238E27FC236}">
                <a16:creationId xmlns:a16="http://schemas.microsoft.com/office/drawing/2014/main" id="{8BB44EB7-D254-49B6-8986-AAB1C2789BD0}"/>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23" name="Rectangle 22">
            <a:extLst>
              <a:ext uri="{FF2B5EF4-FFF2-40B4-BE49-F238E27FC236}">
                <a16:creationId xmlns:a16="http://schemas.microsoft.com/office/drawing/2014/main" id="{809C6EC3-238B-4AF2-B016-890FB3C4179F}"/>
              </a:ext>
            </a:extLst>
          </p:cNvPr>
          <p:cNvSpPr/>
          <p:nvPr/>
        </p:nvSpPr>
        <p:spPr>
          <a:xfrm>
            <a:off x="713983" y="3489897"/>
            <a:ext cx="7841294" cy="1322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a:ea typeface="+mn-ea"/>
                <a:cs typeface="+mn-cs"/>
              </a:rPr>
              <a:t>classifying 100K objects using a 100GB dataset goes down from </a:t>
            </a:r>
            <a:r>
              <a:rPr kumimoji="0" lang="en-US" sz="2400" b="1" i="0" u="none" strike="noStrike" kern="1200" cap="none" spc="0" normalizeH="0" baseline="0" noProof="0" dirty="0">
                <a:ln>
                  <a:noFill/>
                </a:ln>
                <a:solidFill>
                  <a:srgbClr val="C00000"/>
                </a:solidFill>
                <a:effectLst/>
                <a:uLnTx/>
                <a:uFillTx/>
                <a:latin typeface="Georgia"/>
                <a:ea typeface="+mn-ea"/>
                <a:cs typeface="+mn-cs"/>
              </a:rPr>
              <a:t>several days </a:t>
            </a:r>
            <a:r>
              <a:rPr kumimoji="0" lang="en-US" sz="2400" b="1" i="0" u="none" strike="noStrike" kern="1200" cap="none" spc="0" normalizeH="0" baseline="0" noProof="0" dirty="0">
                <a:ln>
                  <a:noFill/>
                </a:ln>
                <a:solidFill>
                  <a:prstClr val="black"/>
                </a:solidFill>
                <a:effectLst/>
                <a:uLnTx/>
                <a:uFillTx/>
                <a:latin typeface="Georgia"/>
                <a:ea typeface="+mn-ea"/>
                <a:cs typeface="+mn-cs"/>
              </a:rPr>
              <a:t>to </a:t>
            </a:r>
            <a:r>
              <a:rPr kumimoji="0" lang="en-US" sz="2400" b="1" i="0" u="none" strike="noStrike" kern="1200" cap="none" spc="0" normalizeH="0" baseline="0" noProof="0" dirty="0">
                <a:ln>
                  <a:noFill/>
                </a:ln>
                <a:solidFill>
                  <a:srgbClr val="C00000"/>
                </a:solidFill>
                <a:effectLst/>
                <a:uLnTx/>
                <a:uFillTx/>
                <a:latin typeface="Georgia"/>
                <a:ea typeface="+mn-ea"/>
                <a:cs typeface="+mn-cs"/>
              </a:rPr>
              <a:t>few hours</a:t>
            </a:r>
            <a:r>
              <a:rPr kumimoji="0" lang="en-US" sz="2400" b="1" i="0" u="none" strike="noStrike" kern="1200" cap="none" spc="0" normalizeH="0" baseline="0" noProof="0" dirty="0">
                <a:ln>
                  <a:noFill/>
                </a:ln>
                <a:solidFill>
                  <a:prstClr val="black"/>
                </a:solidFill>
                <a:effectLst/>
                <a:uLnTx/>
                <a:uFillTx/>
                <a:latin typeface="Georgia"/>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eorgia"/>
              <a:ea typeface="+mn-ea"/>
              <a:cs typeface="+mn-cs"/>
            </a:endParaRPr>
          </a:p>
        </p:txBody>
      </p:sp>
      <p:sp>
        <p:nvSpPr>
          <p:cNvPr id="31" name="Rectangle 30">
            <a:extLst>
              <a:ext uri="{FF2B5EF4-FFF2-40B4-BE49-F238E27FC236}">
                <a16:creationId xmlns:a16="http://schemas.microsoft.com/office/drawing/2014/main" id="{FC1173E0-5276-4E79-99A1-A5D2C46F028C}"/>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32" name="Rectangle 31">
            <a:extLst>
              <a:ext uri="{FF2B5EF4-FFF2-40B4-BE49-F238E27FC236}">
                <a16:creationId xmlns:a16="http://schemas.microsoft.com/office/drawing/2014/main" id="{965A07AE-71FC-4ECA-95A1-3DECEE435962}"/>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33" name="Rounded Rectangle 7">
            <a:extLst>
              <a:ext uri="{FF2B5EF4-FFF2-40B4-BE49-F238E27FC236}">
                <a16:creationId xmlns:a16="http://schemas.microsoft.com/office/drawing/2014/main" id="{A4FB8F57-8B65-4267-963C-3B51420761E9}"/>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4" name="Rounded Rectangle 8">
            <a:extLst>
              <a:ext uri="{FF2B5EF4-FFF2-40B4-BE49-F238E27FC236}">
                <a16:creationId xmlns:a16="http://schemas.microsoft.com/office/drawing/2014/main" id="{3B1D2BF4-11EE-42DE-97B6-965667C5CF1F}"/>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5" name="Rounded Rectangle 9">
            <a:extLst>
              <a:ext uri="{FF2B5EF4-FFF2-40B4-BE49-F238E27FC236}">
                <a16:creationId xmlns:a16="http://schemas.microsoft.com/office/drawing/2014/main" id="{0DC43B72-4A7B-4A6C-AB8B-AE9614ACF361}"/>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6" name="Rounded Rectangle 8">
            <a:extLst>
              <a:ext uri="{FF2B5EF4-FFF2-40B4-BE49-F238E27FC236}">
                <a16:creationId xmlns:a16="http://schemas.microsoft.com/office/drawing/2014/main" id="{CEEFBE59-355A-40F7-A88F-F38649B5ED7C}"/>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7" name="Rounded Rectangle 9">
            <a:extLst>
              <a:ext uri="{FF2B5EF4-FFF2-40B4-BE49-F238E27FC236}">
                <a16:creationId xmlns:a16="http://schemas.microsoft.com/office/drawing/2014/main" id="{C13ECCDA-71EA-46C4-9252-2404F0601F00}"/>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Footer Placeholder 1">
            <a:extLst>
              <a:ext uri="{FF2B5EF4-FFF2-40B4-BE49-F238E27FC236}">
                <a16:creationId xmlns:a16="http://schemas.microsoft.com/office/drawing/2014/main" id="{8ACDA0A6-1549-4280-B014-B7A67996A6F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58982869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a:xfrm>
            <a:off x="0" y="2249489"/>
            <a:ext cx="9144000" cy="4528239"/>
          </a:xfrm>
        </p:spPr>
        <p:txBody>
          <a:bodyPr/>
          <a:lstStyle/>
          <a:p>
            <a:endParaRPr lang="en-US" sz="1100"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sz="800" dirty="0"/>
          </a:p>
          <a:p>
            <a:r>
              <a:rPr lang="en-US" dirty="0" err="1">
                <a:solidFill>
                  <a:srgbClr val="C00000"/>
                </a:solidFill>
              </a:rPr>
              <a:t>ParIS</a:t>
            </a:r>
            <a:r>
              <a:rPr lang="en-US" dirty="0">
                <a:solidFill>
                  <a:srgbClr val="C00000"/>
                </a:solidFill>
              </a:rPr>
              <a:t>+</a:t>
            </a:r>
            <a:r>
              <a:rPr lang="en-US" dirty="0"/>
              <a:t>: current single-node parallel solution</a:t>
            </a:r>
          </a:p>
          <a:p>
            <a:pPr lvl="1"/>
            <a:r>
              <a:rPr lang="en-US" dirty="0"/>
              <a:t>masks out the CPU cost</a:t>
            </a:r>
          </a:p>
          <a:p>
            <a:pPr lvl="1"/>
            <a:r>
              <a:rPr lang="en-US" dirty="0"/>
              <a:t>answers exact queries in the order of a few secs </a:t>
            </a:r>
          </a:p>
          <a:p>
            <a:pPr lvl="2"/>
            <a:r>
              <a:rPr lang="en-US" dirty="0"/>
              <a:t>&gt;1 order of magnitude faster then single-core solutions</a:t>
            </a:r>
          </a:p>
          <a:p>
            <a:endParaRPr lang="en-US" sz="800" dirty="0"/>
          </a:p>
          <a:p>
            <a:r>
              <a:rPr lang="en-US" dirty="0">
                <a:solidFill>
                  <a:srgbClr val="C00000"/>
                </a:solidFill>
              </a:rPr>
              <a:t>MESSI</a:t>
            </a:r>
            <a:r>
              <a:rPr lang="en-US" dirty="0"/>
              <a:t>: current single-node parallel solution + in-memory data</a:t>
            </a:r>
          </a:p>
          <a:p>
            <a:pPr lvl="1"/>
            <a:r>
              <a:rPr lang="en-US" dirty="0"/>
              <a:t>answers exact queries at interactive speeds: ~50msec on 100GB</a:t>
            </a:r>
          </a:p>
        </p:txBody>
      </p:sp>
      <p:sp>
        <p:nvSpPr>
          <p:cNvPr id="15" name="Rectangle 14">
            <a:extLst>
              <a:ext uri="{FF2B5EF4-FFF2-40B4-BE49-F238E27FC236}">
                <a16:creationId xmlns:a16="http://schemas.microsoft.com/office/drawing/2014/main" id="{6177D0F7-747A-4F11-B741-38946CA736CA}"/>
              </a:ext>
            </a:extLst>
          </p:cNvPr>
          <p:cNvSpPr/>
          <p:nvPr/>
        </p:nvSpPr>
        <p:spPr>
          <a:xfrm>
            <a:off x="7645632" y="983444"/>
            <a:ext cx="1409356" cy="315878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FE359C0D-42D0-49FF-9119-C4686C297E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5E656A5-EB33-4EE7-A541-E8FD66451F62}"/>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CB1ACDBA-80D7-46FE-8B93-B17598BF20A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819BAA0C-BC3C-413F-B9C1-F6AB94748D61}"/>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8">
            <a:extLst>
              <a:ext uri="{FF2B5EF4-FFF2-40B4-BE49-F238E27FC236}">
                <a16:creationId xmlns:a16="http://schemas.microsoft.com/office/drawing/2014/main" id="{0C5C2CA7-5488-4987-B0EE-34B73F776E5B}"/>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9">
            <a:extLst>
              <a:ext uri="{FF2B5EF4-FFF2-40B4-BE49-F238E27FC236}">
                <a16:creationId xmlns:a16="http://schemas.microsoft.com/office/drawing/2014/main" id="{E927E3FE-DF2C-4C35-ACC2-F1C8F8950DC5}"/>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9">
            <a:extLst>
              <a:ext uri="{FF2B5EF4-FFF2-40B4-BE49-F238E27FC236}">
                <a16:creationId xmlns:a16="http://schemas.microsoft.com/office/drawing/2014/main" id="{96723CD9-71F2-475B-A8AB-CCCF55BBC396}"/>
              </a:ext>
            </a:extLst>
          </p:cNvPr>
          <p:cNvSpPr/>
          <p:nvPr/>
        </p:nvSpPr>
        <p:spPr>
          <a:xfrm>
            <a:off x="7767500" y="328233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2" name="Footer Placeholder 1">
            <a:extLst>
              <a:ext uri="{FF2B5EF4-FFF2-40B4-BE49-F238E27FC236}">
                <a16:creationId xmlns:a16="http://schemas.microsoft.com/office/drawing/2014/main" id="{C22EB5E1-6509-4520-AD72-AAB426F5A25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13" name="Rounded Rectangle 9">
            <a:extLst>
              <a:ext uri="{FF2B5EF4-FFF2-40B4-BE49-F238E27FC236}">
                <a16:creationId xmlns:a16="http://schemas.microsoft.com/office/drawing/2014/main" id="{3052C08A-D044-43A0-B1A7-1545480504BD}"/>
              </a:ext>
            </a:extLst>
          </p:cNvPr>
          <p:cNvSpPr/>
          <p:nvPr/>
        </p:nvSpPr>
        <p:spPr>
          <a:xfrm>
            <a:off x="7767501" y="370687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VLDBJ’21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86118017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a:xfrm>
            <a:off x="0" y="2249489"/>
            <a:ext cx="9144000" cy="4528239"/>
          </a:xfrm>
        </p:spPr>
        <p:txBody>
          <a:bodyPr/>
          <a:lstStyle/>
          <a:p>
            <a:endParaRPr lang="en-US" sz="1100"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sz="800" dirty="0"/>
          </a:p>
          <a:p>
            <a:r>
              <a:rPr lang="en-US" dirty="0" err="1">
                <a:solidFill>
                  <a:srgbClr val="C00000"/>
                </a:solidFill>
              </a:rPr>
              <a:t>ParIS</a:t>
            </a:r>
            <a:r>
              <a:rPr lang="en-US" dirty="0">
                <a:solidFill>
                  <a:srgbClr val="C00000"/>
                </a:solidFill>
              </a:rPr>
              <a:t>+</a:t>
            </a:r>
            <a:r>
              <a:rPr lang="en-US" dirty="0"/>
              <a:t>: current single-node parallel solution</a:t>
            </a:r>
          </a:p>
          <a:p>
            <a:pPr lvl="1"/>
            <a:r>
              <a:rPr lang="en-US" dirty="0"/>
              <a:t>masks out the CPU cost</a:t>
            </a:r>
          </a:p>
          <a:p>
            <a:pPr lvl="1"/>
            <a:r>
              <a:rPr lang="en-US" dirty="0"/>
              <a:t>answers exact queries in the order of a few secs </a:t>
            </a:r>
          </a:p>
          <a:p>
            <a:pPr lvl="2"/>
            <a:r>
              <a:rPr lang="en-US" dirty="0"/>
              <a:t>&gt;1 order of magnitude faster then single-core solutions</a:t>
            </a:r>
          </a:p>
          <a:p>
            <a:endParaRPr lang="en-US" sz="800" dirty="0"/>
          </a:p>
          <a:p>
            <a:r>
              <a:rPr lang="en-US" dirty="0">
                <a:solidFill>
                  <a:srgbClr val="C00000"/>
                </a:solidFill>
              </a:rPr>
              <a:t>MESSI</a:t>
            </a:r>
            <a:r>
              <a:rPr lang="en-US" dirty="0"/>
              <a:t>: current single-node parallel solution + in-memory data</a:t>
            </a:r>
          </a:p>
          <a:p>
            <a:pPr lvl="1"/>
            <a:r>
              <a:rPr lang="en-US" dirty="0"/>
              <a:t>answers exact queries at interactive speeds: ~50msec on 100GB</a:t>
            </a:r>
          </a:p>
          <a:p>
            <a:r>
              <a:rPr lang="en-US" dirty="0">
                <a:solidFill>
                  <a:srgbClr val="C00000"/>
                </a:solidFill>
              </a:rPr>
              <a:t>SING</a:t>
            </a:r>
            <a:r>
              <a:rPr lang="en-US" dirty="0"/>
              <a:t>: current single-node parallel solution + GPU + in-memory data</a:t>
            </a:r>
          </a:p>
          <a:p>
            <a:pPr lvl="1"/>
            <a:r>
              <a:rPr lang="en-US" dirty="0"/>
              <a:t>answers exact queries at interactive speeds: ~32msec on 100GB</a:t>
            </a:r>
          </a:p>
        </p:txBody>
      </p:sp>
      <p:sp>
        <p:nvSpPr>
          <p:cNvPr id="15" name="Rectangle 14">
            <a:extLst>
              <a:ext uri="{FF2B5EF4-FFF2-40B4-BE49-F238E27FC236}">
                <a16:creationId xmlns:a16="http://schemas.microsoft.com/office/drawing/2014/main" id="{6177D0F7-747A-4F11-B741-38946CA736CA}"/>
              </a:ext>
            </a:extLst>
          </p:cNvPr>
          <p:cNvSpPr/>
          <p:nvPr/>
        </p:nvSpPr>
        <p:spPr>
          <a:xfrm>
            <a:off x="7645632" y="983443"/>
            <a:ext cx="1409356" cy="359770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FE359C0D-42D0-49FF-9119-C4686C297E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5E656A5-EB33-4EE7-A541-E8FD66451F62}"/>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CB1ACDBA-80D7-46FE-8B93-B17598BF20A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819BAA0C-BC3C-413F-B9C1-F6AB94748D61}"/>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8">
            <a:extLst>
              <a:ext uri="{FF2B5EF4-FFF2-40B4-BE49-F238E27FC236}">
                <a16:creationId xmlns:a16="http://schemas.microsoft.com/office/drawing/2014/main" id="{0C5C2CA7-5488-4987-B0EE-34B73F776E5B}"/>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9">
            <a:extLst>
              <a:ext uri="{FF2B5EF4-FFF2-40B4-BE49-F238E27FC236}">
                <a16:creationId xmlns:a16="http://schemas.microsoft.com/office/drawing/2014/main" id="{E927E3FE-DF2C-4C35-ACC2-F1C8F8950DC5}"/>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9">
            <a:extLst>
              <a:ext uri="{FF2B5EF4-FFF2-40B4-BE49-F238E27FC236}">
                <a16:creationId xmlns:a16="http://schemas.microsoft.com/office/drawing/2014/main" id="{96723CD9-71F2-475B-A8AB-CCCF55BBC396}"/>
              </a:ext>
            </a:extLst>
          </p:cNvPr>
          <p:cNvSpPr/>
          <p:nvPr/>
        </p:nvSpPr>
        <p:spPr>
          <a:xfrm>
            <a:off x="7767500" y="328233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9">
            <a:extLst>
              <a:ext uri="{FF2B5EF4-FFF2-40B4-BE49-F238E27FC236}">
                <a16:creationId xmlns:a16="http://schemas.microsoft.com/office/drawing/2014/main" id="{0CC43DDC-D17E-4322-AC91-4D39F2A3DB7E}"/>
              </a:ext>
            </a:extLst>
          </p:cNvPr>
          <p:cNvSpPr/>
          <p:nvPr/>
        </p:nvSpPr>
        <p:spPr>
          <a:xfrm>
            <a:off x="7767501" y="41366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Footer Placeholder 1">
            <a:extLst>
              <a:ext uri="{FF2B5EF4-FFF2-40B4-BE49-F238E27FC236}">
                <a16:creationId xmlns:a16="http://schemas.microsoft.com/office/drawing/2014/main" id="{58A47D91-A49A-49D9-87C5-3C25948793D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14" name="Rounded Rectangle 9">
            <a:extLst>
              <a:ext uri="{FF2B5EF4-FFF2-40B4-BE49-F238E27FC236}">
                <a16:creationId xmlns:a16="http://schemas.microsoft.com/office/drawing/2014/main" id="{389E3CAF-CBC5-481C-BA92-AF83D027D29D}"/>
              </a:ext>
            </a:extLst>
          </p:cNvPr>
          <p:cNvSpPr/>
          <p:nvPr/>
        </p:nvSpPr>
        <p:spPr>
          <a:xfrm>
            <a:off x="7767501" y="370687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VLDBJ’21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4343473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endParaRPr lang="en-US" dirty="0"/>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 name="Footer Placeholder 1">
            <a:extLst>
              <a:ext uri="{FF2B5EF4-FFF2-40B4-BE49-F238E27FC236}">
                <a16:creationId xmlns:a16="http://schemas.microsoft.com/office/drawing/2014/main" id="{887057BD-9AC0-4EB9-8D34-7189E11B041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7029897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endParaRPr lang="en-US" dirty="0"/>
          </a:p>
        </p:txBody>
      </p:sp>
      <p:sp>
        <p:nvSpPr>
          <p:cNvPr id="6" name="Rectangle 5">
            <a:extLst>
              <a:ext uri="{FF2B5EF4-FFF2-40B4-BE49-F238E27FC236}">
                <a16:creationId xmlns:a16="http://schemas.microsoft.com/office/drawing/2014/main" id="{DA566581-0A0E-45D9-B0AE-7666B57781DC}"/>
              </a:ext>
            </a:extLst>
          </p:cNvPr>
          <p:cNvSpPr/>
          <p:nvPr/>
        </p:nvSpPr>
        <p:spPr>
          <a:xfrm>
            <a:off x="1042417" y="2538504"/>
            <a:ext cx="7697642" cy="33229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F3B28F8F-A1EA-49C0-BDEE-18092B671B01}"/>
              </a:ext>
            </a:extLst>
          </p:cNvPr>
          <p:cNvPicPr>
            <a:picLocks noChangeAspect="1"/>
          </p:cNvPicPr>
          <p:nvPr/>
        </p:nvPicPr>
        <p:blipFill>
          <a:blip r:embed="rId3"/>
          <a:stretch>
            <a:fillRect/>
          </a:stretch>
        </p:blipFill>
        <p:spPr>
          <a:xfrm>
            <a:off x="1194118" y="2601749"/>
            <a:ext cx="7360920" cy="3033346"/>
          </a:xfrm>
          <a:prstGeom prst="rect">
            <a:avLst/>
          </a:prstGeom>
        </p:spPr>
      </p:pic>
      <p:sp>
        <p:nvSpPr>
          <p:cNvPr id="15" name="Rectangle 14">
            <a:extLst>
              <a:ext uri="{FF2B5EF4-FFF2-40B4-BE49-F238E27FC236}">
                <a16:creationId xmlns:a16="http://schemas.microsoft.com/office/drawing/2014/main" id="{A897CDC0-2034-483D-894B-36390590B73A}"/>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92391852-8CA9-49EF-8CD4-54319D106793}"/>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931E04C3-9FD2-4808-B87A-2B8561E3ACCE}"/>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A12D6F74-0AB0-402D-BD75-4957DCCE8F5F}"/>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Footer Placeholder 1">
            <a:extLst>
              <a:ext uri="{FF2B5EF4-FFF2-40B4-BE49-F238E27FC236}">
                <a16:creationId xmlns:a16="http://schemas.microsoft.com/office/drawing/2014/main" id="{52B2F307-CDE1-485E-B233-A37904A16EE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5361098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endParaRPr lang="en-US" dirty="0"/>
          </a:p>
        </p:txBody>
      </p:sp>
      <p:sp>
        <p:nvSpPr>
          <p:cNvPr id="15" name="Rectangle 14">
            <a:extLst>
              <a:ext uri="{FF2B5EF4-FFF2-40B4-BE49-F238E27FC236}">
                <a16:creationId xmlns:a16="http://schemas.microsoft.com/office/drawing/2014/main" id="{75E744F9-61C9-47C7-BD18-2466855BF349}"/>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7295F415-B9BF-4BD1-9FA0-F250AF2620B7}"/>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7FE01AA8-1FA4-4089-B2FC-35B236DD623D}"/>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ADB826A3-7283-4318-BB7D-6DE8CFACEE5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 name="Footer Placeholder 1">
            <a:extLst>
              <a:ext uri="{FF2B5EF4-FFF2-40B4-BE49-F238E27FC236}">
                <a16:creationId xmlns:a16="http://schemas.microsoft.com/office/drawing/2014/main" id="{940B5611-99A8-4FA0-870A-A97A467DA81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50032272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11" name="Rectangle 10">
            <a:extLst>
              <a:ext uri="{FF2B5EF4-FFF2-40B4-BE49-F238E27FC236}">
                <a16:creationId xmlns:a16="http://schemas.microsoft.com/office/drawing/2014/main" id="{BD52890B-C5DA-4344-9EA9-4639D4105422}"/>
              </a:ext>
            </a:extLst>
          </p:cNvPr>
          <p:cNvSpPr/>
          <p:nvPr/>
        </p:nvSpPr>
        <p:spPr>
          <a:xfrm>
            <a:off x="7645632" y="983444"/>
            <a:ext cx="1409356" cy="14974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C5B533D0-B7CF-4604-9C56-6139FFAFF539}"/>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869F56E7-0348-4AD8-A2D1-A9EAD9F74579}"/>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018658E3-60CD-4559-9074-13467EA7CEC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AE17C1A7-25AA-4603-A91B-78676BB177D9}"/>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6" name="Picture 5" descr="A screenshot of a cell phone&#10;&#10;Description automatically generated">
            <a:extLst>
              <a:ext uri="{FF2B5EF4-FFF2-40B4-BE49-F238E27FC236}">
                <a16:creationId xmlns:a16="http://schemas.microsoft.com/office/drawing/2014/main" id="{6487646B-32E1-42BF-9851-D669D45C0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35" y="1713365"/>
            <a:ext cx="6607052" cy="4770302"/>
          </a:xfrm>
          <a:prstGeom prst="rect">
            <a:avLst/>
          </a:prstGeom>
        </p:spPr>
      </p:pic>
      <p:sp>
        <p:nvSpPr>
          <p:cNvPr id="7" name="TextBox 6">
            <a:extLst>
              <a:ext uri="{FF2B5EF4-FFF2-40B4-BE49-F238E27FC236}">
                <a16:creationId xmlns:a16="http://schemas.microsoft.com/office/drawing/2014/main" id="{C6004FF6-E4DC-4F76-A8DF-77CE8BF92FB0}"/>
              </a:ext>
            </a:extLst>
          </p:cNvPr>
          <p:cNvSpPr txBox="1"/>
          <p:nvPr/>
        </p:nvSpPr>
        <p:spPr>
          <a:xfrm>
            <a:off x="1082227" y="513368"/>
            <a:ext cx="1945785"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eorgia"/>
                <a:ea typeface="+mn-ea"/>
                <a:cs typeface="+mn-cs"/>
              </a:rPr>
              <a:t>Coconut-LSM</a:t>
            </a:r>
          </a:p>
        </p:txBody>
      </p:sp>
      <p:sp>
        <p:nvSpPr>
          <p:cNvPr id="10" name="Footer Placeholder 1">
            <a:extLst>
              <a:ext uri="{FF2B5EF4-FFF2-40B4-BE49-F238E27FC236}">
                <a16:creationId xmlns:a16="http://schemas.microsoft.com/office/drawing/2014/main" id="{0999FDDF-C062-47CA-AEC5-70352E4334B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7122650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7" name="TextBox 6">
            <a:extLst>
              <a:ext uri="{FF2B5EF4-FFF2-40B4-BE49-F238E27FC236}">
                <a16:creationId xmlns:a16="http://schemas.microsoft.com/office/drawing/2014/main" id="{C6004FF6-E4DC-4F76-A8DF-77CE8BF92FB0}"/>
              </a:ext>
            </a:extLst>
          </p:cNvPr>
          <p:cNvSpPr txBox="1"/>
          <p:nvPr/>
        </p:nvSpPr>
        <p:spPr>
          <a:xfrm>
            <a:off x="1082227" y="513368"/>
            <a:ext cx="1945785"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eorgia"/>
                <a:ea typeface="+mn-ea"/>
                <a:cs typeface="+mn-cs"/>
              </a:rPr>
              <a:t>Coconut-LSM</a:t>
            </a:r>
          </a:p>
        </p:txBody>
      </p:sp>
      <p:pic>
        <p:nvPicPr>
          <p:cNvPr id="8" name="Picture 7" descr="A close up of a map&#10;&#10;Description automatically generated">
            <a:extLst>
              <a:ext uri="{FF2B5EF4-FFF2-40B4-BE49-F238E27FC236}">
                <a16:creationId xmlns:a16="http://schemas.microsoft.com/office/drawing/2014/main" id="{424C18AE-B100-4A17-9B6B-10F0C6FD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00" y="1578888"/>
            <a:ext cx="6615981" cy="5145763"/>
          </a:xfrm>
          <a:prstGeom prst="rect">
            <a:avLst/>
          </a:prstGeom>
        </p:spPr>
      </p:pic>
      <p:sp>
        <p:nvSpPr>
          <p:cNvPr id="15" name="Rectangle 14">
            <a:extLst>
              <a:ext uri="{FF2B5EF4-FFF2-40B4-BE49-F238E27FC236}">
                <a16:creationId xmlns:a16="http://schemas.microsoft.com/office/drawing/2014/main" id="{F43892F0-9EF0-44AB-8982-B35C66B2755D}"/>
              </a:ext>
            </a:extLst>
          </p:cNvPr>
          <p:cNvSpPr/>
          <p:nvPr/>
        </p:nvSpPr>
        <p:spPr>
          <a:xfrm>
            <a:off x="7645632" y="983444"/>
            <a:ext cx="1409356" cy="14974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06B941B-EB2B-4B1D-9C8A-AA8C89713C7C}"/>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3391324B-671E-4F41-8316-803E5B824B7F}"/>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EEC2CB1B-0250-487A-A41E-AF24B9125415}"/>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0" name="Rounded Rectangle 8">
            <a:extLst>
              <a:ext uri="{FF2B5EF4-FFF2-40B4-BE49-F238E27FC236}">
                <a16:creationId xmlns:a16="http://schemas.microsoft.com/office/drawing/2014/main" id="{3D752DE7-248E-4318-BEBF-18B06689959B}"/>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Footer Placeholder 1">
            <a:extLst>
              <a:ext uri="{FF2B5EF4-FFF2-40B4-BE49-F238E27FC236}">
                <a16:creationId xmlns:a16="http://schemas.microsoft.com/office/drawing/2014/main" id="{FE249518-8A9C-418F-920A-ED654731435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13818577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endParaRPr lang="en-US" dirty="0"/>
          </a:p>
          <a:p>
            <a:r>
              <a:rPr lang="en-US" dirty="0">
                <a:solidFill>
                  <a:srgbClr val="C00000"/>
                </a:solidFill>
              </a:rPr>
              <a:t>ULISSE</a:t>
            </a:r>
            <a:r>
              <a:rPr lang="en-US" dirty="0"/>
              <a:t>: current solution for variable-length queries</a:t>
            </a:r>
          </a:p>
          <a:p>
            <a:pPr lvl="1"/>
            <a:r>
              <a:rPr lang="en-US" dirty="0"/>
              <a:t>single-index support of queries of variable lengths</a:t>
            </a: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4"/>
            <a:ext cx="1409356" cy="2837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303743F0-9A0A-492F-A535-0E75748565D4}"/>
              </a:ext>
            </a:extLst>
          </p:cNvPr>
          <p:cNvSpPr/>
          <p:nvPr/>
        </p:nvSpPr>
        <p:spPr>
          <a:xfrm>
            <a:off x="7756617" y="248205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7">
            <a:extLst>
              <a:ext uri="{FF2B5EF4-FFF2-40B4-BE49-F238E27FC236}">
                <a16:creationId xmlns:a16="http://schemas.microsoft.com/office/drawing/2014/main" id="{E7C8C871-8A47-4BA7-9A7E-AE04FC522A03}"/>
              </a:ext>
            </a:extLst>
          </p:cNvPr>
          <p:cNvSpPr/>
          <p:nvPr/>
        </p:nvSpPr>
        <p:spPr>
          <a:xfrm>
            <a:off x="7762128" y="292095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2" name="Rounded Rectangle 8">
            <a:extLst>
              <a:ext uri="{FF2B5EF4-FFF2-40B4-BE49-F238E27FC236}">
                <a16:creationId xmlns:a16="http://schemas.microsoft.com/office/drawing/2014/main" id="{A48431BE-BDFE-4293-AE2F-2D5384138510}"/>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Rounded Rectangle 7">
            <a:extLst>
              <a:ext uri="{FF2B5EF4-FFF2-40B4-BE49-F238E27FC236}">
                <a16:creationId xmlns:a16="http://schemas.microsoft.com/office/drawing/2014/main" id="{9CCA382A-CAB4-4BE6-B154-FF5D7435EA38}"/>
              </a:ext>
            </a:extLst>
          </p:cNvPr>
          <p:cNvSpPr/>
          <p:nvPr/>
        </p:nvSpPr>
        <p:spPr>
          <a:xfrm>
            <a:off x="7762128" y="337815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Footer Placeholder 1">
            <a:extLst>
              <a:ext uri="{FF2B5EF4-FFF2-40B4-BE49-F238E27FC236}">
                <a16:creationId xmlns:a16="http://schemas.microsoft.com/office/drawing/2014/main" id="{F892B8C5-F5A2-4DDA-8A5D-0A3438E8A64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7258580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endParaRPr lang="en-US" dirty="0"/>
          </a:p>
          <a:p>
            <a:r>
              <a:rPr lang="en-US" dirty="0">
                <a:solidFill>
                  <a:srgbClr val="C00000"/>
                </a:solidFill>
              </a:rPr>
              <a:t>ULISSE</a:t>
            </a:r>
            <a:r>
              <a:rPr lang="en-US" dirty="0"/>
              <a:t>: current solution for variable-length queries</a:t>
            </a:r>
          </a:p>
          <a:p>
            <a:pPr lvl="1"/>
            <a:r>
              <a:rPr lang="en-US" dirty="0"/>
              <a:t>single-index support of queries of variable lengths</a:t>
            </a:r>
          </a:p>
        </p:txBody>
      </p:sp>
      <p:sp>
        <p:nvSpPr>
          <p:cNvPr id="12" name="Rectangle 11">
            <a:extLst>
              <a:ext uri="{FF2B5EF4-FFF2-40B4-BE49-F238E27FC236}">
                <a16:creationId xmlns:a16="http://schemas.microsoft.com/office/drawing/2014/main" id="{1AE38BAC-DAC1-43CC-B58F-4D48683F96C0}"/>
              </a:ext>
            </a:extLst>
          </p:cNvPr>
          <p:cNvSpPr/>
          <p:nvPr/>
        </p:nvSpPr>
        <p:spPr>
          <a:xfrm>
            <a:off x="3452055" y="2439442"/>
            <a:ext cx="3854250" cy="4055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F7848D20-1318-4B3A-8DFF-E789F01F6732}"/>
              </a:ext>
            </a:extLst>
          </p:cNvPr>
          <p:cNvPicPr>
            <a:picLocks noChangeAspect="1"/>
          </p:cNvPicPr>
          <p:nvPr/>
        </p:nvPicPr>
        <p:blipFill>
          <a:blip r:embed="rId3"/>
          <a:stretch>
            <a:fillRect/>
          </a:stretch>
        </p:blipFill>
        <p:spPr>
          <a:xfrm>
            <a:off x="3525341" y="2524882"/>
            <a:ext cx="3728599" cy="3854358"/>
          </a:xfrm>
          <a:prstGeom prst="rect">
            <a:avLst/>
          </a:prstGeom>
        </p:spPr>
      </p:pic>
      <p:sp>
        <p:nvSpPr>
          <p:cNvPr id="15" name="Rectangle 14">
            <a:extLst>
              <a:ext uri="{FF2B5EF4-FFF2-40B4-BE49-F238E27FC236}">
                <a16:creationId xmlns:a16="http://schemas.microsoft.com/office/drawing/2014/main" id="{65BB4BEA-4025-498B-A303-A80B322AA21B}"/>
              </a:ext>
            </a:extLst>
          </p:cNvPr>
          <p:cNvSpPr/>
          <p:nvPr/>
        </p:nvSpPr>
        <p:spPr>
          <a:xfrm>
            <a:off x="7645632" y="983444"/>
            <a:ext cx="1409356" cy="2837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75A55F53-627B-4F31-A4B4-6BBB83624A6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FDAAD7B4-A40D-4FA0-A287-9901F065E66C}"/>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10015F03-76CD-4F0F-829C-8F341728B997}"/>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2029D844-51D4-4FAD-B970-17B8FC584679}"/>
              </a:ext>
            </a:extLst>
          </p:cNvPr>
          <p:cNvSpPr/>
          <p:nvPr/>
        </p:nvSpPr>
        <p:spPr>
          <a:xfrm>
            <a:off x="7756617" y="248205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7">
            <a:extLst>
              <a:ext uri="{FF2B5EF4-FFF2-40B4-BE49-F238E27FC236}">
                <a16:creationId xmlns:a16="http://schemas.microsoft.com/office/drawing/2014/main" id="{9D32C5AC-4D65-4C90-8F33-8232DF27DBBF}"/>
              </a:ext>
            </a:extLst>
          </p:cNvPr>
          <p:cNvSpPr/>
          <p:nvPr/>
        </p:nvSpPr>
        <p:spPr>
          <a:xfrm>
            <a:off x="7762128" y="292095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7" name="Rounded Rectangle 8">
            <a:extLst>
              <a:ext uri="{FF2B5EF4-FFF2-40B4-BE49-F238E27FC236}">
                <a16:creationId xmlns:a16="http://schemas.microsoft.com/office/drawing/2014/main" id="{7DCB5433-0072-44F5-9C87-F206724554EB}"/>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8" name="Rounded Rectangle 7">
            <a:extLst>
              <a:ext uri="{FF2B5EF4-FFF2-40B4-BE49-F238E27FC236}">
                <a16:creationId xmlns:a16="http://schemas.microsoft.com/office/drawing/2014/main" id="{50025AF7-EABB-45EF-9721-E1F3E5864934}"/>
              </a:ext>
            </a:extLst>
          </p:cNvPr>
          <p:cNvSpPr/>
          <p:nvPr/>
        </p:nvSpPr>
        <p:spPr>
          <a:xfrm>
            <a:off x="7762128" y="337815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Footer Placeholder 1">
            <a:extLst>
              <a:ext uri="{FF2B5EF4-FFF2-40B4-BE49-F238E27FC236}">
                <a16:creationId xmlns:a16="http://schemas.microsoft.com/office/drawing/2014/main" id="{11EBB72B-7966-4F59-AE27-7DE4E5DE87E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884757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High-d Similarity Search</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21</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
        <p:nvSpPr>
          <p:cNvPr id="7" name="Title 4">
            <a:extLst>
              <a:ext uri="{FF2B5EF4-FFF2-40B4-BE49-F238E27FC236}">
                <a16:creationId xmlns:a16="http://schemas.microsoft.com/office/drawing/2014/main" id="{91C140D5-2C1A-4885-9083-D4DB8A85725E}"/>
              </a:ext>
            </a:extLst>
          </p:cNvPr>
          <p:cNvSpPr txBox="1">
            <a:spLocks/>
          </p:cNvSpPr>
          <p:nvPr/>
        </p:nvSpPr>
        <p:spPr>
          <a:xfrm>
            <a:off x="2209527" y="2662240"/>
            <a:ext cx="7772400" cy="1362075"/>
          </a:xfrm>
          <a:prstGeom prst="rect">
            <a:avLst/>
          </a:prstGeom>
        </p:spPr>
        <p:txBody>
          <a:bodyPr vert="horz" anchor="b">
            <a:noAutofit/>
          </a:bodyPr>
          <a:lstStyle>
            <a:lvl1pPr algn="l" rtl="0" eaLnBrk="1" latinLnBrk="0" hangingPunct="1">
              <a:spcBef>
                <a:spcPct val="0"/>
              </a:spcBef>
              <a:buNone/>
              <a:defRPr kumimoji="0"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stStyle>
          <a:p>
            <a:r>
              <a:rPr lang="en-US" dirty="0"/>
              <a:t>Problem Variations</a:t>
            </a:r>
          </a:p>
        </p:txBody>
      </p:sp>
    </p:spTree>
    <p:extLst>
      <p:ext uri="{BB962C8B-B14F-4D97-AF65-F5344CB8AC3E}">
        <p14:creationId xmlns:p14="http://schemas.microsoft.com/office/powerpoint/2010/main" val="327403006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endParaRPr lang="en-US" dirty="0"/>
          </a:p>
          <a:p>
            <a:r>
              <a:rPr lang="en-US" dirty="0">
                <a:solidFill>
                  <a:srgbClr val="C00000"/>
                </a:solidFill>
              </a:rPr>
              <a:t>ULISSE</a:t>
            </a:r>
            <a:r>
              <a:rPr lang="en-US" dirty="0"/>
              <a:t>: current solution for variable-length queries</a:t>
            </a:r>
          </a:p>
          <a:p>
            <a:pPr lvl="1"/>
            <a:r>
              <a:rPr lang="en-US" dirty="0"/>
              <a:t>single-index support of queries of variable lengths</a:t>
            </a:r>
          </a:p>
          <a:p>
            <a:pPr lvl="1"/>
            <a:r>
              <a:rPr lang="en-US" dirty="0"/>
              <a:t>orders of magnitude faster than competing approaches</a:t>
            </a:r>
          </a:p>
        </p:txBody>
      </p:sp>
      <p:sp>
        <p:nvSpPr>
          <p:cNvPr id="15" name="Rectangle 14">
            <a:extLst>
              <a:ext uri="{FF2B5EF4-FFF2-40B4-BE49-F238E27FC236}">
                <a16:creationId xmlns:a16="http://schemas.microsoft.com/office/drawing/2014/main" id="{E61A4483-7368-4470-8BC6-41F6B1A5BBBA}"/>
              </a:ext>
            </a:extLst>
          </p:cNvPr>
          <p:cNvSpPr/>
          <p:nvPr/>
        </p:nvSpPr>
        <p:spPr>
          <a:xfrm>
            <a:off x="7645632" y="983444"/>
            <a:ext cx="1409356" cy="2837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55D478D3-E495-42A6-8DC3-DEB37AC86CE9}"/>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A416F9DD-B8BE-49A6-84C9-015B24BF1AD9}"/>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543B77AB-C7D5-44A9-81E4-0E442494345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349B1E03-A610-48D0-9258-24ADA366286D}"/>
              </a:ext>
            </a:extLst>
          </p:cNvPr>
          <p:cNvSpPr/>
          <p:nvPr/>
        </p:nvSpPr>
        <p:spPr>
          <a:xfrm>
            <a:off x="7756617" y="248205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7">
            <a:extLst>
              <a:ext uri="{FF2B5EF4-FFF2-40B4-BE49-F238E27FC236}">
                <a16:creationId xmlns:a16="http://schemas.microsoft.com/office/drawing/2014/main" id="{AAE1C0FB-A4CF-4FA8-9686-95EB41663867}"/>
              </a:ext>
            </a:extLst>
          </p:cNvPr>
          <p:cNvSpPr/>
          <p:nvPr/>
        </p:nvSpPr>
        <p:spPr>
          <a:xfrm>
            <a:off x="7762128" y="292095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8">
            <a:extLst>
              <a:ext uri="{FF2B5EF4-FFF2-40B4-BE49-F238E27FC236}">
                <a16:creationId xmlns:a16="http://schemas.microsoft.com/office/drawing/2014/main" id="{2B9E3316-9533-41C1-BD68-B837B98750BC}"/>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7">
            <a:extLst>
              <a:ext uri="{FF2B5EF4-FFF2-40B4-BE49-F238E27FC236}">
                <a16:creationId xmlns:a16="http://schemas.microsoft.com/office/drawing/2014/main" id="{EDFDE487-AFA9-48F1-A9F7-8D6A651F776B}"/>
              </a:ext>
            </a:extLst>
          </p:cNvPr>
          <p:cNvSpPr/>
          <p:nvPr/>
        </p:nvSpPr>
        <p:spPr>
          <a:xfrm>
            <a:off x="7762128" y="337815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2" name="Footer Placeholder 1">
            <a:extLst>
              <a:ext uri="{FF2B5EF4-FFF2-40B4-BE49-F238E27FC236}">
                <a16:creationId xmlns:a16="http://schemas.microsoft.com/office/drawing/2014/main" id="{4838F1EE-C654-4362-819D-D541C6938FF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2134729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1">
            <a:extLst>
              <a:ext uri="{FF2B5EF4-FFF2-40B4-BE49-F238E27FC236}">
                <a16:creationId xmlns:a16="http://schemas.microsoft.com/office/drawing/2014/main" id="{07989991-80BA-478B-AF6A-0CC49BE8882D}"/>
              </a:ext>
            </a:extLst>
          </p:cNvPr>
          <p:cNvSpPr>
            <a:spLocks noGrp="1"/>
          </p:cNvSpPr>
          <p:nvPr>
            <p:ph type="title"/>
          </p:nvPr>
        </p:nvSpPr>
        <p:spPr>
          <a:xfrm>
            <a:off x="136119" y="657849"/>
            <a:ext cx="8229600" cy="1066800"/>
          </a:xfrm>
        </p:spPr>
        <p:txBody>
          <a:bodyPr/>
          <a:lstStyle/>
          <a:p>
            <a:pPr eaLnBrk="1" hangingPunct="1"/>
            <a:r>
              <a:rPr lang="en-US" altLang="en-US" i="1" dirty="0" err="1"/>
              <a:t>i</a:t>
            </a:r>
            <a:r>
              <a:rPr lang="en-US" altLang="en-US" dirty="0" err="1"/>
              <a:t>SAX</a:t>
            </a:r>
            <a:r>
              <a:rPr lang="en-US" altLang="en-US" dirty="0"/>
              <a:t> Index Family</a:t>
            </a:r>
          </a:p>
        </p:txBody>
      </p:sp>
      <p:sp>
        <p:nvSpPr>
          <p:cNvPr id="2" name="TextBox 1">
            <a:extLst>
              <a:ext uri="{FF2B5EF4-FFF2-40B4-BE49-F238E27FC236}">
                <a16:creationId xmlns:a16="http://schemas.microsoft.com/office/drawing/2014/main" id="{64843F25-10C8-472D-8EDD-781AE0112ABF}"/>
              </a:ext>
            </a:extLst>
          </p:cNvPr>
          <p:cNvSpPr txBox="1"/>
          <p:nvPr/>
        </p:nvSpPr>
        <p:spPr>
          <a:xfrm>
            <a:off x="34505" y="6155658"/>
            <a:ext cx="8877257" cy="600164"/>
          </a:xfrm>
          <a:prstGeom prst="rect">
            <a:avLst/>
          </a:prstGeom>
          <a:noFill/>
        </p:spPr>
        <p:txBody>
          <a:bodyPr wrap="square" rtlCol="0">
            <a:spAutoFit/>
          </a:bodyPr>
          <a:lstStyle/>
          <a:p>
            <a:r>
              <a:rPr lang="en-US" sz="1100" dirty="0"/>
              <a:t>Timeline depicted on top; implementation languages marked on the right. Solid arrows denote inheritance of index design; dashed arrows denote inheritance of some of the design features; two new versions of iSAX2+/ADS+ marked with asterisk support approximate similarity search with deterministic and probabilistic quality guarantees.</a:t>
            </a:r>
          </a:p>
        </p:txBody>
      </p:sp>
      <p:sp>
        <p:nvSpPr>
          <p:cNvPr id="122" name="Rectangle 121">
            <a:extLst>
              <a:ext uri="{FF2B5EF4-FFF2-40B4-BE49-F238E27FC236}">
                <a16:creationId xmlns:a16="http://schemas.microsoft.com/office/drawing/2014/main" id="{767E8ABD-61A8-4DFF-9F62-9E17EFDE6860}"/>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EBD45542-2797-401D-ACA6-B9B828BDE11B}"/>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5" name="Rounded Rectangle 12">
            <a:extLst>
              <a:ext uri="{FF2B5EF4-FFF2-40B4-BE49-F238E27FC236}">
                <a16:creationId xmlns:a16="http://schemas.microsoft.com/office/drawing/2014/main" id="{2E950D2D-0C82-4107-B217-4C2A5DE02C5D}"/>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Palpanas-ISIP‘19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cxnSp>
        <p:nvCxnSpPr>
          <p:cNvPr id="72" name="Google Shape;54;p13">
            <a:extLst>
              <a:ext uri="{FF2B5EF4-FFF2-40B4-BE49-F238E27FC236}">
                <a16:creationId xmlns:a16="http://schemas.microsoft.com/office/drawing/2014/main" id="{AE1FD852-72AB-409B-A740-E64207BB2FF4}"/>
              </a:ext>
            </a:extLst>
          </p:cNvPr>
          <p:cNvCxnSpPr/>
          <p:nvPr/>
        </p:nvCxnSpPr>
        <p:spPr>
          <a:xfrm>
            <a:off x="807143" y="2117937"/>
            <a:ext cx="7543800" cy="0"/>
          </a:xfrm>
          <a:prstGeom prst="straightConnector1">
            <a:avLst/>
          </a:prstGeom>
          <a:noFill/>
          <a:ln w="9525" cap="flat" cmpd="sng">
            <a:solidFill>
              <a:schemeClr val="dk2"/>
            </a:solidFill>
            <a:prstDash val="dot"/>
            <a:round/>
            <a:headEnd type="none" w="med" len="med"/>
            <a:tailEnd type="none" w="med" len="med"/>
          </a:ln>
        </p:spPr>
      </p:cxnSp>
      <p:sp>
        <p:nvSpPr>
          <p:cNvPr id="73" name="Google Shape;55;p13">
            <a:extLst>
              <a:ext uri="{FF2B5EF4-FFF2-40B4-BE49-F238E27FC236}">
                <a16:creationId xmlns:a16="http://schemas.microsoft.com/office/drawing/2014/main" id="{F1D2BDD5-B5E8-41BD-ADBC-BF33E2BE2441}"/>
              </a:ext>
            </a:extLst>
          </p:cNvPr>
          <p:cNvSpPr/>
          <p:nvPr/>
        </p:nvSpPr>
        <p:spPr>
          <a:xfrm>
            <a:off x="127609" y="5507240"/>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4" name="Google Shape;56;p13">
            <a:extLst>
              <a:ext uri="{FF2B5EF4-FFF2-40B4-BE49-F238E27FC236}">
                <a16:creationId xmlns:a16="http://schemas.microsoft.com/office/drawing/2014/main" id="{E14E9474-A0B3-4A25-B59D-B76D7F2CC50D}"/>
              </a:ext>
            </a:extLst>
          </p:cNvPr>
          <p:cNvSpPr/>
          <p:nvPr/>
        </p:nvSpPr>
        <p:spPr>
          <a:xfrm>
            <a:off x="127609" y="5039175"/>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5" name="Google Shape;57;p13">
            <a:extLst>
              <a:ext uri="{FF2B5EF4-FFF2-40B4-BE49-F238E27FC236}">
                <a16:creationId xmlns:a16="http://schemas.microsoft.com/office/drawing/2014/main" id="{5585C9E9-9D27-4643-926F-686C5147565A}"/>
              </a:ext>
            </a:extLst>
          </p:cNvPr>
          <p:cNvSpPr/>
          <p:nvPr/>
        </p:nvSpPr>
        <p:spPr>
          <a:xfrm>
            <a:off x="131826" y="223400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6" name="Google Shape;58;p13">
            <a:extLst>
              <a:ext uri="{FF2B5EF4-FFF2-40B4-BE49-F238E27FC236}">
                <a16:creationId xmlns:a16="http://schemas.microsoft.com/office/drawing/2014/main" id="{FAB960E1-BB58-4D83-9EEE-D57BFA30CBAC}"/>
              </a:ext>
            </a:extLst>
          </p:cNvPr>
          <p:cNvSpPr/>
          <p:nvPr/>
        </p:nvSpPr>
        <p:spPr>
          <a:xfrm>
            <a:off x="131826" y="2712272"/>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7" name="Google Shape;59;p13">
            <a:extLst>
              <a:ext uri="{FF2B5EF4-FFF2-40B4-BE49-F238E27FC236}">
                <a16:creationId xmlns:a16="http://schemas.microsoft.com/office/drawing/2014/main" id="{A44CE34E-AABF-4713-874E-D58788CA6B5D}"/>
              </a:ext>
            </a:extLst>
          </p:cNvPr>
          <p:cNvSpPr/>
          <p:nvPr/>
        </p:nvSpPr>
        <p:spPr>
          <a:xfrm>
            <a:off x="131826" y="3178708"/>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8" name="Google Shape;60;p13">
            <a:extLst>
              <a:ext uri="{FF2B5EF4-FFF2-40B4-BE49-F238E27FC236}">
                <a16:creationId xmlns:a16="http://schemas.microsoft.com/office/drawing/2014/main" id="{21DA12E3-39F9-46D6-A469-142016EA04A3}"/>
              </a:ext>
            </a:extLst>
          </p:cNvPr>
          <p:cNvSpPr/>
          <p:nvPr/>
        </p:nvSpPr>
        <p:spPr>
          <a:xfrm>
            <a:off x="131826" y="3643580"/>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9" name="Google Shape;61;p13">
            <a:extLst>
              <a:ext uri="{FF2B5EF4-FFF2-40B4-BE49-F238E27FC236}">
                <a16:creationId xmlns:a16="http://schemas.microsoft.com/office/drawing/2014/main" id="{54AA8961-B691-4E40-91EF-D85B508B466C}"/>
              </a:ext>
            </a:extLst>
          </p:cNvPr>
          <p:cNvSpPr/>
          <p:nvPr/>
        </p:nvSpPr>
        <p:spPr>
          <a:xfrm>
            <a:off x="131826" y="410845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80" name="Google Shape;62;p13">
            <a:extLst>
              <a:ext uri="{FF2B5EF4-FFF2-40B4-BE49-F238E27FC236}">
                <a16:creationId xmlns:a16="http://schemas.microsoft.com/office/drawing/2014/main" id="{14BCC95A-0456-4698-870A-5739879241A1}"/>
              </a:ext>
            </a:extLst>
          </p:cNvPr>
          <p:cNvSpPr/>
          <p:nvPr/>
        </p:nvSpPr>
        <p:spPr>
          <a:xfrm>
            <a:off x="923299" y="2324983"/>
            <a:ext cx="90585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a:t>
            </a:r>
            <a:endParaRPr sz="1200" dirty="0"/>
          </a:p>
        </p:txBody>
      </p:sp>
      <p:sp>
        <p:nvSpPr>
          <p:cNvPr id="81" name="Google Shape;63;p13">
            <a:extLst>
              <a:ext uri="{FF2B5EF4-FFF2-40B4-BE49-F238E27FC236}">
                <a16:creationId xmlns:a16="http://schemas.microsoft.com/office/drawing/2014/main" id="{E7229DDB-7025-4BBE-95BE-EECC022393AE}"/>
              </a:ext>
            </a:extLst>
          </p:cNvPr>
          <p:cNvSpPr/>
          <p:nvPr/>
        </p:nvSpPr>
        <p:spPr>
          <a:xfrm>
            <a:off x="2670507" y="2784070"/>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 </a:t>
            </a:r>
            <a:endParaRPr sz="1200" dirty="0"/>
          </a:p>
        </p:txBody>
      </p:sp>
      <p:cxnSp>
        <p:nvCxnSpPr>
          <p:cNvPr id="82" name="Google Shape;65;p13">
            <a:extLst>
              <a:ext uri="{FF2B5EF4-FFF2-40B4-BE49-F238E27FC236}">
                <a16:creationId xmlns:a16="http://schemas.microsoft.com/office/drawing/2014/main" id="{1A94ABE3-4F45-4457-885C-379A5E3911B1}"/>
              </a:ext>
            </a:extLst>
          </p:cNvPr>
          <p:cNvCxnSpPr>
            <a:cxnSpLocks/>
            <a:stCxn id="106" idx="3"/>
            <a:endCxn id="81" idx="1"/>
          </p:cNvCxnSpPr>
          <p:nvPr/>
        </p:nvCxnSpPr>
        <p:spPr>
          <a:xfrm>
            <a:off x="2515807" y="2901226"/>
            <a:ext cx="154705" cy="1"/>
          </a:xfrm>
          <a:prstGeom prst="straightConnector1">
            <a:avLst/>
          </a:prstGeom>
          <a:noFill/>
          <a:ln w="9525" cap="flat" cmpd="sng">
            <a:solidFill>
              <a:schemeClr val="dk2"/>
            </a:solidFill>
            <a:prstDash val="solid"/>
            <a:round/>
            <a:headEnd type="none" w="med" len="med"/>
            <a:tailEnd type="triangle" w="med" len="med"/>
          </a:ln>
        </p:spPr>
      </p:cxnSp>
      <p:cxnSp>
        <p:nvCxnSpPr>
          <p:cNvPr id="83" name="Google Shape;67;p13">
            <a:extLst>
              <a:ext uri="{FF2B5EF4-FFF2-40B4-BE49-F238E27FC236}">
                <a16:creationId xmlns:a16="http://schemas.microsoft.com/office/drawing/2014/main" id="{A999A7C7-3EA7-447A-B4D0-FB65862121D5}"/>
              </a:ext>
            </a:extLst>
          </p:cNvPr>
          <p:cNvCxnSpPr>
            <a:cxnSpLocks/>
            <a:endCxn id="108" idx="0"/>
          </p:cNvCxnSpPr>
          <p:nvPr/>
        </p:nvCxnSpPr>
        <p:spPr>
          <a:xfrm>
            <a:off x="3055235" y="3019202"/>
            <a:ext cx="0" cy="171345"/>
          </a:xfrm>
          <a:prstGeom prst="straightConnector1">
            <a:avLst/>
          </a:prstGeom>
          <a:noFill/>
          <a:ln w="9525" cap="flat" cmpd="sng">
            <a:solidFill>
              <a:schemeClr val="dk2"/>
            </a:solidFill>
            <a:prstDash val="solid"/>
            <a:round/>
            <a:headEnd type="none" w="med" len="med"/>
            <a:tailEnd type="triangle" w="med" len="med"/>
          </a:ln>
        </p:spPr>
      </p:cxnSp>
      <p:sp>
        <p:nvSpPr>
          <p:cNvPr id="84" name="Google Shape;69;p13">
            <a:extLst>
              <a:ext uri="{FF2B5EF4-FFF2-40B4-BE49-F238E27FC236}">
                <a16:creationId xmlns:a16="http://schemas.microsoft.com/office/drawing/2014/main" id="{49033626-AE82-4459-A135-A07BAC4B8786}"/>
              </a:ext>
            </a:extLst>
          </p:cNvPr>
          <p:cNvSpPr txBox="1"/>
          <p:nvPr/>
        </p:nvSpPr>
        <p:spPr>
          <a:xfrm>
            <a:off x="1102433"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2008</a:t>
            </a:r>
            <a:endParaRPr sz="1200" i="1" dirty="0"/>
          </a:p>
        </p:txBody>
      </p:sp>
      <p:sp>
        <p:nvSpPr>
          <p:cNvPr id="85" name="Google Shape;70;p13">
            <a:extLst>
              <a:ext uri="{FF2B5EF4-FFF2-40B4-BE49-F238E27FC236}">
                <a16:creationId xmlns:a16="http://schemas.microsoft.com/office/drawing/2014/main" id="{92F699FD-14E4-414E-9135-54B5D202CE3B}"/>
              </a:ext>
            </a:extLst>
          </p:cNvPr>
          <p:cNvSpPr txBox="1"/>
          <p:nvPr/>
        </p:nvSpPr>
        <p:spPr>
          <a:xfrm>
            <a:off x="1850360"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2010</a:t>
            </a:r>
            <a:endParaRPr sz="1200" i="1" dirty="0"/>
          </a:p>
        </p:txBody>
      </p:sp>
      <p:sp>
        <p:nvSpPr>
          <p:cNvPr id="86" name="Google Shape;71;p13">
            <a:extLst>
              <a:ext uri="{FF2B5EF4-FFF2-40B4-BE49-F238E27FC236}">
                <a16:creationId xmlns:a16="http://schemas.microsoft.com/office/drawing/2014/main" id="{15AF4543-E00A-4C04-989C-4021A223211E}"/>
              </a:ext>
            </a:extLst>
          </p:cNvPr>
          <p:cNvSpPr txBox="1"/>
          <p:nvPr/>
        </p:nvSpPr>
        <p:spPr>
          <a:xfrm>
            <a:off x="2868370"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2014</a:t>
            </a:r>
            <a:endParaRPr sz="1200" i="1" dirty="0"/>
          </a:p>
        </p:txBody>
      </p:sp>
      <p:cxnSp>
        <p:nvCxnSpPr>
          <p:cNvPr id="87" name="Google Shape;72;p13">
            <a:extLst>
              <a:ext uri="{FF2B5EF4-FFF2-40B4-BE49-F238E27FC236}">
                <a16:creationId xmlns:a16="http://schemas.microsoft.com/office/drawing/2014/main" id="{142B83DE-E42F-4550-8CA9-531ED8595275}"/>
              </a:ext>
            </a:extLst>
          </p:cNvPr>
          <p:cNvCxnSpPr>
            <a:cxnSpLocks/>
            <a:stCxn id="108" idx="3"/>
            <a:endCxn id="109" idx="1"/>
          </p:cNvCxnSpPr>
          <p:nvPr/>
        </p:nvCxnSpPr>
        <p:spPr>
          <a:xfrm>
            <a:off x="3440512" y="3385430"/>
            <a:ext cx="231261" cy="463"/>
          </a:xfrm>
          <a:prstGeom prst="straightConnector1">
            <a:avLst/>
          </a:prstGeom>
          <a:noFill/>
          <a:ln w="9525" cap="flat" cmpd="sng">
            <a:solidFill>
              <a:schemeClr val="dk2"/>
            </a:solidFill>
            <a:prstDash val="solid"/>
            <a:round/>
            <a:headEnd type="none" w="med" len="med"/>
            <a:tailEnd type="triangle" w="med" len="med"/>
          </a:ln>
        </p:spPr>
      </p:cxnSp>
      <p:sp>
        <p:nvSpPr>
          <p:cNvPr id="88" name="Google Shape;75;p13">
            <a:extLst>
              <a:ext uri="{FF2B5EF4-FFF2-40B4-BE49-F238E27FC236}">
                <a16:creationId xmlns:a16="http://schemas.microsoft.com/office/drawing/2014/main" id="{045082A0-1229-441E-B455-393E9CF028FF}"/>
              </a:ext>
            </a:extLst>
          </p:cNvPr>
          <p:cNvSpPr txBox="1"/>
          <p:nvPr/>
        </p:nvSpPr>
        <p:spPr>
          <a:xfrm>
            <a:off x="3828141" y="1935020"/>
            <a:ext cx="6030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2015</a:t>
            </a:r>
            <a:endParaRPr sz="1200" i="1" dirty="0"/>
          </a:p>
        </p:txBody>
      </p:sp>
      <p:sp>
        <p:nvSpPr>
          <p:cNvPr id="89" name="Google Shape;76;p13">
            <a:extLst>
              <a:ext uri="{FF2B5EF4-FFF2-40B4-BE49-F238E27FC236}">
                <a16:creationId xmlns:a16="http://schemas.microsoft.com/office/drawing/2014/main" id="{941B4EC3-1CAF-43A0-8A3F-329EF39269ED}"/>
              </a:ext>
            </a:extLst>
          </p:cNvPr>
          <p:cNvSpPr txBox="1"/>
          <p:nvPr/>
        </p:nvSpPr>
        <p:spPr>
          <a:xfrm>
            <a:off x="4580074"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2017</a:t>
            </a:r>
            <a:endParaRPr sz="1200" i="1" dirty="0"/>
          </a:p>
        </p:txBody>
      </p:sp>
      <p:sp>
        <p:nvSpPr>
          <p:cNvPr id="90" name="Google Shape;81;p13">
            <a:extLst>
              <a:ext uri="{FF2B5EF4-FFF2-40B4-BE49-F238E27FC236}">
                <a16:creationId xmlns:a16="http://schemas.microsoft.com/office/drawing/2014/main" id="{730F920F-2A02-465D-8176-4C81B7D49CC3}"/>
              </a:ext>
            </a:extLst>
          </p:cNvPr>
          <p:cNvSpPr txBox="1"/>
          <p:nvPr/>
        </p:nvSpPr>
        <p:spPr>
          <a:xfrm>
            <a:off x="5389548" y="1936405"/>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2018</a:t>
            </a:r>
            <a:endParaRPr sz="1200" i="1" dirty="0"/>
          </a:p>
        </p:txBody>
      </p:sp>
      <p:sp>
        <p:nvSpPr>
          <p:cNvPr id="91" name="Google Shape;82;p13">
            <a:extLst>
              <a:ext uri="{FF2B5EF4-FFF2-40B4-BE49-F238E27FC236}">
                <a16:creationId xmlns:a16="http://schemas.microsoft.com/office/drawing/2014/main" id="{A00158AB-788C-4740-ABD3-4E6C2853027C}"/>
              </a:ext>
            </a:extLst>
          </p:cNvPr>
          <p:cNvSpPr txBox="1"/>
          <p:nvPr/>
        </p:nvSpPr>
        <p:spPr>
          <a:xfrm>
            <a:off x="6464061" y="1935020"/>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2019</a:t>
            </a:r>
            <a:endParaRPr sz="1200" i="1" dirty="0"/>
          </a:p>
        </p:txBody>
      </p:sp>
      <p:sp>
        <p:nvSpPr>
          <p:cNvPr id="92" name="Google Shape;83;p13">
            <a:extLst>
              <a:ext uri="{FF2B5EF4-FFF2-40B4-BE49-F238E27FC236}">
                <a16:creationId xmlns:a16="http://schemas.microsoft.com/office/drawing/2014/main" id="{84ECDE4C-4193-44B0-A6F0-A3EE9378D045}"/>
              </a:ext>
            </a:extLst>
          </p:cNvPr>
          <p:cNvSpPr txBox="1"/>
          <p:nvPr/>
        </p:nvSpPr>
        <p:spPr>
          <a:xfrm>
            <a:off x="7508944"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2020</a:t>
            </a:r>
            <a:endParaRPr sz="1200" i="1" dirty="0"/>
          </a:p>
        </p:txBody>
      </p:sp>
      <p:cxnSp>
        <p:nvCxnSpPr>
          <p:cNvPr id="93" name="Google Shape;84;p13">
            <a:extLst>
              <a:ext uri="{FF2B5EF4-FFF2-40B4-BE49-F238E27FC236}">
                <a16:creationId xmlns:a16="http://schemas.microsoft.com/office/drawing/2014/main" id="{CBD47F26-B444-48E1-A293-BA15963E6B2D}"/>
              </a:ext>
            </a:extLst>
          </p:cNvPr>
          <p:cNvCxnSpPr>
            <a:cxnSpLocks/>
            <a:stCxn id="112" idx="3"/>
            <a:endCxn id="113" idx="1"/>
          </p:cNvCxnSpPr>
          <p:nvPr/>
        </p:nvCxnSpPr>
        <p:spPr>
          <a:xfrm flipV="1">
            <a:off x="7177175" y="4313893"/>
            <a:ext cx="236716" cy="8"/>
          </a:xfrm>
          <a:prstGeom prst="straightConnector1">
            <a:avLst/>
          </a:prstGeom>
          <a:noFill/>
          <a:ln w="9525" cap="flat" cmpd="sng">
            <a:solidFill>
              <a:schemeClr val="dk2"/>
            </a:solidFill>
            <a:prstDash val="solid"/>
            <a:round/>
            <a:headEnd type="none" w="med" len="med"/>
            <a:tailEnd type="triangle" w="med" len="med"/>
          </a:ln>
        </p:spPr>
      </p:cxnSp>
      <p:cxnSp>
        <p:nvCxnSpPr>
          <p:cNvPr id="94" name="Google Shape;87;p13">
            <a:extLst>
              <a:ext uri="{FF2B5EF4-FFF2-40B4-BE49-F238E27FC236}">
                <a16:creationId xmlns:a16="http://schemas.microsoft.com/office/drawing/2014/main" id="{44A2C689-34DF-44BF-8E38-E88154662EBB}"/>
              </a:ext>
            </a:extLst>
          </p:cNvPr>
          <p:cNvCxnSpPr>
            <a:cxnSpLocks/>
            <a:stCxn id="111" idx="3"/>
            <a:endCxn id="112" idx="1"/>
          </p:cNvCxnSpPr>
          <p:nvPr/>
        </p:nvCxnSpPr>
        <p:spPr>
          <a:xfrm flipV="1">
            <a:off x="6021635" y="4313903"/>
            <a:ext cx="214305" cy="111"/>
          </a:xfrm>
          <a:prstGeom prst="straightConnector1">
            <a:avLst/>
          </a:prstGeom>
          <a:noFill/>
          <a:ln w="9525" cap="flat" cmpd="sng">
            <a:solidFill>
              <a:schemeClr val="dk2"/>
            </a:solidFill>
            <a:prstDash val="solid"/>
            <a:round/>
            <a:headEnd type="none" w="med" len="med"/>
            <a:tailEnd type="triangle" w="med" len="med"/>
          </a:ln>
        </p:spPr>
      </p:cxnSp>
      <p:sp>
        <p:nvSpPr>
          <p:cNvPr id="95" name="Google Shape;89;p13">
            <a:extLst>
              <a:ext uri="{FF2B5EF4-FFF2-40B4-BE49-F238E27FC236}">
                <a16:creationId xmlns:a16="http://schemas.microsoft.com/office/drawing/2014/main" id="{FBEBB3F1-1CF1-4DF1-826B-31A454211B1A}"/>
              </a:ext>
            </a:extLst>
          </p:cNvPr>
          <p:cNvSpPr txBox="1"/>
          <p:nvPr/>
        </p:nvSpPr>
        <p:spPr>
          <a:xfrm>
            <a:off x="130209" y="2244544"/>
            <a:ext cx="676939" cy="381900"/>
          </a:xfrm>
          <a:prstGeom prst="rect">
            <a:avLst/>
          </a:prstGeom>
          <a:no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basic </a:t>
            </a:r>
          </a:p>
          <a:p>
            <a:r>
              <a:rPr lang="en" sz="1200" b="1" dirty="0">
                <a:latin typeface="Arial" panose="020B0604020202020204" pitchFamily="34" charset="0"/>
                <a:cs typeface="Arial" panose="020B0604020202020204" pitchFamily="34" charset="0"/>
              </a:rPr>
              <a:t>index</a:t>
            </a:r>
            <a:endParaRPr sz="1200" b="1" dirty="0">
              <a:latin typeface="Arial" panose="020B0604020202020204" pitchFamily="34" charset="0"/>
              <a:cs typeface="Arial" panose="020B0604020202020204" pitchFamily="34" charset="0"/>
            </a:endParaRPr>
          </a:p>
        </p:txBody>
      </p:sp>
      <p:cxnSp>
        <p:nvCxnSpPr>
          <p:cNvPr id="96" name="Google Shape;93;p13">
            <a:extLst>
              <a:ext uri="{FF2B5EF4-FFF2-40B4-BE49-F238E27FC236}">
                <a16:creationId xmlns:a16="http://schemas.microsoft.com/office/drawing/2014/main" id="{CCF08498-A509-459E-ABFF-9F70BD3B1308}"/>
              </a:ext>
            </a:extLst>
          </p:cNvPr>
          <p:cNvCxnSpPr>
            <a:cxnSpLocks/>
            <a:stCxn id="114" idx="3"/>
            <a:endCxn id="116" idx="1"/>
          </p:cNvCxnSpPr>
          <p:nvPr/>
        </p:nvCxnSpPr>
        <p:spPr>
          <a:xfrm flipV="1">
            <a:off x="6199658" y="5229372"/>
            <a:ext cx="199979" cy="2275"/>
          </a:xfrm>
          <a:prstGeom prst="straightConnector1">
            <a:avLst/>
          </a:prstGeom>
          <a:noFill/>
          <a:ln w="9525" cap="flat" cmpd="sng">
            <a:solidFill>
              <a:schemeClr val="dk2"/>
            </a:solidFill>
            <a:prstDash val="solid"/>
            <a:round/>
            <a:headEnd type="none" w="med" len="med"/>
            <a:tailEnd type="triangle" w="med" len="med"/>
          </a:ln>
        </p:spPr>
      </p:cxnSp>
      <p:sp>
        <p:nvSpPr>
          <p:cNvPr id="97" name="Google Shape;97;p13">
            <a:extLst>
              <a:ext uri="{FF2B5EF4-FFF2-40B4-BE49-F238E27FC236}">
                <a16:creationId xmlns:a16="http://schemas.microsoft.com/office/drawing/2014/main" id="{59A42497-DE8D-4E3A-B9B0-7C38639CCB2A}"/>
              </a:ext>
            </a:extLst>
          </p:cNvPr>
          <p:cNvSpPr txBox="1"/>
          <p:nvPr/>
        </p:nvSpPr>
        <p:spPr>
          <a:xfrm>
            <a:off x="8409811" y="3238834"/>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98" name="Google Shape;98;p13">
            <a:extLst>
              <a:ext uri="{FF2B5EF4-FFF2-40B4-BE49-F238E27FC236}">
                <a16:creationId xmlns:a16="http://schemas.microsoft.com/office/drawing/2014/main" id="{73399D20-5E66-4009-8885-0D89F8BDB982}"/>
              </a:ext>
            </a:extLst>
          </p:cNvPr>
          <p:cNvSpPr txBox="1"/>
          <p:nvPr/>
        </p:nvSpPr>
        <p:spPr>
          <a:xfrm>
            <a:off x="8411421" y="2773737"/>
            <a:ext cx="583800" cy="3417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 C</a:t>
            </a:r>
            <a:endParaRPr sz="1100" b="1" i="1">
              <a:solidFill>
                <a:srgbClr val="737373"/>
              </a:solidFill>
            </a:endParaRPr>
          </a:p>
        </p:txBody>
      </p:sp>
      <p:sp>
        <p:nvSpPr>
          <p:cNvPr id="99" name="Google Shape;99;p13">
            <a:extLst>
              <a:ext uri="{FF2B5EF4-FFF2-40B4-BE49-F238E27FC236}">
                <a16:creationId xmlns:a16="http://schemas.microsoft.com/office/drawing/2014/main" id="{98648BA3-F981-479E-A3F9-83AB2343D645}"/>
              </a:ext>
            </a:extLst>
          </p:cNvPr>
          <p:cNvSpPr txBox="1"/>
          <p:nvPr/>
        </p:nvSpPr>
        <p:spPr>
          <a:xfrm>
            <a:off x="8411421" y="2291602"/>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0" name="Google Shape;100;p13">
            <a:extLst>
              <a:ext uri="{FF2B5EF4-FFF2-40B4-BE49-F238E27FC236}">
                <a16:creationId xmlns:a16="http://schemas.microsoft.com/office/drawing/2014/main" id="{CFBEF24A-B243-40D0-9DE0-97BE48B7F873}"/>
              </a:ext>
            </a:extLst>
          </p:cNvPr>
          <p:cNvSpPr txBox="1"/>
          <p:nvPr/>
        </p:nvSpPr>
        <p:spPr>
          <a:xfrm>
            <a:off x="8389118" y="3592587"/>
            <a:ext cx="749128" cy="450000"/>
          </a:xfrm>
          <a:prstGeom prst="rect">
            <a:avLst/>
          </a:prstGeom>
          <a:noFill/>
          <a:ln>
            <a:noFill/>
          </a:ln>
        </p:spPr>
        <p:txBody>
          <a:bodyPr spcFirstLastPara="1" wrap="square" lIns="91425" tIns="91425" rIns="91425" bIns="91425" anchor="t" anchorCtr="0">
            <a:noAutofit/>
          </a:bodyPr>
          <a:lstStyle/>
          <a:p>
            <a:r>
              <a:rPr lang="en" sz="1100" b="1" i="1" dirty="0">
                <a:solidFill>
                  <a:srgbClr val="737373"/>
                </a:solidFill>
              </a:rPr>
              <a:t>Java</a:t>
            </a:r>
          </a:p>
          <a:p>
            <a:r>
              <a:rPr lang="en" sz="1100" b="1" i="1" dirty="0">
                <a:solidFill>
                  <a:srgbClr val="737373"/>
                </a:solidFill>
              </a:rPr>
              <a:t>(Spark)</a:t>
            </a:r>
            <a:endParaRPr sz="1100" b="1" i="1" dirty="0">
              <a:solidFill>
                <a:srgbClr val="737373"/>
              </a:solidFill>
            </a:endParaRPr>
          </a:p>
        </p:txBody>
      </p:sp>
      <p:sp>
        <p:nvSpPr>
          <p:cNvPr id="101" name="Google Shape;101;p13">
            <a:extLst>
              <a:ext uri="{FF2B5EF4-FFF2-40B4-BE49-F238E27FC236}">
                <a16:creationId xmlns:a16="http://schemas.microsoft.com/office/drawing/2014/main" id="{1F8D11E6-D36A-4007-8282-2BCABFA15CC5}"/>
              </a:ext>
            </a:extLst>
          </p:cNvPr>
          <p:cNvSpPr txBox="1"/>
          <p:nvPr/>
        </p:nvSpPr>
        <p:spPr>
          <a:xfrm>
            <a:off x="8409811" y="4148479"/>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2" name="Google Shape;102;p13">
            <a:extLst>
              <a:ext uri="{FF2B5EF4-FFF2-40B4-BE49-F238E27FC236}">
                <a16:creationId xmlns:a16="http://schemas.microsoft.com/office/drawing/2014/main" id="{E66704A1-1F35-48C0-B0D6-E8177D46F21C}"/>
              </a:ext>
            </a:extLst>
          </p:cNvPr>
          <p:cNvSpPr txBox="1"/>
          <p:nvPr/>
        </p:nvSpPr>
        <p:spPr>
          <a:xfrm>
            <a:off x="8394406" y="5096093"/>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3" name="Google Shape;103;p13">
            <a:extLst>
              <a:ext uri="{FF2B5EF4-FFF2-40B4-BE49-F238E27FC236}">
                <a16:creationId xmlns:a16="http://schemas.microsoft.com/office/drawing/2014/main" id="{F88BE5BE-37DB-46ED-95E3-5AF6A4C16D71}"/>
              </a:ext>
            </a:extLst>
          </p:cNvPr>
          <p:cNvSpPr txBox="1"/>
          <p:nvPr/>
        </p:nvSpPr>
        <p:spPr>
          <a:xfrm>
            <a:off x="8394414" y="5553594"/>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cxnSp>
        <p:nvCxnSpPr>
          <p:cNvPr id="104" name="Google Shape;104;p13">
            <a:extLst>
              <a:ext uri="{FF2B5EF4-FFF2-40B4-BE49-F238E27FC236}">
                <a16:creationId xmlns:a16="http://schemas.microsoft.com/office/drawing/2014/main" id="{8B23975E-2AC9-4CBC-9EDF-1DD327DBF8D6}"/>
              </a:ext>
            </a:extLst>
          </p:cNvPr>
          <p:cNvCxnSpPr>
            <a:cxnSpLocks/>
            <a:stCxn id="109" idx="2"/>
            <a:endCxn id="111" idx="1"/>
          </p:cNvCxnSpPr>
          <p:nvPr/>
        </p:nvCxnSpPr>
        <p:spPr>
          <a:xfrm rot="16200000" flipH="1">
            <a:off x="4331834" y="3410508"/>
            <a:ext cx="786288" cy="1020718"/>
          </a:xfrm>
          <a:prstGeom prst="bentConnector2">
            <a:avLst/>
          </a:prstGeom>
          <a:noFill/>
          <a:ln w="9525" cap="flat" cmpd="sng">
            <a:solidFill>
              <a:schemeClr val="dk2"/>
            </a:solidFill>
            <a:prstDash val="solid"/>
            <a:round/>
            <a:headEnd type="none" w="med" len="med"/>
            <a:tailEnd type="triangle" w="med" len="med"/>
          </a:ln>
        </p:spPr>
      </p:cxnSp>
      <p:sp>
        <p:nvSpPr>
          <p:cNvPr id="105" name="Google Shape;105;p13">
            <a:extLst>
              <a:ext uri="{FF2B5EF4-FFF2-40B4-BE49-F238E27FC236}">
                <a16:creationId xmlns:a16="http://schemas.microsoft.com/office/drawing/2014/main" id="{6E56946B-A528-47B5-93B6-FEA95142ADF5}"/>
              </a:ext>
            </a:extLst>
          </p:cNvPr>
          <p:cNvSpPr txBox="1"/>
          <p:nvPr/>
        </p:nvSpPr>
        <p:spPr>
          <a:xfrm>
            <a:off x="53584" y="1921152"/>
            <a:ext cx="771300" cy="315300"/>
          </a:xfrm>
          <a:prstGeom prst="rect">
            <a:avLst/>
          </a:prstGeom>
          <a:noFill/>
          <a:ln>
            <a:noFill/>
          </a:ln>
        </p:spPr>
        <p:txBody>
          <a:bodyPr spcFirstLastPara="1" wrap="square" lIns="91425" tIns="91425" rIns="91425" bIns="91425" anchor="t" anchorCtr="0">
            <a:noAutofit/>
          </a:bodyPr>
          <a:lstStyle/>
          <a:p>
            <a:r>
              <a:rPr lang="en" sz="1200" i="1"/>
              <a:t>timeline</a:t>
            </a:r>
            <a:endParaRPr sz="1200" i="1"/>
          </a:p>
        </p:txBody>
      </p:sp>
      <p:sp>
        <p:nvSpPr>
          <p:cNvPr id="106" name="Google Shape;66;p13">
            <a:extLst>
              <a:ext uri="{FF2B5EF4-FFF2-40B4-BE49-F238E27FC236}">
                <a16:creationId xmlns:a16="http://schemas.microsoft.com/office/drawing/2014/main" id="{86029DBB-0373-44AE-A146-2EB0EC441349}"/>
              </a:ext>
            </a:extLst>
          </p:cNvPr>
          <p:cNvSpPr/>
          <p:nvPr/>
        </p:nvSpPr>
        <p:spPr>
          <a:xfrm>
            <a:off x="1566863" y="2784069"/>
            <a:ext cx="94894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 2.0</a:t>
            </a:r>
            <a:endParaRPr sz="1200" dirty="0"/>
          </a:p>
        </p:txBody>
      </p:sp>
      <p:cxnSp>
        <p:nvCxnSpPr>
          <p:cNvPr id="107" name="Google Shape;106;p13">
            <a:extLst>
              <a:ext uri="{FF2B5EF4-FFF2-40B4-BE49-F238E27FC236}">
                <a16:creationId xmlns:a16="http://schemas.microsoft.com/office/drawing/2014/main" id="{E29BF821-C7C5-4A92-91D2-A6F074566153}"/>
              </a:ext>
            </a:extLst>
          </p:cNvPr>
          <p:cNvCxnSpPr>
            <a:cxnSpLocks/>
            <a:stCxn id="80" idx="2"/>
            <a:endCxn id="106" idx="1"/>
          </p:cNvCxnSpPr>
          <p:nvPr/>
        </p:nvCxnSpPr>
        <p:spPr>
          <a:xfrm rot="16200000" flipH="1">
            <a:off x="1300576" y="2634937"/>
            <a:ext cx="341936" cy="190630"/>
          </a:xfrm>
          <a:prstGeom prst="bentConnector2">
            <a:avLst/>
          </a:prstGeom>
          <a:noFill/>
          <a:ln w="9525" cap="flat" cmpd="sng">
            <a:solidFill>
              <a:schemeClr val="dk2"/>
            </a:solidFill>
            <a:prstDash val="solid"/>
            <a:round/>
            <a:headEnd type="none" w="med" len="med"/>
            <a:tailEnd type="triangle" w="med" len="med"/>
          </a:ln>
        </p:spPr>
      </p:cxnSp>
      <p:sp>
        <p:nvSpPr>
          <p:cNvPr id="108" name="Google Shape;68;p13">
            <a:extLst>
              <a:ext uri="{FF2B5EF4-FFF2-40B4-BE49-F238E27FC236}">
                <a16:creationId xmlns:a16="http://schemas.microsoft.com/office/drawing/2014/main" id="{E5C76D97-6CD1-45F2-8848-022A9FD5BCCC}"/>
              </a:ext>
            </a:extLst>
          </p:cNvPr>
          <p:cNvSpPr/>
          <p:nvPr/>
        </p:nvSpPr>
        <p:spPr>
          <a:xfrm>
            <a:off x="2669969" y="3190543"/>
            <a:ext cx="770543" cy="389773"/>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 / </a:t>
            </a:r>
            <a:r>
              <a:rPr lang="en-US" sz="1200" dirty="0"/>
              <a:t>ADS+</a:t>
            </a:r>
            <a:endParaRPr sz="1200" dirty="0"/>
          </a:p>
        </p:txBody>
      </p:sp>
      <p:sp>
        <p:nvSpPr>
          <p:cNvPr id="109" name="Google Shape;73;p13">
            <a:extLst>
              <a:ext uri="{FF2B5EF4-FFF2-40B4-BE49-F238E27FC236}">
                <a16:creationId xmlns:a16="http://schemas.microsoft.com/office/drawing/2014/main" id="{4478E82F-A004-4F24-A6AA-007EA1EEB079}"/>
              </a:ext>
            </a:extLst>
          </p:cNvPr>
          <p:cNvSpPr/>
          <p:nvPr/>
        </p:nvSpPr>
        <p:spPr>
          <a:xfrm>
            <a:off x="3671773" y="3244061"/>
            <a:ext cx="1085684" cy="283664"/>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ADSFull</a:t>
            </a:r>
            <a:endParaRPr sz="1200" dirty="0"/>
          </a:p>
        </p:txBody>
      </p:sp>
      <p:sp>
        <p:nvSpPr>
          <p:cNvPr id="110" name="Google Shape;80;p13">
            <a:extLst>
              <a:ext uri="{FF2B5EF4-FFF2-40B4-BE49-F238E27FC236}">
                <a16:creationId xmlns:a16="http://schemas.microsoft.com/office/drawing/2014/main" id="{C8EB9799-3A96-4CE4-91FD-4EEFE4AAF0B0}"/>
              </a:ext>
            </a:extLst>
          </p:cNvPr>
          <p:cNvSpPr/>
          <p:nvPr/>
        </p:nvSpPr>
        <p:spPr>
          <a:xfrm>
            <a:off x="4373597" y="3728298"/>
            <a:ext cx="104989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DPiSAX </a:t>
            </a:r>
            <a:endParaRPr sz="1200" dirty="0"/>
          </a:p>
        </p:txBody>
      </p:sp>
      <p:sp>
        <p:nvSpPr>
          <p:cNvPr id="111" name="Google Shape;88;p13">
            <a:extLst>
              <a:ext uri="{FF2B5EF4-FFF2-40B4-BE49-F238E27FC236}">
                <a16:creationId xmlns:a16="http://schemas.microsoft.com/office/drawing/2014/main" id="{E5BF7EA6-2F82-4003-8AF5-3F9731497E2F}"/>
              </a:ext>
            </a:extLst>
          </p:cNvPr>
          <p:cNvSpPr/>
          <p:nvPr/>
        </p:nvSpPr>
        <p:spPr>
          <a:xfrm>
            <a:off x="5235333" y="4196862"/>
            <a:ext cx="786300"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12" name="Google Shape;85;p13">
            <a:extLst>
              <a:ext uri="{FF2B5EF4-FFF2-40B4-BE49-F238E27FC236}">
                <a16:creationId xmlns:a16="http://schemas.microsoft.com/office/drawing/2014/main" id="{3800164B-B819-4672-8245-FD47675DEBCB}"/>
              </a:ext>
            </a:extLst>
          </p:cNvPr>
          <p:cNvSpPr/>
          <p:nvPr/>
        </p:nvSpPr>
        <p:spPr>
          <a:xfrm>
            <a:off x="6235937" y="4196750"/>
            <a:ext cx="94123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13" name="Google Shape;86;p13">
            <a:extLst>
              <a:ext uri="{FF2B5EF4-FFF2-40B4-BE49-F238E27FC236}">
                <a16:creationId xmlns:a16="http://schemas.microsoft.com/office/drawing/2014/main" id="{9345862F-5F8C-498E-B0FC-53C4E8C0A41C}"/>
              </a:ext>
            </a:extLst>
          </p:cNvPr>
          <p:cNvSpPr/>
          <p:nvPr/>
        </p:nvSpPr>
        <p:spPr>
          <a:xfrm>
            <a:off x="7413891" y="4196742"/>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MESSI</a:t>
            </a:r>
            <a:endParaRPr sz="1200" dirty="0"/>
          </a:p>
        </p:txBody>
      </p:sp>
      <p:sp>
        <p:nvSpPr>
          <p:cNvPr id="114" name="Google Shape;94;p13">
            <a:extLst>
              <a:ext uri="{FF2B5EF4-FFF2-40B4-BE49-F238E27FC236}">
                <a16:creationId xmlns:a16="http://schemas.microsoft.com/office/drawing/2014/main" id="{144333F9-C7C3-47A4-A272-3FFB01D1F005}"/>
              </a:ext>
            </a:extLst>
          </p:cNvPr>
          <p:cNvSpPr/>
          <p:nvPr/>
        </p:nvSpPr>
        <p:spPr>
          <a:xfrm>
            <a:off x="4714199" y="5027642"/>
            <a:ext cx="1485459" cy="4080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Coconut-Trie / Coconut-Tree</a:t>
            </a:r>
            <a:endParaRPr sz="1200" dirty="0"/>
          </a:p>
        </p:txBody>
      </p:sp>
      <p:sp>
        <p:nvSpPr>
          <p:cNvPr id="115" name="Google Shape;107;p13">
            <a:extLst>
              <a:ext uri="{FF2B5EF4-FFF2-40B4-BE49-F238E27FC236}">
                <a16:creationId xmlns:a16="http://schemas.microsoft.com/office/drawing/2014/main" id="{FEF65C1C-B2E7-4B2F-9A74-AF9773BB919D}"/>
              </a:ext>
            </a:extLst>
          </p:cNvPr>
          <p:cNvSpPr/>
          <p:nvPr/>
        </p:nvSpPr>
        <p:spPr>
          <a:xfrm>
            <a:off x="5036625" y="5588724"/>
            <a:ext cx="11344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ULISS</a:t>
            </a:r>
            <a:r>
              <a:rPr lang="en-US" sz="1200" dirty="0"/>
              <a:t>E</a:t>
            </a:r>
            <a:endParaRPr sz="1200" dirty="0"/>
          </a:p>
        </p:txBody>
      </p:sp>
      <p:sp>
        <p:nvSpPr>
          <p:cNvPr id="116" name="Google Shape;95;p13">
            <a:extLst>
              <a:ext uri="{FF2B5EF4-FFF2-40B4-BE49-F238E27FC236}">
                <a16:creationId xmlns:a16="http://schemas.microsoft.com/office/drawing/2014/main" id="{0A402232-FC41-4366-AB4C-8B9FD987905F}"/>
              </a:ext>
            </a:extLst>
          </p:cNvPr>
          <p:cNvSpPr/>
          <p:nvPr/>
        </p:nvSpPr>
        <p:spPr>
          <a:xfrm>
            <a:off x="6399636" y="5112217"/>
            <a:ext cx="14301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Coconut-LSM</a:t>
            </a:r>
            <a:endParaRPr sz="1200" dirty="0"/>
          </a:p>
        </p:txBody>
      </p:sp>
      <p:cxnSp>
        <p:nvCxnSpPr>
          <p:cNvPr id="117" name="Google Shape;67;p13">
            <a:extLst>
              <a:ext uri="{FF2B5EF4-FFF2-40B4-BE49-F238E27FC236}">
                <a16:creationId xmlns:a16="http://schemas.microsoft.com/office/drawing/2014/main" id="{11EFD8E8-8EC2-493E-8A30-80FF40AB006D}"/>
              </a:ext>
            </a:extLst>
          </p:cNvPr>
          <p:cNvCxnSpPr>
            <a:cxnSpLocks/>
            <a:stCxn id="81" idx="3"/>
            <a:endCxn id="118" idx="1"/>
          </p:cNvCxnSpPr>
          <p:nvPr/>
        </p:nvCxnSpPr>
        <p:spPr>
          <a:xfrm>
            <a:off x="3650220" y="2901226"/>
            <a:ext cx="3166418" cy="2153"/>
          </a:xfrm>
          <a:prstGeom prst="straightConnector1">
            <a:avLst/>
          </a:prstGeom>
          <a:noFill/>
          <a:ln w="9525" cap="flat" cmpd="sng">
            <a:solidFill>
              <a:schemeClr val="dk2"/>
            </a:solidFill>
            <a:prstDash val="solid"/>
            <a:round/>
            <a:headEnd type="none" w="med" len="med"/>
            <a:tailEnd type="triangle" w="med" len="med"/>
          </a:ln>
        </p:spPr>
      </p:cxnSp>
      <p:sp>
        <p:nvSpPr>
          <p:cNvPr id="118" name="Google Shape;63;p13">
            <a:extLst>
              <a:ext uri="{FF2B5EF4-FFF2-40B4-BE49-F238E27FC236}">
                <a16:creationId xmlns:a16="http://schemas.microsoft.com/office/drawing/2014/main" id="{A291C12E-0641-492F-8746-8847F9016848}"/>
              </a:ext>
            </a:extLst>
          </p:cNvPr>
          <p:cNvSpPr/>
          <p:nvPr/>
        </p:nvSpPr>
        <p:spPr>
          <a:xfrm>
            <a:off x="6816639" y="2786223"/>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a:t>
            </a:r>
            <a:endParaRPr sz="1200" dirty="0"/>
          </a:p>
        </p:txBody>
      </p:sp>
      <p:cxnSp>
        <p:nvCxnSpPr>
          <p:cNvPr id="119" name="Google Shape;67;p13">
            <a:extLst>
              <a:ext uri="{FF2B5EF4-FFF2-40B4-BE49-F238E27FC236}">
                <a16:creationId xmlns:a16="http://schemas.microsoft.com/office/drawing/2014/main" id="{76F466DB-4402-4495-B760-A54C44AB9F5B}"/>
              </a:ext>
            </a:extLst>
          </p:cNvPr>
          <p:cNvCxnSpPr>
            <a:cxnSpLocks/>
            <a:stCxn id="109" idx="3"/>
            <a:endCxn id="120" idx="1"/>
          </p:cNvCxnSpPr>
          <p:nvPr/>
        </p:nvCxnSpPr>
        <p:spPr>
          <a:xfrm flipV="1">
            <a:off x="4757462" y="3381092"/>
            <a:ext cx="2057715" cy="4805"/>
          </a:xfrm>
          <a:prstGeom prst="straightConnector1">
            <a:avLst/>
          </a:prstGeom>
          <a:noFill/>
          <a:ln w="9525" cap="flat" cmpd="sng">
            <a:solidFill>
              <a:schemeClr val="dk2"/>
            </a:solidFill>
            <a:prstDash val="solid"/>
            <a:round/>
            <a:headEnd type="none" w="med" len="med"/>
            <a:tailEnd type="triangle" w="med" len="med"/>
          </a:ln>
        </p:spPr>
      </p:cxnSp>
      <p:sp>
        <p:nvSpPr>
          <p:cNvPr id="120" name="Google Shape;63;p13">
            <a:extLst>
              <a:ext uri="{FF2B5EF4-FFF2-40B4-BE49-F238E27FC236}">
                <a16:creationId xmlns:a16="http://schemas.microsoft.com/office/drawing/2014/main" id="{AA37B656-F71B-4EB7-8238-52B41894A00C}"/>
              </a:ext>
            </a:extLst>
          </p:cNvPr>
          <p:cNvSpPr/>
          <p:nvPr/>
        </p:nvSpPr>
        <p:spPr>
          <a:xfrm>
            <a:off x="6815172" y="3263937"/>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ADS+*</a:t>
            </a:r>
            <a:endParaRPr sz="1200" dirty="0"/>
          </a:p>
        </p:txBody>
      </p:sp>
      <p:sp>
        <p:nvSpPr>
          <p:cNvPr id="121" name="Google Shape;64;p13">
            <a:extLst>
              <a:ext uri="{FF2B5EF4-FFF2-40B4-BE49-F238E27FC236}">
                <a16:creationId xmlns:a16="http://schemas.microsoft.com/office/drawing/2014/main" id="{F692A468-5A1E-4FED-8E30-CF25BE82CC73}"/>
              </a:ext>
            </a:extLst>
          </p:cNvPr>
          <p:cNvSpPr txBox="1"/>
          <p:nvPr/>
        </p:nvSpPr>
        <p:spPr>
          <a:xfrm>
            <a:off x="127605" y="2715219"/>
            <a:ext cx="93959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Bulk </a:t>
            </a:r>
          </a:p>
          <a:p>
            <a:r>
              <a:rPr lang="en" sz="1200" b="1" dirty="0">
                <a:latin typeface="Arial" panose="020B0604020202020204" pitchFamily="34" charset="0"/>
                <a:cs typeface="Arial" panose="020B0604020202020204" pitchFamily="34" charset="0"/>
              </a:rPr>
              <a:t>   Loading</a:t>
            </a:r>
            <a:endParaRPr sz="1200" b="1" dirty="0">
              <a:latin typeface="Arial" panose="020B0604020202020204" pitchFamily="34" charset="0"/>
              <a:cs typeface="Arial" panose="020B0604020202020204" pitchFamily="34" charset="0"/>
            </a:endParaRPr>
          </a:p>
        </p:txBody>
      </p:sp>
      <p:sp>
        <p:nvSpPr>
          <p:cNvPr id="189" name="Google Shape;74;p13">
            <a:extLst>
              <a:ext uri="{FF2B5EF4-FFF2-40B4-BE49-F238E27FC236}">
                <a16:creationId xmlns:a16="http://schemas.microsoft.com/office/drawing/2014/main" id="{683E77B5-1A62-4286-9B88-DABB36A7B4F5}"/>
              </a:ext>
            </a:extLst>
          </p:cNvPr>
          <p:cNvSpPr txBox="1"/>
          <p:nvPr/>
        </p:nvSpPr>
        <p:spPr>
          <a:xfrm>
            <a:off x="132434" y="3180694"/>
            <a:ext cx="116745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Adaptive</a:t>
            </a:r>
            <a:endParaRPr sz="1200" b="1" dirty="0">
              <a:latin typeface="Arial" panose="020B0604020202020204" pitchFamily="34" charset="0"/>
              <a:cs typeface="Arial" panose="020B0604020202020204" pitchFamily="34" charset="0"/>
            </a:endParaRPr>
          </a:p>
        </p:txBody>
      </p:sp>
      <p:sp>
        <p:nvSpPr>
          <p:cNvPr id="190" name="Google Shape;77;p13">
            <a:extLst>
              <a:ext uri="{FF2B5EF4-FFF2-40B4-BE49-F238E27FC236}">
                <a16:creationId xmlns:a16="http://schemas.microsoft.com/office/drawing/2014/main" id="{05302F42-6EDF-4A50-8843-02065FA94EBD}"/>
              </a:ext>
            </a:extLst>
          </p:cNvPr>
          <p:cNvSpPr txBox="1"/>
          <p:nvPr/>
        </p:nvSpPr>
        <p:spPr>
          <a:xfrm>
            <a:off x="132432" y="3645594"/>
            <a:ext cx="141838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Distributed </a:t>
            </a:r>
          </a:p>
        </p:txBody>
      </p:sp>
      <p:sp>
        <p:nvSpPr>
          <p:cNvPr id="191" name="Google Shape;78;p13">
            <a:extLst>
              <a:ext uri="{FF2B5EF4-FFF2-40B4-BE49-F238E27FC236}">
                <a16:creationId xmlns:a16="http://schemas.microsoft.com/office/drawing/2014/main" id="{B1DFAA27-B4F4-4784-8976-A130B7C230E6}"/>
              </a:ext>
            </a:extLst>
          </p:cNvPr>
          <p:cNvSpPr txBox="1"/>
          <p:nvPr/>
        </p:nvSpPr>
        <p:spPr>
          <a:xfrm>
            <a:off x="127607" y="4111744"/>
            <a:ext cx="170155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Multi-Core, </a:t>
            </a:r>
          </a:p>
          <a:p>
            <a:r>
              <a:rPr lang="en" sz="1200" b="1" dirty="0">
                <a:latin typeface="Arial" panose="020B0604020202020204" pitchFamily="34" charset="0"/>
                <a:cs typeface="Arial" panose="020B0604020202020204" pitchFamily="34" charset="0"/>
              </a:rPr>
              <a:t>   Multi-Socket, SIMD</a:t>
            </a:r>
            <a:endParaRPr sz="1200" b="1" dirty="0">
              <a:latin typeface="Arial" panose="020B0604020202020204" pitchFamily="34" charset="0"/>
              <a:cs typeface="Arial" panose="020B0604020202020204" pitchFamily="34" charset="0"/>
            </a:endParaRPr>
          </a:p>
        </p:txBody>
      </p:sp>
      <p:sp>
        <p:nvSpPr>
          <p:cNvPr id="192" name="Google Shape;90;p13">
            <a:extLst>
              <a:ext uri="{FF2B5EF4-FFF2-40B4-BE49-F238E27FC236}">
                <a16:creationId xmlns:a16="http://schemas.microsoft.com/office/drawing/2014/main" id="{57569CE8-08DC-4A85-AC94-0CCCDEA77CB2}"/>
              </a:ext>
            </a:extLst>
          </p:cNvPr>
          <p:cNvSpPr txBox="1"/>
          <p:nvPr/>
        </p:nvSpPr>
        <p:spPr>
          <a:xfrm>
            <a:off x="132433" y="5038042"/>
            <a:ext cx="221311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Sortable Summarizations,</a:t>
            </a:r>
          </a:p>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Streaming Data Series</a:t>
            </a:r>
            <a:endParaRPr sz="1200" b="1" dirty="0">
              <a:latin typeface="Arial" panose="020B0604020202020204" pitchFamily="34" charset="0"/>
              <a:cs typeface="Arial" panose="020B0604020202020204" pitchFamily="34" charset="0"/>
            </a:endParaRPr>
          </a:p>
        </p:txBody>
      </p:sp>
      <p:sp>
        <p:nvSpPr>
          <p:cNvPr id="193" name="Google Shape;91;p13">
            <a:extLst>
              <a:ext uri="{FF2B5EF4-FFF2-40B4-BE49-F238E27FC236}">
                <a16:creationId xmlns:a16="http://schemas.microsoft.com/office/drawing/2014/main" id="{C8FA1E39-14C1-442B-9209-2E4CB64A17FE}"/>
              </a:ext>
            </a:extLst>
          </p:cNvPr>
          <p:cNvSpPr txBox="1"/>
          <p:nvPr/>
        </p:nvSpPr>
        <p:spPr>
          <a:xfrm>
            <a:off x="132358" y="5506517"/>
            <a:ext cx="2479889" cy="408000"/>
          </a:xfrm>
          <a:prstGeom prst="rect">
            <a:avLst/>
          </a:prstGeom>
          <a:solidFill>
            <a:srgbClr val="CFE2F3"/>
          </a:solidFill>
          <a:ln>
            <a:noFill/>
          </a:ln>
        </p:spPr>
        <p:txBody>
          <a:bodyPr spcFirstLastPara="1" wrap="square" lIns="91425" tIns="91425" rIns="91425" bIns="91425" anchor="ctr" anchorCtr="0">
            <a:noAutofit/>
          </a:bodyPr>
          <a:lstStyle/>
          <a:p>
            <a:r>
              <a:rPr lang="en" sz="1200" b="1">
                <a:latin typeface="Arial" panose="020B0604020202020204" pitchFamily="34" charset="0"/>
                <a:cs typeface="Arial" panose="020B0604020202020204" pitchFamily="34" charset="0"/>
              </a:rPr>
              <a:t>+ Variable-Length Queries</a:t>
            </a:r>
            <a:endParaRPr sz="1200" b="1">
              <a:latin typeface="Arial" panose="020B0604020202020204" pitchFamily="34" charset="0"/>
              <a:cs typeface="Arial" panose="020B0604020202020204" pitchFamily="34" charset="0"/>
            </a:endParaRPr>
          </a:p>
        </p:txBody>
      </p:sp>
      <p:sp>
        <p:nvSpPr>
          <p:cNvPr id="194" name="Google Shape;61;p13">
            <a:extLst>
              <a:ext uri="{FF2B5EF4-FFF2-40B4-BE49-F238E27FC236}">
                <a16:creationId xmlns:a16="http://schemas.microsoft.com/office/drawing/2014/main" id="{6B58C277-6B56-4089-8202-7A0B2575B094}"/>
              </a:ext>
            </a:extLst>
          </p:cNvPr>
          <p:cNvSpPr/>
          <p:nvPr/>
        </p:nvSpPr>
        <p:spPr>
          <a:xfrm>
            <a:off x="126383" y="4576544"/>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95" name="Google Shape;101;p13">
            <a:extLst>
              <a:ext uri="{FF2B5EF4-FFF2-40B4-BE49-F238E27FC236}">
                <a16:creationId xmlns:a16="http://schemas.microsoft.com/office/drawing/2014/main" id="{9E6F01CC-7D46-4A35-A60D-44846357B924}"/>
              </a:ext>
            </a:extLst>
          </p:cNvPr>
          <p:cNvSpPr txBox="1"/>
          <p:nvPr/>
        </p:nvSpPr>
        <p:spPr>
          <a:xfrm>
            <a:off x="8404368" y="4616570"/>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96" name="Google Shape;86;p13">
            <a:extLst>
              <a:ext uri="{FF2B5EF4-FFF2-40B4-BE49-F238E27FC236}">
                <a16:creationId xmlns:a16="http://schemas.microsoft.com/office/drawing/2014/main" id="{417C78CB-BA02-447C-AE81-15436ABB29D5}"/>
              </a:ext>
            </a:extLst>
          </p:cNvPr>
          <p:cNvSpPr/>
          <p:nvPr/>
        </p:nvSpPr>
        <p:spPr>
          <a:xfrm>
            <a:off x="7413889" y="4664833"/>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SING</a:t>
            </a:r>
            <a:endParaRPr sz="1200" dirty="0"/>
          </a:p>
        </p:txBody>
      </p:sp>
      <p:sp>
        <p:nvSpPr>
          <p:cNvPr id="197" name="Google Shape;78;p13">
            <a:extLst>
              <a:ext uri="{FF2B5EF4-FFF2-40B4-BE49-F238E27FC236}">
                <a16:creationId xmlns:a16="http://schemas.microsoft.com/office/drawing/2014/main" id="{24F59777-1F0C-472A-BB6B-A026C2951151}"/>
              </a:ext>
            </a:extLst>
          </p:cNvPr>
          <p:cNvSpPr txBox="1"/>
          <p:nvPr/>
        </p:nvSpPr>
        <p:spPr>
          <a:xfrm>
            <a:off x="122164" y="4579835"/>
            <a:ext cx="1967569"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Graphics Processing   </a:t>
            </a:r>
          </a:p>
          <a:p>
            <a:r>
              <a:rPr lang="en-US" sz="1200" b="1" dirty="0">
                <a:latin typeface="Arial" panose="020B0604020202020204" pitchFamily="34" charset="0"/>
                <a:cs typeface="Arial" panose="020B0604020202020204" pitchFamily="34" charset="0"/>
              </a:rPr>
              <a:t>   Units (GPUs)</a:t>
            </a:r>
            <a:endParaRPr sz="1200" b="1" dirty="0">
              <a:latin typeface="Arial" panose="020B0604020202020204" pitchFamily="34" charset="0"/>
              <a:cs typeface="Arial" panose="020B0604020202020204" pitchFamily="34" charset="0"/>
            </a:endParaRPr>
          </a:p>
        </p:txBody>
      </p:sp>
      <p:cxnSp>
        <p:nvCxnSpPr>
          <p:cNvPr id="198" name="Google Shape;96;p13">
            <a:extLst>
              <a:ext uri="{FF2B5EF4-FFF2-40B4-BE49-F238E27FC236}">
                <a16:creationId xmlns:a16="http://schemas.microsoft.com/office/drawing/2014/main" id="{84BE487E-8181-40EA-8CAC-EC7D8FE35C97}"/>
              </a:ext>
            </a:extLst>
          </p:cNvPr>
          <p:cNvCxnSpPr>
            <a:cxnSpLocks/>
            <a:stCxn id="109" idx="2"/>
            <a:endCxn id="114" idx="1"/>
          </p:cNvCxnSpPr>
          <p:nvPr/>
        </p:nvCxnSpPr>
        <p:spPr>
          <a:xfrm rot="16200000" flipH="1">
            <a:off x="3612445" y="4129896"/>
            <a:ext cx="1703918" cy="499581"/>
          </a:xfrm>
          <a:prstGeom prst="bentConnector2">
            <a:avLst/>
          </a:prstGeom>
          <a:noFill/>
          <a:ln w="9525" cap="flat" cmpd="sng">
            <a:solidFill>
              <a:schemeClr val="dk2"/>
            </a:solidFill>
            <a:prstDash val="lgDash"/>
            <a:round/>
            <a:headEnd type="none" w="med" len="med"/>
            <a:tailEnd type="triangle" w="med" len="med"/>
          </a:ln>
        </p:spPr>
      </p:cxnSp>
      <p:cxnSp>
        <p:nvCxnSpPr>
          <p:cNvPr id="199" name="Google Shape;84;p13">
            <a:extLst>
              <a:ext uri="{FF2B5EF4-FFF2-40B4-BE49-F238E27FC236}">
                <a16:creationId xmlns:a16="http://schemas.microsoft.com/office/drawing/2014/main" id="{2FCA4232-6FDC-4C5A-AECD-F47CDB1476E3}"/>
              </a:ext>
            </a:extLst>
          </p:cNvPr>
          <p:cNvCxnSpPr>
            <a:cxnSpLocks/>
            <a:stCxn id="113" idx="2"/>
            <a:endCxn id="196" idx="0"/>
          </p:cNvCxnSpPr>
          <p:nvPr/>
        </p:nvCxnSpPr>
        <p:spPr>
          <a:xfrm flipH="1">
            <a:off x="7855314" y="4431046"/>
            <a:ext cx="1" cy="233791"/>
          </a:xfrm>
          <a:prstGeom prst="straightConnector1">
            <a:avLst/>
          </a:prstGeom>
          <a:noFill/>
          <a:ln w="9525" cap="flat" cmpd="sng">
            <a:solidFill>
              <a:schemeClr val="dk2"/>
            </a:solidFill>
            <a:prstDash val="solid"/>
            <a:round/>
            <a:headEnd type="none" w="med" len="med"/>
            <a:tailEnd type="triangle" w="med" len="med"/>
          </a:ln>
        </p:spPr>
      </p:cxnSp>
      <p:cxnSp>
        <p:nvCxnSpPr>
          <p:cNvPr id="200" name="Google Shape;96;p13">
            <a:extLst>
              <a:ext uri="{FF2B5EF4-FFF2-40B4-BE49-F238E27FC236}">
                <a16:creationId xmlns:a16="http://schemas.microsoft.com/office/drawing/2014/main" id="{3C7E7A49-8434-412B-82CA-3E2AD2002CAB}"/>
              </a:ext>
            </a:extLst>
          </p:cNvPr>
          <p:cNvCxnSpPr>
            <a:cxnSpLocks/>
            <a:stCxn id="108" idx="2"/>
          </p:cNvCxnSpPr>
          <p:nvPr/>
        </p:nvCxnSpPr>
        <p:spPr>
          <a:xfrm rot="16200000" flipH="1">
            <a:off x="2957754" y="3677802"/>
            <a:ext cx="2176356" cy="1981383"/>
          </a:xfrm>
          <a:prstGeom prst="bentConnector3">
            <a:avLst>
              <a:gd name="adj1" fmla="val 99931"/>
            </a:avLst>
          </a:prstGeom>
          <a:noFill/>
          <a:ln w="9525" cap="flat" cmpd="sng">
            <a:solidFill>
              <a:schemeClr val="dk2"/>
            </a:solidFill>
            <a:prstDash val="lgDash"/>
            <a:round/>
            <a:headEnd type="none" w="med" len="med"/>
            <a:tailEnd type="triangle" w="med" len="med"/>
          </a:ln>
        </p:spPr>
      </p:cxnSp>
      <p:cxnSp>
        <p:nvCxnSpPr>
          <p:cNvPr id="201" name="Google Shape;92;p13">
            <a:extLst>
              <a:ext uri="{FF2B5EF4-FFF2-40B4-BE49-F238E27FC236}">
                <a16:creationId xmlns:a16="http://schemas.microsoft.com/office/drawing/2014/main" id="{0B4B4D8A-8F79-498B-83C8-0DDB7996DCA1}"/>
              </a:ext>
            </a:extLst>
          </p:cNvPr>
          <p:cNvCxnSpPr>
            <a:cxnSpLocks/>
          </p:cNvCxnSpPr>
          <p:nvPr/>
        </p:nvCxnSpPr>
        <p:spPr>
          <a:xfrm rot="16200000" flipH="1">
            <a:off x="2952806" y="3579209"/>
            <a:ext cx="2642664" cy="1522436"/>
          </a:xfrm>
          <a:prstGeom prst="bentConnector3">
            <a:avLst>
              <a:gd name="adj1" fmla="val 100047"/>
            </a:avLst>
          </a:prstGeom>
          <a:noFill/>
          <a:ln w="9525" cap="flat" cmpd="sng">
            <a:solidFill>
              <a:schemeClr val="dk2"/>
            </a:solidFill>
            <a:prstDash val="solid"/>
            <a:round/>
            <a:headEnd type="none" w="med" len="med"/>
            <a:tailEnd type="triangle" w="med" len="med"/>
          </a:ln>
        </p:spPr>
      </p:cxnSp>
      <p:cxnSp>
        <p:nvCxnSpPr>
          <p:cNvPr id="202" name="Google Shape;72;p13">
            <a:extLst>
              <a:ext uri="{FF2B5EF4-FFF2-40B4-BE49-F238E27FC236}">
                <a16:creationId xmlns:a16="http://schemas.microsoft.com/office/drawing/2014/main" id="{7D59FD75-943D-4C78-8A5B-8FD8FB58BE59}"/>
              </a:ext>
            </a:extLst>
          </p:cNvPr>
          <p:cNvCxnSpPr>
            <a:cxnSpLocks/>
            <a:endCxn id="110" idx="1"/>
          </p:cNvCxnSpPr>
          <p:nvPr/>
        </p:nvCxnSpPr>
        <p:spPr>
          <a:xfrm>
            <a:off x="3517097" y="3845448"/>
            <a:ext cx="856500" cy="0"/>
          </a:xfrm>
          <a:prstGeom prst="straightConnector1">
            <a:avLst/>
          </a:prstGeom>
          <a:noFill/>
          <a:ln w="9525" cap="flat" cmpd="sng">
            <a:solidFill>
              <a:schemeClr val="dk2"/>
            </a:solidFill>
            <a:prstDash val="solid"/>
            <a:round/>
            <a:headEnd type="none" w="med" len="med"/>
            <a:tailEnd type="triangle" w="med" len="med"/>
          </a:ln>
        </p:spPr>
      </p:cxnSp>
      <p:sp>
        <p:nvSpPr>
          <p:cNvPr id="71" name="Footer Placeholder 1">
            <a:extLst>
              <a:ext uri="{FF2B5EF4-FFF2-40B4-BE49-F238E27FC236}">
                <a16:creationId xmlns:a16="http://schemas.microsoft.com/office/drawing/2014/main" id="{1A937005-A6AC-44C0-B595-EF7C56E83AD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97973742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solidFill>
                  <a:schemeClr val="accent1">
                    <a:lumMod val="50000"/>
                  </a:schemeClr>
                </a:solidFill>
              </a:rPr>
              <a:t>Symbolic Fourier Approximation (SFA)</a:t>
            </a:r>
            <a:br>
              <a:rPr lang="en-US" dirty="0">
                <a:solidFill>
                  <a:schemeClr val="accent1">
                    <a:lumMod val="50000"/>
                  </a:schemeClr>
                </a:solidFill>
              </a:rPr>
            </a:br>
            <a:r>
              <a:rPr lang="en-US" dirty="0">
                <a:solidFill>
                  <a:srgbClr val="C00000"/>
                </a:solidFill>
              </a:rPr>
              <a:t>Summarization</a:t>
            </a:r>
            <a:br>
              <a:rPr lang="en-US" dirty="0">
                <a:solidFill>
                  <a:srgbClr val="C00000"/>
                </a:solidFill>
              </a:rPr>
            </a:br>
            <a:endParaRPr lang="en-CA" dirty="0">
              <a:solidFill>
                <a:srgbClr val="C00000"/>
              </a:solidFill>
            </a:endParaRPr>
          </a:p>
        </p:txBody>
      </p:sp>
      <p:pic>
        <p:nvPicPr>
          <p:cNvPr id="4" name="Picture 3"/>
          <p:cNvPicPr>
            <a:picLocks noChangeAspect="1"/>
          </p:cNvPicPr>
          <p:nvPr/>
        </p:nvPicPr>
        <p:blipFill rotWithShape="1">
          <a:blip r:embed="rId3"/>
          <a:srcRect l="25034" t="29151" r="22215" b="10119"/>
          <a:stretch/>
        </p:blipFill>
        <p:spPr>
          <a:xfrm>
            <a:off x="1647212" y="2067578"/>
            <a:ext cx="5849575" cy="3788083"/>
          </a:xfrm>
          <a:prstGeom prst="rect">
            <a:avLst/>
          </a:prstGeom>
        </p:spPr>
      </p:pic>
      <p:sp>
        <p:nvSpPr>
          <p:cNvPr id="9" name="TextBox 8"/>
          <p:cNvSpPr txBox="1"/>
          <p:nvPr/>
        </p:nvSpPr>
        <p:spPr>
          <a:xfrm>
            <a:off x="3366810" y="5983068"/>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SFA representation*</a:t>
            </a:r>
            <a:endParaRPr lang="en-CA" u="sng" dirty="0">
              <a:latin typeface="Arial" panose="020B0604020202020204" pitchFamily="34" charset="0"/>
              <a:cs typeface="Arial" panose="020B0604020202020204" pitchFamily="34" charset="0"/>
            </a:endParaRPr>
          </a:p>
        </p:txBody>
      </p:sp>
      <p:sp>
        <p:nvSpPr>
          <p:cNvPr id="11" name="TextBox 10"/>
          <p:cNvSpPr txBox="1"/>
          <p:nvPr/>
        </p:nvSpPr>
        <p:spPr>
          <a:xfrm>
            <a:off x="1946666" y="6252698"/>
            <a:ext cx="62461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*https://www2.informatik.hu-berlin.de/~schaefpa/talks/scalable_classification.pptx</a:t>
            </a:r>
            <a:endParaRPr lang="en-CA" sz="12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8332381-73E7-4C85-8184-901ABEECE30F}"/>
              </a:ext>
            </a:extLst>
          </p:cNvPr>
          <p:cNvSpPr/>
          <p:nvPr/>
        </p:nvSpPr>
        <p:spPr>
          <a:xfrm>
            <a:off x="7645632" y="1918866"/>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4" name="Rectangle 13">
            <a:extLst>
              <a:ext uri="{FF2B5EF4-FFF2-40B4-BE49-F238E27FC236}">
                <a16:creationId xmlns:a16="http://schemas.microsoft.com/office/drawing/2014/main" id="{0CD59600-CE72-4C2C-A296-4EF47A2BB5C7}"/>
              </a:ext>
            </a:extLst>
          </p:cNvPr>
          <p:cNvSpPr/>
          <p:nvPr/>
        </p:nvSpPr>
        <p:spPr>
          <a:xfrm>
            <a:off x="7649689" y="1589789"/>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5" name="Rounded Rectangle 7">
            <a:extLst>
              <a:ext uri="{FF2B5EF4-FFF2-40B4-BE49-F238E27FC236}">
                <a16:creationId xmlns:a16="http://schemas.microsoft.com/office/drawing/2014/main" id="{54CE7F42-1A30-4A21-97D8-B57F555D7B95}"/>
              </a:ext>
            </a:extLst>
          </p:cNvPr>
          <p:cNvSpPr/>
          <p:nvPr/>
        </p:nvSpPr>
        <p:spPr>
          <a:xfrm>
            <a:off x="7754692" y="204976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Schafer-ICDE‘12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Footer Placeholder 1">
            <a:extLst>
              <a:ext uri="{FF2B5EF4-FFF2-40B4-BE49-F238E27FC236}">
                <a16:creationId xmlns:a16="http://schemas.microsoft.com/office/drawing/2014/main" id="{08D85B87-BEAA-4F9B-AE5B-3FC19CA6808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56852610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solidFill>
                  <a:schemeClr val="accent1">
                    <a:lumMod val="50000"/>
                  </a:schemeClr>
                </a:solidFill>
              </a:rPr>
              <a:t>SFA</a:t>
            </a:r>
            <a:br>
              <a:rPr lang="en-US" dirty="0">
                <a:solidFill>
                  <a:schemeClr val="accent1">
                    <a:lumMod val="50000"/>
                  </a:schemeClr>
                </a:solidFill>
              </a:rPr>
            </a:br>
            <a:r>
              <a:rPr lang="en-US" dirty="0">
                <a:solidFill>
                  <a:srgbClr val="C00000"/>
                </a:solidFill>
              </a:rPr>
              <a:t>Indexing</a:t>
            </a:r>
            <a:br>
              <a:rPr lang="en-US" dirty="0">
                <a:solidFill>
                  <a:srgbClr val="C00000"/>
                </a:solidFill>
              </a:rPr>
            </a:br>
            <a:endParaRPr lang="en-CA" dirty="0">
              <a:solidFill>
                <a:srgbClr val="C00000"/>
              </a:solidFill>
            </a:endParaRPr>
          </a:p>
        </p:txBody>
      </p:sp>
      <p:sp>
        <p:nvSpPr>
          <p:cNvPr id="7" name="TextBox 6"/>
          <p:cNvSpPr txBox="1"/>
          <p:nvPr/>
        </p:nvSpPr>
        <p:spPr>
          <a:xfrm>
            <a:off x="3928071" y="5914273"/>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SFA </a:t>
            </a:r>
            <a:r>
              <a:rPr lang="en-US" u="sng" dirty="0" err="1">
                <a:latin typeface="Arial" panose="020B0604020202020204" pitchFamily="34" charset="0"/>
                <a:cs typeface="Arial" panose="020B0604020202020204" pitchFamily="34" charset="0"/>
              </a:rPr>
              <a:t>Trie</a:t>
            </a:r>
            <a:r>
              <a:rPr lang="en-US" u="sng" dirty="0">
                <a:latin typeface="Arial" panose="020B0604020202020204" pitchFamily="34" charset="0"/>
                <a:cs typeface="Arial" panose="020B0604020202020204" pitchFamily="34" charset="0"/>
              </a:rPr>
              <a:t>*</a:t>
            </a:r>
            <a:endParaRPr lang="en-CA" u="sng" dirty="0">
              <a:latin typeface="Arial" panose="020B0604020202020204" pitchFamily="34" charset="0"/>
              <a:cs typeface="Arial" panose="020B0604020202020204" pitchFamily="34" charset="0"/>
            </a:endParaRPr>
          </a:p>
        </p:txBody>
      </p:sp>
      <p:sp>
        <p:nvSpPr>
          <p:cNvPr id="10" name="TextBox 9"/>
          <p:cNvSpPr txBox="1"/>
          <p:nvPr/>
        </p:nvSpPr>
        <p:spPr>
          <a:xfrm>
            <a:off x="2100089" y="6216142"/>
            <a:ext cx="62461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*https://www2.informatik.hu-berlin.de/~schaefpa/talks/scalable_classification.pptx</a:t>
            </a:r>
            <a:endParaRPr lang="en-CA" sz="1200" dirty="0">
              <a:latin typeface="Arial" panose="020B0604020202020204" pitchFamily="34" charset="0"/>
              <a:cs typeface="Arial" panose="020B0604020202020204" pitchFamily="34" charset="0"/>
            </a:endParaRPr>
          </a:p>
        </p:txBody>
      </p:sp>
      <p:pic>
        <p:nvPicPr>
          <p:cNvPr id="11" name="Picture 2" descr="9-SFA trie: for simplicity the MBRs show SFA symbols instead of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137" y="2031724"/>
            <a:ext cx="6364426" cy="37587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191A28A-3922-4EBE-8CCD-452FA656F778}"/>
              </a:ext>
            </a:extLst>
          </p:cNvPr>
          <p:cNvSpPr/>
          <p:nvPr/>
        </p:nvSpPr>
        <p:spPr>
          <a:xfrm>
            <a:off x="7645632" y="1130591"/>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A459AA73-2D8B-4C06-97F3-23A01086646B}"/>
              </a:ext>
            </a:extLst>
          </p:cNvPr>
          <p:cNvSpPr/>
          <p:nvPr/>
        </p:nvSpPr>
        <p:spPr>
          <a:xfrm>
            <a:off x="7649689" y="80151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C10B87C0-8B97-4EDF-B328-DE99407D1798}"/>
              </a:ext>
            </a:extLst>
          </p:cNvPr>
          <p:cNvSpPr/>
          <p:nvPr/>
        </p:nvSpPr>
        <p:spPr>
          <a:xfrm>
            <a:off x="7754692" y="126149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Schafer-ICDE‘12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Footer Placeholder 1">
            <a:extLst>
              <a:ext uri="{FF2B5EF4-FFF2-40B4-BE49-F238E27FC236}">
                <a16:creationId xmlns:a16="http://schemas.microsoft.com/office/drawing/2014/main" id="{2582890E-E9A2-4DCB-9043-5020E7C00F2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67272273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DSTree</a:t>
            </a:r>
            <a:br>
              <a:rPr lang="en-US" dirty="0">
                <a:solidFill>
                  <a:schemeClr val="accent1">
                    <a:lumMod val="50000"/>
                  </a:schemeClr>
                </a:solidFill>
              </a:rPr>
            </a:br>
            <a:r>
              <a:rPr lang="en-US" dirty="0">
                <a:solidFill>
                  <a:srgbClr val="C00000"/>
                </a:solidFill>
              </a:rPr>
              <a:t>Summarization</a:t>
            </a:r>
            <a:br>
              <a:rPr lang="en-US" dirty="0">
                <a:solidFill>
                  <a:srgbClr val="C00000"/>
                </a:solidFill>
              </a:rPr>
            </a:br>
            <a:endParaRPr lang="en-CA" dirty="0">
              <a:solidFill>
                <a:srgbClr val="C00000"/>
              </a:solidFill>
            </a:endParaRPr>
          </a:p>
        </p:txBody>
      </p:sp>
      <p:sp>
        <p:nvSpPr>
          <p:cNvPr id="4" name="Content Placeholder 3"/>
          <p:cNvSpPr>
            <a:spLocks noGrp="1"/>
          </p:cNvSpPr>
          <p:nvPr>
            <p:ph idx="1"/>
          </p:nvPr>
        </p:nvSpPr>
        <p:spPr/>
        <p:txBody>
          <a:bodyPr/>
          <a:lstStyle/>
          <a:p>
            <a:endParaRPr lang="en-CA"/>
          </a:p>
        </p:txBody>
      </p:sp>
      <p:pic>
        <p:nvPicPr>
          <p:cNvPr id="3" name="Picture 2"/>
          <p:cNvPicPr>
            <a:picLocks noChangeAspect="1"/>
          </p:cNvPicPr>
          <p:nvPr/>
        </p:nvPicPr>
        <p:blipFill rotWithShape="1">
          <a:blip r:embed="rId3"/>
          <a:srcRect l="19253" t="38562" r="37737" b="28086"/>
          <a:stretch/>
        </p:blipFill>
        <p:spPr>
          <a:xfrm>
            <a:off x="807194" y="2364997"/>
            <a:ext cx="7734761" cy="3373652"/>
          </a:xfrm>
          <a:prstGeom prst="rect">
            <a:avLst/>
          </a:prstGeom>
        </p:spPr>
      </p:pic>
      <p:sp>
        <p:nvSpPr>
          <p:cNvPr id="6" name="Title 1"/>
          <p:cNvSpPr txBox="1">
            <a:spLocks/>
          </p:cNvSpPr>
          <p:nvPr/>
        </p:nvSpPr>
        <p:spPr>
          <a:xfrm>
            <a:off x="5300167" y="5624972"/>
            <a:ext cx="3951236" cy="456134"/>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1800" b="1" dirty="0">
                <a:solidFill>
                  <a:srgbClr val="C00000"/>
                </a:solidFill>
              </a:rPr>
              <a:t>Intertwined with indexing</a:t>
            </a:r>
            <a:endParaRPr lang="en-CA" sz="1800" b="1" dirty="0">
              <a:solidFill>
                <a:srgbClr val="C00000"/>
              </a:solidFill>
            </a:endParaRPr>
          </a:p>
        </p:txBody>
      </p:sp>
      <p:pic>
        <p:nvPicPr>
          <p:cNvPr id="7" name="Picture 6"/>
          <p:cNvPicPr>
            <a:picLocks noChangeAspect="1"/>
          </p:cNvPicPr>
          <p:nvPr/>
        </p:nvPicPr>
        <p:blipFill rotWithShape="1">
          <a:blip r:embed="rId4"/>
          <a:srcRect l="31514" t="32037" r="45215" b="64448"/>
          <a:stretch/>
        </p:blipFill>
        <p:spPr>
          <a:xfrm>
            <a:off x="2629688" y="2078151"/>
            <a:ext cx="3884624" cy="330123"/>
          </a:xfrm>
          <a:prstGeom prst="rect">
            <a:avLst/>
          </a:prstGeom>
        </p:spPr>
      </p:pic>
      <p:sp>
        <p:nvSpPr>
          <p:cNvPr id="5" name="TextBox 4"/>
          <p:cNvSpPr txBox="1"/>
          <p:nvPr/>
        </p:nvSpPr>
        <p:spPr>
          <a:xfrm>
            <a:off x="2549097" y="5989415"/>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APCA and EAPCA representations</a:t>
            </a:r>
            <a:endParaRPr lang="en-CA" u="sng"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7B3E61A-B279-42C7-81AD-637BA281707A}"/>
              </a:ext>
            </a:extLst>
          </p:cNvPr>
          <p:cNvSpPr/>
          <p:nvPr/>
        </p:nvSpPr>
        <p:spPr>
          <a:xfrm>
            <a:off x="7645632" y="983445"/>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7B117E3B-3EDC-4814-AD7A-30ED8266BD01}"/>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613104ED-8384-433E-B389-769D2FB2DF3C}"/>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Wang-PVLDB‘13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2" name="Footer Placeholder 1">
            <a:extLst>
              <a:ext uri="{FF2B5EF4-FFF2-40B4-BE49-F238E27FC236}">
                <a16:creationId xmlns:a16="http://schemas.microsoft.com/office/drawing/2014/main" id="{EC293B76-9AA4-454F-BC57-A5662028A06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82644407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DSTree</a:t>
            </a:r>
            <a:br>
              <a:rPr lang="en-US" dirty="0">
                <a:solidFill>
                  <a:schemeClr val="accent1">
                    <a:lumMod val="50000"/>
                  </a:schemeClr>
                </a:solidFill>
              </a:rPr>
            </a:br>
            <a:r>
              <a:rPr lang="en-US" dirty="0">
                <a:solidFill>
                  <a:srgbClr val="C00000"/>
                </a:solidFill>
              </a:rPr>
              <a:t>Indexing</a:t>
            </a:r>
            <a:br>
              <a:rPr lang="en-US" dirty="0">
                <a:solidFill>
                  <a:srgbClr val="C00000"/>
                </a:solidFill>
              </a:rPr>
            </a:br>
            <a:endParaRPr lang="en-CA" dirty="0">
              <a:solidFill>
                <a:srgbClr val="C00000"/>
              </a:solidFill>
            </a:endParaRPr>
          </a:p>
        </p:txBody>
      </p:sp>
      <p:pic>
        <p:nvPicPr>
          <p:cNvPr id="8" name="Picture 7"/>
          <p:cNvPicPr>
            <a:picLocks noChangeAspect="1"/>
          </p:cNvPicPr>
          <p:nvPr/>
        </p:nvPicPr>
        <p:blipFill rotWithShape="1">
          <a:blip r:embed="rId3"/>
          <a:srcRect l="29152" t="31188" r="43326" b="19485"/>
          <a:stretch/>
        </p:blipFill>
        <p:spPr>
          <a:xfrm>
            <a:off x="549136" y="2066371"/>
            <a:ext cx="4164013" cy="4197990"/>
          </a:xfrm>
          <a:prstGeom prst="rect">
            <a:avLst/>
          </a:prstGeom>
        </p:spPr>
      </p:pic>
      <p:sp>
        <p:nvSpPr>
          <p:cNvPr id="9" name="Title 1"/>
          <p:cNvSpPr txBox="1">
            <a:spLocks/>
          </p:cNvSpPr>
          <p:nvPr/>
        </p:nvSpPr>
        <p:spPr>
          <a:xfrm>
            <a:off x="5186329" y="2499979"/>
            <a:ext cx="4513150" cy="608178"/>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2400" dirty="0">
                <a:solidFill>
                  <a:schemeClr val="bg2">
                    <a:lumMod val="25000"/>
                  </a:schemeClr>
                </a:solidFill>
              </a:rPr>
              <a:t>Each node contains</a:t>
            </a:r>
          </a:p>
          <a:p>
            <a:pPr marL="514350" indent="-514350">
              <a:buFont typeface="Wingdings" panose="05000000000000000000" pitchFamily="2" charset="2"/>
              <a:buChar char="q"/>
            </a:pPr>
            <a:r>
              <a:rPr lang="en-US" sz="2400" dirty="0">
                <a:solidFill>
                  <a:schemeClr val="bg2">
                    <a:lumMod val="25000"/>
                  </a:schemeClr>
                </a:solidFill>
              </a:rPr>
              <a:t># vectors</a:t>
            </a:r>
          </a:p>
          <a:p>
            <a:pPr marL="514350" indent="-514350">
              <a:buFont typeface="Wingdings" panose="05000000000000000000" pitchFamily="2" charset="2"/>
              <a:buChar char="q"/>
            </a:pPr>
            <a:r>
              <a:rPr lang="en-US" sz="2400" dirty="0">
                <a:solidFill>
                  <a:schemeClr val="bg2">
                    <a:lumMod val="25000"/>
                  </a:schemeClr>
                </a:solidFill>
              </a:rPr>
              <a:t>segmentation </a:t>
            </a:r>
            <a:r>
              <a:rPr lang="en-US" sz="2400" b="1" dirty="0">
                <a:solidFill>
                  <a:schemeClr val="bg2">
                    <a:lumMod val="25000"/>
                  </a:schemeClr>
                </a:solidFill>
              </a:rPr>
              <a:t>SG</a:t>
            </a:r>
          </a:p>
          <a:p>
            <a:pPr marL="514350" indent="-514350">
              <a:buFont typeface="Wingdings" panose="05000000000000000000" pitchFamily="2" charset="2"/>
              <a:buChar char="q"/>
            </a:pPr>
            <a:r>
              <a:rPr lang="en-US" sz="2400" dirty="0">
                <a:solidFill>
                  <a:schemeClr val="bg2">
                    <a:lumMod val="25000"/>
                  </a:schemeClr>
                </a:solidFill>
              </a:rPr>
              <a:t>synopsis </a:t>
            </a:r>
            <a:r>
              <a:rPr lang="en-US" sz="2400" b="1" dirty="0">
                <a:solidFill>
                  <a:schemeClr val="bg2">
                    <a:lumMod val="25000"/>
                  </a:schemeClr>
                </a:solidFill>
              </a:rPr>
              <a:t>Z</a:t>
            </a:r>
          </a:p>
          <a:p>
            <a:pPr marL="514350" indent="-514350">
              <a:buFont typeface="Wingdings" panose="05000000000000000000" pitchFamily="2" charset="2"/>
              <a:buChar char="q"/>
            </a:pPr>
            <a:endParaRPr lang="en-US" sz="3200" b="1" dirty="0">
              <a:solidFill>
                <a:schemeClr val="bg2">
                  <a:lumMod val="25000"/>
                </a:schemeClr>
              </a:solidFill>
            </a:endParaRPr>
          </a:p>
        </p:txBody>
      </p:sp>
      <p:sp>
        <p:nvSpPr>
          <p:cNvPr id="11" name="Title 1"/>
          <p:cNvSpPr txBox="1">
            <a:spLocks/>
          </p:cNvSpPr>
          <p:nvPr/>
        </p:nvSpPr>
        <p:spPr>
          <a:xfrm>
            <a:off x="5186329" y="4858168"/>
            <a:ext cx="4513150" cy="608178"/>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2400" dirty="0">
                <a:solidFill>
                  <a:schemeClr val="bg2">
                    <a:lumMod val="25000"/>
                  </a:schemeClr>
                </a:solidFill>
              </a:rPr>
              <a:t>Each Leaf node also :</a:t>
            </a:r>
          </a:p>
          <a:p>
            <a:pPr marL="514350" indent="-514350">
              <a:buFont typeface="Wingdings" panose="05000000000000000000" pitchFamily="2" charset="2"/>
              <a:buChar char="q"/>
            </a:pPr>
            <a:r>
              <a:rPr lang="en-US" sz="2400" dirty="0">
                <a:solidFill>
                  <a:schemeClr val="bg2">
                    <a:lumMod val="25000"/>
                  </a:schemeClr>
                </a:solidFill>
              </a:rPr>
              <a:t>stores its raw </a:t>
            </a:r>
          </a:p>
          <a:p>
            <a:r>
              <a:rPr lang="en-US" sz="2400" dirty="0">
                <a:solidFill>
                  <a:schemeClr val="bg2">
                    <a:lumMod val="25000"/>
                  </a:schemeClr>
                </a:solidFill>
              </a:rPr>
              <a:t>vectors in a separate</a:t>
            </a:r>
          </a:p>
          <a:p>
            <a:r>
              <a:rPr lang="en-US" sz="2400" dirty="0">
                <a:solidFill>
                  <a:schemeClr val="bg2">
                    <a:lumMod val="25000"/>
                  </a:schemeClr>
                </a:solidFill>
              </a:rPr>
              <a:t>disk file</a:t>
            </a:r>
            <a:endParaRPr lang="en-US" sz="2400" b="1" dirty="0">
              <a:solidFill>
                <a:schemeClr val="bg2">
                  <a:lumMod val="25000"/>
                </a:schemeClr>
              </a:solidFill>
            </a:endParaRPr>
          </a:p>
        </p:txBody>
      </p:sp>
      <p:sp>
        <p:nvSpPr>
          <p:cNvPr id="12" name="Rectangle 11">
            <a:extLst>
              <a:ext uri="{FF2B5EF4-FFF2-40B4-BE49-F238E27FC236}">
                <a16:creationId xmlns:a16="http://schemas.microsoft.com/office/drawing/2014/main" id="{20A88963-CC11-41D6-B254-407EC881FFDD}"/>
              </a:ext>
            </a:extLst>
          </p:cNvPr>
          <p:cNvSpPr/>
          <p:nvPr/>
        </p:nvSpPr>
        <p:spPr>
          <a:xfrm>
            <a:off x="7645632" y="983445"/>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0996C61B-5372-4C72-9D9A-C49B4E99608C}"/>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32C712F5-6E3C-4579-B307-58077226C490}"/>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Wang-PVLDB‘13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Footer Placeholder 1">
            <a:extLst>
              <a:ext uri="{FF2B5EF4-FFF2-40B4-BE49-F238E27FC236}">
                <a16:creationId xmlns:a16="http://schemas.microsoft.com/office/drawing/2014/main" id="{C6C1BE59-CA5F-48DB-9C2C-79C2724188F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14965754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B9C53C23-0D31-4742-9672-362502D71DB9}"/>
              </a:ext>
            </a:extLst>
          </p:cNvPr>
          <p:cNvSpPr>
            <a:spLocks noGrp="1" noChangeArrowheads="1"/>
          </p:cNvSpPr>
          <p:nvPr>
            <p:ph type="title" idx="4294967295"/>
          </p:nvPr>
        </p:nvSpPr>
        <p:spPr>
          <a:xfrm>
            <a:off x="406400" y="482178"/>
            <a:ext cx="8229600" cy="949325"/>
          </a:xfrm>
          <a:ln/>
        </p:spPr>
        <p:txBody>
          <a:bodyPr tIns="2664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err="1"/>
              <a:t>ParSketch</a:t>
            </a:r>
            <a:endParaRPr lang="en-US" altLang="en-US" dirty="0"/>
          </a:p>
        </p:txBody>
      </p:sp>
      <p:sp>
        <p:nvSpPr>
          <p:cNvPr id="20482" name="Rectangle 2">
            <a:extLst>
              <a:ext uri="{FF2B5EF4-FFF2-40B4-BE49-F238E27FC236}">
                <a16:creationId xmlns:a16="http://schemas.microsoft.com/office/drawing/2014/main" id="{4A4A2D82-FDEC-4383-9689-0D48ED55B706}"/>
              </a:ext>
            </a:extLst>
          </p:cNvPr>
          <p:cNvSpPr>
            <a:spLocks noGrp="1" noChangeArrowheads="1"/>
          </p:cNvSpPr>
          <p:nvPr>
            <p:ph type="body" idx="4294967295"/>
          </p:nvPr>
        </p:nvSpPr>
        <p:spPr>
          <a:xfrm>
            <a:off x="270966" y="1439766"/>
            <a:ext cx="8767462" cy="5306473"/>
          </a:xfrm>
          <a:ln/>
        </p:spPr>
        <p:txBody>
          <a:bodyPr tIns="19440"/>
          <a:lstStyle/>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solution </a:t>
            </a:r>
            <a:r>
              <a:rPr lang="en-US" sz="1800" dirty="0"/>
              <a:t>for distributed processing (Spark)</a:t>
            </a: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represents data series using sketches</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using a set of random vectors (Johnson-</a:t>
            </a:r>
            <a:r>
              <a:rPr lang="en-US" altLang="en-US" sz="1600" dirty="0" err="1"/>
              <a:t>Lindenstrauss</a:t>
            </a:r>
            <a:r>
              <a:rPr lang="en-US" altLang="en-US" sz="1600" dirty="0"/>
              <a:t> lemma)</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p:txBody>
      </p:sp>
      <p:sp>
        <p:nvSpPr>
          <p:cNvPr id="6" name="Rectangle 5">
            <a:extLst>
              <a:ext uri="{FF2B5EF4-FFF2-40B4-BE49-F238E27FC236}">
                <a16:creationId xmlns:a16="http://schemas.microsoft.com/office/drawing/2014/main" id="{1CD4EA22-7AE8-4258-941A-FE23A95F1127}"/>
              </a:ext>
            </a:extLst>
          </p:cNvPr>
          <p:cNvSpPr/>
          <p:nvPr/>
        </p:nvSpPr>
        <p:spPr>
          <a:xfrm>
            <a:off x="7677639" y="851806"/>
            <a:ext cx="1360789" cy="949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8D40EDE-EB6B-4AF6-9454-CC50BB56A568}"/>
              </a:ext>
            </a:extLst>
          </p:cNvPr>
          <p:cNvSpPr/>
          <p:nvPr/>
        </p:nvSpPr>
        <p:spPr>
          <a:xfrm>
            <a:off x="7681087" y="627601"/>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8D16637B-65BC-4214-8AE5-0FC398DFA9A6}"/>
              </a:ext>
            </a:extLst>
          </p:cNvPr>
          <p:cNvSpPr/>
          <p:nvPr/>
        </p:nvSpPr>
        <p:spPr>
          <a:xfrm>
            <a:off x="7777944" y="944149"/>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Cole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KDD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‘05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5" name="Rounded Rectangle 12">
            <a:extLst>
              <a:ext uri="{FF2B5EF4-FFF2-40B4-BE49-F238E27FC236}">
                <a16:creationId xmlns:a16="http://schemas.microsoft.com/office/drawing/2014/main" id="{444A12DA-FAC1-43B9-8DA3-064B2FFE314F}"/>
              </a:ext>
            </a:extLst>
          </p:cNvPr>
          <p:cNvSpPr/>
          <p:nvPr/>
        </p:nvSpPr>
        <p:spPr>
          <a:xfrm>
            <a:off x="7781664" y="136417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Yagoubi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DMKD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83A3064B-EF11-417E-8350-F53E398A544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584958033"/>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B9C53C23-0D31-4742-9672-362502D71DB9}"/>
              </a:ext>
            </a:extLst>
          </p:cNvPr>
          <p:cNvSpPr>
            <a:spLocks noGrp="1" noChangeArrowheads="1"/>
          </p:cNvSpPr>
          <p:nvPr>
            <p:ph type="title" idx="4294967295"/>
          </p:nvPr>
        </p:nvSpPr>
        <p:spPr>
          <a:xfrm>
            <a:off x="406400" y="482178"/>
            <a:ext cx="8229600" cy="949325"/>
          </a:xfrm>
          <a:ln/>
        </p:spPr>
        <p:txBody>
          <a:bodyPr tIns="2664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err="1"/>
              <a:t>ParSketch</a:t>
            </a:r>
            <a:endParaRPr lang="en-US" altLang="en-US" sz="3000" dirty="0"/>
          </a:p>
        </p:txBody>
      </p:sp>
      <p:sp>
        <p:nvSpPr>
          <p:cNvPr id="20482" name="Rectangle 2">
            <a:extLst>
              <a:ext uri="{FF2B5EF4-FFF2-40B4-BE49-F238E27FC236}">
                <a16:creationId xmlns:a16="http://schemas.microsoft.com/office/drawing/2014/main" id="{4A4A2D82-FDEC-4383-9689-0D48ED55B706}"/>
              </a:ext>
            </a:extLst>
          </p:cNvPr>
          <p:cNvSpPr>
            <a:spLocks noGrp="1" noChangeArrowheads="1"/>
          </p:cNvSpPr>
          <p:nvPr>
            <p:ph type="body" idx="4294967295"/>
          </p:nvPr>
        </p:nvSpPr>
        <p:spPr>
          <a:xfrm>
            <a:off x="270966" y="1439766"/>
            <a:ext cx="8767462" cy="5306473"/>
          </a:xfrm>
          <a:ln/>
        </p:spPr>
        <p:txBody>
          <a:bodyPr tIns="19440"/>
          <a:lstStyle/>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solution </a:t>
            </a:r>
            <a:r>
              <a:rPr lang="en-US" sz="1800" dirty="0"/>
              <a:t>for distributed processing (Spark)</a:t>
            </a: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represents data series using sketches</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using a set of random vectors (Johnson-</a:t>
            </a:r>
            <a:r>
              <a:rPr lang="en-US" altLang="en-US" sz="1600" dirty="0" err="1"/>
              <a:t>Lindenstrauss</a:t>
            </a:r>
            <a:r>
              <a:rPr lang="en-US" altLang="en-US" sz="1600" dirty="0"/>
              <a:t> lemma)</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p:txBody>
      </p:sp>
      <p:grpSp>
        <p:nvGrpSpPr>
          <p:cNvPr id="11" name="Group 10">
            <a:extLst>
              <a:ext uri="{FF2B5EF4-FFF2-40B4-BE49-F238E27FC236}">
                <a16:creationId xmlns:a16="http://schemas.microsoft.com/office/drawing/2014/main" id="{0FF48DAB-4BB2-47A0-8894-0928C0ACB02E}"/>
              </a:ext>
            </a:extLst>
          </p:cNvPr>
          <p:cNvGrpSpPr/>
          <p:nvPr/>
        </p:nvGrpSpPr>
        <p:grpSpPr>
          <a:xfrm>
            <a:off x="1524000" y="2390995"/>
            <a:ext cx="5693029" cy="1191260"/>
            <a:chOff x="169863" y="2432050"/>
            <a:chExt cx="8977566" cy="1746250"/>
          </a:xfrm>
        </p:grpSpPr>
        <p:grpSp>
          <p:nvGrpSpPr>
            <p:cNvPr id="12" name="Group 11">
              <a:extLst>
                <a:ext uri="{FF2B5EF4-FFF2-40B4-BE49-F238E27FC236}">
                  <a16:creationId xmlns:a16="http://schemas.microsoft.com/office/drawing/2014/main" id="{2A4B8DCA-9E41-491D-B26D-54387422045F}"/>
                </a:ext>
              </a:extLst>
            </p:cNvPr>
            <p:cNvGrpSpPr/>
            <p:nvPr/>
          </p:nvGrpSpPr>
          <p:grpSpPr>
            <a:xfrm>
              <a:off x="169863" y="2432050"/>
              <a:ext cx="5616575" cy="1746250"/>
              <a:chOff x="2084388" y="501650"/>
              <a:chExt cx="5616575" cy="1746250"/>
            </a:xfrm>
          </p:grpSpPr>
          <p:sp>
            <p:nvSpPr>
              <p:cNvPr id="21" name="AutoShape 3">
                <a:extLst>
                  <a:ext uri="{FF2B5EF4-FFF2-40B4-BE49-F238E27FC236}">
                    <a16:creationId xmlns:a16="http://schemas.microsoft.com/office/drawing/2014/main" id="{50CF3F6A-3CD6-4D70-A89C-68D132FA3550}"/>
                  </a:ext>
                </a:extLst>
              </p:cNvPr>
              <p:cNvSpPr>
                <a:spLocks noChangeArrowheads="1"/>
              </p:cNvSpPr>
              <p:nvPr/>
            </p:nvSpPr>
            <p:spPr bwMode="auto">
              <a:xfrm rot="5400000">
                <a:off x="4579938" y="1917700"/>
                <a:ext cx="323850" cy="336550"/>
              </a:xfrm>
              <a:custGeom>
                <a:avLst/>
                <a:gdLst>
                  <a:gd name="G0" fmla="+- 900 0 0"/>
                  <a:gd name="G1" fmla="+- 32767 0 0"/>
                  <a:gd name="G2" fmla="*/ G1 1 G0"/>
                  <a:gd name="G3" fmla="*/ 50000 65535 1"/>
                  <a:gd name="G4" fmla="+- 32767 0 50000"/>
                  <a:gd name="G5" fmla="?: G4 50000 32767"/>
                  <a:gd name="G6" fmla="?: G3 0 G4"/>
                  <a:gd name="G7" fmla="*/ 50000 65535 1"/>
                  <a:gd name="G8" fmla="+- G2 0 50000"/>
                  <a:gd name="G9" fmla="?: G8 50000 G2"/>
                  <a:gd name="G10" fmla="?: G7 0 G8"/>
                  <a:gd name="G11" fmla="*/ G0 G10 1"/>
                  <a:gd name="G12" fmla="*/ G11 1 32767"/>
                  <a:gd name="G13" fmla="+- 900 0 G12"/>
                  <a:gd name="G14" fmla="*/ 934 G6 1"/>
                  <a:gd name="G15" fmla="*/ G14 1 32767"/>
                  <a:gd name="G16" fmla="+- 467 0 0"/>
                  <a:gd name="G17" fmla="+- G16 0 G15"/>
                  <a:gd name="G18" fmla="+- G16 G15 0"/>
                  <a:gd name="G19" fmla="+- 467 0 0"/>
                  <a:gd name="G20" fmla="*/ G17 G12 1"/>
                  <a:gd name="G21" fmla="*/ G20 1 G19"/>
                  <a:gd name="G22" fmla="+- G13 G21 0"/>
                  <a:gd name="G23" fmla="+- 934 0 0"/>
                  <a:gd name="G24" fmla="+- 900 0 0"/>
                </a:gdLst>
                <a:ahLst/>
                <a:cxnLst>
                  <a:cxn ang="0">
                    <a:pos x="r" y="vc"/>
                  </a:cxn>
                  <a:cxn ang="5400000">
                    <a:pos x="hc" y="b"/>
                  </a:cxn>
                  <a:cxn ang="10800000">
                    <a:pos x="l" y="vc"/>
                  </a:cxn>
                  <a:cxn ang="16200000">
                    <a:pos x="hc" y="t"/>
                  </a:cxn>
                </a:cxnLst>
                <a:rect l="0" t="0" r="0" b="0"/>
                <a:pathLst>
                  <a:path>
                    <a:moveTo>
                      <a:pt x="0" y="467"/>
                    </a:moveTo>
                    <a:lnTo>
                      <a:pt x="900" y="467"/>
                    </a:lnTo>
                    <a:lnTo>
                      <a:pt x="900" y="0"/>
                    </a:lnTo>
                    <a:lnTo>
                      <a:pt x="900" y="467"/>
                    </a:lnTo>
                    <a:lnTo>
                      <a:pt x="900" y="934"/>
                    </a:lnTo>
                    <a:lnTo>
                      <a:pt x="900" y="467"/>
                    </a:lnTo>
                    <a:lnTo>
                      <a:pt x="0" y="467"/>
                    </a:lnTo>
                    <a:close/>
                  </a:path>
                </a:pathLst>
              </a:custGeom>
              <a:gradFill rotWithShape="0">
                <a:gsLst>
                  <a:gs pos="0">
                    <a:srgbClr val="AAB8D8"/>
                  </a:gs>
                  <a:gs pos="100000">
                    <a:srgbClr val="0F457E"/>
                  </a:gs>
                </a:gsLst>
                <a:lin ang="10800000" scaled="1"/>
              </a:gradFill>
              <a:ln w="9360" cap="flat">
                <a:solidFill>
                  <a:srgbClr val="184371"/>
                </a:solidFill>
                <a:round/>
                <a:headEnd/>
                <a:tailEnd/>
              </a:ln>
              <a:effectLst>
                <a:outerShdw dist="23040" dir="5400000" algn="ctr" rotWithShape="0">
                  <a:srgbClr val="000000">
                    <a:alpha val="35036"/>
                  </a:srgbClr>
                </a:outerShdw>
              </a:effectLst>
            </p:spPr>
            <p:txBody>
              <a:bodyPr wrap="none" anchor="ctr"/>
              <a:lstStyle/>
              <a:p>
                <a:endParaRPr lang="en-US"/>
              </a:p>
            </p:txBody>
          </p:sp>
          <p:sp>
            <p:nvSpPr>
              <p:cNvPr id="22" name="Rectangle 5">
                <a:extLst>
                  <a:ext uri="{FF2B5EF4-FFF2-40B4-BE49-F238E27FC236}">
                    <a16:creationId xmlns:a16="http://schemas.microsoft.com/office/drawing/2014/main" id="{585CB116-1E58-4115-8509-5924C5E2C991}"/>
                  </a:ext>
                </a:extLst>
              </p:cNvPr>
              <p:cNvSpPr>
                <a:spLocks noChangeArrowheads="1"/>
              </p:cNvSpPr>
              <p:nvPr/>
            </p:nvSpPr>
            <p:spPr bwMode="auto">
              <a:xfrm>
                <a:off x="2084388" y="673100"/>
                <a:ext cx="2368550" cy="414338"/>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3" name="Rectangle 6">
                <a:extLst>
                  <a:ext uri="{FF2B5EF4-FFF2-40B4-BE49-F238E27FC236}">
                    <a16:creationId xmlns:a16="http://schemas.microsoft.com/office/drawing/2014/main" id="{B7B6CC31-1B72-4617-9378-9328657A8F37}"/>
                  </a:ext>
                </a:extLst>
              </p:cNvPr>
              <p:cNvSpPr>
                <a:spLocks noChangeArrowheads="1"/>
              </p:cNvSpPr>
              <p:nvPr/>
            </p:nvSpPr>
            <p:spPr bwMode="auto">
              <a:xfrm>
                <a:off x="2084388" y="942975"/>
                <a:ext cx="2441575" cy="414338"/>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4" name="Rectangle 7">
                <a:extLst>
                  <a:ext uri="{FF2B5EF4-FFF2-40B4-BE49-F238E27FC236}">
                    <a16:creationId xmlns:a16="http://schemas.microsoft.com/office/drawing/2014/main" id="{396CC124-CF57-4C33-AD67-B8AFE05DD39F}"/>
                  </a:ext>
                </a:extLst>
              </p:cNvPr>
              <p:cNvSpPr>
                <a:spLocks noChangeArrowheads="1"/>
              </p:cNvSpPr>
              <p:nvPr/>
            </p:nvSpPr>
            <p:spPr bwMode="auto">
              <a:xfrm>
                <a:off x="2084388" y="1212850"/>
                <a:ext cx="2422525" cy="414338"/>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5" name="Rectangle 8">
                <a:extLst>
                  <a:ext uri="{FF2B5EF4-FFF2-40B4-BE49-F238E27FC236}">
                    <a16:creationId xmlns:a16="http://schemas.microsoft.com/office/drawing/2014/main" id="{EF5E6E60-3330-4408-9526-69011385BBBF}"/>
                  </a:ext>
                </a:extLst>
              </p:cNvPr>
              <p:cNvSpPr>
                <a:spLocks noChangeArrowheads="1"/>
              </p:cNvSpPr>
              <p:nvPr/>
            </p:nvSpPr>
            <p:spPr bwMode="auto">
              <a:xfrm>
                <a:off x="4875213" y="501650"/>
                <a:ext cx="2825750" cy="414338"/>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6" name="Rectangle 9">
                <a:extLst>
                  <a:ext uri="{FF2B5EF4-FFF2-40B4-BE49-F238E27FC236}">
                    <a16:creationId xmlns:a16="http://schemas.microsoft.com/office/drawing/2014/main" id="{AD3B6F04-9D47-4664-9A23-9AC5FFE153E2}"/>
                  </a:ext>
                </a:extLst>
              </p:cNvPr>
              <p:cNvSpPr>
                <a:spLocks noChangeArrowheads="1"/>
              </p:cNvSpPr>
              <p:nvPr/>
            </p:nvSpPr>
            <p:spPr bwMode="auto">
              <a:xfrm>
                <a:off x="4875213" y="836613"/>
                <a:ext cx="2825750" cy="414337"/>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7" name="Rectangle 10">
                <a:extLst>
                  <a:ext uri="{FF2B5EF4-FFF2-40B4-BE49-F238E27FC236}">
                    <a16:creationId xmlns:a16="http://schemas.microsoft.com/office/drawing/2014/main" id="{22235622-07B8-4F00-86AD-D718CEAC7841}"/>
                  </a:ext>
                </a:extLst>
              </p:cNvPr>
              <p:cNvSpPr>
                <a:spLocks noChangeArrowheads="1"/>
              </p:cNvSpPr>
              <p:nvPr/>
            </p:nvSpPr>
            <p:spPr bwMode="auto">
              <a:xfrm>
                <a:off x="4875213" y="1169988"/>
                <a:ext cx="2825750" cy="414337"/>
              </a:xfrm>
              <a:prstGeom prst="rect">
                <a:avLst/>
              </a:prstGeom>
              <a:blipFill dpi="0" rotWithShape="0">
                <a:blip r:embed="rId8"/>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8" name="Rectangle 11">
                <a:extLst>
                  <a:ext uri="{FF2B5EF4-FFF2-40B4-BE49-F238E27FC236}">
                    <a16:creationId xmlns:a16="http://schemas.microsoft.com/office/drawing/2014/main" id="{70FD7492-1587-4A8B-AAC2-CDF95675472E}"/>
                  </a:ext>
                </a:extLst>
              </p:cNvPr>
              <p:cNvSpPr>
                <a:spLocks noChangeArrowheads="1"/>
              </p:cNvSpPr>
              <p:nvPr/>
            </p:nvSpPr>
            <p:spPr bwMode="auto">
              <a:xfrm>
                <a:off x="4875213" y="1503363"/>
                <a:ext cx="2825750" cy="414337"/>
              </a:xfrm>
              <a:prstGeom prst="rect">
                <a:avLst/>
              </a:prstGeom>
              <a:blipFill dpi="0" rotWithShape="0">
                <a:blip r:embed="rId9"/>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cxnSp>
            <p:nvCxnSpPr>
              <p:cNvPr id="29" name="AutoShape 12">
                <a:extLst>
                  <a:ext uri="{FF2B5EF4-FFF2-40B4-BE49-F238E27FC236}">
                    <a16:creationId xmlns:a16="http://schemas.microsoft.com/office/drawing/2014/main" id="{1D5E149A-81D7-4F0B-A3D2-58A993C54FF8}"/>
                  </a:ext>
                </a:extLst>
              </p:cNvPr>
              <p:cNvCxnSpPr>
                <a:cxnSpLocks noChangeShapeType="1"/>
              </p:cNvCxnSpPr>
              <p:nvPr/>
            </p:nvCxnSpPr>
            <p:spPr bwMode="auto">
              <a:xfrm flipV="1">
                <a:off x="4340225" y="711200"/>
                <a:ext cx="534988" cy="7413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0" name="AutoShape 13">
                <a:extLst>
                  <a:ext uri="{FF2B5EF4-FFF2-40B4-BE49-F238E27FC236}">
                    <a16:creationId xmlns:a16="http://schemas.microsoft.com/office/drawing/2014/main" id="{30DB98AE-167C-4F38-9359-C198882587BA}"/>
                  </a:ext>
                </a:extLst>
              </p:cNvPr>
              <p:cNvCxnSpPr>
                <a:cxnSpLocks noChangeShapeType="1"/>
              </p:cNvCxnSpPr>
              <p:nvPr/>
            </p:nvCxnSpPr>
            <p:spPr bwMode="auto">
              <a:xfrm flipV="1">
                <a:off x="4340225" y="1044575"/>
                <a:ext cx="534988" cy="407988"/>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1" name="AutoShape 14">
                <a:extLst>
                  <a:ext uri="{FF2B5EF4-FFF2-40B4-BE49-F238E27FC236}">
                    <a16:creationId xmlns:a16="http://schemas.microsoft.com/office/drawing/2014/main" id="{78AFCC76-573A-4039-97CC-A3DB9A17B181}"/>
                  </a:ext>
                </a:extLst>
              </p:cNvPr>
              <p:cNvCxnSpPr>
                <a:cxnSpLocks noChangeShapeType="1"/>
              </p:cNvCxnSpPr>
              <p:nvPr/>
            </p:nvCxnSpPr>
            <p:spPr bwMode="auto">
              <a:xfrm>
                <a:off x="4340225" y="1450975"/>
                <a:ext cx="534988" cy="26035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2" name="AutoShape 15">
                <a:extLst>
                  <a:ext uri="{FF2B5EF4-FFF2-40B4-BE49-F238E27FC236}">
                    <a16:creationId xmlns:a16="http://schemas.microsoft.com/office/drawing/2014/main" id="{5D513B89-BAAA-47BB-AD1E-6B6EE64FFA42}"/>
                  </a:ext>
                </a:extLst>
              </p:cNvPr>
              <p:cNvCxnSpPr>
                <a:cxnSpLocks noChangeShapeType="1"/>
              </p:cNvCxnSpPr>
              <p:nvPr/>
            </p:nvCxnSpPr>
            <p:spPr bwMode="auto">
              <a:xfrm flipV="1">
                <a:off x="4340225" y="1377950"/>
                <a:ext cx="534988" cy="7461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3" name="AutoShape 16">
                <a:extLst>
                  <a:ext uri="{FF2B5EF4-FFF2-40B4-BE49-F238E27FC236}">
                    <a16:creationId xmlns:a16="http://schemas.microsoft.com/office/drawing/2014/main" id="{6BA19E72-BD23-4DA7-8238-F521E7523306}"/>
                  </a:ext>
                </a:extLst>
              </p:cNvPr>
              <p:cNvCxnSpPr>
                <a:cxnSpLocks noChangeShapeType="1"/>
              </p:cNvCxnSpPr>
              <p:nvPr/>
            </p:nvCxnSpPr>
            <p:spPr bwMode="auto">
              <a:xfrm>
                <a:off x="4338638" y="1184275"/>
                <a:ext cx="536575" cy="52705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4" name="AutoShape 17">
                <a:extLst>
                  <a:ext uri="{FF2B5EF4-FFF2-40B4-BE49-F238E27FC236}">
                    <a16:creationId xmlns:a16="http://schemas.microsoft.com/office/drawing/2014/main" id="{A5BCF187-1A72-44B3-B1F9-5A9196E05311}"/>
                  </a:ext>
                </a:extLst>
              </p:cNvPr>
              <p:cNvCxnSpPr>
                <a:cxnSpLocks noChangeShapeType="1"/>
              </p:cNvCxnSpPr>
              <p:nvPr/>
            </p:nvCxnSpPr>
            <p:spPr bwMode="auto">
              <a:xfrm flipV="1">
                <a:off x="4338638" y="712788"/>
                <a:ext cx="536575" cy="473075"/>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5" name="AutoShape 18">
                <a:extLst>
                  <a:ext uri="{FF2B5EF4-FFF2-40B4-BE49-F238E27FC236}">
                    <a16:creationId xmlns:a16="http://schemas.microsoft.com/office/drawing/2014/main" id="{6808828D-C834-4A61-9022-2E488C22B6EA}"/>
                  </a:ext>
                </a:extLst>
              </p:cNvPr>
              <p:cNvCxnSpPr>
                <a:cxnSpLocks noChangeShapeType="1"/>
              </p:cNvCxnSpPr>
              <p:nvPr/>
            </p:nvCxnSpPr>
            <p:spPr bwMode="auto">
              <a:xfrm>
                <a:off x="4338638" y="1184275"/>
                <a:ext cx="536575" cy="193675"/>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6" name="AutoShape 19">
                <a:extLst>
                  <a:ext uri="{FF2B5EF4-FFF2-40B4-BE49-F238E27FC236}">
                    <a16:creationId xmlns:a16="http://schemas.microsoft.com/office/drawing/2014/main" id="{EB808338-3F0A-4AF8-8FBE-C652DD6F5607}"/>
                  </a:ext>
                </a:extLst>
              </p:cNvPr>
              <p:cNvCxnSpPr>
                <a:cxnSpLocks noChangeShapeType="1"/>
              </p:cNvCxnSpPr>
              <p:nvPr/>
            </p:nvCxnSpPr>
            <p:spPr bwMode="auto">
              <a:xfrm flipV="1">
                <a:off x="4338638" y="1046163"/>
                <a:ext cx="536575" cy="13970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7" name="AutoShape 20">
                <a:extLst>
                  <a:ext uri="{FF2B5EF4-FFF2-40B4-BE49-F238E27FC236}">
                    <a16:creationId xmlns:a16="http://schemas.microsoft.com/office/drawing/2014/main" id="{788EE52B-C667-4514-812F-0FAAD564C82B}"/>
                  </a:ext>
                </a:extLst>
              </p:cNvPr>
              <p:cNvCxnSpPr>
                <a:cxnSpLocks noChangeShapeType="1"/>
              </p:cNvCxnSpPr>
              <p:nvPr/>
            </p:nvCxnSpPr>
            <p:spPr bwMode="auto">
              <a:xfrm>
                <a:off x="4348163" y="917575"/>
                <a:ext cx="527050" cy="7921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8" name="AutoShape 21">
                <a:extLst>
                  <a:ext uri="{FF2B5EF4-FFF2-40B4-BE49-F238E27FC236}">
                    <a16:creationId xmlns:a16="http://schemas.microsoft.com/office/drawing/2014/main" id="{F97CEB19-E222-465F-9129-85BECED189EE}"/>
                  </a:ext>
                </a:extLst>
              </p:cNvPr>
              <p:cNvCxnSpPr>
                <a:cxnSpLocks noChangeShapeType="1"/>
              </p:cNvCxnSpPr>
              <p:nvPr/>
            </p:nvCxnSpPr>
            <p:spPr bwMode="auto">
              <a:xfrm>
                <a:off x="4348163" y="917575"/>
                <a:ext cx="527050" cy="458788"/>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9" name="AutoShape 22">
                <a:extLst>
                  <a:ext uri="{FF2B5EF4-FFF2-40B4-BE49-F238E27FC236}">
                    <a16:creationId xmlns:a16="http://schemas.microsoft.com/office/drawing/2014/main" id="{8DF69404-7072-4D31-8D66-F64722950EA0}"/>
                  </a:ext>
                </a:extLst>
              </p:cNvPr>
              <p:cNvCxnSpPr>
                <a:cxnSpLocks noChangeShapeType="1"/>
              </p:cNvCxnSpPr>
              <p:nvPr/>
            </p:nvCxnSpPr>
            <p:spPr bwMode="auto">
              <a:xfrm>
                <a:off x="4348163" y="917575"/>
                <a:ext cx="527050" cy="12541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40" name="AutoShape 23">
                <a:extLst>
                  <a:ext uri="{FF2B5EF4-FFF2-40B4-BE49-F238E27FC236}">
                    <a16:creationId xmlns:a16="http://schemas.microsoft.com/office/drawing/2014/main" id="{E090652B-2741-4FB3-94F4-9778BA4BDB69}"/>
                  </a:ext>
                </a:extLst>
              </p:cNvPr>
              <p:cNvCxnSpPr>
                <a:cxnSpLocks noChangeShapeType="1"/>
              </p:cNvCxnSpPr>
              <p:nvPr/>
            </p:nvCxnSpPr>
            <p:spPr bwMode="auto">
              <a:xfrm flipV="1">
                <a:off x="4348163" y="711200"/>
                <a:ext cx="527050" cy="2079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grpSp>
        <p:grpSp>
          <p:nvGrpSpPr>
            <p:cNvPr id="13" name="Group 12">
              <a:extLst>
                <a:ext uri="{FF2B5EF4-FFF2-40B4-BE49-F238E27FC236}">
                  <a16:creationId xmlns:a16="http://schemas.microsoft.com/office/drawing/2014/main" id="{4D989805-2F3F-4AE0-98DF-4A9E7F775DEB}"/>
                </a:ext>
              </a:extLst>
            </p:cNvPr>
            <p:cNvGrpSpPr/>
            <p:nvPr/>
          </p:nvGrpSpPr>
          <p:grpSpPr>
            <a:xfrm>
              <a:off x="6434391" y="2629694"/>
              <a:ext cx="2713038" cy="1316037"/>
              <a:chOff x="6033293" y="2635250"/>
              <a:chExt cx="2713038" cy="1316037"/>
            </a:xfrm>
          </p:grpSpPr>
          <p:sp>
            <p:nvSpPr>
              <p:cNvPr id="15" name="AutoShape 4">
                <a:extLst>
                  <a:ext uri="{FF2B5EF4-FFF2-40B4-BE49-F238E27FC236}">
                    <a16:creationId xmlns:a16="http://schemas.microsoft.com/office/drawing/2014/main" id="{9F2E2629-EA21-4AD8-BEC2-31710725F04B}"/>
                  </a:ext>
                </a:extLst>
              </p:cNvPr>
              <p:cNvSpPr>
                <a:spLocks noChangeArrowheads="1"/>
              </p:cNvSpPr>
              <p:nvPr/>
            </p:nvSpPr>
            <p:spPr bwMode="auto">
              <a:xfrm rot="5400000">
                <a:off x="7187406" y="3621087"/>
                <a:ext cx="323850" cy="336550"/>
              </a:xfrm>
              <a:custGeom>
                <a:avLst/>
                <a:gdLst>
                  <a:gd name="G0" fmla="+- 900 0 0"/>
                  <a:gd name="G1" fmla="+- 32767 0 0"/>
                  <a:gd name="G2" fmla="*/ G1 1 G0"/>
                  <a:gd name="G3" fmla="*/ 50000 65535 1"/>
                  <a:gd name="G4" fmla="+- 32767 0 50000"/>
                  <a:gd name="G5" fmla="?: G4 50000 32767"/>
                  <a:gd name="G6" fmla="?: G3 0 G4"/>
                  <a:gd name="G7" fmla="*/ 50000 65535 1"/>
                  <a:gd name="G8" fmla="+- G2 0 50000"/>
                  <a:gd name="G9" fmla="?: G8 50000 G2"/>
                  <a:gd name="G10" fmla="?: G7 0 G8"/>
                  <a:gd name="G11" fmla="*/ G0 G10 1"/>
                  <a:gd name="G12" fmla="*/ G11 1 32767"/>
                  <a:gd name="G13" fmla="+- 900 0 G12"/>
                  <a:gd name="G14" fmla="*/ 934 G6 1"/>
                  <a:gd name="G15" fmla="*/ G14 1 32767"/>
                  <a:gd name="G16" fmla="+- 467 0 0"/>
                  <a:gd name="G17" fmla="+- G16 0 G15"/>
                  <a:gd name="G18" fmla="+- G16 G15 0"/>
                  <a:gd name="G19" fmla="+- 467 0 0"/>
                  <a:gd name="G20" fmla="*/ G17 G12 1"/>
                  <a:gd name="G21" fmla="*/ G20 1 G19"/>
                  <a:gd name="G22" fmla="+- G13 G21 0"/>
                  <a:gd name="G23" fmla="+- 934 0 0"/>
                  <a:gd name="G24" fmla="+- 900 0 0"/>
                </a:gdLst>
                <a:ahLst/>
                <a:cxnLst>
                  <a:cxn ang="0">
                    <a:pos x="r" y="vc"/>
                  </a:cxn>
                  <a:cxn ang="5400000">
                    <a:pos x="hc" y="b"/>
                  </a:cxn>
                  <a:cxn ang="10800000">
                    <a:pos x="l" y="vc"/>
                  </a:cxn>
                  <a:cxn ang="16200000">
                    <a:pos x="hc" y="t"/>
                  </a:cxn>
                </a:cxnLst>
                <a:rect l="0" t="0" r="0" b="0"/>
                <a:pathLst>
                  <a:path>
                    <a:moveTo>
                      <a:pt x="0" y="467"/>
                    </a:moveTo>
                    <a:lnTo>
                      <a:pt x="900" y="467"/>
                    </a:lnTo>
                    <a:lnTo>
                      <a:pt x="900" y="0"/>
                    </a:lnTo>
                    <a:lnTo>
                      <a:pt x="900" y="467"/>
                    </a:lnTo>
                    <a:lnTo>
                      <a:pt x="900" y="934"/>
                    </a:lnTo>
                    <a:lnTo>
                      <a:pt x="900" y="467"/>
                    </a:lnTo>
                    <a:lnTo>
                      <a:pt x="0" y="467"/>
                    </a:lnTo>
                    <a:close/>
                  </a:path>
                </a:pathLst>
              </a:custGeom>
              <a:gradFill rotWithShape="0">
                <a:gsLst>
                  <a:gs pos="0">
                    <a:srgbClr val="AAB8D8"/>
                  </a:gs>
                  <a:gs pos="100000">
                    <a:srgbClr val="0F457E"/>
                  </a:gs>
                </a:gsLst>
                <a:lin ang="10800000" scaled="1"/>
              </a:gradFill>
              <a:ln w="9360" cap="flat">
                <a:solidFill>
                  <a:srgbClr val="184371"/>
                </a:solidFill>
                <a:round/>
                <a:headEnd/>
                <a:tailEnd/>
              </a:ln>
              <a:effectLst>
                <a:outerShdw dist="23040" dir="5400000" algn="ctr" rotWithShape="0">
                  <a:srgbClr val="000000">
                    <a:alpha val="35036"/>
                  </a:srgbClr>
                </a:outerShdw>
              </a:effectLst>
            </p:spPr>
            <p:txBody>
              <a:bodyPr wrap="none" anchor="ctr"/>
              <a:lstStyle/>
              <a:p>
                <a:endParaRPr lang="en-US"/>
              </a:p>
            </p:txBody>
          </p:sp>
          <p:sp>
            <p:nvSpPr>
              <p:cNvPr id="16" name="Rectangle 24">
                <a:extLst>
                  <a:ext uri="{FF2B5EF4-FFF2-40B4-BE49-F238E27FC236}">
                    <a16:creationId xmlns:a16="http://schemas.microsoft.com/office/drawing/2014/main" id="{76EE3D89-E255-4202-BC3F-101FECB6FCE7}"/>
                  </a:ext>
                </a:extLst>
              </p:cNvPr>
              <p:cNvSpPr>
                <a:spLocks noChangeArrowheads="1"/>
              </p:cNvSpPr>
              <p:nvPr/>
            </p:nvSpPr>
            <p:spPr bwMode="auto">
              <a:xfrm>
                <a:off x="6033293" y="2635250"/>
                <a:ext cx="2681288" cy="414337"/>
              </a:xfrm>
              <a:prstGeom prst="rect">
                <a:avLst/>
              </a:prstGeom>
              <a:blipFill dpi="0" rotWithShape="0">
                <a:blip r:embed="rId10"/>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7" name="Rectangle 25">
                <a:extLst>
                  <a:ext uri="{FF2B5EF4-FFF2-40B4-BE49-F238E27FC236}">
                    <a16:creationId xmlns:a16="http://schemas.microsoft.com/office/drawing/2014/main" id="{A54D517C-A7C4-4E98-8B7B-B7A069543E44}"/>
                  </a:ext>
                </a:extLst>
              </p:cNvPr>
              <p:cNvSpPr>
                <a:spLocks noChangeArrowheads="1"/>
              </p:cNvSpPr>
              <p:nvPr/>
            </p:nvSpPr>
            <p:spPr bwMode="auto">
              <a:xfrm>
                <a:off x="6041231" y="2890837"/>
                <a:ext cx="2705100" cy="414338"/>
              </a:xfrm>
              <a:prstGeom prst="rect">
                <a:avLst/>
              </a:prstGeom>
              <a:blipFill dpi="0" rotWithShape="0">
                <a:blip r:embed="rId11"/>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8" name="Rectangle 26">
                <a:extLst>
                  <a:ext uri="{FF2B5EF4-FFF2-40B4-BE49-F238E27FC236}">
                    <a16:creationId xmlns:a16="http://schemas.microsoft.com/office/drawing/2014/main" id="{F603A51C-651E-4B6E-BF21-06A4FDD98BC8}"/>
                  </a:ext>
                </a:extLst>
              </p:cNvPr>
              <p:cNvSpPr>
                <a:spLocks noChangeArrowheads="1"/>
              </p:cNvSpPr>
              <p:nvPr/>
            </p:nvSpPr>
            <p:spPr bwMode="auto">
              <a:xfrm>
                <a:off x="6076156" y="3154362"/>
                <a:ext cx="2632075" cy="414338"/>
              </a:xfrm>
              <a:prstGeom prst="rect">
                <a:avLst/>
              </a:prstGeom>
              <a:blipFill dpi="0" rotWithShape="0">
                <a:blip r:embed="rId12"/>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9" name="AutoShape 27">
                <a:extLst>
                  <a:ext uri="{FF2B5EF4-FFF2-40B4-BE49-F238E27FC236}">
                    <a16:creationId xmlns:a16="http://schemas.microsoft.com/office/drawing/2014/main" id="{2BF4B315-5DCF-45BC-95F1-3826FF7A4A8D}"/>
                  </a:ext>
                </a:extLst>
              </p:cNvPr>
              <p:cNvSpPr>
                <a:spLocks noChangeArrowheads="1"/>
              </p:cNvSpPr>
              <p:nvPr/>
            </p:nvSpPr>
            <p:spPr bwMode="auto">
              <a:xfrm>
                <a:off x="6282531" y="2698750"/>
                <a:ext cx="1089025" cy="792162"/>
              </a:xfrm>
              <a:custGeom>
                <a:avLst/>
                <a:gdLst>
                  <a:gd name="G0" fmla="*/ 16667 65535 1"/>
                  <a:gd name="G1" fmla="+- 32767 0 16667"/>
                  <a:gd name="G2" fmla="?: G1 16667 32767"/>
                  <a:gd name="G3" fmla="?: G0 0 G1"/>
                  <a:gd name="G4" fmla="+- 2203 0 0"/>
                  <a:gd name="G5" fmla="*/ G4 G3 1"/>
                  <a:gd name="G6" fmla="*/ G5 1 32767"/>
                  <a:gd name="G7" fmla="+- 3025 0 G6"/>
                  <a:gd name="G8" fmla="+- 2203 0 G6"/>
                  <a:gd name="G9" fmla="*/ G6 29289 1"/>
                  <a:gd name="G10" fmla="*/ G9 1 32767"/>
                  <a:gd name="G11" fmla="+- 3025 0 G10"/>
                  <a:gd name="G12" fmla="+- 2203 0 G10"/>
                  <a:gd name="G13" fmla="*/ 1 3025 2"/>
                  <a:gd name="G14" fmla="*/ 1 2203 2"/>
                  <a:gd name="G15" fmla="+- 2203 0 0"/>
                  <a:gd name="G16" fmla="+- 3025 0 0"/>
                  <a:gd name="G17" fmla="+- 180 0 0"/>
                  <a:gd name="G18" fmla="+- 90 0 0"/>
                  <a:gd name="G19" fmla="+- 270 0 0"/>
                  <a:gd name="G20" fmla="+- 90 0 0"/>
                  <a:gd name="G21" fmla="+- 1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0"/>
                    </a:moveTo>
                    <a:lnTo>
                      <a:pt x="0" y="0"/>
                    </a:lnTo>
                    <a:lnTo>
                      <a:pt x="180" y="90"/>
                    </a:lnTo>
                    <a:lnTo>
                      <a:pt x="3025" y="0"/>
                    </a:lnTo>
                    <a:lnTo>
                      <a:pt x="0" y="0"/>
                    </a:lnTo>
                    <a:lnTo>
                      <a:pt x="270" y="90"/>
                    </a:lnTo>
                    <a:lnTo>
                      <a:pt x="3025" y="2203"/>
                    </a:lnTo>
                    <a:lnTo>
                      <a:pt x="0" y="0"/>
                    </a:lnTo>
                    <a:close/>
                  </a:path>
                </a:pathLst>
              </a:custGeom>
              <a:noFill/>
              <a:ln w="19080" cap="flat">
                <a:solidFill>
                  <a:srgbClr val="CC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AutoShape 28">
                <a:extLst>
                  <a:ext uri="{FF2B5EF4-FFF2-40B4-BE49-F238E27FC236}">
                    <a16:creationId xmlns:a16="http://schemas.microsoft.com/office/drawing/2014/main" id="{79E7E4D4-CAFB-431E-A748-33CDA7EA9134}"/>
                  </a:ext>
                </a:extLst>
              </p:cNvPr>
              <p:cNvSpPr>
                <a:spLocks noChangeArrowheads="1"/>
              </p:cNvSpPr>
              <p:nvPr/>
            </p:nvSpPr>
            <p:spPr bwMode="auto">
              <a:xfrm>
                <a:off x="7425531" y="2698750"/>
                <a:ext cx="1089025" cy="792162"/>
              </a:xfrm>
              <a:custGeom>
                <a:avLst/>
                <a:gdLst>
                  <a:gd name="G0" fmla="*/ 16667 65535 1"/>
                  <a:gd name="G1" fmla="+- 32767 0 16667"/>
                  <a:gd name="G2" fmla="?: G1 16667 32767"/>
                  <a:gd name="G3" fmla="?: G0 0 G1"/>
                  <a:gd name="G4" fmla="+- 2203 0 0"/>
                  <a:gd name="G5" fmla="*/ G4 G3 1"/>
                  <a:gd name="G6" fmla="*/ G5 1 32767"/>
                  <a:gd name="G7" fmla="+- 3025 0 G6"/>
                  <a:gd name="G8" fmla="+- 2203 0 G6"/>
                  <a:gd name="G9" fmla="*/ G6 29289 1"/>
                  <a:gd name="G10" fmla="*/ G9 1 32767"/>
                  <a:gd name="G11" fmla="+- 3025 0 G10"/>
                  <a:gd name="G12" fmla="+- 2203 0 G10"/>
                  <a:gd name="G13" fmla="*/ 1 3025 2"/>
                  <a:gd name="G14" fmla="*/ 1 2203 2"/>
                  <a:gd name="G15" fmla="+- 2203 0 0"/>
                  <a:gd name="G16" fmla="+- 3025 0 0"/>
                  <a:gd name="G17" fmla="+- 180 0 0"/>
                  <a:gd name="G18" fmla="+- 90 0 0"/>
                  <a:gd name="G19" fmla="+- 270 0 0"/>
                  <a:gd name="G20" fmla="+- 90 0 0"/>
                  <a:gd name="G21" fmla="+- 1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0"/>
                    </a:moveTo>
                    <a:lnTo>
                      <a:pt x="0" y="0"/>
                    </a:lnTo>
                    <a:lnTo>
                      <a:pt x="180" y="90"/>
                    </a:lnTo>
                    <a:lnTo>
                      <a:pt x="3025" y="0"/>
                    </a:lnTo>
                    <a:lnTo>
                      <a:pt x="0" y="0"/>
                    </a:lnTo>
                    <a:lnTo>
                      <a:pt x="270" y="90"/>
                    </a:lnTo>
                    <a:lnTo>
                      <a:pt x="3025" y="2203"/>
                    </a:lnTo>
                    <a:lnTo>
                      <a:pt x="0" y="0"/>
                    </a:lnTo>
                    <a:close/>
                  </a:path>
                </a:pathLst>
              </a:custGeom>
              <a:noFill/>
              <a:ln w="19080" cap="flat">
                <a:solidFill>
                  <a:srgbClr val="CC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4" name="Arrow: Right 13">
              <a:extLst>
                <a:ext uri="{FF2B5EF4-FFF2-40B4-BE49-F238E27FC236}">
                  <a16:creationId xmlns:a16="http://schemas.microsoft.com/office/drawing/2014/main" id="{1F233549-CCC9-475D-92B4-1BFA369DE466}"/>
                </a:ext>
              </a:extLst>
            </p:cNvPr>
            <p:cNvSpPr/>
            <p:nvPr/>
          </p:nvSpPr>
          <p:spPr>
            <a:xfrm>
              <a:off x="5818831" y="2929276"/>
              <a:ext cx="691071" cy="395004"/>
            </a:xfrm>
            <a:prstGeom prst="rightArrow">
              <a:avLst>
                <a:gd name="adj1" fmla="val 3602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25E09CAB-B696-4989-93F1-603728905BFC}"/>
              </a:ext>
            </a:extLst>
          </p:cNvPr>
          <p:cNvSpPr/>
          <p:nvPr/>
        </p:nvSpPr>
        <p:spPr>
          <a:xfrm>
            <a:off x="7677639" y="851806"/>
            <a:ext cx="1360789" cy="949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1E0CE936-5B79-42F9-BC9D-204A4B72BF85}"/>
              </a:ext>
            </a:extLst>
          </p:cNvPr>
          <p:cNvSpPr/>
          <p:nvPr/>
        </p:nvSpPr>
        <p:spPr>
          <a:xfrm>
            <a:off x="7681087" y="627601"/>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43" name="Rounded Rectangle 12">
            <a:extLst>
              <a:ext uri="{FF2B5EF4-FFF2-40B4-BE49-F238E27FC236}">
                <a16:creationId xmlns:a16="http://schemas.microsoft.com/office/drawing/2014/main" id="{14A1C030-35D3-4876-9E18-79D042FAB718}"/>
              </a:ext>
            </a:extLst>
          </p:cNvPr>
          <p:cNvSpPr/>
          <p:nvPr/>
        </p:nvSpPr>
        <p:spPr>
          <a:xfrm>
            <a:off x="7777944" y="944149"/>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Cole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KDD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‘05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4" name="Rounded Rectangle 12">
            <a:extLst>
              <a:ext uri="{FF2B5EF4-FFF2-40B4-BE49-F238E27FC236}">
                <a16:creationId xmlns:a16="http://schemas.microsoft.com/office/drawing/2014/main" id="{AD463B45-F3BA-4921-90BF-82FAF11C15CC}"/>
              </a:ext>
            </a:extLst>
          </p:cNvPr>
          <p:cNvSpPr/>
          <p:nvPr/>
        </p:nvSpPr>
        <p:spPr>
          <a:xfrm>
            <a:off x="7781664" y="136417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Yagoubi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DMKD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5" name="Footer Placeholder 1">
            <a:extLst>
              <a:ext uri="{FF2B5EF4-FFF2-40B4-BE49-F238E27FC236}">
                <a16:creationId xmlns:a16="http://schemas.microsoft.com/office/drawing/2014/main" id="{8285AC41-6627-48F3-8378-6A05068780B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351899176"/>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B9C53C23-0D31-4742-9672-362502D71DB9}"/>
              </a:ext>
            </a:extLst>
          </p:cNvPr>
          <p:cNvSpPr>
            <a:spLocks noGrp="1" noChangeArrowheads="1"/>
          </p:cNvSpPr>
          <p:nvPr>
            <p:ph type="title" idx="4294967295"/>
          </p:nvPr>
        </p:nvSpPr>
        <p:spPr>
          <a:xfrm>
            <a:off x="406400" y="482178"/>
            <a:ext cx="8229600" cy="949325"/>
          </a:xfrm>
          <a:ln/>
        </p:spPr>
        <p:txBody>
          <a:bodyPr tIns="2664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err="1"/>
              <a:t>ParSketch</a:t>
            </a:r>
            <a:endParaRPr lang="en-US" altLang="en-US" sz="3000" dirty="0"/>
          </a:p>
        </p:txBody>
      </p:sp>
      <p:sp>
        <p:nvSpPr>
          <p:cNvPr id="20482" name="Rectangle 2">
            <a:extLst>
              <a:ext uri="{FF2B5EF4-FFF2-40B4-BE49-F238E27FC236}">
                <a16:creationId xmlns:a16="http://schemas.microsoft.com/office/drawing/2014/main" id="{4A4A2D82-FDEC-4383-9689-0D48ED55B706}"/>
              </a:ext>
            </a:extLst>
          </p:cNvPr>
          <p:cNvSpPr>
            <a:spLocks noGrp="1" noChangeArrowheads="1"/>
          </p:cNvSpPr>
          <p:nvPr>
            <p:ph type="body" idx="4294967295"/>
          </p:nvPr>
        </p:nvSpPr>
        <p:spPr>
          <a:xfrm>
            <a:off x="270966" y="1439766"/>
            <a:ext cx="8767462" cy="5306473"/>
          </a:xfrm>
          <a:ln/>
        </p:spPr>
        <p:txBody>
          <a:bodyPr tIns="19440"/>
          <a:lstStyle/>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solution </a:t>
            </a:r>
            <a:r>
              <a:rPr lang="en-US" sz="1800" dirty="0"/>
              <a:t>for distributed processing (Spark)</a:t>
            </a: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represents data series using sketches</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using a set of random vectors (Johnson-</a:t>
            </a:r>
            <a:r>
              <a:rPr lang="en-US" altLang="en-US" sz="1600" dirty="0" err="1"/>
              <a:t>Lindenstrauss</a:t>
            </a:r>
            <a:r>
              <a:rPr lang="en-US" altLang="en-US" sz="1600" dirty="0"/>
              <a:t> lemma)</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define groups of dimensions in sketches</a:t>
            </a:r>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store the values of each group in a grid (in parallel)</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each grid is kept by a node</a:t>
            </a:r>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p:txBody>
      </p:sp>
      <p:grpSp>
        <p:nvGrpSpPr>
          <p:cNvPr id="11" name="Group 10">
            <a:extLst>
              <a:ext uri="{FF2B5EF4-FFF2-40B4-BE49-F238E27FC236}">
                <a16:creationId xmlns:a16="http://schemas.microsoft.com/office/drawing/2014/main" id="{0FF48DAB-4BB2-47A0-8894-0928C0ACB02E}"/>
              </a:ext>
            </a:extLst>
          </p:cNvPr>
          <p:cNvGrpSpPr/>
          <p:nvPr/>
        </p:nvGrpSpPr>
        <p:grpSpPr>
          <a:xfrm>
            <a:off x="1524000" y="2390995"/>
            <a:ext cx="5693029" cy="1191260"/>
            <a:chOff x="169863" y="2432050"/>
            <a:chExt cx="8977566" cy="1746250"/>
          </a:xfrm>
        </p:grpSpPr>
        <p:grpSp>
          <p:nvGrpSpPr>
            <p:cNvPr id="12" name="Group 11">
              <a:extLst>
                <a:ext uri="{FF2B5EF4-FFF2-40B4-BE49-F238E27FC236}">
                  <a16:creationId xmlns:a16="http://schemas.microsoft.com/office/drawing/2014/main" id="{2A4B8DCA-9E41-491D-B26D-54387422045F}"/>
                </a:ext>
              </a:extLst>
            </p:cNvPr>
            <p:cNvGrpSpPr/>
            <p:nvPr/>
          </p:nvGrpSpPr>
          <p:grpSpPr>
            <a:xfrm>
              <a:off x="169863" y="2432050"/>
              <a:ext cx="5616575" cy="1746250"/>
              <a:chOff x="2084388" y="501650"/>
              <a:chExt cx="5616575" cy="1746250"/>
            </a:xfrm>
          </p:grpSpPr>
          <p:sp>
            <p:nvSpPr>
              <p:cNvPr id="21" name="AutoShape 3">
                <a:extLst>
                  <a:ext uri="{FF2B5EF4-FFF2-40B4-BE49-F238E27FC236}">
                    <a16:creationId xmlns:a16="http://schemas.microsoft.com/office/drawing/2014/main" id="{50CF3F6A-3CD6-4D70-A89C-68D132FA3550}"/>
                  </a:ext>
                </a:extLst>
              </p:cNvPr>
              <p:cNvSpPr>
                <a:spLocks noChangeArrowheads="1"/>
              </p:cNvSpPr>
              <p:nvPr/>
            </p:nvSpPr>
            <p:spPr bwMode="auto">
              <a:xfrm rot="5400000">
                <a:off x="4579938" y="1917700"/>
                <a:ext cx="323850" cy="336550"/>
              </a:xfrm>
              <a:custGeom>
                <a:avLst/>
                <a:gdLst>
                  <a:gd name="G0" fmla="+- 900 0 0"/>
                  <a:gd name="G1" fmla="+- 32767 0 0"/>
                  <a:gd name="G2" fmla="*/ G1 1 G0"/>
                  <a:gd name="G3" fmla="*/ 50000 65535 1"/>
                  <a:gd name="G4" fmla="+- 32767 0 50000"/>
                  <a:gd name="G5" fmla="?: G4 50000 32767"/>
                  <a:gd name="G6" fmla="?: G3 0 G4"/>
                  <a:gd name="G7" fmla="*/ 50000 65535 1"/>
                  <a:gd name="G8" fmla="+- G2 0 50000"/>
                  <a:gd name="G9" fmla="?: G8 50000 G2"/>
                  <a:gd name="G10" fmla="?: G7 0 G8"/>
                  <a:gd name="G11" fmla="*/ G0 G10 1"/>
                  <a:gd name="G12" fmla="*/ G11 1 32767"/>
                  <a:gd name="G13" fmla="+- 900 0 G12"/>
                  <a:gd name="G14" fmla="*/ 934 G6 1"/>
                  <a:gd name="G15" fmla="*/ G14 1 32767"/>
                  <a:gd name="G16" fmla="+- 467 0 0"/>
                  <a:gd name="G17" fmla="+- G16 0 G15"/>
                  <a:gd name="G18" fmla="+- G16 G15 0"/>
                  <a:gd name="G19" fmla="+- 467 0 0"/>
                  <a:gd name="G20" fmla="*/ G17 G12 1"/>
                  <a:gd name="G21" fmla="*/ G20 1 G19"/>
                  <a:gd name="G22" fmla="+- G13 G21 0"/>
                  <a:gd name="G23" fmla="+- 934 0 0"/>
                  <a:gd name="G24" fmla="+- 900 0 0"/>
                </a:gdLst>
                <a:ahLst/>
                <a:cxnLst>
                  <a:cxn ang="0">
                    <a:pos x="r" y="vc"/>
                  </a:cxn>
                  <a:cxn ang="5400000">
                    <a:pos x="hc" y="b"/>
                  </a:cxn>
                  <a:cxn ang="10800000">
                    <a:pos x="l" y="vc"/>
                  </a:cxn>
                  <a:cxn ang="16200000">
                    <a:pos x="hc" y="t"/>
                  </a:cxn>
                </a:cxnLst>
                <a:rect l="0" t="0" r="0" b="0"/>
                <a:pathLst>
                  <a:path>
                    <a:moveTo>
                      <a:pt x="0" y="467"/>
                    </a:moveTo>
                    <a:lnTo>
                      <a:pt x="900" y="467"/>
                    </a:lnTo>
                    <a:lnTo>
                      <a:pt x="900" y="0"/>
                    </a:lnTo>
                    <a:lnTo>
                      <a:pt x="900" y="467"/>
                    </a:lnTo>
                    <a:lnTo>
                      <a:pt x="900" y="934"/>
                    </a:lnTo>
                    <a:lnTo>
                      <a:pt x="900" y="467"/>
                    </a:lnTo>
                    <a:lnTo>
                      <a:pt x="0" y="467"/>
                    </a:lnTo>
                    <a:close/>
                  </a:path>
                </a:pathLst>
              </a:custGeom>
              <a:gradFill rotWithShape="0">
                <a:gsLst>
                  <a:gs pos="0">
                    <a:srgbClr val="AAB8D8"/>
                  </a:gs>
                  <a:gs pos="100000">
                    <a:srgbClr val="0F457E"/>
                  </a:gs>
                </a:gsLst>
                <a:lin ang="10800000" scaled="1"/>
              </a:gradFill>
              <a:ln w="9360" cap="flat">
                <a:solidFill>
                  <a:srgbClr val="184371"/>
                </a:solidFill>
                <a:round/>
                <a:headEnd/>
                <a:tailEnd/>
              </a:ln>
              <a:effectLst>
                <a:outerShdw dist="23040" dir="5400000" algn="ctr" rotWithShape="0">
                  <a:srgbClr val="000000">
                    <a:alpha val="35036"/>
                  </a:srgbClr>
                </a:outerShdw>
              </a:effectLst>
            </p:spPr>
            <p:txBody>
              <a:bodyPr wrap="none" anchor="ctr"/>
              <a:lstStyle/>
              <a:p>
                <a:endParaRPr lang="en-US"/>
              </a:p>
            </p:txBody>
          </p:sp>
          <p:sp>
            <p:nvSpPr>
              <p:cNvPr id="22" name="Rectangle 5">
                <a:extLst>
                  <a:ext uri="{FF2B5EF4-FFF2-40B4-BE49-F238E27FC236}">
                    <a16:creationId xmlns:a16="http://schemas.microsoft.com/office/drawing/2014/main" id="{585CB116-1E58-4115-8509-5924C5E2C991}"/>
                  </a:ext>
                </a:extLst>
              </p:cNvPr>
              <p:cNvSpPr>
                <a:spLocks noChangeArrowheads="1"/>
              </p:cNvSpPr>
              <p:nvPr/>
            </p:nvSpPr>
            <p:spPr bwMode="auto">
              <a:xfrm>
                <a:off x="2084388" y="673100"/>
                <a:ext cx="2368550" cy="414338"/>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3" name="Rectangle 6">
                <a:extLst>
                  <a:ext uri="{FF2B5EF4-FFF2-40B4-BE49-F238E27FC236}">
                    <a16:creationId xmlns:a16="http://schemas.microsoft.com/office/drawing/2014/main" id="{B7B6CC31-1B72-4617-9378-9328657A8F37}"/>
                  </a:ext>
                </a:extLst>
              </p:cNvPr>
              <p:cNvSpPr>
                <a:spLocks noChangeArrowheads="1"/>
              </p:cNvSpPr>
              <p:nvPr/>
            </p:nvSpPr>
            <p:spPr bwMode="auto">
              <a:xfrm>
                <a:off x="2084388" y="942975"/>
                <a:ext cx="2441575" cy="414338"/>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4" name="Rectangle 7">
                <a:extLst>
                  <a:ext uri="{FF2B5EF4-FFF2-40B4-BE49-F238E27FC236}">
                    <a16:creationId xmlns:a16="http://schemas.microsoft.com/office/drawing/2014/main" id="{396CC124-CF57-4C33-AD67-B8AFE05DD39F}"/>
                  </a:ext>
                </a:extLst>
              </p:cNvPr>
              <p:cNvSpPr>
                <a:spLocks noChangeArrowheads="1"/>
              </p:cNvSpPr>
              <p:nvPr/>
            </p:nvSpPr>
            <p:spPr bwMode="auto">
              <a:xfrm>
                <a:off x="2084388" y="1212850"/>
                <a:ext cx="2422525" cy="414338"/>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5" name="Rectangle 8">
                <a:extLst>
                  <a:ext uri="{FF2B5EF4-FFF2-40B4-BE49-F238E27FC236}">
                    <a16:creationId xmlns:a16="http://schemas.microsoft.com/office/drawing/2014/main" id="{EF5E6E60-3330-4408-9526-69011385BBBF}"/>
                  </a:ext>
                </a:extLst>
              </p:cNvPr>
              <p:cNvSpPr>
                <a:spLocks noChangeArrowheads="1"/>
              </p:cNvSpPr>
              <p:nvPr/>
            </p:nvSpPr>
            <p:spPr bwMode="auto">
              <a:xfrm>
                <a:off x="4875213" y="501650"/>
                <a:ext cx="2825750" cy="414338"/>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6" name="Rectangle 9">
                <a:extLst>
                  <a:ext uri="{FF2B5EF4-FFF2-40B4-BE49-F238E27FC236}">
                    <a16:creationId xmlns:a16="http://schemas.microsoft.com/office/drawing/2014/main" id="{AD3B6F04-9D47-4664-9A23-9AC5FFE153E2}"/>
                  </a:ext>
                </a:extLst>
              </p:cNvPr>
              <p:cNvSpPr>
                <a:spLocks noChangeArrowheads="1"/>
              </p:cNvSpPr>
              <p:nvPr/>
            </p:nvSpPr>
            <p:spPr bwMode="auto">
              <a:xfrm>
                <a:off x="4875213" y="836613"/>
                <a:ext cx="2825750" cy="414337"/>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7" name="Rectangle 10">
                <a:extLst>
                  <a:ext uri="{FF2B5EF4-FFF2-40B4-BE49-F238E27FC236}">
                    <a16:creationId xmlns:a16="http://schemas.microsoft.com/office/drawing/2014/main" id="{22235622-07B8-4F00-86AD-D718CEAC7841}"/>
                  </a:ext>
                </a:extLst>
              </p:cNvPr>
              <p:cNvSpPr>
                <a:spLocks noChangeArrowheads="1"/>
              </p:cNvSpPr>
              <p:nvPr/>
            </p:nvSpPr>
            <p:spPr bwMode="auto">
              <a:xfrm>
                <a:off x="4875213" y="1169988"/>
                <a:ext cx="2825750" cy="414337"/>
              </a:xfrm>
              <a:prstGeom prst="rect">
                <a:avLst/>
              </a:prstGeom>
              <a:blipFill dpi="0" rotWithShape="0">
                <a:blip r:embed="rId8"/>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8" name="Rectangle 11">
                <a:extLst>
                  <a:ext uri="{FF2B5EF4-FFF2-40B4-BE49-F238E27FC236}">
                    <a16:creationId xmlns:a16="http://schemas.microsoft.com/office/drawing/2014/main" id="{70FD7492-1587-4A8B-AAC2-CDF95675472E}"/>
                  </a:ext>
                </a:extLst>
              </p:cNvPr>
              <p:cNvSpPr>
                <a:spLocks noChangeArrowheads="1"/>
              </p:cNvSpPr>
              <p:nvPr/>
            </p:nvSpPr>
            <p:spPr bwMode="auto">
              <a:xfrm>
                <a:off x="4875213" y="1503363"/>
                <a:ext cx="2825750" cy="414337"/>
              </a:xfrm>
              <a:prstGeom prst="rect">
                <a:avLst/>
              </a:prstGeom>
              <a:blipFill dpi="0" rotWithShape="0">
                <a:blip r:embed="rId9"/>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cxnSp>
            <p:nvCxnSpPr>
              <p:cNvPr id="29" name="AutoShape 12">
                <a:extLst>
                  <a:ext uri="{FF2B5EF4-FFF2-40B4-BE49-F238E27FC236}">
                    <a16:creationId xmlns:a16="http://schemas.microsoft.com/office/drawing/2014/main" id="{1D5E149A-81D7-4F0B-A3D2-58A993C54FF8}"/>
                  </a:ext>
                </a:extLst>
              </p:cNvPr>
              <p:cNvCxnSpPr>
                <a:cxnSpLocks noChangeShapeType="1"/>
              </p:cNvCxnSpPr>
              <p:nvPr/>
            </p:nvCxnSpPr>
            <p:spPr bwMode="auto">
              <a:xfrm flipV="1">
                <a:off x="4340225" y="711200"/>
                <a:ext cx="534988" cy="7413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0" name="AutoShape 13">
                <a:extLst>
                  <a:ext uri="{FF2B5EF4-FFF2-40B4-BE49-F238E27FC236}">
                    <a16:creationId xmlns:a16="http://schemas.microsoft.com/office/drawing/2014/main" id="{30DB98AE-167C-4F38-9359-C198882587BA}"/>
                  </a:ext>
                </a:extLst>
              </p:cNvPr>
              <p:cNvCxnSpPr>
                <a:cxnSpLocks noChangeShapeType="1"/>
              </p:cNvCxnSpPr>
              <p:nvPr/>
            </p:nvCxnSpPr>
            <p:spPr bwMode="auto">
              <a:xfrm flipV="1">
                <a:off x="4340225" y="1044575"/>
                <a:ext cx="534988" cy="407988"/>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1" name="AutoShape 14">
                <a:extLst>
                  <a:ext uri="{FF2B5EF4-FFF2-40B4-BE49-F238E27FC236}">
                    <a16:creationId xmlns:a16="http://schemas.microsoft.com/office/drawing/2014/main" id="{78AFCC76-573A-4039-97CC-A3DB9A17B181}"/>
                  </a:ext>
                </a:extLst>
              </p:cNvPr>
              <p:cNvCxnSpPr>
                <a:cxnSpLocks noChangeShapeType="1"/>
              </p:cNvCxnSpPr>
              <p:nvPr/>
            </p:nvCxnSpPr>
            <p:spPr bwMode="auto">
              <a:xfrm>
                <a:off x="4340225" y="1450975"/>
                <a:ext cx="534988" cy="26035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2" name="AutoShape 15">
                <a:extLst>
                  <a:ext uri="{FF2B5EF4-FFF2-40B4-BE49-F238E27FC236}">
                    <a16:creationId xmlns:a16="http://schemas.microsoft.com/office/drawing/2014/main" id="{5D513B89-BAAA-47BB-AD1E-6B6EE64FFA42}"/>
                  </a:ext>
                </a:extLst>
              </p:cNvPr>
              <p:cNvCxnSpPr>
                <a:cxnSpLocks noChangeShapeType="1"/>
              </p:cNvCxnSpPr>
              <p:nvPr/>
            </p:nvCxnSpPr>
            <p:spPr bwMode="auto">
              <a:xfrm flipV="1">
                <a:off x="4340225" y="1377950"/>
                <a:ext cx="534988" cy="7461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3" name="AutoShape 16">
                <a:extLst>
                  <a:ext uri="{FF2B5EF4-FFF2-40B4-BE49-F238E27FC236}">
                    <a16:creationId xmlns:a16="http://schemas.microsoft.com/office/drawing/2014/main" id="{6BA19E72-BD23-4DA7-8238-F521E7523306}"/>
                  </a:ext>
                </a:extLst>
              </p:cNvPr>
              <p:cNvCxnSpPr>
                <a:cxnSpLocks noChangeShapeType="1"/>
              </p:cNvCxnSpPr>
              <p:nvPr/>
            </p:nvCxnSpPr>
            <p:spPr bwMode="auto">
              <a:xfrm>
                <a:off x="4338638" y="1184275"/>
                <a:ext cx="536575" cy="52705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4" name="AutoShape 17">
                <a:extLst>
                  <a:ext uri="{FF2B5EF4-FFF2-40B4-BE49-F238E27FC236}">
                    <a16:creationId xmlns:a16="http://schemas.microsoft.com/office/drawing/2014/main" id="{A5BCF187-1A72-44B3-B1F9-5A9196E05311}"/>
                  </a:ext>
                </a:extLst>
              </p:cNvPr>
              <p:cNvCxnSpPr>
                <a:cxnSpLocks noChangeShapeType="1"/>
              </p:cNvCxnSpPr>
              <p:nvPr/>
            </p:nvCxnSpPr>
            <p:spPr bwMode="auto">
              <a:xfrm flipV="1">
                <a:off x="4338638" y="712788"/>
                <a:ext cx="536575" cy="473075"/>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5" name="AutoShape 18">
                <a:extLst>
                  <a:ext uri="{FF2B5EF4-FFF2-40B4-BE49-F238E27FC236}">
                    <a16:creationId xmlns:a16="http://schemas.microsoft.com/office/drawing/2014/main" id="{6808828D-C834-4A61-9022-2E488C22B6EA}"/>
                  </a:ext>
                </a:extLst>
              </p:cNvPr>
              <p:cNvCxnSpPr>
                <a:cxnSpLocks noChangeShapeType="1"/>
              </p:cNvCxnSpPr>
              <p:nvPr/>
            </p:nvCxnSpPr>
            <p:spPr bwMode="auto">
              <a:xfrm>
                <a:off x="4338638" y="1184275"/>
                <a:ext cx="536575" cy="193675"/>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6" name="AutoShape 19">
                <a:extLst>
                  <a:ext uri="{FF2B5EF4-FFF2-40B4-BE49-F238E27FC236}">
                    <a16:creationId xmlns:a16="http://schemas.microsoft.com/office/drawing/2014/main" id="{EB808338-3F0A-4AF8-8FBE-C652DD6F5607}"/>
                  </a:ext>
                </a:extLst>
              </p:cNvPr>
              <p:cNvCxnSpPr>
                <a:cxnSpLocks noChangeShapeType="1"/>
              </p:cNvCxnSpPr>
              <p:nvPr/>
            </p:nvCxnSpPr>
            <p:spPr bwMode="auto">
              <a:xfrm flipV="1">
                <a:off x="4338638" y="1046163"/>
                <a:ext cx="536575" cy="13970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7" name="AutoShape 20">
                <a:extLst>
                  <a:ext uri="{FF2B5EF4-FFF2-40B4-BE49-F238E27FC236}">
                    <a16:creationId xmlns:a16="http://schemas.microsoft.com/office/drawing/2014/main" id="{788EE52B-C667-4514-812F-0FAAD564C82B}"/>
                  </a:ext>
                </a:extLst>
              </p:cNvPr>
              <p:cNvCxnSpPr>
                <a:cxnSpLocks noChangeShapeType="1"/>
              </p:cNvCxnSpPr>
              <p:nvPr/>
            </p:nvCxnSpPr>
            <p:spPr bwMode="auto">
              <a:xfrm>
                <a:off x="4348163" y="917575"/>
                <a:ext cx="527050" cy="7921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8" name="AutoShape 21">
                <a:extLst>
                  <a:ext uri="{FF2B5EF4-FFF2-40B4-BE49-F238E27FC236}">
                    <a16:creationId xmlns:a16="http://schemas.microsoft.com/office/drawing/2014/main" id="{F97CEB19-E222-465F-9129-85BECED189EE}"/>
                  </a:ext>
                </a:extLst>
              </p:cNvPr>
              <p:cNvCxnSpPr>
                <a:cxnSpLocks noChangeShapeType="1"/>
              </p:cNvCxnSpPr>
              <p:nvPr/>
            </p:nvCxnSpPr>
            <p:spPr bwMode="auto">
              <a:xfrm>
                <a:off x="4348163" y="917575"/>
                <a:ext cx="527050" cy="458788"/>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9" name="AutoShape 22">
                <a:extLst>
                  <a:ext uri="{FF2B5EF4-FFF2-40B4-BE49-F238E27FC236}">
                    <a16:creationId xmlns:a16="http://schemas.microsoft.com/office/drawing/2014/main" id="{8DF69404-7072-4D31-8D66-F64722950EA0}"/>
                  </a:ext>
                </a:extLst>
              </p:cNvPr>
              <p:cNvCxnSpPr>
                <a:cxnSpLocks noChangeShapeType="1"/>
              </p:cNvCxnSpPr>
              <p:nvPr/>
            </p:nvCxnSpPr>
            <p:spPr bwMode="auto">
              <a:xfrm>
                <a:off x="4348163" y="917575"/>
                <a:ext cx="527050" cy="12541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40" name="AutoShape 23">
                <a:extLst>
                  <a:ext uri="{FF2B5EF4-FFF2-40B4-BE49-F238E27FC236}">
                    <a16:creationId xmlns:a16="http://schemas.microsoft.com/office/drawing/2014/main" id="{E090652B-2741-4FB3-94F4-9778BA4BDB69}"/>
                  </a:ext>
                </a:extLst>
              </p:cNvPr>
              <p:cNvCxnSpPr>
                <a:cxnSpLocks noChangeShapeType="1"/>
              </p:cNvCxnSpPr>
              <p:nvPr/>
            </p:nvCxnSpPr>
            <p:spPr bwMode="auto">
              <a:xfrm flipV="1">
                <a:off x="4348163" y="711200"/>
                <a:ext cx="527050" cy="2079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grpSp>
        <p:grpSp>
          <p:nvGrpSpPr>
            <p:cNvPr id="13" name="Group 12">
              <a:extLst>
                <a:ext uri="{FF2B5EF4-FFF2-40B4-BE49-F238E27FC236}">
                  <a16:creationId xmlns:a16="http://schemas.microsoft.com/office/drawing/2014/main" id="{4D989805-2F3F-4AE0-98DF-4A9E7F775DEB}"/>
                </a:ext>
              </a:extLst>
            </p:cNvPr>
            <p:cNvGrpSpPr/>
            <p:nvPr/>
          </p:nvGrpSpPr>
          <p:grpSpPr>
            <a:xfrm>
              <a:off x="6434391" y="2629694"/>
              <a:ext cx="2713038" cy="1316037"/>
              <a:chOff x="6033293" y="2635250"/>
              <a:chExt cx="2713038" cy="1316037"/>
            </a:xfrm>
          </p:grpSpPr>
          <p:sp>
            <p:nvSpPr>
              <p:cNvPr id="15" name="AutoShape 4">
                <a:extLst>
                  <a:ext uri="{FF2B5EF4-FFF2-40B4-BE49-F238E27FC236}">
                    <a16:creationId xmlns:a16="http://schemas.microsoft.com/office/drawing/2014/main" id="{9F2E2629-EA21-4AD8-BEC2-31710725F04B}"/>
                  </a:ext>
                </a:extLst>
              </p:cNvPr>
              <p:cNvSpPr>
                <a:spLocks noChangeArrowheads="1"/>
              </p:cNvSpPr>
              <p:nvPr/>
            </p:nvSpPr>
            <p:spPr bwMode="auto">
              <a:xfrm rot="5400000">
                <a:off x="7187406" y="3621087"/>
                <a:ext cx="323850" cy="336550"/>
              </a:xfrm>
              <a:custGeom>
                <a:avLst/>
                <a:gdLst>
                  <a:gd name="G0" fmla="+- 900 0 0"/>
                  <a:gd name="G1" fmla="+- 32767 0 0"/>
                  <a:gd name="G2" fmla="*/ G1 1 G0"/>
                  <a:gd name="G3" fmla="*/ 50000 65535 1"/>
                  <a:gd name="G4" fmla="+- 32767 0 50000"/>
                  <a:gd name="G5" fmla="?: G4 50000 32767"/>
                  <a:gd name="G6" fmla="?: G3 0 G4"/>
                  <a:gd name="G7" fmla="*/ 50000 65535 1"/>
                  <a:gd name="G8" fmla="+- G2 0 50000"/>
                  <a:gd name="G9" fmla="?: G8 50000 G2"/>
                  <a:gd name="G10" fmla="?: G7 0 G8"/>
                  <a:gd name="G11" fmla="*/ G0 G10 1"/>
                  <a:gd name="G12" fmla="*/ G11 1 32767"/>
                  <a:gd name="G13" fmla="+- 900 0 G12"/>
                  <a:gd name="G14" fmla="*/ 934 G6 1"/>
                  <a:gd name="G15" fmla="*/ G14 1 32767"/>
                  <a:gd name="G16" fmla="+- 467 0 0"/>
                  <a:gd name="G17" fmla="+- G16 0 G15"/>
                  <a:gd name="G18" fmla="+- G16 G15 0"/>
                  <a:gd name="G19" fmla="+- 467 0 0"/>
                  <a:gd name="G20" fmla="*/ G17 G12 1"/>
                  <a:gd name="G21" fmla="*/ G20 1 G19"/>
                  <a:gd name="G22" fmla="+- G13 G21 0"/>
                  <a:gd name="G23" fmla="+- 934 0 0"/>
                  <a:gd name="G24" fmla="+- 900 0 0"/>
                </a:gdLst>
                <a:ahLst/>
                <a:cxnLst>
                  <a:cxn ang="0">
                    <a:pos x="r" y="vc"/>
                  </a:cxn>
                  <a:cxn ang="5400000">
                    <a:pos x="hc" y="b"/>
                  </a:cxn>
                  <a:cxn ang="10800000">
                    <a:pos x="l" y="vc"/>
                  </a:cxn>
                  <a:cxn ang="16200000">
                    <a:pos x="hc" y="t"/>
                  </a:cxn>
                </a:cxnLst>
                <a:rect l="0" t="0" r="0" b="0"/>
                <a:pathLst>
                  <a:path>
                    <a:moveTo>
                      <a:pt x="0" y="467"/>
                    </a:moveTo>
                    <a:lnTo>
                      <a:pt x="900" y="467"/>
                    </a:lnTo>
                    <a:lnTo>
                      <a:pt x="900" y="0"/>
                    </a:lnTo>
                    <a:lnTo>
                      <a:pt x="900" y="467"/>
                    </a:lnTo>
                    <a:lnTo>
                      <a:pt x="900" y="934"/>
                    </a:lnTo>
                    <a:lnTo>
                      <a:pt x="900" y="467"/>
                    </a:lnTo>
                    <a:lnTo>
                      <a:pt x="0" y="467"/>
                    </a:lnTo>
                    <a:close/>
                  </a:path>
                </a:pathLst>
              </a:custGeom>
              <a:gradFill rotWithShape="0">
                <a:gsLst>
                  <a:gs pos="0">
                    <a:srgbClr val="AAB8D8"/>
                  </a:gs>
                  <a:gs pos="100000">
                    <a:srgbClr val="0F457E"/>
                  </a:gs>
                </a:gsLst>
                <a:lin ang="10800000" scaled="1"/>
              </a:gradFill>
              <a:ln w="9360" cap="flat">
                <a:solidFill>
                  <a:srgbClr val="184371"/>
                </a:solidFill>
                <a:round/>
                <a:headEnd/>
                <a:tailEnd/>
              </a:ln>
              <a:effectLst>
                <a:outerShdw dist="23040" dir="5400000" algn="ctr" rotWithShape="0">
                  <a:srgbClr val="000000">
                    <a:alpha val="35036"/>
                  </a:srgbClr>
                </a:outerShdw>
              </a:effectLst>
            </p:spPr>
            <p:txBody>
              <a:bodyPr wrap="none" anchor="ctr"/>
              <a:lstStyle/>
              <a:p>
                <a:endParaRPr lang="en-US"/>
              </a:p>
            </p:txBody>
          </p:sp>
          <p:sp>
            <p:nvSpPr>
              <p:cNvPr id="16" name="Rectangle 24">
                <a:extLst>
                  <a:ext uri="{FF2B5EF4-FFF2-40B4-BE49-F238E27FC236}">
                    <a16:creationId xmlns:a16="http://schemas.microsoft.com/office/drawing/2014/main" id="{76EE3D89-E255-4202-BC3F-101FECB6FCE7}"/>
                  </a:ext>
                </a:extLst>
              </p:cNvPr>
              <p:cNvSpPr>
                <a:spLocks noChangeArrowheads="1"/>
              </p:cNvSpPr>
              <p:nvPr/>
            </p:nvSpPr>
            <p:spPr bwMode="auto">
              <a:xfrm>
                <a:off x="6033293" y="2635250"/>
                <a:ext cx="2681288" cy="414337"/>
              </a:xfrm>
              <a:prstGeom prst="rect">
                <a:avLst/>
              </a:prstGeom>
              <a:blipFill dpi="0" rotWithShape="0">
                <a:blip r:embed="rId10"/>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7" name="Rectangle 25">
                <a:extLst>
                  <a:ext uri="{FF2B5EF4-FFF2-40B4-BE49-F238E27FC236}">
                    <a16:creationId xmlns:a16="http://schemas.microsoft.com/office/drawing/2014/main" id="{A54D517C-A7C4-4E98-8B7B-B7A069543E44}"/>
                  </a:ext>
                </a:extLst>
              </p:cNvPr>
              <p:cNvSpPr>
                <a:spLocks noChangeArrowheads="1"/>
              </p:cNvSpPr>
              <p:nvPr/>
            </p:nvSpPr>
            <p:spPr bwMode="auto">
              <a:xfrm>
                <a:off x="6041231" y="2890837"/>
                <a:ext cx="2705100" cy="414338"/>
              </a:xfrm>
              <a:prstGeom prst="rect">
                <a:avLst/>
              </a:prstGeom>
              <a:blipFill dpi="0" rotWithShape="0">
                <a:blip r:embed="rId11"/>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8" name="Rectangle 26">
                <a:extLst>
                  <a:ext uri="{FF2B5EF4-FFF2-40B4-BE49-F238E27FC236}">
                    <a16:creationId xmlns:a16="http://schemas.microsoft.com/office/drawing/2014/main" id="{F603A51C-651E-4B6E-BF21-06A4FDD98BC8}"/>
                  </a:ext>
                </a:extLst>
              </p:cNvPr>
              <p:cNvSpPr>
                <a:spLocks noChangeArrowheads="1"/>
              </p:cNvSpPr>
              <p:nvPr/>
            </p:nvSpPr>
            <p:spPr bwMode="auto">
              <a:xfrm>
                <a:off x="6076156" y="3154362"/>
                <a:ext cx="2632075" cy="414338"/>
              </a:xfrm>
              <a:prstGeom prst="rect">
                <a:avLst/>
              </a:prstGeom>
              <a:blipFill dpi="0" rotWithShape="0">
                <a:blip r:embed="rId12"/>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9" name="AutoShape 27">
                <a:extLst>
                  <a:ext uri="{FF2B5EF4-FFF2-40B4-BE49-F238E27FC236}">
                    <a16:creationId xmlns:a16="http://schemas.microsoft.com/office/drawing/2014/main" id="{2BF4B315-5DCF-45BC-95F1-3826FF7A4A8D}"/>
                  </a:ext>
                </a:extLst>
              </p:cNvPr>
              <p:cNvSpPr>
                <a:spLocks noChangeArrowheads="1"/>
              </p:cNvSpPr>
              <p:nvPr/>
            </p:nvSpPr>
            <p:spPr bwMode="auto">
              <a:xfrm>
                <a:off x="6282531" y="2698750"/>
                <a:ext cx="1089025" cy="792162"/>
              </a:xfrm>
              <a:custGeom>
                <a:avLst/>
                <a:gdLst>
                  <a:gd name="G0" fmla="*/ 16667 65535 1"/>
                  <a:gd name="G1" fmla="+- 32767 0 16667"/>
                  <a:gd name="G2" fmla="?: G1 16667 32767"/>
                  <a:gd name="G3" fmla="?: G0 0 G1"/>
                  <a:gd name="G4" fmla="+- 2203 0 0"/>
                  <a:gd name="G5" fmla="*/ G4 G3 1"/>
                  <a:gd name="G6" fmla="*/ G5 1 32767"/>
                  <a:gd name="G7" fmla="+- 3025 0 G6"/>
                  <a:gd name="G8" fmla="+- 2203 0 G6"/>
                  <a:gd name="G9" fmla="*/ G6 29289 1"/>
                  <a:gd name="G10" fmla="*/ G9 1 32767"/>
                  <a:gd name="G11" fmla="+- 3025 0 G10"/>
                  <a:gd name="G12" fmla="+- 2203 0 G10"/>
                  <a:gd name="G13" fmla="*/ 1 3025 2"/>
                  <a:gd name="G14" fmla="*/ 1 2203 2"/>
                  <a:gd name="G15" fmla="+- 2203 0 0"/>
                  <a:gd name="G16" fmla="+- 3025 0 0"/>
                  <a:gd name="G17" fmla="+- 180 0 0"/>
                  <a:gd name="G18" fmla="+- 90 0 0"/>
                  <a:gd name="G19" fmla="+- 270 0 0"/>
                  <a:gd name="G20" fmla="+- 90 0 0"/>
                  <a:gd name="G21" fmla="+- 1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0"/>
                    </a:moveTo>
                    <a:lnTo>
                      <a:pt x="0" y="0"/>
                    </a:lnTo>
                    <a:lnTo>
                      <a:pt x="180" y="90"/>
                    </a:lnTo>
                    <a:lnTo>
                      <a:pt x="3025" y="0"/>
                    </a:lnTo>
                    <a:lnTo>
                      <a:pt x="0" y="0"/>
                    </a:lnTo>
                    <a:lnTo>
                      <a:pt x="270" y="90"/>
                    </a:lnTo>
                    <a:lnTo>
                      <a:pt x="3025" y="2203"/>
                    </a:lnTo>
                    <a:lnTo>
                      <a:pt x="0" y="0"/>
                    </a:lnTo>
                    <a:close/>
                  </a:path>
                </a:pathLst>
              </a:custGeom>
              <a:noFill/>
              <a:ln w="19080" cap="flat">
                <a:solidFill>
                  <a:srgbClr val="CC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AutoShape 28">
                <a:extLst>
                  <a:ext uri="{FF2B5EF4-FFF2-40B4-BE49-F238E27FC236}">
                    <a16:creationId xmlns:a16="http://schemas.microsoft.com/office/drawing/2014/main" id="{79E7E4D4-CAFB-431E-A748-33CDA7EA9134}"/>
                  </a:ext>
                </a:extLst>
              </p:cNvPr>
              <p:cNvSpPr>
                <a:spLocks noChangeArrowheads="1"/>
              </p:cNvSpPr>
              <p:nvPr/>
            </p:nvSpPr>
            <p:spPr bwMode="auto">
              <a:xfrm>
                <a:off x="7425531" y="2698750"/>
                <a:ext cx="1089025" cy="792162"/>
              </a:xfrm>
              <a:custGeom>
                <a:avLst/>
                <a:gdLst>
                  <a:gd name="G0" fmla="*/ 16667 65535 1"/>
                  <a:gd name="G1" fmla="+- 32767 0 16667"/>
                  <a:gd name="G2" fmla="?: G1 16667 32767"/>
                  <a:gd name="G3" fmla="?: G0 0 G1"/>
                  <a:gd name="G4" fmla="+- 2203 0 0"/>
                  <a:gd name="G5" fmla="*/ G4 G3 1"/>
                  <a:gd name="G6" fmla="*/ G5 1 32767"/>
                  <a:gd name="G7" fmla="+- 3025 0 G6"/>
                  <a:gd name="G8" fmla="+- 2203 0 G6"/>
                  <a:gd name="G9" fmla="*/ G6 29289 1"/>
                  <a:gd name="G10" fmla="*/ G9 1 32767"/>
                  <a:gd name="G11" fmla="+- 3025 0 G10"/>
                  <a:gd name="G12" fmla="+- 2203 0 G10"/>
                  <a:gd name="G13" fmla="*/ 1 3025 2"/>
                  <a:gd name="G14" fmla="*/ 1 2203 2"/>
                  <a:gd name="G15" fmla="+- 2203 0 0"/>
                  <a:gd name="G16" fmla="+- 3025 0 0"/>
                  <a:gd name="G17" fmla="+- 180 0 0"/>
                  <a:gd name="G18" fmla="+- 90 0 0"/>
                  <a:gd name="G19" fmla="+- 270 0 0"/>
                  <a:gd name="G20" fmla="+- 90 0 0"/>
                  <a:gd name="G21" fmla="+- 1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0"/>
                    </a:moveTo>
                    <a:lnTo>
                      <a:pt x="0" y="0"/>
                    </a:lnTo>
                    <a:lnTo>
                      <a:pt x="180" y="90"/>
                    </a:lnTo>
                    <a:lnTo>
                      <a:pt x="3025" y="0"/>
                    </a:lnTo>
                    <a:lnTo>
                      <a:pt x="0" y="0"/>
                    </a:lnTo>
                    <a:lnTo>
                      <a:pt x="270" y="90"/>
                    </a:lnTo>
                    <a:lnTo>
                      <a:pt x="3025" y="2203"/>
                    </a:lnTo>
                    <a:lnTo>
                      <a:pt x="0" y="0"/>
                    </a:lnTo>
                    <a:close/>
                  </a:path>
                </a:pathLst>
              </a:custGeom>
              <a:noFill/>
              <a:ln w="19080" cap="flat">
                <a:solidFill>
                  <a:srgbClr val="CC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4" name="Arrow: Right 13">
              <a:extLst>
                <a:ext uri="{FF2B5EF4-FFF2-40B4-BE49-F238E27FC236}">
                  <a16:creationId xmlns:a16="http://schemas.microsoft.com/office/drawing/2014/main" id="{1F233549-CCC9-475D-92B4-1BFA369DE466}"/>
                </a:ext>
              </a:extLst>
            </p:cNvPr>
            <p:cNvSpPr/>
            <p:nvPr/>
          </p:nvSpPr>
          <p:spPr>
            <a:xfrm>
              <a:off x="5818831" y="2929276"/>
              <a:ext cx="691071" cy="395004"/>
            </a:xfrm>
            <a:prstGeom prst="rightArrow">
              <a:avLst>
                <a:gd name="adj1" fmla="val 3602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7378A93-7F6B-44A0-94CE-9419DE2D4648}"/>
              </a:ext>
            </a:extLst>
          </p:cNvPr>
          <p:cNvGrpSpPr/>
          <p:nvPr/>
        </p:nvGrpSpPr>
        <p:grpSpPr>
          <a:xfrm>
            <a:off x="3648969" y="4110648"/>
            <a:ext cx="5224066" cy="1354694"/>
            <a:chOff x="3978672" y="5086738"/>
            <a:chExt cx="5224066" cy="1354694"/>
          </a:xfrm>
        </p:grpSpPr>
        <p:pic>
          <p:nvPicPr>
            <p:cNvPr id="42" name="Picture 2">
              <a:extLst>
                <a:ext uri="{FF2B5EF4-FFF2-40B4-BE49-F238E27FC236}">
                  <a16:creationId xmlns:a16="http://schemas.microsoft.com/office/drawing/2014/main" id="{41DFD487-60CD-46A8-8BE9-CD40970C7B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02188" y="5086738"/>
              <a:ext cx="2898775" cy="1307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Rectangle 29">
              <a:extLst>
                <a:ext uri="{FF2B5EF4-FFF2-40B4-BE49-F238E27FC236}">
                  <a16:creationId xmlns:a16="http://schemas.microsoft.com/office/drawing/2014/main" id="{25D2A148-6F4C-4E4E-B1D3-3E9238A608B9}"/>
                </a:ext>
              </a:extLst>
            </p:cNvPr>
            <p:cNvSpPr>
              <a:spLocks noChangeArrowheads="1"/>
            </p:cNvSpPr>
            <p:nvPr/>
          </p:nvSpPr>
          <p:spPr bwMode="auto">
            <a:xfrm>
              <a:off x="3978672" y="5995345"/>
              <a:ext cx="1760537"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b="1" dirty="0">
                  <a:solidFill>
                    <a:srgbClr val="CC0000"/>
                  </a:solidFill>
                  <a:latin typeface="Indie Flower" charset="0"/>
                  <a:cs typeface="Indie Flower" charset="0"/>
                </a:rPr>
                <a:t>node 1</a:t>
              </a:r>
            </a:p>
          </p:txBody>
        </p:sp>
        <p:sp>
          <p:nvSpPr>
            <p:cNvPr id="44" name="Rectangle 30">
              <a:extLst>
                <a:ext uri="{FF2B5EF4-FFF2-40B4-BE49-F238E27FC236}">
                  <a16:creationId xmlns:a16="http://schemas.microsoft.com/office/drawing/2014/main" id="{D23B2AD5-4262-42EF-9301-6C9A2DB06716}"/>
                </a:ext>
              </a:extLst>
            </p:cNvPr>
            <p:cNvSpPr>
              <a:spLocks noChangeArrowheads="1"/>
            </p:cNvSpPr>
            <p:nvPr/>
          </p:nvSpPr>
          <p:spPr bwMode="auto">
            <a:xfrm>
              <a:off x="7700963" y="5995345"/>
              <a:ext cx="150177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b="1" dirty="0">
                  <a:solidFill>
                    <a:srgbClr val="CC0000"/>
                  </a:solidFill>
                  <a:latin typeface="Indie Flower" charset="0"/>
                  <a:cs typeface="Indie Flower" charset="0"/>
                </a:rPr>
                <a:t>node 2</a:t>
              </a:r>
            </a:p>
          </p:txBody>
        </p:sp>
      </p:grpSp>
      <p:sp>
        <p:nvSpPr>
          <p:cNvPr id="45" name="Rectangle 44">
            <a:extLst>
              <a:ext uri="{FF2B5EF4-FFF2-40B4-BE49-F238E27FC236}">
                <a16:creationId xmlns:a16="http://schemas.microsoft.com/office/drawing/2014/main" id="{BAC431FE-FD92-42E6-9C28-C7A09A5C5E9F}"/>
              </a:ext>
            </a:extLst>
          </p:cNvPr>
          <p:cNvSpPr/>
          <p:nvPr/>
        </p:nvSpPr>
        <p:spPr>
          <a:xfrm>
            <a:off x="7677639" y="851806"/>
            <a:ext cx="1360789" cy="949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15053C5F-8AFD-4C80-B4AE-1BF3DE93C9B5}"/>
              </a:ext>
            </a:extLst>
          </p:cNvPr>
          <p:cNvSpPr/>
          <p:nvPr/>
        </p:nvSpPr>
        <p:spPr>
          <a:xfrm>
            <a:off x="7681087" y="627601"/>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47" name="Rounded Rectangle 12">
            <a:extLst>
              <a:ext uri="{FF2B5EF4-FFF2-40B4-BE49-F238E27FC236}">
                <a16:creationId xmlns:a16="http://schemas.microsoft.com/office/drawing/2014/main" id="{28DBFCF1-3321-46CD-A31D-352C94C79DC8}"/>
              </a:ext>
            </a:extLst>
          </p:cNvPr>
          <p:cNvSpPr/>
          <p:nvPr/>
        </p:nvSpPr>
        <p:spPr>
          <a:xfrm>
            <a:off x="7777944" y="944149"/>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Cole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KDD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‘05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8" name="Rounded Rectangle 12">
            <a:extLst>
              <a:ext uri="{FF2B5EF4-FFF2-40B4-BE49-F238E27FC236}">
                <a16:creationId xmlns:a16="http://schemas.microsoft.com/office/drawing/2014/main" id="{7B21A53E-2AA1-4BAE-9DCF-42F0B3242DEA}"/>
              </a:ext>
            </a:extLst>
          </p:cNvPr>
          <p:cNvSpPr/>
          <p:nvPr/>
        </p:nvSpPr>
        <p:spPr>
          <a:xfrm>
            <a:off x="7781664" y="136417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Yagoubi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DMKD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9" name="Footer Placeholder 1">
            <a:extLst>
              <a:ext uri="{FF2B5EF4-FFF2-40B4-BE49-F238E27FC236}">
                <a16:creationId xmlns:a16="http://schemas.microsoft.com/office/drawing/2014/main" id="{FAFBABC3-4EAA-45F4-974C-3387D89C800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97990277"/>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B9C53C23-0D31-4742-9672-362502D71DB9}"/>
              </a:ext>
            </a:extLst>
          </p:cNvPr>
          <p:cNvSpPr>
            <a:spLocks noGrp="1" noChangeArrowheads="1"/>
          </p:cNvSpPr>
          <p:nvPr>
            <p:ph type="title" idx="4294967295"/>
          </p:nvPr>
        </p:nvSpPr>
        <p:spPr>
          <a:xfrm>
            <a:off x="406400" y="482178"/>
            <a:ext cx="8229600" cy="949325"/>
          </a:xfrm>
          <a:ln/>
        </p:spPr>
        <p:txBody>
          <a:bodyPr tIns="2664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err="1"/>
              <a:t>ParSketch</a:t>
            </a:r>
            <a:endParaRPr lang="en-US" altLang="en-US" sz="3000" dirty="0"/>
          </a:p>
        </p:txBody>
      </p:sp>
      <p:sp>
        <p:nvSpPr>
          <p:cNvPr id="20482" name="Rectangle 2">
            <a:extLst>
              <a:ext uri="{FF2B5EF4-FFF2-40B4-BE49-F238E27FC236}">
                <a16:creationId xmlns:a16="http://schemas.microsoft.com/office/drawing/2014/main" id="{4A4A2D82-FDEC-4383-9689-0D48ED55B706}"/>
              </a:ext>
            </a:extLst>
          </p:cNvPr>
          <p:cNvSpPr>
            <a:spLocks noGrp="1" noChangeArrowheads="1"/>
          </p:cNvSpPr>
          <p:nvPr>
            <p:ph type="body" idx="4294967295"/>
          </p:nvPr>
        </p:nvSpPr>
        <p:spPr>
          <a:xfrm>
            <a:off x="270966" y="1439766"/>
            <a:ext cx="8767462" cy="5306473"/>
          </a:xfrm>
          <a:ln/>
        </p:spPr>
        <p:txBody>
          <a:bodyPr tIns="19440"/>
          <a:lstStyle/>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solution </a:t>
            </a:r>
            <a:r>
              <a:rPr lang="en-US" sz="1800" dirty="0"/>
              <a:t>for distributed processing (Spark)</a:t>
            </a: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represents data series using sketches</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using a set of random vectors (Johnson-</a:t>
            </a:r>
            <a:r>
              <a:rPr lang="en-US" altLang="en-US" sz="1600" dirty="0" err="1"/>
              <a:t>Lindenstrauss</a:t>
            </a:r>
            <a:r>
              <a:rPr lang="en-US" altLang="en-US" sz="1600" dirty="0"/>
              <a:t> lemma)</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define groups of dimensions in sketches</a:t>
            </a:r>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store the values of each group in a grid (in parallel)</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each grid is kept by a node</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for ng-approximate query answering (originally proposed for </a:t>
            </a:r>
            <a:r>
              <a:rPr lang="el-GR" altLang="en-US" sz="1800" dirty="0"/>
              <a:t>ε</a:t>
            </a:r>
            <a:r>
              <a:rPr lang="en-US" altLang="en-US" sz="1800" dirty="0"/>
              <a:t>-range queries)</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find in the grids time series that are close to the query</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finally, check the real similarity of candidates to find the results</a:t>
            </a:r>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performs well for high-frequency series</a:t>
            </a:r>
          </a:p>
        </p:txBody>
      </p:sp>
      <p:grpSp>
        <p:nvGrpSpPr>
          <p:cNvPr id="11" name="Group 10">
            <a:extLst>
              <a:ext uri="{FF2B5EF4-FFF2-40B4-BE49-F238E27FC236}">
                <a16:creationId xmlns:a16="http://schemas.microsoft.com/office/drawing/2014/main" id="{0FF48DAB-4BB2-47A0-8894-0928C0ACB02E}"/>
              </a:ext>
            </a:extLst>
          </p:cNvPr>
          <p:cNvGrpSpPr/>
          <p:nvPr/>
        </p:nvGrpSpPr>
        <p:grpSpPr>
          <a:xfrm>
            <a:off x="1524000" y="2390995"/>
            <a:ext cx="5693029" cy="1191260"/>
            <a:chOff x="169863" y="2432050"/>
            <a:chExt cx="8977566" cy="1746250"/>
          </a:xfrm>
        </p:grpSpPr>
        <p:grpSp>
          <p:nvGrpSpPr>
            <p:cNvPr id="12" name="Group 11">
              <a:extLst>
                <a:ext uri="{FF2B5EF4-FFF2-40B4-BE49-F238E27FC236}">
                  <a16:creationId xmlns:a16="http://schemas.microsoft.com/office/drawing/2014/main" id="{2A4B8DCA-9E41-491D-B26D-54387422045F}"/>
                </a:ext>
              </a:extLst>
            </p:cNvPr>
            <p:cNvGrpSpPr/>
            <p:nvPr/>
          </p:nvGrpSpPr>
          <p:grpSpPr>
            <a:xfrm>
              <a:off x="169863" y="2432050"/>
              <a:ext cx="5616575" cy="1746250"/>
              <a:chOff x="2084388" y="501650"/>
              <a:chExt cx="5616575" cy="1746250"/>
            </a:xfrm>
          </p:grpSpPr>
          <p:sp>
            <p:nvSpPr>
              <p:cNvPr id="21" name="AutoShape 3">
                <a:extLst>
                  <a:ext uri="{FF2B5EF4-FFF2-40B4-BE49-F238E27FC236}">
                    <a16:creationId xmlns:a16="http://schemas.microsoft.com/office/drawing/2014/main" id="{50CF3F6A-3CD6-4D70-A89C-68D132FA3550}"/>
                  </a:ext>
                </a:extLst>
              </p:cNvPr>
              <p:cNvSpPr>
                <a:spLocks noChangeArrowheads="1"/>
              </p:cNvSpPr>
              <p:nvPr/>
            </p:nvSpPr>
            <p:spPr bwMode="auto">
              <a:xfrm rot="5400000">
                <a:off x="4579938" y="1917700"/>
                <a:ext cx="323850" cy="336550"/>
              </a:xfrm>
              <a:custGeom>
                <a:avLst/>
                <a:gdLst>
                  <a:gd name="G0" fmla="+- 900 0 0"/>
                  <a:gd name="G1" fmla="+- 32767 0 0"/>
                  <a:gd name="G2" fmla="*/ G1 1 G0"/>
                  <a:gd name="G3" fmla="*/ 50000 65535 1"/>
                  <a:gd name="G4" fmla="+- 32767 0 50000"/>
                  <a:gd name="G5" fmla="?: G4 50000 32767"/>
                  <a:gd name="G6" fmla="?: G3 0 G4"/>
                  <a:gd name="G7" fmla="*/ 50000 65535 1"/>
                  <a:gd name="G8" fmla="+- G2 0 50000"/>
                  <a:gd name="G9" fmla="?: G8 50000 G2"/>
                  <a:gd name="G10" fmla="?: G7 0 G8"/>
                  <a:gd name="G11" fmla="*/ G0 G10 1"/>
                  <a:gd name="G12" fmla="*/ G11 1 32767"/>
                  <a:gd name="G13" fmla="+- 900 0 G12"/>
                  <a:gd name="G14" fmla="*/ 934 G6 1"/>
                  <a:gd name="G15" fmla="*/ G14 1 32767"/>
                  <a:gd name="G16" fmla="+- 467 0 0"/>
                  <a:gd name="G17" fmla="+- G16 0 G15"/>
                  <a:gd name="G18" fmla="+- G16 G15 0"/>
                  <a:gd name="G19" fmla="+- 467 0 0"/>
                  <a:gd name="G20" fmla="*/ G17 G12 1"/>
                  <a:gd name="G21" fmla="*/ G20 1 G19"/>
                  <a:gd name="G22" fmla="+- G13 G21 0"/>
                  <a:gd name="G23" fmla="+- 934 0 0"/>
                  <a:gd name="G24" fmla="+- 900 0 0"/>
                </a:gdLst>
                <a:ahLst/>
                <a:cxnLst>
                  <a:cxn ang="0">
                    <a:pos x="r" y="vc"/>
                  </a:cxn>
                  <a:cxn ang="5400000">
                    <a:pos x="hc" y="b"/>
                  </a:cxn>
                  <a:cxn ang="10800000">
                    <a:pos x="l" y="vc"/>
                  </a:cxn>
                  <a:cxn ang="16200000">
                    <a:pos x="hc" y="t"/>
                  </a:cxn>
                </a:cxnLst>
                <a:rect l="0" t="0" r="0" b="0"/>
                <a:pathLst>
                  <a:path>
                    <a:moveTo>
                      <a:pt x="0" y="467"/>
                    </a:moveTo>
                    <a:lnTo>
                      <a:pt x="900" y="467"/>
                    </a:lnTo>
                    <a:lnTo>
                      <a:pt x="900" y="0"/>
                    </a:lnTo>
                    <a:lnTo>
                      <a:pt x="900" y="467"/>
                    </a:lnTo>
                    <a:lnTo>
                      <a:pt x="900" y="934"/>
                    </a:lnTo>
                    <a:lnTo>
                      <a:pt x="900" y="467"/>
                    </a:lnTo>
                    <a:lnTo>
                      <a:pt x="0" y="467"/>
                    </a:lnTo>
                    <a:close/>
                  </a:path>
                </a:pathLst>
              </a:custGeom>
              <a:gradFill rotWithShape="0">
                <a:gsLst>
                  <a:gs pos="0">
                    <a:srgbClr val="AAB8D8"/>
                  </a:gs>
                  <a:gs pos="100000">
                    <a:srgbClr val="0F457E"/>
                  </a:gs>
                </a:gsLst>
                <a:lin ang="10800000" scaled="1"/>
              </a:gradFill>
              <a:ln w="9360" cap="flat">
                <a:solidFill>
                  <a:srgbClr val="184371"/>
                </a:solidFill>
                <a:round/>
                <a:headEnd/>
                <a:tailEnd/>
              </a:ln>
              <a:effectLst>
                <a:outerShdw dist="23040" dir="5400000" algn="ctr" rotWithShape="0">
                  <a:srgbClr val="000000">
                    <a:alpha val="35036"/>
                  </a:srgbClr>
                </a:outerShdw>
              </a:effectLst>
            </p:spPr>
            <p:txBody>
              <a:bodyPr wrap="none" anchor="ctr"/>
              <a:lstStyle/>
              <a:p>
                <a:endParaRPr lang="en-US"/>
              </a:p>
            </p:txBody>
          </p:sp>
          <p:sp>
            <p:nvSpPr>
              <p:cNvPr id="22" name="Rectangle 5">
                <a:extLst>
                  <a:ext uri="{FF2B5EF4-FFF2-40B4-BE49-F238E27FC236}">
                    <a16:creationId xmlns:a16="http://schemas.microsoft.com/office/drawing/2014/main" id="{585CB116-1E58-4115-8509-5924C5E2C991}"/>
                  </a:ext>
                </a:extLst>
              </p:cNvPr>
              <p:cNvSpPr>
                <a:spLocks noChangeArrowheads="1"/>
              </p:cNvSpPr>
              <p:nvPr/>
            </p:nvSpPr>
            <p:spPr bwMode="auto">
              <a:xfrm>
                <a:off x="2084388" y="673100"/>
                <a:ext cx="2368550" cy="414338"/>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3" name="Rectangle 6">
                <a:extLst>
                  <a:ext uri="{FF2B5EF4-FFF2-40B4-BE49-F238E27FC236}">
                    <a16:creationId xmlns:a16="http://schemas.microsoft.com/office/drawing/2014/main" id="{B7B6CC31-1B72-4617-9378-9328657A8F37}"/>
                  </a:ext>
                </a:extLst>
              </p:cNvPr>
              <p:cNvSpPr>
                <a:spLocks noChangeArrowheads="1"/>
              </p:cNvSpPr>
              <p:nvPr/>
            </p:nvSpPr>
            <p:spPr bwMode="auto">
              <a:xfrm>
                <a:off x="2084388" y="942975"/>
                <a:ext cx="2441575" cy="414338"/>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4" name="Rectangle 7">
                <a:extLst>
                  <a:ext uri="{FF2B5EF4-FFF2-40B4-BE49-F238E27FC236}">
                    <a16:creationId xmlns:a16="http://schemas.microsoft.com/office/drawing/2014/main" id="{396CC124-CF57-4C33-AD67-B8AFE05DD39F}"/>
                  </a:ext>
                </a:extLst>
              </p:cNvPr>
              <p:cNvSpPr>
                <a:spLocks noChangeArrowheads="1"/>
              </p:cNvSpPr>
              <p:nvPr/>
            </p:nvSpPr>
            <p:spPr bwMode="auto">
              <a:xfrm>
                <a:off x="2084388" y="1212850"/>
                <a:ext cx="2422525" cy="414338"/>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5" name="Rectangle 8">
                <a:extLst>
                  <a:ext uri="{FF2B5EF4-FFF2-40B4-BE49-F238E27FC236}">
                    <a16:creationId xmlns:a16="http://schemas.microsoft.com/office/drawing/2014/main" id="{EF5E6E60-3330-4408-9526-69011385BBBF}"/>
                  </a:ext>
                </a:extLst>
              </p:cNvPr>
              <p:cNvSpPr>
                <a:spLocks noChangeArrowheads="1"/>
              </p:cNvSpPr>
              <p:nvPr/>
            </p:nvSpPr>
            <p:spPr bwMode="auto">
              <a:xfrm>
                <a:off x="4875213" y="501650"/>
                <a:ext cx="2825750" cy="414338"/>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6" name="Rectangle 9">
                <a:extLst>
                  <a:ext uri="{FF2B5EF4-FFF2-40B4-BE49-F238E27FC236}">
                    <a16:creationId xmlns:a16="http://schemas.microsoft.com/office/drawing/2014/main" id="{AD3B6F04-9D47-4664-9A23-9AC5FFE153E2}"/>
                  </a:ext>
                </a:extLst>
              </p:cNvPr>
              <p:cNvSpPr>
                <a:spLocks noChangeArrowheads="1"/>
              </p:cNvSpPr>
              <p:nvPr/>
            </p:nvSpPr>
            <p:spPr bwMode="auto">
              <a:xfrm>
                <a:off x="4875213" y="836613"/>
                <a:ext cx="2825750" cy="414337"/>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7" name="Rectangle 10">
                <a:extLst>
                  <a:ext uri="{FF2B5EF4-FFF2-40B4-BE49-F238E27FC236}">
                    <a16:creationId xmlns:a16="http://schemas.microsoft.com/office/drawing/2014/main" id="{22235622-07B8-4F00-86AD-D718CEAC7841}"/>
                  </a:ext>
                </a:extLst>
              </p:cNvPr>
              <p:cNvSpPr>
                <a:spLocks noChangeArrowheads="1"/>
              </p:cNvSpPr>
              <p:nvPr/>
            </p:nvSpPr>
            <p:spPr bwMode="auto">
              <a:xfrm>
                <a:off x="4875213" y="1169988"/>
                <a:ext cx="2825750" cy="414337"/>
              </a:xfrm>
              <a:prstGeom prst="rect">
                <a:avLst/>
              </a:prstGeom>
              <a:blipFill dpi="0" rotWithShape="0">
                <a:blip r:embed="rId8"/>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8" name="Rectangle 11">
                <a:extLst>
                  <a:ext uri="{FF2B5EF4-FFF2-40B4-BE49-F238E27FC236}">
                    <a16:creationId xmlns:a16="http://schemas.microsoft.com/office/drawing/2014/main" id="{70FD7492-1587-4A8B-AAC2-CDF95675472E}"/>
                  </a:ext>
                </a:extLst>
              </p:cNvPr>
              <p:cNvSpPr>
                <a:spLocks noChangeArrowheads="1"/>
              </p:cNvSpPr>
              <p:nvPr/>
            </p:nvSpPr>
            <p:spPr bwMode="auto">
              <a:xfrm>
                <a:off x="4875213" y="1503363"/>
                <a:ext cx="2825750" cy="414337"/>
              </a:xfrm>
              <a:prstGeom prst="rect">
                <a:avLst/>
              </a:prstGeom>
              <a:blipFill dpi="0" rotWithShape="0">
                <a:blip r:embed="rId9"/>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cxnSp>
            <p:nvCxnSpPr>
              <p:cNvPr id="29" name="AutoShape 12">
                <a:extLst>
                  <a:ext uri="{FF2B5EF4-FFF2-40B4-BE49-F238E27FC236}">
                    <a16:creationId xmlns:a16="http://schemas.microsoft.com/office/drawing/2014/main" id="{1D5E149A-81D7-4F0B-A3D2-58A993C54FF8}"/>
                  </a:ext>
                </a:extLst>
              </p:cNvPr>
              <p:cNvCxnSpPr>
                <a:cxnSpLocks noChangeShapeType="1"/>
              </p:cNvCxnSpPr>
              <p:nvPr/>
            </p:nvCxnSpPr>
            <p:spPr bwMode="auto">
              <a:xfrm flipV="1">
                <a:off x="4340225" y="711200"/>
                <a:ext cx="534988" cy="7413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0" name="AutoShape 13">
                <a:extLst>
                  <a:ext uri="{FF2B5EF4-FFF2-40B4-BE49-F238E27FC236}">
                    <a16:creationId xmlns:a16="http://schemas.microsoft.com/office/drawing/2014/main" id="{30DB98AE-167C-4F38-9359-C198882587BA}"/>
                  </a:ext>
                </a:extLst>
              </p:cNvPr>
              <p:cNvCxnSpPr>
                <a:cxnSpLocks noChangeShapeType="1"/>
              </p:cNvCxnSpPr>
              <p:nvPr/>
            </p:nvCxnSpPr>
            <p:spPr bwMode="auto">
              <a:xfrm flipV="1">
                <a:off x="4340225" y="1044575"/>
                <a:ext cx="534988" cy="407988"/>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1" name="AutoShape 14">
                <a:extLst>
                  <a:ext uri="{FF2B5EF4-FFF2-40B4-BE49-F238E27FC236}">
                    <a16:creationId xmlns:a16="http://schemas.microsoft.com/office/drawing/2014/main" id="{78AFCC76-573A-4039-97CC-A3DB9A17B181}"/>
                  </a:ext>
                </a:extLst>
              </p:cNvPr>
              <p:cNvCxnSpPr>
                <a:cxnSpLocks noChangeShapeType="1"/>
              </p:cNvCxnSpPr>
              <p:nvPr/>
            </p:nvCxnSpPr>
            <p:spPr bwMode="auto">
              <a:xfrm>
                <a:off x="4340225" y="1450975"/>
                <a:ext cx="534988" cy="26035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2" name="AutoShape 15">
                <a:extLst>
                  <a:ext uri="{FF2B5EF4-FFF2-40B4-BE49-F238E27FC236}">
                    <a16:creationId xmlns:a16="http://schemas.microsoft.com/office/drawing/2014/main" id="{5D513B89-BAAA-47BB-AD1E-6B6EE64FFA42}"/>
                  </a:ext>
                </a:extLst>
              </p:cNvPr>
              <p:cNvCxnSpPr>
                <a:cxnSpLocks noChangeShapeType="1"/>
              </p:cNvCxnSpPr>
              <p:nvPr/>
            </p:nvCxnSpPr>
            <p:spPr bwMode="auto">
              <a:xfrm flipV="1">
                <a:off x="4340225" y="1377950"/>
                <a:ext cx="534988" cy="7461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3" name="AutoShape 16">
                <a:extLst>
                  <a:ext uri="{FF2B5EF4-FFF2-40B4-BE49-F238E27FC236}">
                    <a16:creationId xmlns:a16="http://schemas.microsoft.com/office/drawing/2014/main" id="{6BA19E72-BD23-4DA7-8238-F521E7523306}"/>
                  </a:ext>
                </a:extLst>
              </p:cNvPr>
              <p:cNvCxnSpPr>
                <a:cxnSpLocks noChangeShapeType="1"/>
              </p:cNvCxnSpPr>
              <p:nvPr/>
            </p:nvCxnSpPr>
            <p:spPr bwMode="auto">
              <a:xfrm>
                <a:off x="4338638" y="1184275"/>
                <a:ext cx="536575" cy="52705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4" name="AutoShape 17">
                <a:extLst>
                  <a:ext uri="{FF2B5EF4-FFF2-40B4-BE49-F238E27FC236}">
                    <a16:creationId xmlns:a16="http://schemas.microsoft.com/office/drawing/2014/main" id="{A5BCF187-1A72-44B3-B1F9-5A9196E05311}"/>
                  </a:ext>
                </a:extLst>
              </p:cNvPr>
              <p:cNvCxnSpPr>
                <a:cxnSpLocks noChangeShapeType="1"/>
              </p:cNvCxnSpPr>
              <p:nvPr/>
            </p:nvCxnSpPr>
            <p:spPr bwMode="auto">
              <a:xfrm flipV="1">
                <a:off x="4338638" y="712788"/>
                <a:ext cx="536575" cy="473075"/>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5" name="AutoShape 18">
                <a:extLst>
                  <a:ext uri="{FF2B5EF4-FFF2-40B4-BE49-F238E27FC236}">
                    <a16:creationId xmlns:a16="http://schemas.microsoft.com/office/drawing/2014/main" id="{6808828D-C834-4A61-9022-2E488C22B6EA}"/>
                  </a:ext>
                </a:extLst>
              </p:cNvPr>
              <p:cNvCxnSpPr>
                <a:cxnSpLocks noChangeShapeType="1"/>
              </p:cNvCxnSpPr>
              <p:nvPr/>
            </p:nvCxnSpPr>
            <p:spPr bwMode="auto">
              <a:xfrm>
                <a:off x="4338638" y="1184275"/>
                <a:ext cx="536575" cy="193675"/>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6" name="AutoShape 19">
                <a:extLst>
                  <a:ext uri="{FF2B5EF4-FFF2-40B4-BE49-F238E27FC236}">
                    <a16:creationId xmlns:a16="http://schemas.microsoft.com/office/drawing/2014/main" id="{EB808338-3F0A-4AF8-8FBE-C652DD6F5607}"/>
                  </a:ext>
                </a:extLst>
              </p:cNvPr>
              <p:cNvCxnSpPr>
                <a:cxnSpLocks noChangeShapeType="1"/>
              </p:cNvCxnSpPr>
              <p:nvPr/>
            </p:nvCxnSpPr>
            <p:spPr bwMode="auto">
              <a:xfrm flipV="1">
                <a:off x="4338638" y="1046163"/>
                <a:ext cx="536575" cy="13970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7" name="AutoShape 20">
                <a:extLst>
                  <a:ext uri="{FF2B5EF4-FFF2-40B4-BE49-F238E27FC236}">
                    <a16:creationId xmlns:a16="http://schemas.microsoft.com/office/drawing/2014/main" id="{788EE52B-C667-4514-812F-0FAAD564C82B}"/>
                  </a:ext>
                </a:extLst>
              </p:cNvPr>
              <p:cNvCxnSpPr>
                <a:cxnSpLocks noChangeShapeType="1"/>
              </p:cNvCxnSpPr>
              <p:nvPr/>
            </p:nvCxnSpPr>
            <p:spPr bwMode="auto">
              <a:xfrm>
                <a:off x="4348163" y="917575"/>
                <a:ext cx="527050" cy="7921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8" name="AutoShape 21">
                <a:extLst>
                  <a:ext uri="{FF2B5EF4-FFF2-40B4-BE49-F238E27FC236}">
                    <a16:creationId xmlns:a16="http://schemas.microsoft.com/office/drawing/2014/main" id="{F97CEB19-E222-465F-9129-85BECED189EE}"/>
                  </a:ext>
                </a:extLst>
              </p:cNvPr>
              <p:cNvCxnSpPr>
                <a:cxnSpLocks noChangeShapeType="1"/>
              </p:cNvCxnSpPr>
              <p:nvPr/>
            </p:nvCxnSpPr>
            <p:spPr bwMode="auto">
              <a:xfrm>
                <a:off x="4348163" y="917575"/>
                <a:ext cx="527050" cy="458788"/>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9" name="AutoShape 22">
                <a:extLst>
                  <a:ext uri="{FF2B5EF4-FFF2-40B4-BE49-F238E27FC236}">
                    <a16:creationId xmlns:a16="http://schemas.microsoft.com/office/drawing/2014/main" id="{8DF69404-7072-4D31-8D66-F64722950EA0}"/>
                  </a:ext>
                </a:extLst>
              </p:cNvPr>
              <p:cNvCxnSpPr>
                <a:cxnSpLocks noChangeShapeType="1"/>
              </p:cNvCxnSpPr>
              <p:nvPr/>
            </p:nvCxnSpPr>
            <p:spPr bwMode="auto">
              <a:xfrm>
                <a:off x="4348163" y="917575"/>
                <a:ext cx="527050" cy="12541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40" name="AutoShape 23">
                <a:extLst>
                  <a:ext uri="{FF2B5EF4-FFF2-40B4-BE49-F238E27FC236}">
                    <a16:creationId xmlns:a16="http://schemas.microsoft.com/office/drawing/2014/main" id="{E090652B-2741-4FB3-94F4-9778BA4BDB69}"/>
                  </a:ext>
                </a:extLst>
              </p:cNvPr>
              <p:cNvCxnSpPr>
                <a:cxnSpLocks noChangeShapeType="1"/>
              </p:cNvCxnSpPr>
              <p:nvPr/>
            </p:nvCxnSpPr>
            <p:spPr bwMode="auto">
              <a:xfrm flipV="1">
                <a:off x="4348163" y="711200"/>
                <a:ext cx="527050" cy="2079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grpSp>
        <p:grpSp>
          <p:nvGrpSpPr>
            <p:cNvPr id="13" name="Group 12">
              <a:extLst>
                <a:ext uri="{FF2B5EF4-FFF2-40B4-BE49-F238E27FC236}">
                  <a16:creationId xmlns:a16="http://schemas.microsoft.com/office/drawing/2014/main" id="{4D989805-2F3F-4AE0-98DF-4A9E7F775DEB}"/>
                </a:ext>
              </a:extLst>
            </p:cNvPr>
            <p:cNvGrpSpPr/>
            <p:nvPr/>
          </p:nvGrpSpPr>
          <p:grpSpPr>
            <a:xfrm>
              <a:off x="6434391" y="2629694"/>
              <a:ext cx="2713038" cy="1316037"/>
              <a:chOff x="6033293" y="2635250"/>
              <a:chExt cx="2713038" cy="1316037"/>
            </a:xfrm>
          </p:grpSpPr>
          <p:sp>
            <p:nvSpPr>
              <p:cNvPr id="15" name="AutoShape 4">
                <a:extLst>
                  <a:ext uri="{FF2B5EF4-FFF2-40B4-BE49-F238E27FC236}">
                    <a16:creationId xmlns:a16="http://schemas.microsoft.com/office/drawing/2014/main" id="{9F2E2629-EA21-4AD8-BEC2-31710725F04B}"/>
                  </a:ext>
                </a:extLst>
              </p:cNvPr>
              <p:cNvSpPr>
                <a:spLocks noChangeArrowheads="1"/>
              </p:cNvSpPr>
              <p:nvPr/>
            </p:nvSpPr>
            <p:spPr bwMode="auto">
              <a:xfrm rot="5400000">
                <a:off x="7187406" y="3621087"/>
                <a:ext cx="323850" cy="336550"/>
              </a:xfrm>
              <a:custGeom>
                <a:avLst/>
                <a:gdLst>
                  <a:gd name="G0" fmla="+- 900 0 0"/>
                  <a:gd name="G1" fmla="+- 32767 0 0"/>
                  <a:gd name="G2" fmla="*/ G1 1 G0"/>
                  <a:gd name="G3" fmla="*/ 50000 65535 1"/>
                  <a:gd name="G4" fmla="+- 32767 0 50000"/>
                  <a:gd name="G5" fmla="?: G4 50000 32767"/>
                  <a:gd name="G6" fmla="?: G3 0 G4"/>
                  <a:gd name="G7" fmla="*/ 50000 65535 1"/>
                  <a:gd name="G8" fmla="+- G2 0 50000"/>
                  <a:gd name="G9" fmla="?: G8 50000 G2"/>
                  <a:gd name="G10" fmla="?: G7 0 G8"/>
                  <a:gd name="G11" fmla="*/ G0 G10 1"/>
                  <a:gd name="G12" fmla="*/ G11 1 32767"/>
                  <a:gd name="G13" fmla="+- 900 0 G12"/>
                  <a:gd name="G14" fmla="*/ 934 G6 1"/>
                  <a:gd name="G15" fmla="*/ G14 1 32767"/>
                  <a:gd name="G16" fmla="+- 467 0 0"/>
                  <a:gd name="G17" fmla="+- G16 0 G15"/>
                  <a:gd name="G18" fmla="+- G16 G15 0"/>
                  <a:gd name="G19" fmla="+- 467 0 0"/>
                  <a:gd name="G20" fmla="*/ G17 G12 1"/>
                  <a:gd name="G21" fmla="*/ G20 1 G19"/>
                  <a:gd name="G22" fmla="+- G13 G21 0"/>
                  <a:gd name="G23" fmla="+- 934 0 0"/>
                  <a:gd name="G24" fmla="+- 900 0 0"/>
                </a:gdLst>
                <a:ahLst/>
                <a:cxnLst>
                  <a:cxn ang="0">
                    <a:pos x="r" y="vc"/>
                  </a:cxn>
                  <a:cxn ang="5400000">
                    <a:pos x="hc" y="b"/>
                  </a:cxn>
                  <a:cxn ang="10800000">
                    <a:pos x="l" y="vc"/>
                  </a:cxn>
                  <a:cxn ang="16200000">
                    <a:pos x="hc" y="t"/>
                  </a:cxn>
                </a:cxnLst>
                <a:rect l="0" t="0" r="0" b="0"/>
                <a:pathLst>
                  <a:path>
                    <a:moveTo>
                      <a:pt x="0" y="467"/>
                    </a:moveTo>
                    <a:lnTo>
                      <a:pt x="900" y="467"/>
                    </a:lnTo>
                    <a:lnTo>
                      <a:pt x="900" y="0"/>
                    </a:lnTo>
                    <a:lnTo>
                      <a:pt x="900" y="467"/>
                    </a:lnTo>
                    <a:lnTo>
                      <a:pt x="900" y="934"/>
                    </a:lnTo>
                    <a:lnTo>
                      <a:pt x="900" y="467"/>
                    </a:lnTo>
                    <a:lnTo>
                      <a:pt x="0" y="467"/>
                    </a:lnTo>
                    <a:close/>
                  </a:path>
                </a:pathLst>
              </a:custGeom>
              <a:gradFill rotWithShape="0">
                <a:gsLst>
                  <a:gs pos="0">
                    <a:srgbClr val="AAB8D8"/>
                  </a:gs>
                  <a:gs pos="100000">
                    <a:srgbClr val="0F457E"/>
                  </a:gs>
                </a:gsLst>
                <a:lin ang="10800000" scaled="1"/>
              </a:gradFill>
              <a:ln w="9360" cap="flat">
                <a:solidFill>
                  <a:srgbClr val="184371"/>
                </a:solidFill>
                <a:round/>
                <a:headEnd/>
                <a:tailEnd/>
              </a:ln>
              <a:effectLst>
                <a:outerShdw dist="23040" dir="5400000" algn="ctr" rotWithShape="0">
                  <a:srgbClr val="000000">
                    <a:alpha val="35036"/>
                  </a:srgbClr>
                </a:outerShdw>
              </a:effectLst>
            </p:spPr>
            <p:txBody>
              <a:bodyPr wrap="none" anchor="ctr"/>
              <a:lstStyle/>
              <a:p>
                <a:endParaRPr lang="en-US"/>
              </a:p>
            </p:txBody>
          </p:sp>
          <p:sp>
            <p:nvSpPr>
              <p:cNvPr id="16" name="Rectangle 24">
                <a:extLst>
                  <a:ext uri="{FF2B5EF4-FFF2-40B4-BE49-F238E27FC236}">
                    <a16:creationId xmlns:a16="http://schemas.microsoft.com/office/drawing/2014/main" id="{76EE3D89-E255-4202-BC3F-101FECB6FCE7}"/>
                  </a:ext>
                </a:extLst>
              </p:cNvPr>
              <p:cNvSpPr>
                <a:spLocks noChangeArrowheads="1"/>
              </p:cNvSpPr>
              <p:nvPr/>
            </p:nvSpPr>
            <p:spPr bwMode="auto">
              <a:xfrm>
                <a:off x="6033293" y="2635250"/>
                <a:ext cx="2681288" cy="414337"/>
              </a:xfrm>
              <a:prstGeom prst="rect">
                <a:avLst/>
              </a:prstGeom>
              <a:blipFill dpi="0" rotWithShape="0">
                <a:blip r:embed="rId10"/>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7" name="Rectangle 25">
                <a:extLst>
                  <a:ext uri="{FF2B5EF4-FFF2-40B4-BE49-F238E27FC236}">
                    <a16:creationId xmlns:a16="http://schemas.microsoft.com/office/drawing/2014/main" id="{A54D517C-A7C4-4E98-8B7B-B7A069543E44}"/>
                  </a:ext>
                </a:extLst>
              </p:cNvPr>
              <p:cNvSpPr>
                <a:spLocks noChangeArrowheads="1"/>
              </p:cNvSpPr>
              <p:nvPr/>
            </p:nvSpPr>
            <p:spPr bwMode="auto">
              <a:xfrm>
                <a:off x="6041231" y="2890837"/>
                <a:ext cx="2705100" cy="414338"/>
              </a:xfrm>
              <a:prstGeom prst="rect">
                <a:avLst/>
              </a:prstGeom>
              <a:blipFill dpi="0" rotWithShape="0">
                <a:blip r:embed="rId11"/>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8" name="Rectangle 26">
                <a:extLst>
                  <a:ext uri="{FF2B5EF4-FFF2-40B4-BE49-F238E27FC236}">
                    <a16:creationId xmlns:a16="http://schemas.microsoft.com/office/drawing/2014/main" id="{F603A51C-651E-4B6E-BF21-06A4FDD98BC8}"/>
                  </a:ext>
                </a:extLst>
              </p:cNvPr>
              <p:cNvSpPr>
                <a:spLocks noChangeArrowheads="1"/>
              </p:cNvSpPr>
              <p:nvPr/>
            </p:nvSpPr>
            <p:spPr bwMode="auto">
              <a:xfrm>
                <a:off x="6076156" y="3154362"/>
                <a:ext cx="2632075" cy="414338"/>
              </a:xfrm>
              <a:prstGeom prst="rect">
                <a:avLst/>
              </a:prstGeom>
              <a:blipFill dpi="0" rotWithShape="0">
                <a:blip r:embed="rId12"/>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9" name="AutoShape 27">
                <a:extLst>
                  <a:ext uri="{FF2B5EF4-FFF2-40B4-BE49-F238E27FC236}">
                    <a16:creationId xmlns:a16="http://schemas.microsoft.com/office/drawing/2014/main" id="{2BF4B315-5DCF-45BC-95F1-3826FF7A4A8D}"/>
                  </a:ext>
                </a:extLst>
              </p:cNvPr>
              <p:cNvSpPr>
                <a:spLocks noChangeArrowheads="1"/>
              </p:cNvSpPr>
              <p:nvPr/>
            </p:nvSpPr>
            <p:spPr bwMode="auto">
              <a:xfrm>
                <a:off x="6282531" y="2698750"/>
                <a:ext cx="1089025" cy="792162"/>
              </a:xfrm>
              <a:custGeom>
                <a:avLst/>
                <a:gdLst>
                  <a:gd name="G0" fmla="*/ 16667 65535 1"/>
                  <a:gd name="G1" fmla="+- 32767 0 16667"/>
                  <a:gd name="G2" fmla="?: G1 16667 32767"/>
                  <a:gd name="G3" fmla="?: G0 0 G1"/>
                  <a:gd name="G4" fmla="+- 2203 0 0"/>
                  <a:gd name="G5" fmla="*/ G4 G3 1"/>
                  <a:gd name="G6" fmla="*/ G5 1 32767"/>
                  <a:gd name="G7" fmla="+- 3025 0 G6"/>
                  <a:gd name="G8" fmla="+- 2203 0 G6"/>
                  <a:gd name="G9" fmla="*/ G6 29289 1"/>
                  <a:gd name="G10" fmla="*/ G9 1 32767"/>
                  <a:gd name="G11" fmla="+- 3025 0 G10"/>
                  <a:gd name="G12" fmla="+- 2203 0 G10"/>
                  <a:gd name="G13" fmla="*/ 1 3025 2"/>
                  <a:gd name="G14" fmla="*/ 1 2203 2"/>
                  <a:gd name="G15" fmla="+- 2203 0 0"/>
                  <a:gd name="G16" fmla="+- 3025 0 0"/>
                  <a:gd name="G17" fmla="+- 180 0 0"/>
                  <a:gd name="G18" fmla="+- 90 0 0"/>
                  <a:gd name="G19" fmla="+- 270 0 0"/>
                  <a:gd name="G20" fmla="+- 90 0 0"/>
                  <a:gd name="G21" fmla="+- 1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0"/>
                    </a:moveTo>
                    <a:lnTo>
                      <a:pt x="0" y="0"/>
                    </a:lnTo>
                    <a:lnTo>
                      <a:pt x="180" y="90"/>
                    </a:lnTo>
                    <a:lnTo>
                      <a:pt x="3025" y="0"/>
                    </a:lnTo>
                    <a:lnTo>
                      <a:pt x="0" y="0"/>
                    </a:lnTo>
                    <a:lnTo>
                      <a:pt x="270" y="90"/>
                    </a:lnTo>
                    <a:lnTo>
                      <a:pt x="3025" y="2203"/>
                    </a:lnTo>
                    <a:lnTo>
                      <a:pt x="0" y="0"/>
                    </a:lnTo>
                    <a:close/>
                  </a:path>
                </a:pathLst>
              </a:custGeom>
              <a:noFill/>
              <a:ln w="19080" cap="flat">
                <a:solidFill>
                  <a:srgbClr val="CC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AutoShape 28">
                <a:extLst>
                  <a:ext uri="{FF2B5EF4-FFF2-40B4-BE49-F238E27FC236}">
                    <a16:creationId xmlns:a16="http://schemas.microsoft.com/office/drawing/2014/main" id="{79E7E4D4-CAFB-431E-A748-33CDA7EA9134}"/>
                  </a:ext>
                </a:extLst>
              </p:cNvPr>
              <p:cNvSpPr>
                <a:spLocks noChangeArrowheads="1"/>
              </p:cNvSpPr>
              <p:nvPr/>
            </p:nvSpPr>
            <p:spPr bwMode="auto">
              <a:xfrm>
                <a:off x="7425531" y="2698750"/>
                <a:ext cx="1089025" cy="792162"/>
              </a:xfrm>
              <a:custGeom>
                <a:avLst/>
                <a:gdLst>
                  <a:gd name="G0" fmla="*/ 16667 65535 1"/>
                  <a:gd name="G1" fmla="+- 32767 0 16667"/>
                  <a:gd name="G2" fmla="?: G1 16667 32767"/>
                  <a:gd name="G3" fmla="?: G0 0 G1"/>
                  <a:gd name="G4" fmla="+- 2203 0 0"/>
                  <a:gd name="G5" fmla="*/ G4 G3 1"/>
                  <a:gd name="G6" fmla="*/ G5 1 32767"/>
                  <a:gd name="G7" fmla="+- 3025 0 G6"/>
                  <a:gd name="G8" fmla="+- 2203 0 G6"/>
                  <a:gd name="G9" fmla="*/ G6 29289 1"/>
                  <a:gd name="G10" fmla="*/ G9 1 32767"/>
                  <a:gd name="G11" fmla="+- 3025 0 G10"/>
                  <a:gd name="G12" fmla="+- 2203 0 G10"/>
                  <a:gd name="G13" fmla="*/ 1 3025 2"/>
                  <a:gd name="G14" fmla="*/ 1 2203 2"/>
                  <a:gd name="G15" fmla="+- 2203 0 0"/>
                  <a:gd name="G16" fmla="+- 3025 0 0"/>
                  <a:gd name="G17" fmla="+- 180 0 0"/>
                  <a:gd name="G18" fmla="+- 90 0 0"/>
                  <a:gd name="G19" fmla="+- 270 0 0"/>
                  <a:gd name="G20" fmla="+- 90 0 0"/>
                  <a:gd name="G21" fmla="+- 1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0"/>
                    </a:moveTo>
                    <a:lnTo>
                      <a:pt x="0" y="0"/>
                    </a:lnTo>
                    <a:lnTo>
                      <a:pt x="180" y="90"/>
                    </a:lnTo>
                    <a:lnTo>
                      <a:pt x="3025" y="0"/>
                    </a:lnTo>
                    <a:lnTo>
                      <a:pt x="0" y="0"/>
                    </a:lnTo>
                    <a:lnTo>
                      <a:pt x="270" y="90"/>
                    </a:lnTo>
                    <a:lnTo>
                      <a:pt x="3025" y="2203"/>
                    </a:lnTo>
                    <a:lnTo>
                      <a:pt x="0" y="0"/>
                    </a:lnTo>
                    <a:close/>
                  </a:path>
                </a:pathLst>
              </a:custGeom>
              <a:noFill/>
              <a:ln w="19080" cap="flat">
                <a:solidFill>
                  <a:srgbClr val="CC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4" name="Arrow: Right 13">
              <a:extLst>
                <a:ext uri="{FF2B5EF4-FFF2-40B4-BE49-F238E27FC236}">
                  <a16:creationId xmlns:a16="http://schemas.microsoft.com/office/drawing/2014/main" id="{1F233549-CCC9-475D-92B4-1BFA369DE466}"/>
                </a:ext>
              </a:extLst>
            </p:cNvPr>
            <p:cNvSpPr/>
            <p:nvPr/>
          </p:nvSpPr>
          <p:spPr>
            <a:xfrm>
              <a:off x="5818831" y="2929276"/>
              <a:ext cx="691071" cy="395004"/>
            </a:xfrm>
            <a:prstGeom prst="rightArrow">
              <a:avLst>
                <a:gd name="adj1" fmla="val 3602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7378A93-7F6B-44A0-94CE-9419DE2D4648}"/>
              </a:ext>
            </a:extLst>
          </p:cNvPr>
          <p:cNvGrpSpPr/>
          <p:nvPr/>
        </p:nvGrpSpPr>
        <p:grpSpPr>
          <a:xfrm>
            <a:off x="3648969" y="4110648"/>
            <a:ext cx="5224066" cy="1354694"/>
            <a:chOff x="3978672" y="5086738"/>
            <a:chExt cx="5224066" cy="1354694"/>
          </a:xfrm>
        </p:grpSpPr>
        <p:pic>
          <p:nvPicPr>
            <p:cNvPr id="42" name="Picture 2">
              <a:extLst>
                <a:ext uri="{FF2B5EF4-FFF2-40B4-BE49-F238E27FC236}">
                  <a16:creationId xmlns:a16="http://schemas.microsoft.com/office/drawing/2014/main" id="{41DFD487-60CD-46A8-8BE9-CD40970C7B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02188" y="5086738"/>
              <a:ext cx="2898775" cy="1307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Rectangle 29">
              <a:extLst>
                <a:ext uri="{FF2B5EF4-FFF2-40B4-BE49-F238E27FC236}">
                  <a16:creationId xmlns:a16="http://schemas.microsoft.com/office/drawing/2014/main" id="{25D2A148-6F4C-4E4E-B1D3-3E9238A608B9}"/>
                </a:ext>
              </a:extLst>
            </p:cNvPr>
            <p:cNvSpPr>
              <a:spLocks noChangeArrowheads="1"/>
            </p:cNvSpPr>
            <p:nvPr/>
          </p:nvSpPr>
          <p:spPr bwMode="auto">
            <a:xfrm>
              <a:off x="3978672" y="5995345"/>
              <a:ext cx="1760537"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b="1" dirty="0">
                  <a:solidFill>
                    <a:srgbClr val="CC0000"/>
                  </a:solidFill>
                  <a:latin typeface="Indie Flower" charset="0"/>
                  <a:cs typeface="Indie Flower" charset="0"/>
                </a:rPr>
                <a:t>node 1</a:t>
              </a:r>
            </a:p>
          </p:txBody>
        </p:sp>
        <p:sp>
          <p:nvSpPr>
            <p:cNvPr id="44" name="Rectangle 30">
              <a:extLst>
                <a:ext uri="{FF2B5EF4-FFF2-40B4-BE49-F238E27FC236}">
                  <a16:creationId xmlns:a16="http://schemas.microsoft.com/office/drawing/2014/main" id="{D23B2AD5-4262-42EF-9301-6C9A2DB06716}"/>
                </a:ext>
              </a:extLst>
            </p:cNvPr>
            <p:cNvSpPr>
              <a:spLocks noChangeArrowheads="1"/>
            </p:cNvSpPr>
            <p:nvPr/>
          </p:nvSpPr>
          <p:spPr bwMode="auto">
            <a:xfrm>
              <a:off x="7700963" y="5995345"/>
              <a:ext cx="150177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b="1" dirty="0">
                  <a:solidFill>
                    <a:srgbClr val="CC0000"/>
                  </a:solidFill>
                  <a:latin typeface="Indie Flower" charset="0"/>
                  <a:cs typeface="Indie Flower" charset="0"/>
                </a:rPr>
                <a:t>node 2</a:t>
              </a:r>
            </a:p>
          </p:txBody>
        </p:sp>
      </p:grpSp>
      <p:sp>
        <p:nvSpPr>
          <p:cNvPr id="45" name="Rectangle 44">
            <a:extLst>
              <a:ext uri="{FF2B5EF4-FFF2-40B4-BE49-F238E27FC236}">
                <a16:creationId xmlns:a16="http://schemas.microsoft.com/office/drawing/2014/main" id="{98A97E3D-EBA5-422E-A4BF-C5F8312A6207}"/>
              </a:ext>
            </a:extLst>
          </p:cNvPr>
          <p:cNvSpPr/>
          <p:nvPr/>
        </p:nvSpPr>
        <p:spPr>
          <a:xfrm>
            <a:off x="7677639" y="851806"/>
            <a:ext cx="1360789" cy="949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927B44AF-35F5-4256-8DFE-D3B076405E85}"/>
              </a:ext>
            </a:extLst>
          </p:cNvPr>
          <p:cNvSpPr/>
          <p:nvPr/>
        </p:nvSpPr>
        <p:spPr>
          <a:xfrm>
            <a:off x="7681087" y="627601"/>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47" name="Rounded Rectangle 12">
            <a:extLst>
              <a:ext uri="{FF2B5EF4-FFF2-40B4-BE49-F238E27FC236}">
                <a16:creationId xmlns:a16="http://schemas.microsoft.com/office/drawing/2014/main" id="{1927FC53-1D9E-41A5-A476-184DD34C6D1B}"/>
              </a:ext>
            </a:extLst>
          </p:cNvPr>
          <p:cNvSpPr/>
          <p:nvPr/>
        </p:nvSpPr>
        <p:spPr>
          <a:xfrm>
            <a:off x="7777944" y="944149"/>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Cole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KDD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‘05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8" name="Rounded Rectangle 12">
            <a:extLst>
              <a:ext uri="{FF2B5EF4-FFF2-40B4-BE49-F238E27FC236}">
                <a16:creationId xmlns:a16="http://schemas.microsoft.com/office/drawing/2014/main" id="{F6463809-ED6A-42C7-BA6D-5A61A49EC130}"/>
              </a:ext>
            </a:extLst>
          </p:cNvPr>
          <p:cNvSpPr/>
          <p:nvPr/>
        </p:nvSpPr>
        <p:spPr>
          <a:xfrm>
            <a:off x="7781664" y="136417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Yagoubi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DMKD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9" name="Footer Placeholder 1">
            <a:extLst>
              <a:ext uri="{FF2B5EF4-FFF2-40B4-BE49-F238E27FC236}">
                <a16:creationId xmlns:a16="http://schemas.microsoft.com/office/drawing/2014/main" id="{5EF1F70B-FB27-4038-83BA-A9179F0990E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138029943"/>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4" name="Footer Placeholder 1">
            <a:extLst>
              <a:ext uri="{FF2B5EF4-FFF2-40B4-BE49-F238E27FC236}">
                <a16:creationId xmlns:a16="http://schemas.microsoft.com/office/drawing/2014/main" id="{50EE3428-DBA4-49A1-8C7E-13557819A50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5701285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B9C53C23-0D31-4742-9672-362502D71DB9}"/>
              </a:ext>
            </a:extLst>
          </p:cNvPr>
          <p:cNvSpPr>
            <a:spLocks noGrp="1" noChangeArrowheads="1"/>
          </p:cNvSpPr>
          <p:nvPr>
            <p:ph type="title" idx="4294967295"/>
          </p:nvPr>
        </p:nvSpPr>
        <p:spPr>
          <a:xfrm>
            <a:off x="406400" y="482178"/>
            <a:ext cx="8229600" cy="949325"/>
          </a:xfrm>
          <a:ln/>
        </p:spPr>
        <p:txBody>
          <a:bodyPr tIns="2664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3000" dirty="0"/>
          </a:p>
        </p:txBody>
      </p:sp>
      <p:sp>
        <p:nvSpPr>
          <p:cNvPr id="20482" name="Rectangle 2">
            <a:extLst>
              <a:ext uri="{FF2B5EF4-FFF2-40B4-BE49-F238E27FC236}">
                <a16:creationId xmlns:a16="http://schemas.microsoft.com/office/drawing/2014/main" id="{4A4A2D82-FDEC-4383-9689-0D48ED55B706}"/>
              </a:ext>
            </a:extLst>
          </p:cNvPr>
          <p:cNvSpPr>
            <a:spLocks noGrp="1" noChangeArrowheads="1"/>
          </p:cNvSpPr>
          <p:nvPr>
            <p:ph type="body" idx="4294967295"/>
          </p:nvPr>
        </p:nvSpPr>
        <p:spPr>
          <a:xfrm>
            <a:off x="270966" y="1439766"/>
            <a:ext cx="8767462" cy="5306473"/>
          </a:xfrm>
          <a:ln/>
        </p:spPr>
        <p:txBody>
          <a:bodyPr tIns="19440"/>
          <a:lstStyle/>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other techniques, not covered here:</a:t>
            </a:r>
          </a:p>
          <a:p>
            <a:pPr marL="722306"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TARDIS</a:t>
            </a:r>
          </a:p>
          <a:p>
            <a:pPr marL="722306"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KV-Match</a:t>
            </a:r>
          </a:p>
          <a:p>
            <a:pPr marL="722306"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L-Match</a:t>
            </a:r>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p:txBody>
      </p:sp>
      <p:sp>
        <p:nvSpPr>
          <p:cNvPr id="49" name="Rectangle 48">
            <a:extLst>
              <a:ext uri="{FF2B5EF4-FFF2-40B4-BE49-F238E27FC236}">
                <a16:creationId xmlns:a16="http://schemas.microsoft.com/office/drawing/2014/main" id="{97B8CB45-EB05-415C-9D5E-0A287A68F2EB}"/>
              </a:ext>
            </a:extLst>
          </p:cNvPr>
          <p:cNvSpPr/>
          <p:nvPr/>
        </p:nvSpPr>
        <p:spPr>
          <a:xfrm>
            <a:off x="7643773" y="980499"/>
            <a:ext cx="1360789" cy="130211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3D8573CC-1E6D-4F54-83F5-E240ECB9D845}"/>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51" name="Rounded Rectangle 12">
            <a:extLst>
              <a:ext uri="{FF2B5EF4-FFF2-40B4-BE49-F238E27FC236}">
                <a16:creationId xmlns:a16="http://schemas.microsoft.com/office/drawing/2014/main" id="{A0AC7F72-EC13-45D0-9296-C221525757FD}"/>
              </a:ext>
            </a:extLst>
          </p:cNvPr>
          <p:cNvSpPr/>
          <p:nvPr/>
        </p:nvSpPr>
        <p:spPr>
          <a:xfrm>
            <a:off x="7716644" y="1867963"/>
            <a:ext cx="1202552"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Feng-</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IEEE Access‘20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4" name="Rounded Rectangle 12">
            <a:extLst>
              <a:ext uri="{FF2B5EF4-FFF2-40B4-BE49-F238E27FC236}">
                <a16:creationId xmlns:a16="http://schemas.microsoft.com/office/drawing/2014/main" id="{E5ECB2B9-05D9-4BC7-9372-22BFB34FECD5}"/>
              </a:ext>
            </a:extLst>
          </p:cNvPr>
          <p:cNvSpPr/>
          <p:nvPr/>
        </p:nvSpPr>
        <p:spPr>
          <a:xfrm>
            <a:off x="7744078" y="1454786"/>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Wu-</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8" name="Rounded Rectangle 12">
            <a:extLst>
              <a:ext uri="{FF2B5EF4-FFF2-40B4-BE49-F238E27FC236}">
                <a16:creationId xmlns:a16="http://schemas.microsoft.com/office/drawing/2014/main" id="{5DCEA6ED-C72F-4798-8442-8EB60446FFB7}"/>
              </a:ext>
            </a:extLst>
          </p:cNvPr>
          <p:cNvSpPr/>
          <p:nvPr/>
        </p:nvSpPr>
        <p:spPr>
          <a:xfrm>
            <a:off x="7744078" y="1048394"/>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Zhang-ICDE‘19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9" name="Footer Placeholder 1">
            <a:extLst>
              <a:ext uri="{FF2B5EF4-FFF2-40B4-BE49-F238E27FC236}">
                <a16:creationId xmlns:a16="http://schemas.microsoft.com/office/drawing/2014/main" id="{85015E1A-A9A5-480B-8210-4B02252E4ED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6864051"/>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B9C53C23-0D31-4742-9672-362502D71DB9}"/>
              </a:ext>
            </a:extLst>
          </p:cNvPr>
          <p:cNvSpPr>
            <a:spLocks noGrp="1" noChangeArrowheads="1"/>
          </p:cNvSpPr>
          <p:nvPr>
            <p:ph type="title" idx="4294967295"/>
          </p:nvPr>
        </p:nvSpPr>
        <p:spPr>
          <a:xfrm>
            <a:off x="406400" y="482178"/>
            <a:ext cx="8229600" cy="949325"/>
          </a:xfrm>
          <a:ln/>
        </p:spPr>
        <p:txBody>
          <a:bodyPr tIns="2664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3000" dirty="0"/>
          </a:p>
        </p:txBody>
      </p:sp>
      <p:sp>
        <p:nvSpPr>
          <p:cNvPr id="20482" name="Rectangle 2">
            <a:extLst>
              <a:ext uri="{FF2B5EF4-FFF2-40B4-BE49-F238E27FC236}">
                <a16:creationId xmlns:a16="http://schemas.microsoft.com/office/drawing/2014/main" id="{4A4A2D82-FDEC-4383-9689-0D48ED55B706}"/>
              </a:ext>
            </a:extLst>
          </p:cNvPr>
          <p:cNvSpPr>
            <a:spLocks noGrp="1" noChangeArrowheads="1"/>
          </p:cNvSpPr>
          <p:nvPr>
            <p:ph type="body" idx="4294967295"/>
          </p:nvPr>
        </p:nvSpPr>
        <p:spPr>
          <a:xfrm>
            <a:off x="270966" y="1439766"/>
            <a:ext cx="8767462" cy="5306473"/>
          </a:xfrm>
          <a:ln/>
        </p:spPr>
        <p:txBody>
          <a:bodyPr tIns="19440"/>
          <a:lstStyle/>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other techniques, not covered here:</a:t>
            </a:r>
          </a:p>
          <a:p>
            <a:pPr marL="722306"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TARDIS</a:t>
            </a:r>
          </a:p>
          <a:p>
            <a:pPr marL="722306"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KV-Match</a:t>
            </a:r>
          </a:p>
          <a:p>
            <a:pPr marL="722306"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L-Match</a:t>
            </a:r>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r>
              <a:rPr lang="en-US" sz="1800" dirty="0"/>
              <a:t>for a more complete and detailed presentation, see tutorial:</a:t>
            </a:r>
            <a:endParaRPr lang="en-US" sz="900" dirty="0"/>
          </a:p>
          <a:p>
            <a:pPr lvl="1"/>
            <a:r>
              <a:rPr lang="en-US" sz="1600" i="1" dirty="0"/>
              <a:t>Karima </a:t>
            </a:r>
            <a:r>
              <a:rPr lang="en-US" sz="1600" i="1" dirty="0" err="1"/>
              <a:t>Echihabi</a:t>
            </a:r>
            <a:r>
              <a:rPr lang="en-US" sz="1600" i="1" dirty="0"/>
              <a:t>, Kostas </a:t>
            </a:r>
            <a:r>
              <a:rPr lang="en-US" sz="1600" i="1" dirty="0" err="1"/>
              <a:t>Zoumpatianos</a:t>
            </a:r>
            <a:r>
              <a:rPr lang="en-US" sz="1600" i="1" dirty="0"/>
              <a:t>, Themis </a:t>
            </a:r>
            <a:r>
              <a:rPr lang="en-US" sz="1600" i="1" dirty="0" err="1"/>
              <a:t>Palpanas</a:t>
            </a:r>
            <a:r>
              <a:rPr lang="en-US" sz="1600" i="1" dirty="0"/>
              <a:t>. Big Sequence Management: Scaling Up and Out. EDBT 2021</a:t>
            </a:r>
          </a:p>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p:txBody>
      </p:sp>
      <p:sp>
        <p:nvSpPr>
          <p:cNvPr id="49" name="Rectangle 48">
            <a:extLst>
              <a:ext uri="{FF2B5EF4-FFF2-40B4-BE49-F238E27FC236}">
                <a16:creationId xmlns:a16="http://schemas.microsoft.com/office/drawing/2014/main" id="{97B8CB45-EB05-415C-9D5E-0A287A68F2EB}"/>
              </a:ext>
            </a:extLst>
          </p:cNvPr>
          <p:cNvSpPr/>
          <p:nvPr/>
        </p:nvSpPr>
        <p:spPr>
          <a:xfrm>
            <a:off x="7643773" y="980498"/>
            <a:ext cx="1360789" cy="17423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3D8573CC-1E6D-4F54-83F5-E240ECB9D845}"/>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51" name="Rounded Rectangle 12">
            <a:extLst>
              <a:ext uri="{FF2B5EF4-FFF2-40B4-BE49-F238E27FC236}">
                <a16:creationId xmlns:a16="http://schemas.microsoft.com/office/drawing/2014/main" id="{A0AC7F72-EC13-45D0-9296-C221525757FD}"/>
              </a:ext>
            </a:extLst>
          </p:cNvPr>
          <p:cNvSpPr/>
          <p:nvPr/>
        </p:nvSpPr>
        <p:spPr>
          <a:xfrm>
            <a:off x="7716644" y="1867963"/>
            <a:ext cx="1202552"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Feng-</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IEEE Access‘20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4" name="Rounded Rectangle 12">
            <a:extLst>
              <a:ext uri="{FF2B5EF4-FFF2-40B4-BE49-F238E27FC236}">
                <a16:creationId xmlns:a16="http://schemas.microsoft.com/office/drawing/2014/main" id="{E5ECB2B9-05D9-4BC7-9372-22BFB34FECD5}"/>
              </a:ext>
            </a:extLst>
          </p:cNvPr>
          <p:cNvSpPr/>
          <p:nvPr/>
        </p:nvSpPr>
        <p:spPr>
          <a:xfrm>
            <a:off x="7744078" y="1454786"/>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Wu-</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8" name="Rounded Rectangle 12">
            <a:extLst>
              <a:ext uri="{FF2B5EF4-FFF2-40B4-BE49-F238E27FC236}">
                <a16:creationId xmlns:a16="http://schemas.microsoft.com/office/drawing/2014/main" id="{5DCEA6ED-C72F-4798-8442-8EB60446FFB7}"/>
              </a:ext>
            </a:extLst>
          </p:cNvPr>
          <p:cNvSpPr/>
          <p:nvPr/>
        </p:nvSpPr>
        <p:spPr>
          <a:xfrm>
            <a:off x="7744078" y="1048394"/>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Zhang-ICDE‘19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 name="Rounded Rectangle 18">
            <a:extLst>
              <a:ext uri="{FF2B5EF4-FFF2-40B4-BE49-F238E27FC236}">
                <a16:creationId xmlns:a16="http://schemas.microsoft.com/office/drawing/2014/main" id="{1D851FA9-149B-47A2-8A49-816FFE380DC5}"/>
              </a:ext>
            </a:extLst>
          </p:cNvPr>
          <p:cNvSpPr/>
          <p:nvPr/>
        </p:nvSpPr>
        <p:spPr>
          <a:xfrm>
            <a:off x="7744078" y="2280030"/>
            <a:ext cx="117511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EDBT‘21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Footer Placeholder 1">
            <a:extLst>
              <a:ext uri="{FF2B5EF4-FFF2-40B4-BE49-F238E27FC236}">
                <a16:creationId xmlns:a16="http://schemas.microsoft.com/office/drawing/2014/main" id="{CF0FFE30-807F-483E-89DE-635C7AF85E6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015932931"/>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A988F9DB-3E3C-4B7E-A5CF-D04360AAFD1D}"/>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7"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a:xfrm>
            <a:off x="8174039" y="1588"/>
            <a:ext cx="762000" cy="366712"/>
          </a:xfrm>
        </p:spPr>
        <p:txBody>
          <a:bodyPr/>
          <a:lstStyle/>
          <a:p>
            <a:fld id="{B5C6C3C4-1F13-A745-94B4-FF34C1932FEB}" type="slidenum">
              <a:rPr lang="en-US" smtClean="0"/>
              <a:pPr/>
              <a:t>222</a:t>
            </a:fld>
            <a:endParaRPr lang="en-US" dirty="0"/>
          </a:p>
        </p:txBody>
      </p:sp>
    </p:spTree>
    <p:extLst>
      <p:ext uri="{BB962C8B-B14F-4D97-AF65-F5344CB8AC3E}">
        <p14:creationId xmlns:p14="http://schemas.microsoft.com/office/powerpoint/2010/main" val="5987348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43071" y="1981204"/>
            <a:ext cx="8251645" cy="1362075"/>
          </a:xfrm>
        </p:spPr>
        <p:txBody>
          <a:bodyPr/>
          <a:lstStyle/>
          <a:p>
            <a:r>
              <a:rPr lang="en-US" dirty="0"/>
              <a:t>High-d Vector Similarity Search</a:t>
            </a:r>
            <a:br>
              <a:rPr lang="en-US" dirty="0"/>
            </a:br>
            <a:r>
              <a:rPr lang="en-US" dirty="0"/>
              <a:t>          State-of-the-Art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223</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131075290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326136" y="933665"/>
            <a:ext cx="8229600" cy="1066800"/>
          </a:xfrm>
        </p:spPr>
        <p:txBody>
          <a:bodyPr/>
          <a:lstStyle/>
          <a:p>
            <a:r>
              <a:rPr lang="en-US" altLang="zh-CN" sz="3200" dirty="0"/>
              <a:t>High-d Vector Similarity Search Methods</a:t>
            </a:r>
            <a:endParaRPr lang="en-US" sz="3200"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914400" y="2109925"/>
            <a:ext cx="8229600" cy="4325112"/>
          </a:xfrm>
        </p:spPr>
        <p:txBody>
          <a:bodyPr>
            <a:normAutofit/>
          </a:bodyPr>
          <a:lstStyle/>
          <a:p>
            <a:r>
              <a:rPr lang="en-US" sz="2900" dirty="0"/>
              <a:t>Tree-Based Methods</a:t>
            </a:r>
          </a:p>
          <a:p>
            <a:r>
              <a:rPr lang="en-US" sz="2900" dirty="0"/>
              <a:t>Hash-Based Methods</a:t>
            </a:r>
          </a:p>
          <a:p>
            <a:r>
              <a:rPr lang="en-US" sz="2900" dirty="0"/>
              <a:t>Quantization-Based Methods </a:t>
            </a:r>
          </a:p>
          <a:p>
            <a:r>
              <a:rPr lang="en-US" sz="2900" dirty="0"/>
              <a:t>Graph-Based Methods</a:t>
            </a:r>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endParaRPr>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1"/>
            <a:endParaRPr lang="en-US" altLang="en-US" sz="1800" dirty="0"/>
          </a:p>
        </p:txBody>
      </p:sp>
      <p:sp>
        <p:nvSpPr>
          <p:cNvPr id="4" name="Footer Placeholder 1">
            <a:extLst>
              <a:ext uri="{FF2B5EF4-FFF2-40B4-BE49-F238E27FC236}">
                <a16:creationId xmlns:a16="http://schemas.microsoft.com/office/drawing/2014/main" id="{D0FB13A8-33F3-4321-AEA3-C453E427012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1051443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43071" y="1981204"/>
            <a:ext cx="8251645" cy="1362075"/>
          </a:xfrm>
        </p:spPr>
        <p:txBody>
          <a:bodyPr/>
          <a:lstStyle/>
          <a:p>
            <a:r>
              <a:rPr lang="en-US" dirty="0"/>
              <a:t>High-d Vector Similarity Search</a:t>
            </a:r>
            <a:br>
              <a:rPr lang="en-US" dirty="0"/>
            </a:br>
            <a:r>
              <a:rPr lang="en-US" dirty="0"/>
              <a:t>          State-of-the-Art Methods</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225</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
        <p:nvSpPr>
          <p:cNvPr id="7" name="Title 4">
            <a:extLst>
              <a:ext uri="{FF2B5EF4-FFF2-40B4-BE49-F238E27FC236}">
                <a16:creationId xmlns:a16="http://schemas.microsoft.com/office/drawing/2014/main" id="{A200BFDD-A7AA-43AA-A68D-C4941DB51DBC}"/>
              </a:ext>
            </a:extLst>
          </p:cNvPr>
          <p:cNvSpPr txBox="1">
            <a:spLocks/>
          </p:cNvSpPr>
          <p:nvPr/>
        </p:nvSpPr>
        <p:spPr bwMode="auto">
          <a:xfrm>
            <a:off x="3072356" y="3590868"/>
            <a:ext cx="593202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buNone/>
              <a:defRPr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Tree-Based Methods</a:t>
            </a:r>
          </a:p>
        </p:txBody>
      </p:sp>
    </p:spTree>
    <p:extLst>
      <p:ext uri="{BB962C8B-B14F-4D97-AF65-F5344CB8AC3E}">
        <p14:creationId xmlns:p14="http://schemas.microsoft.com/office/powerpoint/2010/main" val="368934710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326136" y="587214"/>
            <a:ext cx="8229600" cy="1066800"/>
          </a:xfrm>
        </p:spPr>
        <p:txBody>
          <a:bodyPr/>
          <a:lstStyle/>
          <a:p>
            <a:r>
              <a:rPr lang="en-US" altLang="zh-CN" dirty="0"/>
              <a:t>KD-tree</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57200" y="1554821"/>
            <a:ext cx="8229600" cy="4325112"/>
          </a:xfrm>
        </p:spPr>
        <p:txBody>
          <a:bodyPr>
            <a:normAutofit/>
          </a:bodyPr>
          <a:lstStyle/>
          <a:p>
            <a:r>
              <a:rPr lang="en-US" sz="2900" dirty="0"/>
              <a:t>Solution for </a:t>
            </a:r>
            <a:r>
              <a:rPr lang="en-US" sz="2900" dirty="0">
                <a:solidFill>
                  <a:srgbClr val="C00000"/>
                </a:solidFill>
              </a:rPr>
              <a:t>exact</a:t>
            </a:r>
            <a:r>
              <a:rPr lang="en-US" sz="2900" dirty="0"/>
              <a:t> </a:t>
            </a:r>
            <a:r>
              <a:rPr lang="en-US" sz="2900" dirty="0" err="1"/>
              <a:t>kNN</a:t>
            </a:r>
            <a:r>
              <a:rPr lang="en-US" sz="2900" dirty="0"/>
              <a:t> search</a:t>
            </a:r>
          </a:p>
          <a:p>
            <a:endParaRPr lang="en-US" sz="2900" dirty="0"/>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endParaRPr>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1"/>
            <a:endParaRPr lang="en-US" altLang="en-US" sz="1800"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Bentley</a:t>
            </a:r>
          </a:p>
          <a:p>
            <a:pPr marL="0" lvl="1" algn="ctr" defTabSz="457189">
              <a:lnSpc>
                <a:spcPct val="90000"/>
              </a:lnSpc>
              <a:defRPr/>
            </a:pPr>
            <a:r>
              <a:rPr lang="en-US" sz="1300" b="1" kern="0" dirty="0">
                <a:solidFill>
                  <a:prstClr val="white"/>
                </a:solidFill>
                <a:latin typeface="Gill Sans" charset="0"/>
                <a:ea typeface="Gill Sans" charset="0"/>
                <a:cs typeface="Gill Sans" charset="0"/>
              </a:rPr>
              <a:t>CACM’75</a:t>
            </a:r>
          </a:p>
        </p:txBody>
      </p:sp>
      <p:pic>
        <p:nvPicPr>
          <p:cNvPr id="5" name="Image 4">
            <a:extLst>
              <a:ext uri="{FF2B5EF4-FFF2-40B4-BE49-F238E27FC236}">
                <a16:creationId xmlns:a16="http://schemas.microsoft.com/office/drawing/2014/main" id="{22832AD1-B2BB-425F-9E12-B8D1CC71D4E4}"/>
              </a:ext>
            </a:extLst>
          </p:cNvPr>
          <p:cNvPicPr>
            <a:picLocks noChangeAspect="1"/>
          </p:cNvPicPr>
          <p:nvPr/>
        </p:nvPicPr>
        <p:blipFill rotWithShape="1">
          <a:blip r:embed="rId3"/>
          <a:srcRect l="61588" t="30740" r="16958" b="38972"/>
          <a:stretch/>
        </p:blipFill>
        <p:spPr>
          <a:xfrm>
            <a:off x="254894" y="2104022"/>
            <a:ext cx="4274041" cy="3393953"/>
          </a:xfrm>
          <a:prstGeom prst="rect">
            <a:avLst/>
          </a:prstGeom>
        </p:spPr>
      </p:pic>
      <p:pic>
        <p:nvPicPr>
          <p:cNvPr id="10" name="Image 9">
            <a:extLst>
              <a:ext uri="{FF2B5EF4-FFF2-40B4-BE49-F238E27FC236}">
                <a16:creationId xmlns:a16="http://schemas.microsoft.com/office/drawing/2014/main" id="{7B65C542-C324-4EAD-A4F8-C37C849564D7}"/>
              </a:ext>
            </a:extLst>
          </p:cNvPr>
          <p:cNvPicPr>
            <a:picLocks noChangeAspect="1"/>
          </p:cNvPicPr>
          <p:nvPr/>
        </p:nvPicPr>
        <p:blipFill rotWithShape="1">
          <a:blip r:embed="rId3"/>
          <a:srcRect l="61244" t="70305" r="21494" b="12486"/>
          <a:stretch/>
        </p:blipFill>
        <p:spPr>
          <a:xfrm>
            <a:off x="4097438" y="2423646"/>
            <a:ext cx="4781309" cy="2681138"/>
          </a:xfrm>
          <a:prstGeom prst="rect">
            <a:avLst/>
          </a:prstGeom>
        </p:spPr>
      </p:pic>
      <p:sp>
        <p:nvSpPr>
          <p:cNvPr id="9" name="Footer Placeholder 1">
            <a:extLst>
              <a:ext uri="{FF2B5EF4-FFF2-40B4-BE49-F238E27FC236}">
                <a16:creationId xmlns:a16="http://schemas.microsoft.com/office/drawing/2014/main" id="{357450B0-5955-4A6C-83BF-5A3578D35FE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51855934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326136" y="587214"/>
            <a:ext cx="8229600" cy="1066800"/>
          </a:xfrm>
        </p:spPr>
        <p:txBody>
          <a:bodyPr/>
          <a:lstStyle/>
          <a:p>
            <a:r>
              <a:rPr lang="en-US" altLang="zh-CN" dirty="0"/>
              <a:t>Randomized KD-tree</a:t>
            </a:r>
            <a:endParaRPr lang="en-US"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Silpa</a:t>
            </a:r>
            <a:r>
              <a:rPr lang="en-US" sz="1300" b="1" kern="0" dirty="0">
                <a:solidFill>
                  <a:prstClr val="white"/>
                </a:solidFill>
                <a:latin typeface="Gill Sans" charset="0"/>
                <a:ea typeface="Gill Sans" charset="0"/>
                <a:cs typeface="Gill Sans" charset="0"/>
              </a:rPr>
              <a:t>-Anan</a:t>
            </a:r>
          </a:p>
          <a:p>
            <a:pPr marL="0" lvl="1" algn="ctr" defTabSz="457189">
              <a:lnSpc>
                <a:spcPct val="90000"/>
              </a:lnSpc>
              <a:defRPr/>
            </a:pPr>
            <a:r>
              <a:rPr lang="en-US" sz="1300" b="1" kern="0" dirty="0">
                <a:solidFill>
                  <a:prstClr val="white"/>
                </a:solidFill>
                <a:latin typeface="Gill Sans" charset="0"/>
                <a:ea typeface="Gill Sans" charset="0"/>
                <a:cs typeface="Gill Sans" charset="0"/>
              </a:rPr>
              <a:t>CVPR’08</a:t>
            </a:r>
          </a:p>
        </p:txBody>
      </p:sp>
      <p:sp>
        <p:nvSpPr>
          <p:cNvPr id="11" name="Content Placeholder 2">
            <a:extLst>
              <a:ext uri="{FF2B5EF4-FFF2-40B4-BE49-F238E27FC236}">
                <a16:creationId xmlns:a16="http://schemas.microsoft.com/office/drawing/2014/main" id="{3F9CCBB1-A049-401F-8FD6-3DF1767B9BEB}"/>
              </a:ext>
            </a:extLst>
          </p:cNvPr>
          <p:cNvSpPr txBox="1">
            <a:spLocks/>
          </p:cNvSpPr>
          <p:nvPr/>
        </p:nvSpPr>
        <p:spPr>
          <a:xfrm>
            <a:off x="457200" y="1792948"/>
            <a:ext cx="8229600"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Solution for </a:t>
            </a:r>
            <a:r>
              <a:rPr lang="en-US" dirty="0">
                <a:solidFill>
                  <a:srgbClr val="C00000"/>
                </a:solidFill>
              </a:rPr>
              <a:t>ng-approximate</a:t>
            </a:r>
            <a:r>
              <a:rPr lang="en-US" dirty="0"/>
              <a:t> </a:t>
            </a:r>
            <a:r>
              <a:rPr lang="en-US" dirty="0" err="1"/>
              <a:t>kNN</a:t>
            </a:r>
            <a:r>
              <a:rPr lang="en-US" dirty="0"/>
              <a:t> search</a:t>
            </a:r>
          </a:p>
          <a:p>
            <a:pPr lvl="1"/>
            <a:r>
              <a:rPr lang="en-US" sz="2400" dirty="0"/>
              <a:t>Multiple randomized </a:t>
            </a:r>
            <a:r>
              <a:rPr lang="en-US" sz="2400" dirty="0" err="1"/>
              <a:t>kd</a:t>
            </a:r>
            <a:r>
              <a:rPr lang="en-US" sz="2400" dirty="0"/>
              <a:t>-trees with a small set of dimensions with highest variance</a:t>
            </a:r>
          </a:p>
          <a:p>
            <a:pPr lvl="1"/>
            <a:r>
              <a:rPr lang="en-US" sz="2400" dirty="0"/>
              <a:t>Concurrent search on the forest of </a:t>
            </a:r>
            <a:r>
              <a:rPr lang="en-US" sz="2400" dirty="0" err="1"/>
              <a:t>kd</a:t>
            </a:r>
            <a:r>
              <a:rPr lang="en-US" sz="2400" dirty="0"/>
              <a:t>-trees</a:t>
            </a:r>
          </a:p>
          <a:p>
            <a:pPr lvl="2"/>
            <a:endParaRPr lang="en-US" sz="1800" dirty="0">
              <a:solidFill>
                <a:srgbClr val="000000"/>
              </a:solidFill>
              <a:latin typeface="NimbusSanL-Regu"/>
            </a:endParaRPr>
          </a:p>
          <a:p>
            <a:pPr lvl="2"/>
            <a:endParaRPr lang="en-US" sz="18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endParaRPr>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1"/>
            <a:endParaRPr lang="en-US" altLang="en-US" sz="1600" dirty="0"/>
          </a:p>
        </p:txBody>
      </p:sp>
      <p:pic>
        <p:nvPicPr>
          <p:cNvPr id="14" name="Image 13">
            <a:extLst>
              <a:ext uri="{FF2B5EF4-FFF2-40B4-BE49-F238E27FC236}">
                <a16:creationId xmlns:a16="http://schemas.microsoft.com/office/drawing/2014/main" id="{5F3C0AC2-57E1-4B4F-8EAA-82962C29BC6C}"/>
              </a:ext>
            </a:extLst>
          </p:cNvPr>
          <p:cNvPicPr>
            <a:picLocks noChangeAspect="1"/>
          </p:cNvPicPr>
          <p:nvPr/>
        </p:nvPicPr>
        <p:blipFill rotWithShape="1">
          <a:blip r:embed="rId3"/>
          <a:srcRect l="32857" t="50751" r="38831" b="14848"/>
          <a:stretch/>
        </p:blipFill>
        <p:spPr>
          <a:xfrm>
            <a:off x="4833255" y="3792679"/>
            <a:ext cx="2588822" cy="1769425"/>
          </a:xfrm>
          <a:prstGeom prst="rect">
            <a:avLst/>
          </a:prstGeom>
        </p:spPr>
      </p:pic>
      <p:pic>
        <p:nvPicPr>
          <p:cNvPr id="15" name="Image 14">
            <a:extLst>
              <a:ext uri="{FF2B5EF4-FFF2-40B4-BE49-F238E27FC236}">
                <a16:creationId xmlns:a16="http://schemas.microsoft.com/office/drawing/2014/main" id="{7914E1B5-4C1D-4E80-ADFB-B97F45574D11}"/>
              </a:ext>
            </a:extLst>
          </p:cNvPr>
          <p:cNvPicPr>
            <a:picLocks noChangeAspect="1"/>
          </p:cNvPicPr>
          <p:nvPr/>
        </p:nvPicPr>
        <p:blipFill rotWithShape="1">
          <a:blip r:embed="rId3"/>
          <a:srcRect l="32857" t="18777" r="38831" b="48610"/>
          <a:stretch/>
        </p:blipFill>
        <p:spPr>
          <a:xfrm>
            <a:off x="1416131" y="3838696"/>
            <a:ext cx="2588822" cy="1677390"/>
          </a:xfrm>
          <a:prstGeom prst="rect">
            <a:avLst/>
          </a:prstGeom>
        </p:spPr>
      </p:pic>
      <p:sp>
        <p:nvSpPr>
          <p:cNvPr id="16" name="Content Placeholder 2">
            <a:extLst>
              <a:ext uri="{FF2B5EF4-FFF2-40B4-BE49-F238E27FC236}">
                <a16:creationId xmlns:a16="http://schemas.microsoft.com/office/drawing/2014/main" id="{D8B8E647-0A86-4AB6-8DF5-CCDB30E342F7}"/>
              </a:ext>
            </a:extLst>
          </p:cNvPr>
          <p:cNvSpPr txBox="1">
            <a:spLocks/>
          </p:cNvSpPr>
          <p:nvPr/>
        </p:nvSpPr>
        <p:spPr>
          <a:xfrm>
            <a:off x="480949" y="5668982"/>
            <a:ext cx="8229600" cy="432511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704070" lvl="2" indent="0">
              <a:buNone/>
            </a:pPr>
            <a:r>
              <a:rPr lang="en-US" sz="1600" dirty="0"/>
              <a:t>Example of randomized </a:t>
            </a:r>
            <a:r>
              <a:rPr lang="en-US" sz="1600" dirty="0" err="1"/>
              <a:t>kd</a:t>
            </a:r>
            <a:r>
              <a:rPr lang="en-US" sz="1600" dirty="0"/>
              <a:t>-trees. The nearest neighbor is across a decision boundary from the query point in the first decomposition, however is in the same cell in the second decomposition.</a:t>
            </a:r>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endParaRPr>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1"/>
            <a:endParaRPr lang="en-US" altLang="en-US" sz="1800" dirty="0"/>
          </a:p>
        </p:txBody>
      </p:sp>
      <p:sp>
        <p:nvSpPr>
          <p:cNvPr id="17" name="Title 1">
            <a:extLst>
              <a:ext uri="{FF2B5EF4-FFF2-40B4-BE49-F238E27FC236}">
                <a16:creationId xmlns:a16="http://schemas.microsoft.com/office/drawing/2014/main" id="{6418CBF0-1497-4400-84F6-017FB481059C}"/>
              </a:ext>
            </a:extLst>
          </p:cNvPr>
          <p:cNvSpPr txBox="1">
            <a:spLocks/>
          </p:cNvSpPr>
          <p:nvPr/>
        </p:nvSpPr>
        <p:spPr>
          <a:xfrm>
            <a:off x="7389518" y="5017974"/>
            <a:ext cx="1522246" cy="59757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Figure from Muja et al. VISAPP’’09</a:t>
            </a:r>
            <a:endParaRPr lang="en-US" sz="1200" dirty="0">
              <a:latin typeface="+mn-lt"/>
            </a:endParaRPr>
          </a:p>
        </p:txBody>
      </p:sp>
      <p:sp>
        <p:nvSpPr>
          <p:cNvPr id="12" name="Footer Placeholder 1">
            <a:extLst>
              <a:ext uri="{FF2B5EF4-FFF2-40B4-BE49-F238E27FC236}">
                <a16:creationId xmlns:a16="http://schemas.microsoft.com/office/drawing/2014/main" id="{7A92FE50-5645-400B-88CD-D5F20E47923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52598458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597999"/>
            <a:ext cx="8229600" cy="1066800"/>
          </a:xfrm>
        </p:spPr>
        <p:txBody>
          <a:bodyPr/>
          <a:lstStyle/>
          <a:p>
            <a:r>
              <a:rPr lang="en-US" altLang="zh-CN" dirty="0"/>
              <a:t>Flann</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326136" y="1542766"/>
            <a:ext cx="8229600" cy="4325112"/>
          </a:xfrm>
        </p:spPr>
        <p:txBody>
          <a:bodyPr>
            <a:normAutofit/>
          </a:bodyPr>
          <a:lstStyle/>
          <a:p>
            <a:r>
              <a:rPr lang="en-US" dirty="0"/>
              <a:t>Solution for </a:t>
            </a:r>
            <a:r>
              <a:rPr lang="en-US" dirty="0">
                <a:solidFill>
                  <a:srgbClr val="C00000"/>
                </a:solidFill>
              </a:rPr>
              <a:t>ng-approximate</a:t>
            </a:r>
            <a:r>
              <a:rPr lang="en-US" dirty="0"/>
              <a:t> </a:t>
            </a:r>
            <a:r>
              <a:rPr lang="en-US" dirty="0" err="1"/>
              <a:t>kNN</a:t>
            </a:r>
            <a:r>
              <a:rPr lang="en-US" dirty="0"/>
              <a:t> search</a:t>
            </a:r>
          </a:p>
          <a:p>
            <a:pPr lvl="1"/>
            <a:r>
              <a:rPr lang="en-US" sz="2400" dirty="0"/>
              <a:t>Randomized </a:t>
            </a:r>
            <a:r>
              <a:rPr lang="en-US" sz="2400" dirty="0" err="1"/>
              <a:t>kd</a:t>
            </a:r>
            <a:r>
              <a:rPr lang="en-US" sz="2400" dirty="0"/>
              <a:t>-tree</a:t>
            </a:r>
          </a:p>
          <a:p>
            <a:pPr lvl="1"/>
            <a:r>
              <a:rPr lang="en-US" sz="2400" dirty="0"/>
              <a:t>Hierarchical k-means</a:t>
            </a: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latin typeface="NimbusSanL-Regu"/>
            </a:endParaRPr>
          </a:p>
          <a:p>
            <a:pPr lvl="2"/>
            <a:endParaRPr lang="en-US" sz="2000" dirty="0">
              <a:solidFill>
                <a:srgbClr val="000000"/>
              </a:solidFill>
            </a:endParaRPr>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1"/>
            <a:endParaRPr lang="en-US" altLang="en-US" sz="1600"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Muja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VISAPP’09</a:t>
            </a:r>
          </a:p>
        </p:txBody>
      </p:sp>
      <p:pic>
        <p:nvPicPr>
          <p:cNvPr id="5" name="Image 4">
            <a:extLst>
              <a:ext uri="{FF2B5EF4-FFF2-40B4-BE49-F238E27FC236}">
                <a16:creationId xmlns:a16="http://schemas.microsoft.com/office/drawing/2014/main" id="{D38A50C8-0B95-48E8-BCBF-818A08F1E235}"/>
              </a:ext>
            </a:extLst>
          </p:cNvPr>
          <p:cNvPicPr>
            <a:picLocks noChangeAspect="1"/>
          </p:cNvPicPr>
          <p:nvPr/>
        </p:nvPicPr>
        <p:blipFill rotWithShape="1">
          <a:blip r:embed="rId3"/>
          <a:srcRect l="34026" t="34589" r="10600" b="31870"/>
          <a:stretch/>
        </p:blipFill>
        <p:spPr>
          <a:xfrm>
            <a:off x="569867" y="3022383"/>
            <a:ext cx="7618021" cy="2595621"/>
          </a:xfrm>
          <a:prstGeom prst="rect">
            <a:avLst/>
          </a:prstGeom>
        </p:spPr>
      </p:pic>
      <p:sp>
        <p:nvSpPr>
          <p:cNvPr id="10" name="Content Placeholder 2">
            <a:extLst>
              <a:ext uri="{FF2B5EF4-FFF2-40B4-BE49-F238E27FC236}">
                <a16:creationId xmlns:a16="http://schemas.microsoft.com/office/drawing/2014/main" id="{8F941D15-DAD8-40A0-8575-532964D87953}"/>
              </a:ext>
            </a:extLst>
          </p:cNvPr>
          <p:cNvSpPr txBox="1">
            <a:spLocks/>
          </p:cNvSpPr>
          <p:nvPr/>
        </p:nvSpPr>
        <p:spPr>
          <a:xfrm>
            <a:off x="457200" y="5681731"/>
            <a:ext cx="8229600" cy="597572"/>
          </a:xfrm>
          <a:prstGeom prst="rect">
            <a:avLst/>
          </a:prstGeom>
        </p:spPr>
        <p:txBody>
          <a:bodyPr vert="horz">
            <a:normAutofit/>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704070" lvl="2" indent="0">
              <a:buNone/>
            </a:pPr>
            <a:r>
              <a:rPr lang="en-US" sz="1600" dirty="0">
                <a:solidFill>
                  <a:schemeClr val="tx1"/>
                </a:solidFill>
              </a:rPr>
              <a:t>Projections of priority search k-means trees constructed using different branching factors: 4, 32, 128</a:t>
            </a:r>
            <a:endParaRPr lang="en-US" sz="2300" dirty="0">
              <a:solidFill>
                <a:schemeClr val="tx1"/>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endParaRPr>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1"/>
            <a:endParaRPr lang="en-US" altLang="en-US" sz="1800" dirty="0"/>
          </a:p>
        </p:txBody>
      </p:sp>
      <p:sp>
        <p:nvSpPr>
          <p:cNvPr id="9" name="Footer Placeholder 1">
            <a:extLst>
              <a:ext uri="{FF2B5EF4-FFF2-40B4-BE49-F238E27FC236}">
                <a16:creationId xmlns:a16="http://schemas.microsoft.com/office/drawing/2014/main" id="{2057C530-6603-4C74-82EF-2EBC6754A9F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45887449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egnaposto numero diapositiva 4"/>
          <p:cNvSpPr>
            <a:spLocks noGrp="1"/>
          </p:cNvSpPr>
          <p:nvPr>
            <p:ph type="sldNum" sz="quarter" idx="12"/>
          </p:nvPr>
        </p:nvSpPr>
        <p:spPr/>
        <p:txBody>
          <a:bodyPr/>
          <a:lstStyle/>
          <a:p>
            <a:fld id="{955A67BF-65B9-42A1-88F9-79A3AEB2DA76}" type="slidenum">
              <a:rPr lang="en-US"/>
              <a:pPr/>
              <a:t>229</a:t>
            </a:fld>
            <a:endParaRPr lang="en-US"/>
          </a:p>
        </p:txBody>
      </p:sp>
      <p:sp>
        <p:nvSpPr>
          <p:cNvPr id="146549" name="Text Box 117"/>
          <p:cNvSpPr txBox="1">
            <a:spLocks noChangeArrowheads="1"/>
          </p:cNvSpPr>
          <p:nvPr/>
        </p:nvSpPr>
        <p:spPr bwMode="auto">
          <a:xfrm>
            <a:off x="2414588" y="1282700"/>
            <a:ext cx="647700" cy="366713"/>
          </a:xfrm>
          <a:prstGeom prst="rect">
            <a:avLst/>
          </a:prstGeom>
          <a:noFill/>
          <a:ln w="9525">
            <a:noFill/>
            <a:miter lim="800000"/>
            <a:headEnd/>
            <a:tailEnd/>
          </a:ln>
          <a:effectLst/>
        </p:spPr>
        <p:txBody>
          <a:bodyPr wrap="none">
            <a:spAutoFit/>
          </a:bodyPr>
          <a:lstStyle/>
          <a:p>
            <a:r>
              <a:rPr lang="it-IT">
                <a:solidFill>
                  <a:srgbClr val="1E18D7"/>
                </a:solidFill>
              </a:rPr>
              <a:t>d</a:t>
            </a:r>
            <a:r>
              <a:rPr lang="it-IT">
                <a:solidFill>
                  <a:srgbClr val="1E18D7"/>
                </a:solidFill>
                <a:sym typeface="Symbol" pitchFamily="18" charset="2"/>
              </a:rPr>
              <a:t></a:t>
            </a:r>
            <a:r>
              <a:rPr lang="it-IT">
                <a:solidFill>
                  <a:srgbClr val="1E18D7"/>
                </a:solidFill>
              </a:rPr>
              <a:t>L</a:t>
            </a:r>
            <a:r>
              <a:rPr lang="it-IT" baseline="-25000">
                <a:solidFill>
                  <a:srgbClr val="1E18D7"/>
                </a:solidFill>
              </a:rPr>
              <a:t>2</a:t>
            </a:r>
          </a:p>
        </p:txBody>
      </p:sp>
      <p:grpSp>
        <p:nvGrpSpPr>
          <p:cNvPr id="146608" name="Group 176"/>
          <p:cNvGrpSpPr>
            <a:grpSpLocks/>
          </p:cNvGrpSpPr>
          <p:nvPr/>
        </p:nvGrpSpPr>
        <p:grpSpPr bwMode="auto">
          <a:xfrm>
            <a:off x="209550" y="1403350"/>
            <a:ext cx="5570538" cy="2160588"/>
            <a:chOff x="788" y="972"/>
            <a:chExt cx="3509" cy="1361"/>
          </a:xfrm>
        </p:grpSpPr>
        <p:sp>
          <p:nvSpPr>
            <p:cNvPr id="146551" name="Rectangle 119"/>
            <p:cNvSpPr>
              <a:spLocks noChangeArrowheads="1"/>
            </p:cNvSpPr>
            <p:nvPr/>
          </p:nvSpPr>
          <p:spPr bwMode="auto">
            <a:xfrm>
              <a:off x="2877" y="2008"/>
              <a:ext cx="313" cy="142"/>
            </a:xfrm>
            <a:prstGeom prst="rect">
              <a:avLst/>
            </a:prstGeom>
            <a:noFill/>
            <a:ln w="12700">
              <a:solidFill>
                <a:schemeClr val="tx1"/>
              </a:solidFill>
              <a:miter lim="800000"/>
              <a:headEnd/>
              <a:tailEnd/>
            </a:ln>
            <a:effectLst/>
          </p:spPr>
          <p:txBody>
            <a:bodyPr wrap="none" anchor="ctr"/>
            <a:lstStyle/>
            <a:p>
              <a:endParaRPr lang="en-US"/>
            </a:p>
          </p:txBody>
        </p:sp>
        <p:sp>
          <p:nvSpPr>
            <p:cNvPr id="146552" name="Oval 120"/>
            <p:cNvSpPr>
              <a:spLocks noChangeArrowheads="1"/>
            </p:cNvSpPr>
            <p:nvPr/>
          </p:nvSpPr>
          <p:spPr bwMode="auto">
            <a:xfrm>
              <a:off x="2901" y="2058"/>
              <a:ext cx="44"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53" name="Oval 121"/>
            <p:cNvSpPr>
              <a:spLocks noChangeArrowheads="1"/>
            </p:cNvSpPr>
            <p:nvPr/>
          </p:nvSpPr>
          <p:spPr bwMode="auto">
            <a:xfrm>
              <a:off x="2975" y="2058"/>
              <a:ext cx="44"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54" name="Oval 122"/>
            <p:cNvSpPr>
              <a:spLocks noChangeArrowheads="1"/>
            </p:cNvSpPr>
            <p:nvPr/>
          </p:nvSpPr>
          <p:spPr bwMode="auto">
            <a:xfrm>
              <a:off x="3049" y="2058"/>
              <a:ext cx="43"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55" name="Oval 123"/>
            <p:cNvSpPr>
              <a:spLocks noChangeArrowheads="1"/>
            </p:cNvSpPr>
            <p:nvPr/>
          </p:nvSpPr>
          <p:spPr bwMode="auto">
            <a:xfrm>
              <a:off x="3122" y="2058"/>
              <a:ext cx="44"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56" name="Rectangle 124"/>
            <p:cNvSpPr>
              <a:spLocks noChangeArrowheads="1"/>
            </p:cNvSpPr>
            <p:nvPr/>
          </p:nvSpPr>
          <p:spPr bwMode="auto">
            <a:xfrm>
              <a:off x="3246" y="2008"/>
              <a:ext cx="314" cy="142"/>
            </a:xfrm>
            <a:prstGeom prst="rect">
              <a:avLst/>
            </a:prstGeom>
            <a:noFill/>
            <a:ln w="12700">
              <a:solidFill>
                <a:schemeClr val="tx1"/>
              </a:solidFill>
              <a:miter lim="800000"/>
              <a:headEnd/>
              <a:tailEnd/>
            </a:ln>
            <a:effectLst/>
          </p:spPr>
          <p:txBody>
            <a:bodyPr wrap="none" anchor="ctr"/>
            <a:lstStyle/>
            <a:p>
              <a:endParaRPr lang="en-US"/>
            </a:p>
          </p:txBody>
        </p:sp>
        <p:sp>
          <p:nvSpPr>
            <p:cNvPr id="146557" name="Oval 125"/>
            <p:cNvSpPr>
              <a:spLocks noChangeArrowheads="1"/>
            </p:cNvSpPr>
            <p:nvPr/>
          </p:nvSpPr>
          <p:spPr bwMode="auto">
            <a:xfrm>
              <a:off x="3271" y="2058"/>
              <a:ext cx="43"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58" name="Oval 126"/>
            <p:cNvSpPr>
              <a:spLocks noChangeArrowheads="1"/>
            </p:cNvSpPr>
            <p:nvPr/>
          </p:nvSpPr>
          <p:spPr bwMode="auto">
            <a:xfrm>
              <a:off x="3344" y="2058"/>
              <a:ext cx="43"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59" name="Rectangle 127"/>
            <p:cNvSpPr>
              <a:spLocks noChangeArrowheads="1"/>
            </p:cNvSpPr>
            <p:nvPr/>
          </p:nvSpPr>
          <p:spPr bwMode="auto">
            <a:xfrm>
              <a:off x="3984" y="2008"/>
              <a:ext cx="313" cy="142"/>
            </a:xfrm>
            <a:prstGeom prst="rect">
              <a:avLst/>
            </a:prstGeom>
            <a:noFill/>
            <a:ln w="12700">
              <a:solidFill>
                <a:schemeClr val="tx1"/>
              </a:solidFill>
              <a:miter lim="800000"/>
              <a:headEnd/>
              <a:tailEnd/>
            </a:ln>
            <a:effectLst/>
          </p:spPr>
          <p:txBody>
            <a:bodyPr wrap="none" anchor="ctr"/>
            <a:lstStyle/>
            <a:p>
              <a:endParaRPr lang="en-US"/>
            </a:p>
          </p:txBody>
        </p:sp>
        <p:sp>
          <p:nvSpPr>
            <p:cNvPr id="146560" name="Oval 128"/>
            <p:cNvSpPr>
              <a:spLocks noChangeArrowheads="1"/>
            </p:cNvSpPr>
            <p:nvPr/>
          </p:nvSpPr>
          <p:spPr bwMode="auto">
            <a:xfrm>
              <a:off x="4008" y="2058"/>
              <a:ext cx="44"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61" name="Oval 129"/>
            <p:cNvSpPr>
              <a:spLocks noChangeArrowheads="1"/>
            </p:cNvSpPr>
            <p:nvPr/>
          </p:nvSpPr>
          <p:spPr bwMode="auto">
            <a:xfrm>
              <a:off x="4082" y="2058"/>
              <a:ext cx="43"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62" name="Oval 130"/>
            <p:cNvSpPr>
              <a:spLocks noChangeArrowheads="1"/>
            </p:cNvSpPr>
            <p:nvPr/>
          </p:nvSpPr>
          <p:spPr bwMode="auto">
            <a:xfrm>
              <a:off x="4155" y="2058"/>
              <a:ext cx="44"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63" name="Oval 131"/>
            <p:cNvSpPr>
              <a:spLocks noChangeArrowheads="1"/>
            </p:cNvSpPr>
            <p:nvPr/>
          </p:nvSpPr>
          <p:spPr bwMode="auto">
            <a:xfrm>
              <a:off x="3860" y="2058"/>
              <a:ext cx="43"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64" name="Rectangle 132"/>
            <p:cNvSpPr>
              <a:spLocks noChangeArrowheads="1"/>
            </p:cNvSpPr>
            <p:nvPr/>
          </p:nvSpPr>
          <p:spPr bwMode="auto">
            <a:xfrm>
              <a:off x="3614" y="2008"/>
              <a:ext cx="314" cy="142"/>
            </a:xfrm>
            <a:prstGeom prst="rect">
              <a:avLst/>
            </a:prstGeom>
            <a:noFill/>
            <a:ln w="12700">
              <a:solidFill>
                <a:schemeClr val="tx1"/>
              </a:solidFill>
              <a:miter lim="800000"/>
              <a:headEnd/>
              <a:tailEnd/>
            </a:ln>
            <a:effectLst/>
          </p:spPr>
          <p:txBody>
            <a:bodyPr wrap="none" anchor="ctr"/>
            <a:lstStyle/>
            <a:p>
              <a:endParaRPr lang="en-US"/>
            </a:p>
          </p:txBody>
        </p:sp>
        <p:sp>
          <p:nvSpPr>
            <p:cNvPr id="146565" name="Oval 133"/>
            <p:cNvSpPr>
              <a:spLocks noChangeArrowheads="1"/>
            </p:cNvSpPr>
            <p:nvPr/>
          </p:nvSpPr>
          <p:spPr bwMode="auto">
            <a:xfrm>
              <a:off x="3639" y="2058"/>
              <a:ext cx="43"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66" name="Oval 134"/>
            <p:cNvSpPr>
              <a:spLocks noChangeArrowheads="1"/>
            </p:cNvSpPr>
            <p:nvPr/>
          </p:nvSpPr>
          <p:spPr bwMode="auto">
            <a:xfrm>
              <a:off x="3713" y="2058"/>
              <a:ext cx="43"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67" name="Oval 135"/>
            <p:cNvSpPr>
              <a:spLocks noChangeArrowheads="1"/>
            </p:cNvSpPr>
            <p:nvPr/>
          </p:nvSpPr>
          <p:spPr bwMode="auto">
            <a:xfrm>
              <a:off x="3787" y="2058"/>
              <a:ext cx="43" cy="43"/>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68" name="AutoShape 136"/>
            <p:cNvSpPr>
              <a:spLocks noChangeArrowheads="1"/>
            </p:cNvSpPr>
            <p:nvPr/>
          </p:nvSpPr>
          <p:spPr bwMode="auto">
            <a:xfrm>
              <a:off x="3310" y="1614"/>
              <a:ext cx="489" cy="167"/>
            </a:xfrm>
            <a:prstGeom prst="roundRect">
              <a:avLst>
                <a:gd name="adj" fmla="val 29394"/>
              </a:avLst>
            </a:prstGeom>
            <a:noFill/>
            <a:ln w="12700">
              <a:solidFill>
                <a:schemeClr val="accent2"/>
              </a:solidFill>
              <a:round/>
              <a:headEnd/>
              <a:tailEnd/>
            </a:ln>
            <a:effectLst/>
          </p:spPr>
          <p:txBody>
            <a:bodyPr wrap="none" lIns="92075" tIns="46038" rIns="92075" bIns="46038" anchor="ctr"/>
            <a:lstStyle/>
            <a:p>
              <a:pPr eaLnBrk="0" hangingPunct="0">
                <a:buClrTx/>
                <a:buFontTx/>
                <a:buNone/>
              </a:pPr>
              <a:r>
                <a:rPr lang="it-IT" altLang="it-IT" sz="1600">
                  <a:solidFill>
                    <a:srgbClr val="0A0AC2"/>
                  </a:solidFill>
                  <a:latin typeface="Times" pitchFamily="18" charset="0"/>
                </a:rPr>
                <a:t>C D E F</a:t>
              </a:r>
              <a:endParaRPr lang="it-IT" altLang="it-IT" sz="2400">
                <a:latin typeface="Times" pitchFamily="18" charset="0"/>
              </a:endParaRPr>
            </a:p>
          </p:txBody>
        </p:sp>
        <p:sp>
          <p:nvSpPr>
            <p:cNvPr id="146569" name="Line 137"/>
            <p:cNvSpPr>
              <a:spLocks noChangeShapeType="1"/>
            </p:cNvSpPr>
            <p:nvPr/>
          </p:nvSpPr>
          <p:spPr bwMode="auto">
            <a:xfrm flipH="1">
              <a:off x="3046" y="1760"/>
              <a:ext cx="344" cy="245"/>
            </a:xfrm>
            <a:prstGeom prst="line">
              <a:avLst/>
            </a:prstGeom>
            <a:noFill/>
            <a:ln w="12700">
              <a:solidFill>
                <a:schemeClr val="tx1"/>
              </a:solidFill>
              <a:round/>
              <a:headEnd type="none" w="sm" len="sm"/>
              <a:tailEnd type="stealth" w="med" len="lg"/>
            </a:ln>
            <a:effectLst/>
          </p:spPr>
          <p:txBody>
            <a:bodyPr wrap="none" anchor="ctr"/>
            <a:lstStyle/>
            <a:p>
              <a:endParaRPr lang="en-US"/>
            </a:p>
          </p:txBody>
        </p:sp>
        <p:sp>
          <p:nvSpPr>
            <p:cNvPr id="146570" name="Line 138"/>
            <p:cNvSpPr>
              <a:spLocks noChangeShapeType="1"/>
            </p:cNvSpPr>
            <p:nvPr/>
          </p:nvSpPr>
          <p:spPr bwMode="auto">
            <a:xfrm flipH="1">
              <a:off x="3415" y="1760"/>
              <a:ext cx="74" cy="245"/>
            </a:xfrm>
            <a:prstGeom prst="line">
              <a:avLst/>
            </a:prstGeom>
            <a:noFill/>
            <a:ln w="12700">
              <a:solidFill>
                <a:schemeClr val="tx1"/>
              </a:solidFill>
              <a:round/>
              <a:headEnd type="none" w="sm" len="sm"/>
              <a:tailEnd type="stealth" w="med" len="lg"/>
            </a:ln>
            <a:effectLst/>
          </p:spPr>
          <p:txBody>
            <a:bodyPr wrap="none" anchor="ctr"/>
            <a:lstStyle/>
            <a:p>
              <a:endParaRPr lang="en-US"/>
            </a:p>
          </p:txBody>
        </p:sp>
        <p:sp>
          <p:nvSpPr>
            <p:cNvPr id="146571" name="Line 139"/>
            <p:cNvSpPr>
              <a:spLocks noChangeShapeType="1"/>
            </p:cNvSpPr>
            <p:nvPr/>
          </p:nvSpPr>
          <p:spPr bwMode="auto">
            <a:xfrm>
              <a:off x="3636" y="1760"/>
              <a:ext cx="123" cy="245"/>
            </a:xfrm>
            <a:prstGeom prst="line">
              <a:avLst/>
            </a:prstGeom>
            <a:noFill/>
            <a:ln w="12700">
              <a:solidFill>
                <a:schemeClr val="tx1"/>
              </a:solidFill>
              <a:round/>
              <a:headEnd type="none" w="sm" len="sm"/>
              <a:tailEnd type="stealth" w="med" len="lg"/>
            </a:ln>
            <a:effectLst/>
          </p:spPr>
          <p:txBody>
            <a:bodyPr wrap="none" anchor="ctr"/>
            <a:lstStyle/>
            <a:p>
              <a:endParaRPr lang="en-US"/>
            </a:p>
          </p:txBody>
        </p:sp>
        <p:sp>
          <p:nvSpPr>
            <p:cNvPr id="146572" name="Line 140"/>
            <p:cNvSpPr>
              <a:spLocks noChangeShapeType="1"/>
            </p:cNvSpPr>
            <p:nvPr/>
          </p:nvSpPr>
          <p:spPr bwMode="auto">
            <a:xfrm>
              <a:off x="3734" y="1760"/>
              <a:ext cx="418" cy="245"/>
            </a:xfrm>
            <a:prstGeom prst="line">
              <a:avLst/>
            </a:prstGeom>
            <a:noFill/>
            <a:ln w="12700">
              <a:solidFill>
                <a:schemeClr val="tx1"/>
              </a:solidFill>
              <a:round/>
              <a:headEnd type="none" w="sm" len="sm"/>
              <a:tailEnd type="stealth" w="med" len="lg"/>
            </a:ln>
            <a:effectLst/>
          </p:spPr>
          <p:txBody>
            <a:bodyPr wrap="none" anchor="ctr"/>
            <a:lstStyle/>
            <a:p>
              <a:endParaRPr lang="en-US"/>
            </a:p>
          </p:txBody>
        </p:sp>
        <p:sp>
          <p:nvSpPr>
            <p:cNvPr id="146573" name="AutoShape 141"/>
            <p:cNvSpPr>
              <a:spLocks noChangeArrowheads="1"/>
            </p:cNvSpPr>
            <p:nvPr/>
          </p:nvSpPr>
          <p:spPr bwMode="auto">
            <a:xfrm>
              <a:off x="3688" y="1221"/>
              <a:ext cx="535" cy="166"/>
            </a:xfrm>
            <a:prstGeom prst="roundRect">
              <a:avLst>
                <a:gd name="adj" fmla="val 29394"/>
              </a:avLst>
            </a:prstGeom>
            <a:noFill/>
            <a:ln w="12700">
              <a:solidFill>
                <a:schemeClr val="tx2"/>
              </a:solidFill>
              <a:round/>
              <a:headEnd/>
              <a:tailEnd/>
            </a:ln>
            <a:effectLst/>
          </p:spPr>
          <p:txBody>
            <a:bodyPr wrap="none" lIns="92075" tIns="46038" rIns="92075" bIns="46038" anchor="ctr"/>
            <a:lstStyle/>
            <a:p>
              <a:pPr eaLnBrk="0" hangingPunct="0">
                <a:buClrTx/>
                <a:buFontTx/>
                <a:buNone/>
              </a:pPr>
              <a:r>
                <a:rPr lang="it-IT" altLang="it-IT" sz="1600">
                  <a:solidFill>
                    <a:schemeClr val="tx2"/>
                  </a:solidFill>
                  <a:latin typeface="Times" pitchFamily="18" charset="0"/>
                </a:rPr>
                <a:t>A  B</a:t>
              </a:r>
            </a:p>
          </p:txBody>
        </p:sp>
        <p:sp>
          <p:nvSpPr>
            <p:cNvPr id="146574" name="Line 142"/>
            <p:cNvSpPr>
              <a:spLocks noChangeShapeType="1"/>
            </p:cNvSpPr>
            <p:nvPr/>
          </p:nvSpPr>
          <p:spPr bwMode="auto">
            <a:xfrm flipH="1">
              <a:off x="3563" y="1366"/>
              <a:ext cx="319" cy="245"/>
            </a:xfrm>
            <a:prstGeom prst="line">
              <a:avLst/>
            </a:prstGeom>
            <a:noFill/>
            <a:ln w="12700">
              <a:solidFill>
                <a:schemeClr val="tx1"/>
              </a:solidFill>
              <a:round/>
              <a:headEnd type="none" w="sm" len="sm"/>
              <a:tailEnd type="stealth" w="med" len="lg"/>
            </a:ln>
            <a:effectLst/>
          </p:spPr>
          <p:txBody>
            <a:bodyPr wrap="none" anchor="ctr"/>
            <a:lstStyle/>
            <a:p>
              <a:endParaRPr lang="en-US"/>
            </a:p>
          </p:txBody>
        </p:sp>
        <p:sp>
          <p:nvSpPr>
            <p:cNvPr id="146575" name="Line 143"/>
            <p:cNvSpPr>
              <a:spLocks noChangeShapeType="1"/>
            </p:cNvSpPr>
            <p:nvPr/>
          </p:nvSpPr>
          <p:spPr bwMode="auto">
            <a:xfrm>
              <a:off x="4029" y="1366"/>
              <a:ext cx="247" cy="245"/>
            </a:xfrm>
            <a:prstGeom prst="line">
              <a:avLst/>
            </a:prstGeom>
            <a:noFill/>
            <a:ln w="12700">
              <a:solidFill>
                <a:schemeClr val="tx1"/>
              </a:solidFill>
              <a:round/>
              <a:headEnd type="none" w="sm" len="sm"/>
              <a:tailEnd type="stealth" w="med" len="lg"/>
            </a:ln>
            <a:effectLst/>
          </p:spPr>
          <p:txBody>
            <a:bodyPr wrap="none" anchor="ctr"/>
            <a:lstStyle/>
            <a:p>
              <a:endParaRPr lang="en-US"/>
            </a:p>
          </p:txBody>
        </p:sp>
        <p:sp>
          <p:nvSpPr>
            <p:cNvPr id="146577" name="Line 145"/>
            <p:cNvSpPr>
              <a:spLocks noChangeShapeType="1"/>
            </p:cNvSpPr>
            <p:nvPr/>
          </p:nvSpPr>
          <p:spPr bwMode="auto">
            <a:xfrm>
              <a:off x="2282" y="1782"/>
              <a:ext cx="359" cy="348"/>
            </a:xfrm>
            <a:prstGeom prst="line">
              <a:avLst/>
            </a:prstGeom>
            <a:noFill/>
            <a:ln w="12700">
              <a:solidFill>
                <a:schemeClr val="tx2"/>
              </a:solidFill>
              <a:round/>
              <a:headEnd type="none" w="sm" len="sm"/>
              <a:tailEnd type="stealth" w="med" len="lg"/>
            </a:ln>
            <a:effectLst/>
          </p:spPr>
          <p:txBody>
            <a:bodyPr wrap="none" anchor="ctr"/>
            <a:lstStyle/>
            <a:p>
              <a:endParaRPr lang="en-US"/>
            </a:p>
          </p:txBody>
        </p:sp>
        <p:sp>
          <p:nvSpPr>
            <p:cNvPr id="146578" name="Rectangle 146"/>
            <p:cNvSpPr>
              <a:spLocks noChangeArrowheads="1"/>
            </p:cNvSpPr>
            <p:nvPr/>
          </p:nvSpPr>
          <p:spPr bwMode="auto">
            <a:xfrm>
              <a:off x="2276" y="1581"/>
              <a:ext cx="173" cy="198"/>
            </a:xfrm>
            <a:prstGeom prst="rect">
              <a:avLst/>
            </a:prstGeom>
            <a:noFill/>
            <a:ln w="9525">
              <a:noFill/>
              <a:miter lim="800000"/>
              <a:headEnd/>
              <a:tailEnd/>
            </a:ln>
            <a:effectLst/>
          </p:spPr>
          <p:txBody>
            <a:bodyPr wrap="none" lIns="69850" tIns="34925" rIns="69850" bIns="34925">
              <a:spAutoFit/>
            </a:bodyPr>
            <a:lstStyle/>
            <a:p>
              <a:pPr algn="l" defTabSz="514350" eaLnBrk="0" hangingPunct="0">
                <a:buClrTx/>
                <a:buFontTx/>
                <a:buNone/>
              </a:pPr>
              <a:r>
                <a:rPr lang="it-IT" altLang="it-IT" sz="1600" b="1">
                  <a:solidFill>
                    <a:schemeClr val="tx2"/>
                  </a:solidFill>
                  <a:latin typeface="Times" pitchFamily="18" charset="0"/>
                </a:rPr>
                <a:t>B</a:t>
              </a:r>
              <a:endParaRPr lang="it-IT" altLang="it-IT" b="1">
                <a:solidFill>
                  <a:schemeClr val="tx2"/>
                </a:solidFill>
                <a:latin typeface="Times" pitchFamily="18" charset="0"/>
              </a:endParaRPr>
            </a:p>
          </p:txBody>
        </p:sp>
        <p:sp>
          <p:nvSpPr>
            <p:cNvPr id="146579" name="Oval 147"/>
            <p:cNvSpPr>
              <a:spLocks noChangeArrowheads="1"/>
            </p:cNvSpPr>
            <p:nvPr/>
          </p:nvSpPr>
          <p:spPr bwMode="auto">
            <a:xfrm>
              <a:off x="2253" y="1753"/>
              <a:ext cx="60" cy="60"/>
            </a:xfrm>
            <a:prstGeom prst="ellipse">
              <a:avLst/>
            </a:prstGeom>
            <a:solidFill>
              <a:schemeClr val="tx2"/>
            </a:solidFill>
            <a:ln w="12700">
              <a:solidFill>
                <a:schemeClr val="tx2"/>
              </a:solidFill>
              <a:round/>
              <a:headEnd/>
              <a:tailEnd/>
            </a:ln>
            <a:effectLst/>
          </p:spPr>
          <p:txBody>
            <a:bodyPr wrap="none" anchor="ctr"/>
            <a:lstStyle/>
            <a:p>
              <a:endParaRPr lang="en-US"/>
            </a:p>
          </p:txBody>
        </p:sp>
        <p:sp>
          <p:nvSpPr>
            <p:cNvPr id="146580" name="Oval 148"/>
            <p:cNvSpPr>
              <a:spLocks noChangeArrowheads="1"/>
            </p:cNvSpPr>
            <p:nvPr/>
          </p:nvSpPr>
          <p:spPr bwMode="auto">
            <a:xfrm>
              <a:off x="788" y="972"/>
              <a:ext cx="1361" cy="1361"/>
            </a:xfrm>
            <a:prstGeom prst="ellipse">
              <a:avLst/>
            </a:prstGeom>
            <a:noFill/>
            <a:ln w="12700">
              <a:solidFill>
                <a:schemeClr val="tx2"/>
              </a:solidFill>
              <a:round/>
              <a:headEnd/>
              <a:tailEnd/>
            </a:ln>
            <a:effectLst/>
          </p:spPr>
          <p:txBody>
            <a:bodyPr wrap="none" anchor="ctr"/>
            <a:lstStyle/>
            <a:p>
              <a:endParaRPr lang="en-US"/>
            </a:p>
          </p:txBody>
        </p:sp>
        <p:sp>
          <p:nvSpPr>
            <p:cNvPr id="146581" name="Oval 149"/>
            <p:cNvSpPr>
              <a:spLocks noChangeArrowheads="1"/>
            </p:cNvSpPr>
            <p:nvPr/>
          </p:nvSpPr>
          <p:spPr bwMode="auto">
            <a:xfrm>
              <a:off x="918" y="1655"/>
              <a:ext cx="580" cy="581"/>
            </a:xfrm>
            <a:prstGeom prst="ellipse">
              <a:avLst/>
            </a:prstGeom>
            <a:noFill/>
            <a:ln w="12700">
              <a:solidFill>
                <a:schemeClr val="tx1"/>
              </a:solidFill>
              <a:round/>
              <a:headEnd/>
              <a:tailEnd/>
            </a:ln>
            <a:effectLst/>
          </p:spPr>
          <p:txBody>
            <a:bodyPr wrap="none" anchor="ctr"/>
            <a:lstStyle/>
            <a:p>
              <a:endParaRPr lang="en-US"/>
            </a:p>
          </p:txBody>
        </p:sp>
        <p:sp>
          <p:nvSpPr>
            <p:cNvPr id="146582" name="Oval 150"/>
            <p:cNvSpPr>
              <a:spLocks noChangeArrowheads="1"/>
            </p:cNvSpPr>
            <p:nvPr/>
          </p:nvSpPr>
          <p:spPr bwMode="auto">
            <a:xfrm>
              <a:off x="1342" y="2111"/>
              <a:ext cx="59" cy="59"/>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83" name="Oval 151"/>
            <p:cNvSpPr>
              <a:spLocks noChangeArrowheads="1"/>
            </p:cNvSpPr>
            <p:nvPr/>
          </p:nvSpPr>
          <p:spPr bwMode="auto">
            <a:xfrm>
              <a:off x="1179" y="1916"/>
              <a:ext cx="59" cy="59"/>
            </a:xfrm>
            <a:prstGeom prst="ellipse">
              <a:avLst/>
            </a:prstGeom>
            <a:solidFill>
              <a:srgbClr val="1E18D7"/>
            </a:solidFill>
            <a:ln w="12700">
              <a:solidFill>
                <a:srgbClr val="0033CC"/>
              </a:solidFill>
              <a:round/>
              <a:headEnd/>
              <a:tailEnd/>
            </a:ln>
            <a:effectLst/>
          </p:spPr>
          <p:txBody>
            <a:bodyPr wrap="none" anchor="ctr"/>
            <a:lstStyle/>
            <a:p>
              <a:endParaRPr lang="en-US"/>
            </a:p>
          </p:txBody>
        </p:sp>
        <p:sp>
          <p:nvSpPr>
            <p:cNvPr id="146584" name="Rectangle 152"/>
            <p:cNvSpPr>
              <a:spLocks noChangeArrowheads="1"/>
            </p:cNvSpPr>
            <p:nvPr/>
          </p:nvSpPr>
          <p:spPr bwMode="auto">
            <a:xfrm>
              <a:off x="1202" y="1776"/>
              <a:ext cx="166" cy="198"/>
            </a:xfrm>
            <a:prstGeom prst="rect">
              <a:avLst/>
            </a:prstGeom>
            <a:noFill/>
            <a:ln w="9525">
              <a:noFill/>
              <a:miter lim="800000"/>
              <a:headEnd/>
              <a:tailEnd/>
            </a:ln>
            <a:effectLst/>
          </p:spPr>
          <p:txBody>
            <a:bodyPr wrap="none" lIns="69850" tIns="34925" rIns="69850" bIns="34925">
              <a:spAutoFit/>
            </a:bodyPr>
            <a:lstStyle/>
            <a:p>
              <a:pPr algn="l" defTabSz="514350" eaLnBrk="0" hangingPunct="0">
                <a:buClrTx/>
                <a:buFontTx/>
                <a:buNone/>
              </a:pPr>
              <a:r>
                <a:rPr lang="it-IT" altLang="it-IT" sz="1600" b="1">
                  <a:solidFill>
                    <a:srgbClr val="0A0AC2"/>
                  </a:solidFill>
                  <a:latin typeface="Times" pitchFamily="18" charset="0"/>
                </a:rPr>
                <a:t>F</a:t>
              </a:r>
              <a:endParaRPr lang="it-IT" altLang="it-IT" b="1">
                <a:solidFill>
                  <a:srgbClr val="0A0AC2"/>
                </a:solidFill>
                <a:latin typeface="Times" pitchFamily="18" charset="0"/>
              </a:endParaRPr>
            </a:p>
          </p:txBody>
        </p:sp>
        <p:sp>
          <p:nvSpPr>
            <p:cNvPr id="146585" name="Oval 153"/>
            <p:cNvSpPr>
              <a:spLocks noChangeArrowheads="1"/>
            </p:cNvSpPr>
            <p:nvPr/>
          </p:nvSpPr>
          <p:spPr bwMode="auto">
            <a:xfrm>
              <a:off x="1114" y="2046"/>
              <a:ext cx="59" cy="59"/>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86" name="Oval 154"/>
            <p:cNvSpPr>
              <a:spLocks noChangeArrowheads="1"/>
            </p:cNvSpPr>
            <p:nvPr/>
          </p:nvSpPr>
          <p:spPr bwMode="auto">
            <a:xfrm>
              <a:off x="1627" y="1664"/>
              <a:ext cx="417" cy="417"/>
            </a:xfrm>
            <a:prstGeom prst="ellipse">
              <a:avLst/>
            </a:prstGeom>
            <a:noFill/>
            <a:ln w="12700">
              <a:solidFill>
                <a:schemeClr val="tx1"/>
              </a:solidFill>
              <a:round/>
              <a:headEnd/>
              <a:tailEnd/>
            </a:ln>
            <a:effectLst/>
          </p:spPr>
          <p:txBody>
            <a:bodyPr wrap="none" anchor="ctr"/>
            <a:lstStyle/>
            <a:p>
              <a:endParaRPr lang="en-US"/>
            </a:p>
          </p:txBody>
        </p:sp>
        <p:sp>
          <p:nvSpPr>
            <p:cNvPr id="146587" name="Oval 155"/>
            <p:cNvSpPr>
              <a:spLocks noChangeArrowheads="1"/>
            </p:cNvSpPr>
            <p:nvPr/>
          </p:nvSpPr>
          <p:spPr bwMode="auto">
            <a:xfrm>
              <a:off x="1789" y="2022"/>
              <a:ext cx="60" cy="59"/>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88" name="Oval 156"/>
            <p:cNvSpPr>
              <a:spLocks noChangeArrowheads="1"/>
            </p:cNvSpPr>
            <p:nvPr/>
          </p:nvSpPr>
          <p:spPr bwMode="auto">
            <a:xfrm>
              <a:off x="1821" y="1859"/>
              <a:ext cx="60" cy="59"/>
            </a:xfrm>
            <a:prstGeom prst="ellipse">
              <a:avLst/>
            </a:prstGeom>
            <a:solidFill>
              <a:srgbClr val="1E18D7"/>
            </a:solidFill>
            <a:ln w="12700">
              <a:solidFill>
                <a:srgbClr val="0033CC"/>
              </a:solidFill>
              <a:round/>
              <a:headEnd/>
              <a:tailEnd/>
            </a:ln>
            <a:effectLst/>
          </p:spPr>
          <p:txBody>
            <a:bodyPr wrap="none" anchor="ctr"/>
            <a:lstStyle/>
            <a:p>
              <a:endParaRPr lang="en-US"/>
            </a:p>
          </p:txBody>
        </p:sp>
        <p:sp>
          <p:nvSpPr>
            <p:cNvPr id="146589" name="Rectangle 157"/>
            <p:cNvSpPr>
              <a:spLocks noChangeArrowheads="1"/>
            </p:cNvSpPr>
            <p:nvPr/>
          </p:nvSpPr>
          <p:spPr bwMode="auto">
            <a:xfrm>
              <a:off x="1845" y="1719"/>
              <a:ext cx="180" cy="198"/>
            </a:xfrm>
            <a:prstGeom prst="rect">
              <a:avLst/>
            </a:prstGeom>
            <a:noFill/>
            <a:ln w="9525">
              <a:noFill/>
              <a:miter lim="800000"/>
              <a:headEnd/>
              <a:tailEnd/>
            </a:ln>
            <a:effectLst/>
          </p:spPr>
          <p:txBody>
            <a:bodyPr wrap="none" lIns="69850" tIns="34925" rIns="69850" bIns="34925">
              <a:spAutoFit/>
            </a:bodyPr>
            <a:lstStyle/>
            <a:p>
              <a:pPr algn="l" defTabSz="514350" eaLnBrk="0" hangingPunct="0">
                <a:buClrTx/>
                <a:buFontTx/>
                <a:buNone/>
              </a:pPr>
              <a:r>
                <a:rPr lang="it-IT" altLang="it-IT" sz="1600" b="1">
                  <a:solidFill>
                    <a:srgbClr val="0A0AC2"/>
                  </a:solidFill>
                  <a:latin typeface="Times" pitchFamily="18" charset="0"/>
                </a:rPr>
                <a:t>D</a:t>
              </a:r>
              <a:endParaRPr lang="it-IT" altLang="it-IT" b="1">
                <a:solidFill>
                  <a:srgbClr val="0A0AC2"/>
                </a:solidFill>
                <a:latin typeface="Times" pitchFamily="18" charset="0"/>
              </a:endParaRPr>
            </a:p>
          </p:txBody>
        </p:sp>
        <p:sp>
          <p:nvSpPr>
            <p:cNvPr id="146590" name="Oval 158"/>
            <p:cNvSpPr>
              <a:spLocks noChangeArrowheads="1"/>
            </p:cNvSpPr>
            <p:nvPr/>
          </p:nvSpPr>
          <p:spPr bwMode="auto">
            <a:xfrm>
              <a:off x="1342" y="1298"/>
              <a:ext cx="580" cy="580"/>
            </a:xfrm>
            <a:prstGeom prst="ellipse">
              <a:avLst/>
            </a:prstGeom>
            <a:noFill/>
            <a:ln w="12700">
              <a:solidFill>
                <a:schemeClr val="tx1"/>
              </a:solidFill>
              <a:round/>
              <a:headEnd/>
              <a:tailEnd/>
            </a:ln>
            <a:effectLst/>
          </p:spPr>
          <p:txBody>
            <a:bodyPr wrap="none" anchor="ctr"/>
            <a:lstStyle/>
            <a:p>
              <a:endParaRPr lang="en-US"/>
            </a:p>
          </p:txBody>
        </p:sp>
        <p:sp>
          <p:nvSpPr>
            <p:cNvPr id="146591" name="Oval 159"/>
            <p:cNvSpPr>
              <a:spLocks noChangeArrowheads="1"/>
            </p:cNvSpPr>
            <p:nvPr/>
          </p:nvSpPr>
          <p:spPr bwMode="auto">
            <a:xfrm>
              <a:off x="1601" y="1558"/>
              <a:ext cx="60" cy="59"/>
            </a:xfrm>
            <a:prstGeom prst="ellipse">
              <a:avLst/>
            </a:prstGeom>
            <a:solidFill>
              <a:srgbClr val="1E18D7"/>
            </a:solidFill>
            <a:ln w="12700">
              <a:solidFill>
                <a:srgbClr val="0033CC"/>
              </a:solidFill>
              <a:round/>
              <a:headEnd/>
              <a:tailEnd/>
            </a:ln>
            <a:effectLst/>
          </p:spPr>
          <p:txBody>
            <a:bodyPr wrap="none" anchor="ctr"/>
            <a:lstStyle/>
            <a:p>
              <a:endParaRPr lang="en-US"/>
            </a:p>
          </p:txBody>
        </p:sp>
        <p:sp>
          <p:nvSpPr>
            <p:cNvPr id="146592" name="Rectangle 160"/>
            <p:cNvSpPr>
              <a:spLocks noChangeArrowheads="1"/>
            </p:cNvSpPr>
            <p:nvPr/>
          </p:nvSpPr>
          <p:spPr bwMode="auto">
            <a:xfrm>
              <a:off x="1637" y="1508"/>
              <a:ext cx="173" cy="198"/>
            </a:xfrm>
            <a:prstGeom prst="rect">
              <a:avLst/>
            </a:prstGeom>
            <a:noFill/>
            <a:ln w="9525">
              <a:noFill/>
              <a:miter lim="800000"/>
              <a:headEnd/>
              <a:tailEnd/>
            </a:ln>
            <a:effectLst/>
          </p:spPr>
          <p:txBody>
            <a:bodyPr wrap="none" lIns="69850" tIns="34925" rIns="69850" bIns="34925">
              <a:spAutoFit/>
            </a:bodyPr>
            <a:lstStyle/>
            <a:p>
              <a:pPr algn="l" defTabSz="514350" eaLnBrk="0" hangingPunct="0">
                <a:buClrTx/>
                <a:buFontTx/>
                <a:buNone/>
              </a:pPr>
              <a:r>
                <a:rPr lang="it-IT" altLang="it-IT" sz="1600" b="1">
                  <a:solidFill>
                    <a:srgbClr val="0A0AC2"/>
                  </a:solidFill>
                  <a:latin typeface="Times" pitchFamily="18" charset="0"/>
                </a:rPr>
                <a:t>E</a:t>
              </a:r>
              <a:endParaRPr lang="it-IT" altLang="it-IT" b="1">
                <a:solidFill>
                  <a:srgbClr val="0A0AC2"/>
                </a:solidFill>
                <a:latin typeface="Times" pitchFamily="18" charset="0"/>
              </a:endParaRPr>
            </a:p>
          </p:txBody>
        </p:sp>
        <p:sp>
          <p:nvSpPr>
            <p:cNvPr id="146593" name="Oval 161"/>
            <p:cNvSpPr>
              <a:spLocks noChangeArrowheads="1"/>
            </p:cNvSpPr>
            <p:nvPr/>
          </p:nvSpPr>
          <p:spPr bwMode="auto">
            <a:xfrm>
              <a:off x="1601" y="1803"/>
              <a:ext cx="60" cy="6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94" name="Oval 162"/>
            <p:cNvSpPr>
              <a:spLocks noChangeArrowheads="1"/>
            </p:cNvSpPr>
            <p:nvPr/>
          </p:nvSpPr>
          <p:spPr bwMode="auto">
            <a:xfrm>
              <a:off x="1601" y="1362"/>
              <a:ext cx="60" cy="6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595" name="Oval 163"/>
            <p:cNvSpPr>
              <a:spLocks noChangeArrowheads="1"/>
            </p:cNvSpPr>
            <p:nvPr/>
          </p:nvSpPr>
          <p:spPr bwMode="auto">
            <a:xfrm>
              <a:off x="1439" y="1623"/>
              <a:ext cx="59" cy="59"/>
            </a:xfrm>
            <a:prstGeom prst="ellipse">
              <a:avLst/>
            </a:prstGeom>
            <a:solidFill>
              <a:schemeClr val="tx2"/>
            </a:solidFill>
            <a:ln w="12700">
              <a:solidFill>
                <a:schemeClr val="tx2"/>
              </a:solidFill>
              <a:round/>
              <a:headEnd/>
              <a:tailEnd/>
            </a:ln>
            <a:effectLst/>
          </p:spPr>
          <p:txBody>
            <a:bodyPr wrap="none" anchor="ctr"/>
            <a:lstStyle/>
            <a:p>
              <a:endParaRPr lang="en-US"/>
            </a:p>
          </p:txBody>
        </p:sp>
        <p:sp>
          <p:nvSpPr>
            <p:cNvPr id="146596" name="Rectangle 164"/>
            <p:cNvSpPr>
              <a:spLocks noChangeArrowheads="1"/>
            </p:cNvSpPr>
            <p:nvPr/>
          </p:nvSpPr>
          <p:spPr bwMode="auto">
            <a:xfrm>
              <a:off x="1306" y="1483"/>
              <a:ext cx="130" cy="198"/>
            </a:xfrm>
            <a:prstGeom prst="rect">
              <a:avLst/>
            </a:prstGeom>
            <a:noFill/>
            <a:ln w="9525">
              <a:noFill/>
              <a:miter lim="800000"/>
              <a:headEnd/>
              <a:tailEnd/>
            </a:ln>
            <a:effectLst/>
          </p:spPr>
          <p:txBody>
            <a:bodyPr lIns="69850" tIns="34925" rIns="69850" bIns="34925">
              <a:spAutoFit/>
            </a:bodyPr>
            <a:lstStyle/>
            <a:p>
              <a:pPr algn="l" defTabSz="514350" eaLnBrk="0" hangingPunct="0">
                <a:buClrTx/>
                <a:buFontTx/>
                <a:buNone/>
              </a:pPr>
              <a:r>
                <a:rPr lang="it-IT" altLang="it-IT" sz="1600" b="1">
                  <a:solidFill>
                    <a:schemeClr val="tx2"/>
                  </a:solidFill>
                  <a:latin typeface="Times" pitchFamily="18" charset="0"/>
                </a:rPr>
                <a:t>A</a:t>
              </a:r>
              <a:endParaRPr lang="it-IT" altLang="it-IT" b="1">
                <a:solidFill>
                  <a:schemeClr val="tx2"/>
                </a:solidFill>
                <a:latin typeface="Times" pitchFamily="18" charset="0"/>
              </a:endParaRPr>
            </a:p>
          </p:txBody>
        </p:sp>
        <p:sp>
          <p:nvSpPr>
            <p:cNvPr id="146597" name="Oval 165"/>
            <p:cNvSpPr>
              <a:spLocks noChangeArrowheads="1"/>
            </p:cNvSpPr>
            <p:nvPr/>
          </p:nvSpPr>
          <p:spPr bwMode="auto">
            <a:xfrm>
              <a:off x="1077" y="1009"/>
              <a:ext cx="515" cy="515"/>
            </a:xfrm>
            <a:prstGeom prst="ellipse">
              <a:avLst/>
            </a:prstGeom>
            <a:noFill/>
            <a:ln w="12700">
              <a:solidFill>
                <a:srgbClr val="1E18D7"/>
              </a:solidFill>
              <a:round/>
              <a:headEnd/>
              <a:tailEnd/>
            </a:ln>
            <a:effectLst/>
          </p:spPr>
          <p:txBody>
            <a:bodyPr wrap="none" anchor="ctr"/>
            <a:lstStyle/>
            <a:p>
              <a:endParaRPr lang="en-US"/>
            </a:p>
          </p:txBody>
        </p:sp>
        <p:sp>
          <p:nvSpPr>
            <p:cNvPr id="146598" name="Oval 166"/>
            <p:cNvSpPr>
              <a:spLocks noChangeArrowheads="1"/>
            </p:cNvSpPr>
            <p:nvPr/>
          </p:nvSpPr>
          <p:spPr bwMode="auto">
            <a:xfrm>
              <a:off x="1305" y="1237"/>
              <a:ext cx="59" cy="59"/>
            </a:xfrm>
            <a:prstGeom prst="ellipse">
              <a:avLst/>
            </a:prstGeom>
            <a:solidFill>
              <a:srgbClr val="1E18D7"/>
            </a:solidFill>
            <a:ln w="12700">
              <a:solidFill>
                <a:srgbClr val="0033CC"/>
              </a:solidFill>
              <a:round/>
              <a:headEnd/>
              <a:tailEnd/>
            </a:ln>
            <a:effectLst/>
          </p:spPr>
          <p:txBody>
            <a:bodyPr wrap="none" anchor="ctr"/>
            <a:lstStyle/>
            <a:p>
              <a:endParaRPr lang="en-US"/>
            </a:p>
          </p:txBody>
        </p:sp>
        <p:sp>
          <p:nvSpPr>
            <p:cNvPr id="146599" name="Rectangle 167"/>
            <p:cNvSpPr>
              <a:spLocks noChangeArrowheads="1"/>
            </p:cNvSpPr>
            <p:nvPr/>
          </p:nvSpPr>
          <p:spPr bwMode="auto">
            <a:xfrm>
              <a:off x="1128" y="1199"/>
              <a:ext cx="192" cy="217"/>
            </a:xfrm>
            <a:prstGeom prst="rect">
              <a:avLst/>
            </a:prstGeom>
            <a:noFill/>
            <a:ln w="9525">
              <a:noFill/>
              <a:miter lim="800000"/>
              <a:headEnd/>
              <a:tailEnd/>
            </a:ln>
            <a:effectLst/>
          </p:spPr>
          <p:txBody>
            <a:bodyPr wrap="none" lIns="69850" tIns="34925" rIns="69850" bIns="34925">
              <a:spAutoFit/>
            </a:bodyPr>
            <a:lstStyle/>
            <a:p>
              <a:pPr algn="l" defTabSz="514350" eaLnBrk="0" hangingPunct="0">
                <a:buClrTx/>
                <a:buFontTx/>
                <a:buNone/>
              </a:pPr>
              <a:r>
                <a:rPr lang="it-IT" altLang="it-IT" b="1">
                  <a:solidFill>
                    <a:srgbClr val="0A0AC2"/>
                  </a:solidFill>
                  <a:latin typeface="Times" pitchFamily="18" charset="0"/>
                </a:rPr>
                <a:t>C</a:t>
              </a:r>
            </a:p>
          </p:txBody>
        </p:sp>
        <p:sp>
          <p:nvSpPr>
            <p:cNvPr id="146600" name="Oval 168"/>
            <p:cNvSpPr>
              <a:spLocks noChangeArrowheads="1"/>
            </p:cNvSpPr>
            <p:nvPr/>
          </p:nvSpPr>
          <p:spPr bwMode="auto">
            <a:xfrm>
              <a:off x="1403" y="1204"/>
              <a:ext cx="60" cy="59"/>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601" name="Oval 169"/>
            <p:cNvSpPr>
              <a:spLocks noChangeArrowheads="1"/>
            </p:cNvSpPr>
            <p:nvPr/>
          </p:nvSpPr>
          <p:spPr bwMode="auto">
            <a:xfrm>
              <a:off x="1142" y="1074"/>
              <a:ext cx="60" cy="6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602" name="Oval 170"/>
            <p:cNvSpPr>
              <a:spLocks noChangeArrowheads="1"/>
            </p:cNvSpPr>
            <p:nvPr/>
          </p:nvSpPr>
          <p:spPr bwMode="auto">
            <a:xfrm>
              <a:off x="1501" y="1334"/>
              <a:ext cx="59" cy="6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6603" name="Oval 171"/>
            <p:cNvSpPr>
              <a:spLocks noChangeArrowheads="1"/>
            </p:cNvSpPr>
            <p:nvPr/>
          </p:nvSpPr>
          <p:spPr bwMode="auto">
            <a:xfrm>
              <a:off x="918" y="1655"/>
              <a:ext cx="580" cy="581"/>
            </a:xfrm>
            <a:prstGeom prst="ellipse">
              <a:avLst/>
            </a:prstGeom>
            <a:noFill/>
            <a:ln w="12700">
              <a:solidFill>
                <a:srgbClr val="1E18D7"/>
              </a:solidFill>
              <a:round/>
              <a:headEnd/>
              <a:tailEnd/>
            </a:ln>
            <a:effectLst/>
          </p:spPr>
          <p:txBody>
            <a:bodyPr wrap="none" anchor="ctr"/>
            <a:lstStyle/>
            <a:p>
              <a:endParaRPr lang="en-US"/>
            </a:p>
          </p:txBody>
        </p:sp>
        <p:sp>
          <p:nvSpPr>
            <p:cNvPr id="146604" name="Oval 172"/>
            <p:cNvSpPr>
              <a:spLocks noChangeArrowheads="1"/>
            </p:cNvSpPr>
            <p:nvPr/>
          </p:nvSpPr>
          <p:spPr bwMode="auto">
            <a:xfrm>
              <a:off x="1342" y="1298"/>
              <a:ext cx="580" cy="580"/>
            </a:xfrm>
            <a:prstGeom prst="ellipse">
              <a:avLst/>
            </a:prstGeom>
            <a:noFill/>
            <a:ln w="12700">
              <a:solidFill>
                <a:srgbClr val="1E18D7"/>
              </a:solidFill>
              <a:round/>
              <a:headEnd/>
              <a:tailEnd/>
            </a:ln>
            <a:effectLst/>
          </p:spPr>
          <p:txBody>
            <a:bodyPr wrap="none" anchor="ctr"/>
            <a:lstStyle/>
            <a:p>
              <a:endParaRPr lang="en-US"/>
            </a:p>
          </p:txBody>
        </p:sp>
        <p:sp>
          <p:nvSpPr>
            <p:cNvPr id="146605" name="Oval 173"/>
            <p:cNvSpPr>
              <a:spLocks noChangeArrowheads="1"/>
            </p:cNvSpPr>
            <p:nvPr/>
          </p:nvSpPr>
          <p:spPr bwMode="auto">
            <a:xfrm>
              <a:off x="1627" y="1664"/>
              <a:ext cx="417" cy="417"/>
            </a:xfrm>
            <a:prstGeom prst="ellipse">
              <a:avLst/>
            </a:prstGeom>
            <a:noFill/>
            <a:ln w="12700">
              <a:solidFill>
                <a:srgbClr val="1E18D7"/>
              </a:solidFill>
              <a:round/>
              <a:headEnd/>
              <a:tailEnd/>
            </a:ln>
            <a:effectLst/>
          </p:spPr>
          <p:txBody>
            <a:bodyPr wrap="none" anchor="ctr"/>
            <a:lstStyle/>
            <a:p>
              <a:endParaRPr lang="en-US"/>
            </a:p>
          </p:txBody>
        </p:sp>
        <p:sp>
          <p:nvSpPr>
            <p:cNvPr id="146606" name="Oval 174"/>
            <p:cNvSpPr>
              <a:spLocks noChangeArrowheads="1"/>
            </p:cNvSpPr>
            <p:nvPr/>
          </p:nvSpPr>
          <p:spPr bwMode="auto">
            <a:xfrm>
              <a:off x="1797" y="1298"/>
              <a:ext cx="971" cy="970"/>
            </a:xfrm>
            <a:prstGeom prst="ellipse">
              <a:avLst/>
            </a:prstGeom>
            <a:noFill/>
            <a:ln w="12700">
              <a:solidFill>
                <a:schemeClr val="tx2"/>
              </a:solidFill>
              <a:round/>
              <a:headEnd/>
              <a:tailEnd/>
            </a:ln>
            <a:effectLst/>
          </p:spPr>
          <p:txBody>
            <a:bodyPr wrap="none" anchor="ctr"/>
            <a:lstStyle/>
            <a:p>
              <a:endParaRPr lang="en-US"/>
            </a:p>
          </p:txBody>
        </p:sp>
        <p:sp>
          <p:nvSpPr>
            <p:cNvPr id="146607" name="Line 175"/>
            <p:cNvSpPr>
              <a:spLocks noChangeShapeType="1"/>
            </p:cNvSpPr>
            <p:nvPr/>
          </p:nvSpPr>
          <p:spPr bwMode="auto">
            <a:xfrm>
              <a:off x="1469" y="1652"/>
              <a:ext cx="128" cy="672"/>
            </a:xfrm>
            <a:prstGeom prst="line">
              <a:avLst/>
            </a:prstGeom>
            <a:noFill/>
            <a:ln w="12700">
              <a:solidFill>
                <a:schemeClr val="tx2"/>
              </a:solidFill>
              <a:round/>
              <a:headEnd type="none" w="sm" len="sm"/>
              <a:tailEnd type="stealth" w="med" len="lg"/>
            </a:ln>
            <a:effectLst/>
          </p:spPr>
          <p:txBody>
            <a:bodyPr wrap="none" anchor="ctr"/>
            <a:lstStyle/>
            <a:p>
              <a:endParaRPr lang="en-US"/>
            </a:p>
          </p:txBody>
        </p:sp>
      </p:grpSp>
      <p:sp>
        <p:nvSpPr>
          <p:cNvPr id="80" name="Title 1">
            <a:extLst>
              <a:ext uri="{FF2B5EF4-FFF2-40B4-BE49-F238E27FC236}">
                <a16:creationId xmlns:a16="http://schemas.microsoft.com/office/drawing/2014/main" id="{54752C29-8F31-4DDF-94EE-069798F8FF06}"/>
              </a:ext>
            </a:extLst>
          </p:cNvPr>
          <p:cNvSpPr txBox="1">
            <a:spLocks/>
          </p:cNvSpPr>
          <p:nvPr/>
        </p:nvSpPr>
        <p:spPr>
          <a:xfrm>
            <a:off x="7596781" y="598012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M. Patella.</a:t>
            </a:r>
            <a:endParaRPr lang="en-US" sz="1200" dirty="0">
              <a:latin typeface="+mn-lt"/>
            </a:endParaRPr>
          </a:p>
        </p:txBody>
      </p:sp>
      <p:sp>
        <p:nvSpPr>
          <p:cNvPr id="81" name="Rectangle 3">
            <a:extLst>
              <a:ext uri="{FF2B5EF4-FFF2-40B4-BE49-F238E27FC236}">
                <a16:creationId xmlns:a16="http://schemas.microsoft.com/office/drawing/2014/main" id="{FC302F4C-D5BD-4B37-8B1E-20CD765AB380}"/>
              </a:ext>
            </a:extLst>
          </p:cNvPr>
          <p:cNvSpPr txBox="1">
            <a:spLocks noChangeArrowheads="1"/>
          </p:cNvSpPr>
          <p:nvPr/>
        </p:nvSpPr>
        <p:spPr>
          <a:xfrm>
            <a:off x="0" y="3752849"/>
            <a:ext cx="10402836" cy="2249488"/>
          </a:xfrm>
          <a:prstGeom prst="rect">
            <a:avLst/>
          </a:prstGeom>
        </p:spPr>
        <p:txBody>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1600" dirty="0"/>
              <a:t>Solution for </a:t>
            </a:r>
            <a:r>
              <a:rPr lang="en-US" sz="1600" dirty="0">
                <a:solidFill>
                  <a:srgbClr val="C00000"/>
                </a:solidFill>
              </a:rPr>
              <a:t>exact </a:t>
            </a:r>
            <a:r>
              <a:rPr lang="en-US" sz="1600" dirty="0"/>
              <a:t>and </a:t>
            </a:r>
            <a:r>
              <a:rPr lang="en-US" sz="1600" dirty="0">
                <a:solidFill>
                  <a:srgbClr val="C00000"/>
                </a:solidFill>
                <a:ea typeface="Helvetica Neue"/>
                <a:cs typeface="Helvetica Neue"/>
                <a:sym typeface="Helvetica Neue"/>
              </a:rPr>
              <a:t>δ-ε-</a:t>
            </a:r>
            <a:r>
              <a:rPr lang="en-US" sz="1600" dirty="0">
                <a:solidFill>
                  <a:srgbClr val="C00000"/>
                </a:solidFill>
              </a:rPr>
              <a:t>approximate </a:t>
            </a:r>
            <a:r>
              <a:rPr lang="en-US" sz="1600" dirty="0" err="1"/>
              <a:t>kNN</a:t>
            </a:r>
            <a:r>
              <a:rPr lang="en-US" sz="1600" dirty="0"/>
              <a:t> search</a:t>
            </a:r>
            <a:endParaRPr lang="it-IT" sz="1600" dirty="0"/>
          </a:p>
          <a:p>
            <a:r>
              <a:rPr lang="it-IT" sz="1600" dirty="0"/>
              <a:t>Each node N of the tree has an associated region, Reg(N), defined as</a:t>
            </a:r>
          </a:p>
          <a:p>
            <a:pPr marL="109725" indent="0">
              <a:buNone/>
            </a:pPr>
            <a:r>
              <a:rPr lang="it-IT" sz="1600" b="1" dirty="0">
                <a:solidFill>
                  <a:schemeClr val="accent2"/>
                </a:solidFill>
                <a:sym typeface="Symbol" pitchFamily="18" charset="2"/>
              </a:rPr>
              <a:t>             Reg(N) = {p: p U , d(p,v</a:t>
            </a:r>
            <a:r>
              <a:rPr lang="it-IT" sz="1600" b="1" baseline="-25000" dirty="0">
                <a:solidFill>
                  <a:schemeClr val="accent2"/>
                </a:solidFill>
                <a:sym typeface="Symbol" pitchFamily="18" charset="2"/>
              </a:rPr>
              <a:t>N</a:t>
            </a:r>
            <a:r>
              <a:rPr lang="it-IT" sz="1600" b="1" dirty="0">
                <a:solidFill>
                  <a:schemeClr val="accent2"/>
                </a:solidFill>
                <a:sym typeface="Symbol" pitchFamily="18" charset="2"/>
              </a:rPr>
              <a:t>)  r</a:t>
            </a:r>
            <a:r>
              <a:rPr lang="it-IT" sz="1600" b="1" baseline="-25000" dirty="0">
                <a:solidFill>
                  <a:schemeClr val="accent2"/>
                </a:solidFill>
                <a:sym typeface="Symbol" pitchFamily="18" charset="2"/>
              </a:rPr>
              <a:t>N</a:t>
            </a:r>
            <a:r>
              <a:rPr lang="it-IT" sz="1600" b="1" dirty="0">
                <a:solidFill>
                  <a:schemeClr val="accent2"/>
                </a:solidFill>
                <a:sym typeface="Symbol" pitchFamily="18" charset="2"/>
              </a:rPr>
              <a:t>}</a:t>
            </a:r>
          </a:p>
          <a:p>
            <a:pPr>
              <a:buFont typeface="Wingdings" pitchFamily="2" charset="2"/>
              <a:buNone/>
            </a:pPr>
            <a:r>
              <a:rPr lang="it-IT" sz="1600" dirty="0">
                <a:sym typeface="Symbol" pitchFamily="18" charset="2"/>
              </a:rPr>
              <a:t>	where:</a:t>
            </a:r>
          </a:p>
          <a:p>
            <a:pPr lvl="1"/>
            <a:r>
              <a:rPr lang="it-IT" sz="1600" b="1" dirty="0">
                <a:sym typeface="Symbol" pitchFamily="18" charset="2"/>
              </a:rPr>
              <a:t>v</a:t>
            </a:r>
            <a:r>
              <a:rPr lang="it-IT" sz="1600" b="1" baseline="-25000" dirty="0">
                <a:sym typeface="Symbol" pitchFamily="18" charset="2"/>
              </a:rPr>
              <a:t>N</a:t>
            </a:r>
            <a:r>
              <a:rPr lang="it-IT" sz="1600" b="1" dirty="0">
                <a:solidFill>
                  <a:schemeClr val="tx2"/>
                </a:solidFill>
                <a:sym typeface="Symbol" pitchFamily="18" charset="2"/>
              </a:rPr>
              <a:t> </a:t>
            </a:r>
            <a:r>
              <a:rPr lang="it-IT" sz="1600" dirty="0">
                <a:sym typeface="Symbol" pitchFamily="18" charset="2"/>
              </a:rPr>
              <a:t>(the “center”) is also called a routing object, and </a:t>
            </a:r>
          </a:p>
          <a:p>
            <a:pPr lvl="1"/>
            <a:r>
              <a:rPr lang="it-IT" sz="1600" b="1" dirty="0">
                <a:sym typeface="Symbol" pitchFamily="18" charset="2"/>
              </a:rPr>
              <a:t>r</a:t>
            </a:r>
            <a:r>
              <a:rPr lang="it-IT" sz="1600" b="1" baseline="-25000" dirty="0">
                <a:sym typeface="Symbol" pitchFamily="18" charset="2"/>
              </a:rPr>
              <a:t>N</a:t>
            </a:r>
            <a:r>
              <a:rPr lang="it-IT" sz="1600" dirty="0">
                <a:sym typeface="Symbol" pitchFamily="18" charset="2"/>
              </a:rPr>
              <a:t> is called the (covering) radius of the region</a:t>
            </a:r>
          </a:p>
          <a:p>
            <a:r>
              <a:rPr lang="it-IT" sz="1600" dirty="0">
                <a:solidFill>
                  <a:srgbClr val="1E18D7"/>
                </a:solidFill>
                <a:sym typeface="Symbol" pitchFamily="18" charset="2"/>
              </a:rPr>
              <a:t>The set of indexed points p that are reachable from node N are guaranteed to have d(p,v</a:t>
            </a:r>
            <a:r>
              <a:rPr lang="it-IT" sz="1600" baseline="-25000" dirty="0">
                <a:solidFill>
                  <a:srgbClr val="1E18D7"/>
                </a:solidFill>
                <a:sym typeface="Symbol" pitchFamily="18" charset="2"/>
              </a:rPr>
              <a:t>N</a:t>
            </a:r>
            <a:r>
              <a:rPr lang="it-IT" sz="1600" dirty="0">
                <a:solidFill>
                  <a:srgbClr val="1E18D7"/>
                </a:solidFill>
                <a:sym typeface="Symbol" pitchFamily="18" charset="2"/>
              </a:rPr>
              <a:t>)  r</a:t>
            </a:r>
            <a:r>
              <a:rPr lang="it-IT" sz="1600" baseline="-25000" dirty="0">
                <a:solidFill>
                  <a:srgbClr val="1E18D7"/>
                </a:solidFill>
                <a:sym typeface="Symbol" pitchFamily="18" charset="2"/>
              </a:rPr>
              <a:t>N</a:t>
            </a:r>
          </a:p>
        </p:txBody>
      </p:sp>
      <p:sp>
        <p:nvSpPr>
          <p:cNvPr id="86" name="Rectangle 85">
            <a:extLst>
              <a:ext uri="{FF2B5EF4-FFF2-40B4-BE49-F238E27FC236}">
                <a16:creationId xmlns:a16="http://schemas.microsoft.com/office/drawing/2014/main" id="{AF2E24F6-5581-42BE-A121-407F7AA04659}"/>
              </a:ext>
            </a:extLst>
          </p:cNvPr>
          <p:cNvSpPr/>
          <p:nvPr/>
        </p:nvSpPr>
        <p:spPr>
          <a:xfrm>
            <a:off x="7494341" y="682503"/>
            <a:ext cx="1360789" cy="97802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87" name="Rectangle 86">
            <a:extLst>
              <a:ext uri="{FF2B5EF4-FFF2-40B4-BE49-F238E27FC236}">
                <a16:creationId xmlns:a16="http://schemas.microsoft.com/office/drawing/2014/main" id="{4EF6AA05-5900-46BD-BB6D-F01EB478FD44}"/>
              </a:ext>
            </a:extLst>
          </p:cNvPr>
          <p:cNvSpPr/>
          <p:nvPr/>
        </p:nvSpPr>
        <p:spPr>
          <a:xfrm>
            <a:off x="7497786" y="458298"/>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9" name="Title 1">
            <a:extLst>
              <a:ext uri="{FF2B5EF4-FFF2-40B4-BE49-F238E27FC236}">
                <a16:creationId xmlns:a16="http://schemas.microsoft.com/office/drawing/2014/main" id="{ABAD807C-970B-40C7-93B0-D4FDD5C60DB9}"/>
              </a:ext>
            </a:extLst>
          </p:cNvPr>
          <p:cNvSpPr>
            <a:spLocks noGrp="1"/>
          </p:cNvSpPr>
          <p:nvPr>
            <p:ph type="title"/>
          </p:nvPr>
        </p:nvSpPr>
        <p:spPr>
          <a:xfrm>
            <a:off x="152400" y="265907"/>
            <a:ext cx="8229600" cy="1066800"/>
          </a:xfrm>
        </p:spPr>
        <p:txBody>
          <a:bodyPr/>
          <a:lstStyle/>
          <a:p>
            <a:r>
              <a:rPr lang="en-US" altLang="zh-CN" dirty="0" err="1"/>
              <a:t>MTree</a:t>
            </a:r>
            <a:endParaRPr lang="en-US" dirty="0"/>
          </a:p>
        </p:txBody>
      </p:sp>
      <p:sp>
        <p:nvSpPr>
          <p:cNvPr id="90" name="Rounded Rectangle 12">
            <a:extLst>
              <a:ext uri="{FF2B5EF4-FFF2-40B4-BE49-F238E27FC236}">
                <a16:creationId xmlns:a16="http://schemas.microsoft.com/office/drawing/2014/main" id="{16138BDA-91AA-492D-8F51-2E7EB92D8F68}"/>
              </a:ext>
            </a:extLst>
          </p:cNvPr>
          <p:cNvSpPr/>
          <p:nvPr/>
        </p:nvSpPr>
        <p:spPr>
          <a:xfrm>
            <a:off x="7596781" y="764507"/>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VLDB’97</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1" name="Rounded Rectangle 12">
            <a:extLst>
              <a:ext uri="{FF2B5EF4-FFF2-40B4-BE49-F238E27FC236}">
                <a16:creationId xmlns:a16="http://schemas.microsoft.com/office/drawing/2014/main" id="{71FAD5C7-D046-4FFF-A5F1-8DAB2BA38D6A}"/>
              </a:ext>
            </a:extLst>
          </p:cNvPr>
          <p:cNvSpPr/>
          <p:nvPr/>
        </p:nvSpPr>
        <p:spPr>
          <a:xfrm>
            <a:off x="7597069" y="1207945"/>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ICDE’00</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2" name="Footer Placeholder 1">
            <a:extLst>
              <a:ext uri="{FF2B5EF4-FFF2-40B4-BE49-F238E27FC236}">
                <a16:creationId xmlns:a16="http://schemas.microsoft.com/office/drawing/2014/main" id="{CF2C6ADE-F33B-4D2D-8084-00C80941D7D3}"/>
              </a:ext>
            </a:extLst>
          </p:cNvPr>
          <p:cNvSpPr>
            <a:spLocks noGrp="1"/>
          </p:cNvSpPr>
          <p:nvPr>
            <p:ph type="ftr" sz="quarter" idx="11"/>
          </p:nvPr>
        </p:nvSpPr>
        <p:spPr/>
        <p:txBody>
          <a:bodyPr/>
          <a:lstStyle/>
          <a:p>
            <a:r>
              <a:rPr lang="en-US"/>
              <a:t>Echihabi, Zoumpatianos, Palpanas - ICDE 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13" name="Content Placeholder 2"/>
          <p:cNvSpPr txBox="1">
            <a:spLocks/>
          </p:cNvSpPr>
          <p:nvPr/>
        </p:nvSpPr>
        <p:spPr>
          <a:xfrm>
            <a:off x="834114" y="3415078"/>
            <a:ext cx="3312899" cy="141158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err="1">
                <a:solidFill>
                  <a:prstClr val="black"/>
                </a:solidFill>
                <a:latin typeface="Calibri" panose="020F0502020204030204"/>
              </a:rPr>
              <a:t>Univariate</a:t>
            </a:r>
            <a:endParaRPr lang="en-CA" sz="2100" u="sng">
              <a:solidFill>
                <a:prstClr val="black"/>
              </a:solidFill>
              <a:latin typeface="Calibri" panose="020F0502020204030204"/>
            </a:endParaRPr>
          </a:p>
          <a:p>
            <a:pPr marL="0" indent="0" algn="ctr" defTabSz="685783">
              <a:spcBef>
                <a:spcPts val="751"/>
              </a:spcBef>
              <a:buNone/>
              <a:defRPr/>
            </a:pPr>
            <a:r>
              <a:rPr lang="en-CA" sz="2100">
                <a:solidFill>
                  <a:prstClr val="black"/>
                </a:solidFill>
                <a:latin typeface="Calibri" panose="020F0502020204030204"/>
              </a:rPr>
              <a:t>each point represents one   value (e.g., temperature)</a:t>
            </a:r>
          </a:p>
        </p:txBody>
      </p:sp>
      <p:sp>
        <p:nvSpPr>
          <p:cNvPr id="5" name="Google Shape;357;p28"/>
          <p:cNvSpPr/>
          <p:nvPr/>
        </p:nvSpPr>
        <p:spPr>
          <a:xfrm>
            <a:off x="1800196" y="2877594"/>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7" name="Straight Connector 6"/>
          <p:cNvCxnSpPr>
            <a:stCxn id="4" idx="7"/>
          </p:cNvCxnSpPr>
          <p:nvPr/>
        </p:nvCxnSpPr>
        <p:spPr>
          <a:xfrm flipV="1">
            <a:off x="2278404" y="2400756"/>
            <a:ext cx="494104" cy="50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257891" y="2633296"/>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772507" y="2400756"/>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 name="Oval 3"/>
          <p:cNvSpPr/>
          <p:nvPr/>
        </p:nvSpPr>
        <p:spPr>
          <a:xfrm>
            <a:off x="2201637" y="2895179"/>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11" name="TextBox 10"/>
          <p:cNvSpPr txBox="1"/>
          <p:nvPr/>
        </p:nvSpPr>
        <p:spPr>
          <a:xfrm>
            <a:off x="2740144" y="2368569"/>
            <a:ext cx="357203" cy="323165"/>
          </a:xfrm>
          <a:prstGeom prst="rect">
            <a:avLst/>
          </a:prstGeom>
          <a:noFill/>
        </p:spPr>
        <p:txBody>
          <a:bodyPr wrap="square" lIns="91440" tIns="45720" rIns="91440" bIns="45720" rtlCol="0" anchor="t">
            <a:spAutoFit/>
          </a:bodyPr>
          <a:lstStyle/>
          <a:p>
            <a:pPr defTabSz="685783">
              <a:defRPr/>
            </a:pPr>
            <a:r>
              <a:rPr lang="en-CA" sz="1500">
                <a:latin typeface="Calibri" panose="020F0502020204030204"/>
                <a:ea typeface="MS PGothic"/>
              </a:rPr>
              <a:t>8</a:t>
            </a:r>
            <a:endParaRPr lang="en-CA" sz="1500">
              <a:latin typeface="Calibri" panose="020F0502020204030204"/>
              <a:ea typeface="MS PGothic" pitchFamily="34" charset="-128"/>
              <a:cs typeface="Calibri"/>
            </a:endParaRPr>
          </a:p>
        </p:txBody>
      </p:sp>
      <p:sp>
        <p:nvSpPr>
          <p:cNvPr id="12" name="Footer Placeholder 1">
            <a:extLst>
              <a:ext uri="{FF2B5EF4-FFF2-40B4-BE49-F238E27FC236}">
                <a16:creationId xmlns:a16="http://schemas.microsoft.com/office/drawing/2014/main" id="{20090582-3899-42D8-B527-485DEE88688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16098641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egnaposto numero diapositiva 4"/>
          <p:cNvSpPr>
            <a:spLocks noGrp="1"/>
          </p:cNvSpPr>
          <p:nvPr>
            <p:ph type="sldNum" sz="quarter" idx="12"/>
          </p:nvPr>
        </p:nvSpPr>
        <p:spPr/>
        <p:txBody>
          <a:bodyPr/>
          <a:lstStyle/>
          <a:p>
            <a:fld id="{955A67BF-65B9-42A1-88F9-79A3AEB2DA76}" type="slidenum">
              <a:rPr lang="en-US"/>
              <a:pPr/>
              <a:t>230</a:t>
            </a:fld>
            <a:endParaRPr lang="en-US"/>
          </a:p>
        </p:txBody>
      </p:sp>
      <p:sp>
        <p:nvSpPr>
          <p:cNvPr id="80" name="Title 1">
            <a:extLst>
              <a:ext uri="{FF2B5EF4-FFF2-40B4-BE49-F238E27FC236}">
                <a16:creationId xmlns:a16="http://schemas.microsoft.com/office/drawing/2014/main" id="{54752C29-8F31-4DDF-94EE-069798F8FF06}"/>
              </a:ext>
            </a:extLst>
          </p:cNvPr>
          <p:cNvSpPr txBox="1">
            <a:spLocks/>
          </p:cNvSpPr>
          <p:nvPr/>
        </p:nvSpPr>
        <p:spPr>
          <a:xfrm>
            <a:off x="7596781" y="598012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Slides by M. Patella.</a:t>
            </a:r>
            <a:endParaRPr lang="en-US" sz="1200" dirty="0">
              <a:latin typeface="+mn-lt"/>
            </a:endParaRPr>
          </a:p>
        </p:txBody>
      </p:sp>
      <p:sp>
        <p:nvSpPr>
          <p:cNvPr id="86" name="Rectangle 85">
            <a:extLst>
              <a:ext uri="{FF2B5EF4-FFF2-40B4-BE49-F238E27FC236}">
                <a16:creationId xmlns:a16="http://schemas.microsoft.com/office/drawing/2014/main" id="{AF2E24F6-5581-42BE-A121-407F7AA04659}"/>
              </a:ext>
            </a:extLst>
          </p:cNvPr>
          <p:cNvSpPr/>
          <p:nvPr/>
        </p:nvSpPr>
        <p:spPr>
          <a:xfrm>
            <a:off x="7494341" y="682503"/>
            <a:ext cx="1360789" cy="97802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87" name="Rectangle 86">
            <a:extLst>
              <a:ext uri="{FF2B5EF4-FFF2-40B4-BE49-F238E27FC236}">
                <a16:creationId xmlns:a16="http://schemas.microsoft.com/office/drawing/2014/main" id="{4EF6AA05-5900-46BD-BB6D-F01EB478FD44}"/>
              </a:ext>
            </a:extLst>
          </p:cNvPr>
          <p:cNvSpPr/>
          <p:nvPr/>
        </p:nvSpPr>
        <p:spPr>
          <a:xfrm>
            <a:off x="7497786" y="458298"/>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9" name="Title 1">
            <a:extLst>
              <a:ext uri="{FF2B5EF4-FFF2-40B4-BE49-F238E27FC236}">
                <a16:creationId xmlns:a16="http://schemas.microsoft.com/office/drawing/2014/main" id="{ABAD807C-970B-40C7-93B0-D4FDD5C60DB9}"/>
              </a:ext>
            </a:extLst>
          </p:cNvPr>
          <p:cNvSpPr>
            <a:spLocks noGrp="1"/>
          </p:cNvSpPr>
          <p:nvPr>
            <p:ph type="title"/>
          </p:nvPr>
        </p:nvSpPr>
        <p:spPr>
          <a:xfrm>
            <a:off x="152400" y="265907"/>
            <a:ext cx="8229600" cy="1066800"/>
          </a:xfrm>
        </p:spPr>
        <p:txBody>
          <a:bodyPr/>
          <a:lstStyle/>
          <a:p>
            <a:r>
              <a:rPr lang="en-US" altLang="zh-CN" dirty="0" err="1"/>
              <a:t>MTree</a:t>
            </a:r>
            <a:endParaRPr lang="en-US" dirty="0"/>
          </a:p>
        </p:txBody>
      </p:sp>
      <p:sp>
        <p:nvSpPr>
          <p:cNvPr id="90" name="Rounded Rectangle 12">
            <a:extLst>
              <a:ext uri="{FF2B5EF4-FFF2-40B4-BE49-F238E27FC236}">
                <a16:creationId xmlns:a16="http://schemas.microsoft.com/office/drawing/2014/main" id="{16138BDA-91AA-492D-8F51-2E7EB92D8F68}"/>
              </a:ext>
            </a:extLst>
          </p:cNvPr>
          <p:cNvSpPr/>
          <p:nvPr/>
        </p:nvSpPr>
        <p:spPr>
          <a:xfrm>
            <a:off x="7596781" y="764507"/>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VLDB’97</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1" name="Rounded Rectangle 12">
            <a:extLst>
              <a:ext uri="{FF2B5EF4-FFF2-40B4-BE49-F238E27FC236}">
                <a16:creationId xmlns:a16="http://schemas.microsoft.com/office/drawing/2014/main" id="{71FAD5C7-D046-4FFF-A5F1-8DAB2BA38D6A}"/>
              </a:ext>
            </a:extLst>
          </p:cNvPr>
          <p:cNvSpPr/>
          <p:nvPr/>
        </p:nvSpPr>
        <p:spPr>
          <a:xfrm>
            <a:off x="7597069" y="1207945"/>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ICDE’00</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70" name="Rectangle 3">
            <a:extLst>
              <a:ext uri="{FF2B5EF4-FFF2-40B4-BE49-F238E27FC236}">
                <a16:creationId xmlns:a16="http://schemas.microsoft.com/office/drawing/2014/main" id="{7A2DDCA8-0B52-4279-9D6E-ECB2792557FC}"/>
              </a:ext>
            </a:extLst>
          </p:cNvPr>
          <p:cNvSpPr txBox="1">
            <a:spLocks noChangeArrowheads="1"/>
          </p:cNvSpPr>
          <p:nvPr/>
        </p:nvSpPr>
        <p:spPr>
          <a:xfrm>
            <a:off x="216414" y="1252220"/>
            <a:ext cx="8424863" cy="2388394"/>
          </a:xfrm>
          <a:prstGeom prst="rect">
            <a:avLst/>
          </a:prstGeom>
        </p:spPr>
        <p:txBody>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000" dirty="0"/>
              <a:t>Each node N stores a variable number of </a:t>
            </a:r>
            <a:r>
              <a:rPr lang="en-US" sz="2000" i="1" dirty="0">
                <a:solidFill>
                  <a:schemeClr val="tx2"/>
                </a:solidFill>
              </a:rPr>
              <a:t>entries</a:t>
            </a:r>
            <a:endParaRPr lang="en-US" sz="2000" dirty="0">
              <a:solidFill>
                <a:srgbClr val="1E18D7"/>
              </a:solidFill>
            </a:endParaRPr>
          </a:p>
          <a:p>
            <a:pPr>
              <a:buFont typeface="Wingdings" pitchFamily="2" charset="2"/>
              <a:buNone/>
            </a:pPr>
            <a:r>
              <a:rPr lang="en-US" sz="2000" dirty="0">
                <a:solidFill>
                  <a:srgbClr val="1E18D7"/>
                </a:solidFill>
              </a:rPr>
              <a:t>Leaf node</a:t>
            </a:r>
            <a:r>
              <a:rPr lang="en-US" sz="2000" dirty="0"/>
              <a:t>:</a:t>
            </a:r>
          </a:p>
          <a:p>
            <a:r>
              <a:rPr lang="en-US" sz="2000" dirty="0"/>
              <a:t>An entry E has the form </a:t>
            </a:r>
            <a:r>
              <a:rPr lang="en-US" sz="2000" dirty="0">
                <a:solidFill>
                  <a:schemeClr val="accent2"/>
                </a:solidFill>
              </a:rPr>
              <a:t>E=(</a:t>
            </a:r>
            <a:r>
              <a:rPr lang="en-US" sz="2000" dirty="0" err="1">
                <a:solidFill>
                  <a:schemeClr val="accent2"/>
                </a:solidFill>
              </a:rPr>
              <a:t>ObjFeatures,distP,TID</a:t>
            </a:r>
            <a:r>
              <a:rPr lang="en-US" sz="2000" dirty="0">
                <a:solidFill>
                  <a:schemeClr val="accent2"/>
                </a:solidFill>
              </a:rPr>
              <a:t>)</a:t>
            </a:r>
            <a:r>
              <a:rPr lang="en-US" sz="2000" dirty="0"/>
              <a:t>, where</a:t>
            </a:r>
          </a:p>
          <a:p>
            <a:pPr lvl="1"/>
            <a:r>
              <a:rPr lang="en-US" sz="2000" dirty="0" err="1">
                <a:solidFill>
                  <a:srgbClr val="1E18D7"/>
                </a:solidFill>
              </a:rPr>
              <a:t>ObjFeatures</a:t>
            </a:r>
            <a:r>
              <a:rPr lang="en-US" sz="2000" dirty="0"/>
              <a:t> are the feature values of the indexed object</a:t>
            </a:r>
          </a:p>
          <a:p>
            <a:pPr lvl="1"/>
            <a:r>
              <a:rPr lang="en-US" sz="2000" dirty="0" err="1">
                <a:solidFill>
                  <a:srgbClr val="1E18D7"/>
                </a:solidFill>
              </a:rPr>
              <a:t>distP</a:t>
            </a:r>
            <a:r>
              <a:rPr lang="en-US" sz="2000" dirty="0"/>
              <a:t> is the distance between the object and its parent routing object (</a:t>
            </a:r>
            <a:r>
              <a:rPr lang="en-US" sz="2000" dirty="0" err="1"/>
              <a:t>i.e</a:t>
            </a:r>
            <a:r>
              <a:rPr lang="en-US" sz="2000" dirty="0"/>
              <a:t>, the routing object of node N)</a:t>
            </a:r>
            <a:endParaRPr lang="en-US" sz="2000" dirty="0">
              <a:solidFill>
                <a:srgbClr val="1E18D7"/>
              </a:solidFill>
              <a:cs typeface="Times New Roman" pitchFamily="18" charset="0"/>
            </a:endParaRPr>
          </a:p>
          <a:p>
            <a:pPr>
              <a:buFont typeface="Wingdings" pitchFamily="2" charset="2"/>
              <a:buNone/>
            </a:pPr>
            <a:r>
              <a:rPr lang="en-US" sz="2000" dirty="0">
                <a:solidFill>
                  <a:srgbClr val="1E18D7"/>
                </a:solidFill>
                <a:cs typeface="Times New Roman" pitchFamily="18" charset="0"/>
              </a:rPr>
              <a:t>Internal node</a:t>
            </a:r>
            <a:r>
              <a:rPr lang="en-US" sz="2000" dirty="0">
                <a:cs typeface="Times New Roman" pitchFamily="18" charset="0"/>
              </a:rPr>
              <a:t>:</a:t>
            </a:r>
          </a:p>
          <a:p>
            <a:r>
              <a:rPr lang="en-US" sz="2000" dirty="0">
                <a:solidFill>
                  <a:schemeClr val="accent2"/>
                </a:solidFill>
              </a:rPr>
              <a:t>E=(</a:t>
            </a:r>
            <a:r>
              <a:rPr lang="en-US" sz="2000" dirty="0" err="1">
                <a:solidFill>
                  <a:schemeClr val="accent2"/>
                </a:solidFill>
              </a:rPr>
              <a:t>RoutingObjFeatures,CoveringRadius,distP,PID</a:t>
            </a:r>
            <a:r>
              <a:rPr lang="en-US" sz="2000" dirty="0">
                <a:solidFill>
                  <a:schemeClr val="accent2"/>
                </a:solidFill>
              </a:rPr>
              <a:t>)</a:t>
            </a:r>
            <a:r>
              <a:rPr lang="en-US" sz="2000" dirty="0"/>
              <a:t>, where</a:t>
            </a:r>
          </a:p>
          <a:p>
            <a:pPr lvl="1"/>
            <a:r>
              <a:rPr lang="en-US" sz="2000" dirty="0" err="1">
                <a:solidFill>
                  <a:srgbClr val="1E18D7"/>
                </a:solidFill>
              </a:rPr>
              <a:t>RoutingObjFeatures</a:t>
            </a:r>
            <a:r>
              <a:rPr lang="en-US" sz="2000" dirty="0"/>
              <a:t> are the feature values of the routing object</a:t>
            </a:r>
          </a:p>
          <a:p>
            <a:pPr lvl="1"/>
            <a:r>
              <a:rPr lang="en-US" sz="2000" dirty="0" err="1">
                <a:solidFill>
                  <a:srgbClr val="1E18D7"/>
                </a:solidFill>
              </a:rPr>
              <a:t>CoveringRadius</a:t>
            </a:r>
            <a:r>
              <a:rPr lang="en-US" sz="2000" dirty="0">
                <a:solidFill>
                  <a:srgbClr val="1E18D7"/>
                </a:solidFill>
              </a:rPr>
              <a:t> </a:t>
            </a:r>
            <a:r>
              <a:rPr lang="en-US" sz="2000" dirty="0"/>
              <a:t>is the radius of the region</a:t>
            </a:r>
          </a:p>
          <a:p>
            <a:pPr lvl="1"/>
            <a:r>
              <a:rPr lang="en-US" sz="2000" dirty="0" err="1">
                <a:solidFill>
                  <a:srgbClr val="1E18D7"/>
                </a:solidFill>
              </a:rPr>
              <a:t>distP</a:t>
            </a:r>
            <a:r>
              <a:rPr lang="en-US" sz="2000" dirty="0"/>
              <a:t> is the distance between the routing object and its parent routing object (undefined for entries in the root node)</a:t>
            </a:r>
            <a:endParaRPr lang="it-IT" sz="2000" dirty="0"/>
          </a:p>
        </p:txBody>
      </p:sp>
      <p:sp>
        <p:nvSpPr>
          <p:cNvPr id="2" name="Footer Placeholder 1">
            <a:extLst>
              <a:ext uri="{FF2B5EF4-FFF2-40B4-BE49-F238E27FC236}">
                <a16:creationId xmlns:a16="http://schemas.microsoft.com/office/drawing/2014/main" id="{6C50A202-85FD-4C59-9F91-C454E474946B}"/>
              </a:ext>
            </a:extLst>
          </p:cNvPr>
          <p:cNvSpPr>
            <a:spLocks noGrp="1"/>
          </p:cNvSpPr>
          <p:nvPr>
            <p:ph type="ftr" sz="quarter" idx="11"/>
          </p:nvPr>
        </p:nvSpPr>
        <p:spPr/>
        <p:txBody>
          <a:bodyPr/>
          <a:lstStyle/>
          <a:p>
            <a:r>
              <a:rPr lang="en-US"/>
              <a:t>Echihabi, Zoumpatianos, Palpanas - ICDE 2021</a:t>
            </a:r>
          </a:p>
        </p:txBody>
      </p:sp>
    </p:spTree>
    <p:extLst>
      <p:ext uri="{BB962C8B-B14F-4D97-AF65-F5344CB8AC3E}">
        <p14:creationId xmlns:p14="http://schemas.microsoft.com/office/powerpoint/2010/main" val="281061618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88913" y="559991"/>
            <a:ext cx="8229600" cy="1066800"/>
          </a:xfrm>
        </p:spPr>
        <p:txBody>
          <a:bodyPr>
            <a:normAutofit/>
          </a:bodyPr>
          <a:lstStyle/>
          <a:p>
            <a:r>
              <a:rPr lang="it-IT" sz="3200" dirty="0"/>
              <a:t>Mtree- Fast pruning based on distP</a:t>
            </a:r>
          </a:p>
        </p:txBody>
      </p:sp>
      <p:sp>
        <p:nvSpPr>
          <p:cNvPr id="152579" name="Rectangle 3"/>
          <p:cNvSpPr>
            <a:spLocks noGrp="1" noChangeArrowheads="1"/>
          </p:cNvSpPr>
          <p:nvPr>
            <p:ph idx="1"/>
          </p:nvPr>
        </p:nvSpPr>
        <p:spPr>
          <a:xfrm>
            <a:off x="115094" y="1329012"/>
            <a:ext cx="7492999" cy="4325112"/>
          </a:xfrm>
        </p:spPr>
        <p:txBody>
          <a:bodyPr>
            <a:normAutofit/>
          </a:bodyPr>
          <a:lstStyle/>
          <a:p>
            <a:r>
              <a:rPr lang="it-IT" sz="2000" dirty="0">
                <a:solidFill>
                  <a:schemeClr val="accent6"/>
                </a:solidFill>
              </a:rPr>
              <a:t>Pre-computed distances distP </a:t>
            </a:r>
            <a:r>
              <a:rPr lang="it-IT" sz="2000" dirty="0"/>
              <a:t>are exploited during query execution to save distance computations</a:t>
            </a:r>
          </a:p>
          <a:p>
            <a:r>
              <a:rPr lang="it-IT" sz="2000" dirty="0"/>
              <a:t>Let </a:t>
            </a:r>
            <a:r>
              <a:rPr lang="it-IT" sz="2000" dirty="0">
                <a:solidFill>
                  <a:schemeClr val="tx2"/>
                </a:solidFill>
              </a:rPr>
              <a:t>v</a:t>
            </a:r>
            <a:r>
              <a:rPr lang="it-IT" sz="2000" baseline="-25000" dirty="0">
                <a:solidFill>
                  <a:schemeClr val="tx2"/>
                </a:solidFill>
              </a:rPr>
              <a:t>P</a:t>
            </a:r>
            <a:r>
              <a:rPr lang="it-IT" sz="2000" dirty="0">
                <a:solidFill>
                  <a:schemeClr val="tx2"/>
                </a:solidFill>
              </a:rPr>
              <a:t> </a:t>
            </a:r>
            <a:r>
              <a:rPr lang="it-IT" sz="2000" dirty="0"/>
              <a:t>be the parent (routing) object of </a:t>
            </a:r>
            <a:r>
              <a:rPr lang="it-IT" sz="2000" dirty="0">
                <a:solidFill>
                  <a:schemeClr val="hlink"/>
                </a:solidFill>
              </a:rPr>
              <a:t>v</a:t>
            </a:r>
            <a:r>
              <a:rPr lang="it-IT" sz="2000" baseline="-25000" dirty="0">
                <a:solidFill>
                  <a:schemeClr val="hlink"/>
                </a:solidFill>
              </a:rPr>
              <a:t>N</a:t>
            </a:r>
          </a:p>
          <a:p>
            <a:r>
              <a:rPr lang="it-IT" sz="2000" dirty="0"/>
              <a:t>When we come to consider the entry of v</a:t>
            </a:r>
            <a:r>
              <a:rPr lang="it-IT" sz="2000" baseline="-25000" dirty="0"/>
              <a:t>N</a:t>
            </a:r>
            <a:r>
              <a:rPr lang="it-IT" sz="2000" dirty="0"/>
              <a:t>, we</a:t>
            </a:r>
          </a:p>
          <a:p>
            <a:pPr lvl="1"/>
            <a:r>
              <a:rPr lang="it-IT" sz="2000" dirty="0"/>
              <a:t>have </a:t>
            </a:r>
            <a:r>
              <a:rPr lang="it-IT" sz="2000" dirty="0">
                <a:solidFill>
                  <a:schemeClr val="tx2"/>
                </a:solidFill>
              </a:rPr>
              <a:t>already computed the distance d(q,v</a:t>
            </a:r>
            <a:r>
              <a:rPr lang="it-IT" sz="2000" baseline="-25000" dirty="0">
                <a:solidFill>
                  <a:schemeClr val="tx2"/>
                </a:solidFill>
              </a:rPr>
              <a:t>P</a:t>
            </a:r>
            <a:r>
              <a:rPr lang="it-IT" sz="2000" dirty="0">
                <a:solidFill>
                  <a:schemeClr val="tx2"/>
                </a:solidFill>
              </a:rPr>
              <a:t>)</a:t>
            </a:r>
            <a:r>
              <a:rPr lang="it-IT" sz="2000" dirty="0"/>
              <a:t> between the query and its parent</a:t>
            </a:r>
          </a:p>
          <a:p>
            <a:pPr lvl="1"/>
            <a:r>
              <a:rPr lang="it-IT" sz="2000" dirty="0">
                <a:solidFill>
                  <a:schemeClr val="hlink"/>
                </a:solidFill>
              </a:rPr>
              <a:t>know the distance </a:t>
            </a:r>
            <a:r>
              <a:rPr lang="en-US" altLang="it-IT" sz="2000" dirty="0">
                <a:solidFill>
                  <a:schemeClr val="hlink"/>
                </a:solidFill>
              </a:rPr>
              <a:t>d(v</a:t>
            </a:r>
            <a:r>
              <a:rPr lang="it-IT" altLang="it-IT" sz="2000" baseline="-10000" dirty="0">
                <a:solidFill>
                  <a:schemeClr val="hlink"/>
                </a:solidFill>
              </a:rPr>
              <a:t>P</a:t>
            </a:r>
            <a:r>
              <a:rPr lang="en-US" altLang="it-IT" sz="2000" dirty="0">
                <a:solidFill>
                  <a:schemeClr val="hlink"/>
                </a:solidFill>
              </a:rPr>
              <a:t>,</a:t>
            </a:r>
            <a:r>
              <a:rPr lang="it-IT" altLang="it-IT" sz="2000" dirty="0">
                <a:solidFill>
                  <a:schemeClr val="hlink"/>
                </a:solidFill>
              </a:rPr>
              <a:t>v</a:t>
            </a:r>
            <a:r>
              <a:rPr lang="it-IT" altLang="it-IT" sz="2000" baseline="-10000" dirty="0">
                <a:solidFill>
                  <a:schemeClr val="hlink"/>
                </a:solidFill>
              </a:rPr>
              <a:t>N</a:t>
            </a:r>
            <a:r>
              <a:rPr lang="it-IT" altLang="it-IT" sz="2000" dirty="0">
                <a:solidFill>
                  <a:schemeClr val="hlink"/>
                </a:solidFill>
              </a:rPr>
              <a:t>)</a:t>
            </a:r>
            <a:r>
              <a:rPr lang="it-IT" sz="2000" dirty="0"/>
              <a:t> </a:t>
            </a:r>
          </a:p>
        </p:txBody>
      </p:sp>
      <p:sp>
        <p:nvSpPr>
          <p:cNvPr id="152599" name="Oval 23"/>
          <p:cNvSpPr>
            <a:spLocks noChangeArrowheads="1"/>
          </p:cNvSpPr>
          <p:nvPr/>
        </p:nvSpPr>
        <p:spPr bwMode="auto">
          <a:xfrm>
            <a:off x="4629944" y="4912762"/>
            <a:ext cx="125413" cy="128587"/>
          </a:xfrm>
          <a:prstGeom prst="ellipse">
            <a:avLst/>
          </a:prstGeom>
          <a:solidFill>
            <a:srgbClr val="1E18D7"/>
          </a:solidFill>
          <a:ln w="12700">
            <a:solidFill>
              <a:srgbClr val="1E18D7"/>
            </a:solidFill>
            <a:round/>
            <a:headEnd/>
            <a:tailEnd/>
          </a:ln>
          <a:effectLst/>
        </p:spPr>
        <p:txBody>
          <a:bodyPr wrap="none" anchor="ctr"/>
          <a:lstStyle/>
          <a:p>
            <a:endParaRPr lang="en-US"/>
          </a:p>
        </p:txBody>
      </p:sp>
      <p:sp>
        <p:nvSpPr>
          <p:cNvPr id="152580" name="Oval 4"/>
          <p:cNvSpPr>
            <a:spLocks noChangeArrowheads="1"/>
          </p:cNvSpPr>
          <p:nvPr/>
        </p:nvSpPr>
        <p:spPr bwMode="auto">
          <a:xfrm>
            <a:off x="591344" y="4504774"/>
            <a:ext cx="2033588" cy="2073275"/>
          </a:xfrm>
          <a:prstGeom prst="ellipse">
            <a:avLst/>
          </a:prstGeom>
          <a:noFill/>
          <a:ln w="28575">
            <a:solidFill>
              <a:schemeClr val="hlink"/>
            </a:solidFill>
            <a:round/>
            <a:headEnd/>
            <a:tailEnd/>
          </a:ln>
          <a:effectLst/>
        </p:spPr>
        <p:txBody>
          <a:bodyPr wrap="none" anchor="ctr"/>
          <a:lstStyle/>
          <a:p>
            <a:endParaRPr lang="en-US"/>
          </a:p>
        </p:txBody>
      </p:sp>
      <p:sp>
        <p:nvSpPr>
          <p:cNvPr id="152581" name="Line 5"/>
          <p:cNvSpPr>
            <a:spLocks noChangeShapeType="1"/>
          </p:cNvSpPr>
          <p:nvPr/>
        </p:nvSpPr>
        <p:spPr bwMode="auto">
          <a:xfrm>
            <a:off x="1596232" y="5539824"/>
            <a:ext cx="750887" cy="744538"/>
          </a:xfrm>
          <a:prstGeom prst="line">
            <a:avLst/>
          </a:prstGeom>
          <a:noFill/>
          <a:ln w="12700">
            <a:solidFill>
              <a:schemeClr val="hlink"/>
            </a:solidFill>
            <a:round/>
            <a:headEnd type="none" w="sm" len="sm"/>
            <a:tailEnd type="stealth" w="med" len="lg"/>
          </a:ln>
          <a:effectLst/>
        </p:spPr>
        <p:txBody>
          <a:bodyPr wrap="none" anchor="ctr"/>
          <a:lstStyle/>
          <a:p>
            <a:endParaRPr lang="en-US"/>
          </a:p>
        </p:txBody>
      </p:sp>
      <p:sp>
        <p:nvSpPr>
          <p:cNvPr id="152582" name="Oval 6"/>
          <p:cNvSpPr>
            <a:spLocks noChangeArrowheads="1"/>
          </p:cNvSpPr>
          <p:nvPr/>
        </p:nvSpPr>
        <p:spPr bwMode="auto">
          <a:xfrm>
            <a:off x="1535907" y="5477912"/>
            <a:ext cx="125412" cy="128587"/>
          </a:xfrm>
          <a:prstGeom prst="ellipse">
            <a:avLst/>
          </a:prstGeom>
          <a:solidFill>
            <a:schemeClr val="hlink"/>
          </a:solidFill>
          <a:ln w="12700">
            <a:solidFill>
              <a:schemeClr val="hlink"/>
            </a:solidFill>
            <a:round/>
            <a:headEnd/>
            <a:tailEnd/>
          </a:ln>
          <a:effectLst/>
        </p:spPr>
        <p:txBody>
          <a:bodyPr wrap="none" anchor="ctr"/>
          <a:lstStyle/>
          <a:p>
            <a:endParaRPr lang="en-US"/>
          </a:p>
        </p:txBody>
      </p:sp>
      <p:sp>
        <p:nvSpPr>
          <p:cNvPr id="152584" name="Oval 8"/>
          <p:cNvSpPr>
            <a:spLocks noChangeArrowheads="1"/>
          </p:cNvSpPr>
          <p:nvPr/>
        </p:nvSpPr>
        <p:spPr bwMode="auto">
          <a:xfrm>
            <a:off x="3967957" y="4212674"/>
            <a:ext cx="1503362" cy="1490663"/>
          </a:xfrm>
          <a:prstGeom prst="ellipse">
            <a:avLst/>
          </a:prstGeom>
          <a:noFill/>
          <a:ln w="28575">
            <a:solidFill>
              <a:srgbClr val="1E18D7"/>
            </a:solidFill>
            <a:round/>
            <a:headEnd/>
            <a:tailEnd/>
          </a:ln>
          <a:effectLst/>
        </p:spPr>
        <p:txBody>
          <a:bodyPr wrap="none" anchor="ctr"/>
          <a:lstStyle/>
          <a:p>
            <a:endParaRPr lang="en-US"/>
          </a:p>
        </p:txBody>
      </p:sp>
      <p:sp>
        <p:nvSpPr>
          <p:cNvPr id="152585" name="Rectangle 9"/>
          <p:cNvSpPr>
            <a:spLocks noChangeArrowheads="1"/>
          </p:cNvSpPr>
          <p:nvPr/>
        </p:nvSpPr>
        <p:spPr bwMode="auto">
          <a:xfrm>
            <a:off x="1510507" y="5746199"/>
            <a:ext cx="401637" cy="396875"/>
          </a:xfrm>
          <a:prstGeom prst="rect">
            <a:avLst/>
          </a:prstGeom>
          <a:noFill/>
          <a:ln w="9525">
            <a:noFill/>
            <a:miter lim="800000"/>
            <a:headEnd/>
            <a:tailEnd/>
          </a:ln>
          <a:effectLst/>
        </p:spPr>
        <p:txBody>
          <a:bodyPr wrap="none">
            <a:spAutoFit/>
          </a:bodyPr>
          <a:lstStyle/>
          <a:p>
            <a:pPr algn="l" eaLnBrk="0" hangingPunct="0">
              <a:buClrTx/>
              <a:buFontTx/>
              <a:buNone/>
            </a:pPr>
            <a:r>
              <a:rPr lang="it-IT" altLang="it-IT" sz="2000" b="1">
                <a:solidFill>
                  <a:schemeClr val="hlink"/>
                </a:solidFill>
              </a:rPr>
              <a:t>r</a:t>
            </a:r>
            <a:r>
              <a:rPr lang="it-IT" altLang="it-IT" sz="2000" b="1" baseline="-25000">
                <a:solidFill>
                  <a:schemeClr val="hlink"/>
                </a:solidFill>
              </a:rPr>
              <a:t>N</a:t>
            </a:r>
            <a:endParaRPr lang="en-US" altLang="it-IT" sz="2000" b="1" baseline="-25000">
              <a:solidFill>
                <a:schemeClr val="hlink"/>
              </a:solidFill>
            </a:endParaRPr>
          </a:p>
        </p:txBody>
      </p:sp>
      <p:sp>
        <p:nvSpPr>
          <p:cNvPr id="152586" name="Rectangle 10"/>
          <p:cNvSpPr>
            <a:spLocks noChangeArrowheads="1"/>
          </p:cNvSpPr>
          <p:nvPr/>
        </p:nvSpPr>
        <p:spPr bwMode="auto">
          <a:xfrm>
            <a:off x="1575594" y="5169937"/>
            <a:ext cx="444500" cy="396875"/>
          </a:xfrm>
          <a:prstGeom prst="rect">
            <a:avLst/>
          </a:prstGeom>
          <a:noFill/>
          <a:ln w="9525">
            <a:noFill/>
            <a:miter lim="800000"/>
            <a:headEnd/>
            <a:tailEnd/>
          </a:ln>
          <a:effectLst/>
        </p:spPr>
        <p:txBody>
          <a:bodyPr wrap="none">
            <a:spAutoFit/>
          </a:bodyPr>
          <a:lstStyle/>
          <a:p>
            <a:pPr algn="l" eaLnBrk="0" hangingPunct="0">
              <a:buClrTx/>
              <a:buFontTx/>
              <a:buNone/>
            </a:pPr>
            <a:r>
              <a:rPr lang="it-IT" altLang="it-IT" sz="2000" b="1">
                <a:solidFill>
                  <a:schemeClr val="hlink"/>
                </a:solidFill>
              </a:rPr>
              <a:t>v</a:t>
            </a:r>
            <a:r>
              <a:rPr lang="it-IT" altLang="it-IT" sz="2000" b="1" baseline="-10000">
                <a:solidFill>
                  <a:schemeClr val="hlink"/>
                </a:solidFill>
              </a:rPr>
              <a:t>N</a:t>
            </a:r>
            <a:endParaRPr lang="en-US" altLang="it-IT" sz="2000" b="1" baseline="-10000">
              <a:solidFill>
                <a:schemeClr val="hlink"/>
              </a:solidFill>
            </a:endParaRPr>
          </a:p>
        </p:txBody>
      </p:sp>
      <p:sp>
        <p:nvSpPr>
          <p:cNvPr id="152587" name="Rectangle 11"/>
          <p:cNvSpPr>
            <a:spLocks noChangeArrowheads="1"/>
          </p:cNvSpPr>
          <p:nvPr/>
        </p:nvSpPr>
        <p:spPr bwMode="auto">
          <a:xfrm>
            <a:off x="4496594" y="4482549"/>
            <a:ext cx="339725" cy="396875"/>
          </a:xfrm>
          <a:prstGeom prst="rect">
            <a:avLst/>
          </a:prstGeom>
          <a:noFill/>
          <a:ln w="9525">
            <a:noFill/>
            <a:miter lim="800000"/>
            <a:headEnd/>
            <a:tailEnd/>
          </a:ln>
          <a:effectLst/>
        </p:spPr>
        <p:txBody>
          <a:bodyPr wrap="none">
            <a:spAutoFit/>
          </a:bodyPr>
          <a:lstStyle/>
          <a:p>
            <a:pPr algn="l" eaLnBrk="0" hangingPunct="0">
              <a:buClrTx/>
              <a:buFontTx/>
              <a:buNone/>
            </a:pPr>
            <a:r>
              <a:rPr lang="it-IT" altLang="it-IT" sz="2000" b="1">
                <a:solidFill>
                  <a:srgbClr val="1E18D7"/>
                </a:solidFill>
              </a:rPr>
              <a:t>q</a:t>
            </a:r>
            <a:endParaRPr lang="en-US" altLang="it-IT" sz="2000" b="1" baseline="-10000">
              <a:solidFill>
                <a:srgbClr val="1E18D7"/>
              </a:solidFill>
            </a:endParaRPr>
          </a:p>
        </p:txBody>
      </p:sp>
      <p:sp>
        <p:nvSpPr>
          <p:cNvPr id="152588" name="Line 12"/>
          <p:cNvSpPr>
            <a:spLocks noChangeShapeType="1"/>
          </p:cNvSpPr>
          <p:nvPr/>
        </p:nvSpPr>
        <p:spPr bwMode="auto">
          <a:xfrm flipH="1">
            <a:off x="4229894" y="4965149"/>
            <a:ext cx="482600" cy="533400"/>
          </a:xfrm>
          <a:prstGeom prst="line">
            <a:avLst/>
          </a:prstGeom>
          <a:noFill/>
          <a:ln w="9525">
            <a:solidFill>
              <a:srgbClr val="1E18D7"/>
            </a:solidFill>
            <a:round/>
            <a:headEnd/>
            <a:tailEnd type="stealth" w="med" len="med"/>
          </a:ln>
          <a:effectLst/>
        </p:spPr>
        <p:txBody>
          <a:bodyPr wrap="none" anchor="ctr"/>
          <a:lstStyle/>
          <a:p>
            <a:endParaRPr lang="en-US"/>
          </a:p>
        </p:txBody>
      </p:sp>
      <p:sp>
        <p:nvSpPr>
          <p:cNvPr id="152589" name="Rectangle 13"/>
          <p:cNvSpPr>
            <a:spLocks noChangeArrowheads="1"/>
          </p:cNvSpPr>
          <p:nvPr/>
        </p:nvSpPr>
        <p:spPr bwMode="auto">
          <a:xfrm>
            <a:off x="4420394" y="5142949"/>
            <a:ext cx="282575" cy="396875"/>
          </a:xfrm>
          <a:prstGeom prst="rect">
            <a:avLst/>
          </a:prstGeom>
          <a:noFill/>
          <a:ln w="9525">
            <a:noFill/>
            <a:miter lim="800000"/>
            <a:headEnd/>
            <a:tailEnd/>
          </a:ln>
          <a:effectLst/>
        </p:spPr>
        <p:txBody>
          <a:bodyPr wrap="none">
            <a:spAutoFit/>
          </a:bodyPr>
          <a:lstStyle/>
          <a:p>
            <a:pPr algn="l" eaLnBrk="0" hangingPunct="0">
              <a:buClrTx/>
              <a:buFontTx/>
              <a:buNone/>
            </a:pPr>
            <a:r>
              <a:rPr lang="it-IT" altLang="it-IT" sz="2000" b="1">
                <a:solidFill>
                  <a:srgbClr val="1E18D7"/>
                </a:solidFill>
                <a:sym typeface="Symbol" pitchFamily="18" charset="2"/>
              </a:rPr>
              <a:t>r</a:t>
            </a:r>
            <a:endParaRPr lang="en-US" altLang="it-IT" sz="2000" b="1">
              <a:solidFill>
                <a:srgbClr val="1E18D7"/>
              </a:solidFill>
              <a:sym typeface="Symbol" pitchFamily="18" charset="2"/>
            </a:endParaRPr>
          </a:p>
        </p:txBody>
      </p:sp>
      <p:sp>
        <p:nvSpPr>
          <p:cNvPr id="152590" name="Oval 14"/>
          <p:cNvSpPr>
            <a:spLocks noChangeArrowheads="1"/>
          </p:cNvSpPr>
          <p:nvPr/>
        </p:nvSpPr>
        <p:spPr bwMode="auto">
          <a:xfrm>
            <a:off x="939007" y="3877712"/>
            <a:ext cx="125412" cy="128587"/>
          </a:xfrm>
          <a:prstGeom prst="ellipse">
            <a:avLst/>
          </a:prstGeom>
          <a:solidFill>
            <a:schemeClr val="hlink"/>
          </a:solidFill>
          <a:ln w="12700">
            <a:solidFill>
              <a:schemeClr val="hlink"/>
            </a:solidFill>
            <a:round/>
            <a:headEnd/>
            <a:tailEnd/>
          </a:ln>
          <a:effectLst/>
        </p:spPr>
        <p:txBody>
          <a:bodyPr wrap="none" anchor="ctr"/>
          <a:lstStyle/>
          <a:p>
            <a:endParaRPr lang="en-US"/>
          </a:p>
        </p:txBody>
      </p:sp>
      <p:sp>
        <p:nvSpPr>
          <p:cNvPr id="152591" name="Line 15"/>
          <p:cNvSpPr>
            <a:spLocks noChangeShapeType="1"/>
          </p:cNvSpPr>
          <p:nvPr/>
        </p:nvSpPr>
        <p:spPr bwMode="auto">
          <a:xfrm>
            <a:off x="1042194" y="3936449"/>
            <a:ext cx="3632200" cy="1028700"/>
          </a:xfrm>
          <a:prstGeom prst="line">
            <a:avLst/>
          </a:prstGeom>
          <a:noFill/>
          <a:ln w="28575">
            <a:solidFill>
              <a:schemeClr val="tx2"/>
            </a:solidFill>
            <a:round/>
            <a:headEnd type="triangle" w="med" len="med"/>
            <a:tailEnd type="triangle" w="med" len="med"/>
          </a:ln>
          <a:effectLst/>
        </p:spPr>
        <p:txBody>
          <a:bodyPr wrap="none" anchor="ctr"/>
          <a:lstStyle/>
          <a:p>
            <a:endParaRPr lang="en-US"/>
          </a:p>
        </p:txBody>
      </p:sp>
      <p:sp>
        <p:nvSpPr>
          <p:cNvPr id="152592" name="Rectangle 16"/>
          <p:cNvSpPr>
            <a:spLocks noChangeArrowheads="1"/>
          </p:cNvSpPr>
          <p:nvPr/>
        </p:nvSpPr>
        <p:spPr bwMode="auto">
          <a:xfrm>
            <a:off x="5485617" y="3234267"/>
            <a:ext cx="3563093" cy="1877437"/>
          </a:xfrm>
          <a:prstGeom prst="rect">
            <a:avLst/>
          </a:prstGeom>
          <a:solidFill>
            <a:schemeClr val="bg2"/>
          </a:solidFill>
          <a:ln w="9525">
            <a:solidFill>
              <a:schemeClr val="tx2"/>
            </a:solidFill>
            <a:miter lim="800000"/>
            <a:headEnd/>
            <a:tailEnd/>
          </a:ln>
          <a:effectLst/>
        </p:spPr>
        <p:txBody>
          <a:bodyPr wrap="square">
            <a:spAutoFit/>
          </a:bodyPr>
          <a:lstStyle/>
          <a:p>
            <a:pPr algn="l" eaLnBrk="0" hangingPunct="0">
              <a:buClrTx/>
              <a:buFontTx/>
              <a:buNone/>
            </a:pPr>
            <a:r>
              <a:rPr lang="it-IT" altLang="it-IT" sz="1600" dirty="0">
                <a:sym typeface="Symbol" pitchFamily="18" charset="2"/>
              </a:rPr>
              <a:t>From the triangle inequality it is:</a:t>
            </a:r>
          </a:p>
          <a:p>
            <a:pPr algn="l" eaLnBrk="0" hangingPunct="0">
              <a:buClrTx/>
              <a:buFontTx/>
              <a:buNone/>
            </a:pPr>
            <a:r>
              <a:rPr lang="en-US" altLang="it-IT" sz="1600" dirty="0">
                <a:solidFill>
                  <a:schemeClr val="accent2"/>
                </a:solidFill>
              </a:rPr>
              <a:t>d(q,</a:t>
            </a:r>
            <a:r>
              <a:rPr lang="it-IT" altLang="it-IT" sz="1600" dirty="0">
                <a:solidFill>
                  <a:schemeClr val="accent2"/>
                </a:solidFill>
              </a:rPr>
              <a:t>v</a:t>
            </a:r>
            <a:r>
              <a:rPr lang="it-IT" altLang="it-IT" sz="1600" baseline="-25000" dirty="0">
                <a:solidFill>
                  <a:schemeClr val="accent2"/>
                </a:solidFill>
              </a:rPr>
              <a:t>N</a:t>
            </a:r>
            <a:r>
              <a:rPr lang="it-IT" altLang="it-IT" sz="1600" dirty="0">
                <a:solidFill>
                  <a:schemeClr val="accent2"/>
                </a:solidFill>
              </a:rPr>
              <a:t>) </a:t>
            </a:r>
            <a:r>
              <a:rPr lang="it-IT" altLang="it-IT" sz="1600" dirty="0">
                <a:solidFill>
                  <a:schemeClr val="accent2"/>
                </a:solidFill>
                <a:sym typeface="Symbol" pitchFamily="18" charset="2"/>
              </a:rPr>
              <a:t> |</a:t>
            </a:r>
            <a:r>
              <a:rPr lang="en-US" altLang="it-IT" sz="1600" dirty="0">
                <a:solidFill>
                  <a:schemeClr val="accent2"/>
                </a:solidFill>
              </a:rPr>
              <a:t>d(q,</a:t>
            </a:r>
            <a:r>
              <a:rPr lang="it-IT" altLang="it-IT" sz="1600" dirty="0">
                <a:solidFill>
                  <a:schemeClr val="accent2"/>
                </a:solidFill>
              </a:rPr>
              <a:t>v</a:t>
            </a:r>
            <a:r>
              <a:rPr lang="it-IT" altLang="it-IT" sz="1600" baseline="-25000" dirty="0">
                <a:solidFill>
                  <a:schemeClr val="accent2"/>
                </a:solidFill>
              </a:rPr>
              <a:t>P</a:t>
            </a:r>
            <a:r>
              <a:rPr lang="it-IT" altLang="it-IT" sz="1600" dirty="0">
                <a:solidFill>
                  <a:schemeClr val="accent2"/>
                </a:solidFill>
              </a:rPr>
              <a:t>) - </a:t>
            </a:r>
            <a:r>
              <a:rPr lang="en-US" altLang="it-IT" sz="1600" dirty="0">
                <a:solidFill>
                  <a:schemeClr val="accent2"/>
                </a:solidFill>
              </a:rPr>
              <a:t>d(</a:t>
            </a:r>
            <a:r>
              <a:rPr lang="en-US" altLang="it-IT" sz="1600" dirty="0" err="1">
                <a:solidFill>
                  <a:schemeClr val="accent2"/>
                </a:solidFill>
              </a:rPr>
              <a:t>v</a:t>
            </a:r>
            <a:r>
              <a:rPr lang="en-US" altLang="it-IT" sz="1600" baseline="-25000" dirty="0" err="1">
                <a:solidFill>
                  <a:schemeClr val="accent2"/>
                </a:solidFill>
              </a:rPr>
              <a:t>P</a:t>
            </a:r>
            <a:r>
              <a:rPr lang="en-US" altLang="it-IT" sz="1600" dirty="0">
                <a:solidFill>
                  <a:schemeClr val="accent2"/>
                </a:solidFill>
              </a:rPr>
              <a:t>,</a:t>
            </a:r>
            <a:r>
              <a:rPr lang="it-IT" altLang="it-IT" sz="1600" dirty="0">
                <a:solidFill>
                  <a:schemeClr val="accent2"/>
                </a:solidFill>
              </a:rPr>
              <a:t>v</a:t>
            </a:r>
            <a:r>
              <a:rPr lang="it-IT" altLang="it-IT" sz="1600" baseline="-25000" dirty="0">
                <a:solidFill>
                  <a:schemeClr val="accent2"/>
                </a:solidFill>
              </a:rPr>
              <a:t>N</a:t>
            </a:r>
            <a:r>
              <a:rPr lang="it-IT" altLang="it-IT" sz="1600" dirty="0">
                <a:solidFill>
                  <a:schemeClr val="accent2"/>
                </a:solidFill>
              </a:rPr>
              <a:t>)</a:t>
            </a:r>
            <a:r>
              <a:rPr lang="it-IT" altLang="it-IT" sz="1600" dirty="0">
                <a:solidFill>
                  <a:schemeClr val="accent2"/>
                </a:solidFill>
                <a:sym typeface="Symbol" pitchFamily="18" charset="2"/>
              </a:rPr>
              <a:t>|</a:t>
            </a:r>
          </a:p>
          <a:p>
            <a:pPr algn="l" eaLnBrk="0" hangingPunct="0">
              <a:buClrTx/>
              <a:buFontTx/>
              <a:buNone/>
            </a:pPr>
            <a:endParaRPr lang="it-IT" altLang="it-IT" sz="1600" dirty="0">
              <a:solidFill>
                <a:schemeClr val="tx2"/>
              </a:solidFill>
              <a:sym typeface="Symbol" pitchFamily="18" charset="2"/>
            </a:endParaRPr>
          </a:p>
          <a:p>
            <a:pPr algn="l" eaLnBrk="0" hangingPunct="0">
              <a:buClrTx/>
              <a:buFontTx/>
              <a:buNone/>
            </a:pPr>
            <a:r>
              <a:rPr lang="it-IT" altLang="it-IT" sz="1600" dirty="0">
                <a:sym typeface="Symbol" pitchFamily="18" charset="2"/>
              </a:rPr>
              <a:t>Thus we can prune node N </a:t>
            </a:r>
          </a:p>
          <a:p>
            <a:pPr algn="l" eaLnBrk="0" hangingPunct="0">
              <a:buClrTx/>
              <a:buFontTx/>
              <a:buNone/>
            </a:pPr>
            <a:r>
              <a:rPr lang="it-IT" altLang="it-IT" sz="1600" b="1" i="1" dirty="0">
                <a:solidFill>
                  <a:schemeClr val="accent2"/>
                </a:solidFill>
                <a:sym typeface="Symbol" pitchFamily="18" charset="2"/>
              </a:rPr>
              <a:t>without computing </a:t>
            </a:r>
            <a:r>
              <a:rPr lang="en-US" altLang="it-IT" sz="1600" b="1" dirty="0">
                <a:solidFill>
                  <a:schemeClr val="accent2"/>
                </a:solidFill>
              </a:rPr>
              <a:t>d(q,</a:t>
            </a:r>
            <a:r>
              <a:rPr lang="it-IT" altLang="it-IT" sz="1600" b="1" dirty="0">
                <a:solidFill>
                  <a:schemeClr val="accent2"/>
                </a:solidFill>
              </a:rPr>
              <a:t>v</a:t>
            </a:r>
            <a:r>
              <a:rPr lang="it-IT" altLang="it-IT" sz="1600" b="1" baseline="-25000" dirty="0">
                <a:solidFill>
                  <a:schemeClr val="accent2"/>
                </a:solidFill>
              </a:rPr>
              <a:t>N</a:t>
            </a:r>
            <a:r>
              <a:rPr lang="it-IT" altLang="it-IT" sz="1600" b="1" dirty="0">
                <a:solidFill>
                  <a:schemeClr val="accent2"/>
                </a:solidFill>
              </a:rPr>
              <a:t>) </a:t>
            </a:r>
            <a:r>
              <a:rPr lang="it-IT" altLang="it-IT" sz="1600" dirty="0">
                <a:sym typeface="Symbol" pitchFamily="18" charset="2"/>
              </a:rPr>
              <a:t>if </a:t>
            </a:r>
          </a:p>
          <a:p>
            <a:pPr algn="l" eaLnBrk="0" hangingPunct="0">
              <a:buClrTx/>
              <a:buFontTx/>
              <a:buNone/>
            </a:pPr>
            <a:endParaRPr lang="it-IT" altLang="it-IT" sz="1600" b="1" dirty="0">
              <a:sym typeface="Symbol" pitchFamily="18" charset="2"/>
            </a:endParaRPr>
          </a:p>
          <a:p>
            <a:pPr algn="l" eaLnBrk="0" hangingPunct="0">
              <a:buClrTx/>
              <a:buFontTx/>
              <a:buNone/>
            </a:pPr>
            <a:r>
              <a:rPr lang="it-IT" altLang="it-IT" sz="1600" b="1" dirty="0">
                <a:solidFill>
                  <a:schemeClr val="accent2"/>
                </a:solidFill>
                <a:sym typeface="Symbol" pitchFamily="18" charset="2"/>
              </a:rPr>
              <a:t>    |</a:t>
            </a:r>
            <a:r>
              <a:rPr lang="en-US" altLang="it-IT" sz="1600" b="1" dirty="0">
                <a:solidFill>
                  <a:schemeClr val="accent2"/>
                </a:solidFill>
              </a:rPr>
              <a:t>d(q,</a:t>
            </a:r>
            <a:r>
              <a:rPr lang="it-IT" altLang="it-IT" sz="1600" b="1" dirty="0">
                <a:solidFill>
                  <a:schemeClr val="accent2"/>
                </a:solidFill>
              </a:rPr>
              <a:t>v</a:t>
            </a:r>
            <a:r>
              <a:rPr lang="it-IT" altLang="it-IT" sz="1600" b="1" baseline="-25000" dirty="0">
                <a:solidFill>
                  <a:schemeClr val="accent2"/>
                </a:solidFill>
              </a:rPr>
              <a:t>P</a:t>
            </a:r>
            <a:r>
              <a:rPr lang="it-IT" altLang="it-IT" sz="1600" b="1" dirty="0">
                <a:solidFill>
                  <a:schemeClr val="accent2"/>
                </a:solidFill>
              </a:rPr>
              <a:t>) - </a:t>
            </a:r>
            <a:r>
              <a:rPr lang="en-US" altLang="it-IT" sz="1600" b="1" dirty="0">
                <a:solidFill>
                  <a:schemeClr val="accent2"/>
                </a:solidFill>
              </a:rPr>
              <a:t>d(</a:t>
            </a:r>
            <a:r>
              <a:rPr lang="en-US" altLang="it-IT" sz="1600" b="1" dirty="0" err="1">
                <a:solidFill>
                  <a:schemeClr val="accent2"/>
                </a:solidFill>
              </a:rPr>
              <a:t>v</a:t>
            </a:r>
            <a:r>
              <a:rPr lang="en-US" altLang="it-IT" sz="1600" b="1" baseline="-25000" dirty="0" err="1">
                <a:solidFill>
                  <a:schemeClr val="accent2"/>
                </a:solidFill>
              </a:rPr>
              <a:t>P</a:t>
            </a:r>
            <a:r>
              <a:rPr lang="en-US" altLang="it-IT" sz="1600" b="1" dirty="0">
                <a:solidFill>
                  <a:schemeClr val="accent2"/>
                </a:solidFill>
              </a:rPr>
              <a:t>,</a:t>
            </a:r>
            <a:r>
              <a:rPr lang="it-IT" altLang="it-IT" sz="1600" b="1" dirty="0">
                <a:solidFill>
                  <a:schemeClr val="accent2"/>
                </a:solidFill>
              </a:rPr>
              <a:t>v</a:t>
            </a:r>
            <a:r>
              <a:rPr lang="it-IT" altLang="it-IT" sz="1600" b="1" baseline="-25000" dirty="0">
                <a:solidFill>
                  <a:schemeClr val="accent2"/>
                </a:solidFill>
              </a:rPr>
              <a:t>N</a:t>
            </a:r>
            <a:r>
              <a:rPr lang="it-IT" altLang="it-IT" sz="1600" b="1" dirty="0">
                <a:solidFill>
                  <a:schemeClr val="accent2"/>
                </a:solidFill>
              </a:rPr>
              <a:t>)</a:t>
            </a:r>
            <a:r>
              <a:rPr lang="it-IT" altLang="it-IT" sz="1600" b="1" dirty="0">
                <a:solidFill>
                  <a:schemeClr val="accent2"/>
                </a:solidFill>
                <a:sym typeface="Symbol" pitchFamily="18" charset="2"/>
              </a:rPr>
              <a:t>|</a:t>
            </a:r>
            <a:r>
              <a:rPr lang="it-IT" altLang="it-IT" sz="1600" b="1" dirty="0">
                <a:solidFill>
                  <a:schemeClr val="accent2"/>
                </a:solidFill>
              </a:rPr>
              <a:t>  &gt; r</a:t>
            </a:r>
            <a:r>
              <a:rPr lang="it-IT" altLang="it-IT" sz="1600" b="1" baseline="-25000" dirty="0">
                <a:solidFill>
                  <a:schemeClr val="accent2"/>
                </a:solidFill>
              </a:rPr>
              <a:t>N</a:t>
            </a:r>
            <a:r>
              <a:rPr lang="it-IT" altLang="it-IT" sz="1600" b="1" dirty="0">
                <a:solidFill>
                  <a:schemeClr val="accent2"/>
                </a:solidFill>
              </a:rPr>
              <a:t> + r</a:t>
            </a:r>
            <a:endParaRPr lang="en-US" altLang="it-IT" sz="1600" b="1" dirty="0">
              <a:solidFill>
                <a:schemeClr val="accent2"/>
              </a:solidFill>
            </a:endParaRPr>
          </a:p>
        </p:txBody>
      </p:sp>
      <p:sp>
        <p:nvSpPr>
          <p:cNvPr id="152594" name="Rectangle 18"/>
          <p:cNvSpPr>
            <a:spLocks noChangeArrowheads="1"/>
          </p:cNvSpPr>
          <p:nvPr/>
        </p:nvSpPr>
        <p:spPr bwMode="auto">
          <a:xfrm>
            <a:off x="762794" y="3504649"/>
            <a:ext cx="434975" cy="396875"/>
          </a:xfrm>
          <a:prstGeom prst="rect">
            <a:avLst/>
          </a:prstGeom>
          <a:noFill/>
          <a:ln w="9525">
            <a:noFill/>
            <a:miter lim="800000"/>
            <a:headEnd/>
            <a:tailEnd/>
          </a:ln>
          <a:effectLst/>
        </p:spPr>
        <p:txBody>
          <a:bodyPr wrap="none">
            <a:spAutoFit/>
          </a:bodyPr>
          <a:lstStyle/>
          <a:p>
            <a:pPr algn="l" eaLnBrk="0" hangingPunct="0">
              <a:buClrTx/>
              <a:buFontTx/>
              <a:buNone/>
            </a:pPr>
            <a:r>
              <a:rPr lang="it-IT" altLang="it-IT" sz="2000" b="1" dirty="0">
                <a:solidFill>
                  <a:schemeClr val="tx2"/>
                </a:solidFill>
              </a:rPr>
              <a:t>v</a:t>
            </a:r>
            <a:r>
              <a:rPr lang="it-IT" altLang="it-IT" sz="2000" b="1" baseline="-25000" dirty="0">
                <a:solidFill>
                  <a:schemeClr val="tx2"/>
                </a:solidFill>
              </a:rPr>
              <a:t>P</a:t>
            </a:r>
            <a:endParaRPr lang="en-US" altLang="it-IT" sz="2000" b="1" baseline="-25000" dirty="0">
              <a:solidFill>
                <a:schemeClr val="tx2"/>
              </a:solidFill>
            </a:endParaRPr>
          </a:p>
        </p:txBody>
      </p:sp>
      <p:sp>
        <p:nvSpPr>
          <p:cNvPr id="152595" name="Line 19"/>
          <p:cNvSpPr>
            <a:spLocks noChangeShapeType="1"/>
          </p:cNvSpPr>
          <p:nvPr/>
        </p:nvSpPr>
        <p:spPr bwMode="auto">
          <a:xfrm flipH="1" flipV="1">
            <a:off x="991394" y="3923749"/>
            <a:ext cx="596900" cy="1638300"/>
          </a:xfrm>
          <a:prstGeom prst="line">
            <a:avLst/>
          </a:prstGeom>
          <a:noFill/>
          <a:ln w="28575">
            <a:solidFill>
              <a:schemeClr val="hlink"/>
            </a:solidFill>
            <a:round/>
            <a:headEnd type="triangle" w="med" len="med"/>
            <a:tailEnd type="triangle" w="med" len="med"/>
          </a:ln>
          <a:effectLst/>
        </p:spPr>
        <p:txBody>
          <a:bodyPr wrap="none" anchor="ctr"/>
          <a:lstStyle/>
          <a:p>
            <a:endParaRPr lang="en-US"/>
          </a:p>
        </p:txBody>
      </p:sp>
      <p:sp>
        <p:nvSpPr>
          <p:cNvPr id="152596" name="Rectangle 20"/>
          <p:cNvSpPr>
            <a:spLocks noChangeArrowheads="1"/>
          </p:cNvSpPr>
          <p:nvPr/>
        </p:nvSpPr>
        <p:spPr bwMode="auto">
          <a:xfrm>
            <a:off x="170657" y="4249187"/>
            <a:ext cx="1089025" cy="396875"/>
          </a:xfrm>
          <a:prstGeom prst="rect">
            <a:avLst/>
          </a:prstGeom>
          <a:noFill/>
          <a:ln w="9525">
            <a:noFill/>
            <a:miter lim="800000"/>
            <a:headEnd/>
            <a:tailEnd/>
          </a:ln>
          <a:effectLst/>
        </p:spPr>
        <p:txBody>
          <a:bodyPr wrap="none">
            <a:spAutoFit/>
          </a:bodyPr>
          <a:lstStyle/>
          <a:p>
            <a:pPr algn="l" eaLnBrk="0" hangingPunct="0">
              <a:buClrTx/>
              <a:buFontTx/>
              <a:buNone/>
            </a:pPr>
            <a:r>
              <a:rPr lang="en-US" altLang="it-IT" sz="2000" b="1">
                <a:solidFill>
                  <a:schemeClr val="hlink"/>
                </a:solidFill>
              </a:rPr>
              <a:t>d(v</a:t>
            </a:r>
            <a:r>
              <a:rPr lang="it-IT" altLang="it-IT" sz="2000" b="1" baseline="-10000">
                <a:solidFill>
                  <a:schemeClr val="hlink"/>
                </a:solidFill>
              </a:rPr>
              <a:t>P</a:t>
            </a:r>
            <a:r>
              <a:rPr lang="en-US" altLang="it-IT" sz="2000" b="1">
                <a:solidFill>
                  <a:schemeClr val="hlink"/>
                </a:solidFill>
              </a:rPr>
              <a:t>,</a:t>
            </a:r>
            <a:r>
              <a:rPr lang="it-IT" altLang="it-IT" sz="2000" b="1">
                <a:solidFill>
                  <a:schemeClr val="hlink"/>
                </a:solidFill>
              </a:rPr>
              <a:t>v</a:t>
            </a:r>
            <a:r>
              <a:rPr lang="it-IT" altLang="it-IT" sz="2000" b="1" baseline="-10000">
                <a:solidFill>
                  <a:schemeClr val="hlink"/>
                </a:solidFill>
              </a:rPr>
              <a:t>N</a:t>
            </a:r>
            <a:r>
              <a:rPr lang="it-IT" altLang="it-IT" sz="2000" b="1">
                <a:solidFill>
                  <a:schemeClr val="hlink"/>
                </a:solidFill>
              </a:rPr>
              <a:t>)</a:t>
            </a:r>
            <a:endParaRPr lang="en-US" altLang="it-IT" sz="2000" b="1">
              <a:solidFill>
                <a:schemeClr val="hlink"/>
              </a:solidFill>
            </a:endParaRPr>
          </a:p>
        </p:txBody>
      </p:sp>
      <p:sp>
        <p:nvSpPr>
          <p:cNvPr id="152597" name="Rectangle 21"/>
          <p:cNvSpPr>
            <a:spLocks noChangeArrowheads="1"/>
          </p:cNvSpPr>
          <p:nvPr/>
        </p:nvSpPr>
        <p:spPr bwMode="auto">
          <a:xfrm>
            <a:off x="2477294" y="3974549"/>
            <a:ext cx="984250" cy="396875"/>
          </a:xfrm>
          <a:prstGeom prst="rect">
            <a:avLst/>
          </a:prstGeom>
          <a:noFill/>
          <a:ln w="9525">
            <a:noFill/>
            <a:miter lim="800000"/>
            <a:headEnd/>
            <a:tailEnd/>
          </a:ln>
          <a:effectLst/>
        </p:spPr>
        <p:txBody>
          <a:bodyPr wrap="none">
            <a:spAutoFit/>
          </a:bodyPr>
          <a:lstStyle/>
          <a:p>
            <a:pPr algn="l" eaLnBrk="0" hangingPunct="0">
              <a:buClrTx/>
              <a:buFontTx/>
              <a:buNone/>
            </a:pPr>
            <a:r>
              <a:rPr lang="en-US" altLang="it-IT" sz="2000" b="1">
                <a:solidFill>
                  <a:schemeClr val="tx2"/>
                </a:solidFill>
              </a:rPr>
              <a:t>d(q,</a:t>
            </a:r>
            <a:r>
              <a:rPr lang="it-IT" altLang="it-IT" sz="2000" b="1">
                <a:solidFill>
                  <a:schemeClr val="tx2"/>
                </a:solidFill>
              </a:rPr>
              <a:t>v</a:t>
            </a:r>
            <a:r>
              <a:rPr lang="it-IT" altLang="it-IT" sz="2000" b="1" baseline="-10000">
                <a:solidFill>
                  <a:schemeClr val="tx2"/>
                </a:solidFill>
              </a:rPr>
              <a:t>P</a:t>
            </a:r>
            <a:r>
              <a:rPr lang="it-IT" altLang="it-IT" sz="2000" b="1">
                <a:solidFill>
                  <a:schemeClr val="tx2"/>
                </a:solidFill>
              </a:rPr>
              <a:t>)</a:t>
            </a:r>
            <a:endParaRPr lang="en-US" altLang="it-IT" sz="2000" b="1">
              <a:solidFill>
                <a:schemeClr val="tx2"/>
              </a:solidFill>
            </a:endParaRPr>
          </a:p>
        </p:txBody>
      </p:sp>
      <p:sp>
        <p:nvSpPr>
          <p:cNvPr id="152598" name="Arc 22"/>
          <p:cNvSpPr>
            <a:spLocks/>
          </p:cNvSpPr>
          <p:nvPr/>
        </p:nvSpPr>
        <p:spPr bwMode="auto">
          <a:xfrm rot="21332937" flipV="1">
            <a:off x="1532732" y="3518937"/>
            <a:ext cx="2260600" cy="2973387"/>
          </a:xfrm>
          <a:custGeom>
            <a:avLst/>
            <a:gdLst>
              <a:gd name="G0" fmla="+- 0 0 0"/>
              <a:gd name="G1" fmla="+- 21494 0 0"/>
              <a:gd name="G2" fmla="+- 21600 0 0"/>
              <a:gd name="T0" fmla="*/ 2139 w 21582"/>
              <a:gd name="T1" fmla="*/ 0 h 21494"/>
              <a:gd name="T2" fmla="*/ 21582 w 21582"/>
              <a:gd name="T3" fmla="*/ 20616 h 21494"/>
              <a:gd name="T4" fmla="*/ 0 w 21582"/>
              <a:gd name="T5" fmla="*/ 21494 h 21494"/>
            </a:gdLst>
            <a:ahLst/>
            <a:cxnLst>
              <a:cxn ang="0">
                <a:pos x="T0" y="T1"/>
              </a:cxn>
              <a:cxn ang="0">
                <a:pos x="T2" y="T3"/>
              </a:cxn>
              <a:cxn ang="0">
                <a:pos x="T4" y="T5"/>
              </a:cxn>
            </a:cxnLst>
            <a:rect l="0" t="0" r="r" b="b"/>
            <a:pathLst>
              <a:path w="21582" h="21494" fill="none" extrusionOk="0">
                <a:moveTo>
                  <a:pt x="2138" y="0"/>
                </a:moveTo>
                <a:cubicBezTo>
                  <a:pt x="12852" y="1066"/>
                  <a:pt x="21144" y="9858"/>
                  <a:pt x="21582" y="20615"/>
                </a:cubicBezTo>
              </a:path>
              <a:path w="21582" h="21494" stroke="0" extrusionOk="0">
                <a:moveTo>
                  <a:pt x="2138" y="0"/>
                </a:moveTo>
                <a:cubicBezTo>
                  <a:pt x="12852" y="1066"/>
                  <a:pt x="21144" y="9858"/>
                  <a:pt x="21582" y="20615"/>
                </a:cubicBezTo>
                <a:lnTo>
                  <a:pt x="0" y="21494"/>
                </a:lnTo>
                <a:close/>
              </a:path>
            </a:pathLst>
          </a:custGeom>
          <a:noFill/>
          <a:ln w="38100">
            <a:solidFill>
              <a:schemeClr val="tx2"/>
            </a:solidFill>
            <a:prstDash val="dash"/>
            <a:round/>
            <a:headEnd/>
            <a:tailEnd/>
          </a:ln>
          <a:effectLst/>
        </p:spPr>
        <p:txBody>
          <a:bodyPr wrap="none" anchor="ctr"/>
          <a:lstStyle/>
          <a:p>
            <a:endParaRPr lang="en-US"/>
          </a:p>
        </p:txBody>
      </p:sp>
      <p:sp>
        <p:nvSpPr>
          <p:cNvPr id="26" name="Rectangle 25">
            <a:extLst>
              <a:ext uri="{FF2B5EF4-FFF2-40B4-BE49-F238E27FC236}">
                <a16:creationId xmlns:a16="http://schemas.microsoft.com/office/drawing/2014/main" id="{BE4948EA-4F70-4D9A-B369-23A98C492722}"/>
              </a:ext>
            </a:extLst>
          </p:cNvPr>
          <p:cNvSpPr/>
          <p:nvPr/>
        </p:nvSpPr>
        <p:spPr>
          <a:xfrm>
            <a:off x="7494341" y="682503"/>
            <a:ext cx="1360789" cy="97802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7" name="Rectangle 26">
            <a:extLst>
              <a:ext uri="{FF2B5EF4-FFF2-40B4-BE49-F238E27FC236}">
                <a16:creationId xmlns:a16="http://schemas.microsoft.com/office/drawing/2014/main" id="{5E40D996-D00E-4C33-B9D4-C9CADDF9F0E0}"/>
              </a:ext>
            </a:extLst>
          </p:cNvPr>
          <p:cNvSpPr/>
          <p:nvPr/>
        </p:nvSpPr>
        <p:spPr>
          <a:xfrm>
            <a:off x="7497786" y="458298"/>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8" name="Rounded Rectangle 12">
            <a:extLst>
              <a:ext uri="{FF2B5EF4-FFF2-40B4-BE49-F238E27FC236}">
                <a16:creationId xmlns:a16="http://schemas.microsoft.com/office/drawing/2014/main" id="{2BC027BE-EF41-4786-93FC-CE31804F6CD8}"/>
              </a:ext>
            </a:extLst>
          </p:cNvPr>
          <p:cNvSpPr/>
          <p:nvPr/>
        </p:nvSpPr>
        <p:spPr>
          <a:xfrm>
            <a:off x="7596781" y="764507"/>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VLDB’97</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29" name="Rounded Rectangle 12">
            <a:extLst>
              <a:ext uri="{FF2B5EF4-FFF2-40B4-BE49-F238E27FC236}">
                <a16:creationId xmlns:a16="http://schemas.microsoft.com/office/drawing/2014/main" id="{EEFF3604-2796-4CCB-9B3F-DC58F96B47A9}"/>
              </a:ext>
            </a:extLst>
          </p:cNvPr>
          <p:cNvSpPr/>
          <p:nvPr/>
        </p:nvSpPr>
        <p:spPr>
          <a:xfrm>
            <a:off x="7597069" y="1207945"/>
            <a:ext cx="1155333" cy="39080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err="1">
                <a:solidFill>
                  <a:prstClr val="white"/>
                </a:solidFill>
                <a:latin typeface="Gill Sans" charset="0"/>
                <a:ea typeface="Gill Sans" charset="0"/>
                <a:cs typeface="Gill Sans" charset="0"/>
              </a:rPr>
              <a:t>Ciaccia</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ICDE’00</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30" name="Text Box 35">
            <a:extLst>
              <a:ext uri="{FF2B5EF4-FFF2-40B4-BE49-F238E27FC236}">
                <a16:creationId xmlns:a16="http://schemas.microsoft.com/office/drawing/2014/main" id="{417D1B96-6A4F-499D-84CE-CA9C8AC525F4}"/>
              </a:ext>
            </a:extLst>
          </p:cNvPr>
          <p:cNvSpPr txBox="1">
            <a:spLocks noChangeArrowheads="1"/>
          </p:cNvSpPr>
          <p:nvPr/>
        </p:nvSpPr>
        <p:spPr bwMode="auto">
          <a:xfrm>
            <a:off x="4420394" y="5913314"/>
            <a:ext cx="4572000" cy="369332"/>
          </a:xfrm>
          <a:prstGeom prst="rect">
            <a:avLst/>
          </a:prstGeom>
          <a:solidFill>
            <a:srgbClr val="9BFAFF"/>
          </a:solidFill>
          <a:ln w="9525">
            <a:solidFill>
              <a:schemeClr val="tx2"/>
            </a:solidFill>
            <a:miter lim="800000"/>
            <a:headEnd/>
            <a:tailEnd/>
          </a:ln>
          <a:effectLst/>
        </p:spPr>
        <p:txBody>
          <a:bodyPr>
            <a:spAutoFit/>
          </a:bodyPr>
          <a:lstStyle/>
          <a:p>
            <a:pPr algn="l"/>
            <a:r>
              <a:rPr lang="it-IT" dirty="0">
                <a:solidFill>
                  <a:srgbClr val="1E18D7"/>
                </a:solidFill>
              </a:rPr>
              <a:t>Consider a range query {p: d(p,q) </a:t>
            </a:r>
            <a:r>
              <a:rPr lang="it-IT" dirty="0">
                <a:solidFill>
                  <a:srgbClr val="1E18D7"/>
                </a:solidFill>
                <a:sym typeface="Symbol" pitchFamily="18" charset="2"/>
              </a:rPr>
              <a:t> r}</a:t>
            </a:r>
          </a:p>
        </p:txBody>
      </p:sp>
      <p:sp>
        <p:nvSpPr>
          <p:cNvPr id="31" name="Footer Placeholder 1">
            <a:extLst>
              <a:ext uri="{FF2B5EF4-FFF2-40B4-BE49-F238E27FC236}">
                <a16:creationId xmlns:a16="http://schemas.microsoft.com/office/drawing/2014/main" id="{C2E90D68-B640-47EB-A1B0-3F8B700C8B0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569867" y="657183"/>
            <a:ext cx="8229600" cy="1066800"/>
          </a:xfrm>
        </p:spPr>
        <p:txBody>
          <a:bodyPr/>
          <a:lstStyle/>
          <a:p>
            <a:r>
              <a:rPr lang="en-US" altLang="zh-CN" dirty="0"/>
              <a:t>HD-Index</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52232" y="1700153"/>
            <a:ext cx="8229600" cy="4325112"/>
          </a:xfrm>
        </p:spPr>
        <p:txBody>
          <a:bodyPr>
            <a:normAutofit fontScale="55000" lnSpcReduction="20000"/>
          </a:bodyPr>
          <a:lstStyle/>
          <a:p>
            <a:r>
              <a:rPr lang="en-US" sz="2900" dirty="0"/>
              <a:t>Solution for </a:t>
            </a:r>
            <a:r>
              <a:rPr lang="en-US" sz="2900" dirty="0">
                <a:solidFill>
                  <a:srgbClr val="C00000"/>
                </a:solidFill>
              </a:rPr>
              <a:t>ng-approximate</a:t>
            </a:r>
            <a:r>
              <a:rPr lang="en-US" sz="2900" dirty="0"/>
              <a:t> </a:t>
            </a:r>
            <a:r>
              <a:rPr lang="en-US" sz="2900" dirty="0" err="1"/>
              <a:t>kNN</a:t>
            </a:r>
            <a:r>
              <a:rPr lang="en-US" sz="2900" dirty="0"/>
              <a:t> search</a:t>
            </a:r>
          </a:p>
          <a:p>
            <a:pPr lvl="1"/>
            <a:r>
              <a:rPr lang="en-US" sz="2900" dirty="0"/>
              <a:t>Index creation</a:t>
            </a: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endParaRPr>
          </a:p>
          <a:p>
            <a:pPr lvl="2"/>
            <a:r>
              <a:rPr lang="en-US" sz="2600" dirty="0">
                <a:solidFill>
                  <a:srgbClr val="000000"/>
                </a:solidFill>
              </a:rPr>
              <a:t>Dimensions are partitioned</a:t>
            </a:r>
          </a:p>
          <a:p>
            <a:pPr lvl="2"/>
            <a:r>
              <a:rPr lang="en-US" sz="2600" dirty="0">
                <a:solidFill>
                  <a:srgbClr val="000000"/>
                </a:solidFill>
              </a:rPr>
              <a:t>For each partition, a space-filling (Hilbert) curve is passed</a:t>
            </a:r>
          </a:p>
          <a:p>
            <a:pPr lvl="2"/>
            <a:r>
              <a:rPr lang="en-US" sz="2600" dirty="0">
                <a:solidFill>
                  <a:srgbClr val="000000"/>
                </a:solidFill>
              </a:rPr>
              <a:t>Hilbert keys are indexed using a modified B+-tree</a:t>
            </a:r>
          </a:p>
          <a:p>
            <a:pPr lvl="2"/>
            <a:r>
              <a:rPr lang="en-US" sz="2600" dirty="0">
                <a:solidFill>
                  <a:srgbClr val="000000"/>
                </a:solidFill>
              </a:rPr>
              <a:t>Reference objects are chosen</a:t>
            </a:r>
          </a:p>
          <a:p>
            <a:pPr lvl="2"/>
            <a:r>
              <a:rPr lang="en-US" sz="2600" dirty="0">
                <a:solidFill>
                  <a:srgbClr val="000000"/>
                </a:solidFill>
              </a:rPr>
              <a:t>Leaves of B+-trees contain distance to reference objects in the</a:t>
            </a:r>
            <a:br>
              <a:rPr lang="en-US" sz="2600" dirty="0">
                <a:solidFill>
                  <a:srgbClr val="000000"/>
                </a:solidFill>
              </a:rPr>
            </a:br>
            <a:r>
              <a:rPr lang="en-US" sz="2600" dirty="0">
                <a:solidFill>
                  <a:srgbClr val="000000"/>
                </a:solidFill>
              </a:rPr>
              <a:t>full-dimensional space</a:t>
            </a:r>
          </a:p>
          <a:p>
            <a:pPr lvl="2"/>
            <a:r>
              <a:rPr lang="en-US" sz="2600" dirty="0">
                <a:solidFill>
                  <a:srgbClr val="000000"/>
                </a:solidFill>
              </a:rPr>
              <a:t>Modified B+-trees are called </a:t>
            </a:r>
            <a:r>
              <a:rPr lang="en-US" sz="2600" dirty="0">
                <a:solidFill>
                  <a:srgbClr val="BD1A1A"/>
                </a:solidFill>
              </a:rPr>
              <a:t>Reference Distance B+-trees (RDB-trees)</a:t>
            </a:r>
          </a:p>
          <a:p>
            <a:pPr lvl="2"/>
            <a:r>
              <a:rPr lang="en-US" sz="2600" dirty="0">
                <a:solidFill>
                  <a:srgbClr val="000000"/>
                </a:solidFill>
              </a:rPr>
              <a:t>Collection of RDB-trees form </a:t>
            </a:r>
            <a:r>
              <a:rPr lang="en-US" sz="2600" dirty="0">
                <a:solidFill>
                  <a:srgbClr val="BD1A1A"/>
                </a:solidFill>
              </a:rPr>
              <a:t>High-Dimensional Index (HD-Index)</a:t>
            </a:r>
            <a:r>
              <a:rPr lang="en-US" sz="2600" dirty="0"/>
              <a:t> </a:t>
            </a:r>
            <a:br>
              <a:rPr lang="en-US" sz="2300" dirty="0"/>
            </a:br>
            <a:endParaRPr lang="en-US" sz="23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1"/>
            <a:endParaRPr lang="en-US" altLang="en-US" sz="1800"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Arora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pic>
        <p:nvPicPr>
          <p:cNvPr id="16" name="Image 15">
            <a:extLst>
              <a:ext uri="{FF2B5EF4-FFF2-40B4-BE49-F238E27FC236}">
                <a16:creationId xmlns:a16="http://schemas.microsoft.com/office/drawing/2014/main" id="{2FEE8E23-3989-4900-8BEC-9DAFA4DECCB5}"/>
              </a:ext>
            </a:extLst>
          </p:cNvPr>
          <p:cNvPicPr>
            <a:picLocks noChangeAspect="1"/>
          </p:cNvPicPr>
          <p:nvPr/>
        </p:nvPicPr>
        <p:blipFill rotWithShape="1">
          <a:blip r:embed="rId3"/>
          <a:srcRect l="32528" t="47367" r="29993" b="38024"/>
          <a:stretch/>
        </p:blipFill>
        <p:spPr>
          <a:xfrm>
            <a:off x="710747" y="2190539"/>
            <a:ext cx="7722506" cy="1693281"/>
          </a:xfrm>
          <a:prstGeom prst="rect">
            <a:avLst/>
          </a:prstGeom>
        </p:spPr>
      </p:pic>
      <p:sp>
        <p:nvSpPr>
          <p:cNvPr id="9" name="Title 1">
            <a:extLst>
              <a:ext uri="{FF2B5EF4-FFF2-40B4-BE49-F238E27FC236}">
                <a16:creationId xmlns:a16="http://schemas.microsoft.com/office/drawing/2014/main" id="{0FEADA50-8668-4D7C-A457-3BB80FB43683}"/>
              </a:ext>
            </a:extLst>
          </p:cNvPr>
          <p:cNvSpPr txBox="1">
            <a:spLocks/>
          </p:cNvSpPr>
          <p:nvPr/>
        </p:nvSpPr>
        <p:spPr>
          <a:xfrm>
            <a:off x="223898" y="6173724"/>
            <a:ext cx="2091789" cy="400812"/>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100" dirty="0">
                <a:latin typeface="+mn-lt"/>
              </a:rPr>
              <a:t>Slide by A. </a:t>
            </a:r>
            <a:r>
              <a:rPr lang="fr-MA" sz="1100" b="0" i="0" dirty="0" err="1">
                <a:solidFill>
                  <a:srgbClr val="222222"/>
                </a:solidFill>
                <a:effectLst/>
                <a:latin typeface="Arial" panose="020B0604020202020204" pitchFamily="34" charset="0"/>
              </a:rPr>
              <a:t>Bhattacharya</a:t>
            </a:r>
            <a:endParaRPr lang="fr-MA" sz="1100" b="0" i="0" dirty="0">
              <a:solidFill>
                <a:srgbClr val="222222"/>
              </a:solidFill>
              <a:effectLst/>
              <a:latin typeface="Arial" panose="020B0604020202020204" pitchFamily="34" charset="0"/>
            </a:endParaRPr>
          </a:p>
          <a:p>
            <a:endParaRPr lang="en-US" sz="1200" dirty="0">
              <a:latin typeface="+mn-lt"/>
            </a:endParaRPr>
          </a:p>
        </p:txBody>
      </p:sp>
      <p:sp>
        <p:nvSpPr>
          <p:cNvPr id="10" name="Footer Placeholder 1">
            <a:extLst>
              <a:ext uri="{FF2B5EF4-FFF2-40B4-BE49-F238E27FC236}">
                <a16:creationId xmlns:a16="http://schemas.microsoft.com/office/drawing/2014/main" id="{2E96D5F3-DC2D-4E14-B6A2-C7CC5EA57D7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05474148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584413"/>
            <a:ext cx="8229600" cy="1066800"/>
          </a:xfrm>
        </p:spPr>
        <p:txBody>
          <a:bodyPr/>
          <a:lstStyle/>
          <a:p>
            <a:r>
              <a:rPr lang="en-US" altLang="zh-CN" dirty="0"/>
              <a:t>HD-Index</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9262" y="1653438"/>
            <a:ext cx="8229600" cy="4325112"/>
          </a:xfrm>
        </p:spPr>
        <p:txBody>
          <a:bodyPr>
            <a:normAutofit fontScale="70000" lnSpcReduction="20000"/>
          </a:bodyPr>
          <a:lstStyle/>
          <a:p>
            <a:r>
              <a:rPr lang="en-US" sz="2600" dirty="0"/>
              <a:t>Solution for </a:t>
            </a:r>
            <a:r>
              <a:rPr lang="en-US" sz="2600" dirty="0">
                <a:solidFill>
                  <a:srgbClr val="C00000"/>
                </a:solidFill>
              </a:rPr>
              <a:t>ng-approximate</a:t>
            </a:r>
            <a:r>
              <a:rPr lang="en-US" sz="2600" dirty="0"/>
              <a:t> </a:t>
            </a:r>
            <a:r>
              <a:rPr lang="en-US" sz="2600" dirty="0" err="1"/>
              <a:t>kNN</a:t>
            </a:r>
            <a:r>
              <a:rPr lang="en-US" sz="2600" dirty="0"/>
              <a:t> search</a:t>
            </a:r>
            <a:endParaRPr lang="en-US" dirty="0"/>
          </a:p>
          <a:p>
            <a:pPr lvl="1"/>
            <a:r>
              <a:rPr lang="en-US" dirty="0"/>
              <a:t>Query answering</a:t>
            </a: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600" dirty="0">
              <a:solidFill>
                <a:srgbClr val="000000"/>
              </a:solidFill>
              <a:latin typeface="NimbusSanL-Regu"/>
            </a:endParaRPr>
          </a:p>
          <a:p>
            <a:pPr lvl="2"/>
            <a:r>
              <a:rPr lang="en-US" sz="2300" dirty="0">
                <a:solidFill>
                  <a:srgbClr val="000000"/>
                </a:solidFill>
              </a:rPr>
              <a:t>Query </a:t>
            </a:r>
            <a:r>
              <a:rPr lang="en-US" sz="2300" i="1" dirty="0">
                <a:solidFill>
                  <a:srgbClr val="000000"/>
                </a:solidFill>
              </a:rPr>
              <a:t>Q </a:t>
            </a:r>
            <a:r>
              <a:rPr lang="en-US" sz="2300" dirty="0">
                <a:solidFill>
                  <a:srgbClr val="000000"/>
                </a:solidFill>
              </a:rPr>
              <a:t>partitioned into same subspaces</a:t>
            </a:r>
          </a:p>
          <a:p>
            <a:pPr lvl="2"/>
            <a:r>
              <a:rPr lang="en-US" sz="2300" dirty="0">
                <a:solidFill>
                  <a:srgbClr val="000000"/>
                </a:solidFill>
              </a:rPr>
              <a:t>For each RDB-tree, initial search retrieves </a:t>
            </a:r>
            <a:r>
              <a:rPr lang="en-US" sz="2300" i="1" dirty="0">
                <a:solidFill>
                  <a:srgbClr val="000000"/>
                </a:solidFill>
              </a:rPr>
              <a:t>α </a:t>
            </a:r>
            <a:r>
              <a:rPr lang="en-US" sz="2300" dirty="0">
                <a:solidFill>
                  <a:srgbClr val="000000"/>
                </a:solidFill>
              </a:rPr>
              <a:t>candidates </a:t>
            </a:r>
          </a:p>
          <a:p>
            <a:pPr lvl="3"/>
            <a:r>
              <a:rPr lang="en-US" sz="2300" i="1" dirty="0">
                <a:solidFill>
                  <a:srgbClr val="000000"/>
                </a:solidFill>
              </a:rPr>
              <a:t>α/</a:t>
            </a:r>
            <a:r>
              <a:rPr lang="en-US" sz="2300" dirty="0">
                <a:solidFill>
                  <a:srgbClr val="000000"/>
                </a:solidFill>
              </a:rPr>
              <a:t>2 on each side of the query Hilbert key</a:t>
            </a:r>
          </a:p>
          <a:p>
            <a:pPr lvl="2"/>
            <a:r>
              <a:rPr lang="en-US" sz="2300" dirty="0">
                <a:solidFill>
                  <a:srgbClr val="000000"/>
                </a:solidFill>
              </a:rPr>
              <a:t>Candidates are refined successively to </a:t>
            </a:r>
            <a:r>
              <a:rPr lang="en-US" sz="2300" i="1" dirty="0">
                <a:solidFill>
                  <a:srgbClr val="000000"/>
                </a:solidFill>
              </a:rPr>
              <a:t>β </a:t>
            </a:r>
            <a:r>
              <a:rPr lang="en-US" sz="2300" dirty="0">
                <a:solidFill>
                  <a:srgbClr val="000000"/>
                </a:solidFill>
              </a:rPr>
              <a:t>and </a:t>
            </a:r>
            <a:r>
              <a:rPr lang="en-US" sz="2300" i="1" dirty="0">
                <a:solidFill>
                  <a:srgbClr val="000000"/>
                </a:solidFill>
              </a:rPr>
              <a:t>γ </a:t>
            </a:r>
            <a:r>
              <a:rPr lang="en-US" sz="2300" dirty="0">
                <a:solidFill>
                  <a:srgbClr val="000000"/>
                </a:solidFill>
              </a:rPr>
              <a:t>candidates using triangular and Ptolemaic inequalities</a:t>
            </a:r>
          </a:p>
          <a:p>
            <a:pPr lvl="2"/>
            <a:r>
              <a:rPr lang="en-US" sz="2300" dirty="0">
                <a:solidFill>
                  <a:srgbClr val="000000"/>
                </a:solidFill>
              </a:rPr>
              <a:t>Collection of all such candidates form the final candidate set of size </a:t>
            </a:r>
            <a:r>
              <a:rPr lang="en-US" sz="2300" i="1" dirty="0">
                <a:solidFill>
                  <a:srgbClr val="000000"/>
                </a:solidFill>
              </a:rPr>
              <a:t>κ</a:t>
            </a:r>
          </a:p>
          <a:p>
            <a:pPr lvl="2"/>
            <a:r>
              <a:rPr lang="en-US" sz="2300" i="1" dirty="0">
                <a:solidFill>
                  <a:srgbClr val="000000"/>
                </a:solidFill>
              </a:rPr>
              <a:t>Exact </a:t>
            </a:r>
            <a:r>
              <a:rPr lang="en-US" sz="2300" dirty="0">
                <a:solidFill>
                  <a:srgbClr val="000000"/>
                </a:solidFill>
              </a:rPr>
              <a:t>distance computations are done with these </a:t>
            </a:r>
            <a:r>
              <a:rPr lang="en-US" sz="2300" i="1" dirty="0">
                <a:solidFill>
                  <a:srgbClr val="000000"/>
                </a:solidFill>
              </a:rPr>
              <a:t>κ </a:t>
            </a:r>
            <a:r>
              <a:rPr lang="en-US" sz="2300" dirty="0">
                <a:solidFill>
                  <a:srgbClr val="000000"/>
                </a:solidFill>
              </a:rPr>
              <a:t>candidates to return top-</a:t>
            </a:r>
            <a:r>
              <a:rPr lang="en-US" sz="2300" i="1" dirty="0">
                <a:solidFill>
                  <a:srgbClr val="000000"/>
                </a:solidFill>
              </a:rPr>
              <a:t>k</a:t>
            </a:r>
            <a:endParaRPr lang="en-US" sz="21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1"/>
            <a:endParaRPr lang="en-US" altLang="en-US" sz="1800"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Arora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pic>
        <p:nvPicPr>
          <p:cNvPr id="9" name="Image 8">
            <a:extLst>
              <a:ext uri="{FF2B5EF4-FFF2-40B4-BE49-F238E27FC236}">
                <a16:creationId xmlns:a16="http://schemas.microsoft.com/office/drawing/2014/main" id="{CCB0D687-DD6C-4F63-BB70-20B93E735636}"/>
              </a:ext>
            </a:extLst>
          </p:cNvPr>
          <p:cNvPicPr>
            <a:picLocks noChangeAspect="1"/>
          </p:cNvPicPr>
          <p:nvPr/>
        </p:nvPicPr>
        <p:blipFill rotWithShape="1">
          <a:blip r:embed="rId3"/>
          <a:srcRect l="33225" t="36276" r="31155" b="45481"/>
          <a:stretch/>
        </p:blipFill>
        <p:spPr>
          <a:xfrm>
            <a:off x="1083830" y="2263681"/>
            <a:ext cx="6880464" cy="1982165"/>
          </a:xfrm>
          <a:prstGeom prst="rect">
            <a:avLst/>
          </a:prstGeom>
        </p:spPr>
      </p:pic>
      <p:sp>
        <p:nvSpPr>
          <p:cNvPr id="11" name="Title 1">
            <a:extLst>
              <a:ext uri="{FF2B5EF4-FFF2-40B4-BE49-F238E27FC236}">
                <a16:creationId xmlns:a16="http://schemas.microsoft.com/office/drawing/2014/main" id="{228C73F1-1433-45E7-8AF2-5C18A8BD39E8}"/>
              </a:ext>
            </a:extLst>
          </p:cNvPr>
          <p:cNvSpPr txBox="1">
            <a:spLocks/>
          </p:cNvSpPr>
          <p:nvPr/>
        </p:nvSpPr>
        <p:spPr>
          <a:xfrm>
            <a:off x="212023" y="5978550"/>
            <a:ext cx="2091789" cy="400812"/>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100" dirty="0">
                <a:latin typeface="+mn-lt"/>
              </a:rPr>
              <a:t>Slide by A. </a:t>
            </a:r>
            <a:r>
              <a:rPr lang="fr-MA" sz="1100" b="0" i="0" dirty="0" err="1">
                <a:solidFill>
                  <a:srgbClr val="222222"/>
                </a:solidFill>
                <a:effectLst/>
                <a:latin typeface="Arial" panose="020B0604020202020204" pitchFamily="34" charset="0"/>
              </a:rPr>
              <a:t>Bhattacharya</a:t>
            </a:r>
            <a:endParaRPr lang="fr-MA" sz="1100" b="0" i="0" dirty="0">
              <a:solidFill>
                <a:srgbClr val="222222"/>
              </a:solidFill>
              <a:effectLst/>
              <a:latin typeface="Arial" panose="020B0604020202020204" pitchFamily="34" charset="0"/>
            </a:endParaRPr>
          </a:p>
          <a:p>
            <a:endParaRPr lang="en-US" sz="1200" dirty="0">
              <a:latin typeface="+mn-lt"/>
            </a:endParaRPr>
          </a:p>
        </p:txBody>
      </p:sp>
      <p:sp>
        <p:nvSpPr>
          <p:cNvPr id="10" name="Footer Placeholder 1">
            <a:extLst>
              <a:ext uri="{FF2B5EF4-FFF2-40B4-BE49-F238E27FC236}">
                <a16:creationId xmlns:a16="http://schemas.microsoft.com/office/drawing/2014/main" id="{D1F42657-6ABC-459A-B65D-D99082415C3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7900223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43071" y="1981204"/>
            <a:ext cx="8251645" cy="1362075"/>
          </a:xfrm>
        </p:spPr>
        <p:txBody>
          <a:bodyPr/>
          <a:lstStyle/>
          <a:p>
            <a:r>
              <a:rPr lang="en-US" dirty="0"/>
              <a:t>High-d Vector Similarity Search</a:t>
            </a:r>
            <a:br>
              <a:rPr lang="en-US" dirty="0"/>
            </a:br>
            <a:r>
              <a:rPr lang="en-US" dirty="0"/>
              <a:t>          State-of-the-Art Methods</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234</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
        <p:nvSpPr>
          <p:cNvPr id="7" name="Title 4">
            <a:extLst>
              <a:ext uri="{FF2B5EF4-FFF2-40B4-BE49-F238E27FC236}">
                <a16:creationId xmlns:a16="http://schemas.microsoft.com/office/drawing/2014/main" id="{A200BFDD-A7AA-43AA-A68D-C4941DB51DBC}"/>
              </a:ext>
            </a:extLst>
          </p:cNvPr>
          <p:cNvSpPr txBox="1">
            <a:spLocks/>
          </p:cNvSpPr>
          <p:nvPr/>
        </p:nvSpPr>
        <p:spPr bwMode="auto">
          <a:xfrm>
            <a:off x="3072356" y="3590868"/>
            <a:ext cx="593202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buNone/>
              <a:defRPr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Hash-Based Methods</a:t>
            </a:r>
          </a:p>
        </p:txBody>
      </p:sp>
    </p:spTree>
    <p:extLst>
      <p:ext uri="{BB962C8B-B14F-4D97-AF65-F5344CB8AC3E}">
        <p14:creationId xmlns:p14="http://schemas.microsoft.com/office/powerpoint/2010/main" val="148056949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70" y="1409934"/>
            <a:ext cx="8780389" cy="4324350"/>
          </a:xfrm>
        </p:spPr>
        <p:txBody>
          <a:bodyPr>
            <a:normAutofit lnSpcReduction="10000"/>
          </a:bodyPr>
          <a:lstStyle/>
          <a:p>
            <a:r>
              <a:rPr lang="en-US" sz="2000" dirty="0"/>
              <a:t>Solution for </a:t>
            </a:r>
            <a:r>
              <a:rPr lang="en-US" sz="2000" dirty="0">
                <a:solidFill>
                  <a:srgbClr val="C00000"/>
                </a:solidFill>
                <a:ea typeface="Helvetica Neue"/>
                <a:cs typeface="Helvetica Neue"/>
                <a:sym typeface="Helvetica Neue"/>
              </a:rPr>
              <a:t>δ-ε-</a:t>
            </a:r>
            <a:r>
              <a:rPr lang="en-US" sz="2000" dirty="0">
                <a:solidFill>
                  <a:srgbClr val="C00000"/>
                </a:solidFill>
              </a:rPr>
              <a:t>approximate </a:t>
            </a:r>
            <a:r>
              <a:rPr lang="en-US" sz="2000" dirty="0" err="1"/>
              <a:t>kNN</a:t>
            </a:r>
            <a:r>
              <a:rPr lang="en-US" sz="2000" dirty="0"/>
              <a:t> search </a:t>
            </a:r>
            <a:r>
              <a:rPr lang="en-US" sz="1600" dirty="0"/>
              <a:t>δ &lt; 1</a:t>
            </a:r>
            <a:endParaRPr lang="it-IT" sz="2800" dirty="0"/>
          </a:p>
          <a:p>
            <a:r>
              <a:rPr lang="en-US" sz="2000" dirty="0"/>
              <a:t>Random projections into a lower dimensional space using hashing</a:t>
            </a:r>
          </a:p>
          <a:p>
            <a:r>
              <a:rPr lang="en-US" sz="2000" dirty="0"/>
              <a:t>Probability of collisions increases with locality</a:t>
            </a:r>
          </a:p>
          <a:p>
            <a:endParaRPr lang="en-US" sz="2000" dirty="0"/>
          </a:p>
          <a:p>
            <a:r>
              <a:rPr lang="en-US" sz="2000" dirty="0"/>
              <a:t>c-Approximate r-Near Neighbor: build data structure which, for any query q:</a:t>
            </a:r>
          </a:p>
          <a:p>
            <a:pPr lvl="1"/>
            <a:r>
              <a:rPr lang="en-US" sz="1800" dirty="0"/>
              <a:t>If there is a point p ∈P, ||p-q|| ≤ r  Then return p’ ∈ P, ||p-q|| ≤ c r </a:t>
            </a:r>
          </a:p>
          <a:p>
            <a:endParaRPr lang="en-US" sz="2000" dirty="0"/>
          </a:p>
          <a:p>
            <a:r>
              <a:rPr lang="en-US" sz="2000" dirty="0"/>
              <a:t>c-approximate nearest neighbor reduces to c-approximate near neighbor</a:t>
            </a:r>
          </a:p>
          <a:p>
            <a:pPr lvl="1"/>
            <a:r>
              <a:rPr lang="en-US" sz="1800" dirty="0"/>
              <a:t>Enumerate all approximate near neighbors</a:t>
            </a:r>
          </a:p>
          <a:p>
            <a:pPr lvl="1"/>
            <a:endParaRPr lang="en-US" sz="1800" dirty="0"/>
          </a:p>
          <a:p>
            <a:r>
              <a:rPr lang="en-US" sz="2000" dirty="0"/>
              <a:t>Find a vector in a preprocessed </a:t>
            </a:r>
            <a:r>
              <a:rPr lang="en-US" dirty="0"/>
              <a:t>set</a:t>
            </a:r>
            <a:r>
              <a:rPr lang="en-US" sz="2000" dirty="0"/>
              <a:t> S ⊆ {0, 1} d that has minimum Hamming distance to a query vector y ∈ {0, 1} d</a:t>
            </a:r>
          </a:p>
          <a:p>
            <a:pPr lvl="1"/>
            <a:endParaRPr lang="en-US" sz="1800" dirty="0"/>
          </a:p>
          <a:p>
            <a:pPr marL="109534" indent="0">
              <a:buNone/>
            </a:pPr>
            <a:endParaRPr lang="en-US" sz="2000" dirty="0"/>
          </a:p>
          <a:p>
            <a:pPr lvl="2"/>
            <a:endParaRPr lang="en-US" dirty="0"/>
          </a:p>
          <a:p>
            <a:pPr lvl="2"/>
            <a:endParaRPr lang="en-US" dirty="0"/>
          </a:p>
          <a:p>
            <a:pPr>
              <a:buNone/>
            </a:pPr>
            <a:endParaRPr lang="en-US" dirty="0"/>
          </a:p>
        </p:txBody>
      </p:sp>
      <p:sp>
        <p:nvSpPr>
          <p:cNvPr id="13" name="Title 1">
            <a:extLst>
              <a:ext uri="{FF2B5EF4-FFF2-40B4-BE49-F238E27FC236}">
                <a16:creationId xmlns:a16="http://schemas.microsoft.com/office/drawing/2014/main" id="{886D3B99-36C2-43D5-B306-B764A7313D54}"/>
              </a:ext>
            </a:extLst>
          </p:cNvPr>
          <p:cNvSpPr txBox="1">
            <a:spLocks/>
          </p:cNvSpPr>
          <p:nvPr/>
        </p:nvSpPr>
        <p:spPr bwMode="auto">
          <a:xfrm>
            <a:off x="207958" y="401063"/>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Locality Sensitive Hashing (LSH)</a:t>
            </a:r>
          </a:p>
        </p:txBody>
      </p:sp>
      <p:sp>
        <p:nvSpPr>
          <p:cNvPr id="17" name="Rectangle 16">
            <a:extLst>
              <a:ext uri="{FF2B5EF4-FFF2-40B4-BE49-F238E27FC236}">
                <a16:creationId xmlns:a16="http://schemas.microsoft.com/office/drawing/2014/main" id="{D83AE6A3-0C9D-4138-889B-AE345BF2B720}"/>
              </a:ext>
            </a:extLst>
          </p:cNvPr>
          <p:cNvSpPr/>
          <p:nvPr/>
        </p:nvSpPr>
        <p:spPr>
          <a:xfrm>
            <a:off x="7643777" y="980501"/>
            <a:ext cx="1292265" cy="5934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8" name="Rectangle 17">
            <a:extLst>
              <a:ext uri="{FF2B5EF4-FFF2-40B4-BE49-F238E27FC236}">
                <a16:creationId xmlns:a16="http://schemas.microsoft.com/office/drawing/2014/main" id="{F6EFDA64-E67E-4483-9487-38276030B66C}"/>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EDA8F60D-809F-4853-B262-7290FFAC6370}"/>
              </a:ext>
            </a:extLst>
          </p:cNvPr>
          <p:cNvSpPr/>
          <p:nvPr/>
        </p:nvSpPr>
        <p:spPr>
          <a:xfrm>
            <a:off x="7703298" y="1087341"/>
            <a:ext cx="1149761" cy="43299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Indyk</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STOC’98</a:t>
            </a:r>
          </a:p>
        </p:txBody>
      </p:sp>
      <p:pic>
        <p:nvPicPr>
          <p:cNvPr id="9" name="Image 8">
            <a:extLst>
              <a:ext uri="{FF2B5EF4-FFF2-40B4-BE49-F238E27FC236}">
                <a16:creationId xmlns:a16="http://schemas.microsoft.com/office/drawing/2014/main" id="{FE24F13F-369C-422B-99FB-E405773233DF}"/>
              </a:ext>
            </a:extLst>
          </p:cNvPr>
          <p:cNvPicPr>
            <a:picLocks noChangeAspect="1"/>
          </p:cNvPicPr>
          <p:nvPr/>
        </p:nvPicPr>
        <p:blipFill rotWithShape="1">
          <a:blip r:embed="rId3"/>
          <a:srcRect l="74764" t="41485" r="4822" b="26938"/>
          <a:stretch/>
        </p:blipFill>
        <p:spPr>
          <a:xfrm>
            <a:off x="7065091" y="5043722"/>
            <a:ext cx="1787968" cy="1555668"/>
          </a:xfrm>
          <a:prstGeom prst="rect">
            <a:avLst/>
          </a:prstGeom>
        </p:spPr>
      </p:pic>
      <p:sp>
        <p:nvSpPr>
          <p:cNvPr id="21" name="TextBox 9">
            <a:extLst>
              <a:ext uri="{FF2B5EF4-FFF2-40B4-BE49-F238E27FC236}">
                <a16:creationId xmlns:a16="http://schemas.microsoft.com/office/drawing/2014/main" id="{6A6A1B98-C1B5-4C95-BBF9-67A4EE97AC8B}"/>
              </a:ext>
            </a:extLst>
          </p:cNvPr>
          <p:cNvSpPr txBox="1"/>
          <p:nvPr/>
        </p:nvSpPr>
        <p:spPr>
          <a:xfrm>
            <a:off x="2054119" y="5415834"/>
            <a:ext cx="453727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(r</a:t>
            </a:r>
            <a:r>
              <a:rPr lang="en-US" baseline="-25000" dirty="0"/>
              <a:t>1</a:t>
            </a:r>
            <a:r>
              <a:rPr lang="en-US" dirty="0"/>
              <a:t>, r</a:t>
            </a:r>
            <a:r>
              <a:rPr lang="en-US" baseline="-25000" dirty="0"/>
              <a:t>2</a:t>
            </a:r>
            <a:r>
              <a:rPr lang="en-US" dirty="0"/>
              <a:t>, p</a:t>
            </a:r>
            <a:r>
              <a:rPr lang="en-US" baseline="-25000" dirty="0"/>
              <a:t>1</a:t>
            </a:r>
            <a:r>
              <a:rPr lang="en-US" dirty="0"/>
              <a:t>, p</a:t>
            </a:r>
            <a:r>
              <a:rPr lang="en-US" baseline="-25000" dirty="0"/>
              <a:t>2</a:t>
            </a:r>
            <a:r>
              <a:rPr lang="en-US" dirty="0"/>
              <a:t>)-sensitive [IM98]</a:t>
            </a:r>
          </a:p>
          <a:p>
            <a:pPr marL="342891" indent="-342891">
              <a:buFont typeface="Arial" panose="020B0604020202020204" pitchFamily="34" charset="0"/>
              <a:buChar char="•"/>
            </a:pPr>
            <a:r>
              <a:rPr lang="en-US" dirty="0" err="1"/>
              <a:t>Pr</a:t>
            </a:r>
            <a:r>
              <a:rPr lang="en-US" dirty="0"/>
              <a:t>[ h(x) = h(y) ] ≥ p</a:t>
            </a:r>
            <a:r>
              <a:rPr lang="en-US" baseline="-25000" dirty="0"/>
              <a:t>1</a:t>
            </a:r>
            <a:r>
              <a:rPr lang="en-US" dirty="0"/>
              <a:t> , if </a:t>
            </a:r>
            <a:r>
              <a:rPr lang="en-US" dirty="0" err="1"/>
              <a:t>dist</a:t>
            </a:r>
            <a:r>
              <a:rPr lang="en-US" dirty="0"/>
              <a:t>(x, y) ≤ r</a:t>
            </a:r>
            <a:r>
              <a:rPr lang="en-US" baseline="-25000" dirty="0"/>
              <a:t>1</a:t>
            </a:r>
          </a:p>
          <a:p>
            <a:pPr marL="342891" indent="-342891">
              <a:buFont typeface="Arial" panose="020B0604020202020204" pitchFamily="34" charset="0"/>
              <a:buChar char="•"/>
            </a:pPr>
            <a:r>
              <a:rPr lang="en-US" dirty="0" err="1"/>
              <a:t>Pr</a:t>
            </a:r>
            <a:r>
              <a:rPr lang="en-US" dirty="0"/>
              <a:t>[ h(x) = h(y) ] ≤ p</a:t>
            </a:r>
            <a:r>
              <a:rPr lang="en-US" baseline="-25000" dirty="0"/>
              <a:t>2</a:t>
            </a:r>
            <a:r>
              <a:rPr lang="en-US" dirty="0"/>
              <a:t> , if </a:t>
            </a:r>
            <a:r>
              <a:rPr lang="en-US" dirty="0" err="1"/>
              <a:t>dist</a:t>
            </a:r>
            <a:r>
              <a:rPr lang="en-US" dirty="0"/>
              <a:t>(x, y) ≥ r</a:t>
            </a:r>
            <a:r>
              <a:rPr lang="en-US" baseline="-25000" dirty="0"/>
              <a:t>2</a:t>
            </a:r>
            <a:r>
              <a:rPr lang="en-US" dirty="0"/>
              <a:t> </a:t>
            </a:r>
          </a:p>
        </p:txBody>
      </p:sp>
      <p:sp>
        <p:nvSpPr>
          <p:cNvPr id="23" name="Content Placeholder 2">
            <a:extLst>
              <a:ext uri="{FF2B5EF4-FFF2-40B4-BE49-F238E27FC236}">
                <a16:creationId xmlns:a16="http://schemas.microsoft.com/office/drawing/2014/main" id="{5AEF87FC-2B52-46DA-8804-BDE83D9B15A1}"/>
              </a:ext>
            </a:extLst>
          </p:cNvPr>
          <p:cNvSpPr txBox="1">
            <a:spLocks/>
          </p:cNvSpPr>
          <p:nvPr/>
        </p:nvSpPr>
        <p:spPr bwMode="auto">
          <a:xfrm>
            <a:off x="219833" y="4832906"/>
            <a:ext cx="8780389" cy="42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65116" indent="-255582"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S PGothic" pitchFamily="34" charset="-128"/>
                <a:cs typeface="ＭＳ Ｐゴシック" charset="0"/>
              </a:defRPr>
            </a:lvl1pPr>
            <a:lvl2pPr marL="657209" indent="-246057"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S PGothic" pitchFamily="34" charset="-128"/>
                <a:cs typeface="+mn-cs"/>
              </a:defRPr>
            </a:lvl2pPr>
            <a:lvl3pPr marL="922316" indent="-219069"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3pPr>
            <a:lvl4pPr marL="1179484" indent="-200020"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4pPr>
            <a:lvl5pPr marL="1389028" indent="-182558"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S PGothic" pitchFamily="34" charset="-128"/>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buFont typeface="Georgia" pitchFamily="18" charset="0"/>
              <a:buNone/>
            </a:pPr>
            <a:endParaRPr lang="en-US" sz="1400" dirty="0"/>
          </a:p>
        </p:txBody>
      </p:sp>
      <p:sp>
        <p:nvSpPr>
          <p:cNvPr id="10" name="Footer Placeholder 1">
            <a:extLst>
              <a:ext uri="{FF2B5EF4-FFF2-40B4-BE49-F238E27FC236}">
                <a16:creationId xmlns:a16="http://schemas.microsoft.com/office/drawing/2014/main" id="{BFB5A91E-BB48-4038-BA6A-73132329276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08502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1"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C1302D-43F6-0646-8E9D-25CC8D3B5BF9}"/>
              </a:ext>
            </a:extLst>
          </p:cNvPr>
          <p:cNvSpPr>
            <a:spLocks noGrp="1"/>
          </p:cNvSpPr>
          <p:nvPr>
            <p:ph idx="1"/>
          </p:nvPr>
        </p:nvSpPr>
        <p:spPr>
          <a:xfrm>
            <a:off x="457200" y="1837641"/>
            <a:ext cx="8229600" cy="4325112"/>
          </a:xfrm>
        </p:spPr>
        <p:txBody>
          <a:bodyPr>
            <a:normAutofit/>
          </a:bodyPr>
          <a:lstStyle/>
          <a:p>
            <a:r>
              <a:rPr lang="en-US" dirty="0"/>
              <a:t>A large family</a:t>
            </a:r>
          </a:p>
          <a:p>
            <a:pPr lvl="1"/>
            <a:r>
              <a:rPr lang="en-US" dirty="0"/>
              <a:t>Different distance measures:</a:t>
            </a:r>
          </a:p>
          <a:p>
            <a:pPr lvl="2"/>
            <a:r>
              <a:rPr lang="en-US" dirty="0"/>
              <a:t>Hamming distance</a:t>
            </a:r>
          </a:p>
          <a:p>
            <a:pPr lvl="2"/>
            <a:r>
              <a:rPr lang="en-US" dirty="0" err="1"/>
              <a:t>L</a:t>
            </a:r>
            <a:r>
              <a:rPr lang="en-US" baseline="-25000" dirty="0" err="1"/>
              <a:t>p</a:t>
            </a:r>
            <a:r>
              <a:rPr lang="en-US" dirty="0"/>
              <a:t> (0 &lt; p ≤ 2): use p-stable distribution to generate the projection vector</a:t>
            </a:r>
          </a:p>
          <a:p>
            <a:pPr lvl="2"/>
            <a:r>
              <a:rPr lang="en-US" dirty="0"/>
              <a:t>Angular distance (</a:t>
            </a:r>
            <a:r>
              <a:rPr lang="en-US" dirty="0" err="1"/>
              <a:t>simHash</a:t>
            </a:r>
            <a:r>
              <a:rPr lang="en-US" dirty="0"/>
              <a:t>)</a:t>
            </a:r>
          </a:p>
          <a:p>
            <a:pPr lvl="2"/>
            <a:r>
              <a:rPr lang="en-US" dirty="0"/>
              <a:t>Jaccard distance (</a:t>
            </a:r>
            <a:r>
              <a:rPr lang="en-US" dirty="0" err="1"/>
              <a:t>minhash</a:t>
            </a:r>
            <a:r>
              <a:rPr lang="en-US" dirty="0"/>
              <a:t>)</a:t>
            </a:r>
          </a:p>
          <a:p>
            <a:pPr lvl="1"/>
            <a:r>
              <a:rPr lang="en-US" dirty="0"/>
              <a:t>Tighter Theoretical Bounds</a:t>
            </a:r>
          </a:p>
          <a:p>
            <a:pPr lvl="1"/>
            <a:r>
              <a:rPr lang="en-US" dirty="0"/>
              <a:t>Better query efficiency/smaller index size</a:t>
            </a:r>
          </a:p>
          <a:p>
            <a:pPr lvl="2"/>
            <a:endParaRPr lang="en-US" dirty="0"/>
          </a:p>
          <a:p>
            <a:pPr lvl="2"/>
            <a:endParaRPr lang="en-US" dirty="0"/>
          </a:p>
        </p:txBody>
      </p:sp>
      <p:sp>
        <p:nvSpPr>
          <p:cNvPr id="8" name="Title 1">
            <a:extLst>
              <a:ext uri="{FF2B5EF4-FFF2-40B4-BE49-F238E27FC236}">
                <a16:creationId xmlns:a16="http://schemas.microsoft.com/office/drawing/2014/main" id="{E579F73A-CC81-4F51-9384-A29E5C714F15}"/>
              </a:ext>
            </a:extLst>
          </p:cNvPr>
          <p:cNvSpPr txBox="1">
            <a:spLocks/>
          </p:cNvSpPr>
          <p:nvPr/>
        </p:nvSpPr>
        <p:spPr bwMode="auto">
          <a:xfrm>
            <a:off x="207958" y="553941"/>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Locality Sensitive Hashing (LSH)</a:t>
            </a:r>
          </a:p>
        </p:txBody>
      </p:sp>
      <p:sp>
        <p:nvSpPr>
          <p:cNvPr id="6" name="Rectangle 5">
            <a:extLst>
              <a:ext uri="{FF2B5EF4-FFF2-40B4-BE49-F238E27FC236}">
                <a16:creationId xmlns:a16="http://schemas.microsoft.com/office/drawing/2014/main" id="{5820D144-608F-4911-938E-D8950CDCAD2E}"/>
              </a:ext>
            </a:extLst>
          </p:cNvPr>
          <p:cNvSpPr/>
          <p:nvPr/>
        </p:nvSpPr>
        <p:spPr>
          <a:xfrm>
            <a:off x="7643777" y="980501"/>
            <a:ext cx="1292265" cy="5934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0F9677A6-908C-43CD-96BC-2D5DEEB8EEA8}"/>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9" name="Rounded Rectangle 12">
            <a:extLst>
              <a:ext uri="{FF2B5EF4-FFF2-40B4-BE49-F238E27FC236}">
                <a16:creationId xmlns:a16="http://schemas.microsoft.com/office/drawing/2014/main" id="{47160189-09C3-450F-B3CC-1E0E4C990AFC}"/>
              </a:ext>
            </a:extLst>
          </p:cNvPr>
          <p:cNvSpPr/>
          <p:nvPr/>
        </p:nvSpPr>
        <p:spPr>
          <a:xfrm>
            <a:off x="7703298" y="1087341"/>
            <a:ext cx="1149761" cy="43299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Andoni</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CACM’08</a:t>
            </a:r>
          </a:p>
        </p:txBody>
      </p:sp>
      <p:sp>
        <p:nvSpPr>
          <p:cNvPr id="10" name="Footer Placeholder 1">
            <a:extLst>
              <a:ext uri="{FF2B5EF4-FFF2-40B4-BE49-F238E27FC236}">
                <a16:creationId xmlns:a16="http://schemas.microsoft.com/office/drawing/2014/main" id="{C48F4D3C-D90A-4C71-A5EB-C84B9061227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73110735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612648" y="5099838"/>
            <a:ext cx="8153400" cy="1585443"/>
          </a:xfrm>
        </p:spPr>
        <p:txBody>
          <a:bodyPr>
            <a:normAutofit fontScale="92500" lnSpcReduction="10000"/>
          </a:bodyPr>
          <a:lstStyle/>
          <a:p>
            <a:r>
              <a:rPr lang="en-US" dirty="0">
                <a:sym typeface="Wingdings"/>
              </a:rPr>
              <a:t>Probabilistic, linear mapping from the </a:t>
            </a:r>
            <a:r>
              <a:rPr lang="en-US" dirty="0">
                <a:solidFill>
                  <a:srgbClr val="0432FF"/>
                </a:solidFill>
                <a:sym typeface="Wingdings"/>
              </a:rPr>
              <a:t>original space</a:t>
            </a:r>
            <a:r>
              <a:rPr lang="en-US" dirty="0">
                <a:sym typeface="Wingdings"/>
              </a:rPr>
              <a:t> to the </a:t>
            </a:r>
            <a:r>
              <a:rPr lang="en-US" dirty="0">
                <a:solidFill>
                  <a:srgbClr val="0432FF"/>
                </a:solidFill>
                <a:sym typeface="Wingdings"/>
              </a:rPr>
              <a:t>projected space</a:t>
            </a:r>
            <a:endParaRPr lang="en-US" dirty="0">
              <a:solidFill>
                <a:srgbClr val="0432FF"/>
              </a:solidFill>
            </a:endParaRPr>
          </a:p>
          <a:p>
            <a:pPr marL="109725" indent="0">
              <a:buNone/>
            </a:pPr>
            <a:r>
              <a:rPr lang="en-US" dirty="0">
                <a:solidFill>
                  <a:schemeClr val="bg1"/>
                </a:solidFill>
              </a:rPr>
              <a:t>hat about the distances (</a:t>
            </a:r>
            <a:r>
              <a:rPr lang="en-US" dirty="0" err="1">
                <a:solidFill>
                  <a:schemeClr val="bg1"/>
                </a:solidFill>
              </a:rPr>
              <a:t>wrt</a:t>
            </a:r>
            <a:r>
              <a:rPr lang="en-US" dirty="0">
                <a:solidFill>
                  <a:schemeClr val="bg1"/>
                </a:solidFill>
              </a:rPr>
              <a:t> Q or 𝜋(Q)) in these two spaces?</a:t>
            </a:r>
          </a:p>
          <a:p>
            <a:endParaRPr lang="en-US" dirty="0"/>
          </a:p>
        </p:txBody>
      </p:sp>
      <p:sp>
        <p:nvSpPr>
          <p:cNvPr id="29" name="TextBox 33">
            <a:extLst>
              <a:ext uri="{FF2B5EF4-FFF2-40B4-BE49-F238E27FC236}">
                <a16:creationId xmlns:a16="http://schemas.microsoft.com/office/drawing/2014/main" id="{44FB1D90-F68B-455C-A900-3D7657522AB6}"/>
              </a:ext>
            </a:extLst>
          </p:cNvPr>
          <p:cNvSpPr txBox="1"/>
          <p:nvPr/>
        </p:nvSpPr>
        <p:spPr>
          <a:xfrm>
            <a:off x="1780399" y="2184325"/>
            <a:ext cx="1104790"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a:t>d dims</a:t>
            </a:r>
          </a:p>
        </p:txBody>
      </p:sp>
      <p:cxnSp>
        <p:nvCxnSpPr>
          <p:cNvPr id="30" name="Straight Arrow Connector 58">
            <a:extLst>
              <a:ext uri="{FF2B5EF4-FFF2-40B4-BE49-F238E27FC236}">
                <a16:creationId xmlns:a16="http://schemas.microsoft.com/office/drawing/2014/main" id="{A8820922-B43B-40AC-9E0B-6F044BD28327}"/>
              </a:ext>
            </a:extLst>
          </p:cNvPr>
          <p:cNvCxnSpPr/>
          <p:nvPr/>
        </p:nvCxnSpPr>
        <p:spPr>
          <a:xfrm>
            <a:off x="6027819" y="3972759"/>
            <a:ext cx="2185063"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59">
            <a:extLst>
              <a:ext uri="{FF2B5EF4-FFF2-40B4-BE49-F238E27FC236}">
                <a16:creationId xmlns:a16="http://schemas.microsoft.com/office/drawing/2014/main" id="{E16CD3D0-E664-42E4-9A34-CE596B6608E4}"/>
              </a:ext>
            </a:extLst>
          </p:cNvPr>
          <p:cNvCxnSpPr/>
          <p:nvPr/>
        </p:nvCxnSpPr>
        <p:spPr>
          <a:xfrm rot="5400000" flipH="1" flipV="1">
            <a:off x="5244097" y="3263287"/>
            <a:ext cx="1916947"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grpSp>
        <p:nvGrpSpPr>
          <p:cNvPr id="36" name="Group 49">
            <a:extLst>
              <a:ext uri="{FF2B5EF4-FFF2-40B4-BE49-F238E27FC236}">
                <a16:creationId xmlns:a16="http://schemas.microsoft.com/office/drawing/2014/main" id="{AF784B30-2EC7-4C50-84BA-442B38F5ED02}"/>
              </a:ext>
            </a:extLst>
          </p:cNvPr>
          <p:cNvGrpSpPr/>
          <p:nvPr/>
        </p:nvGrpSpPr>
        <p:grpSpPr>
          <a:xfrm>
            <a:off x="860724" y="2299774"/>
            <a:ext cx="2185063" cy="1916947"/>
            <a:chOff x="6682586" y="229394"/>
            <a:chExt cx="2185062" cy="1916946"/>
          </a:xfrm>
        </p:grpSpPr>
        <p:cxnSp>
          <p:nvCxnSpPr>
            <p:cNvPr id="37" name="Straight Arrow Connector 51">
              <a:extLst>
                <a:ext uri="{FF2B5EF4-FFF2-40B4-BE49-F238E27FC236}">
                  <a16:creationId xmlns:a16="http://schemas.microsoft.com/office/drawing/2014/main" id="{762F5358-D008-462A-AD06-5D4EBBFE4125}"/>
                </a:ext>
              </a:extLst>
            </p:cNvPr>
            <p:cNvCxnSpPr/>
            <p:nvPr/>
          </p:nvCxnSpPr>
          <p:spPr>
            <a:xfrm>
              <a:off x="6682586" y="1896545"/>
              <a:ext cx="21850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52">
              <a:extLst>
                <a:ext uri="{FF2B5EF4-FFF2-40B4-BE49-F238E27FC236}">
                  <a16:creationId xmlns:a16="http://schemas.microsoft.com/office/drawing/2014/main" id="{97E237F2-F2D7-4F93-906A-BC3DF4BBAF90}"/>
                </a:ext>
              </a:extLst>
            </p:cNvPr>
            <p:cNvCxnSpPr/>
            <p:nvPr/>
          </p:nvCxnSpPr>
          <p:spPr>
            <a:xfrm rot="5400000" flipH="1" flipV="1">
              <a:off x="5898865" y="1187073"/>
              <a:ext cx="19169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2" name="Oval 75">
            <a:extLst>
              <a:ext uri="{FF2B5EF4-FFF2-40B4-BE49-F238E27FC236}">
                <a16:creationId xmlns:a16="http://schemas.microsoft.com/office/drawing/2014/main" id="{589F0ED6-FB94-4B30-A3CB-9F46C987FB72}"/>
              </a:ext>
            </a:extLst>
          </p:cNvPr>
          <p:cNvSpPr/>
          <p:nvPr/>
        </p:nvSpPr>
        <p:spPr>
          <a:xfrm>
            <a:off x="2147700" y="2749331"/>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43" name="TextBox 81">
            <a:extLst>
              <a:ext uri="{FF2B5EF4-FFF2-40B4-BE49-F238E27FC236}">
                <a16:creationId xmlns:a16="http://schemas.microsoft.com/office/drawing/2014/main" id="{AAC81A82-9B2E-418D-B574-AC571CBC944F}"/>
              </a:ext>
            </a:extLst>
          </p:cNvPr>
          <p:cNvSpPr txBox="1"/>
          <p:nvPr/>
        </p:nvSpPr>
        <p:spPr>
          <a:xfrm>
            <a:off x="2247674" y="2931905"/>
            <a:ext cx="1169063" cy="369332"/>
          </a:xfrm>
          <a:prstGeom prst="rect">
            <a:avLst/>
          </a:prstGeom>
          <a:noFill/>
        </p:spPr>
        <p:txBody>
          <a:bodyPr wrap="square" rtlCol="0">
            <a:spAutoFit/>
          </a:bodyPr>
          <a:lstStyle/>
          <a:p>
            <a:r>
              <a:rPr lang="en-US" b="1" dirty="0"/>
              <a:t>P</a:t>
            </a:r>
          </a:p>
        </p:txBody>
      </p:sp>
      <p:sp>
        <p:nvSpPr>
          <p:cNvPr id="45" name="TextBox 83">
            <a:extLst>
              <a:ext uri="{FF2B5EF4-FFF2-40B4-BE49-F238E27FC236}">
                <a16:creationId xmlns:a16="http://schemas.microsoft.com/office/drawing/2014/main" id="{09CDFDDF-2DE3-4EF1-B84D-83FDA879AB3C}"/>
              </a:ext>
            </a:extLst>
          </p:cNvPr>
          <p:cNvSpPr txBox="1"/>
          <p:nvPr/>
        </p:nvSpPr>
        <p:spPr>
          <a:xfrm>
            <a:off x="6696427" y="3561357"/>
            <a:ext cx="1169063" cy="369332"/>
          </a:xfrm>
          <a:prstGeom prst="rect">
            <a:avLst/>
          </a:prstGeom>
          <a:noFill/>
        </p:spPr>
        <p:txBody>
          <a:bodyPr wrap="square" rtlCol="0">
            <a:spAutoFit/>
          </a:bodyPr>
          <a:lstStyle/>
          <a:p>
            <a:r>
              <a:rPr lang="en-US" b="1" dirty="0"/>
              <a:t>𝜋(P)</a:t>
            </a:r>
          </a:p>
        </p:txBody>
      </p:sp>
      <p:sp>
        <p:nvSpPr>
          <p:cNvPr id="46" name="Oval 84">
            <a:extLst>
              <a:ext uri="{FF2B5EF4-FFF2-40B4-BE49-F238E27FC236}">
                <a16:creationId xmlns:a16="http://schemas.microsoft.com/office/drawing/2014/main" id="{261D92E0-582E-4A23-83DC-7E1A8FF35270}"/>
              </a:ext>
            </a:extLst>
          </p:cNvPr>
          <p:cNvSpPr/>
          <p:nvPr/>
        </p:nvSpPr>
        <p:spPr>
          <a:xfrm>
            <a:off x="6493889" y="3474535"/>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47" name="TextBox 85">
            <a:extLst>
              <a:ext uri="{FF2B5EF4-FFF2-40B4-BE49-F238E27FC236}">
                <a16:creationId xmlns:a16="http://schemas.microsoft.com/office/drawing/2014/main" id="{D22AD6C0-FE83-4C62-9218-5A622A3DA13F}"/>
              </a:ext>
            </a:extLst>
          </p:cNvPr>
          <p:cNvSpPr txBox="1"/>
          <p:nvPr/>
        </p:nvSpPr>
        <p:spPr>
          <a:xfrm>
            <a:off x="6595158" y="2183552"/>
            <a:ext cx="1267155"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m dims</a:t>
            </a:r>
          </a:p>
        </p:txBody>
      </p:sp>
      <p:sp>
        <p:nvSpPr>
          <p:cNvPr id="48" name="TextBox 86">
            <a:extLst>
              <a:ext uri="{FF2B5EF4-FFF2-40B4-BE49-F238E27FC236}">
                <a16:creationId xmlns:a16="http://schemas.microsoft.com/office/drawing/2014/main" id="{844C66BB-8EFB-43CB-B906-438517B9DEF9}"/>
              </a:ext>
            </a:extLst>
          </p:cNvPr>
          <p:cNvSpPr txBox="1"/>
          <p:nvPr/>
        </p:nvSpPr>
        <p:spPr>
          <a:xfrm>
            <a:off x="3181609" y="3006287"/>
            <a:ext cx="3167019" cy="646331"/>
          </a:xfrm>
          <a:prstGeom prst="rect">
            <a:avLst/>
          </a:prstGeom>
          <a:noFill/>
        </p:spPr>
        <p:txBody>
          <a:bodyPr wrap="square" rtlCol="0">
            <a:spAutoFit/>
          </a:bodyPr>
          <a:lstStyle/>
          <a:p>
            <a:r>
              <a:rPr lang="en-US" b="1" dirty="0"/>
              <a:t>𝜋(O) = [h</a:t>
            </a:r>
            <a:r>
              <a:rPr lang="en-US" b="1" baseline="-25000" dirty="0"/>
              <a:t>1</a:t>
            </a:r>
            <a:r>
              <a:rPr lang="en-US" b="1" dirty="0"/>
              <a:t>(O), h</a:t>
            </a:r>
            <a:r>
              <a:rPr lang="en-US" b="1" baseline="-25000" dirty="0"/>
              <a:t>2</a:t>
            </a:r>
            <a:r>
              <a:rPr lang="en-US" b="1" dirty="0"/>
              <a:t>(O),  …, h</a:t>
            </a:r>
            <a:r>
              <a:rPr lang="en-US" b="1" baseline="-25000" dirty="0"/>
              <a:t>m</a:t>
            </a:r>
            <a:r>
              <a:rPr lang="en-US" b="1" dirty="0"/>
              <a:t>(O)]</a:t>
            </a:r>
            <a:endParaRPr lang="en-US" b="1" baseline="30000" dirty="0"/>
          </a:p>
        </p:txBody>
      </p:sp>
      <p:sp>
        <p:nvSpPr>
          <p:cNvPr id="49" name="Flèche : droite 48">
            <a:extLst>
              <a:ext uri="{FF2B5EF4-FFF2-40B4-BE49-F238E27FC236}">
                <a16:creationId xmlns:a16="http://schemas.microsoft.com/office/drawing/2014/main" id="{1DE883A9-4393-425C-BC27-0978AC6868A0}"/>
              </a:ext>
            </a:extLst>
          </p:cNvPr>
          <p:cNvSpPr/>
          <p:nvPr/>
        </p:nvSpPr>
        <p:spPr>
          <a:xfrm>
            <a:off x="3181611" y="2299775"/>
            <a:ext cx="2739345" cy="200884"/>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MA" b="1">
              <a:ln w="22225">
                <a:solidFill>
                  <a:schemeClr val="accent2"/>
                </a:solidFill>
                <a:prstDash val="solid"/>
              </a:ln>
              <a:solidFill>
                <a:schemeClr val="accent2">
                  <a:lumMod val="40000"/>
                  <a:lumOff val="60000"/>
                </a:schemeClr>
              </a:solidFill>
            </a:endParaRPr>
          </a:p>
        </p:txBody>
      </p:sp>
      <p:cxnSp>
        <p:nvCxnSpPr>
          <p:cNvPr id="54" name="Straight Arrow Connector 67">
            <a:extLst>
              <a:ext uri="{FF2B5EF4-FFF2-40B4-BE49-F238E27FC236}">
                <a16:creationId xmlns:a16="http://schemas.microsoft.com/office/drawing/2014/main" id="{8F4FD6D7-9715-4674-8083-3CE74A3F962D}"/>
              </a:ext>
            </a:extLst>
          </p:cNvPr>
          <p:cNvCxnSpPr>
            <a:cxnSpLocks/>
          </p:cNvCxnSpPr>
          <p:nvPr/>
        </p:nvCxnSpPr>
        <p:spPr>
          <a:xfrm flipH="1">
            <a:off x="488638" y="3973539"/>
            <a:ext cx="559239" cy="453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Title 1">
            <a:extLst>
              <a:ext uri="{FF2B5EF4-FFF2-40B4-BE49-F238E27FC236}">
                <a16:creationId xmlns:a16="http://schemas.microsoft.com/office/drawing/2014/main" id="{A3AFD566-D449-464C-BCE3-A683C74036E2}"/>
              </a:ext>
            </a:extLst>
          </p:cNvPr>
          <p:cNvSpPr>
            <a:spLocks noGrp="1"/>
          </p:cNvSpPr>
          <p:nvPr>
            <p:ph type="title"/>
          </p:nvPr>
        </p:nvSpPr>
        <p:spPr>
          <a:xfrm>
            <a:off x="326136" y="738851"/>
            <a:ext cx="8229600" cy="1066800"/>
          </a:xfrm>
        </p:spPr>
        <p:txBody>
          <a:bodyPr>
            <a:normAutofit/>
          </a:bodyPr>
          <a:lstStyle/>
          <a:p>
            <a:r>
              <a:rPr lang="en-US" dirty="0"/>
              <a:t>Probabilistic Mapping</a:t>
            </a:r>
          </a:p>
        </p:txBody>
      </p:sp>
      <p:sp>
        <p:nvSpPr>
          <p:cNvPr id="19" name="Title 1">
            <a:extLst>
              <a:ext uri="{FF2B5EF4-FFF2-40B4-BE49-F238E27FC236}">
                <a16:creationId xmlns:a16="http://schemas.microsoft.com/office/drawing/2014/main" id="{3B7E8A53-1A8B-41A8-810A-BFDA6A1AF59D}"/>
              </a:ext>
            </a:extLst>
          </p:cNvPr>
          <p:cNvSpPr txBox="1">
            <a:spLocks/>
          </p:cNvSpPr>
          <p:nvPr/>
        </p:nvSpPr>
        <p:spPr>
          <a:xfrm>
            <a:off x="15471" y="6071727"/>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20" name="Footer Placeholder 1">
            <a:extLst>
              <a:ext uri="{FF2B5EF4-FFF2-40B4-BE49-F238E27FC236}">
                <a16:creationId xmlns:a16="http://schemas.microsoft.com/office/drawing/2014/main" id="{62EC1722-29CF-4AC3-8854-95861DC34F3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66411110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688418" y="4659793"/>
            <a:ext cx="8153400" cy="1585443"/>
          </a:xfrm>
        </p:spPr>
        <p:txBody>
          <a:bodyPr>
            <a:normAutofit fontScale="92500" lnSpcReduction="10000"/>
          </a:bodyPr>
          <a:lstStyle/>
          <a:p>
            <a:r>
              <a:rPr lang="en-US" sz="2600" dirty="0">
                <a:sym typeface="Wingdings"/>
              </a:rPr>
              <a:t>Probabilistic, linear mapping from the </a:t>
            </a:r>
            <a:r>
              <a:rPr lang="en-US" sz="2600" dirty="0">
                <a:solidFill>
                  <a:srgbClr val="0432FF"/>
                </a:solidFill>
                <a:sym typeface="Wingdings"/>
              </a:rPr>
              <a:t>original space</a:t>
            </a:r>
            <a:r>
              <a:rPr lang="en-US" sz="2600" dirty="0">
                <a:sym typeface="Wingdings"/>
              </a:rPr>
              <a:t> to the </a:t>
            </a:r>
            <a:r>
              <a:rPr lang="en-US" sz="2600" dirty="0">
                <a:solidFill>
                  <a:srgbClr val="0432FF"/>
                </a:solidFill>
                <a:sym typeface="Wingdings"/>
              </a:rPr>
              <a:t>projected space</a:t>
            </a:r>
            <a:endParaRPr lang="en-US" sz="2600" dirty="0">
              <a:solidFill>
                <a:srgbClr val="0432FF"/>
              </a:solidFill>
            </a:endParaRPr>
          </a:p>
          <a:p>
            <a:r>
              <a:rPr lang="en-US" sz="2600" dirty="0"/>
              <a:t>What about the </a:t>
            </a:r>
            <a:r>
              <a:rPr lang="en-US" sz="2600" dirty="0">
                <a:solidFill>
                  <a:srgbClr val="0432FF"/>
                </a:solidFill>
              </a:rPr>
              <a:t>distances</a:t>
            </a:r>
            <a:r>
              <a:rPr lang="en-US" sz="2600" dirty="0"/>
              <a:t> (</a:t>
            </a:r>
            <a:r>
              <a:rPr lang="en-US" sz="2600" dirty="0" err="1"/>
              <a:t>wrt</a:t>
            </a:r>
            <a:r>
              <a:rPr lang="en-US" sz="2600" dirty="0"/>
              <a:t> Q or 𝜋(Q)) in these two spaces?</a:t>
            </a:r>
          </a:p>
          <a:p>
            <a:endParaRPr lang="en-US" dirty="0"/>
          </a:p>
        </p:txBody>
      </p:sp>
      <p:sp>
        <p:nvSpPr>
          <p:cNvPr id="29" name="TextBox 33">
            <a:extLst>
              <a:ext uri="{FF2B5EF4-FFF2-40B4-BE49-F238E27FC236}">
                <a16:creationId xmlns:a16="http://schemas.microsoft.com/office/drawing/2014/main" id="{44FB1D90-F68B-455C-A900-3D7657522AB6}"/>
              </a:ext>
            </a:extLst>
          </p:cNvPr>
          <p:cNvSpPr txBox="1"/>
          <p:nvPr/>
        </p:nvSpPr>
        <p:spPr>
          <a:xfrm>
            <a:off x="1780399" y="2184325"/>
            <a:ext cx="1104790"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a:t>d dims</a:t>
            </a:r>
          </a:p>
        </p:txBody>
      </p:sp>
      <p:cxnSp>
        <p:nvCxnSpPr>
          <p:cNvPr id="30" name="Straight Arrow Connector 58">
            <a:extLst>
              <a:ext uri="{FF2B5EF4-FFF2-40B4-BE49-F238E27FC236}">
                <a16:creationId xmlns:a16="http://schemas.microsoft.com/office/drawing/2014/main" id="{A8820922-B43B-40AC-9E0B-6F044BD28327}"/>
              </a:ext>
            </a:extLst>
          </p:cNvPr>
          <p:cNvCxnSpPr/>
          <p:nvPr/>
        </p:nvCxnSpPr>
        <p:spPr>
          <a:xfrm>
            <a:off x="6027819" y="3972759"/>
            <a:ext cx="2185063"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59">
            <a:extLst>
              <a:ext uri="{FF2B5EF4-FFF2-40B4-BE49-F238E27FC236}">
                <a16:creationId xmlns:a16="http://schemas.microsoft.com/office/drawing/2014/main" id="{E16CD3D0-E664-42E4-9A34-CE596B6608E4}"/>
              </a:ext>
            </a:extLst>
          </p:cNvPr>
          <p:cNvCxnSpPr/>
          <p:nvPr/>
        </p:nvCxnSpPr>
        <p:spPr>
          <a:xfrm rot="5400000" flipH="1" flipV="1">
            <a:off x="5244097" y="3263287"/>
            <a:ext cx="1916947"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32" name="Oval 73">
            <a:extLst>
              <a:ext uri="{FF2B5EF4-FFF2-40B4-BE49-F238E27FC236}">
                <a16:creationId xmlns:a16="http://schemas.microsoft.com/office/drawing/2014/main" id="{C60C4C8F-ACA7-4BB9-8BAF-9F3B281D5172}"/>
              </a:ext>
            </a:extLst>
          </p:cNvPr>
          <p:cNvSpPr/>
          <p:nvPr/>
        </p:nvSpPr>
        <p:spPr>
          <a:xfrm>
            <a:off x="8111610" y="3046635"/>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33" name="Straight Arrow Connector 76">
            <a:extLst>
              <a:ext uri="{FF2B5EF4-FFF2-40B4-BE49-F238E27FC236}">
                <a16:creationId xmlns:a16="http://schemas.microsoft.com/office/drawing/2014/main" id="{1EAC4289-B2A1-4E5A-866A-C5DACD8FD3C3}"/>
              </a:ext>
            </a:extLst>
          </p:cNvPr>
          <p:cNvCxnSpPr>
            <a:cxnSpLocks/>
            <a:stCxn id="46" idx="6"/>
            <a:endCxn id="32" idx="2"/>
          </p:cNvCxnSpPr>
          <p:nvPr/>
        </p:nvCxnSpPr>
        <p:spPr>
          <a:xfrm flipV="1">
            <a:off x="6696427" y="3139185"/>
            <a:ext cx="1415184" cy="427901"/>
          </a:xfrm>
          <a:prstGeom prst="straightConnector1">
            <a:avLst/>
          </a:prstGeom>
          <a:ln w="19050" cap="flat" cmpd="sng" algn="ctr">
            <a:solidFill>
              <a:srgbClr val="008000"/>
            </a:solidFill>
            <a:prstDash val="lgDash"/>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5" name="TextBox 78">
            <a:extLst>
              <a:ext uri="{FF2B5EF4-FFF2-40B4-BE49-F238E27FC236}">
                <a16:creationId xmlns:a16="http://schemas.microsoft.com/office/drawing/2014/main" id="{823EA6B0-C58D-4972-8418-531257F8CFE7}"/>
              </a:ext>
            </a:extLst>
          </p:cNvPr>
          <p:cNvSpPr txBox="1"/>
          <p:nvPr/>
        </p:nvSpPr>
        <p:spPr>
          <a:xfrm rot="20610309">
            <a:off x="6522582" y="2952069"/>
            <a:ext cx="1394934" cy="338554"/>
          </a:xfrm>
          <a:prstGeom prst="rect">
            <a:avLst/>
          </a:prstGeom>
          <a:noFill/>
        </p:spPr>
        <p:txBody>
          <a:bodyPr wrap="none" rtlCol="0">
            <a:spAutoFit/>
          </a:bodyPr>
          <a:lstStyle/>
          <a:p>
            <a:r>
              <a:rPr lang="en-US" sz="1600" b="1" dirty="0" err="1"/>
              <a:t>ProjDist</a:t>
            </a:r>
            <a:r>
              <a:rPr lang="en-US" sz="1600" b="1" dirty="0"/>
              <a:t>(P)</a:t>
            </a:r>
          </a:p>
        </p:txBody>
      </p:sp>
      <p:grpSp>
        <p:nvGrpSpPr>
          <p:cNvPr id="36" name="Group 49">
            <a:extLst>
              <a:ext uri="{FF2B5EF4-FFF2-40B4-BE49-F238E27FC236}">
                <a16:creationId xmlns:a16="http://schemas.microsoft.com/office/drawing/2014/main" id="{AF784B30-2EC7-4C50-84BA-442B38F5ED02}"/>
              </a:ext>
            </a:extLst>
          </p:cNvPr>
          <p:cNvGrpSpPr/>
          <p:nvPr/>
        </p:nvGrpSpPr>
        <p:grpSpPr>
          <a:xfrm>
            <a:off x="860724" y="2299774"/>
            <a:ext cx="2185063" cy="1916947"/>
            <a:chOff x="6682586" y="229394"/>
            <a:chExt cx="2185062" cy="1916946"/>
          </a:xfrm>
        </p:grpSpPr>
        <p:cxnSp>
          <p:nvCxnSpPr>
            <p:cNvPr id="37" name="Straight Arrow Connector 51">
              <a:extLst>
                <a:ext uri="{FF2B5EF4-FFF2-40B4-BE49-F238E27FC236}">
                  <a16:creationId xmlns:a16="http://schemas.microsoft.com/office/drawing/2014/main" id="{762F5358-D008-462A-AD06-5D4EBBFE4125}"/>
                </a:ext>
              </a:extLst>
            </p:cNvPr>
            <p:cNvCxnSpPr/>
            <p:nvPr/>
          </p:nvCxnSpPr>
          <p:spPr>
            <a:xfrm>
              <a:off x="6682586" y="1896545"/>
              <a:ext cx="21850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52">
              <a:extLst>
                <a:ext uri="{FF2B5EF4-FFF2-40B4-BE49-F238E27FC236}">
                  <a16:creationId xmlns:a16="http://schemas.microsoft.com/office/drawing/2014/main" id="{97E237F2-F2D7-4F93-906A-BC3DF4BBAF90}"/>
                </a:ext>
              </a:extLst>
            </p:cNvPr>
            <p:cNvCxnSpPr/>
            <p:nvPr/>
          </p:nvCxnSpPr>
          <p:spPr>
            <a:xfrm rot="5400000" flipH="1" flipV="1">
              <a:off x="5898865" y="1187073"/>
              <a:ext cx="19169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39" name="Straight Arrow Connector 53">
            <a:extLst>
              <a:ext uri="{FF2B5EF4-FFF2-40B4-BE49-F238E27FC236}">
                <a16:creationId xmlns:a16="http://schemas.microsoft.com/office/drawing/2014/main" id="{AD9CC150-9884-4099-9118-804E434BD2ED}"/>
              </a:ext>
            </a:extLst>
          </p:cNvPr>
          <p:cNvCxnSpPr>
            <a:cxnSpLocks/>
            <a:stCxn id="40" idx="7"/>
            <a:endCxn id="42" idx="3"/>
          </p:cNvCxnSpPr>
          <p:nvPr/>
        </p:nvCxnSpPr>
        <p:spPr>
          <a:xfrm flipV="1">
            <a:off x="1383440" y="2907326"/>
            <a:ext cx="793923" cy="1269281"/>
          </a:xfrm>
          <a:prstGeom prst="straightConnector1">
            <a:avLst/>
          </a:prstGeom>
          <a:ln w="38100" cap="flat" cmpd="sng" algn="ctr">
            <a:solidFill>
              <a:srgbClr val="8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0" name="Oval 57">
            <a:extLst>
              <a:ext uri="{FF2B5EF4-FFF2-40B4-BE49-F238E27FC236}">
                <a16:creationId xmlns:a16="http://schemas.microsoft.com/office/drawing/2014/main" id="{8B8611A7-1984-48E7-8ADA-FE9BCE4D3029}"/>
              </a:ext>
            </a:extLst>
          </p:cNvPr>
          <p:cNvSpPr/>
          <p:nvPr/>
        </p:nvSpPr>
        <p:spPr>
          <a:xfrm>
            <a:off x="1210561" y="4149499"/>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TextBox 66">
            <a:extLst>
              <a:ext uri="{FF2B5EF4-FFF2-40B4-BE49-F238E27FC236}">
                <a16:creationId xmlns:a16="http://schemas.microsoft.com/office/drawing/2014/main" id="{DEFB24CB-C02D-4408-8012-F7DADE08FED3}"/>
              </a:ext>
            </a:extLst>
          </p:cNvPr>
          <p:cNvSpPr txBox="1"/>
          <p:nvPr/>
        </p:nvSpPr>
        <p:spPr>
          <a:xfrm>
            <a:off x="952034" y="3234162"/>
            <a:ext cx="1089772" cy="338554"/>
          </a:xfrm>
          <a:prstGeom prst="rect">
            <a:avLst/>
          </a:prstGeom>
          <a:noFill/>
        </p:spPr>
        <p:txBody>
          <a:bodyPr wrap="square" rtlCol="0">
            <a:spAutoFit/>
          </a:bodyPr>
          <a:lstStyle/>
          <a:p>
            <a:r>
              <a:rPr lang="en-US" sz="1600" b="1" dirty="0" err="1"/>
              <a:t>Dist</a:t>
            </a:r>
            <a:r>
              <a:rPr lang="en-US" sz="1600" b="1" dirty="0"/>
              <a:t>(P)</a:t>
            </a:r>
          </a:p>
        </p:txBody>
      </p:sp>
      <p:sp>
        <p:nvSpPr>
          <p:cNvPr id="42" name="Oval 75">
            <a:extLst>
              <a:ext uri="{FF2B5EF4-FFF2-40B4-BE49-F238E27FC236}">
                <a16:creationId xmlns:a16="http://schemas.microsoft.com/office/drawing/2014/main" id="{589F0ED6-FB94-4B30-A3CB-9F46C987FB72}"/>
              </a:ext>
            </a:extLst>
          </p:cNvPr>
          <p:cNvSpPr/>
          <p:nvPr/>
        </p:nvSpPr>
        <p:spPr>
          <a:xfrm>
            <a:off x="2147700" y="2749331"/>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43" name="TextBox 81">
            <a:extLst>
              <a:ext uri="{FF2B5EF4-FFF2-40B4-BE49-F238E27FC236}">
                <a16:creationId xmlns:a16="http://schemas.microsoft.com/office/drawing/2014/main" id="{AAC81A82-9B2E-418D-B574-AC571CBC944F}"/>
              </a:ext>
            </a:extLst>
          </p:cNvPr>
          <p:cNvSpPr txBox="1"/>
          <p:nvPr/>
        </p:nvSpPr>
        <p:spPr>
          <a:xfrm>
            <a:off x="2247674" y="2931905"/>
            <a:ext cx="1169063" cy="369332"/>
          </a:xfrm>
          <a:prstGeom prst="rect">
            <a:avLst/>
          </a:prstGeom>
          <a:noFill/>
        </p:spPr>
        <p:txBody>
          <a:bodyPr wrap="square" rtlCol="0">
            <a:spAutoFit/>
          </a:bodyPr>
          <a:lstStyle/>
          <a:p>
            <a:r>
              <a:rPr lang="en-US" b="1" dirty="0"/>
              <a:t>P</a:t>
            </a:r>
          </a:p>
        </p:txBody>
      </p:sp>
      <p:sp>
        <p:nvSpPr>
          <p:cNvPr id="44" name="TextBox 82">
            <a:extLst>
              <a:ext uri="{FF2B5EF4-FFF2-40B4-BE49-F238E27FC236}">
                <a16:creationId xmlns:a16="http://schemas.microsoft.com/office/drawing/2014/main" id="{A915957A-772D-4998-BDE2-8587792CC50B}"/>
              </a:ext>
            </a:extLst>
          </p:cNvPr>
          <p:cNvSpPr txBox="1"/>
          <p:nvPr/>
        </p:nvSpPr>
        <p:spPr>
          <a:xfrm>
            <a:off x="7993731" y="2621577"/>
            <a:ext cx="1169063" cy="369332"/>
          </a:xfrm>
          <a:prstGeom prst="rect">
            <a:avLst/>
          </a:prstGeom>
          <a:noFill/>
        </p:spPr>
        <p:txBody>
          <a:bodyPr wrap="square" rtlCol="0">
            <a:spAutoFit/>
          </a:bodyPr>
          <a:lstStyle/>
          <a:p>
            <a:r>
              <a:rPr lang="en-US" b="1" dirty="0"/>
              <a:t>𝜋(Q)</a:t>
            </a:r>
          </a:p>
        </p:txBody>
      </p:sp>
      <p:sp>
        <p:nvSpPr>
          <p:cNvPr id="45" name="TextBox 83">
            <a:extLst>
              <a:ext uri="{FF2B5EF4-FFF2-40B4-BE49-F238E27FC236}">
                <a16:creationId xmlns:a16="http://schemas.microsoft.com/office/drawing/2014/main" id="{09CDFDDF-2DE3-4EF1-B84D-83FDA879AB3C}"/>
              </a:ext>
            </a:extLst>
          </p:cNvPr>
          <p:cNvSpPr txBox="1"/>
          <p:nvPr/>
        </p:nvSpPr>
        <p:spPr>
          <a:xfrm>
            <a:off x="6696427" y="3561357"/>
            <a:ext cx="1169063" cy="369332"/>
          </a:xfrm>
          <a:prstGeom prst="rect">
            <a:avLst/>
          </a:prstGeom>
          <a:noFill/>
        </p:spPr>
        <p:txBody>
          <a:bodyPr wrap="square" rtlCol="0">
            <a:spAutoFit/>
          </a:bodyPr>
          <a:lstStyle/>
          <a:p>
            <a:r>
              <a:rPr lang="en-US" b="1" dirty="0"/>
              <a:t>𝜋(P)</a:t>
            </a:r>
          </a:p>
        </p:txBody>
      </p:sp>
      <p:sp>
        <p:nvSpPr>
          <p:cNvPr id="46" name="Oval 84">
            <a:extLst>
              <a:ext uri="{FF2B5EF4-FFF2-40B4-BE49-F238E27FC236}">
                <a16:creationId xmlns:a16="http://schemas.microsoft.com/office/drawing/2014/main" id="{261D92E0-582E-4A23-83DC-7E1A8FF35270}"/>
              </a:ext>
            </a:extLst>
          </p:cNvPr>
          <p:cNvSpPr/>
          <p:nvPr/>
        </p:nvSpPr>
        <p:spPr>
          <a:xfrm>
            <a:off x="6493889" y="3474535"/>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47" name="TextBox 85">
            <a:extLst>
              <a:ext uri="{FF2B5EF4-FFF2-40B4-BE49-F238E27FC236}">
                <a16:creationId xmlns:a16="http://schemas.microsoft.com/office/drawing/2014/main" id="{D22AD6C0-FE83-4C62-9218-5A622A3DA13F}"/>
              </a:ext>
            </a:extLst>
          </p:cNvPr>
          <p:cNvSpPr txBox="1"/>
          <p:nvPr/>
        </p:nvSpPr>
        <p:spPr>
          <a:xfrm>
            <a:off x="6595158" y="2183552"/>
            <a:ext cx="1267155"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m dims</a:t>
            </a:r>
          </a:p>
        </p:txBody>
      </p:sp>
      <p:sp>
        <p:nvSpPr>
          <p:cNvPr id="48" name="TextBox 86">
            <a:extLst>
              <a:ext uri="{FF2B5EF4-FFF2-40B4-BE49-F238E27FC236}">
                <a16:creationId xmlns:a16="http://schemas.microsoft.com/office/drawing/2014/main" id="{844C66BB-8EFB-43CB-B906-438517B9DEF9}"/>
              </a:ext>
            </a:extLst>
          </p:cNvPr>
          <p:cNvSpPr txBox="1"/>
          <p:nvPr/>
        </p:nvSpPr>
        <p:spPr>
          <a:xfrm>
            <a:off x="3181609" y="3006287"/>
            <a:ext cx="3167019" cy="646331"/>
          </a:xfrm>
          <a:prstGeom prst="rect">
            <a:avLst/>
          </a:prstGeom>
          <a:noFill/>
        </p:spPr>
        <p:txBody>
          <a:bodyPr wrap="square" rtlCol="0">
            <a:spAutoFit/>
          </a:bodyPr>
          <a:lstStyle/>
          <a:p>
            <a:r>
              <a:rPr lang="en-US" b="1" dirty="0"/>
              <a:t>𝜋(O) = [h</a:t>
            </a:r>
            <a:r>
              <a:rPr lang="en-US" b="1" baseline="-25000" dirty="0"/>
              <a:t>1</a:t>
            </a:r>
            <a:r>
              <a:rPr lang="en-US" b="1" dirty="0"/>
              <a:t>(O), h</a:t>
            </a:r>
            <a:r>
              <a:rPr lang="en-US" b="1" baseline="-25000" dirty="0"/>
              <a:t>2</a:t>
            </a:r>
            <a:r>
              <a:rPr lang="en-US" b="1" dirty="0"/>
              <a:t>(O),  …, h</a:t>
            </a:r>
            <a:r>
              <a:rPr lang="en-US" b="1" baseline="-25000" dirty="0"/>
              <a:t>m</a:t>
            </a:r>
            <a:r>
              <a:rPr lang="en-US" b="1" dirty="0"/>
              <a:t>(O)]</a:t>
            </a:r>
            <a:endParaRPr lang="en-US" b="1" baseline="30000" dirty="0"/>
          </a:p>
        </p:txBody>
      </p:sp>
      <p:sp>
        <p:nvSpPr>
          <p:cNvPr id="49" name="Flèche : droite 48">
            <a:extLst>
              <a:ext uri="{FF2B5EF4-FFF2-40B4-BE49-F238E27FC236}">
                <a16:creationId xmlns:a16="http://schemas.microsoft.com/office/drawing/2014/main" id="{1DE883A9-4393-425C-BC27-0978AC6868A0}"/>
              </a:ext>
            </a:extLst>
          </p:cNvPr>
          <p:cNvSpPr/>
          <p:nvPr/>
        </p:nvSpPr>
        <p:spPr>
          <a:xfrm>
            <a:off x="3181611" y="2299775"/>
            <a:ext cx="2739345" cy="200884"/>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MA" b="1">
              <a:ln w="22225">
                <a:solidFill>
                  <a:schemeClr val="accent2"/>
                </a:solidFill>
                <a:prstDash val="solid"/>
              </a:ln>
              <a:solidFill>
                <a:schemeClr val="accent2">
                  <a:lumMod val="40000"/>
                  <a:lumOff val="60000"/>
                </a:schemeClr>
              </a:solidFill>
            </a:endParaRPr>
          </a:p>
        </p:txBody>
      </p:sp>
      <p:sp>
        <p:nvSpPr>
          <p:cNvPr id="51" name="TextBox 56">
            <a:extLst>
              <a:ext uri="{FF2B5EF4-FFF2-40B4-BE49-F238E27FC236}">
                <a16:creationId xmlns:a16="http://schemas.microsoft.com/office/drawing/2014/main" id="{1453F4C7-426C-439F-91A3-1030B94D941B}"/>
              </a:ext>
            </a:extLst>
          </p:cNvPr>
          <p:cNvSpPr txBox="1"/>
          <p:nvPr/>
        </p:nvSpPr>
        <p:spPr>
          <a:xfrm>
            <a:off x="1395043" y="4091121"/>
            <a:ext cx="1169063" cy="369332"/>
          </a:xfrm>
          <a:prstGeom prst="rect">
            <a:avLst/>
          </a:prstGeom>
          <a:noFill/>
        </p:spPr>
        <p:txBody>
          <a:bodyPr wrap="square" rtlCol="0">
            <a:spAutoFit/>
          </a:bodyPr>
          <a:lstStyle/>
          <a:p>
            <a:r>
              <a:rPr lang="en-US" b="1" dirty="0"/>
              <a:t>Q</a:t>
            </a:r>
          </a:p>
        </p:txBody>
      </p:sp>
      <p:cxnSp>
        <p:nvCxnSpPr>
          <p:cNvPr id="54" name="Straight Arrow Connector 67">
            <a:extLst>
              <a:ext uri="{FF2B5EF4-FFF2-40B4-BE49-F238E27FC236}">
                <a16:creationId xmlns:a16="http://schemas.microsoft.com/office/drawing/2014/main" id="{8F4FD6D7-9715-4674-8083-3CE74A3F962D}"/>
              </a:ext>
            </a:extLst>
          </p:cNvPr>
          <p:cNvCxnSpPr>
            <a:cxnSpLocks/>
          </p:cNvCxnSpPr>
          <p:nvPr/>
        </p:nvCxnSpPr>
        <p:spPr>
          <a:xfrm flipH="1">
            <a:off x="488638" y="3973539"/>
            <a:ext cx="559239" cy="453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Title 1">
            <a:extLst>
              <a:ext uri="{FF2B5EF4-FFF2-40B4-BE49-F238E27FC236}">
                <a16:creationId xmlns:a16="http://schemas.microsoft.com/office/drawing/2014/main" id="{A3AFD566-D449-464C-BCE3-A683C74036E2}"/>
              </a:ext>
            </a:extLst>
          </p:cNvPr>
          <p:cNvSpPr>
            <a:spLocks noGrp="1"/>
          </p:cNvSpPr>
          <p:nvPr>
            <p:ph type="title"/>
          </p:nvPr>
        </p:nvSpPr>
        <p:spPr>
          <a:xfrm>
            <a:off x="326136" y="738851"/>
            <a:ext cx="8229600" cy="1066800"/>
          </a:xfrm>
        </p:spPr>
        <p:txBody>
          <a:bodyPr>
            <a:normAutofit/>
          </a:bodyPr>
          <a:lstStyle/>
          <a:p>
            <a:r>
              <a:rPr lang="en-US" dirty="0"/>
              <a:t>Probabilistic Mapping</a:t>
            </a:r>
          </a:p>
        </p:txBody>
      </p:sp>
      <p:sp>
        <p:nvSpPr>
          <p:cNvPr id="27" name="Title 1">
            <a:extLst>
              <a:ext uri="{FF2B5EF4-FFF2-40B4-BE49-F238E27FC236}">
                <a16:creationId xmlns:a16="http://schemas.microsoft.com/office/drawing/2014/main" id="{2ACC3B32-5E9F-4946-9ABB-DF10DE46BDC5}"/>
              </a:ext>
            </a:extLst>
          </p:cNvPr>
          <p:cNvSpPr txBox="1">
            <a:spLocks/>
          </p:cNvSpPr>
          <p:nvPr/>
        </p:nvSpPr>
        <p:spPr>
          <a:xfrm>
            <a:off x="15471" y="6071727"/>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28" name="Footer Placeholder 1">
            <a:extLst>
              <a:ext uri="{FF2B5EF4-FFF2-40B4-BE49-F238E27FC236}">
                <a16:creationId xmlns:a16="http://schemas.microsoft.com/office/drawing/2014/main" id="{E7823A67-FB40-4E61-AA31-28F795305F2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8938536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6136" y="738851"/>
            <a:ext cx="8229600" cy="1066800"/>
          </a:xfrm>
        </p:spPr>
        <p:txBody>
          <a:bodyPr>
            <a:normAutofit fontScale="90000"/>
          </a:bodyPr>
          <a:lstStyle/>
          <a:p>
            <a:r>
              <a:rPr lang="en-US" dirty="0"/>
              <a:t>Probabilistic Distance Tracking Property of the Mapping</a:t>
            </a:r>
          </a:p>
        </p:txBody>
      </p:sp>
      <p:sp>
        <p:nvSpPr>
          <p:cNvPr id="34" name="TextBox 33"/>
          <p:cNvSpPr txBox="1"/>
          <p:nvPr/>
        </p:nvSpPr>
        <p:spPr>
          <a:xfrm>
            <a:off x="1780399" y="2184325"/>
            <a:ext cx="1104790"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a:t>d dims</a:t>
            </a:r>
          </a:p>
        </p:txBody>
      </p:sp>
      <p:cxnSp>
        <p:nvCxnSpPr>
          <p:cNvPr id="59" name="Straight Arrow Connector 58"/>
          <p:cNvCxnSpPr/>
          <p:nvPr/>
        </p:nvCxnSpPr>
        <p:spPr>
          <a:xfrm>
            <a:off x="6027819" y="3972759"/>
            <a:ext cx="2185063"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5244097" y="3263287"/>
            <a:ext cx="1916947"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8111610" y="3046635"/>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77" name="Straight Arrow Connector 76"/>
          <p:cNvCxnSpPr>
            <a:cxnSpLocks/>
            <a:stCxn id="85" idx="6"/>
            <a:endCxn id="74" idx="2"/>
          </p:cNvCxnSpPr>
          <p:nvPr/>
        </p:nvCxnSpPr>
        <p:spPr>
          <a:xfrm flipV="1">
            <a:off x="6696427" y="3139185"/>
            <a:ext cx="1415184" cy="427901"/>
          </a:xfrm>
          <a:prstGeom prst="straightConnector1">
            <a:avLst/>
          </a:prstGeom>
          <a:ln w="19050" cap="flat" cmpd="sng" algn="ctr">
            <a:solidFill>
              <a:srgbClr val="008000"/>
            </a:solidFill>
            <a:prstDash val="lgDash"/>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rot="20610309">
            <a:off x="6522582" y="2952069"/>
            <a:ext cx="1394934" cy="338554"/>
          </a:xfrm>
          <a:prstGeom prst="rect">
            <a:avLst/>
          </a:prstGeom>
          <a:noFill/>
        </p:spPr>
        <p:txBody>
          <a:bodyPr wrap="none" rtlCol="0">
            <a:spAutoFit/>
          </a:bodyPr>
          <a:lstStyle/>
          <a:p>
            <a:r>
              <a:rPr lang="en-US" sz="1600" b="1" dirty="0" err="1"/>
              <a:t>ProjDist</a:t>
            </a:r>
            <a:r>
              <a:rPr lang="en-US" sz="1600" b="1" dirty="0"/>
              <a:t>(P)</a:t>
            </a:r>
          </a:p>
        </p:txBody>
      </p:sp>
      <p:grpSp>
        <p:nvGrpSpPr>
          <p:cNvPr id="50" name="Group 49">
            <a:extLst>
              <a:ext uri="{FF2B5EF4-FFF2-40B4-BE49-F238E27FC236}">
                <a16:creationId xmlns:a16="http://schemas.microsoft.com/office/drawing/2014/main" id="{39CF8DDF-517F-D844-BF7D-7516A50C82C9}"/>
              </a:ext>
            </a:extLst>
          </p:cNvPr>
          <p:cNvGrpSpPr/>
          <p:nvPr/>
        </p:nvGrpSpPr>
        <p:grpSpPr>
          <a:xfrm>
            <a:off x="860724" y="2299774"/>
            <a:ext cx="2185063" cy="1916947"/>
            <a:chOff x="6682586" y="229394"/>
            <a:chExt cx="2185062" cy="1916946"/>
          </a:xfrm>
        </p:grpSpPr>
        <p:cxnSp>
          <p:nvCxnSpPr>
            <p:cNvPr id="52" name="Straight Arrow Connector 51">
              <a:extLst>
                <a:ext uri="{FF2B5EF4-FFF2-40B4-BE49-F238E27FC236}">
                  <a16:creationId xmlns:a16="http://schemas.microsoft.com/office/drawing/2014/main" id="{10E75823-8118-034F-AF1E-C7159CF9EE09}"/>
                </a:ext>
              </a:extLst>
            </p:cNvPr>
            <p:cNvCxnSpPr/>
            <p:nvPr/>
          </p:nvCxnSpPr>
          <p:spPr>
            <a:xfrm>
              <a:off x="6682586" y="1896545"/>
              <a:ext cx="21850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49E726E-9B02-CE41-8211-799325FE9EE8}"/>
                </a:ext>
              </a:extLst>
            </p:cNvPr>
            <p:cNvCxnSpPr/>
            <p:nvPr/>
          </p:nvCxnSpPr>
          <p:spPr>
            <a:xfrm rot="5400000" flipH="1" flipV="1">
              <a:off x="5898865" y="1187073"/>
              <a:ext cx="19169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48FD357D-854F-FB46-A2B1-70D0896A5318}"/>
              </a:ext>
            </a:extLst>
          </p:cNvPr>
          <p:cNvCxnSpPr>
            <a:cxnSpLocks/>
            <a:stCxn id="58" idx="7"/>
            <a:endCxn id="76" idx="3"/>
          </p:cNvCxnSpPr>
          <p:nvPr/>
        </p:nvCxnSpPr>
        <p:spPr>
          <a:xfrm flipV="1">
            <a:off x="1383440" y="2907326"/>
            <a:ext cx="793923" cy="1269281"/>
          </a:xfrm>
          <a:prstGeom prst="straightConnector1">
            <a:avLst/>
          </a:prstGeom>
          <a:ln w="38100" cap="flat" cmpd="sng" algn="ctr">
            <a:solidFill>
              <a:srgbClr val="8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6FAE2E61-B418-384E-97BF-177D5E04DC34}"/>
              </a:ext>
            </a:extLst>
          </p:cNvPr>
          <p:cNvSpPr txBox="1"/>
          <p:nvPr/>
        </p:nvSpPr>
        <p:spPr>
          <a:xfrm>
            <a:off x="1395043" y="4091121"/>
            <a:ext cx="1169063" cy="369332"/>
          </a:xfrm>
          <a:prstGeom prst="rect">
            <a:avLst/>
          </a:prstGeom>
          <a:noFill/>
        </p:spPr>
        <p:txBody>
          <a:bodyPr wrap="square" rtlCol="0">
            <a:spAutoFit/>
          </a:bodyPr>
          <a:lstStyle/>
          <a:p>
            <a:r>
              <a:rPr lang="en-US" b="1" dirty="0"/>
              <a:t>Q</a:t>
            </a:r>
          </a:p>
        </p:txBody>
      </p:sp>
      <p:sp>
        <p:nvSpPr>
          <p:cNvPr id="58" name="Oval 57">
            <a:extLst>
              <a:ext uri="{FF2B5EF4-FFF2-40B4-BE49-F238E27FC236}">
                <a16:creationId xmlns:a16="http://schemas.microsoft.com/office/drawing/2014/main" id="{042B4910-233C-5C45-99EA-F69C3314B14E}"/>
              </a:ext>
            </a:extLst>
          </p:cNvPr>
          <p:cNvSpPr/>
          <p:nvPr/>
        </p:nvSpPr>
        <p:spPr>
          <a:xfrm>
            <a:off x="1210561" y="4149499"/>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B2813C3-4D83-B544-A86B-9E7DD86A3BDD}"/>
              </a:ext>
            </a:extLst>
          </p:cNvPr>
          <p:cNvSpPr txBox="1"/>
          <p:nvPr/>
        </p:nvSpPr>
        <p:spPr>
          <a:xfrm>
            <a:off x="952034" y="3234162"/>
            <a:ext cx="1089772" cy="338554"/>
          </a:xfrm>
          <a:prstGeom prst="rect">
            <a:avLst/>
          </a:prstGeom>
          <a:noFill/>
        </p:spPr>
        <p:txBody>
          <a:bodyPr wrap="square" rtlCol="0">
            <a:spAutoFit/>
          </a:bodyPr>
          <a:lstStyle/>
          <a:p>
            <a:r>
              <a:rPr lang="en-US" sz="1600" b="1" dirty="0" err="1"/>
              <a:t>Dist</a:t>
            </a:r>
            <a:r>
              <a:rPr lang="en-US" sz="1600" b="1" dirty="0"/>
              <a:t>(P)</a:t>
            </a:r>
          </a:p>
        </p:txBody>
      </p:sp>
      <p:cxnSp>
        <p:nvCxnSpPr>
          <p:cNvPr id="68" name="Straight Arrow Connector 67">
            <a:extLst>
              <a:ext uri="{FF2B5EF4-FFF2-40B4-BE49-F238E27FC236}">
                <a16:creationId xmlns:a16="http://schemas.microsoft.com/office/drawing/2014/main" id="{BBC03C28-68EC-9B4E-9A3A-830FC48D98D5}"/>
              </a:ext>
            </a:extLst>
          </p:cNvPr>
          <p:cNvCxnSpPr>
            <a:cxnSpLocks/>
          </p:cNvCxnSpPr>
          <p:nvPr/>
        </p:nvCxnSpPr>
        <p:spPr>
          <a:xfrm flipH="1">
            <a:off x="488638" y="3973539"/>
            <a:ext cx="559239" cy="453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Oval 75">
            <a:extLst>
              <a:ext uri="{FF2B5EF4-FFF2-40B4-BE49-F238E27FC236}">
                <a16:creationId xmlns:a16="http://schemas.microsoft.com/office/drawing/2014/main" id="{6025FEC8-324E-434D-866F-1EFF9675FB74}"/>
              </a:ext>
            </a:extLst>
          </p:cNvPr>
          <p:cNvSpPr/>
          <p:nvPr/>
        </p:nvSpPr>
        <p:spPr>
          <a:xfrm>
            <a:off x="2147700" y="2749331"/>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82" name="TextBox 81">
            <a:extLst>
              <a:ext uri="{FF2B5EF4-FFF2-40B4-BE49-F238E27FC236}">
                <a16:creationId xmlns:a16="http://schemas.microsoft.com/office/drawing/2014/main" id="{C318C6BF-618C-DA49-B7AF-E4282720A64C}"/>
              </a:ext>
            </a:extLst>
          </p:cNvPr>
          <p:cNvSpPr txBox="1"/>
          <p:nvPr/>
        </p:nvSpPr>
        <p:spPr>
          <a:xfrm>
            <a:off x="2247674" y="2931905"/>
            <a:ext cx="1169063" cy="369332"/>
          </a:xfrm>
          <a:prstGeom prst="rect">
            <a:avLst/>
          </a:prstGeom>
          <a:noFill/>
        </p:spPr>
        <p:txBody>
          <a:bodyPr wrap="square" rtlCol="0">
            <a:spAutoFit/>
          </a:bodyPr>
          <a:lstStyle/>
          <a:p>
            <a:r>
              <a:rPr lang="en-US" b="1" dirty="0"/>
              <a:t>P</a:t>
            </a:r>
          </a:p>
        </p:txBody>
      </p:sp>
      <p:sp>
        <p:nvSpPr>
          <p:cNvPr id="83" name="TextBox 82">
            <a:extLst>
              <a:ext uri="{FF2B5EF4-FFF2-40B4-BE49-F238E27FC236}">
                <a16:creationId xmlns:a16="http://schemas.microsoft.com/office/drawing/2014/main" id="{9DF82E79-6600-964A-A73D-AE5E712BDBF2}"/>
              </a:ext>
            </a:extLst>
          </p:cNvPr>
          <p:cNvSpPr txBox="1"/>
          <p:nvPr/>
        </p:nvSpPr>
        <p:spPr>
          <a:xfrm>
            <a:off x="7993731" y="2621577"/>
            <a:ext cx="1169063" cy="369332"/>
          </a:xfrm>
          <a:prstGeom prst="rect">
            <a:avLst/>
          </a:prstGeom>
          <a:noFill/>
        </p:spPr>
        <p:txBody>
          <a:bodyPr wrap="square" rtlCol="0">
            <a:spAutoFit/>
          </a:bodyPr>
          <a:lstStyle/>
          <a:p>
            <a:r>
              <a:rPr lang="en-US" b="1" dirty="0"/>
              <a:t>𝜋(Q)</a:t>
            </a:r>
          </a:p>
        </p:txBody>
      </p:sp>
      <p:sp>
        <p:nvSpPr>
          <p:cNvPr id="84" name="TextBox 83">
            <a:extLst>
              <a:ext uri="{FF2B5EF4-FFF2-40B4-BE49-F238E27FC236}">
                <a16:creationId xmlns:a16="http://schemas.microsoft.com/office/drawing/2014/main" id="{1FF147A5-0EA0-3E4E-844C-E935411C4C9D}"/>
              </a:ext>
            </a:extLst>
          </p:cNvPr>
          <p:cNvSpPr txBox="1"/>
          <p:nvPr/>
        </p:nvSpPr>
        <p:spPr>
          <a:xfrm>
            <a:off x="6696427" y="3561357"/>
            <a:ext cx="1169063" cy="369332"/>
          </a:xfrm>
          <a:prstGeom prst="rect">
            <a:avLst/>
          </a:prstGeom>
          <a:noFill/>
        </p:spPr>
        <p:txBody>
          <a:bodyPr wrap="square" rtlCol="0">
            <a:spAutoFit/>
          </a:bodyPr>
          <a:lstStyle/>
          <a:p>
            <a:r>
              <a:rPr lang="en-US" b="1" dirty="0"/>
              <a:t>𝜋(P)</a:t>
            </a:r>
          </a:p>
        </p:txBody>
      </p:sp>
      <p:sp>
        <p:nvSpPr>
          <p:cNvPr id="85" name="Oval 84">
            <a:extLst>
              <a:ext uri="{FF2B5EF4-FFF2-40B4-BE49-F238E27FC236}">
                <a16:creationId xmlns:a16="http://schemas.microsoft.com/office/drawing/2014/main" id="{5C6F18CC-79B4-5344-B8F3-0AA74BAAD47D}"/>
              </a:ext>
            </a:extLst>
          </p:cNvPr>
          <p:cNvSpPr/>
          <p:nvPr/>
        </p:nvSpPr>
        <p:spPr>
          <a:xfrm>
            <a:off x="6493889" y="3474535"/>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86" name="TextBox 85">
            <a:extLst>
              <a:ext uri="{FF2B5EF4-FFF2-40B4-BE49-F238E27FC236}">
                <a16:creationId xmlns:a16="http://schemas.microsoft.com/office/drawing/2014/main" id="{3AF30DC2-01A1-6840-AF2B-80F2BC7EE73F}"/>
              </a:ext>
            </a:extLst>
          </p:cNvPr>
          <p:cNvSpPr txBox="1"/>
          <p:nvPr/>
        </p:nvSpPr>
        <p:spPr>
          <a:xfrm>
            <a:off x="6595158" y="2183552"/>
            <a:ext cx="1267155"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m dims</a:t>
            </a:r>
          </a:p>
        </p:txBody>
      </p:sp>
      <p:sp>
        <p:nvSpPr>
          <p:cNvPr id="87" name="TextBox 86">
            <a:extLst>
              <a:ext uri="{FF2B5EF4-FFF2-40B4-BE49-F238E27FC236}">
                <a16:creationId xmlns:a16="http://schemas.microsoft.com/office/drawing/2014/main" id="{BB08C81D-C206-284B-9AF3-749F5397A9B8}"/>
              </a:ext>
            </a:extLst>
          </p:cNvPr>
          <p:cNvSpPr txBox="1"/>
          <p:nvPr/>
        </p:nvSpPr>
        <p:spPr>
          <a:xfrm>
            <a:off x="3181609" y="3006287"/>
            <a:ext cx="3167019" cy="646331"/>
          </a:xfrm>
          <a:prstGeom prst="rect">
            <a:avLst/>
          </a:prstGeom>
          <a:noFill/>
        </p:spPr>
        <p:txBody>
          <a:bodyPr wrap="square" rtlCol="0">
            <a:spAutoFit/>
          </a:bodyPr>
          <a:lstStyle/>
          <a:p>
            <a:r>
              <a:rPr lang="en-US" b="1" dirty="0"/>
              <a:t>𝜋(O) = [h</a:t>
            </a:r>
            <a:r>
              <a:rPr lang="en-US" b="1" baseline="-25000" dirty="0"/>
              <a:t>1</a:t>
            </a:r>
            <a:r>
              <a:rPr lang="en-US" b="1" dirty="0"/>
              <a:t>(O), h</a:t>
            </a:r>
            <a:r>
              <a:rPr lang="en-US" b="1" baseline="-25000" dirty="0"/>
              <a:t>2</a:t>
            </a:r>
            <a:r>
              <a:rPr lang="en-US" b="1" dirty="0"/>
              <a:t>(O),  …, h</a:t>
            </a:r>
            <a:r>
              <a:rPr lang="en-US" b="1" baseline="-25000" dirty="0"/>
              <a:t>m</a:t>
            </a:r>
            <a:r>
              <a:rPr lang="en-US" b="1" dirty="0"/>
              <a:t>(O)]</a:t>
            </a:r>
            <a:endParaRPr lang="en-US" b="1" baseline="30000" dirty="0"/>
          </a:p>
        </p:txBody>
      </p:sp>
      <p:sp>
        <p:nvSpPr>
          <p:cNvPr id="27" name="TextBox 26">
            <a:extLst>
              <a:ext uri="{FF2B5EF4-FFF2-40B4-BE49-F238E27FC236}">
                <a16:creationId xmlns:a16="http://schemas.microsoft.com/office/drawing/2014/main" id="{684F80A0-3B35-EE4F-9CFD-F4B0100FDFC5}"/>
              </a:ext>
            </a:extLst>
          </p:cNvPr>
          <p:cNvSpPr txBox="1"/>
          <p:nvPr/>
        </p:nvSpPr>
        <p:spPr>
          <a:xfrm>
            <a:off x="996123" y="4594975"/>
            <a:ext cx="7386452"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dirty="0"/>
              <a:t>LSH provides a probabilistic distance-preserving mapping between the two spaces</a:t>
            </a:r>
          </a:p>
        </p:txBody>
      </p:sp>
      <p:sp>
        <p:nvSpPr>
          <p:cNvPr id="30" name="TextBox 29">
            <a:extLst>
              <a:ext uri="{FF2B5EF4-FFF2-40B4-BE49-F238E27FC236}">
                <a16:creationId xmlns:a16="http://schemas.microsoft.com/office/drawing/2014/main" id="{E92BCF3C-9EC1-764E-8929-D7F8057091C3}"/>
              </a:ext>
            </a:extLst>
          </p:cNvPr>
          <p:cNvSpPr txBox="1"/>
          <p:nvPr/>
        </p:nvSpPr>
        <p:spPr>
          <a:xfrm>
            <a:off x="952034" y="5417357"/>
            <a:ext cx="7386452"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dirty="0"/>
              <a:t>Johnson &amp; </a:t>
            </a:r>
            <a:r>
              <a:rPr lang="en-US" sz="2000" dirty="0" err="1"/>
              <a:t>Lindenstrauss</a:t>
            </a:r>
            <a:r>
              <a:rPr lang="en-US" sz="2000" dirty="0"/>
              <a:t> Lemma [JL84] only works for L2 and induces a method that requires more space than LSH [AIR18]</a:t>
            </a:r>
          </a:p>
        </p:txBody>
      </p:sp>
      <p:sp>
        <p:nvSpPr>
          <p:cNvPr id="4" name="Flèche : droite 3">
            <a:extLst>
              <a:ext uri="{FF2B5EF4-FFF2-40B4-BE49-F238E27FC236}">
                <a16:creationId xmlns:a16="http://schemas.microsoft.com/office/drawing/2014/main" id="{81946C09-F515-4844-B88E-DBDB7078E62B}"/>
              </a:ext>
            </a:extLst>
          </p:cNvPr>
          <p:cNvSpPr/>
          <p:nvPr/>
        </p:nvSpPr>
        <p:spPr>
          <a:xfrm>
            <a:off x="3181611" y="2299775"/>
            <a:ext cx="2739345" cy="200884"/>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MA" b="1">
              <a:ln w="22225">
                <a:solidFill>
                  <a:schemeClr val="accent2"/>
                </a:solidFill>
                <a:prstDash val="solid"/>
              </a:ln>
              <a:solidFill>
                <a:schemeClr val="accent2">
                  <a:lumMod val="40000"/>
                  <a:lumOff val="60000"/>
                </a:schemeClr>
              </a:solidFill>
            </a:endParaRPr>
          </a:p>
        </p:txBody>
      </p:sp>
      <p:sp>
        <p:nvSpPr>
          <p:cNvPr id="28" name="Title 1">
            <a:extLst>
              <a:ext uri="{FF2B5EF4-FFF2-40B4-BE49-F238E27FC236}">
                <a16:creationId xmlns:a16="http://schemas.microsoft.com/office/drawing/2014/main" id="{BE0A6DC5-96BE-41C3-93DB-F5A273B48D65}"/>
              </a:ext>
            </a:extLst>
          </p:cNvPr>
          <p:cNvSpPr txBox="1">
            <a:spLocks/>
          </p:cNvSpPr>
          <p:nvPr/>
        </p:nvSpPr>
        <p:spPr>
          <a:xfrm>
            <a:off x="15471" y="6071727"/>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29" name="Footer Placeholder 1">
            <a:extLst>
              <a:ext uri="{FF2B5EF4-FFF2-40B4-BE49-F238E27FC236}">
                <a16:creationId xmlns:a16="http://schemas.microsoft.com/office/drawing/2014/main" id="{08F0DF51-D74D-44B5-8612-FF518FF1866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423024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13" name="Content Placeholder 2"/>
          <p:cNvSpPr txBox="1">
            <a:spLocks/>
          </p:cNvSpPr>
          <p:nvPr/>
        </p:nvSpPr>
        <p:spPr>
          <a:xfrm>
            <a:off x="834114" y="3415078"/>
            <a:ext cx="3312899" cy="141158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err="1">
                <a:solidFill>
                  <a:prstClr val="black"/>
                </a:solidFill>
                <a:latin typeface="Calibri" panose="020F0502020204030204"/>
              </a:rPr>
              <a:t>Univariate</a:t>
            </a:r>
            <a:endParaRPr lang="en-CA" sz="2100" u="sng">
              <a:solidFill>
                <a:prstClr val="black"/>
              </a:solidFill>
              <a:latin typeface="Calibri" panose="020F0502020204030204"/>
            </a:endParaRPr>
          </a:p>
          <a:p>
            <a:pPr marL="0" indent="0" algn="ctr" defTabSz="685783">
              <a:spcBef>
                <a:spcPts val="751"/>
              </a:spcBef>
              <a:buNone/>
              <a:defRPr/>
            </a:pPr>
            <a:r>
              <a:rPr lang="en-CA" sz="2100">
                <a:solidFill>
                  <a:prstClr val="black"/>
                </a:solidFill>
                <a:latin typeface="Calibri" panose="020F0502020204030204"/>
              </a:rPr>
              <a:t>each point represents one   value (e.g., temperature)</a:t>
            </a:r>
          </a:p>
        </p:txBody>
      </p:sp>
      <p:sp>
        <p:nvSpPr>
          <p:cNvPr id="14" name="Content Placeholder 2"/>
          <p:cNvSpPr txBox="1">
            <a:spLocks/>
          </p:cNvSpPr>
          <p:nvPr/>
        </p:nvSpPr>
        <p:spPr>
          <a:xfrm>
            <a:off x="4309958" y="3400090"/>
            <a:ext cx="3312899" cy="1411585"/>
          </a:xfrm>
          <a:prstGeom prst="rect">
            <a:avLst/>
          </a:prstGeom>
        </p:spPr>
        <p:txBody>
          <a:bodyPr vert="horz" lIns="68580" tIns="34291" rIns="68580" bIns="34291" rtlCol="0">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a:solidFill>
                  <a:prstClr val="black"/>
                </a:solidFill>
                <a:latin typeface="Calibri" panose="020F0502020204030204"/>
              </a:rPr>
              <a:t>Multivariate</a:t>
            </a:r>
          </a:p>
          <a:p>
            <a:pPr marL="0" indent="0" algn="ctr" defTabSz="685783">
              <a:spcBef>
                <a:spcPts val="751"/>
              </a:spcBef>
              <a:buNone/>
              <a:defRPr/>
            </a:pPr>
            <a:r>
              <a:rPr lang="en-CA" sz="2100">
                <a:solidFill>
                  <a:prstClr val="black"/>
                </a:solidFill>
                <a:latin typeface="Calibri" panose="020F0502020204030204"/>
              </a:rPr>
              <a:t>each point represents many   values (e.g., temperature, humidity, pressure, wind, etc.)</a:t>
            </a:r>
          </a:p>
        </p:txBody>
      </p:sp>
      <p:sp>
        <p:nvSpPr>
          <p:cNvPr id="6" name="Google Shape;357;p28"/>
          <p:cNvSpPr/>
          <p:nvPr/>
        </p:nvSpPr>
        <p:spPr>
          <a:xfrm>
            <a:off x="1800196" y="2877594"/>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7" name="Straight Connector 6"/>
          <p:cNvCxnSpPr>
            <a:stCxn id="10" idx="7"/>
          </p:cNvCxnSpPr>
          <p:nvPr/>
        </p:nvCxnSpPr>
        <p:spPr>
          <a:xfrm flipV="1">
            <a:off x="2278404" y="2400756"/>
            <a:ext cx="494104" cy="50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57891" y="2633296"/>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72507" y="2400756"/>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10" name="Oval 9"/>
          <p:cNvSpPr/>
          <p:nvPr/>
        </p:nvSpPr>
        <p:spPr>
          <a:xfrm>
            <a:off x="2201637" y="2895179"/>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11" name="TextBox 10"/>
          <p:cNvSpPr txBox="1"/>
          <p:nvPr/>
        </p:nvSpPr>
        <p:spPr>
          <a:xfrm>
            <a:off x="2740144" y="2368570"/>
            <a:ext cx="357203" cy="323165"/>
          </a:xfrm>
          <a:prstGeom prst="rect">
            <a:avLst/>
          </a:prstGeom>
          <a:noFill/>
        </p:spPr>
        <p:txBody>
          <a:bodyPr wrap="square" rtlCol="0">
            <a:spAutoFit/>
          </a:bodyPr>
          <a:lstStyle/>
          <a:p>
            <a:pPr defTabSz="685783">
              <a:defRPr/>
            </a:pPr>
            <a:r>
              <a:rPr lang="en-CA" sz="1500">
                <a:solidFill>
                  <a:prstClr val="black"/>
                </a:solidFill>
                <a:latin typeface="Calibri" panose="020F0502020204030204"/>
                <a:ea typeface="MS PGothic" pitchFamily="34" charset="-128"/>
              </a:rPr>
              <a:t>8</a:t>
            </a:r>
          </a:p>
        </p:txBody>
      </p:sp>
      <p:sp>
        <p:nvSpPr>
          <p:cNvPr id="12" name="Google Shape;357;p28"/>
          <p:cNvSpPr/>
          <p:nvPr/>
        </p:nvSpPr>
        <p:spPr>
          <a:xfrm>
            <a:off x="5173511" y="2898110"/>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15" name="Straight Connector 14"/>
          <p:cNvCxnSpPr>
            <a:stCxn id="18" idx="7"/>
          </p:cNvCxnSpPr>
          <p:nvPr/>
        </p:nvCxnSpPr>
        <p:spPr>
          <a:xfrm flipV="1">
            <a:off x="5651721" y="1726360"/>
            <a:ext cx="488243" cy="1202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31207" y="2653812"/>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39962" y="2421272"/>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CA" sz="1351">
                <a:solidFill>
                  <a:prstClr val="white"/>
                </a:solidFill>
                <a:latin typeface="Calibri" panose="020F0502020204030204"/>
              </a:rPr>
              <a:t>6</a:t>
            </a:r>
          </a:p>
        </p:txBody>
      </p:sp>
      <p:sp>
        <p:nvSpPr>
          <p:cNvPr id="18" name="Oval 17"/>
          <p:cNvSpPr/>
          <p:nvPr/>
        </p:nvSpPr>
        <p:spPr>
          <a:xfrm>
            <a:off x="5574952" y="2915695"/>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0" name="Rectangle 19"/>
          <p:cNvSpPr/>
          <p:nvPr/>
        </p:nvSpPr>
        <p:spPr>
          <a:xfrm>
            <a:off x="6139962" y="1723234"/>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2" name="Rectangle 21"/>
          <p:cNvSpPr/>
          <p:nvPr/>
        </p:nvSpPr>
        <p:spPr>
          <a:xfrm>
            <a:off x="6139962" y="1955201"/>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4" name="Rectangle 23"/>
          <p:cNvSpPr/>
          <p:nvPr/>
        </p:nvSpPr>
        <p:spPr>
          <a:xfrm>
            <a:off x="6139962" y="2188772"/>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6" name="TextBox 25"/>
          <p:cNvSpPr txBox="1"/>
          <p:nvPr/>
        </p:nvSpPr>
        <p:spPr>
          <a:xfrm>
            <a:off x="6106281" y="1689462"/>
            <a:ext cx="366571" cy="553998"/>
          </a:xfrm>
          <a:prstGeom prst="rect">
            <a:avLst/>
          </a:prstGeom>
          <a:noFill/>
        </p:spPr>
        <p:txBody>
          <a:bodyPr wrap="square" lIns="91440" tIns="45720" rIns="91440" bIns="45720" rtlCol="0" anchor="t">
            <a:spAutoFit/>
          </a:bodyPr>
          <a:lstStyle/>
          <a:p>
            <a:pPr defTabSz="685783">
              <a:defRPr/>
            </a:pPr>
            <a:r>
              <a:rPr lang="en-CA" sz="1500">
                <a:latin typeface="Calibri" panose="020F0502020204030204"/>
                <a:ea typeface="MS PGothic"/>
              </a:rPr>
              <a:t>86</a:t>
            </a:r>
            <a:endParaRPr lang="en-CA" sz="1500">
              <a:latin typeface="Calibri" panose="020F0502020204030204"/>
              <a:ea typeface="MS PGothic" pitchFamily="34" charset="-128"/>
              <a:cs typeface="Calibri"/>
            </a:endParaRPr>
          </a:p>
        </p:txBody>
      </p:sp>
      <p:sp>
        <p:nvSpPr>
          <p:cNvPr id="28" name="TextBox 27"/>
          <p:cNvSpPr txBox="1"/>
          <p:nvPr/>
        </p:nvSpPr>
        <p:spPr>
          <a:xfrm>
            <a:off x="6098788" y="2148532"/>
            <a:ext cx="366571" cy="553998"/>
          </a:xfrm>
          <a:prstGeom prst="rect">
            <a:avLst/>
          </a:prstGeom>
          <a:noFill/>
        </p:spPr>
        <p:txBody>
          <a:bodyPr wrap="square" rtlCol="0">
            <a:spAutoFit/>
          </a:bodyPr>
          <a:lstStyle/>
          <a:p>
            <a:pPr defTabSz="685783">
              <a:defRPr/>
            </a:pPr>
            <a:r>
              <a:rPr lang="en-CA" sz="1500">
                <a:solidFill>
                  <a:prstClr val="black"/>
                </a:solidFill>
                <a:latin typeface="Calibri" panose="020F0502020204030204"/>
                <a:ea typeface="MS PGothic" pitchFamily="34" charset="-128"/>
              </a:rPr>
              <a:t>29</a:t>
            </a:r>
          </a:p>
        </p:txBody>
      </p:sp>
      <p:sp>
        <p:nvSpPr>
          <p:cNvPr id="23" name="Footer Placeholder 1">
            <a:extLst>
              <a:ext uri="{FF2B5EF4-FFF2-40B4-BE49-F238E27FC236}">
                <a16:creationId xmlns:a16="http://schemas.microsoft.com/office/drawing/2014/main" id="{1A70B556-1FAE-4DBB-A30A-159AAD772E7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00187700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047877" y="4559363"/>
            <a:ext cx="8153400" cy="1831080"/>
          </a:xfrm>
        </p:spPr>
        <p:txBody>
          <a:bodyPr>
            <a:normAutofit/>
          </a:bodyPr>
          <a:lstStyle/>
          <a:p>
            <a:r>
              <a:rPr lang="en-US" sz="2400" dirty="0" err="1">
                <a:sym typeface="Wingdings"/>
              </a:rPr>
              <a:t>ProjDist</a:t>
            </a:r>
            <a:r>
              <a:rPr lang="en-US" sz="2400" dirty="0">
                <a:sym typeface="Wingdings"/>
              </a:rPr>
              <a:t>(P)</a:t>
            </a:r>
            <a:r>
              <a:rPr lang="en-US" sz="2400" baseline="30000" dirty="0">
                <a:sym typeface="Wingdings"/>
              </a:rPr>
              <a:t>2</a:t>
            </a:r>
            <a:r>
              <a:rPr lang="en-US" sz="2400" dirty="0">
                <a:sym typeface="Wingdings"/>
              </a:rPr>
              <a:t> </a:t>
            </a:r>
            <a:r>
              <a:rPr lang="en-US" sz="2400" dirty="0"/>
              <a:t>~ </a:t>
            </a:r>
            <a:r>
              <a:rPr lang="en-US" sz="2400" dirty="0" err="1"/>
              <a:t>Dist</a:t>
            </a:r>
            <a:r>
              <a:rPr lang="en-US" sz="2400" dirty="0"/>
              <a:t>(P)</a:t>
            </a:r>
            <a:r>
              <a:rPr lang="en-US" sz="2400" baseline="30000" dirty="0"/>
              <a:t>2 </a:t>
            </a:r>
            <a:r>
              <a:rPr lang="en-US" sz="2400" dirty="0"/>
              <a:t>* </a:t>
            </a:r>
            <a:r>
              <a:rPr lang="en-US" sz="2400" dirty="0">
                <a:solidFill>
                  <a:srgbClr val="FF0000"/>
                </a:solidFill>
                <a:latin typeface="Burtinomatic-DemiBold"/>
                <a:cs typeface="Burtinomatic-DemiBold"/>
              </a:rPr>
              <a:t>χ</a:t>
            </a:r>
            <a:r>
              <a:rPr lang="en-US" sz="2400" baseline="30000" dirty="0">
                <a:solidFill>
                  <a:srgbClr val="FF0000"/>
                </a:solidFill>
                <a:latin typeface="Burtinomatic-DemiBold"/>
                <a:cs typeface="Burtinomatic-DemiBold"/>
              </a:rPr>
              <a:t>2</a:t>
            </a:r>
            <a:r>
              <a:rPr lang="en-US" sz="2400" baseline="-25000" dirty="0">
                <a:solidFill>
                  <a:srgbClr val="FF0000"/>
                </a:solidFill>
                <a:latin typeface="Burtinomatic-DemiBold"/>
                <a:cs typeface="Burtinomatic-DemiBold"/>
              </a:rPr>
              <a:t>m </a:t>
            </a:r>
            <a:endParaRPr lang="en-US" sz="2400" dirty="0"/>
          </a:p>
          <a:p>
            <a:pPr lvl="1"/>
            <a:r>
              <a:rPr lang="en-US" sz="2000" dirty="0" err="1"/>
              <a:t>ProjDist</a:t>
            </a:r>
            <a:r>
              <a:rPr lang="en-US" sz="2000" dirty="0"/>
              <a:t>(P)</a:t>
            </a:r>
            <a:r>
              <a:rPr lang="en-US" sz="2000" baseline="30000" dirty="0"/>
              <a:t>2</a:t>
            </a:r>
            <a:r>
              <a:rPr lang="en-US" sz="2000" dirty="0"/>
              <a:t> can be computed (incrementally) from h</a:t>
            </a:r>
            <a:r>
              <a:rPr lang="en-US" sz="2000" baseline="-25000" dirty="0"/>
              <a:t>i</a:t>
            </a:r>
            <a:r>
              <a:rPr lang="en-US" sz="2000" dirty="0"/>
              <a:t>(P) and h</a:t>
            </a:r>
            <a:r>
              <a:rPr lang="en-US" sz="2000" baseline="-25000" dirty="0"/>
              <a:t>i</a:t>
            </a:r>
            <a:r>
              <a:rPr lang="en-US" sz="2000" dirty="0"/>
              <a:t>(Q) due to the linearity of the hash function</a:t>
            </a:r>
          </a:p>
          <a:p>
            <a:pPr lvl="1"/>
            <a:r>
              <a:rPr lang="en-US" sz="2000" dirty="0"/>
              <a:t>Can be generalized to other p-stable LSH functions</a:t>
            </a:r>
          </a:p>
        </p:txBody>
      </p:sp>
      <p:sp>
        <p:nvSpPr>
          <p:cNvPr id="30" name="Title 1">
            <a:extLst>
              <a:ext uri="{FF2B5EF4-FFF2-40B4-BE49-F238E27FC236}">
                <a16:creationId xmlns:a16="http://schemas.microsoft.com/office/drawing/2014/main" id="{5A4C8631-65D0-4C1E-88EB-08A7467F4A49}"/>
              </a:ext>
            </a:extLst>
          </p:cNvPr>
          <p:cNvSpPr>
            <a:spLocks noGrp="1"/>
          </p:cNvSpPr>
          <p:nvPr>
            <p:ph type="title"/>
          </p:nvPr>
        </p:nvSpPr>
        <p:spPr>
          <a:xfrm>
            <a:off x="326136" y="738851"/>
            <a:ext cx="8229600" cy="1066800"/>
          </a:xfrm>
        </p:spPr>
        <p:txBody>
          <a:bodyPr>
            <a:normAutofit fontScale="90000"/>
          </a:bodyPr>
          <a:lstStyle/>
          <a:p>
            <a:r>
              <a:rPr lang="en-US" dirty="0"/>
              <a:t>Probabilistic Distance Tracking Property of the Mapping</a:t>
            </a:r>
          </a:p>
        </p:txBody>
      </p:sp>
      <p:sp>
        <p:nvSpPr>
          <p:cNvPr id="31" name="TextBox 33">
            <a:extLst>
              <a:ext uri="{FF2B5EF4-FFF2-40B4-BE49-F238E27FC236}">
                <a16:creationId xmlns:a16="http://schemas.microsoft.com/office/drawing/2014/main" id="{012A888F-4E06-4A7C-B9C7-FA9F7D8A140B}"/>
              </a:ext>
            </a:extLst>
          </p:cNvPr>
          <p:cNvSpPr txBox="1"/>
          <p:nvPr/>
        </p:nvSpPr>
        <p:spPr>
          <a:xfrm>
            <a:off x="1780399" y="2184325"/>
            <a:ext cx="1104790"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a:t>d dims</a:t>
            </a:r>
          </a:p>
        </p:txBody>
      </p:sp>
      <p:cxnSp>
        <p:nvCxnSpPr>
          <p:cNvPr id="32" name="Straight Arrow Connector 58">
            <a:extLst>
              <a:ext uri="{FF2B5EF4-FFF2-40B4-BE49-F238E27FC236}">
                <a16:creationId xmlns:a16="http://schemas.microsoft.com/office/drawing/2014/main" id="{7B3A9633-1894-4F6E-B0FF-43EAC7A83390}"/>
              </a:ext>
            </a:extLst>
          </p:cNvPr>
          <p:cNvCxnSpPr/>
          <p:nvPr/>
        </p:nvCxnSpPr>
        <p:spPr>
          <a:xfrm>
            <a:off x="6027819" y="3972759"/>
            <a:ext cx="2185063"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59">
            <a:extLst>
              <a:ext uri="{FF2B5EF4-FFF2-40B4-BE49-F238E27FC236}">
                <a16:creationId xmlns:a16="http://schemas.microsoft.com/office/drawing/2014/main" id="{2DB04DE3-AD06-484B-B9FA-379D25EB86CA}"/>
              </a:ext>
            </a:extLst>
          </p:cNvPr>
          <p:cNvCxnSpPr/>
          <p:nvPr/>
        </p:nvCxnSpPr>
        <p:spPr>
          <a:xfrm rot="5400000" flipH="1" flipV="1">
            <a:off x="5244097" y="3263287"/>
            <a:ext cx="1916947"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35" name="Oval 73">
            <a:extLst>
              <a:ext uri="{FF2B5EF4-FFF2-40B4-BE49-F238E27FC236}">
                <a16:creationId xmlns:a16="http://schemas.microsoft.com/office/drawing/2014/main" id="{B4E0C43F-12FE-4A84-A0F6-7152C58E7165}"/>
              </a:ext>
            </a:extLst>
          </p:cNvPr>
          <p:cNvSpPr/>
          <p:nvPr/>
        </p:nvSpPr>
        <p:spPr>
          <a:xfrm>
            <a:off x="8111610" y="3046635"/>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36" name="Straight Arrow Connector 76">
            <a:extLst>
              <a:ext uri="{FF2B5EF4-FFF2-40B4-BE49-F238E27FC236}">
                <a16:creationId xmlns:a16="http://schemas.microsoft.com/office/drawing/2014/main" id="{2B2AA299-E2D4-45D5-BAB4-BA38345003B5}"/>
              </a:ext>
            </a:extLst>
          </p:cNvPr>
          <p:cNvCxnSpPr>
            <a:cxnSpLocks/>
            <a:stCxn id="48" idx="6"/>
            <a:endCxn id="35" idx="2"/>
          </p:cNvCxnSpPr>
          <p:nvPr/>
        </p:nvCxnSpPr>
        <p:spPr>
          <a:xfrm flipV="1">
            <a:off x="6696427" y="3139185"/>
            <a:ext cx="1415184" cy="427901"/>
          </a:xfrm>
          <a:prstGeom prst="straightConnector1">
            <a:avLst/>
          </a:prstGeom>
          <a:ln w="19050" cap="flat" cmpd="sng" algn="ctr">
            <a:solidFill>
              <a:srgbClr val="008000"/>
            </a:solidFill>
            <a:prstDash val="lgDash"/>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7" name="TextBox 78">
            <a:extLst>
              <a:ext uri="{FF2B5EF4-FFF2-40B4-BE49-F238E27FC236}">
                <a16:creationId xmlns:a16="http://schemas.microsoft.com/office/drawing/2014/main" id="{FD51A5CF-C700-4241-865E-49679A349369}"/>
              </a:ext>
            </a:extLst>
          </p:cNvPr>
          <p:cNvSpPr txBox="1"/>
          <p:nvPr/>
        </p:nvSpPr>
        <p:spPr>
          <a:xfrm rot="20610309">
            <a:off x="6522582" y="2952069"/>
            <a:ext cx="1394934" cy="338554"/>
          </a:xfrm>
          <a:prstGeom prst="rect">
            <a:avLst/>
          </a:prstGeom>
          <a:noFill/>
        </p:spPr>
        <p:txBody>
          <a:bodyPr wrap="none" rtlCol="0">
            <a:spAutoFit/>
          </a:bodyPr>
          <a:lstStyle/>
          <a:p>
            <a:r>
              <a:rPr lang="en-US" sz="1600" b="1" dirty="0" err="1"/>
              <a:t>ProjDist</a:t>
            </a:r>
            <a:r>
              <a:rPr lang="en-US" sz="1600" b="1" dirty="0"/>
              <a:t>(P)</a:t>
            </a:r>
          </a:p>
        </p:txBody>
      </p:sp>
      <p:grpSp>
        <p:nvGrpSpPr>
          <p:cNvPr id="38" name="Group 49">
            <a:extLst>
              <a:ext uri="{FF2B5EF4-FFF2-40B4-BE49-F238E27FC236}">
                <a16:creationId xmlns:a16="http://schemas.microsoft.com/office/drawing/2014/main" id="{316A4315-0FAC-491E-B83A-EA313EDDB2C1}"/>
              </a:ext>
            </a:extLst>
          </p:cNvPr>
          <p:cNvGrpSpPr/>
          <p:nvPr/>
        </p:nvGrpSpPr>
        <p:grpSpPr>
          <a:xfrm>
            <a:off x="860724" y="2299774"/>
            <a:ext cx="2185063" cy="1916947"/>
            <a:chOff x="6682586" y="229394"/>
            <a:chExt cx="2185062" cy="1916946"/>
          </a:xfrm>
        </p:grpSpPr>
        <p:cxnSp>
          <p:nvCxnSpPr>
            <p:cNvPr id="39" name="Straight Arrow Connector 51">
              <a:extLst>
                <a:ext uri="{FF2B5EF4-FFF2-40B4-BE49-F238E27FC236}">
                  <a16:creationId xmlns:a16="http://schemas.microsoft.com/office/drawing/2014/main" id="{B1EB626B-53BA-4205-A72A-5E78284ADB34}"/>
                </a:ext>
              </a:extLst>
            </p:cNvPr>
            <p:cNvCxnSpPr/>
            <p:nvPr/>
          </p:nvCxnSpPr>
          <p:spPr>
            <a:xfrm>
              <a:off x="6682586" y="1896545"/>
              <a:ext cx="21850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52">
              <a:extLst>
                <a:ext uri="{FF2B5EF4-FFF2-40B4-BE49-F238E27FC236}">
                  <a16:creationId xmlns:a16="http://schemas.microsoft.com/office/drawing/2014/main" id="{166765AC-2E15-47DE-B807-17ED43DAD4BA}"/>
                </a:ext>
              </a:extLst>
            </p:cNvPr>
            <p:cNvCxnSpPr/>
            <p:nvPr/>
          </p:nvCxnSpPr>
          <p:spPr>
            <a:xfrm rot="5400000" flipH="1" flipV="1">
              <a:off x="5898865" y="1187073"/>
              <a:ext cx="19169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1" name="Straight Arrow Connector 53">
            <a:extLst>
              <a:ext uri="{FF2B5EF4-FFF2-40B4-BE49-F238E27FC236}">
                <a16:creationId xmlns:a16="http://schemas.microsoft.com/office/drawing/2014/main" id="{E69A87EE-2F10-466C-94A9-E62499F4A250}"/>
              </a:ext>
            </a:extLst>
          </p:cNvPr>
          <p:cNvCxnSpPr>
            <a:cxnSpLocks/>
            <a:stCxn id="42" idx="7"/>
            <a:endCxn id="44" idx="3"/>
          </p:cNvCxnSpPr>
          <p:nvPr/>
        </p:nvCxnSpPr>
        <p:spPr>
          <a:xfrm flipV="1">
            <a:off x="1383440" y="2907326"/>
            <a:ext cx="793923" cy="1269281"/>
          </a:xfrm>
          <a:prstGeom prst="straightConnector1">
            <a:avLst/>
          </a:prstGeom>
          <a:ln w="38100" cap="flat" cmpd="sng" algn="ctr">
            <a:solidFill>
              <a:srgbClr val="8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Oval 57">
            <a:extLst>
              <a:ext uri="{FF2B5EF4-FFF2-40B4-BE49-F238E27FC236}">
                <a16:creationId xmlns:a16="http://schemas.microsoft.com/office/drawing/2014/main" id="{E8615C05-04C4-41C3-806E-065406FFA194}"/>
              </a:ext>
            </a:extLst>
          </p:cNvPr>
          <p:cNvSpPr/>
          <p:nvPr/>
        </p:nvSpPr>
        <p:spPr>
          <a:xfrm>
            <a:off x="1210561" y="4149499"/>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3" name="TextBox 66">
            <a:extLst>
              <a:ext uri="{FF2B5EF4-FFF2-40B4-BE49-F238E27FC236}">
                <a16:creationId xmlns:a16="http://schemas.microsoft.com/office/drawing/2014/main" id="{33C74B60-E161-4CE3-A56F-ED8E3B9A923D}"/>
              </a:ext>
            </a:extLst>
          </p:cNvPr>
          <p:cNvSpPr txBox="1"/>
          <p:nvPr/>
        </p:nvSpPr>
        <p:spPr>
          <a:xfrm>
            <a:off x="952034" y="3234162"/>
            <a:ext cx="1089772" cy="338554"/>
          </a:xfrm>
          <a:prstGeom prst="rect">
            <a:avLst/>
          </a:prstGeom>
          <a:noFill/>
        </p:spPr>
        <p:txBody>
          <a:bodyPr wrap="square" rtlCol="0">
            <a:spAutoFit/>
          </a:bodyPr>
          <a:lstStyle/>
          <a:p>
            <a:r>
              <a:rPr lang="en-US" sz="1600" b="1" dirty="0" err="1"/>
              <a:t>Dist</a:t>
            </a:r>
            <a:r>
              <a:rPr lang="en-US" sz="1600" b="1" dirty="0"/>
              <a:t>(P)</a:t>
            </a:r>
          </a:p>
        </p:txBody>
      </p:sp>
      <p:sp>
        <p:nvSpPr>
          <p:cNvPr id="44" name="Oval 75">
            <a:extLst>
              <a:ext uri="{FF2B5EF4-FFF2-40B4-BE49-F238E27FC236}">
                <a16:creationId xmlns:a16="http://schemas.microsoft.com/office/drawing/2014/main" id="{84849934-EFD3-4551-BD5C-5F86CF01EAC2}"/>
              </a:ext>
            </a:extLst>
          </p:cNvPr>
          <p:cNvSpPr/>
          <p:nvPr/>
        </p:nvSpPr>
        <p:spPr>
          <a:xfrm>
            <a:off x="2147700" y="2749331"/>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45" name="TextBox 81">
            <a:extLst>
              <a:ext uri="{FF2B5EF4-FFF2-40B4-BE49-F238E27FC236}">
                <a16:creationId xmlns:a16="http://schemas.microsoft.com/office/drawing/2014/main" id="{80698C2B-0573-493D-BC51-A499E99FDA4C}"/>
              </a:ext>
            </a:extLst>
          </p:cNvPr>
          <p:cNvSpPr txBox="1"/>
          <p:nvPr/>
        </p:nvSpPr>
        <p:spPr>
          <a:xfrm>
            <a:off x="2247674" y="2931905"/>
            <a:ext cx="1169063" cy="369332"/>
          </a:xfrm>
          <a:prstGeom prst="rect">
            <a:avLst/>
          </a:prstGeom>
          <a:noFill/>
        </p:spPr>
        <p:txBody>
          <a:bodyPr wrap="square" rtlCol="0">
            <a:spAutoFit/>
          </a:bodyPr>
          <a:lstStyle/>
          <a:p>
            <a:r>
              <a:rPr lang="en-US" b="1" dirty="0"/>
              <a:t>P</a:t>
            </a:r>
          </a:p>
        </p:txBody>
      </p:sp>
      <p:sp>
        <p:nvSpPr>
          <p:cNvPr id="46" name="TextBox 82">
            <a:extLst>
              <a:ext uri="{FF2B5EF4-FFF2-40B4-BE49-F238E27FC236}">
                <a16:creationId xmlns:a16="http://schemas.microsoft.com/office/drawing/2014/main" id="{871EBF3F-438D-4920-887F-E3310C643D92}"/>
              </a:ext>
            </a:extLst>
          </p:cNvPr>
          <p:cNvSpPr txBox="1"/>
          <p:nvPr/>
        </p:nvSpPr>
        <p:spPr>
          <a:xfrm>
            <a:off x="7993731" y="2621577"/>
            <a:ext cx="1169063" cy="369332"/>
          </a:xfrm>
          <a:prstGeom prst="rect">
            <a:avLst/>
          </a:prstGeom>
          <a:noFill/>
        </p:spPr>
        <p:txBody>
          <a:bodyPr wrap="square" rtlCol="0">
            <a:spAutoFit/>
          </a:bodyPr>
          <a:lstStyle/>
          <a:p>
            <a:r>
              <a:rPr lang="en-US" b="1" dirty="0"/>
              <a:t>𝜋(Q)</a:t>
            </a:r>
          </a:p>
        </p:txBody>
      </p:sp>
      <p:sp>
        <p:nvSpPr>
          <p:cNvPr id="47" name="TextBox 83">
            <a:extLst>
              <a:ext uri="{FF2B5EF4-FFF2-40B4-BE49-F238E27FC236}">
                <a16:creationId xmlns:a16="http://schemas.microsoft.com/office/drawing/2014/main" id="{A0D5D573-ADC7-4F57-AAA3-695F9119F0EB}"/>
              </a:ext>
            </a:extLst>
          </p:cNvPr>
          <p:cNvSpPr txBox="1"/>
          <p:nvPr/>
        </p:nvSpPr>
        <p:spPr>
          <a:xfrm>
            <a:off x="6696427" y="3561357"/>
            <a:ext cx="1169063" cy="369332"/>
          </a:xfrm>
          <a:prstGeom prst="rect">
            <a:avLst/>
          </a:prstGeom>
          <a:noFill/>
        </p:spPr>
        <p:txBody>
          <a:bodyPr wrap="square" rtlCol="0">
            <a:spAutoFit/>
          </a:bodyPr>
          <a:lstStyle/>
          <a:p>
            <a:r>
              <a:rPr lang="en-US" b="1" dirty="0"/>
              <a:t>𝜋(P)</a:t>
            </a:r>
          </a:p>
        </p:txBody>
      </p:sp>
      <p:sp>
        <p:nvSpPr>
          <p:cNvPr id="48" name="Oval 84">
            <a:extLst>
              <a:ext uri="{FF2B5EF4-FFF2-40B4-BE49-F238E27FC236}">
                <a16:creationId xmlns:a16="http://schemas.microsoft.com/office/drawing/2014/main" id="{73B68A2B-CCCD-4F05-BB4C-FF485BD4CD64}"/>
              </a:ext>
            </a:extLst>
          </p:cNvPr>
          <p:cNvSpPr/>
          <p:nvPr/>
        </p:nvSpPr>
        <p:spPr>
          <a:xfrm>
            <a:off x="6493889" y="3474535"/>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49" name="TextBox 85">
            <a:extLst>
              <a:ext uri="{FF2B5EF4-FFF2-40B4-BE49-F238E27FC236}">
                <a16:creationId xmlns:a16="http://schemas.microsoft.com/office/drawing/2014/main" id="{3562337D-DAB8-45BC-9D58-CC7A83A13B53}"/>
              </a:ext>
            </a:extLst>
          </p:cNvPr>
          <p:cNvSpPr txBox="1"/>
          <p:nvPr/>
        </p:nvSpPr>
        <p:spPr>
          <a:xfrm>
            <a:off x="6595158" y="2183552"/>
            <a:ext cx="1267155"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m dims</a:t>
            </a:r>
          </a:p>
        </p:txBody>
      </p:sp>
      <p:sp>
        <p:nvSpPr>
          <p:cNvPr id="51" name="TextBox 86">
            <a:extLst>
              <a:ext uri="{FF2B5EF4-FFF2-40B4-BE49-F238E27FC236}">
                <a16:creationId xmlns:a16="http://schemas.microsoft.com/office/drawing/2014/main" id="{A6DBFF1B-C33A-495A-9E2C-F481AFC59543}"/>
              </a:ext>
            </a:extLst>
          </p:cNvPr>
          <p:cNvSpPr txBox="1"/>
          <p:nvPr/>
        </p:nvSpPr>
        <p:spPr>
          <a:xfrm>
            <a:off x="3181609" y="3006287"/>
            <a:ext cx="3167019" cy="646331"/>
          </a:xfrm>
          <a:prstGeom prst="rect">
            <a:avLst/>
          </a:prstGeom>
          <a:noFill/>
        </p:spPr>
        <p:txBody>
          <a:bodyPr wrap="square" rtlCol="0">
            <a:spAutoFit/>
          </a:bodyPr>
          <a:lstStyle/>
          <a:p>
            <a:r>
              <a:rPr lang="en-US" b="1" dirty="0"/>
              <a:t>𝜋(O) = [h</a:t>
            </a:r>
            <a:r>
              <a:rPr lang="en-US" b="1" baseline="-25000" dirty="0"/>
              <a:t>1</a:t>
            </a:r>
            <a:r>
              <a:rPr lang="en-US" b="1" dirty="0"/>
              <a:t>(O), h</a:t>
            </a:r>
            <a:r>
              <a:rPr lang="en-US" b="1" baseline="-25000" dirty="0"/>
              <a:t>2</a:t>
            </a:r>
            <a:r>
              <a:rPr lang="en-US" b="1" dirty="0"/>
              <a:t>(O),  …, h</a:t>
            </a:r>
            <a:r>
              <a:rPr lang="en-US" b="1" baseline="-25000" dirty="0"/>
              <a:t>m</a:t>
            </a:r>
            <a:r>
              <a:rPr lang="en-US" b="1" dirty="0"/>
              <a:t>(O)]</a:t>
            </a:r>
            <a:endParaRPr lang="en-US" b="1" baseline="30000" dirty="0"/>
          </a:p>
        </p:txBody>
      </p:sp>
      <p:sp>
        <p:nvSpPr>
          <p:cNvPr id="55" name="Flèche : droite 54">
            <a:extLst>
              <a:ext uri="{FF2B5EF4-FFF2-40B4-BE49-F238E27FC236}">
                <a16:creationId xmlns:a16="http://schemas.microsoft.com/office/drawing/2014/main" id="{6BCBEDF1-54B1-4176-A3EB-9385CE16ADB4}"/>
              </a:ext>
            </a:extLst>
          </p:cNvPr>
          <p:cNvSpPr/>
          <p:nvPr/>
        </p:nvSpPr>
        <p:spPr>
          <a:xfrm>
            <a:off x="3181611" y="2299775"/>
            <a:ext cx="2739345" cy="200884"/>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MA" b="1">
              <a:ln w="22225">
                <a:solidFill>
                  <a:schemeClr val="accent2"/>
                </a:solidFill>
                <a:prstDash val="solid"/>
              </a:ln>
              <a:solidFill>
                <a:schemeClr val="accent2">
                  <a:lumMod val="40000"/>
                  <a:lumOff val="60000"/>
                </a:schemeClr>
              </a:solidFill>
            </a:endParaRPr>
          </a:p>
        </p:txBody>
      </p:sp>
      <p:sp>
        <p:nvSpPr>
          <p:cNvPr id="56" name="TextBox 56">
            <a:extLst>
              <a:ext uri="{FF2B5EF4-FFF2-40B4-BE49-F238E27FC236}">
                <a16:creationId xmlns:a16="http://schemas.microsoft.com/office/drawing/2014/main" id="{79F79F53-89E0-468E-B2CF-C89757A8A911}"/>
              </a:ext>
            </a:extLst>
          </p:cNvPr>
          <p:cNvSpPr txBox="1"/>
          <p:nvPr/>
        </p:nvSpPr>
        <p:spPr>
          <a:xfrm>
            <a:off x="1395043" y="4091121"/>
            <a:ext cx="1169063" cy="369332"/>
          </a:xfrm>
          <a:prstGeom prst="rect">
            <a:avLst/>
          </a:prstGeom>
          <a:noFill/>
        </p:spPr>
        <p:txBody>
          <a:bodyPr wrap="square" rtlCol="0">
            <a:spAutoFit/>
          </a:bodyPr>
          <a:lstStyle/>
          <a:p>
            <a:r>
              <a:rPr lang="en-US" b="1" dirty="0"/>
              <a:t>Q</a:t>
            </a:r>
          </a:p>
        </p:txBody>
      </p:sp>
      <p:cxnSp>
        <p:nvCxnSpPr>
          <p:cNvPr id="61" name="Straight Arrow Connector 67">
            <a:extLst>
              <a:ext uri="{FF2B5EF4-FFF2-40B4-BE49-F238E27FC236}">
                <a16:creationId xmlns:a16="http://schemas.microsoft.com/office/drawing/2014/main" id="{62E30108-984E-4B4D-82E3-F9256376E949}"/>
              </a:ext>
            </a:extLst>
          </p:cNvPr>
          <p:cNvCxnSpPr>
            <a:cxnSpLocks/>
          </p:cNvCxnSpPr>
          <p:nvPr/>
        </p:nvCxnSpPr>
        <p:spPr>
          <a:xfrm flipH="1">
            <a:off x="488638" y="3973539"/>
            <a:ext cx="559239" cy="453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Rectangle 61">
            <a:extLst>
              <a:ext uri="{FF2B5EF4-FFF2-40B4-BE49-F238E27FC236}">
                <a16:creationId xmlns:a16="http://schemas.microsoft.com/office/drawing/2014/main" id="{E7DEBB4F-9E7B-474B-AC4D-D753506919BB}"/>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63" name="Rectangle 62">
            <a:extLst>
              <a:ext uri="{FF2B5EF4-FFF2-40B4-BE49-F238E27FC236}">
                <a16:creationId xmlns:a16="http://schemas.microsoft.com/office/drawing/2014/main" id="{F02BDFDA-60B6-40E2-9C43-57560FCA8084}"/>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64" name="Rounded Rectangle 12">
            <a:extLst>
              <a:ext uri="{FF2B5EF4-FFF2-40B4-BE49-F238E27FC236}">
                <a16:creationId xmlns:a16="http://schemas.microsoft.com/office/drawing/2014/main" id="{0CAB65AF-77EA-4399-9EE9-96143C5F4822}"/>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Sun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14</a:t>
            </a:r>
          </a:p>
        </p:txBody>
      </p:sp>
      <p:sp>
        <p:nvSpPr>
          <p:cNvPr id="34" name="Title 1">
            <a:extLst>
              <a:ext uri="{FF2B5EF4-FFF2-40B4-BE49-F238E27FC236}">
                <a16:creationId xmlns:a16="http://schemas.microsoft.com/office/drawing/2014/main" id="{67076B4F-B0FC-4D3A-975F-8EF944B6020F}"/>
              </a:ext>
            </a:extLst>
          </p:cNvPr>
          <p:cNvSpPr txBox="1">
            <a:spLocks/>
          </p:cNvSpPr>
          <p:nvPr/>
        </p:nvSpPr>
        <p:spPr>
          <a:xfrm>
            <a:off x="15471" y="6071727"/>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50" name="Footer Placeholder 1">
            <a:extLst>
              <a:ext uri="{FF2B5EF4-FFF2-40B4-BE49-F238E27FC236}">
                <a16:creationId xmlns:a16="http://schemas.microsoft.com/office/drawing/2014/main" id="{7980C8C8-9C42-497C-AE1A-6797E0478FB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23478500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33" y="391668"/>
            <a:ext cx="8229600" cy="1066800"/>
          </a:xfrm>
        </p:spPr>
        <p:txBody>
          <a:bodyPr>
            <a:normAutofit/>
          </a:bodyPr>
          <a:lstStyle/>
          <a:p>
            <a:r>
              <a:rPr lang="en-US" dirty="0"/>
              <a:t>SRS</a:t>
            </a:r>
          </a:p>
        </p:txBody>
      </p:sp>
      <p:sp>
        <p:nvSpPr>
          <p:cNvPr id="34" name="TextBox 33"/>
          <p:cNvSpPr txBox="1"/>
          <p:nvPr/>
        </p:nvSpPr>
        <p:spPr>
          <a:xfrm>
            <a:off x="1234134" y="1361469"/>
            <a:ext cx="1104790"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a:t>d dims</a:t>
            </a:r>
          </a:p>
        </p:txBody>
      </p:sp>
      <p:cxnSp>
        <p:nvCxnSpPr>
          <p:cNvPr id="59" name="Straight Arrow Connector 58"/>
          <p:cNvCxnSpPr/>
          <p:nvPr/>
        </p:nvCxnSpPr>
        <p:spPr>
          <a:xfrm>
            <a:off x="5481554" y="3149902"/>
            <a:ext cx="2185063"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4697832" y="2440430"/>
            <a:ext cx="1916947"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7565345" y="2223778"/>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77" name="Straight Arrow Connector 76"/>
          <p:cNvCxnSpPr>
            <a:cxnSpLocks/>
            <a:stCxn id="85" idx="6"/>
            <a:endCxn id="74" idx="2"/>
          </p:cNvCxnSpPr>
          <p:nvPr/>
        </p:nvCxnSpPr>
        <p:spPr>
          <a:xfrm flipV="1">
            <a:off x="6150162" y="2316329"/>
            <a:ext cx="1415184" cy="427901"/>
          </a:xfrm>
          <a:prstGeom prst="straightConnector1">
            <a:avLst/>
          </a:prstGeom>
          <a:ln w="19050" cap="flat" cmpd="sng" algn="ctr">
            <a:solidFill>
              <a:srgbClr val="008000"/>
            </a:solidFill>
            <a:prstDash val="lgDash"/>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rot="20610309">
            <a:off x="5976317" y="2129212"/>
            <a:ext cx="1394934" cy="338554"/>
          </a:xfrm>
          <a:prstGeom prst="rect">
            <a:avLst/>
          </a:prstGeom>
          <a:noFill/>
        </p:spPr>
        <p:txBody>
          <a:bodyPr wrap="none" rtlCol="0">
            <a:spAutoFit/>
          </a:bodyPr>
          <a:lstStyle/>
          <a:p>
            <a:r>
              <a:rPr lang="en-US" sz="1600" b="1" dirty="0" err="1"/>
              <a:t>ProjDist</a:t>
            </a:r>
            <a:r>
              <a:rPr lang="en-US" sz="1600" b="1" dirty="0"/>
              <a:t>(P)</a:t>
            </a:r>
          </a:p>
        </p:txBody>
      </p:sp>
      <p:grpSp>
        <p:nvGrpSpPr>
          <p:cNvPr id="50" name="Group 49">
            <a:extLst>
              <a:ext uri="{FF2B5EF4-FFF2-40B4-BE49-F238E27FC236}">
                <a16:creationId xmlns:a16="http://schemas.microsoft.com/office/drawing/2014/main" id="{39CF8DDF-517F-D844-BF7D-7516A50C82C9}"/>
              </a:ext>
            </a:extLst>
          </p:cNvPr>
          <p:cNvGrpSpPr/>
          <p:nvPr/>
        </p:nvGrpSpPr>
        <p:grpSpPr>
          <a:xfrm>
            <a:off x="314459" y="1476918"/>
            <a:ext cx="2185063" cy="1916947"/>
            <a:chOff x="6682586" y="229394"/>
            <a:chExt cx="2185062" cy="1916946"/>
          </a:xfrm>
        </p:grpSpPr>
        <p:cxnSp>
          <p:nvCxnSpPr>
            <p:cNvPr id="52" name="Straight Arrow Connector 51">
              <a:extLst>
                <a:ext uri="{FF2B5EF4-FFF2-40B4-BE49-F238E27FC236}">
                  <a16:creationId xmlns:a16="http://schemas.microsoft.com/office/drawing/2014/main" id="{10E75823-8118-034F-AF1E-C7159CF9EE09}"/>
                </a:ext>
              </a:extLst>
            </p:cNvPr>
            <p:cNvCxnSpPr/>
            <p:nvPr/>
          </p:nvCxnSpPr>
          <p:spPr>
            <a:xfrm>
              <a:off x="6682586" y="1896545"/>
              <a:ext cx="21850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49E726E-9B02-CE41-8211-799325FE9EE8}"/>
                </a:ext>
              </a:extLst>
            </p:cNvPr>
            <p:cNvCxnSpPr/>
            <p:nvPr/>
          </p:nvCxnSpPr>
          <p:spPr>
            <a:xfrm rot="5400000" flipH="1" flipV="1">
              <a:off x="5898865" y="1187073"/>
              <a:ext cx="19169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48FD357D-854F-FB46-A2B1-70D0896A5318}"/>
              </a:ext>
            </a:extLst>
          </p:cNvPr>
          <p:cNvCxnSpPr>
            <a:cxnSpLocks/>
            <a:stCxn id="58" idx="7"/>
            <a:endCxn id="76" idx="3"/>
          </p:cNvCxnSpPr>
          <p:nvPr/>
        </p:nvCxnSpPr>
        <p:spPr>
          <a:xfrm flipV="1">
            <a:off x="837175" y="2084470"/>
            <a:ext cx="793923" cy="1269281"/>
          </a:xfrm>
          <a:prstGeom prst="straightConnector1">
            <a:avLst/>
          </a:prstGeom>
          <a:ln w="38100" cap="flat" cmpd="sng" algn="ctr">
            <a:solidFill>
              <a:srgbClr val="8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6FAE2E61-B418-384E-97BF-177D5E04DC34}"/>
              </a:ext>
            </a:extLst>
          </p:cNvPr>
          <p:cNvSpPr txBox="1"/>
          <p:nvPr/>
        </p:nvSpPr>
        <p:spPr>
          <a:xfrm>
            <a:off x="848778" y="3268265"/>
            <a:ext cx="1169063" cy="369332"/>
          </a:xfrm>
          <a:prstGeom prst="rect">
            <a:avLst/>
          </a:prstGeom>
          <a:noFill/>
        </p:spPr>
        <p:txBody>
          <a:bodyPr wrap="square" rtlCol="0">
            <a:spAutoFit/>
          </a:bodyPr>
          <a:lstStyle/>
          <a:p>
            <a:r>
              <a:rPr lang="en-US" b="1" dirty="0"/>
              <a:t>Q</a:t>
            </a:r>
          </a:p>
        </p:txBody>
      </p:sp>
      <p:sp>
        <p:nvSpPr>
          <p:cNvPr id="58" name="Oval 57">
            <a:extLst>
              <a:ext uri="{FF2B5EF4-FFF2-40B4-BE49-F238E27FC236}">
                <a16:creationId xmlns:a16="http://schemas.microsoft.com/office/drawing/2014/main" id="{042B4910-233C-5C45-99EA-F69C3314B14E}"/>
              </a:ext>
            </a:extLst>
          </p:cNvPr>
          <p:cNvSpPr/>
          <p:nvPr/>
        </p:nvSpPr>
        <p:spPr>
          <a:xfrm>
            <a:off x="664296" y="3326643"/>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B2813C3-4D83-B544-A86B-9E7DD86A3BDD}"/>
              </a:ext>
            </a:extLst>
          </p:cNvPr>
          <p:cNvSpPr txBox="1"/>
          <p:nvPr/>
        </p:nvSpPr>
        <p:spPr>
          <a:xfrm>
            <a:off x="405769" y="2411306"/>
            <a:ext cx="1089772" cy="338554"/>
          </a:xfrm>
          <a:prstGeom prst="rect">
            <a:avLst/>
          </a:prstGeom>
          <a:noFill/>
        </p:spPr>
        <p:txBody>
          <a:bodyPr wrap="square" rtlCol="0">
            <a:spAutoFit/>
          </a:bodyPr>
          <a:lstStyle/>
          <a:p>
            <a:r>
              <a:rPr lang="en-US" sz="1600" b="1" dirty="0" err="1"/>
              <a:t>Dist</a:t>
            </a:r>
            <a:r>
              <a:rPr lang="en-US" sz="1600" b="1" dirty="0"/>
              <a:t>(P)</a:t>
            </a:r>
          </a:p>
        </p:txBody>
      </p:sp>
      <p:cxnSp>
        <p:nvCxnSpPr>
          <p:cNvPr id="68" name="Straight Arrow Connector 67">
            <a:extLst>
              <a:ext uri="{FF2B5EF4-FFF2-40B4-BE49-F238E27FC236}">
                <a16:creationId xmlns:a16="http://schemas.microsoft.com/office/drawing/2014/main" id="{BBC03C28-68EC-9B4E-9A3A-830FC48D98D5}"/>
              </a:ext>
            </a:extLst>
          </p:cNvPr>
          <p:cNvCxnSpPr>
            <a:cxnSpLocks/>
          </p:cNvCxnSpPr>
          <p:nvPr/>
        </p:nvCxnSpPr>
        <p:spPr>
          <a:xfrm flipH="1">
            <a:off x="-57627" y="3150682"/>
            <a:ext cx="559239" cy="453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Oval 75">
            <a:extLst>
              <a:ext uri="{FF2B5EF4-FFF2-40B4-BE49-F238E27FC236}">
                <a16:creationId xmlns:a16="http://schemas.microsoft.com/office/drawing/2014/main" id="{6025FEC8-324E-434D-866F-1EFF9675FB74}"/>
              </a:ext>
            </a:extLst>
          </p:cNvPr>
          <p:cNvSpPr/>
          <p:nvPr/>
        </p:nvSpPr>
        <p:spPr>
          <a:xfrm>
            <a:off x="1601435" y="1926475"/>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82" name="TextBox 81">
            <a:extLst>
              <a:ext uri="{FF2B5EF4-FFF2-40B4-BE49-F238E27FC236}">
                <a16:creationId xmlns:a16="http://schemas.microsoft.com/office/drawing/2014/main" id="{C318C6BF-618C-DA49-B7AF-E4282720A64C}"/>
              </a:ext>
            </a:extLst>
          </p:cNvPr>
          <p:cNvSpPr txBox="1"/>
          <p:nvPr/>
        </p:nvSpPr>
        <p:spPr>
          <a:xfrm>
            <a:off x="1701409" y="2109048"/>
            <a:ext cx="1169063" cy="369332"/>
          </a:xfrm>
          <a:prstGeom prst="rect">
            <a:avLst/>
          </a:prstGeom>
          <a:noFill/>
        </p:spPr>
        <p:txBody>
          <a:bodyPr wrap="square" rtlCol="0">
            <a:spAutoFit/>
          </a:bodyPr>
          <a:lstStyle/>
          <a:p>
            <a:r>
              <a:rPr lang="en-US" b="1" dirty="0"/>
              <a:t>P</a:t>
            </a:r>
          </a:p>
        </p:txBody>
      </p:sp>
      <p:sp>
        <p:nvSpPr>
          <p:cNvPr id="83" name="TextBox 82">
            <a:extLst>
              <a:ext uri="{FF2B5EF4-FFF2-40B4-BE49-F238E27FC236}">
                <a16:creationId xmlns:a16="http://schemas.microsoft.com/office/drawing/2014/main" id="{9DF82E79-6600-964A-A73D-AE5E712BDBF2}"/>
              </a:ext>
            </a:extLst>
          </p:cNvPr>
          <p:cNvSpPr txBox="1"/>
          <p:nvPr/>
        </p:nvSpPr>
        <p:spPr>
          <a:xfrm>
            <a:off x="7447466" y="1798721"/>
            <a:ext cx="1169063" cy="369332"/>
          </a:xfrm>
          <a:prstGeom prst="rect">
            <a:avLst/>
          </a:prstGeom>
          <a:noFill/>
        </p:spPr>
        <p:txBody>
          <a:bodyPr wrap="square" rtlCol="0">
            <a:spAutoFit/>
          </a:bodyPr>
          <a:lstStyle/>
          <a:p>
            <a:r>
              <a:rPr lang="en-US" b="1" dirty="0"/>
              <a:t>𝜋(Q)</a:t>
            </a:r>
          </a:p>
        </p:txBody>
      </p:sp>
      <p:sp>
        <p:nvSpPr>
          <p:cNvPr id="84" name="TextBox 83">
            <a:extLst>
              <a:ext uri="{FF2B5EF4-FFF2-40B4-BE49-F238E27FC236}">
                <a16:creationId xmlns:a16="http://schemas.microsoft.com/office/drawing/2014/main" id="{1FF147A5-0EA0-3E4E-844C-E935411C4C9D}"/>
              </a:ext>
            </a:extLst>
          </p:cNvPr>
          <p:cNvSpPr txBox="1"/>
          <p:nvPr/>
        </p:nvSpPr>
        <p:spPr>
          <a:xfrm>
            <a:off x="6150162" y="2738501"/>
            <a:ext cx="1169063" cy="369332"/>
          </a:xfrm>
          <a:prstGeom prst="rect">
            <a:avLst/>
          </a:prstGeom>
          <a:noFill/>
        </p:spPr>
        <p:txBody>
          <a:bodyPr wrap="square" rtlCol="0">
            <a:spAutoFit/>
          </a:bodyPr>
          <a:lstStyle/>
          <a:p>
            <a:r>
              <a:rPr lang="en-US" b="1" dirty="0"/>
              <a:t>𝜋(P)</a:t>
            </a:r>
          </a:p>
        </p:txBody>
      </p:sp>
      <p:sp>
        <p:nvSpPr>
          <p:cNvPr id="85" name="Oval 84">
            <a:extLst>
              <a:ext uri="{FF2B5EF4-FFF2-40B4-BE49-F238E27FC236}">
                <a16:creationId xmlns:a16="http://schemas.microsoft.com/office/drawing/2014/main" id="{5C6F18CC-79B4-5344-B8F3-0AA74BAAD47D}"/>
              </a:ext>
            </a:extLst>
          </p:cNvPr>
          <p:cNvSpPr/>
          <p:nvPr/>
        </p:nvSpPr>
        <p:spPr>
          <a:xfrm>
            <a:off x="5947624" y="2651679"/>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86" name="TextBox 85">
            <a:extLst>
              <a:ext uri="{FF2B5EF4-FFF2-40B4-BE49-F238E27FC236}">
                <a16:creationId xmlns:a16="http://schemas.microsoft.com/office/drawing/2014/main" id="{3AF30DC2-01A1-6840-AF2B-80F2BC7EE73F}"/>
              </a:ext>
            </a:extLst>
          </p:cNvPr>
          <p:cNvSpPr txBox="1"/>
          <p:nvPr/>
        </p:nvSpPr>
        <p:spPr>
          <a:xfrm>
            <a:off x="6048893" y="1360695"/>
            <a:ext cx="1267155"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m dims</a:t>
            </a:r>
          </a:p>
        </p:txBody>
      </p:sp>
      <p:sp>
        <p:nvSpPr>
          <p:cNvPr id="87" name="TextBox 86">
            <a:extLst>
              <a:ext uri="{FF2B5EF4-FFF2-40B4-BE49-F238E27FC236}">
                <a16:creationId xmlns:a16="http://schemas.microsoft.com/office/drawing/2014/main" id="{BB08C81D-C206-284B-9AF3-749F5397A9B8}"/>
              </a:ext>
            </a:extLst>
          </p:cNvPr>
          <p:cNvSpPr txBox="1"/>
          <p:nvPr/>
        </p:nvSpPr>
        <p:spPr>
          <a:xfrm>
            <a:off x="2635344" y="2183430"/>
            <a:ext cx="3167019" cy="646331"/>
          </a:xfrm>
          <a:prstGeom prst="rect">
            <a:avLst/>
          </a:prstGeom>
          <a:noFill/>
        </p:spPr>
        <p:txBody>
          <a:bodyPr wrap="square" rtlCol="0">
            <a:spAutoFit/>
          </a:bodyPr>
          <a:lstStyle/>
          <a:p>
            <a:r>
              <a:rPr lang="en-US" b="1" dirty="0"/>
              <a:t>𝜋(O) = [h</a:t>
            </a:r>
            <a:r>
              <a:rPr lang="en-US" b="1" baseline="-25000" dirty="0"/>
              <a:t>1</a:t>
            </a:r>
            <a:r>
              <a:rPr lang="en-US" b="1" dirty="0"/>
              <a:t>(O), h</a:t>
            </a:r>
            <a:r>
              <a:rPr lang="en-US" b="1" baseline="-25000" dirty="0"/>
              <a:t>2</a:t>
            </a:r>
            <a:r>
              <a:rPr lang="en-US" b="1" dirty="0"/>
              <a:t>(O),  …, h</a:t>
            </a:r>
            <a:r>
              <a:rPr lang="en-US" b="1" baseline="-25000" dirty="0"/>
              <a:t>m</a:t>
            </a:r>
            <a:r>
              <a:rPr lang="en-US" b="1" dirty="0"/>
              <a:t>(O)]</a:t>
            </a:r>
            <a:endParaRPr lang="en-US" b="1" baseline="30000" dirty="0"/>
          </a:p>
        </p:txBody>
      </p:sp>
      <p:sp>
        <p:nvSpPr>
          <p:cNvPr id="4" name="Flèche : droite 3">
            <a:extLst>
              <a:ext uri="{FF2B5EF4-FFF2-40B4-BE49-F238E27FC236}">
                <a16:creationId xmlns:a16="http://schemas.microsoft.com/office/drawing/2014/main" id="{81946C09-F515-4844-B88E-DBDB7078E62B}"/>
              </a:ext>
            </a:extLst>
          </p:cNvPr>
          <p:cNvSpPr/>
          <p:nvPr/>
        </p:nvSpPr>
        <p:spPr>
          <a:xfrm>
            <a:off x="2635346" y="1476918"/>
            <a:ext cx="2739345" cy="200884"/>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MA" b="1">
              <a:ln w="22225">
                <a:solidFill>
                  <a:schemeClr val="accent2"/>
                </a:solidFill>
                <a:prstDash val="solid"/>
              </a:ln>
              <a:solidFill>
                <a:schemeClr val="accent2">
                  <a:lumMod val="40000"/>
                  <a:lumOff val="60000"/>
                </a:schemeClr>
              </a:solidFill>
            </a:endParaRPr>
          </a:p>
        </p:txBody>
      </p:sp>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Sun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14</a:t>
            </a:r>
          </a:p>
        </p:txBody>
      </p:sp>
      <p:sp>
        <p:nvSpPr>
          <p:cNvPr id="33" name="Content Placeholder 3">
            <a:extLst>
              <a:ext uri="{FF2B5EF4-FFF2-40B4-BE49-F238E27FC236}">
                <a16:creationId xmlns:a16="http://schemas.microsoft.com/office/drawing/2014/main" id="{A87E1965-EF2F-4BDE-A4B0-BDC49DCDF20D}"/>
              </a:ext>
            </a:extLst>
          </p:cNvPr>
          <p:cNvSpPr>
            <a:spLocks noGrp="1"/>
          </p:cNvSpPr>
          <p:nvPr>
            <p:ph sz="quarter" idx="1"/>
          </p:nvPr>
        </p:nvSpPr>
        <p:spPr>
          <a:xfrm>
            <a:off x="664296" y="4089042"/>
            <a:ext cx="8153400" cy="1831080"/>
          </a:xfrm>
        </p:spPr>
        <p:txBody>
          <a:bodyPr>
            <a:normAutofit fontScale="70000" lnSpcReduction="20000"/>
          </a:bodyPr>
          <a:lstStyle/>
          <a:p>
            <a:r>
              <a:rPr lang="en-US" dirty="0"/>
              <a:t>Given that </a:t>
            </a:r>
            <a:r>
              <a:rPr lang="en-US" dirty="0" err="1">
                <a:highlight>
                  <a:srgbClr val="FFFF00"/>
                </a:highlight>
              </a:rPr>
              <a:t>ProjDist</a:t>
            </a:r>
            <a:r>
              <a:rPr lang="en-US" dirty="0">
                <a:highlight>
                  <a:srgbClr val="FFFF00"/>
                </a:highlight>
              </a:rPr>
              <a:t>(P) ≤ r</a:t>
            </a:r>
            <a:r>
              <a:rPr lang="en-US" dirty="0"/>
              <a:t>, what can we infer about </a:t>
            </a:r>
            <a:r>
              <a:rPr lang="en-US" dirty="0" err="1"/>
              <a:t>Dist</a:t>
            </a:r>
            <a:r>
              <a:rPr lang="en-US" dirty="0"/>
              <a:t>(P)?</a:t>
            </a:r>
          </a:p>
          <a:p>
            <a:pPr lvl="1"/>
            <a:r>
              <a:rPr lang="en-US" sz="2800" dirty="0"/>
              <a:t>If </a:t>
            </a:r>
            <a:r>
              <a:rPr lang="en-US" sz="2800" dirty="0" err="1">
                <a:solidFill>
                  <a:srgbClr val="C00000"/>
                </a:solidFill>
              </a:rPr>
              <a:t>Dist</a:t>
            </a:r>
            <a:r>
              <a:rPr lang="en-US" sz="2800" dirty="0">
                <a:solidFill>
                  <a:srgbClr val="C00000"/>
                </a:solidFill>
              </a:rPr>
              <a:t>(P) ≤ R</a:t>
            </a:r>
            <a:r>
              <a:rPr lang="en-US" sz="2800" dirty="0"/>
              <a:t>, then </a:t>
            </a:r>
            <a:r>
              <a:rPr lang="en-US" sz="2800" dirty="0" err="1"/>
              <a:t>Pr</a:t>
            </a:r>
            <a:r>
              <a:rPr lang="en-US" sz="2800" dirty="0"/>
              <a:t>[ </a:t>
            </a:r>
            <a:r>
              <a:rPr lang="en-US" sz="2800" dirty="0" err="1">
                <a:solidFill>
                  <a:srgbClr val="0432FF"/>
                </a:solidFill>
              </a:rPr>
              <a:t>ProjDist</a:t>
            </a:r>
            <a:r>
              <a:rPr lang="en-US" sz="2800" dirty="0">
                <a:solidFill>
                  <a:srgbClr val="0432FF"/>
                </a:solidFill>
              </a:rPr>
              <a:t>(P) ≤ r </a:t>
            </a:r>
            <a:r>
              <a:rPr lang="en-US" sz="2800" dirty="0"/>
              <a:t>] ≥  </a:t>
            </a:r>
            <a:r>
              <a:rPr lang="en-US" sz="2800" dirty="0" err="1"/>
              <a:t>Ψ</a:t>
            </a:r>
            <a:r>
              <a:rPr lang="en-US" sz="2800" baseline="-25000" dirty="0" err="1"/>
              <a:t>m</a:t>
            </a:r>
            <a:r>
              <a:rPr lang="en-US" sz="2800" dirty="0"/>
              <a:t>( (</a:t>
            </a:r>
            <a:r>
              <a:rPr lang="en-US" sz="2800" dirty="0">
                <a:solidFill>
                  <a:srgbClr val="0432FF"/>
                </a:solidFill>
              </a:rPr>
              <a:t>r/R</a:t>
            </a:r>
            <a:r>
              <a:rPr lang="en-US" sz="2800" dirty="0"/>
              <a:t>)</a:t>
            </a:r>
            <a:r>
              <a:rPr lang="en-US" sz="2800" baseline="30000" dirty="0"/>
              <a:t>2 </a:t>
            </a:r>
            <a:r>
              <a:rPr lang="en-US" sz="2800" dirty="0"/>
              <a:t>)</a:t>
            </a:r>
          </a:p>
          <a:p>
            <a:pPr lvl="1"/>
            <a:r>
              <a:rPr lang="en-US" sz="2800" dirty="0"/>
              <a:t>If </a:t>
            </a:r>
            <a:r>
              <a:rPr lang="en-US" sz="2800" dirty="0" err="1">
                <a:solidFill>
                  <a:srgbClr val="C00000"/>
                </a:solidFill>
              </a:rPr>
              <a:t>Dist</a:t>
            </a:r>
            <a:r>
              <a:rPr lang="en-US" sz="2800" dirty="0">
                <a:solidFill>
                  <a:srgbClr val="C00000"/>
                </a:solidFill>
              </a:rPr>
              <a:t>(P) &gt; </a:t>
            </a:r>
            <a:r>
              <a:rPr lang="en-US" sz="2800" dirty="0" err="1">
                <a:solidFill>
                  <a:srgbClr val="C00000"/>
                </a:solidFill>
              </a:rPr>
              <a:t>cR</a:t>
            </a:r>
            <a:r>
              <a:rPr lang="en-US" sz="2800" dirty="0"/>
              <a:t>, then </a:t>
            </a:r>
            <a:r>
              <a:rPr lang="en-US" sz="2800" dirty="0" err="1"/>
              <a:t>Pr</a:t>
            </a:r>
            <a:r>
              <a:rPr lang="en-US" sz="2800" dirty="0"/>
              <a:t>[ </a:t>
            </a:r>
            <a:r>
              <a:rPr lang="en-US" sz="2800" dirty="0" err="1">
                <a:solidFill>
                  <a:srgbClr val="0432FF"/>
                </a:solidFill>
              </a:rPr>
              <a:t>ProjDist</a:t>
            </a:r>
            <a:r>
              <a:rPr lang="en-US" sz="2800" dirty="0">
                <a:solidFill>
                  <a:srgbClr val="0432FF"/>
                </a:solidFill>
              </a:rPr>
              <a:t>(P) ≤ r </a:t>
            </a:r>
            <a:r>
              <a:rPr lang="en-US" sz="2800" dirty="0"/>
              <a:t>] ≤ </a:t>
            </a:r>
            <a:r>
              <a:rPr lang="en-US" sz="2800" dirty="0" err="1"/>
              <a:t>Ψ</a:t>
            </a:r>
            <a:r>
              <a:rPr lang="en-US" sz="2800" baseline="-25000" dirty="0" err="1"/>
              <a:t>m</a:t>
            </a:r>
            <a:r>
              <a:rPr lang="en-US" sz="2800" dirty="0"/>
              <a:t>( (</a:t>
            </a:r>
            <a:r>
              <a:rPr lang="en-US" sz="2800" dirty="0">
                <a:solidFill>
                  <a:srgbClr val="0432FF"/>
                </a:solidFill>
              </a:rPr>
              <a:t>r/</a:t>
            </a:r>
            <a:r>
              <a:rPr lang="en-US" sz="2800" dirty="0" err="1">
                <a:solidFill>
                  <a:srgbClr val="0432FF"/>
                </a:solidFill>
              </a:rPr>
              <a:t>cR</a:t>
            </a:r>
            <a:r>
              <a:rPr lang="en-US" sz="2800" dirty="0"/>
              <a:t>)</a:t>
            </a:r>
            <a:r>
              <a:rPr lang="en-US" sz="2800" baseline="30000" dirty="0"/>
              <a:t>2 </a:t>
            </a:r>
            <a:r>
              <a:rPr lang="en-US" sz="2800" dirty="0"/>
              <a:t>) = t</a:t>
            </a:r>
          </a:p>
          <a:p>
            <a:pPr lvl="1"/>
            <a:r>
              <a:rPr lang="en-US" sz="2800" dirty="0"/>
              <a:t>(some probability) at most O(</a:t>
            </a:r>
            <a:r>
              <a:rPr lang="en-US" sz="2800" dirty="0" err="1"/>
              <a:t>tn</a:t>
            </a:r>
            <a:r>
              <a:rPr lang="en-US" sz="2800" dirty="0"/>
              <a:t>) points with </a:t>
            </a:r>
            <a:r>
              <a:rPr lang="en-US" sz="2800" dirty="0" err="1"/>
              <a:t>ProjDist</a:t>
            </a:r>
            <a:r>
              <a:rPr lang="en-US" sz="2800" dirty="0"/>
              <a:t> ≤ R</a:t>
            </a:r>
          </a:p>
          <a:p>
            <a:pPr lvl="1"/>
            <a:r>
              <a:rPr lang="en-US" sz="2800" dirty="0"/>
              <a:t>(constant probability) one of the O(</a:t>
            </a:r>
            <a:r>
              <a:rPr lang="en-US" sz="2800" dirty="0" err="1"/>
              <a:t>tn</a:t>
            </a:r>
            <a:r>
              <a:rPr lang="en-US" sz="2800" dirty="0"/>
              <a:t>) points has </a:t>
            </a:r>
            <a:r>
              <a:rPr lang="en-US" sz="2800" dirty="0" err="1"/>
              <a:t>Dist</a:t>
            </a:r>
            <a:r>
              <a:rPr lang="en-US" sz="2800" dirty="0"/>
              <a:t> ≤ R</a:t>
            </a:r>
          </a:p>
          <a:p>
            <a:endParaRPr lang="en-US" dirty="0"/>
          </a:p>
          <a:p>
            <a:endParaRPr lang="en-US" dirty="0">
              <a:sym typeface="Wingdings"/>
            </a:endParaRPr>
          </a:p>
        </p:txBody>
      </p:sp>
      <p:sp>
        <p:nvSpPr>
          <p:cNvPr id="35" name="Rectangle 34">
            <a:extLst>
              <a:ext uri="{FF2B5EF4-FFF2-40B4-BE49-F238E27FC236}">
                <a16:creationId xmlns:a16="http://schemas.microsoft.com/office/drawing/2014/main" id="{0FAB771D-E70A-4747-9F2F-1CF410B7C0D5}"/>
              </a:ext>
            </a:extLst>
          </p:cNvPr>
          <p:cNvSpPr/>
          <p:nvPr/>
        </p:nvSpPr>
        <p:spPr>
          <a:xfrm>
            <a:off x="1819076" y="3441151"/>
            <a:ext cx="3976937"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dirty="0" err="1">
                <a:sym typeface="Wingdings"/>
              </a:rPr>
              <a:t>ProjDist</a:t>
            </a:r>
            <a:r>
              <a:rPr lang="en-US" sz="2400" dirty="0">
                <a:sym typeface="Wingdings"/>
              </a:rPr>
              <a:t>(P)</a:t>
            </a:r>
            <a:r>
              <a:rPr lang="en-US" sz="2400" baseline="30000" dirty="0">
                <a:sym typeface="Wingdings"/>
              </a:rPr>
              <a:t>2</a:t>
            </a:r>
            <a:r>
              <a:rPr lang="en-US" sz="2400" dirty="0">
                <a:sym typeface="Wingdings"/>
              </a:rPr>
              <a:t> </a:t>
            </a:r>
            <a:r>
              <a:rPr lang="en-US" sz="2400" dirty="0"/>
              <a:t>~ </a:t>
            </a:r>
            <a:r>
              <a:rPr lang="en-US" sz="2400" dirty="0" err="1"/>
              <a:t>Dist</a:t>
            </a:r>
            <a:r>
              <a:rPr lang="en-US" sz="2400" dirty="0"/>
              <a:t>(P)</a:t>
            </a:r>
            <a:r>
              <a:rPr lang="en-US" sz="2400" baseline="30000" dirty="0"/>
              <a:t>2 </a:t>
            </a:r>
            <a:r>
              <a:rPr lang="en-US" sz="2400" dirty="0"/>
              <a:t>* </a:t>
            </a:r>
            <a:r>
              <a:rPr lang="en-US" sz="2400" dirty="0">
                <a:solidFill>
                  <a:srgbClr val="FF0000"/>
                </a:solidFill>
                <a:latin typeface="Burtinomatic-DemiBold"/>
                <a:cs typeface="Burtinomatic-DemiBold"/>
              </a:rPr>
              <a:t>χ</a:t>
            </a:r>
            <a:r>
              <a:rPr lang="en-US" sz="2400" baseline="30000" dirty="0">
                <a:solidFill>
                  <a:srgbClr val="FF0000"/>
                </a:solidFill>
                <a:latin typeface="Burtinomatic-DemiBold"/>
                <a:cs typeface="Burtinomatic-DemiBold"/>
              </a:rPr>
              <a:t>2</a:t>
            </a:r>
            <a:r>
              <a:rPr lang="en-US" sz="2400" baseline="-25000" dirty="0">
                <a:solidFill>
                  <a:srgbClr val="FF0000"/>
                </a:solidFill>
                <a:latin typeface="Burtinomatic-DemiBold"/>
                <a:cs typeface="Burtinomatic-DemiBold"/>
              </a:rPr>
              <a:t>m</a:t>
            </a:r>
            <a:endParaRPr lang="en-US" sz="2400" dirty="0"/>
          </a:p>
        </p:txBody>
      </p:sp>
      <p:sp>
        <p:nvSpPr>
          <p:cNvPr id="38" name="Rectangle 37">
            <a:extLst>
              <a:ext uri="{FF2B5EF4-FFF2-40B4-BE49-F238E27FC236}">
                <a16:creationId xmlns:a16="http://schemas.microsoft.com/office/drawing/2014/main" id="{BD27E4EB-87E7-45BF-B7C4-A6D14BFD455A}"/>
              </a:ext>
            </a:extLst>
          </p:cNvPr>
          <p:cNvSpPr/>
          <p:nvPr/>
        </p:nvSpPr>
        <p:spPr>
          <a:xfrm>
            <a:off x="-57627" y="5663297"/>
            <a:ext cx="9144000"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342891" indent="-342891">
              <a:buFont typeface="Arial" panose="020B0604020202020204" pitchFamily="34" charset="0"/>
              <a:buChar char="•"/>
            </a:pPr>
            <a:r>
              <a:rPr lang="en-US" sz="2000" dirty="0"/>
              <a:t>This solves the so-called (R, c)-NN queries </a:t>
            </a:r>
            <a:r>
              <a:rPr lang="en-US" sz="2000" dirty="0">
                <a:sym typeface="Wingdings" pitchFamily="2" charset="2"/>
              </a:rPr>
              <a:t> returns a c</a:t>
            </a:r>
            <a:r>
              <a:rPr lang="en-US" sz="2000" baseline="30000" dirty="0">
                <a:sym typeface="Wingdings" pitchFamily="2" charset="2"/>
              </a:rPr>
              <a:t>2</a:t>
            </a:r>
            <a:r>
              <a:rPr lang="en-US" sz="2000" dirty="0">
                <a:sym typeface="Wingdings" pitchFamily="2" charset="2"/>
              </a:rPr>
              <a:t> ANN</a:t>
            </a:r>
          </a:p>
          <a:p>
            <a:pPr marL="342891" indent="-342891">
              <a:buFont typeface="Arial" panose="020B0604020202020204" pitchFamily="34" charset="0"/>
              <a:buChar char="•"/>
            </a:pPr>
            <a:r>
              <a:rPr lang="en-US" sz="2000" dirty="0">
                <a:sym typeface="Wingdings" pitchFamily="2" charset="2"/>
              </a:rPr>
              <a:t>Using another algorithm &amp; proof  returns a c-ANN</a:t>
            </a:r>
          </a:p>
        </p:txBody>
      </p:sp>
      <p:sp>
        <p:nvSpPr>
          <p:cNvPr id="32" name="Title 1">
            <a:extLst>
              <a:ext uri="{FF2B5EF4-FFF2-40B4-BE49-F238E27FC236}">
                <a16:creationId xmlns:a16="http://schemas.microsoft.com/office/drawing/2014/main" id="{6E608EE8-5A25-4DB9-ADFA-B3C8D8FBE91F}"/>
              </a:ext>
            </a:extLst>
          </p:cNvPr>
          <p:cNvSpPr txBox="1">
            <a:spLocks/>
          </p:cNvSpPr>
          <p:nvPr/>
        </p:nvSpPr>
        <p:spPr>
          <a:xfrm>
            <a:off x="7582922" y="6066396"/>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solidFill>
                  <a:schemeClr val="bg1"/>
                </a:solidFill>
                <a:latin typeface="+mn-lt"/>
              </a:rPr>
              <a:t>Slide by W. Wang</a:t>
            </a:r>
            <a:endParaRPr lang="en-US" sz="1200" dirty="0">
              <a:solidFill>
                <a:schemeClr val="bg1"/>
              </a:solidFill>
              <a:latin typeface="+mn-lt"/>
            </a:endParaRPr>
          </a:p>
        </p:txBody>
      </p:sp>
      <p:sp>
        <p:nvSpPr>
          <p:cNvPr id="36" name="Footer Placeholder 1">
            <a:extLst>
              <a:ext uri="{FF2B5EF4-FFF2-40B4-BE49-F238E27FC236}">
                <a16:creationId xmlns:a16="http://schemas.microsoft.com/office/drawing/2014/main" id="{BAC7DEF4-08DF-40F6-B261-1BCB96B3B9A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67396201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33" y="391668"/>
            <a:ext cx="8229600" cy="1066800"/>
          </a:xfrm>
        </p:spPr>
        <p:txBody>
          <a:bodyPr>
            <a:normAutofit/>
          </a:bodyPr>
          <a:lstStyle/>
          <a:p>
            <a:r>
              <a:rPr lang="en-US" dirty="0"/>
              <a:t>C2LSH/QALSH</a:t>
            </a:r>
          </a:p>
        </p:txBody>
      </p:sp>
      <p:sp>
        <p:nvSpPr>
          <p:cNvPr id="34" name="TextBox 33"/>
          <p:cNvSpPr txBox="1"/>
          <p:nvPr/>
        </p:nvSpPr>
        <p:spPr>
          <a:xfrm>
            <a:off x="1780399" y="1860233"/>
            <a:ext cx="1104790"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400" dirty="0"/>
              <a:t>d dims</a:t>
            </a:r>
          </a:p>
        </p:txBody>
      </p:sp>
      <p:cxnSp>
        <p:nvCxnSpPr>
          <p:cNvPr id="59" name="Straight Arrow Connector 58"/>
          <p:cNvCxnSpPr/>
          <p:nvPr/>
        </p:nvCxnSpPr>
        <p:spPr>
          <a:xfrm>
            <a:off x="6027819" y="3648666"/>
            <a:ext cx="2185063"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5244097" y="2939194"/>
            <a:ext cx="1916947"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8111610" y="2722542"/>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77" name="Straight Arrow Connector 76"/>
          <p:cNvCxnSpPr>
            <a:cxnSpLocks/>
            <a:stCxn id="85" idx="6"/>
            <a:endCxn id="74" idx="2"/>
          </p:cNvCxnSpPr>
          <p:nvPr/>
        </p:nvCxnSpPr>
        <p:spPr>
          <a:xfrm flipV="1">
            <a:off x="6696427" y="2815093"/>
            <a:ext cx="1415184" cy="427901"/>
          </a:xfrm>
          <a:prstGeom prst="straightConnector1">
            <a:avLst/>
          </a:prstGeom>
          <a:ln w="19050" cap="flat" cmpd="sng" algn="ctr">
            <a:solidFill>
              <a:srgbClr val="008000"/>
            </a:solidFill>
            <a:prstDash val="lgDash"/>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rot="20610309">
            <a:off x="6522582" y="2627976"/>
            <a:ext cx="1394934" cy="338554"/>
          </a:xfrm>
          <a:prstGeom prst="rect">
            <a:avLst/>
          </a:prstGeom>
          <a:noFill/>
        </p:spPr>
        <p:txBody>
          <a:bodyPr wrap="none" rtlCol="0">
            <a:spAutoFit/>
          </a:bodyPr>
          <a:lstStyle/>
          <a:p>
            <a:r>
              <a:rPr lang="en-US" sz="1600" b="1" dirty="0" err="1"/>
              <a:t>ProjDist</a:t>
            </a:r>
            <a:r>
              <a:rPr lang="en-US" sz="1600" b="1" dirty="0"/>
              <a:t>(P)</a:t>
            </a:r>
          </a:p>
        </p:txBody>
      </p:sp>
      <p:grpSp>
        <p:nvGrpSpPr>
          <p:cNvPr id="50" name="Group 49">
            <a:extLst>
              <a:ext uri="{FF2B5EF4-FFF2-40B4-BE49-F238E27FC236}">
                <a16:creationId xmlns:a16="http://schemas.microsoft.com/office/drawing/2014/main" id="{39CF8DDF-517F-D844-BF7D-7516A50C82C9}"/>
              </a:ext>
            </a:extLst>
          </p:cNvPr>
          <p:cNvGrpSpPr/>
          <p:nvPr/>
        </p:nvGrpSpPr>
        <p:grpSpPr>
          <a:xfrm>
            <a:off x="860724" y="1975682"/>
            <a:ext cx="2185063" cy="1916947"/>
            <a:chOff x="6682586" y="229394"/>
            <a:chExt cx="2185062" cy="1916946"/>
          </a:xfrm>
        </p:grpSpPr>
        <p:cxnSp>
          <p:nvCxnSpPr>
            <p:cNvPr id="52" name="Straight Arrow Connector 51">
              <a:extLst>
                <a:ext uri="{FF2B5EF4-FFF2-40B4-BE49-F238E27FC236}">
                  <a16:creationId xmlns:a16="http://schemas.microsoft.com/office/drawing/2014/main" id="{10E75823-8118-034F-AF1E-C7159CF9EE09}"/>
                </a:ext>
              </a:extLst>
            </p:cNvPr>
            <p:cNvCxnSpPr/>
            <p:nvPr/>
          </p:nvCxnSpPr>
          <p:spPr>
            <a:xfrm>
              <a:off x="6682586" y="1896545"/>
              <a:ext cx="218506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49E726E-9B02-CE41-8211-799325FE9EE8}"/>
                </a:ext>
              </a:extLst>
            </p:cNvPr>
            <p:cNvCxnSpPr/>
            <p:nvPr/>
          </p:nvCxnSpPr>
          <p:spPr>
            <a:xfrm rot="5400000" flipH="1" flipV="1">
              <a:off x="5898865" y="1187073"/>
              <a:ext cx="19169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48FD357D-854F-FB46-A2B1-70D0896A5318}"/>
              </a:ext>
            </a:extLst>
          </p:cNvPr>
          <p:cNvCxnSpPr>
            <a:cxnSpLocks/>
            <a:stCxn id="58" idx="7"/>
            <a:endCxn id="76" idx="3"/>
          </p:cNvCxnSpPr>
          <p:nvPr/>
        </p:nvCxnSpPr>
        <p:spPr>
          <a:xfrm flipV="1">
            <a:off x="1383440" y="2583234"/>
            <a:ext cx="793923" cy="1269281"/>
          </a:xfrm>
          <a:prstGeom prst="straightConnector1">
            <a:avLst/>
          </a:prstGeom>
          <a:ln w="38100" cap="flat" cmpd="sng" algn="ctr">
            <a:solidFill>
              <a:srgbClr val="8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6FAE2E61-B418-384E-97BF-177D5E04DC34}"/>
              </a:ext>
            </a:extLst>
          </p:cNvPr>
          <p:cNvSpPr txBox="1"/>
          <p:nvPr/>
        </p:nvSpPr>
        <p:spPr>
          <a:xfrm>
            <a:off x="1395043" y="3767029"/>
            <a:ext cx="1169063" cy="369332"/>
          </a:xfrm>
          <a:prstGeom prst="rect">
            <a:avLst/>
          </a:prstGeom>
          <a:noFill/>
        </p:spPr>
        <p:txBody>
          <a:bodyPr wrap="square" rtlCol="0">
            <a:spAutoFit/>
          </a:bodyPr>
          <a:lstStyle/>
          <a:p>
            <a:r>
              <a:rPr lang="en-US" b="1" dirty="0"/>
              <a:t>Q</a:t>
            </a:r>
          </a:p>
        </p:txBody>
      </p:sp>
      <p:sp>
        <p:nvSpPr>
          <p:cNvPr id="58" name="Oval 57">
            <a:extLst>
              <a:ext uri="{FF2B5EF4-FFF2-40B4-BE49-F238E27FC236}">
                <a16:creationId xmlns:a16="http://schemas.microsoft.com/office/drawing/2014/main" id="{042B4910-233C-5C45-99EA-F69C3314B14E}"/>
              </a:ext>
            </a:extLst>
          </p:cNvPr>
          <p:cNvSpPr/>
          <p:nvPr/>
        </p:nvSpPr>
        <p:spPr>
          <a:xfrm>
            <a:off x="1210561" y="3825407"/>
            <a:ext cx="202539" cy="185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B2813C3-4D83-B544-A86B-9E7DD86A3BDD}"/>
              </a:ext>
            </a:extLst>
          </p:cNvPr>
          <p:cNvSpPr txBox="1"/>
          <p:nvPr/>
        </p:nvSpPr>
        <p:spPr>
          <a:xfrm>
            <a:off x="952034" y="2910070"/>
            <a:ext cx="1089772" cy="338554"/>
          </a:xfrm>
          <a:prstGeom prst="rect">
            <a:avLst/>
          </a:prstGeom>
          <a:noFill/>
        </p:spPr>
        <p:txBody>
          <a:bodyPr wrap="square" rtlCol="0">
            <a:spAutoFit/>
          </a:bodyPr>
          <a:lstStyle/>
          <a:p>
            <a:r>
              <a:rPr lang="en-US" sz="1600" b="1" dirty="0" err="1"/>
              <a:t>Dist</a:t>
            </a:r>
            <a:r>
              <a:rPr lang="en-US" sz="1600" b="1" dirty="0"/>
              <a:t>(P)</a:t>
            </a:r>
          </a:p>
        </p:txBody>
      </p:sp>
      <p:cxnSp>
        <p:nvCxnSpPr>
          <p:cNvPr id="68" name="Straight Arrow Connector 67">
            <a:extLst>
              <a:ext uri="{FF2B5EF4-FFF2-40B4-BE49-F238E27FC236}">
                <a16:creationId xmlns:a16="http://schemas.microsoft.com/office/drawing/2014/main" id="{BBC03C28-68EC-9B4E-9A3A-830FC48D98D5}"/>
              </a:ext>
            </a:extLst>
          </p:cNvPr>
          <p:cNvCxnSpPr>
            <a:cxnSpLocks/>
          </p:cNvCxnSpPr>
          <p:nvPr/>
        </p:nvCxnSpPr>
        <p:spPr>
          <a:xfrm flipH="1">
            <a:off x="488638" y="3649446"/>
            <a:ext cx="559239" cy="453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Oval 75">
            <a:extLst>
              <a:ext uri="{FF2B5EF4-FFF2-40B4-BE49-F238E27FC236}">
                <a16:creationId xmlns:a16="http://schemas.microsoft.com/office/drawing/2014/main" id="{6025FEC8-324E-434D-866F-1EFF9675FB74}"/>
              </a:ext>
            </a:extLst>
          </p:cNvPr>
          <p:cNvSpPr/>
          <p:nvPr/>
        </p:nvSpPr>
        <p:spPr>
          <a:xfrm>
            <a:off x="2147700" y="2425239"/>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82" name="TextBox 81">
            <a:extLst>
              <a:ext uri="{FF2B5EF4-FFF2-40B4-BE49-F238E27FC236}">
                <a16:creationId xmlns:a16="http://schemas.microsoft.com/office/drawing/2014/main" id="{C318C6BF-618C-DA49-B7AF-E4282720A64C}"/>
              </a:ext>
            </a:extLst>
          </p:cNvPr>
          <p:cNvSpPr txBox="1"/>
          <p:nvPr/>
        </p:nvSpPr>
        <p:spPr>
          <a:xfrm>
            <a:off x="2247674" y="2607812"/>
            <a:ext cx="1169063" cy="369332"/>
          </a:xfrm>
          <a:prstGeom prst="rect">
            <a:avLst/>
          </a:prstGeom>
          <a:noFill/>
        </p:spPr>
        <p:txBody>
          <a:bodyPr wrap="square" rtlCol="0">
            <a:spAutoFit/>
          </a:bodyPr>
          <a:lstStyle/>
          <a:p>
            <a:r>
              <a:rPr lang="en-US" b="1" dirty="0"/>
              <a:t>P</a:t>
            </a:r>
          </a:p>
        </p:txBody>
      </p:sp>
      <p:sp>
        <p:nvSpPr>
          <p:cNvPr id="83" name="TextBox 82">
            <a:extLst>
              <a:ext uri="{FF2B5EF4-FFF2-40B4-BE49-F238E27FC236}">
                <a16:creationId xmlns:a16="http://schemas.microsoft.com/office/drawing/2014/main" id="{9DF82E79-6600-964A-A73D-AE5E712BDBF2}"/>
              </a:ext>
            </a:extLst>
          </p:cNvPr>
          <p:cNvSpPr txBox="1"/>
          <p:nvPr/>
        </p:nvSpPr>
        <p:spPr>
          <a:xfrm>
            <a:off x="7993731" y="2297485"/>
            <a:ext cx="1169063" cy="369332"/>
          </a:xfrm>
          <a:prstGeom prst="rect">
            <a:avLst/>
          </a:prstGeom>
          <a:noFill/>
        </p:spPr>
        <p:txBody>
          <a:bodyPr wrap="square" rtlCol="0">
            <a:spAutoFit/>
          </a:bodyPr>
          <a:lstStyle/>
          <a:p>
            <a:r>
              <a:rPr lang="en-US" b="1" dirty="0"/>
              <a:t>𝜋(Q)</a:t>
            </a:r>
          </a:p>
        </p:txBody>
      </p:sp>
      <p:sp>
        <p:nvSpPr>
          <p:cNvPr id="84" name="TextBox 83">
            <a:extLst>
              <a:ext uri="{FF2B5EF4-FFF2-40B4-BE49-F238E27FC236}">
                <a16:creationId xmlns:a16="http://schemas.microsoft.com/office/drawing/2014/main" id="{1FF147A5-0EA0-3E4E-844C-E935411C4C9D}"/>
              </a:ext>
            </a:extLst>
          </p:cNvPr>
          <p:cNvSpPr txBox="1"/>
          <p:nvPr/>
        </p:nvSpPr>
        <p:spPr>
          <a:xfrm>
            <a:off x="6696427" y="3237265"/>
            <a:ext cx="1169063" cy="369332"/>
          </a:xfrm>
          <a:prstGeom prst="rect">
            <a:avLst/>
          </a:prstGeom>
          <a:noFill/>
        </p:spPr>
        <p:txBody>
          <a:bodyPr wrap="square" rtlCol="0">
            <a:spAutoFit/>
          </a:bodyPr>
          <a:lstStyle/>
          <a:p>
            <a:r>
              <a:rPr lang="en-US" b="1" dirty="0"/>
              <a:t>𝜋(P)</a:t>
            </a:r>
          </a:p>
        </p:txBody>
      </p:sp>
      <p:sp>
        <p:nvSpPr>
          <p:cNvPr id="85" name="Oval 84">
            <a:extLst>
              <a:ext uri="{FF2B5EF4-FFF2-40B4-BE49-F238E27FC236}">
                <a16:creationId xmlns:a16="http://schemas.microsoft.com/office/drawing/2014/main" id="{5C6F18CC-79B4-5344-B8F3-0AA74BAAD47D}"/>
              </a:ext>
            </a:extLst>
          </p:cNvPr>
          <p:cNvSpPr/>
          <p:nvPr/>
        </p:nvSpPr>
        <p:spPr>
          <a:xfrm>
            <a:off x="6493889" y="3150443"/>
            <a:ext cx="202539" cy="185103"/>
          </a:xfrm>
          <a:prstGeom prst="ellipse">
            <a:avLst/>
          </a:prstGeom>
          <a:solidFill>
            <a:srgbClr val="0432FF"/>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0432FF"/>
              </a:solidFill>
            </a:endParaRPr>
          </a:p>
        </p:txBody>
      </p:sp>
      <p:sp>
        <p:nvSpPr>
          <p:cNvPr id="86" name="TextBox 85">
            <a:extLst>
              <a:ext uri="{FF2B5EF4-FFF2-40B4-BE49-F238E27FC236}">
                <a16:creationId xmlns:a16="http://schemas.microsoft.com/office/drawing/2014/main" id="{3AF30DC2-01A1-6840-AF2B-80F2BC7EE73F}"/>
              </a:ext>
            </a:extLst>
          </p:cNvPr>
          <p:cNvSpPr txBox="1"/>
          <p:nvPr/>
        </p:nvSpPr>
        <p:spPr>
          <a:xfrm>
            <a:off x="6595158" y="1859459"/>
            <a:ext cx="1267155"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m dims</a:t>
            </a:r>
          </a:p>
        </p:txBody>
      </p:sp>
      <p:sp>
        <p:nvSpPr>
          <p:cNvPr id="87" name="TextBox 86">
            <a:extLst>
              <a:ext uri="{FF2B5EF4-FFF2-40B4-BE49-F238E27FC236}">
                <a16:creationId xmlns:a16="http://schemas.microsoft.com/office/drawing/2014/main" id="{BB08C81D-C206-284B-9AF3-749F5397A9B8}"/>
              </a:ext>
            </a:extLst>
          </p:cNvPr>
          <p:cNvSpPr txBox="1"/>
          <p:nvPr/>
        </p:nvSpPr>
        <p:spPr>
          <a:xfrm>
            <a:off x="3181609" y="2682194"/>
            <a:ext cx="3167019" cy="646331"/>
          </a:xfrm>
          <a:prstGeom prst="rect">
            <a:avLst/>
          </a:prstGeom>
          <a:noFill/>
        </p:spPr>
        <p:txBody>
          <a:bodyPr wrap="square" rtlCol="0">
            <a:spAutoFit/>
          </a:bodyPr>
          <a:lstStyle/>
          <a:p>
            <a:r>
              <a:rPr lang="en-US" b="1" dirty="0"/>
              <a:t>𝜋(O) = [h</a:t>
            </a:r>
            <a:r>
              <a:rPr lang="en-US" b="1" baseline="-25000" dirty="0"/>
              <a:t>1</a:t>
            </a:r>
            <a:r>
              <a:rPr lang="en-US" b="1" dirty="0"/>
              <a:t>(O), h</a:t>
            </a:r>
            <a:r>
              <a:rPr lang="en-US" b="1" baseline="-25000" dirty="0"/>
              <a:t>2</a:t>
            </a:r>
            <a:r>
              <a:rPr lang="en-US" b="1" dirty="0"/>
              <a:t>(O),  …, h</a:t>
            </a:r>
            <a:r>
              <a:rPr lang="en-US" b="1" baseline="-25000" dirty="0"/>
              <a:t>m</a:t>
            </a:r>
            <a:r>
              <a:rPr lang="en-US" b="1" dirty="0"/>
              <a:t>(O)]</a:t>
            </a:r>
            <a:endParaRPr lang="en-US" b="1" baseline="30000" dirty="0"/>
          </a:p>
        </p:txBody>
      </p:sp>
      <p:sp>
        <p:nvSpPr>
          <p:cNvPr id="4" name="Flèche : droite 3">
            <a:extLst>
              <a:ext uri="{FF2B5EF4-FFF2-40B4-BE49-F238E27FC236}">
                <a16:creationId xmlns:a16="http://schemas.microsoft.com/office/drawing/2014/main" id="{81946C09-F515-4844-B88E-DBDB7078E62B}"/>
              </a:ext>
            </a:extLst>
          </p:cNvPr>
          <p:cNvSpPr/>
          <p:nvPr/>
        </p:nvSpPr>
        <p:spPr>
          <a:xfrm>
            <a:off x="3181611" y="1975682"/>
            <a:ext cx="2739345" cy="200884"/>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MA" b="1">
              <a:ln w="22225">
                <a:solidFill>
                  <a:schemeClr val="accent2"/>
                </a:solidFill>
                <a:prstDash val="solid"/>
              </a:ln>
              <a:solidFill>
                <a:schemeClr val="accent2">
                  <a:lumMod val="40000"/>
                  <a:lumOff val="60000"/>
                </a:schemeClr>
              </a:solidFill>
            </a:endParaRPr>
          </a:p>
        </p:txBody>
      </p:sp>
      <p:sp>
        <p:nvSpPr>
          <p:cNvPr id="28" name="Rectangle 27">
            <a:extLst>
              <a:ext uri="{FF2B5EF4-FFF2-40B4-BE49-F238E27FC236}">
                <a16:creationId xmlns:a16="http://schemas.microsoft.com/office/drawing/2014/main" id="{83CC0E35-952C-4E98-A769-223FB0D14109}"/>
              </a:ext>
            </a:extLst>
          </p:cNvPr>
          <p:cNvSpPr/>
          <p:nvPr/>
        </p:nvSpPr>
        <p:spPr>
          <a:xfrm>
            <a:off x="7643777" y="853176"/>
            <a:ext cx="1292265" cy="9701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628971"/>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3" name="Content Placeholder 3">
            <a:extLst>
              <a:ext uri="{FF2B5EF4-FFF2-40B4-BE49-F238E27FC236}">
                <a16:creationId xmlns:a16="http://schemas.microsoft.com/office/drawing/2014/main" id="{A87E1965-EF2F-4BDE-A4B0-BDC49DCDF20D}"/>
              </a:ext>
            </a:extLst>
          </p:cNvPr>
          <p:cNvSpPr>
            <a:spLocks noGrp="1"/>
          </p:cNvSpPr>
          <p:nvPr>
            <p:ph sz="quarter" idx="1"/>
          </p:nvPr>
        </p:nvSpPr>
        <p:spPr>
          <a:xfrm>
            <a:off x="688419" y="4682991"/>
            <a:ext cx="8474375" cy="1831080"/>
          </a:xfrm>
        </p:spPr>
        <p:txBody>
          <a:bodyPr>
            <a:normAutofit fontScale="70000" lnSpcReduction="20000"/>
          </a:bodyPr>
          <a:lstStyle/>
          <a:p>
            <a:r>
              <a:rPr lang="en-US" dirty="0"/>
              <a:t>Given that P’s </a:t>
            </a:r>
            <a:r>
              <a:rPr lang="en-US" dirty="0">
                <a:solidFill>
                  <a:srgbClr val="0432FF"/>
                </a:solidFill>
              </a:rPr>
              <a:t>#collision ≥ 𝛼m</a:t>
            </a:r>
            <a:r>
              <a:rPr lang="en-US" dirty="0"/>
              <a:t>, what can we infer about </a:t>
            </a:r>
            <a:r>
              <a:rPr lang="en-US" dirty="0" err="1"/>
              <a:t>Dist</a:t>
            </a:r>
            <a:r>
              <a:rPr lang="en-US" dirty="0"/>
              <a:t>(P)?</a:t>
            </a:r>
          </a:p>
          <a:p>
            <a:pPr lvl="1"/>
            <a:r>
              <a:rPr lang="en-US" sz="2800" dirty="0"/>
              <a:t>If </a:t>
            </a:r>
            <a:r>
              <a:rPr lang="en-US" sz="2800" dirty="0" err="1">
                <a:solidFill>
                  <a:srgbClr val="C00000"/>
                </a:solidFill>
              </a:rPr>
              <a:t>Dist</a:t>
            </a:r>
            <a:r>
              <a:rPr lang="en-US" sz="2800" dirty="0">
                <a:solidFill>
                  <a:srgbClr val="C00000"/>
                </a:solidFill>
              </a:rPr>
              <a:t>(P) ≤ R</a:t>
            </a:r>
            <a:r>
              <a:rPr lang="en-US" sz="2800" dirty="0"/>
              <a:t>, then </a:t>
            </a:r>
            <a:r>
              <a:rPr lang="en-US" sz="2800" dirty="0" err="1"/>
              <a:t>Pr</a:t>
            </a:r>
            <a:r>
              <a:rPr lang="en-US" sz="2800" dirty="0"/>
              <a:t>[ </a:t>
            </a:r>
            <a:r>
              <a:rPr lang="en-US" sz="2800" dirty="0">
                <a:solidFill>
                  <a:srgbClr val="0432FF"/>
                </a:solidFill>
              </a:rPr>
              <a:t>#collision ≥ 𝛼m </a:t>
            </a:r>
            <a:r>
              <a:rPr lang="en-US" sz="2800" dirty="0"/>
              <a:t>] ≥  𝛾</a:t>
            </a:r>
            <a:r>
              <a:rPr lang="en-US" sz="2800" baseline="-25000" dirty="0"/>
              <a:t>1</a:t>
            </a:r>
          </a:p>
          <a:p>
            <a:pPr lvl="1"/>
            <a:r>
              <a:rPr lang="en-US" sz="2800" dirty="0"/>
              <a:t>If </a:t>
            </a:r>
            <a:r>
              <a:rPr lang="en-US" sz="2800" dirty="0" err="1">
                <a:solidFill>
                  <a:srgbClr val="C00000"/>
                </a:solidFill>
              </a:rPr>
              <a:t>Dist</a:t>
            </a:r>
            <a:r>
              <a:rPr lang="en-US" sz="2800" dirty="0">
                <a:solidFill>
                  <a:srgbClr val="C00000"/>
                </a:solidFill>
              </a:rPr>
              <a:t>(P) &gt; </a:t>
            </a:r>
            <a:r>
              <a:rPr lang="en-US" sz="2800" dirty="0" err="1">
                <a:solidFill>
                  <a:srgbClr val="C00000"/>
                </a:solidFill>
              </a:rPr>
              <a:t>cR</a:t>
            </a:r>
            <a:r>
              <a:rPr lang="en-US" sz="2800" dirty="0"/>
              <a:t>, then </a:t>
            </a:r>
            <a:r>
              <a:rPr lang="en-US" sz="2800" dirty="0" err="1"/>
              <a:t>Pr</a:t>
            </a:r>
            <a:r>
              <a:rPr lang="en-US" sz="2800" dirty="0"/>
              <a:t>[ </a:t>
            </a:r>
            <a:r>
              <a:rPr lang="en-US" sz="2800" dirty="0">
                <a:solidFill>
                  <a:srgbClr val="0432FF"/>
                </a:solidFill>
              </a:rPr>
              <a:t>#collision ≥ 𝛼m </a:t>
            </a:r>
            <a:r>
              <a:rPr lang="en-US" sz="2800" dirty="0"/>
              <a:t>] ≤ 𝛾</a:t>
            </a:r>
            <a:r>
              <a:rPr lang="en-US" sz="2800" baseline="-25000" dirty="0"/>
              <a:t>2</a:t>
            </a:r>
            <a:endParaRPr lang="en-US" sz="2800" dirty="0"/>
          </a:p>
          <a:p>
            <a:pPr lvl="1"/>
            <a:r>
              <a:rPr lang="en-US" sz="2800" dirty="0"/>
              <a:t>(some probability) at most O(𝛾</a:t>
            </a:r>
            <a:r>
              <a:rPr lang="en-US" sz="2800" baseline="-25000" dirty="0"/>
              <a:t>2</a:t>
            </a:r>
            <a:r>
              <a:rPr lang="en-US" sz="2800" dirty="0"/>
              <a:t>*n) points with </a:t>
            </a:r>
            <a:r>
              <a:rPr lang="en-US" sz="2800" dirty="0">
                <a:solidFill>
                  <a:srgbClr val="0432FF"/>
                </a:solidFill>
              </a:rPr>
              <a:t>#collision ≥ 𝛼m</a:t>
            </a:r>
            <a:endParaRPr lang="en-US" sz="2800" dirty="0"/>
          </a:p>
          <a:p>
            <a:pPr lvl="1"/>
            <a:r>
              <a:rPr lang="en-US" sz="2800" dirty="0"/>
              <a:t>(constant probability) one of the O(𝛾</a:t>
            </a:r>
            <a:r>
              <a:rPr lang="en-US" sz="2800" baseline="-25000" dirty="0"/>
              <a:t>2</a:t>
            </a:r>
            <a:r>
              <a:rPr lang="en-US" sz="2800" dirty="0"/>
              <a:t>*n) points has </a:t>
            </a:r>
            <a:r>
              <a:rPr lang="en-US" sz="2800" dirty="0">
                <a:solidFill>
                  <a:srgbClr val="0432FF"/>
                </a:solidFill>
              </a:rPr>
              <a:t>#collision ≥ 𝛼m</a:t>
            </a:r>
            <a:endParaRPr lang="en-US" sz="2800" dirty="0"/>
          </a:p>
          <a:p>
            <a:endParaRPr lang="en-US" dirty="0"/>
          </a:p>
          <a:p>
            <a:endParaRPr lang="en-US" dirty="0">
              <a:sym typeface="Wingdings"/>
            </a:endParaRPr>
          </a:p>
        </p:txBody>
      </p:sp>
      <p:sp>
        <p:nvSpPr>
          <p:cNvPr id="32" name="Rectangle 31">
            <a:extLst>
              <a:ext uri="{FF2B5EF4-FFF2-40B4-BE49-F238E27FC236}">
                <a16:creationId xmlns:a16="http://schemas.microsoft.com/office/drawing/2014/main" id="{299FCD63-1441-4C6A-8955-E4758D850993}"/>
              </a:ext>
            </a:extLst>
          </p:cNvPr>
          <p:cNvSpPr/>
          <p:nvPr/>
        </p:nvSpPr>
        <p:spPr>
          <a:xfrm>
            <a:off x="2400079" y="4098876"/>
            <a:ext cx="5536796"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dirty="0"/>
              <a:t>Collision </a:t>
            </a:r>
            <a:r>
              <a:rPr lang="en-US" sz="2400" dirty="0" err="1"/>
              <a:t>wrt</a:t>
            </a:r>
            <a:r>
              <a:rPr lang="en-US" sz="2400" dirty="0"/>
              <a:t> w: if |h</a:t>
            </a:r>
            <a:r>
              <a:rPr lang="en-US" sz="2400" baseline="-25000" dirty="0"/>
              <a:t>i</a:t>
            </a:r>
            <a:r>
              <a:rPr lang="en-US" sz="2400" dirty="0"/>
              <a:t>(P) – h</a:t>
            </a:r>
            <a:r>
              <a:rPr lang="en-US" sz="2400" baseline="-25000" dirty="0"/>
              <a:t>i</a:t>
            </a:r>
            <a:r>
              <a:rPr lang="en-US" sz="2400" dirty="0"/>
              <a:t>(Q)| ≤ w</a:t>
            </a:r>
          </a:p>
        </p:txBody>
      </p:sp>
      <p:sp>
        <p:nvSpPr>
          <p:cNvPr id="36" name="Rounded Rectangle 12">
            <a:extLst>
              <a:ext uri="{FF2B5EF4-FFF2-40B4-BE49-F238E27FC236}">
                <a16:creationId xmlns:a16="http://schemas.microsoft.com/office/drawing/2014/main" id="{88A75222-FF94-4D2F-B3F9-61C25C562369}"/>
              </a:ext>
            </a:extLst>
          </p:cNvPr>
          <p:cNvSpPr/>
          <p:nvPr/>
        </p:nvSpPr>
        <p:spPr>
          <a:xfrm>
            <a:off x="7709354" y="97525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Huang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15</a:t>
            </a:r>
          </a:p>
        </p:txBody>
      </p:sp>
      <p:sp>
        <p:nvSpPr>
          <p:cNvPr id="37" name="Rounded Rectangle 12">
            <a:extLst>
              <a:ext uri="{FF2B5EF4-FFF2-40B4-BE49-F238E27FC236}">
                <a16:creationId xmlns:a16="http://schemas.microsoft.com/office/drawing/2014/main" id="{6D13CEE0-52D3-45A9-8A70-0FFFB79195DD}"/>
              </a:ext>
            </a:extLst>
          </p:cNvPr>
          <p:cNvSpPr/>
          <p:nvPr/>
        </p:nvSpPr>
        <p:spPr>
          <a:xfrm>
            <a:off x="7722855" y="138229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Gan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SIGMOD’12</a:t>
            </a:r>
          </a:p>
        </p:txBody>
      </p:sp>
      <p:sp>
        <p:nvSpPr>
          <p:cNvPr id="38" name="Title 1">
            <a:extLst>
              <a:ext uri="{FF2B5EF4-FFF2-40B4-BE49-F238E27FC236}">
                <a16:creationId xmlns:a16="http://schemas.microsoft.com/office/drawing/2014/main" id="{35FBE879-6404-417D-884E-DC4BF2516749}"/>
              </a:ext>
            </a:extLst>
          </p:cNvPr>
          <p:cNvSpPr txBox="1">
            <a:spLocks/>
          </p:cNvSpPr>
          <p:nvPr/>
        </p:nvSpPr>
        <p:spPr>
          <a:xfrm>
            <a:off x="101063" y="6119232"/>
            <a:ext cx="1701941"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35" name="Footer Placeholder 1">
            <a:extLst>
              <a:ext uri="{FF2B5EF4-FFF2-40B4-BE49-F238E27FC236}">
                <a16:creationId xmlns:a16="http://schemas.microsoft.com/office/drawing/2014/main" id="{500F9E5B-3422-4167-8B3B-4A05DEAF4D2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34725468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33" y="391668"/>
            <a:ext cx="8229600" cy="1066800"/>
          </a:xfrm>
        </p:spPr>
        <p:txBody>
          <a:bodyPr>
            <a:normAutofit/>
          </a:bodyPr>
          <a:lstStyle/>
          <a:p>
            <a:r>
              <a:rPr lang="en-US" altLang="zh-CN" dirty="0">
                <a:solidFill>
                  <a:schemeClr val="accent1">
                    <a:lumMod val="75000"/>
                  </a:schemeClr>
                </a:solidFill>
                <a:cs typeface="Consolas" panose="020B0609020204030204" pitchFamily="49" charset="0"/>
              </a:rPr>
              <a:t>Query-oblivious LSH functions</a:t>
            </a:r>
            <a:endParaRPr lang="en-US" dirty="0"/>
          </a:p>
        </p:txBody>
      </p:sp>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Huang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PVLDB’15</a:t>
            </a:r>
          </a:p>
        </p:txBody>
      </p:sp>
      <mc:AlternateContent xmlns:mc="http://schemas.openxmlformats.org/markup-compatibility/2006" xmlns:a14="http://schemas.microsoft.com/office/drawing/2010/main">
        <mc:Choice Requires="a14">
          <p:sp>
            <p:nvSpPr>
              <p:cNvPr id="35" name="内容占位符 5">
                <a:extLst>
                  <a:ext uri="{FF2B5EF4-FFF2-40B4-BE49-F238E27FC236}">
                    <a16:creationId xmlns:a16="http://schemas.microsoft.com/office/drawing/2014/main" id="{B57E8E8A-BEF2-4B21-83CA-7CA6EC985CCA}"/>
                  </a:ext>
                </a:extLst>
              </p:cNvPr>
              <p:cNvSpPr>
                <a:spLocks noGrp="1"/>
              </p:cNvSpPr>
              <p:nvPr>
                <p:ph idx="1"/>
              </p:nvPr>
            </p:nvSpPr>
            <p:spPr>
              <a:xfrm>
                <a:off x="153217" y="1496763"/>
                <a:ext cx="8809808" cy="1373439"/>
              </a:xfrm>
            </p:spPr>
            <p:txBody>
              <a:bodyPr>
                <a:noAutofit/>
              </a:bodyPr>
              <a:lstStyle/>
              <a:p>
                <a:pPr>
                  <a:spcAft>
                    <a:spcPts val="1800"/>
                  </a:spcAft>
                </a:pPr>
                <a:r>
                  <a:rPr lang="en-US" altLang="zh-CN" sz="2000" b="1" dirty="0">
                    <a:solidFill>
                      <a:schemeClr val="accent1">
                        <a:lumMod val="75000"/>
                      </a:schemeClr>
                    </a:solidFill>
                    <a:cs typeface="Consolas" panose="020B0609020204030204" pitchFamily="49" charset="0"/>
                  </a:rPr>
                  <a:t>The query-oblivious LSH functions for Euclidean distance:</a:t>
                </a:r>
              </a:p>
              <a:p>
                <a:pPr marL="342891" lvl="1" indent="0">
                  <a:spcBef>
                    <a:spcPts val="1800"/>
                  </a:spcBef>
                  <a:buNone/>
                </a:pPr>
                <a14:m>
                  <m:oMathPara xmlns:m="http://schemas.openxmlformats.org/officeDocument/2006/math">
                    <m:oMathParaPr>
                      <m:jc m:val="center"/>
                    </m:oMathParaPr>
                    <m:oMath xmlns:m="http://schemas.openxmlformats.org/officeDocument/2006/math">
                      <m:sSub>
                        <m:sSubPr>
                          <m:ctrlPr>
                            <a:rPr lang="en-US" altLang="zh-CN" sz="2000" i="1">
                              <a:latin typeface="Cambria Math" panose="02040503050406030204" pitchFamily="18" charset="0"/>
                              <a:cs typeface="Consolas" panose="020B0609020204030204" pitchFamily="49" charset="0"/>
                            </a:rPr>
                          </m:ctrlPr>
                        </m:sSubPr>
                        <m:e>
                          <m:r>
                            <a:rPr lang="en-US" altLang="zh-CN" sz="2000" i="1">
                              <a:latin typeface="Cambria Math" panose="02040503050406030204" pitchFamily="18" charset="0"/>
                              <a:cs typeface="Consolas" panose="020B0609020204030204" pitchFamily="49" charset="0"/>
                            </a:rPr>
                            <m:t>h</m:t>
                          </m:r>
                        </m:e>
                        <m:sub>
                          <m:acc>
                            <m:accPr>
                              <m:chr m:val="⃗"/>
                              <m:ctrlPr>
                                <a:rPr lang="en-US" altLang="zh-CN" sz="2000" i="1">
                                  <a:latin typeface="Cambria Math" panose="02040503050406030204" pitchFamily="18" charset="0"/>
                                  <a:cs typeface="Consolas" panose="020B0609020204030204" pitchFamily="49" charset="0"/>
                                </a:rPr>
                              </m:ctrlPr>
                            </m:accPr>
                            <m:e>
                              <m:r>
                                <a:rPr lang="en-US" altLang="zh-CN" sz="2000" i="1">
                                  <a:latin typeface="Cambria Math" panose="02040503050406030204" pitchFamily="18" charset="0"/>
                                  <a:cs typeface="Consolas" panose="020B0609020204030204" pitchFamily="49" charset="0"/>
                                </a:rPr>
                                <m:t>𝑎</m:t>
                              </m:r>
                            </m:e>
                          </m:acc>
                          <m:r>
                            <a:rPr lang="en-US" altLang="zh-CN" sz="2000" i="1">
                              <a:latin typeface="Cambria Math" panose="02040503050406030204" pitchFamily="18" charset="0"/>
                              <a:cs typeface="Consolas" panose="020B0609020204030204" pitchFamily="49" charset="0"/>
                            </a:rPr>
                            <m:t>,</m:t>
                          </m:r>
                          <m:r>
                            <a:rPr lang="en-US" altLang="zh-CN" sz="2000" i="1">
                              <a:latin typeface="Cambria Math" panose="02040503050406030204" pitchFamily="18" charset="0"/>
                              <a:cs typeface="Consolas" panose="020B0609020204030204" pitchFamily="49" charset="0"/>
                            </a:rPr>
                            <m:t>𝑏</m:t>
                          </m:r>
                        </m:sub>
                      </m:sSub>
                      <m:d>
                        <m:dPr>
                          <m:ctrlPr>
                            <a:rPr lang="en-US" altLang="zh-CN" sz="2000" i="1">
                              <a:latin typeface="Cambria Math" panose="02040503050406030204" pitchFamily="18" charset="0"/>
                              <a:cs typeface="Consolas" panose="020B0609020204030204" pitchFamily="49" charset="0"/>
                            </a:rPr>
                          </m:ctrlPr>
                        </m:dPr>
                        <m:e>
                          <m:r>
                            <a:rPr lang="en-US" altLang="zh-CN" sz="2000" i="1">
                              <a:latin typeface="Cambria Math" panose="02040503050406030204" pitchFamily="18" charset="0"/>
                              <a:cs typeface="Consolas" panose="020B0609020204030204" pitchFamily="49" charset="0"/>
                            </a:rPr>
                            <m:t>𝑜</m:t>
                          </m:r>
                        </m:e>
                      </m:d>
                      <m:r>
                        <a:rPr lang="en-US" altLang="zh-CN" sz="2000" i="1">
                          <a:latin typeface="Cambria Math" panose="02040503050406030204" pitchFamily="18" charset="0"/>
                          <a:cs typeface="Consolas" panose="020B0609020204030204" pitchFamily="49" charset="0"/>
                        </a:rPr>
                        <m:t>=</m:t>
                      </m:r>
                      <m:d>
                        <m:dPr>
                          <m:begChr m:val="⌊"/>
                          <m:endChr m:val="⌋"/>
                          <m:ctrlPr>
                            <a:rPr lang="en-US" altLang="zh-CN" sz="2000" i="1">
                              <a:latin typeface="Cambria Math" panose="02040503050406030204" pitchFamily="18" charset="0"/>
                              <a:cs typeface="Consolas" panose="020B0609020204030204" pitchFamily="49" charset="0"/>
                            </a:rPr>
                          </m:ctrlPr>
                        </m:dPr>
                        <m:e>
                          <m:f>
                            <m:fPr>
                              <m:ctrlPr>
                                <a:rPr lang="en-US" altLang="zh-CN" sz="2000" i="1">
                                  <a:latin typeface="Cambria Math" panose="02040503050406030204" pitchFamily="18" charset="0"/>
                                  <a:cs typeface="Consolas" panose="020B0609020204030204" pitchFamily="49" charset="0"/>
                                </a:rPr>
                              </m:ctrlPr>
                            </m:fPr>
                            <m:num>
                              <m:acc>
                                <m:accPr>
                                  <m:chr m:val="⃗"/>
                                  <m:ctrlPr>
                                    <a:rPr lang="en-US" altLang="zh-CN" sz="2000" i="1">
                                      <a:latin typeface="Cambria Math" panose="02040503050406030204" pitchFamily="18" charset="0"/>
                                      <a:cs typeface="Consolas" panose="020B0609020204030204" pitchFamily="49" charset="0"/>
                                    </a:rPr>
                                  </m:ctrlPr>
                                </m:accPr>
                                <m:e>
                                  <m:r>
                                    <a:rPr lang="en-US" altLang="zh-CN" sz="2000" i="1">
                                      <a:latin typeface="Cambria Math" panose="02040503050406030204" pitchFamily="18" charset="0"/>
                                      <a:cs typeface="Consolas" panose="020B0609020204030204" pitchFamily="49" charset="0"/>
                                    </a:rPr>
                                    <m:t>𝑎</m:t>
                                  </m:r>
                                </m:e>
                              </m:acc>
                              <m:r>
                                <a:rPr lang="en-US" altLang="zh-CN" sz="2000" i="1" dirty="0">
                                  <a:latin typeface="Cambria Math" panose="02040503050406030204" pitchFamily="18" charset="0"/>
                                  <a:cs typeface="Consolas" panose="020B0609020204030204" pitchFamily="49" charset="0"/>
                                </a:rPr>
                                <m:t>⋅</m:t>
                              </m:r>
                              <m:acc>
                                <m:accPr>
                                  <m:chr m:val="⃗"/>
                                  <m:ctrlPr>
                                    <a:rPr lang="en-US" altLang="zh-CN" sz="2000" i="1" dirty="0">
                                      <a:latin typeface="Cambria Math" panose="02040503050406030204" pitchFamily="18" charset="0"/>
                                      <a:cs typeface="Consolas" panose="020B0609020204030204" pitchFamily="49" charset="0"/>
                                    </a:rPr>
                                  </m:ctrlPr>
                                </m:accPr>
                                <m:e>
                                  <m:r>
                                    <a:rPr lang="en-US" altLang="zh-CN" sz="2000" i="1" dirty="0">
                                      <a:latin typeface="Cambria Math" panose="02040503050406030204" pitchFamily="18" charset="0"/>
                                      <a:cs typeface="Consolas" panose="020B0609020204030204" pitchFamily="49" charset="0"/>
                                    </a:rPr>
                                    <m:t>𝑜</m:t>
                                  </m:r>
                                </m:e>
                              </m:acc>
                              <m:r>
                                <a:rPr lang="en-US" altLang="zh-CN" sz="2000" i="1" dirty="0">
                                  <a:latin typeface="Cambria Math" panose="02040503050406030204" pitchFamily="18" charset="0"/>
                                  <a:cs typeface="Consolas" panose="020B0609020204030204" pitchFamily="49" charset="0"/>
                                </a:rPr>
                                <m:t>+</m:t>
                              </m:r>
                              <m:r>
                                <a:rPr lang="en-US" altLang="zh-CN" sz="2000" i="1" dirty="0">
                                  <a:latin typeface="Cambria Math" panose="02040503050406030204" pitchFamily="18" charset="0"/>
                                  <a:cs typeface="Consolas" panose="020B0609020204030204" pitchFamily="49" charset="0"/>
                                </a:rPr>
                                <m:t>𝑏</m:t>
                              </m:r>
                            </m:num>
                            <m:den>
                              <m:r>
                                <a:rPr lang="en-US" altLang="zh-CN" sz="2000" i="1">
                                  <a:latin typeface="Cambria Math" panose="02040503050406030204" pitchFamily="18" charset="0"/>
                                  <a:cs typeface="Consolas" panose="020B0609020204030204" pitchFamily="49" charset="0"/>
                                </a:rPr>
                                <m:t>𝑤</m:t>
                              </m:r>
                            </m:den>
                          </m:f>
                        </m:e>
                      </m:d>
                    </m:oMath>
                  </m:oMathPara>
                </a14:m>
                <a:endParaRPr lang="en-US" altLang="zh-CN" sz="2000" dirty="0">
                  <a:cs typeface="Consolas" panose="020B0609020204030204" pitchFamily="49" charset="0"/>
                </a:endParaRPr>
              </a:p>
            </p:txBody>
          </p:sp>
        </mc:Choice>
        <mc:Fallback xmlns="">
          <p:sp>
            <p:nvSpPr>
              <p:cNvPr id="35" name="内容占位符 5">
                <a:extLst>
                  <a:ext uri="{FF2B5EF4-FFF2-40B4-BE49-F238E27FC236}">
                    <a16:creationId xmlns:a16="http://schemas.microsoft.com/office/drawing/2014/main" id="{B57E8E8A-BEF2-4B21-83CA-7CA6EC985CCA}"/>
                  </a:ext>
                </a:extLst>
              </p:cNvPr>
              <p:cNvSpPr>
                <a:spLocks noGrp="1" noRot="1" noChangeAspect="1" noMove="1" noResize="1" noEditPoints="1" noAdjustHandles="1" noChangeArrowheads="1" noChangeShapeType="1" noTextEdit="1"/>
              </p:cNvSpPr>
              <p:nvPr>
                <p:ph idx="1"/>
              </p:nvPr>
            </p:nvSpPr>
            <p:spPr>
              <a:xfrm>
                <a:off x="153217" y="1496763"/>
                <a:ext cx="8809808" cy="1373439"/>
              </a:xfrm>
              <a:blipFill>
                <a:blip r:embed="rId3"/>
                <a:stretch>
                  <a:fillRect t="-3111"/>
                </a:stretch>
              </a:blipFill>
            </p:spPr>
            <p:txBody>
              <a:bodyPr/>
              <a:lstStyle/>
              <a:p>
                <a:r>
                  <a:rPr lang="fr-MA">
                    <a:noFill/>
                  </a:rPr>
                  <a:t> </a:t>
                </a:r>
              </a:p>
            </p:txBody>
          </p:sp>
        </mc:Fallback>
      </mc:AlternateContent>
      <p:cxnSp>
        <p:nvCxnSpPr>
          <p:cNvPr id="70" name="直接连接符 31">
            <a:extLst>
              <a:ext uri="{FF2B5EF4-FFF2-40B4-BE49-F238E27FC236}">
                <a16:creationId xmlns:a16="http://schemas.microsoft.com/office/drawing/2014/main" id="{503200F3-C509-4835-891E-96744359CA7A}"/>
              </a:ext>
            </a:extLst>
          </p:cNvPr>
          <p:cNvCxnSpPr/>
          <p:nvPr/>
        </p:nvCxnSpPr>
        <p:spPr>
          <a:xfrm>
            <a:off x="1296209" y="3894755"/>
            <a:ext cx="513555" cy="77847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1" name="右大括号 32">
            <a:extLst>
              <a:ext uri="{FF2B5EF4-FFF2-40B4-BE49-F238E27FC236}">
                <a16:creationId xmlns:a16="http://schemas.microsoft.com/office/drawing/2014/main" id="{D028AB01-F2E2-44A2-8E2F-FDAC66F3D7EB}"/>
              </a:ext>
            </a:extLst>
          </p:cNvPr>
          <p:cNvSpPr/>
          <p:nvPr/>
        </p:nvSpPr>
        <p:spPr>
          <a:xfrm rot="14159314">
            <a:off x="1100750" y="4607208"/>
            <a:ext cx="151563" cy="899789"/>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mc:AlternateContent xmlns:mc="http://schemas.openxmlformats.org/markup-compatibility/2006" xmlns:a14="http://schemas.microsoft.com/office/drawing/2010/main">
        <mc:Choice Requires="a14">
          <p:sp>
            <p:nvSpPr>
              <p:cNvPr id="72" name="文本框 33">
                <a:extLst>
                  <a:ext uri="{FF2B5EF4-FFF2-40B4-BE49-F238E27FC236}">
                    <a16:creationId xmlns:a16="http://schemas.microsoft.com/office/drawing/2014/main" id="{784B185E-7851-40E6-9E8D-476032CF9CFB}"/>
                  </a:ext>
                </a:extLst>
              </p:cNvPr>
              <p:cNvSpPr txBox="1"/>
              <p:nvPr/>
            </p:nvSpPr>
            <p:spPr>
              <a:xfrm rot="19625161">
                <a:off x="884104" y="4764591"/>
                <a:ext cx="362509"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a:solidFill>
                            <a:schemeClr val="accent1">
                              <a:lumMod val="75000"/>
                            </a:schemeClr>
                          </a:solidFill>
                          <a:latin typeface="Cambria Math" panose="02040503050406030204" pitchFamily="18" charset="0"/>
                        </a:rPr>
                        <m:t>𝒘</m:t>
                      </m:r>
                    </m:oMath>
                  </m:oMathPara>
                </a14:m>
                <a:endParaRPr lang="zh-CN" altLang="en-US" sz="1600" b="1" dirty="0">
                  <a:solidFill>
                    <a:schemeClr val="accent1">
                      <a:lumMod val="75000"/>
                    </a:schemeClr>
                  </a:solidFill>
                </a:endParaRPr>
              </a:p>
            </p:txBody>
          </p:sp>
        </mc:Choice>
        <mc:Fallback xmlns="">
          <p:sp>
            <p:nvSpPr>
              <p:cNvPr id="72" name="文本框 33">
                <a:extLst>
                  <a:ext uri="{FF2B5EF4-FFF2-40B4-BE49-F238E27FC236}">
                    <a16:creationId xmlns:a16="http://schemas.microsoft.com/office/drawing/2014/main" id="{784B185E-7851-40E6-9E8D-476032CF9CFB}"/>
                  </a:ext>
                </a:extLst>
              </p:cNvPr>
              <p:cNvSpPr txBox="1">
                <a:spLocks noRot="1" noChangeAspect="1" noMove="1" noResize="1" noEditPoints="1" noAdjustHandles="1" noChangeArrowheads="1" noChangeShapeType="1" noTextEdit="1"/>
              </p:cNvSpPr>
              <p:nvPr/>
            </p:nvSpPr>
            <p:spPr>
              <a:xfrm rot="19625161">
                <a:off x="884104" y="4764591"/>
                <a:ext cx="362509" cy="246221"/>
              </a:xfrm>
              <a:prstGeom prst="rect">
                <a:avLst/>
              </a:prstGeom>
              <a:blipFill>
                <a:blip r:embed="rId4"/>
                <a:stretch>
                  <a:fillRect/>
                </a:stretch>
              </a:blipFill>
            </p:spPr>
            <p:txBody>
              <a:bodyPr/>
              <a:lstStyle/>
              <a:p>
                <a:r>
                  <a:rPr lang="fr-MA">
                    <a:noFill/>
                  </a:rPr>
                  <a:t> </a:t>
                </a:r>
              </a:p>
            </p:txBody>
          </p:sp>
        </mc:Fallback>
      </mc:AlternateContent>
      <p:sp>
        <p:nvSpPr>
          <p:cNvPr id="73" name="Line 6">
            <a:extLst>
              <a:ext uri="{FF2B5EF4-FFF2-40B4-BE49-F238E27FC236}">
                <a16:creationId xmlns:a16="http://schemas.microsoft.com/office/drawing/2014/main" id="{E969A943-FDA5-41F8-B86B-BEABAA25AC61}"/>
              </a:ext>
            </a:extLst>
          </p:cNvPr>
          <p:cNvSpPr>
            <a:spLocks noChangeShapeType="1"/>
          </p:cNvSpPr>
          <p:nvPr/>
        </p:nvSpPr>
        <p:spPr bwMode="auto">
          <a:xfrm>
            <a:off x="854883" y="5405540"/>
            <a:ext cx="2667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5" name="Line 8">
            <a:extLst>
              <a:ext uri="{FF2B5EF4-FFF2-40B4-BE49-F238E27FC236}">
                <a16:creationId xmlns:a16="http://schemas.microsoft.com/office/drawing/2014/main" id="{54A0014D-1EF3-43F9-BDCE-778E5BBC0721}"/>
              </a:ext>
            </a:extLst>
          </p:cNvPr>
          <p:cNvSpPr>
            <a:spLocks noChangeShapeType="1"/>
          </p:cNvSpPr>
          <p:nvPr/>
        </p:nvSpPr>
        <p:spPr bwMode="auto">
          <a:xfrm flipV="1">
            <a:off x="854884" y="3060759"/>
            <a:ext cx="9615" cy="234478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cxnSp>
        <p:nvCxnSpPr>
          <p:cNvPr id="78" name="直接连接符 38">
            <a:extLst>
              <a:ext uri="{FF2B5EF4-FFF2-40B4-BE49-F238E27FC236}">
                <a16:creationId xmlns:a16="http://schemas.microsoft.com/office/drawing/2014/main" id="{51E40E4D-59E2-4FA0-8579-F0A617B2961B}"/>
              </a:ext>
            </a:extLst>
          </p:cNvPr>
          <p:cNvCxnSpPr>
            <a:stCxn id="75" idx="0"/>
          </p:cNvCxnSpPr>
          <p:nvPr/>
        </p:nvCxnSpPr>
        <p:spPr>
          <a:xfrm flipV="1">
            <a:off x="854886" y="3779351"/>
            <a:ext cx="2428619" cy="1626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文本框 40">
                <a:extLst>
                  <a:ext uri="{FF2B5EF4-FFF2-40B4-BE49-F238E27FC236}">
                    <a16:creationId xmlns:a16="http://schemas.microsoft.com/office/drawing/2014/main" id="{27638B30-CDBA-4D27-8D61-52CE2BA6D141}"/>
                  </a:ext>
                </a:extLst>
              </p:cNvPr>
              <p:cNvSpPr txBox="1"/>
              <p:nvPr/>
            </p:nvSpPr>
            <p:spPr>
              <a:xfrm>
                <a:off x="3526251" y="5405543"/>
                <a:ext cx="213199"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𝒙</m:t>
                      </m:r>
                    </m:oMath>
                  </m:oMathPara>
                </a14:m>
                <a:endParaRPr lang="zh-CN" altLang="en-US" sz="2000" b="1" dirty="0"/>
              </a:p>
            </p:txBody>
          </p:sp>
        </mc:Choice>
        <mc:Fallback xmlns="">
          <p:sp>
            <p:nvSpPr>
              <p:cNvPr id="80" name="文本框 40">
                <a:extLst>
                  <a:ext uri="{FF2B5EF4-FFF2-40B4-BE49-F238E27FC236}">
                    <a16:creationId xmlns:a16="http://schemas.microsoft.com/office/drawing/2014/main" id="{27638B30-CDBA-4D27-8D61-52CE2BA6D141}"/>
                  </a:ext>
                </a:extLst>
              </p:cNvPr>
              <p:cNvSpPr txBox="1">
                <a:spLocks noRot="1" noChangeAspect="1" noMove="1" noResize="1" noEditPoints="1" noAdjustHandles="1" noChangeArrowheads="1" noChangeShapeType="1" noTextEdit="1"/>
              </p:cNvSpPr>
              <p:nvPr/>
            </p:nvSpPr>
            <p:spPr>
              <a:xfrm>
                <a:off x="3526251" y="5405543"/>
                <a:ext cx="213199" cy="307777"/>
              </a:xfrm>
              <a:prstGeom prst="rect">
                <a:avLst/>
              </a:prstGeom>
              <a:blipFill>
                <a:blip r:embed="rId5"/>
                <a:stretch>
                  <a:fillRect l="-17143" r="-14286" b="-2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81" name="文本框 41">
                <a:extLst>
                  <a:ext uri="{FF2B5EF4-FFF2-40B4-BE49-F238E27FC236}">
                    <a16:creationId xmlns:a16="http://schemas.microsoft.com/office/drawing/2014/main" id="{0EC44C39-54AA-4E37-9592-61BC53F73C99}"/>
                  </a:ext>
                </a:extLst>
              </p:cNvPr>
              <p:cNvSpPr txBox="1"/>
              <p:nvPr/>
            </p:nvSpPr>
            <p:spPr>
              <a:xfrm>
                <a:off x="614610" y="5397787"/>
                <a:ext cx="219612"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𝟎</m:t>
                      </m:r>
                    </m:oMath>
                  </m:oMathPara>
                </a14:m>
                <a:endParaRPr lang="zh-CN" altLang="en-US" sz="2000" b="1" dirty="0"/>
              </a:p>
            </p:txBody>
          </p:sp>
        </mc:Choice>
        <mc:Fallback xmlns="">
          <p:sp>
            <p:nvSpPr>
              <p:cNvPr id="81" name="文本框 41">
                <a:extLst>
                  <a:ext uri="{FF2B5EF4-FFF2-40B4-BE49-F238E27FC236}">
                    <a16:creationId xmlns:a16="http://schemas.microsoft.com/office/drawing/2014/main" id="{0EC44C39-54AA-4E37-9592-61BC53F73C99}"/>
                  </a:ext>
                </a:extLst>
              </p:cNvPr>
              <p:cNvSpPr txBox="1">
                <a:spLocks noRot="1" noChangeAspect="1" noMove="1" noResize="1" noEditPoints="1" noAdjustHandles="1" noChangeArrowheads="1" noChangeShapeType="1" noTextEdit="1"/>
              </p:cNvSpPr>
              <p:nvPr/>
            </p:nvSpPr>
            <p:spPr>
              <a:xfrm>
                <a:off x="614610" y="5397787"/>
                <a:ext cx="219612" cy="307777"/>
              </a:xfrm>
              <a:prstGeom prst="rect">
                <a:avLst/>
              </a:prstGeom>
              <a:blipFill>
                <a:blip r:embed="rId6"/>
                <a:stretch>
                  <a:fillRect l="-27778" r="-22222" b="-7843"/>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88" name="文本框 42">
                <a:extLst>
                  <a:ext uri="{FF2B5EF4-FFF2-40B4-BE49-F238E27FC236}">
                    <a16:creationId xmlns:a16="http://schemas.microsoft.com/office/drawing/2014/main" id="{F391630C-B542-4ABA-8637-9B8756A520C8}"/>
                  </a:ext>
                </a:extLst>
              </p:cNvPr>
              <p:cNvSpPr txBox="1"/>
              <p:nvPr/>
            </p:nvSpPr>
            <p:spPr>
              <a:xfrm>
                <a:off x="579513" y="2840198"/>
                <a:ext cx="219612"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𝒚</m:t>
                      </m:r>
                    </m:oMath>
                  </m:oMathPara>
                </a14:m>
                <a:endParaRPr lang="zh-CN" altLang="en-US" sz="2000" b="1" dirty="0"/>
              </a:p>
            </p:txBody>
          </p:sp>
        </mc:Choice>
        <mc:Fallback xmlns="">
          <p:sp>
            <p:nvSpPr>
              <p:cNvPr id="88" name="文本框 42">
                <a:extLst>
                  <a:ext uri="{FF2B5EF4-FFF2-40B4-BE49-F238E27FC236}">
                    <a16:creationId xmlns:a16="http://schemas.microsoft.com/office/drawing/2014/main" id="{F391630C-B542-4ABA-8637-9B8756A520C8}"/>
                  </a:ext>
                </a:extLst>
              </p:cNvPr>
              <p:cNvSpPr txBox="1">
                <a:spLocks noRot="1" noChangeAspect="1" noMove="1" noResize="1" noEditPoints="1" noAdjustHandles="1" noChangeArrowheads="1" noChangeShapeType="1" noTextEdit="1"/>
              </p:cNvSpPr>
              <p:nvPr/>
            </p:nvSpPr>
            <p:spPr>
              <a:xfrm>
                <a:off x="579513" y="2840198"/>
                <a:ext cx="219612" cy="307777"/>
              </a:xfrm>
              <a:prstGeom prst="rect">
                <a:avLst/>
              </a:prstGeom>
              <a:blipFill>
                <a:blip r:embed="rId7"/>
                <a:stretch>
                  <a:fillRect l="-27778" r="-27778" b="-28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89" name="文本框 45">
                <a:extLst>
                  <a:ext uri="{FF2B5EF4-FFF2-40B4-BE49-F238E27FC236}">
                    <a16:creationId xmlns:a16="http://schemas.microsoft.com/office/drawing/2014/main" id="{666EE5D7-EE4C-40BE-A4DF-56143828C62E}"/>
                  </a:ext>
                </a:extLst>
              </p:cNvPr>
              <p:cNvSpPr txBox="1"/>
              <p:nvPr/>
            </p:nvSpPr>
            <p:spPr>
              <a:xfrm>
                <a:off x="1042519" y="3473441"/>
                <a:ext cx="213199"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𝒐</m:t>
                      </m:r>
                    </m:oMath>
                  </m:oMathPara>
                </a14:m>
                <a:endParaRPr lang="zh-CN" altLang="en-US" sz="2000" b="1" dirty="0"/>
              </a:p>
            </p:txBody>
          </p:sp>
        </mc:Choice>
        <mc:Fallback xmlns="">
          <p:sp>
            <p:nvSpPr>
              <p:cNvPr id="89" name="文本框 45">
                <a:extLst>
                  <a:ext uri="{FF2B5EF4-FFF2-40B4-BE49-F238E27FC236}">
                    <a16:creationId xmlns:a16="http://schemas.microsoft.com/office/drawing/2014/main" id="{666EE5D7-EE4C-40BE-A4DF-56143828C62E}"/>
                  </a:ext>
                </a:extLst>
              </p:cNvPr>
              <p:cNvSpPr txBox="1">
                <a:spLocks noRot="1" noChangeAspect="1" noMove="1" noResize="1" noEditPoints="1" noAdjustHandles="1" noChangeArrowheads="1" noChangeShapeType="1" noTextEdit="1"/>
              </p:cNvSpPr>
              <p:nvPr/>
            </p:nvSpPr>
            <p:spPr>
              <a:xfrm>
                <a:off x="1042519" y="3473441"/>
                <a:ext cx="213199" cy="307777"/>
              </a:xfrm>
              <a:prstGeom prst="rect">
                <a:avLst/>
              </a:prstGeom>
              <a:blipFill>
                <a:blip r:embed="rId8"/>
                <a:stretch>
                  <a:fillRect l="-17143" r="-14286" b="-2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90" name="文本框 46">
                <a:extLst>
                  <a:ext uri="{FF2B5EF4-FFF2-40B4-BE49-F238E27FC236}">
                    <a16:creationId xmlns:a16="http://schemas.microsoft.com/office/drawing/2014/main" id="{E1D0300F-860E-42B4-83E1-6E84EE9746A9}"/>
                  </a:ext>
                </a:extLst>
              </p:cNvPr>
              <p:cNvSpPr txBox="1"/>
              <p:nvPr/>
            </p:nvSpPr>
            <p:spPr>
              <a:xfrm>
                <a:off x="3224432" y="3471578"/>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b="1" i="1">
                              <a:latin typeface="Cambria Math" panose="02040503050406030204" pitchFamily="18" charset="0"/>
                            </a:rPr>
                          </m:ctrlPr>
                        </m:accPr>
                        <m:e>
                          <m:r>
                            <a:rPr lang="en-US" altLang="zh-CN" b="1" i="1">
                              <a:latin typeface="Cambria Math" panose="02040503050406030204" pitchFamily="18" charset="0"/>
                            </a:rPr>
                            <m:t>𝒂</m:t>
                          </m:r>
                        </m:e>
                      </m:acc>
                    </m:oMath>
                  </m:oMathPara>
                </a14:m>
                <a:endParaRPr lang="zh-CN" altLang="en-US" b="1" dirty="0"/>
              </a:p>
            </p:txBody>
          </p:sp>
        </mc:Choice>
        <mc:Fallback xmlns="">
          <p:sp>
            <p:nvSpPr>
              <p:cNvPr id="90" name="文本框 46">
                <a:extLst>
                  <a:ext uri="{FF2B5EF4-FFF2-40B4-BE49-F238E27FC236}">
                    <a16:creationId xmlns:a16="http://schemas.microsoft.com/office/drawing/2014/main" id="{E1D0300F-860E-42B4-83E1-6E84EE9746A9}"/>
                  </a:ext>
                </a:extLst>
              </p:cNvPr>
              <p:cNvSpPr txBox="1">
                <a:spLocks noRot="1" noChangeAspect="1" noMove="1" noResize="1" noEditPoints="1" noAdjustHandles="1" noChangeArrowheads="1" noChangeShapeType="1" noTextEdit="1"/>
              </p:cNvSpPr>
              <p:nvPr/>
            </p:nvSpPr>
            <p:spPr>
              <a:xfrm>
                <a:off x="3224432" y="3471578"/>
                <a:ext cx="201978" cy="276999"/>
              </a:xfrm>
              <a:prstGeom prst="rect">
                <a:avLst/>
              </a:prstGeom>
              <a:blipFill>
                <a:blip r:embed="rId9"/>
                <a:stretch>
                  <a:fillRect l="-15152" r="-18182"/>
                </a:stretch>
              </a:blipFill>
            </p:spPr>
            <p:txBody>
              <a:bodyPr/>
              <a:lstStyle/>
              <a:p>
                <a:r>
                  <a:rPr lang="fr-MA">
                    <a:noFill/>
                  </a:rPr>
                  <a:t> </a:t>
                </a:r>
              </a:p>
            </p:txBody>
          </p:sp>
        </mc:Fallback>
      </mc:AlternateContent>
      <p:sp>
        <p:nvSpPr>
          <p:cNvPr id="91" name="椭圆 48">
            <a:extLst>
              <a:ext uri="{FF2B5EF4-FFF2-40B4-BE49-F238E27FC236}">
                <a16:creationId xmlns:a16="http://schemas.microsoft.com/office/drawing/2014/main" id="{F14D6426-265A-4454-8B74-B9E08E0B97F0}"/>
              </a:ext>
            </a:extLst>
          </p:cNvPr>
          <p:cNvSpPr/>
          <p:nvPr/>
        </p:nvSpPr>
        <p:spPr>
          <a:xfrm>
            <a:off x="2233451" y="4402048"/>
            <a:ext cx="90000" cy="9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92" name="椭圆 49">
            <a:extLst>
              <a:ext uri="{FF2B5EF4-FFF2-40B4-BE49-F238E27FC236}">
                <a16:creationId xmlns:a16="http://schemas.microsoft.com/office/drawing/2014/main" id="{DEEF200C-B2E6-41D8-8C9A-E67DB85510C4}"/>
              </a:ext>
            </a:extLst>
          </p:cNvPr>
          <p:cNvSpPr/>
          <p:nvPr/>
        </p:nvSpPr>
        <p:spPr>
          <a:xfrm>
            <a:off x="1805713" y="4684140"/>
            <a:ext cx="90000" cy="9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93" name="椭圆 52">
            <a:extLst>
              <a:ext uri="{FF2B5EF4-FFF2-40B4-BE49-F238E27FC236}">
                <a16:creationId xmlns:a16="http://schemas.microsoft.com/office/drawing/2014/main" id="{B8A7A1D9-CA61-4931-8C5B-26AD05D0690C}"/>
              </a:ext>
            </a:extLst>
          </p:cNvPr>
          <p:cNvSpPr/>
          <p:nvPr/>
        </p:nvSpPr>
        <p:spPr>
          <a:xfrm>
            <a:off x="1206207" y="3778277"/>
            <a:ext cx="90000" cy="9000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94" name="右大括号 57">
            <a:extLst>
              <a:ext uri="{FF2B5EF4-FFF2-40B4-BE49-F238E27FC236}">
                <a16:creationId xmlns:a16="http://schemas.microsoft.com/office/drawing/2014/main" id="{A0D51D57-9818-4CA1-B4AF-749E06380AF0}"/>
              </a:ext>
            </a:extLst>
          </p:cNvPr>
          <p:cNvSpPr/>
          <p:nvPr/>
        </p:nvSpPr>
        <p:spPr>
          <a:xfrm rot="14159314">
            <a:off x="1867694" y="4092009"/>
            <a:ext cx="151563" cy="899789"/>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p:sp>
        <p:nvSpPr>
          <p:cNvPr id="95" name="右大括号 58">
            <a:extLst>
              <a:ext uri="{FF2B5EF4-FFF2-40B4-BE49-F238E27FC236}">
                <a16:creationId xmlns:a16="http://schemas.microsoft.com/office/drawing/2014/main" id="{D430EF56-5241-4DF0-8C17-652611277269}"/>
              </a:ext>
            </a:extLst>
          </p:cNvPr>
          <p:cNvSpPr/>
          <p:nvPr/>
        </p:nvSpPr>
        <p:spPr>
          <a:xfrm rot="14159314">
            <a:off x="2634640" y="3577425"/>
            <a:ext cx="151563" cy="899789"/>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mc:AlternateContent xmlns:mc="http://schemas.openxmlformats.org/markup-compatibility/2006" xmlns:a14="http://schemas.microsoft.com/office/drawing/2010/main">
        <mc:Choice Requires="a14">
          <p:sp>
            <p:nvSpPr>
              <p:cNvPr id="96" name="文本框 60">
                <a:extLst>
                  <a:ext uri="{FF2B5EF4-FFF2-40B4-BE49-F238E27FC236}">
                    <a16:creationId xmlns:a16="http://schemas.microsoft.com/office/drawing/2014/main" id="{191B4376-10C0-4139-AF22-A1017FEDED86}"/>
                  </a:ext>
                </a:extLst>
              </p:cNvPr>
              <p:cNvSpPr txBox="1"/>
              <p:nvPr/>
            </p:nvSpPr>
            <p:spPr>
              <a:xfrm rot="19625161">
                <a:off x="1646936" y="4248967"/>
                <a:ext cx="362509"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a:solidFill>
                            <a:schemeClr val="accent1">
                              <a:lumMod val="75000"/>
                            </a:schemeClr>
                          </a:solidFill>
                          <a:latin typeface="Cambria Math" panose="02040503050406030204" pitchFamily="18" charset="0"/>
                        </a:rPr>
                        <m:t>𝒘</m:t>
                      </m:r>
                    </m:oMath>
                  </m:oMathPara>
                </a14:m>
                <a:endParaRPr lang="zh-CN" altLang="en-US" sz="1600" b="1" dirty="0">
                  <a:solidFill>
                    <a:schemeClr val="accent1">
                      <a:lumMod val="75000"/>
                    </a:schemeClr>
                  </a:solidFill>
                </a:endParaRPr>
              </a:p>
            </p:txBody>
          </p:sp>
        </mc:Choice>
        <mc:Fallback xmlns="">
          <p:sp>
            <p:nvSpPr>
              <p:cNvPr id="96" name="文本框 60">
                <a:extLst>
                  <a:ext uri="{FF2B5EF4-FFF2-40B4-BE49-F238E27FC236}">
                    <a16:creationId xmlns:a16="http://schemas.microsoft.com/office/drawing/2014/main" id="{191B4376-10C0-4139-AF22-A1017FEDED86}"/>
                  </a:ext>
                </a:extLst>
              </p:cNvPr>
              <p:cNvSpPr txBox="1">
                <a:spLocks noRot="1" noChangeAspect="1" noMove="1" noResize="1" noEditPoints="1" noAdjustHandles="1" noChangeArrowheads="1" noChangeShapeType="1" noTextEdit="1"/>
              </p:cNvSpPr>
              <p:nvPr/>
            </p:nvSpPr>
            <p:spPr>
              <a:xfrm rot="19625161">
                <a:off x="1646936" y="4248967"/>
                <a:ext cx="362509" cy="246221"/>
              </a:xfrm>
              <a:prstGeom prst="rect">
                <a:avLst/>
              </a:prstGeom>
              <a:blipFill>
                <a:blip r:embed="rId10"/>
                <a:stretch>
                  <a:fillRect/>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97" name="文本框 62">
                <a:extLst>
                  <a:ext uri="{FF2B5EF4-FFF2-40B4-BE49-F238E27FC236}">
                    <a16:creationId xmlns:a16="http://schemas.microsoft.com/office/drawing/2014/main" id="{0A8FB5E0-12FB-4F7B-AF48-C9965B25ADCB}"/>
                  </a:ext>
                </a:extLst>
              </p:cNvPr>
              <p:cNvSpPr txBox="1"/>
              <p:nvPr/>
            </p:nvSpPr>
            <p:spPr>
              <a:xfrm rot="19625161">
                <a:off x="2413845" y="3731375"/>
                <a:ext cx="362509"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a:solidFill>
                            <a:schemeClr val="accent1">
                              <a:lumMod val="75000"/>
                            </a:schemeClr>
                          </a:solidFill>
                          <a:latin typeface="Cambria Math" panose="02040503050406030204" pitchFamily="18" charset="0"/>
                        </a:rPr>
                        <m:t>𝒘</m:t>
                      </m:r>
                    </m:oMath>
                  </m:oMathPara>
                </a14:m>
                <a:endParaRPr lang="zh-CN" altLang="en-US" sz="1600" b="1" dirty="0">
                  <a:solidFill>
                    <a:schemeClr val="accent1">
                      <a:lumMod val="75000"/>
                    </a:schemeClr>
                  </a:solidFill>
                </a:endParaRPr>
              </a:p>
            </p:txBody>
          </p:sp>
        </mc:Choice>
        <mc:Fallback xmlns="">
          <p:sp>
            <p:nvSpPr>
              <p:cNvPr id="97" name="文本框 62">
                <a:extLst>
                  <a:ext uri="{FF2B5EF4-FFF2-40B4-BE49-F238E27FC236}">
                    <a16:creationId xmlns:a16="http://schemas.microsoft.com/office/drawing/2014/main" id="{0A8FB5E0-12FB-4F7B-AF48-C9965B25ADCB}"/>
                  </a:ext>
                </a:extLst>
              </p:cNvPr>
              <p:cNvSpPr txBox="1">
                <a:spLocks noRot="1" noChangeAspect="1" noMove="1" noResize="1" noEditPoints="1" noAdjustHandles="1" noChangeArrowheads="1" noChangeShapeType="1" noTextEdit="1"/>
              </p:cNvSpPr>
              <p:nvPr/>
            </p:nvSpPr>
            <p:spPr>
              <a:xfrm rot="19625161">
                <a:off x="2413845" y="3731375"/>
                <a:ext cx="362509" cy="246221"/>
              </a:xfrm>
              <a:prstGeom prst="rect">
                <a:avLst/>
              </a:prstGeom>
              <a:blipFill>
                <a:blip r:embed="rId11"/>
                <a:stretch>
                  <a:fillRect/>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98" name="矩形 2">
                <a:extLst>
                  <a:ext uri="{FF2B5EF4-FFF2-40B4-BE49-F238E27FC236}">
                    <a16:creationId xmlns:a16="http://schemas.microsoft.com/office/drawing/2014/main" id="{4CF8CF12-DA3A-42EA-9B43-CE177E1A5CF8}"/>
                  </a:ext>
                </a:extLst>
              </p:cNvPr>
              <p:cNvSpPr/>
              <p:nvPr/>
            </p:nvSpPr>
            <p:spPr>
              <a:xfrm>
                <a:off x="1593868" y="4835035"/>
                <a:ext cx="6714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i="1">
                              <a:latin typeface="Cambria Math" panose="02040503050406030204" pitchFamily="18" charset="0"/>
                              <a:cs typeface="Consolas" panose="020B0609020204030204" pitchFamily="49" charset="0"/>
                            </a:rPr>
                          </m:ctrlPr>
                        </m:accPr>
                        <m:e>
                          <m:r>
                            <a:rPr lang="en-US" altLang="zh-CN" i="1">
                              <a:latin typeface="Cambria Math" panose="02040503050406030204" pitchFamily="18" charset="0"/>
                              <a:cs typeface="Consolas" panose="020B0609020204030204" pitchFamily="49" charset="0"/>
                            </a:rPr>
                            <m:t>𝑎</m:t>
                          </m:r>
                        </m:e>
                      </m:acc>
                      <m:r>
                        <a:rPr lang="en-US" altLang="zh-CN" i="1" dirty="0">
                          <a:latin typeface="Cambria Math" panose="02040503050406030204" pitchFamily="18" charset="0"/>
                          <a:cs typeface="Consolas" panose="020B0609020204030204" pitchFamily="49" charset="0"/>
                        </a:rPr>
                        <m:t>⋅</m:t>
                      </m:r>
                      <m:acc>
                        <m:accPr>
                          <m:chr m:val="⃗"/>
                          <m:ctrlPr>
                            <a:rPr lang="en-US" altLang="zh-CN" i="1" dirty="0">
                              <a:latin typeface="Cambria Math" panose="02040503050406030204" pitchFamily="18" charset="0"/>
                              <a:cs typeface="Consolas" panose="020B0609020204030204" pitchFamily="49" charset="0"/>
                            </a:rPr>
                          </m:ctrlPr>
                        </m:accPr>
                        <m:e>
                          <m:r>
                            <a:rPr lang="en-US" altLang="zh-CN" i="1" dirty="0">
                              <a:latin typeface="Cambria Math" panose="02040503050406030204" pitchFamily="18" charset="0"/>
                              <a:cs typeface="Consolas" panose="020B0609020204030204" pitchFamily="49" charset="0"/>
                            </a:rPr>
                            <m:t>𝑜</m:t>
                          </m:r>
                        </m:e>
                      </m:acc>
                    </m:oMath>
                  </m:oMathPara>
                </a14:m>
                <a:endParaRPr lang="zh-CN" altLang="en-US" dirty="0"/>
              </a:p>
            </p:txBody>
          </p:sp>
        </mc:Choice>
        <mc:Fallback xmlns="">
          <p:sp>
            <p:nvSpPr>
              <p:cNvPr id="98" name="矩形 2">
                <a:extLst>
                  <a:ext uri="{FF2B5EF4-FFF2-40B4-BE49-F238E27FC236}">
                    <a16:creationId xmlns:a16="http://schemas.microsoft.com/office/drawing/2014/main" id="{4CF8CF12-DA3A-42EA-9B43-CE177E1A5CF8}"/>
                  </a:ext>
                </a:extLst>
              </p:cNvPr>
              <p:cNvSpPr>
                <a:spLocks noRot="1" noChangeAspect="1" noMove="1" noResize="1" noEditPoints="1" noAdjustHandles="1" noChangeArrowheads="1" noChangeShapeType="1" noTextEdit="1"/>
              </p:cNvSpPr>
              <p:nvPr/>
            </p:nvSpPr>
            <p:spPr>
              <a:xfrm>
                <a:off x="1593868" y="4835035"/>
                <a:ext cx="671466" cy="369332"/>
              </a:xfrm>
              <a:prstGeom prst="rect">
                <a:avLst/>
              </a:prstGeom>
              <a:blipFill>
                <a:blip r:embed="rId12"/>
                <a:stretch>
                  <a:fillRect t="-21311" r="-36937"/>
                </a:stretch>
              </a:blipFill>
            </p:spPr>
            <p:txBody>
              <a:bodyPr/>
              <a:lstStyle/>
              <a:p>
                <a:r>
                  <a:rPr lang="fr-MA">
                    <a:noFill/>
                  </a:rPr>
                  <a:t> </a:t>
                </a:r>
              </a:p>
            </p:txBody>
          </p:sp>
        </mc:Fallback>
      </mc:AlternateContent>
      <p:sp>
        <p:nvSpPr>
          <p:cNvPr id="99" name="右大括号 63">
            <a:extLst>
              <a:ext uri="{FF2B5EF4-FFF2-40B4-BE49-F238E27FC236}">
                <a16:creationId xmlns:a16="http://schemas.microsoft.com/office/drawing/2014/main" id="{8BF292E4-4760-4159-8FB7-DD074DE618CD}"/>
              </a:ext>
            </a:extLst>
          </p:cNvPr>
          <p:cNvSpPr/>
          <p:nvPr/>
        </p:nvSpPr>
        <p:spPr>
          <a:xfrm rot="3378261">
            <a:off x="2082574" y="4443840"/>
            <a:ext cx="151563" cy="547167"/>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mc:AlternateContent xmlns:mc="http://schemas.openxmlformats.org/markup-compatibility/2006" xmlns:a14="http://schemas.microsoft.com/office/drawing/2010/main">
        <mc:Choice Requires="a14">
          <p:sp>
            <p:nvSpPr>
              <p:cNvPr id="100" name="文本框 78">
                <a:extLst>
                  <a:ext uri="{FF2B5EF4-FFF2-40B4-BE49-F238E27FC236}">
                    <a16:creationId xmlns:a16="http://schemas.microsoft.com/office/drawing/2014/main" id="{08314A8F-D7F1-41C7-8FEE-1E3DE1F12BEA}"/>
                  </a:ext>
                </a:extLst>
              </p:cNvPr>
              <p:cNvSpPr txBox="1"/>
              <p:nvPr/>
            </p:nvSpPr>
            <p:spPr>
              <a:xfrm>
                <a:off x="2242312" y="4760411"/>
                <a:ext cx="1513491" cy="492443"/>
              </a:xfrm>
              <a:prstGeom prst="rect">
                <a:avLst/>
              </a:prstGeom>
              <a:noFill/>
            </p:spPr>
            <p:txBody>
              <a:bodyPr wrap="square" lIns="0" tIns="0" rIns="0" bIns="0" rtlCol="0">
                <a:spAutoFit/>
              </a:bodyPr>
              <a:lstStyle/>
              <a:p>
                <a:r>
                  <a:rPr lang="en-US" altLang="zh-CN" sz="1600" b="1" dirty="0">
                    <a:solidFill>
                      <a:schemeClr val="accent1">
                        <a:lumMod val="75000"/>
                      </a:schemeClr>
                    </a:solidFill>
                  </a:rPr>
                  <a:t>random shift </a:t>
                </a:r>
                <a14:m>
                  <m:oMath xmlns:m="http://schemas.openxmlformats.org/officeDocument/2006/math">
                    <m:r>
                      <a:rPr lang="en-US" altLang="zh-CN" sz="1600" b="1" i="1">
                        <a:solidFill>
                          <a:schemeClr val="accent1">
                            <a:lumMod val="75000"/>
                          </a:schemeClr>
                        </a:solidFill>
                        <a:latin typeface="Cambria Math" panose="02040503050406030204" pitchFamily="18" charset="0"/>
                      </a:rPr>
                      <m:t>𝒃</m:t>
                    </m:r>
                  </m:oMath>
                </a14:m>
                <a:endParaRPr lang="zh-CN" altLang="en-US" sz="1600" b="1" dirty="0">
                  <a:solidFill>
                    <a:schemeClr val="accent1">
                      <a:lumMod val="75000"/>
                    </a:schemeClr>
                  </a:solidFill>
                </a:endParaRPr>
              </a:p>
            </p:txBody>
          </p:sp>
        </mc:Choice>
        <mc:Fallback xmlns="">
          <p:sp>
            <p:nvSpPr>
              <p:cNvPr id="100" name="文本框 78">
                <a:extLst>
                  <a:ext uri="{FF2B5EF4-FFF2-40B4-BE49-F238E27FC236}">
                    <a16:creationId xmlns:a16="http://schemas.microsoft.com/office/drawing/2014/main" id="{08314A8F-D7F1-41C7-8FEE-1E3DE1F12BEA}"/>
                  </a:ext>
                </a:extLst>
              </p:cNvPr>
              <p:cNvSpPr txBox="1">
                <a:spLocks noRot="1" noChangeAspect="1" noMove="1" noResize="1" noEditPoints="1" noAdjustHandles="1" noChangeArrowheads="1" noChangeShapeType="1" noTextEdit="1"/>
              </p:cNvSpPr>
              <p:nvPr/>
            </p:nvSpPr>
            <p:spPr>
              <a:xfrm>
                <a:off x="2242312" y="4760411"/>
                <a:ext cx="1513491" cy="492443"/>
              </a:xfrm>
              <a:prstGeom prst="rect">
                <a:avLst/>
              </a:prstGeom>
              <a:blipFill>
                <a:blip r:embed="rId13"/>
                <a:stretch>
                  <a:fillRect l="-8468" t="-13580" r="-1613" b="-3704"/>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101" name="矩形 80">
                <a:extLst>
                  <a:ext uri="{FF2B5EF4-FFF2-40B4-BE49-F238E27FC236}">
                    <a16:creationId xmlns:a16="http://schemas.microsoft.com/office/drawing/2014/main" id="{764F8E3A-0CCA-4A68-BB6E-F826E5B8E482}"/>
                  </a:ext>
                </a:extLst>
              </p:cNvPr>
              <p:cNvSpPr/>
              <p:nvPr/>
            </p:nvSpPr>
            <p:spPr>
              <a:xfrm>
                <a:off x="2309921" y="4359997"/>
                <a:ext cx="10772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i="1">
                              <a:latin typeface="Cambria Math" panose="02040503050406030204" pitchFamily="18" charset="0"/>
                              <a:cs typeface="Consolas" panose="020B0609020204030204" pitchFamily="49" charset="0"/>
                            </a:rPr>
                          </m:ctrlPr>
                        </m:accPr>
                        <m:e>
                          <m:r>
                            <a:rPr lang="en-US" altLang="zh-CN" i="1">
                              <a:latin typeface="Cambria Math" panose="02040503050406030204" pitchFamily="18" charset="0"/>
                              <a:cs typeface="Consolas" panose="020B0609020204030204" pitchFamily="49" charset="0"/>
                            </a:rPr>
                            <m:t>𝑎</m:t>
                          </m:r>
                        </m:e>
                      </m:acc>
                      <m:r>
                        <a:rPr lang="en-US" altLang="zh-CN" i="1" dirty="0">
                          <a:latin typeface="Cambria Math" panose="02040503050406030204" pitchFamily="18" charset="0"/>
                          <a:cs typeface="Consolas" panose="020B0609020204030204" pitchFamily="49" charset="0"/>
                        </a:rPr>
                        <m:t>⋅</m:t>
                      </m:r>
                      <m:acc>
                        <m:accPr>
                          <m:chr m:val="⃗"/>
                          <m:ctrlPr>
                            <a:rPr lang="en-US" altLang="zh-CN" i="1" dirty="0">
                              <a:latin typeface="Cambria Math" panose="02040503050406030204" pitchFamily="18" charset="0"/>
                              <a:cs typeface="Consolas" panose="020B0609020204030204" pitchFamily="49" charset="0"/>
                            </a:rPr>
                          </m:ctrlPr>
                        </m:accPr>
                        <m:e>
                          <m:r>
                            <a:rPr lang="en-US" altLang="zh-CN" i="1" dirty="0">
                              <a:latin typeface="Cambria Math" panose="02040503050406030204" pitchFamily="18" charset="0"/>
                              <a:cs typeface="Consolas" panose="020B0609020204030204" pitchFamily="49" charset="0"/>
                            </a:rPr>
                            <m:t>𝑜</m:t>
                          </m:r>
                        </m:e>
                      </m:acc>
                      <m:r>
                        <a:rPr lang="en-US" altLang="zh-CN" i="1" dirty="0">
                          <a:latin typeface="Cambria Math" panose="02040503050406030204" pitchFamily="18" charset="0"/>
                          <a:cs typeface="Consolas" panose="020B0609020204030204" pitchFamily="49" charset="0"/>
                        </a:rPr>
                        <m:t>+</m:t>
                      </m:r>
                      <m:r>
                        <a:rPr lang="en-US" altLang="zh-CN" i="1" dirty="0">
                          <a:latin typeface="Cambria Math" panose="02040503050406030204" pitchFamily="18" charset="0"/>
                          <a:cs typeface="Consolas" panose="020B0609020204030204" pitchFamily="49" charset="0"/>
                        </a:rPr>
                        <m:t>𝑏</m:t>
                      </m:r>
                    </m:oMath>
                  </m:oMathPara>
                </a14:m>
                <a:endParaRPr lang="zh-CN" altLang="en-US" dirty="0"/>
              </a:p>
            </p:txBody>
          </p:sp>
        </mc:Choice>
        <mc:Fallback xmlns="">
          <p:sp>
            <p:nvSpPr>
              <p:cNvPr id="101" name="矩形 80">
                <a:extLst>
                  <a:ext uri="{FF2B5EF4-FFF2-40B4-BE49-F238E27FC236}">
                    <a16:creationId xmlns:a16="http://schemas.microsoft.com/office/drawing/2014/main" id="{764F8E3A-0CCA-4A68-BB6E-F826E5B8E482}"/>
                  </a:ext>
                </a:extLst>
              </p:cNvPr>
              <p:cNvSpPr>
                <a:spLocks noRot="1" noChangeAspect="1" noMove="1" noResize="1" noEditPoints="1" noAdjustHandles="1" noChangeArrowheads="1" noChangeShapeType="1" noTextEdit="1"/>
              </p:cNvSpPr>
              <p:nvPr/>
            </p:nvSpPr>
            <p:spPr>
              <a:xfrm>
                <a:off x="2309921" y="4359997"/>
                <a:ext cx="1077282" cy="369332"/>
              </a:xfrm>
              <a:prstGeom prst="rect">
                <a:avLst/>
              </a:prstGeom>
              <a:blipFill>
                <a:blip r:embed="rId14"/>
                <a:stretch>
                  <a:fillRect t="-21311"/>
                </a:stretch>
              </a:blipFill>
            </p:spPr>
            <p:txBody>
              <a:bodyPr/>
              <a:lstStyle/>
              <a:p>
                <a:r>
                  <a:rPr lang="fr-MA">
                    <a:noFill/>
                  </a:rPr>
                  <a:t> </a:t>
                </a:r>
              </a:p>
            </p:txBody>
          </p:sp>
        </mc:Fallback>
      </mc:AlternateContent>
      <p:sp>
        <p:nvSpPr>
          <p:cNvPr id="102" name="文本框 81">
            <a:extLst>
              <a:ext uri="{FF2B5EF4-FFF2-40B4-BE49-F238E27FC236}">
                <a16:creationId xmlns:a16="http://schemas.microsoft.com/office/drawing/2014/main" id="{EA55EA53-8E2C-4B01-9EA0-9582F21923DC}"/>
              </a:ext>
            </a:extLst>
          </p:cNvPr>
          <p:cNvSpPr txBox="1"/>
          <p:nvPr/>
        </p:nvSpPr>
        <p:spPr>
          <a:xfrm>
            <a:off x="1526603" y="3667788"/>
            <a:ext cx="1132479" cy="492443"/>
          </a:xfrm>
          <a:prstGeom prst="rect">
            <a:avLst/>
          </a:prstGeom>
          <a:noFill/>
        </p:spPr>
        <p:txBody>
          <a:bodyPr wrap="square" lIns="0" tIns="0" rIns="0" bIns="0" rtlCol="0">
            <a:spAutoFit/>
          </a:bodyPr>
          <a:lstStyle/>
          <a:p>
            <a:r>
              <a:rPr lang="en-US" altLang="zh-CN" sz="1600" b="1" dirty="0">
                <a:solidFill>
                  <a:schemeClr val="accent1">
                    <a:lumMod val="75000"/>
                  </a:schemeClr>
                </a:solidFill>
              </a:rPr>
              <a:t>random projection</a:t>
            </a:r>
            <a:endParaRPr lang="zh-CN" altLang="en-US" sz="1600" b="1" dirty="0">
              <a:solidFill>
                <a:schemeClr val="accent1">
                  <a:lumMod val="75000"/>
                </a:schemeClr>
              </a:solidFill>
            </a:endParaRPr>
          </a:p>
        </p:txBody>
      </p:sp>
      <mc:AlternateContent xmlns:mc="http://schemas.openxmlformats.org/markup-compatibility/2006" xmlns:a14="http://schemas.microsoft.com/office/drawing/2010/main">
        <mc:Choice Requires="a14">
          <p:sp>
            <p:nvSpPr>
              <p:cNvPr id="103" name="内容占位符 5">
                <a:extLst>
                  <a:ext uri="{FF2B5EF4-FFF2-40B4-BE49-F238E27FC236}">
                    <a16:creationId xmlns:a16="http://schemas.microsoft.com/office/drawing/2014/main" id="{A1C73577-D08F-4171-826D-50F0B1AA88DB}"/>
                  </a:ext>
                </a:extLst>
              </p:cNvPr>
              <p:cNvSpPr txBox="1">
                <a:spLocks/>
              </p:cNvSpPr>
              <p:nvPr/>
            </p:nvSpPr>
            <p:spPr>
              <a:xfrm>
                <a:off x="3910491" y="3286127"/>
                <a:ext cx="4747737" cy="241943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2400"/>
                  </a:lnSpc>
                  <a:buNone/>
                </a:pPr>
                <a:r>
                  <a:rPr lang="en-US" altLang="zh-CN" sz="2000" b="1" dirty="0">
                    <a:solidFill>
                      <a:schemeClr val="accent1">
                        <a:lumMod val="75000"/>
                      </a:schemeClr>
                    </a:solidFill>
                    <a:cs typeface="Consolas" panose="020B0609020204030204" pitchFamily="49" charset="0"/>
                  </a:rPr>
                  <a:t>      Query-Oblivious Bucket Partition</a:t>
                </a:r>
                <a:r>
                  <a:rPr lang="en-US" altLang="zh-CN" sz="2000" dirty="0">
                    <a:solidFill>
                      <a:schemeClr val="accent1">
                        <a:lumMod val="75000"/>
                      </a:schemeClr>
                    </a:solidFill>
                    <a:cs typeface="Consolas" panose="020B0609020204030204" pitchFamily="49" charset="0"/>
                  </a:rPr>
                  <a:t>: </a:t>
                </a:r>
              </a:p>
              <a:p>
                <a:pPr lvl="1">
                  <a:lnSpc>
                    <a:spcPct val="100000"/>
                  </a:lnSpc>
                  <a:spcBef>
                    <a:spcPts val="1200"/>
                  </a:spcBef>
                  <a:buFont typeface="Calibri" panose="020F0502020204030204" pitchFamily="34" charset="0"/>
                  <a:buChar char="–"/>
                </a:pPr>
                <a:r>
                  <a:rPr lang="en-US" altLang="zh-CN" dirty="0">
                    <a:cs typeface="Consolas" panose="020B0609020204030204" pitchFamily="49" charset="0"/>
                  </a:rPr>
                  <a:t>Buckets are </a:t>
                </a:r>
                <a:r>
                  <a:rPr lang="en-US" altLang="zh-CN" b="1" i="1" dirty="0">
                    <a:cs typeface="Consolas" panose="020B0609020204030204" pitchFamily="49" charset="0"/>
                  </a:rPr>
                  <a:t>statically</a:t>
                </a:r>
                <a:r>
                  <a:rPr lang="en-US" altLang="zh-CN" dirty="0">
                    <a:cs typeface="Consolas" panose="020B0609020204030204" pitchFamily="49" charset="0"/>
                  </a:rPr>
                  <a:t> determined before any query arrives;</a:t>
                </a:r>
              </a:p>
              <a:p>
                <a:pPr lvl="1">
                  <a:lnSpc>
                    <a:spcPct val="100000"/>
                  </a:lnSpc>
                  <a:spcBef>
                    <a:spcPts val="1200"/>
                  </a:spcBef>
                  <a:buFont typeface="Calibri" panose="020F0502020204030204" pitchFamily="34" charset="0"/>
                  <a:buChar char="–"/>
                </a:pPr>
                <a:r>
                  <a:rPr lang="en-US" altLang="zh-CN" dirty="0">
                    <a:cs typeface="Consolas" panose="020B0609020204030204" pitchFamily="49" charset="0"/>
                  </a:rPr>
                  <a:t>Use the </a:t>
                </a:r>
                <a:r>
                  <a:rPr lang="en-US" altLang="zh-CN" b="1" dirty="0">
                    <a:cs typeface="Consolas" panose="020B0609020204030204" pitchFamily="49" charset="0"/>
                  </a:rPr>
                  <a:t>origin (i.e., “0”) as anchor</a:t>
                </a:r>
                <a:r>
                  <a:rPr lang="en-US" altLang="zh-CN" dirty="0">
                    <a:cs typeface="Consolas" panose="020B0609020204030204" pitchFamily="49" charset="0"/>
                  </a:rPr>
                  <a:t>;</a:t>
                </a:r>
              </a:p>
              <a:p>
                <a:pPr lvl="1">
                  <a:lnSpc>
                    <a:spcPct val="100000"/>
                  </a:lnSpc>
                  <a:spcBef>
                    <a:spcPts val="1200"/>
                  </a:spcBef>
                  <a:buFont typeface="Calibri" panose="020F0502020204030204" pitchFamily="34" charset="0"/>
                  <a:buChar char="–"/>
                </a:pPr>
                <a:r>
                  <a:rPr lang="en-US" altLang="zh-CN" dirty="0">
                    <a:cs typeface="Consolas" panose="020B0609020204030204" pitchFamily="49" charset="0"/>
                  </a:rPr>
                  <a:t>If </a:t>
                </a:r>
                <a14:m>
                  <m:oMath xmlns:m="http://schemas.openxmlformats.org/officeDocument/2006/math">
                    <m:sSub>
                      <m:sSubPr>
                        <m:ctrlPr>
                          <a:rPr lang="en-US" altLang="zh-CN" b="1" i="1">
                            <a:latin typeface="Cambria Math" panose="02040503050406030204" pitchFamily="18" charset="0"/>
                            <a:cs typeface="Consolas" panose="020B0609020204030204" pitchFamily="49" charset="0"/>
                          </a:rPr>
                        </m:ctrlPr>
                      </m:sSubPr>
                      <m:e>
                        <m:r>
                          <a:rPr lang="en-US" altLang="zh-CN" b="1" i="1">
                            <a:latin typeface="Cambria Math" panose="02040503050406030204" pitchFamily="18" charset="0"/>
                            <a:cs typeface="Consolas" panose="020B0609020204030204" pitchFamily="49" charset="0"/>
                          </a:rPr>
                          <m:t>𝒉</m:t>
                        </m:r>
                      </m:e>
                      <m:sub>
                        <m:acc>
                          <m:accPr>
                            <m:chr m:val="⃗"/>
                            <m:ctrlPr>
                              <a:rPr lang="en-US" altLang="zh-CN" b="1" i="1">
                                <a:latin typeface="Cambria Math" panose="02040503050406030204" pitchFamily="18" charset="0"/>
                                <a:cs typeface="Consolas" panose="020B0609020204030204" pitchFamily="49" charset="0"/>
                              </a:rPr>
                            </m:ctrlPr>
                          </m:accPr>
                          <m:e>
                            <m:r>
                              <a:rPr lang="en-US" altLang="zh-CN" b="1" i="1">
                                <a:latin typeface="Cambria Math" panose="02040503050406030204" pitchFamily="18" charset="0"/>
                                <a:cs typeface="Consolas" panose="020B0609020204030204" pitchFamily="49" charset="0"/>
                              </a:rPr>
                              <m:t>𝒂</m:t>
                            </m:r>
                          </m:e>
                        </m:acc>
                        <m:r>
                          <a:rPr lang="en-US" altLang="zh-CN" b="1" i="1">
                            <a:latin typeface="Cambria Math" panose="02040503050406030204" pitchFamily="18" charset="0"/>
                            <a:cs typeface="Consolas" panose="020B0609020204030204" pitchFamily="49" charset="0"/>
                          </a:rPr>
                          <m:t>,</m:t>
                        </m:r>
                        <m:r>
                          <a:rPr lang="en-US" altLang="zh-CN" b="1" i="1">
                            <a:latin typeface="Cambria Math" panose="02040503050406030204" pitchFamily="18" charset="0"/>
                            <a:cs typeface="Consolas" panose="020B0609020204030204" pitchFamily="49" charset="0"/>
                          </a:rPr>
                          <m:t>𝒃</m:t>
                        </m:r>
                      </m:sub>
                    </m:sSub>
                    <m:d>
                      <m:dPr>
                        <m:ctrlPr>
                          <a:rPr lang="en-US" altLang="zh-CN" b="1" i="1">
                            <a:latin typeface="Cambria Math" panose="02040503050406030204" pitchFamily="18" charset="0"/>
                            <a:cs typeface="Consolas" panose="020B0609020204030204" pitchFamily="49" charset="0"/>
                          </a:rPr>
                        </m:ctrlPr>
                      </m:dPr>
                      <m:e>
                        <m:r>
                          <a:rPr lang="en-US" altLang="zh-CN" b="1" i="1">
                            <a:latin typeface="Cambria Math" panose="02040503050406030204" pitchFamily="18" charset="0"/>
                            <a:cs typeface="Consolas" panose="020B0609020204030204" pitchFamily="49" charset="0"/>
                          </a:rPr>
                          <m:t>𝒐</m:t>
                        </m:r>
                      </m:e>
                    </m:d>
                    <m:r>
                      <a:rPr lang="en-US" altLang="zh-CN" b="1" i="1">
                        <a:latin typeface="Cambria Math" panose="02040503050406030204" pitchFamily="18" charset="0"/>
                        <a:cs typeface="Consolas" panose="020B0609020204030204" pitchFamily="49" charset="0"/>
                      </a:rPr>
                      <m:t>=</m:t>
                    </m:r>
                    <m:sSub>
                      <m:sSubPr>
                        <m:ctrlPr>
                          <a:rPr lang="en-US" altLang="zh-CN" b="1" i="1">
                            <a:latin typeface="Cambria Math" panose="02040503050406030204" pitchFamily="18" charset="0"/>
                            <a:cs typeface="Consolas" panose="020B0609020204030204" pitchFamily="49" charset="0"/>
                          </a:rPr>
                        </m:ctrlPr>
                      </m:sSubPr>
                      <m:e>
                        <m:r>
                          <a:rPr lang="en-US" altLang="zh-CN" b="1" i="1">
                            <a:latin typeface="Cambria Math" panose="02040503050406030204" pitchFamily="18" charset="0"/>
                            <a:cs typeface="Consolas" panose="020B0609020204030204" pitchFamily="49" charset="0"/>
                          </a:rPr>
                          <m:t>𝒉</m:t>
                        </m:r>
                      </m:e>
                      <m:sub>
                        <m:acc>
                          <m:accPr>
                            <m:chr m:val="⃗"/>
                            <m:ctrlPr>
                              <a:rPr lang="en-US" altLang="zh-CN" b="1" i="1">
                                <a:latin typeface="Cambria Math" panose="02040503050406030204" pitchFamily="18" charset="0"/>
                                <a:cs typeface="Consolas" panose="020B0609020204030204" pitchFamily="49" charset="0"/>
                              </a:rPr>
                            </m:ctrlPr>
                          </m:accPr>
                          <m:e>
                            <m:r>
                              <a:rPr lang="en-US" altLang="zh-CN" b="1" i="1">
                                <a:latin typeface="Cambria Math" panose="02040503050406030204" pitchFamily="18" charset="0"/>
                                <a:cs typeface="Consolas" panose="020B0609020204030204" pitchFamily="49" charset="0"/>
                              </a:rPr>
                              <m:t>𝒂</m:t>
                            </m:r>
                          </m:e>
                        </m:acc>
                        <m:r>
                          <a:rPr lang="en-US" altLang="zh-CN" b="1" i="1">
                            <a:latin typeface="Cambria Math" panose="02040503050406030204" pitchFamily="18" charset="0"/>
                            <a:cs typeface="Consolas" panose="020B0609020204030204" pitchFamily="49" charset="0"/>
                          </a:rPr>
                          <m:t>,</m:t>
                        </m:r>
                        <m:r>
                          <a:rPr lang="en-US" altLang="zh-CN" b="1" i="1">
                            <a:latin typeface="Cambria Math" panose="02040503050406030204" pitchFamily="18" charset="0"/>
                            <a:cs typeface="Consolas" panose="020B0609020204030204" pitchFamily="49" charset="0"/>
                          </a:rPr>
                          <m:t>𝒃</m:t>
                        </m:r>
                      </m:sub>
                    </m:sSub>
                    <m:d>
                      <m:dPr>
                        <m:ctrlPr>
                          <a:rPr lang="en-US" altLang="zh-CN" b="1" i="1">
                            <a:latin typeface="Cambria Math" panose="02040503050406030204" pitchFamily="18" charset="0"/>
                            <a:cs typeface="Consolas" panose="020B0609020204030204" pitchFamily="49" charset="0"/>
                          </a:rPr>
                        </m:ctrlPr>
                      </m:dPr>
                      <m:e>
                        <m:r>
                          <a:rPr lang="en-US" altLang="zh-CN" b="1" i="1">
                            <a:latin typeface="Cambria Math" panose="02040503050406030204" pitchFamily="18" charset="0"/>
                            <a:cs typeface="Consolas" panose="020B0609020204030204" pitchFamily="49" charset="0"/>
                          </a:rPr>
                          <m:t>𝒒</m:t>
                        </m:r>
                      </m:e>
                    </m:d>
                  </m:oMath>
                </a14:m>
                <a:r>
                  <a:rPr lang="en-US" altLang="zh-CN" dirty="0">
                    <a:cs typeface="Consolas" panose="020B0609020204030204" pitchFamily="49" charset="0"/>
                  </a:rPr>
                  <a:t>, we say </a:t>
                </a:r>
                <a14:m>
                  <m:oMath xmlns:m="http://schemas.openxmlformats.org/officeDocument/2006/math">
                    <m:r>
                      <a:rPr lang="en-US" altLang="zh-CN" b="1" i="1">
                        <a:latin typeface="Cambria Math" panose="02040503050406030204" pitchFamily="18" charset="0"/>
                        <a:cs typeface="Consolas" panose="020B0609020204030204" pitchFamily="49" charset="0"/>
                      </a:rPr>
                      <m:t>𝒐</m:t>
                    </m:r>
                  </m:oMath>
                </a14:m>
                <a:r>
                  <a:rPr lang="en-US" altLang="zh-CN" b="1" dirty="0">
                    <a:cs typeface="Consolas" panose="020B0609020204030204" pitchFamily="49" charset="0"/>
                  </a:rPr>
                  <a:t> and </a:t>
                </a:r>
                <a14:m>
                  <m:oMath xmlns:m="http://schemas.openxmlformats.org/officeDocument/2006/math">
                    <m:r>
                      <a:rPr lang="en-US" altLang="zh-CN" b="1" i="1">
                        <a:latin typeface="Cambria Math" panose="02040503050406030204" pitchFamily="18" charset="0"/>
                        <a:cs typeface="Consolas" panose="020B0609020204030204" pitchFamily="49" charset="0"/>
                      </a:rPr>
                      <m:t>𝒒</m:t>
                    </m:r>
                  </m:oMath>
                </a14:m>
                <a:r>
                  <a:rPr lang="en-US" altLang="zh-CN" b="1" dirty="0">
                    <a:cs typeface="Consolas" panose="020B0609020204030204" pitchFamily="49" charset="0"/>
                  </a:rPr>
                  <a:t> collide</a:t>
                </a:r>
                <a:r>
                  <a:rPr lang="en-US" altLang="zh-CN" dirty="0">
                    <a:cs typeface="Consolas" panose="020B0609020204030204" pitchFamily="49" charset="0"/>
                  </a:rPr>
                  <a:t> under </a:t>
                </a:r>
                <a14:m>
                  <m:oMath xmlns:m="http://schemas.openxmlformats.org/officeDocument/2006/math">
                    <m:sSub>
                      <m:sSubPr>
                        <m:ctrlPr>
                          <a:rPr lang="en-US" altLang="zh-CN" i="1">
                            <a:latin typeface="Cambria Math" panose="02040503050406030204" pitchFamily="18" charset="0"/>
                            <a:cs typeface="Consolas" panose="020B0609020204030204" pitchFamily="49" charset="0"/>
                          </a:rPr>
                        </m:ctrlPr>
                      </m:sSubPr>
                      <m:e>
                        <m:r>
                          <a:rPr lang="en-US" altLang="zh-CN">
                            <a:latin typeface="Cambria Math" panose="02040503050406030204" pitchFamily="18" charset="0"/>
                            <a:cs typeface="Consolas" panose="020B0609020204030204" pitchFamily="49" charset="0"/>
                          </a:rPr>
                          <m:t>h</m:t>
                        </m:r>
                      </m:e>
                      <m:sub>
                        <m:acc>
                          <m:accPr>
                            <m:chr m:val="⃗"/>
                            <m:ctrlPr>
                              <a:rPr lang="en-US" altLang="zh-CN" i="1">
                                <a:latin typeface="Cambria Math" panose="02040503050406030204" pitchFamily="18" charset="0"/>
                                <a:cs typeface="Consolas" panose="020B0609020204030204" pitchFamily="49" charset="0"/>
                              </a:rPr>
                            </m:ctrlPr>
                          </m:accPr>
                          <m:e>
                            <m:r>
                              <a:rPr lang="en-US" altLang="zh-CN">
                                <a:latin typeface="Cambria Math" panose="02040503050406030204" pitchFamily="18" charset="0"/>
                                <a:cs typeface="Consolas" panose="020B0609020204030204" pitchFamily="49" charset="0"/>
                              </a:rPr>
                              <m:t>𝑎</m:t>
                            </m:r>
                          </m:e>
                        </m:acc>
                        <m:r>
                          <a:rPr lang="en-US" altLang="zh-CN">
                            <a:latin typeface="Cambria Math" panose="02040503050406030204" pitchFamily="18" charset="0"/>
                            <a:cs typeface="Consolas" panose="020B0609020204030204" pitchFamily="49" charset="0"/>
                          </a:rPr>
                          <m:t>,</m:t>
                        </m:r>
                        <m:r>
                          <a:rPr lang="en-US" altLang="zh-CN">
                            <a:latin typeface="Cambria Math" panose="02040503050406030204" pitchFamily="18" charset="0"/>
                            <a:cs typeface="Consolas" panose="020B0609020204030204" pitchFamily="49" charset="0"/>
                          </a:rPr>
                          <m:t>𝑏</m:t>
                        </m:r>
                      </m:sub>
                    </m:sSub>
                    <m:d>
                      <m:dPr>
                        <m:ctrlPr>
                          <a:rPr lang="en-US" altLang="zh-CN" i="1">
                            <a:latin typeface="Cambria Math" panose="02040503050406030204" pitchFamily="18" charset="0"/>
                            <a:cs typeface="Consolas" panose="020B0609020204030204" pitchFamily="49" charset="0"/>
                          </a:rPr>
                        </m:ctrlPr>
                      </m:dPr>
                      <m:e>
                        <m:r>
                          <a:rPr lang="en-US" altLang="zh-CN">
                            <a:latin typeface="Cambria Math" panose="02040503050406030204" pitchFamily="18" charset="0"/>
                            <a:cs typeface="Consolas" panose="020B0609020204030204" pitchFamily="49" charset="0"/>
                          </a:rPr>
                          <m:t>⋅</m:t>
                        </m:r>
                      </m:e>
                    </m:d>
                  </m:oMath>
                </a14:m>
                <a:r>
                  <a:rPr lang="en-US" altLang="zh-CN" dirty="0">
                    <a:cs typeface="Consolas" panose="020B0609020204030204" pitchFamily="49" charset="0"/>
                  </a:rPr>
                  <a:t>.</a:t>
                </a:r>
              </a:p>
            </p:txBody>
          </p:sp>
        </mc:Choice>
        <mc:Fallback xmlns="">
          <p:sp>
            <p:nvSpPr>
              <p:cNvPr id="103" name="内容占位符 5">
                <a:extLst>
                  <a:ext uri="{FF2B5EF4-FFF2-40B4-BE49-F238E27FC236}">
                    <a16:creationId xmlns:a16="http://schemas.microsoft.com/office/drawing/2014/main" id="{A1C73577-D08F-4171-826D-50F0B1AA88DB}"/>
                  </a:ext>
                </a:extLst>
              </p:cNvPr>
              <p:cNvSpPr txBox="1">
                <a:spLocks noRot="1" noChangeAspect="1" noMove="1" noResize="1" noEditPoints="1" noAdjustHandles="1" noChangeArrowheads="1" noChangeShapeType="1" noTextEdit="1"/>
              </p:cNvSpPr>
              <p:nvPr/>
            </p:nvSpPr>
            <p:spPr>
              <a:xfrm>
                <a:off x="3910491" y="3286127"/>
                <a:ext cx="4747737" cy="2419437"/>
              </a:xfrm>
              <a:prstGeom prst="rect">
                <a:avLst/>
              </a:prstGeom>
              <a:blipFill>
                <a:blip r:embed="rId15"/>
                <a:stretch>
                  <a:fillRect l="-1284" t="-1511" b="-9068"/>
                </a:stretch>
              </a:blipFill>
            </p:spPr>
            <p:txBody>
              <a:bodyPr/>
              <a:lstStyle/>
              <a:p>
                <a:r>
                  <a:rPr lang="fr-MA">
                    <a:noFill/>
                  </a:rPr>
                  <a:t> </a:t>
                </a:r>
              </a:p>
            </p:txBody>
          </p:sp>
        </mc:Fallback>
      </mc:AlternateContent>
      <p:sp>
        <p:nvSpPr>
          <p:cNvPr id="33" name="Title 1">
            <a:extLst>
              <a:ext uri="{FF2B5EF4-FFF2-40B4-BE49-F238E27FC236}">
                <a16:creationId xmlns:a16="http://schemas.microsoft.com/office/drawing/2014/main" id="{6785331A-67AE-45CF-A44F-A24275511B96}"/>
              </a:ext>
            </a:extLst>
          </p:cNvPr>
          <p:cNvSpPr txBox="1">
            <a:spLocks/>
          </p:cNvSpPr>
          <p:nvPr/>
        </p:nvSpPr>
        <p:spPr>
          <a:xfrm>
            <a:off x="7596781" y="5877499"/>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Q. Huang</a:t>
            </a:r>
            <a:endParaRPr lang="en-US" sz="1200" dirty="0">
              <a:latin typeface="+mn-lt"/>
            </a:endParaRPr>
          </a:p>
        </p:txBody>
      </p:sp>
      <p:sp>
        <p:nvSpPr>
          <p:cNvPr id="32" name="Footer Placeholder 1">
            <a:extLst>
              <a:ext uri="{FF2B5EF4-FFF2-40B4-BE49-F238E27FC236}">
                <a16:creationId xmlns:a16="http://schemas.microsoft.com/office/drawing/2014/main" id="{F7AEDE88-524A-47E2-9F2D-8C8CA2F1D6B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60736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down)">
                                      <p:cBhvr>
                                        <p:cTn id="7" dur="500"/>
                                        <p:tgtEl>
                                          <p:spTgt spid="102"/>
                                        </p:tgtEl>
                                      </p:cBhvr>
                                    </p:animEffect>
                                  </p:childTnLst>
                                </p:cTn>
                              </p:par>
                              <p:par>
                                <p:cTn id="8" presetID="16" presetClass="entr" presetSubtype="21"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barn(inVertical)">
                                      <p:cBhvr>
                                        <p:cTn id="13" dur="500"/>
                                        <p:tgtEl>
                                          <p:spTgt spid="9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barn(inVertical)">
                                      <p:cBhvr>
                                        <p:cTn id="16" dur="500"/>
                                        <p:tgtEl>
                                          <p:spTgt spid="9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wipe(down)">
                                      <p:cBhvr>
                                        <p:cTn id="21" dur="500"/>
                                        <p:tgtEl>
                                          <p:spTgt spid="9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wipe(down)">
                                      <p:cBhvr>
                                        <p:cTn id="24" dur="500"/>
                                        <p:tgtEl>
                                          <p:spTgt spid="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down)">
                                      <p:cBhvr>
                                        <p:cTn id="29" dur="500"/>
                                        <p:tgtEl>
                                          <p:spTgt spid="9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wipe(down)">
                                      <p:cBhvr>
                                        <p:cTn id="32" dur="500"/>
                                        <p:tgtEl>
                                          <p:spTgt spid="10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fade">
                                      <p:cBhvr>
                                        <p:cTn id="43" dur="500"/>
                                        <p:tgtEl>
                                          <p:spTgt spid="9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fade">
                                      <p:cBhvr>
                                        <p:cTn id="49" dur="500"/>
                                        <p:tgtEl>
                                          <p:spTgt spid="9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fade">
                                      <p:cBhvr>
                                        <p:cTn id="5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p:bldP spid="91" grpId="0" animBg="1"/>
      <p:bldP spid="92" grpId="0" animBg="1"/>
      <p:bldP spid="94" grpId="0" animBg="1"/>
      <p:bldP spid="95" grpId="0" animBg="1"/>
      <p:bldP spid="96" grpId="0"/>
      <p:bldP spid="97" grpId="0"/>
      <p:bldP spid="98" grpId="0"/>
      <p:bldP spid="99" grpId="0" animBg="1"/>
      <p:bldP spid="100" grpId="0"/>
      <p:bldP spid="101" grpId="0"/>
      <p:bldP spid="102"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Huang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15</a:t>
            </a:r>
          </a:p>
        </p:txBody>
      </p:sp>
      <p:sp>
        <p:nvSpPr>
          <p:cNvPr id="32" name="Title 1">
            <a:extLst>
              <a:ext uri="{FF2B5EF4-FFF2-40B4-BE49-F238E27FC236}">
                <a16:creationId xmlns:a16="http://schemas.microsoft.com/office/drawing/2014/main" id="{22E43268-1772-4366-B9F2-3CB98155010E}"/>
              </a:ext>
            </a:extLst>
          </p:cNvPr>
          <p:cNvSpPr txBox="1">
            <a:spLocks/>
          </p:cNvSpPr>
          <p:nvPr/>
        </p:nvSpPr>
        <p:spPr>
          <a:xfrm>
            <a:off x="344533" y="391668"/>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solidFill>
                  <a:schemeClr val="accent1">
                    <a:lumMod val="75000"/>
                  </a:schemeClr>
                </a:solidFill>
              </a:rPr>
              <a:t>QALSH</a:t>
            </a:r>
            <a:endParaRPr lang="en-US" dirty="0"/>
          </a:p>
        </p:txBody>
      </p:sp>
      <mc:AlternateContent xmlns:mc="http://schemas.openxmlformats.org/markup-compatibility/2006" xmlns:a14="http://schemas.microsoft.com/office/drawing/2010/main">
        <mc:Choice Requires="a14">
          <p:sp>
            <p:nvSpPr>
              <p:cNvPr id="33" name="内容占位符 5">
                <a:extLst>
                  <a:ext uri="{FF2B5EF4-FFF2-40B4-BE49-F238E27FC236}">
                    <a16:creationId xmlns:a16="http://schemas.microsoft.com/office/drawing/2014/main" id="{D58CD3BE-482E-4636-A3EA-EB4FA92144DE}"/>
                  </a:ext>
                </a:extLst>
              </p:cNvPr>
              <p:cNvSpPr txBox="1">
                <a:spLocks/>
              </p:cNvSpPr>
              <p:nvPr/>
            </p:nvSpPr>
            <p:spPr>
              <a:xfrm>
                <a:off x="167096" y="1663253"/>
                <a:ext cx="8809808" cy="102112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400"/>
                  </a:lnSpc>
                </a:pPr>
                <a:r>
                  <a:rPr lang="en-US" altLang="zh-CN" sz="2000" b="1" dirty="0">
                    <a:solidFill>
                      <a:schemeClr val="accent1">
                        <a:lumMod val="75000"/>
                      </a:schemeClr>
                    </a:solidFill>
                    <a:cs typeface="Consolas" panose="020B0609020204030204" pitchFamily="49" charset="0"/>
                  </a:rPr>
                  <a:t>Query-aware LSH function = random projection + query-aware bucket partition </a:t>
                </a:r>
              </a:p>
              <a:p>
                <a:pPr marL="0" indent="0">
                  <a:lnSpc>
                    <a:spcPct val="150000"/>
                  </a:lnSpc>
                  <a:spcAft>
                    <a:spcPts val="1200"/>
                  </a:spcAft>
                  <a:buNone/>
                </a:pPr>
                <a14:m>
                  <m:oMathPara xmlns:m="http://schemas.openxmlformats.org/officeDocument/2006/math">
                    <m:oMathParaPr>
                      <m:jc m:val="centerGroup"/>
                    </m:oMathParaPr>
                    <m:oMath xmlns:m="http://schemas.openxmlformats.org/officeDocument/2006/math">
                      <m:sSub>
                        <m:sSubPr>
                          <m:ctrlPr>
                            <a:rPr lang="en-US" altLang="zh-CN" sz="2000" b="1" i="1">
                              <a:latin typeface="Cambria Math" panose="02040503050406030204" pitchFamily="18" charset="0"/>
                              <a:cs typeface="Consolas" panose="020B0609020204030204" pitchFamily="49" charset="0"/>
                            </a:rPr>
                          </m:ctrlPr>
                        </m:sSubPr>
                        <m:e>
                          <m:r>
                            <a:rPr lang="en-US" altLang="zh-CN" sz="2000" b="1" i="1">
                              <a:latin typeface="Cambria Math" panose="02040503050406030204" pitchFamily="18" charset="0"/>
                              <a:cs typeface="Consolas" panose="020B0609020204030204" pitchFamily="49" charset="0"/>
                            </a:rPr>
                            <m:t>𝒉</m:t>
                          </m:r>
                        </m:e>
                        <m:sub>
                          <m:acc>
                            <m:accPr>
                              <m:chr m:val="⃗"/>
                              <m:ctrlPr>
                                <a:rPr lang="en-US" altLang="zh-CN" sz="2000" b="1" i="1">
                                  <a:latin typeface="Cambria Math" panose="02040503050406030204" pitchFamily="18" charset="0"/>
                                  <a:cs typeface="Consolas" panose="020B0609020204030204" pitchFamily="49" charset="0"/>
                                </a:rPr>
                              </m:ctrlPr>
                            </m:accPr>
                            <m:e>
                              <m:r>
                                <a:rPr lang="en-US" altLang="zh-CN" sz="2000" b="1" i="1">
                                  <a:latin typeface="Cambria Math" panose="02040503050406030204" pitchFamily="18" charset="0"/>
                                  <a:cs typeface="Consolas" panose="020B0609020204030204" pitchFamily="49" charset="0"/>
                                </a:rPr>
                                <m:t>𝒂</m:t>
                              </m:r>
                            </m:e>
                          </m:acc>
                        </m:sub>
                      </m:sSub>
                      <m:d>
                        <m:dPr>
                          <m:ctrlPr>
                            <a:rPr lang="en-US" altLang="zh-CN" sz="2000" b="1" i="1">
                              <a:latin typeface="Cambria Math" panose="02040503050406030204" pitchFamily="18" charset="0"/>
                              <a:cs typeface="Consolas" panose="020B0609020204030204" pitchFamily="49" charset="0"/>
                            </a:rPr>
                          </m:ctrlPr>
                        </m:dPr>
                        <m:e>
                          <m:r>
                            <a:rPr lang="en-US" altLang="zh-CN" sz="2000" b="1" i="1">
                              <a:latin typeface="Cambria Math" panose="02040503050406030204" pitchFamily="18" charset="0"/>
                              <a:cs typeface="Consolas" panose="020B0609020204030204" pitchFamily="49" charset="0"/>
                            </a:rPr>
                            <m:t>𝒐</m:t>
                          </m:r>
                        </m:e>
                      </m:d>
                      <m:r>
                        <a:rPr lang="en-US" altLang="zh-CN" sz="2000" b="1" i="1">
                          <a:latin typeface="Cambria Math" panose="02040503050406030204" pitchFamily="18" charset="0"/>
                          <a:cs typeface="Consolas" panose="020B0609020204030204" pitchFamily="49" charset="0"/>
                        </a:rPr>
                        <m:t>=</m:t>
                      </m:r>
                      <m:acc>
                        <m:accPr>
                          <m:chr m:val="⃗"/>
                          <m:ctrlPr>
                            <a:rPr lang="en-US" altLang="zh-CN" sz="2000" b="1" i="1">
                              <a:latin typeface="Cambria Math" panose="02040503050406030204" pitchFamily="18" charset="0"/>
                              <a:cs typeface="Consolas" panose="020B0609020204030204" pitchFamily="49" charset="0"/>
                            </a:rPr>
                          </m:ctrlPr>
                        </m:accPr>
                        <m:e>
                          <m:r>
                            <a:rPr lang="en-US" altLang="zh-CN" sz="2000" b="1" i="1">
                              <a:latin typeface="Cambria Math" panose="02040503050406030204" pitchFamily="18" charset="0"/>
                              <a:cs typeface="Consolas" panose="020B0609020204030204" pitchFamily="49" charset="0"/>
                            </a:rPr>
                            <m:t>𝒂</m:t>
                          </m:r>
                        </m:e>
                      </m:acc>
                      <m:r>
                        <a:rPr lang="en-US" altLang="zh-CN" sz="2000" b="1" i="1">
                          <a:latin typeface="Cambria Math" panose="02040503050406030204" pitchFamily="18" charset="0"/>
                          <a:cs typeface="Consolas" panose="020B0609020204030204" pitchFamily="49" charset="0"/>
                        </a:rPr>
                        <m:t>⋅</m:t>
                      </m:r>
                      <m:acc>
                        <m:accPr>
                          <m:chr m:val="⃗"/>
                          <m:ctrlPr>
                            <a:rPr lang="en-US" altLang="zh-CN" sz="2000" b="1" i="1">
                              <a:latin typeface="Cambria Math" panose="02040503050406030204" pitchFamily="18" charset="0"/>
                              <a:cs typeface="Consolas" panose="020B0609020204030204" pitchFamily="49" charset="0"/>
                            </a:rPr>
                          </m:ctrlPr>
                        </m:accPr>
                        <m:e>
                          <m:r>
                            <a:rPr lang="en-US" altLang="zh-CN" sz="2000" b="1" i="1">
                              <a:latin typeface="Cambria Math" panose="02040503050406030204" pitchFamily="18" charset="0"/>
                              <a:cs typeface="Consolas" panose="020B0609020204030204" pitchFamily="49" charset="0"/>
                            </a:rPr>
                            <m:t>𝒐</m:t>
                          </m:r>
                        </m:e>
                      </m:acc>
                    </m:oMath>
                  </m:oMathPara>
                </a14:m>
                <a:endParaRPr lang="en-US" altLang="zh-CN" sz="2000" b="1" dirty="0">
                  <a:cs typeface="Consolas" panose="020B0609020204030204" pitchFamily="49" charset="0"/>
                </a:endParaRPr>
              </a:p>
            </p:txBody>
          </p:sp>
        </mc:Choice>
        <mc:Fallback xmlns="">
          <p:sp>
            <p:nvSpPr>
              <p:cNvPr id="33" name="内容占位符 5">
                <a:extLst>
                  <a:ext uri="{FF2B5EF4-FFF2-40B4-BE49-F238E27FC236}">
                    <a16:creationId xmlns:a16="http://schemas.microsoft.com/office/drawing/2014/main" id="{D58CD3BE-482E-4636-A3EA-EB4FA92144DE}"/>
                  </a:ext>
                </a:extLst>
              </p:cNvPr>
              <p:cNvSpPr txBox="1">
                <a:spLocks noRot="1" noChangeAspect="1" noMove="1" noResize="1" noEditPoints="1" noAdjustHandles="1" noChangeArrowheads="1" noChangeShapeType="1" noTextEdit="1"/>
              </p:cNvSpPr>
              <p:nvPr/>
            </p:nvSpPr>
            <p:spPr>
              <a:xfrm>
                <a:off x="167096" y="1663253"/>
                <a:ext cx="8809808" cy="1021128"/>
              </a:xfrm>
              <a:prstGeom prst="rect">
                <a:avLst/>
              </a:prstGeom>
              <a:blipFill>
                <a:blip r:embed="rId3"/>
                <a:stretch>
                  <a:fillRect l="-622" t="-4192" b="-3593"/>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35" name="内容占位符 5">
                <a:extLst>
                  <a:ext uri="{FF2B5EF4-FFF2-40B4-BE49-F238E27FC236}">
                    <a16:creationId xmlns:a16="http://schemas.microsoft.com/office/drawing/2014/main" id="{D3DAD21D-8893-4478-BB89-C022BCFA6A50}"/>
                  </a:ext>
                </a:extLst>
              </p:cNvPr>
              <p:cNvSpPr txBox="1">
                <a:spLocks/>
              </p:cNvSpPr>
              <p:nvPr/>
            </p:nvSpPr>
            <p:spPr>
              <a:xfrm>
                <a:off x="3872389" y="2918823"/>
                <a:ext cx="4814412" cy="283815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2400"/>
                  </a:lnSpc>
                  <a:buNone/>
                </a:pPr>
                <a:r>
                  <a:rPr lang="en-US" altLang="zh-CN" sz="2000" b="1" dirty="0">
                    <a:solidFill>
                      <a:schemeClr val="accent1">
                        <a:lumMod val="75000"/>
                      </a:schemeClr>
                    </a:solidFill>
                    <a:cs typeface="Consolas" panose="020B0609020204030204" pitchFamily="49" charset="0"/>
                  </a:rPr>
                  <a:t>      Query-Aware Bucket Partition</a:t>
                </a:r>
                <a:r>
                  <a:rPr lang="en-US" altLang="zh-CN" sz="2000" dirty="0">
                    <a:solidFill>
                      <a:schemeClr val="accent1">
                        <a:lumMod val="75000"/>
                      </a:schemeClr>
                    </a:solidFill>
                    <a:cs typeface="Consolas" panose="020B0609020204030204" pitchFamily="49" charset="0"/>
                  </a:rPr>
                  <a:t>: </a:t>
                </a:r>
              </a:p>
              <a:p>
                <a:pPr lvl="1">
                  <a:lnSpc>
                    <a:spcPct val="100000"/>
                  </a:lnSpc>
                  <a:spcBef>
                    <a:spcPts val="1200"/>
                  </a:spcBef>
                  <a:spcAft>
                    <a:spcPts val="600"/>
                  </a:spcAft>
                  <a:buFont typeface="Calibri" panose="020F0502020204030204" pitchFamily="34" charset="0"/>
                  <a:buChar char="–"/>
                </a:pPr>
                <a:r>
                  <a:rPr lang="en-US" altLang="zh-CN" dirty="0">
                    <a:cs typeface="Consolas" panose="020B0609020204030204" pitchFamily="49" charset="0"/>
                  </a:rPr>
                  <a:t>Buckets are </a:t>
                </a:r>
                <a:r>
                  <a:rPr lang="en-US" altLang="zh-CN" b="1" dirty="0">
                    <a:cs typeface="Consolas" panose="020B0609020204030204" pitchFamily="49" charset="0"/>
                  </a:rPr>
                  <a:t>dynamically </a:t>
                </a:r>
                <a:r>
                  <a:rPr lang="en-US" altLang="zh-CN" dirty="0">
                    <a:cs typeface="Consolas" panose="020B0609020204030204" pitchFamily="49" charset="0"/>
                  </a:rPr>
                  <a:t>determined when </a:t>
                </a:r>
                <a14:m>
                  <m:oMath xmlns:m="http://schemas.openxmlformats.org/officeDocument/2006/math">
                    <m:r>
                      <a:rPr lang="en-US" altLang="zh-CN" b="1" i="1">
                        <a:latin typeface="Cambria Math" panose="02040503050406030204" pitchFamily="18" charset="0"/>
                        <a:cs typeface="Consolas" panose="020B0609020204030204" pitchFamily="49" charset="0"/>
                      </a:rPr>
                      <m:t>𝒒</m:t>
                    </m:r>
                  </m:oMath>
                </a14:m>
                <a:r>
                  <a:rPr lang="en-US" altLang="zh-CN" dirty="0">
                    <a:cs typeface="Consolas" panose="020B0609020204030204" pitchFamily="49" charset="0"/>
                  </a:rPr>
                  <a:t> arrives;</a:t>
                </a:r>
              </a:p>
              <a:p>
                <a:pPr lvl="1">
                  <a:lnSpc>
                    <a:spcPct val="100000"/>
                  </a:lnSpc>
                  <a:spcBef>
                    <a:spcPts val="1200"/>
                  </a:spcBef>
                  <a:spcAft>
                    <a:spcPts val="600"/>
                  </a:spcAft>
                  <a:buFont typeface="Calibri" panose="020F0502020204030204" pitchFamily="34" charset="0"/>
                  <a:buChar char="–"/>
                </a:pPr>
                <a:r>
                  <a:rPr lang="en-US" altLang="zh-CN" dirty="0">
                    <a:cs typeface="Consolas" panose="020B0609020204030204" pitchFamily="49" charset="0"/>
                  </a:rPr>
                  <a:t>Use “</a:t>
                </a:r>
                <a14:m>
                  <m:oMath xmlns:m="http://schemas.openxmlformats.org/officeDocument/2006/math">
                    <m:sSub>
                      <m:sSubPr>
                        <m:ctrlPr>
                          <a:rPr lang="en-US" altLang="zh-CN" b="1" i="1">
                            <a:latin typeface="Cambria Math" panose="02040503050406030204" pitchFamily="18" charset="0"/>
                            <a:cs typeface="Consolas" panose="020B0609020204030204" pitchFamily="49" charset="0"/>
                          </a:rPr>
                        </m:ctrlPr>
                      </m:sSubPr>
                      <m:e>
                        <m:r>
                          <a:rPr lang="en-US" altLang="zh-CN" b="1" i="1">
                            <a:latin typeface="Cambria Math" panose="02040503050406030204" pitchFamily="18" charset="0"/>
                            <a:cs typeface="Consolas" panose="020B0609020204030204" pitchFamily="49" charset="0"/>
                          </a:rPr>
                          <m:t>𝒉</m:t>
                        </m:r>
                      </m:e>
                      <m:sub>
                        <m:acc>
                          <m:accPr>
                            <m:chr m:val="⃗"/>
                            <m:ctrlPr>
                              <a:rPr lang="en-US" altLang="zh-CN" b="1" i="1">
                                <a:latin typeface="Cambria Math" panose="02040503050406030204" pitchFamily="18" charset="0"/>
                                <a:cs typeface="Consolas" panose="020B0609020204030204" pitchFamily="49" charset="0"/>
                              </a:rPr>
                            </m:ctrlPr>
                          </m:accPr>
                          <m:e>
                            <m:r>
                              <a:rPr lang="en-US" altLang="zh-CN" b="1" i="1">
                                <a:latin typeface="Cambria Math" panose="02040503050406030204" pitchFamily="18" charset="0"/>
                                <a:cs typeface="Consolas" panose="020B0609020204030204" pitchFamily="49" charset="0"/>
                              </a:rPr>
                              <m:t>𝒂</m:t>
                            </m:r>
                          </m:e>
                        </m:acc>
                      </m:sub>
                    </m:sSub>
                    <m:r>
                      <a:rPr lang="en-US" altLang="zh-CN" b="1" i="1">
                        <a:latin typeface="Cambria Math" panose="02040503050406030204" pitchFamily="18" charset="0"/>
                        <a:cs typeface="Consolas" panose="020B0609020204030204" pitchFamily="49" charset="0"/>
                      </a:rPr>
                      <m:t>(</m:t>
                    </m:r>
                    <m:r>
                      <a:rPr lang="en-US" altLang="zh-CN" b="1" i="1">
                        <a:latin typeface="Cambria Math" panose="02040503050406030204" pitchFamily="18" charset="0"/>
                        <a:cs typeface="Consolas" panose="020B0609020204030204" pitchFamily="49" charset="0"/>
                      </a:rPr>
                      <m:t>𝒒</m:t>
                    </m:r>
                    <m:r>
                      <a:rPr lang="en-US" altLang="zh-CN" b="1" i="1">
                        <a:latin typeface="Cambria Math" panose="02040503050406030204" pitchFamily="18" charset="0"/>
                        <a:cs typeface="Consolas" panose="020B0609020204030204" pitchFamily="49" charset="0"/>
                      </a:rPr>
                      <m:t>)</m:t>
                    </m:r>
                  </m:oMath>
                </a14:m>
                <a:r>
                  <a:rPr lang="en-US" altLang="zh-CN" dirty="0">
                    <a:cs typeface="Consolas" panose="020B0609020204030204" pitchFamily="49" charset="0"/>
                  </a:rPr>
                  <a:t>”</a:t>
                </a:r>
                <a:r>
                  <a:rPr lang="en-US" altLang="zh-CN" b="1" dirty="0">
                    <a:cs typeface="Consolas" panose="020B0609020204030204" pitchFamily="49" charset="0"/>
                  </a:rPr>
                  <a:t> as anchor </a:t>
                </a:r>
                <a:r>
                  <a:rPr lang="en-US" altLang="zh-CN" dirty="0">
                    <a:cs typeface="Consolas" panose="020B0609020204030204" pitchFamily="49" charset="0"/>
                  </a:rPr>
                  <a:t>;</a:t>
                </a:r>
              </a:p>
              <a:p>
                <a:pPr lvl="1">
                  <a:lnSpc>
                    <a:spcPct val="100000"/>
                  </a:lnSpc>
                  <a:spcBef>
                    <a:spcPts val="1200"/>
                  </a:spcBef>
                  <a:spcAft>
                    <a:spcPts val="600"/>
                  </a:spcAft>
                  <a:buFont typeface="Calibri" panose="020F0502020204030204" pitchFamily="34" charset="0"/>
                  <a:buChar char="–"/>
                </a:pPr>
                <a:r>
                  <a:rPr lang="en-US" altLang="zh-CN" dirty="0">
                    <a:cs typeface="Consolas" panose="020B0609020204030204" pitchFamily="49" charset="0"/>
                  </a:rPr>
                  <a:t>If an object </a:t>
                </a:r>
                <a14:m>
                  <m:oMath xmlns:m="http://schemas.openxmlformats.org/officeDocument/2006/math">
                    <m:r>
                      <a:rPr lang="en-US" altLang="zh-CN" i="1">
                        <a:latin typeface="Cambria Math" panose="02040503050406030204" pitchFamily="18" charset="0"/>
                        <a:cs typeface="Consolas" panose="020B0609020204030204" pitchFamily="49" charset="0"/>
                      </a:rPr>
                      <m:t>𝑜</m:t>
                    </m:r>
                  </m:oMath>
                </a14:m>
                <a:r>
                  <a:rPr lang="en-US" altLang="zh-CN" dirty="0">
                    <a:cs typeface="Consolas" panose="020B0609020204030204" pitchFamily="49" charset="0"/>
                  </a:rPr>
                  <a:t> falls into the </a:t>
                </a:r>
                <a:r>
                  <a:rPr lang="en-US" altLang="zh-CN" b="1" dirty="0">
                    <a:cs typeface="Consolas" panose="020B0609020204030204" pitchFamily="49" charset="0"/>
                  </a:rPr>
                  <a:t>anchor bucket</a:t>
                </a:r>
                <a:r>
                  <a:rPr lang="en-US" altLang="zh-CN" dirty="0">
                    <a:cs typeface="Consolas" panose="020B0609020204030204" pitchFamily="49" charset="0"/>
                  </a:rPr>
                  <a:t>, i.e., </a:t>
                </a:r>
                <a14:m>
                  <m:oMath xmlns:m="http://schemas.openxmlformats.org/officeDocument/2006/math">
                    <m:d>
                      <m:dPr>
                        <m:begChr m:val="|"/>
                        <m:endChr m:val="|"/>
                        <m:ctrlPr>
                          <a:rPr lang="en-US" altLang="zh-CN" b="1" i="1">
                            <a:latin typeface="Cambria Math" panose="02040503050406030204" pitchFamily="18" charset="0"/>
                            <a:cs typeface="Consolas" panose="020B0609020204030204" pitchFamily="49" charset="0"/>
                          </a:rPr>
                        </m:ctrlPr>
                      </m:dPr>
                      <m:e>
                        <m:sSub>
                          <m:sSubPr>
                            <m:ctrlPr>
                              <a:rPr lang="en-US" altLang="zh-CN" b="1" i="1">
                                <a:latin typeface="Cambria Math" panose="02040503050406030204" pitchFamily="18" charset="0"/>
                                <a:cs typeface="Consolas" panose="020B0609020204030204" pitchFamily="49" charset="0"/>
                              </a:rPr>
                            </m:ctrlPr>
                          </m:sSubPr>
                          <m:e>
                            <m:r>
                              <a:rPr lang="en-US" altLang="zh-CN" b="1" i="1">
                                <a:latin typeface="Cambria Math" panose="02040503050406030204" pitchFamily="18" charset="0"/>
                                <a:cs typeface="Consolas" panose="020B0609020204030204" pitchFamily="49" charset="0"/>
                              </a:rPr>
                              <m:t>𝒉</m:t>
                            </m:r>
                          </m:e>
                          <m:sub>
                            <m:acc>
                              <m:accPr>
                                <m:chr m:val="⃗"/>
                                <m:ctrlPr>
                                  <a:rPr lang="en-US" altLang="zh-CN" b="1" i="1">
                                    <a:latin typeface="Cambria Math" panose="02040503050406030204" pitchFamily="18" charset="0"/>
                                    <a:cs typeface="Consolas" panose="020B0609020204030204" pitchFamily="49" charset="0"/>
                                  </a:rPr>
                                </m:ctrlPr>
                              </m:accPr>
                              <m:e>
                                <m:r>
                                  <a:rPr lang="en-US" altLang="zh-CN" b="1" i="1">
                                    <a:latin typeface="Cambria Math" panose="02040503050406030204" pitchFamily="18" charset="0"/>
                                    <a:cs typeface="Consolas" panose="020B0609020204030204" pitchFamily="49" charset="0"/>
                                  </a:rPr>
                                  <m:t>𝒂</m:t>
                                </m:r>
                              </m:e>
                            </m:acc>
                          </m:sub>
                        </m:sSub>
                        <m:d>
                          <m:dPr>
                            <m:ctrlPr>
                              <a:rPr lang="en-US" altLang="zh-CN" b="1" i="1">
                                <a:latin typeface="Cambria Math" panose="02040503050406030204" pitchFamily="18" charset="0"/>
                                <a:cs typeface="Consolas" panose="020B0609020204030204" pitchFamily="49" charset="0"/>
                              </a:rPr>
                            </m:ctrlPr>
                          </m:dPr>
                          <m:e>
                            <m:r>
                              <a:rPr lang="en-US" altLang="zh-CN" b="1" i="1">
                                <a:latin typeface="Cambria Math" panose="02040503050406030204" pitchFamily="18" charset="0"/>
                                <a:cs typeface="Consolas" panose="020B0609020204030204" pitchFamily="49" charset="0"/>
                              </a:rPr>
                              <m:t>𝒐</m:t>
                            </m:r>
                          </m:e>
                        </m:d>
                        <m:r>
                          <a:rPr lang="en-US" altLang="zh-CN" b="1" i="1">
                            <a:latin typeface="Cambria Math" panose="02040503050406030204" pitchFamily="18" charset="0"/>
                            <a:cs typeface="Consolas" panose="020B0609020204030204" pitchFamily="49" charset="0"/>
                          </a:rPr>
                          <m:t>−</m:t>
                        </m:r>
                        <m:sSub>
                          <m:sSubPr>
                            <m:ctrlPr>
                              <a:rPr lang="en-US" altLang="zh-CN" b="1" i="1">
                                <a:latin typeface="Cambria Math" panose="02040503050406030204" pitchFamily="18" charset="0"/>
                                <a:cs typeface="Consolas" panose="020B0609020204030204" pitchFamily="49" charset="0"/>
                              </a:rPr>
                            </m:ctrlPr>
                          </m:sSubPr>
                          <m:e>
                            <m:r>
                              <a:rPr lang="en-US" altLang="zh-CN" b="1" i="1">
                                <a:latin typeface="Cambria Math" panose="02040503050406030204" pitchFamily="18" charset="0"/>
                                <a:cs typeface="Consolas" panose="020B0609020204030204" pitchFamily="49" charset="0"/>
                              </a:rPr>
                              <m:t>𝒉</m:t>
                            </m:r>
                          </m:e>
                          <m:sub>
                            <m:acc>
                              <m:accPr>
                                <m:chr m:val="⃗"/>
                                <m:ctrlPr>
                                  <a:rPr lang="en-US" altLang="zh-CN" b="1" i="1">
                                    <a:latin typeface="Cambria Math" panose="02040503050406030204" pitchFamily="18" charset="0"/>
                                    <a:cs typeface="Consolas" panose="020B0609020204030204" pitchFamily="49" charset="0"/>
                                  </a:rPr>
                                </m:ctrlPr>
                              </m:accPr>
                              <m:e>
                                <m:r>
                                  <a:rPr lang="en-US" altLang="zh-CN" b="1" i="1">
                                    <a:latin typeface="Cambria Math" panose="02040503050406030204" pitchFamily="18" charset="0"/>
                                    <a:cs typeface="Consolas" panose="020B0609020204030204" pitchFamily="49" charset="0"/>
                                  </a:rPr>
                                  <m:t>𝒂</m:t>
                                </m:r>
                              </m:e>
                            </m:acc>
                          </m:sub>
                        </m:sSub>
                        <m:d>
                          <m:dPr>
                            <m:ctrlPr>
                              <a:rPr lang="en-US" altLang="zh-CN" b="1" i="1">
                                <a:latin typeface="Cambria Math" panose="02040503050406030204" pitchFamily="18" charset="0"/>
                                <a:cs typeface="Consolas" panose="020B0609020204030204" pitchFamily="49" charset="0"/>
                              </a:rPr>
                            </m:ctrlPr>
                          </m:dPr>
                          <m:e>
                            <m:r>
                              <a:rPr lang="en-US" altLang="zh-CN" b="1" i="1">
                                <a:latin typeface="Cambria Math" panose="02040503050406030204" pitchFamily="18" charset="0"/>
                                <a:cs typeface="Consolas" panose="020B0609020204030204" pitchFamily="49" charset="0"/>
                              </a:rPr>
                              <m:t>𝒒</m:t>
                            </m:r>
                          </m:e>
                        </m:d>
                      </m:e>
                    </m:d>
                    <m:r>
                      <a:rPr lang="en-US" altLang="zh-CN" b="1" i="1">
                        <a:latin typeface="Cambria Math" panose="02040503050406030204" pitchFamily="18" charset="0"/>
                        <a:cs typeface="Consolas" panose="020B0609020204030204" pitchFamily="49" charset="0"/>
                      </a:rPr>
                      <m:t>≤</m:t>
                    </m:r>
                    <m:f>
                      <m:fPr>
                        <m:ctrlPr>
                          <a:rPr lang="en-US" altLang="zh-CN" b="1" i="1">
                            <a:latin typeface="Cambria Math" panose="02040503050406030204" pitchFamily="18" charset="0"/>
                            <a:cs typeface="Consolas" panose="020B0609020204030204" pitchFamily="49" charset="0"/>
                          </a:rPr>
                        </m:ctrlPr>
                      </m:fPr>
                      <m:num>
                        <m:r>
                          <a:rPr lang="en-US" altLang="zh-CN" b="1" i="1">
                            <a:latin typeface="Cambria Math" panose="02040503050406030204" pitchFamily="18" charset="0"/>
                            <a:cs typeface="Consolas" panose="020B0609020204030204" pitchFamily="49" charset="0"/>
                          </a:rPr>
                          <m:t>𝒘</m:t>
                        </m:r>
                      </m:num>
                      <m:den>
                        <m:r>
                          <a:rPr lang="en-US" altLang="zh-CN" b="1" i="1">
                            <a:latin typeface="Cambria Math" panose="02040503050406030204" pitchFamily="18" charset="0"/>
                            <a:cs typeface="Consolas" panose="020B0609020204030204" pitchFamily="49" charset="0"/>
                          </a:rPr>
                          <m:t>𝟐</m:t>
                        </m:r>
                      </m:den>
                    </m:f>
                  </m:oMath>
                </a14:m>
                <a:r>
                  <a:rPr lang="en-US" altLang="zh-CN" dirty="0">
                    <a:cs typeface="Consolas" panose="020B0609020204030204" pitchFamily="49" charset="0"/>
                  </a:rPr>
                  <a:t>, we say </a:t>
                </a:r>
                <a14:m>
                  <m:oMath xmlns:m="http://schemas.openxmlformats.org/officeDocument/2006/math">
                    <m:r>
                      <a:rPr lang="en-US" altLang="zh-CN" b="1" i="1">
                        <a:latin typeface="Cambria Math" panose="02040503050406030204" pitchFamily="18" charset="0"/>
                        <a:cs typeface="Consolas" panose="020B0609020204030204" pitchFamily="49" charset="0"/>
                      </a:rPr>
                      <m:t>𝒐</m:t>
                    </m:r>
                  </m:oMath>
                </a14:m>
                <a:r>
                  <a:rPr lang="en-US" altLang="zh-CN" b="1" dirty="0">
                    <a:cs typeface="Consolas" panose="020B0609020204030204" pitchFamily="49" charset="0"/>
                  </a:rPr>
                  <a:t> and </a:t>
                </a:r>
                <a14:m>
                  <m:oMath xmlns:m="http://schemas.openxmlformats.org/officeDocument/2006/math">
                    <m:r>
                      <a:rPr lang="en-US" altLang="zh-CN" b="1" i="1">
                        <a:latin typeface="Cambria Math" panose="02040503050406030204" pitchFamily="18" charset="0"/>
                        <a:cs typeface="Consolas" panose="020B0609020204030204" pitchFamily="49" charset="0"/>
                      </a:rPr>
                      <m:t>𝒒</m:t>
                    </m:r>
                  </m:oMath>
                </a14:m>
                <a:r>
                  <a:rPr lang="en-US" altLang="zh-CN" b="1" dirty="0">
                    <a:cs typeface="Consolas" panose="020B0609020204030204" pitchFamily="49" charset="0"/>
                  </a:rPr>
                  <a:t> collide</a:t>
                </a:r>
                <a:r>
                  <a:rPr lang="en-US" altLang="zh-CN" b="1" dirty="0">
                    <a:solidFill>
                      <a:schemeClr val="accent1">
                        <a:lumMod val="75000"/>
                      </a:schemeClr>
                    </a:solidFill>
                    <a:cs typeface="Consolas" panose="020B0609020204030204" pitchFamily="49" charset="0"/>
                  </a:rPr>
                  <a:t> </a:t>
                </a:r>
                <a:r>
                  <a:rPr lang="en-US" altLang="zh-CN" dirty="0">
                    <a:cs typeface="Consolas" panose="020B0609020204030204" pitchFamily="49" charset="0"/>
                  </a:rPr>
                  <a:t>under </a:t>
                </a:r>
                <a14:m>
                  <m:oMath xmlns:m="http://schemas.openxmlformats.org/officeDocument/2006/math">
                    <m:sSub>
                      <m:sSubPr>
                        <m:ctrlPr>
                          <a:rPr lang="en-US" altLang="zh-CN" i="1">
                            <a:latin typeface="Cambria Math" panose="02040503050406030204" pitchFamily="18" charset="0"/>
                            <a:cs typeface="Consolas" panose="020B0609020204030204" pitchFamily="49" charset="0"/>
                          </a:rPr>
                        </m:ctrlPr>
                      </m:sSubPr>
                      <m:e>
                        <m:r>
                          <a:rPr lang="en-US" altLang="zh-CN" i="1">
                            <a:latin typeface="Cambria Math" panose="02040503050406030204" pitchFamily="18" charset="0"/>
                            <a:cs typeface="Consolas" panose="020B0609020204030204" pitchFamily="49" charset="0"/>
                          </a:rPr>
                          <m:t>h</m:t>
                        </m:r>
                      </m:e>
                      <m:sub>
                        <m:acc>
                          <m:accPr>
                            <m:chr m:val="⃗"/>
                            <m:ctrlPr>
                              <a:rPr lang="en-US" altLang="zh-CN" i="1">
                                <a:latin typeface="Cambria Math" panose="02040503050406030204" pitchFamily="18" charset="0"/>
                                <a:cs typeface="Consolas" panose="020B0609020204030204" pitchFamily="49" charset="0"/>
                              </a:rPr>
                            </m:ctrlPr>
                          </m:accPr>
                          <m:e>
                            <m:r>
                              <a:rPr lang="en-US" altLang="zh-CN" i="1">
                                <a:latin typeface="Cambria Math" panose="02040503050406030204" pitchFamily="18" charset="0"/>
                                <a:cs typeface="Consolas" panose="020B0609020204030204" pitchFamily="49" charset="0"/>
                              </a:rPr>
                              <m:t>𝑎</m:t>
                            </m:r>
                          </m:e>
                        </m:acc>
                      </m:sub>
                    </m:sSub>
                    <m:d>
                      <m:dPr>
                        <m:ctrlPr>
                          <a:rPr lang="en-US" altLang="zh-CN" i="1">
                            <a:latin typeface="Cambria Math" panose="02040503050406030204" pitchFamily="18" charset="0"/>
                            <a:cs typeface="Consolas" panose="020B0609020204030204" pitchFamily="49" charset="0"/>
                          </a:rPr>
                        </m:ctrlPr>
                      </m:dPr>
                      <m:e>
                        <m:r>
                          <a:rPr lang="en-US" altLang="zh-CN" i="1">
                            <a:latin typeface="Cambria Math" panose="02040503050406030204" pitchFamily="18" charset="0"/>
                            <a:cs typeface="Consolas" panose="020B0609020204030204" pitchFamily="49" charset="0"/>
                          </a:rPr>
                          <m:t>⋅</m:t>
                        </m:r>
                      </m:e>
                    </m:d>
                  </m:oMath>
                </a14:m>
                <a:r>
                  <a:rPr lang="en-US" altLang="zh-CN" dirty="0">
                    <a:cs typeface="Consolas" panose="020B0609020204030204" pitchFamily="49" charset="0"/>
                  </a:rPr>
                  <a:t>.</a:t>
                </a:r>
              </a:p>
            </p:txBody>
          </p:sp>
        </mc:Choice>
        <mc:Fallback xmlns="">
          <p:sp>
            <p:nvSpPr>
              <p:cNvPr id="35" name="内容占位符 5">
                <a:extLst>
                  <a:ext uri="{FF2B5EF4-FFF2-40B4-BE49-F238E27FC236}">
                    <a16:creationId xmlns:a16="http://schemas.microsoft.com/office/drawing/2014/main" id="{D3DAD21D-8893-4478-BB89-C022BCFA6A50}"/>
                  </a:ext>
                </a:extLst>
              </p:cNvPr>
              <p:cNvSpPr txBox="1">
                <a:spLocks noRot="1" noChangeAspect="1" noMove="1" noResize="1" noEditPoints="1" noAdjustHandles="1" noChangeArrowheads="1" noChangeShapeType="1" noTextEdit="1"/>
              </p:cNvSpPr>
              <p:nvPr/>
            </p:nvSpPr>
            <p:spPr>
              <a:xfrm>
                <a:off x="3872389" y="2918823"/>
                <a:ext cx="4814412" cy="2838153"/>
              </a:xfrm>
              <a:prstGeom prst="rect">
                <a:avLst/>
              </a:prstGeom>
              <a:blipFill>
                <a:blip r:embed="rId4"/>
                <a:stretch>
                  <a:fillRect t="-1505" b="-215"/>
                </a:stretch>
              </a:blipFill>
            </p:spPr>
            <p:txBody>
              <a:bodyPr/>
              <a:lstStyle/>
              <a:p>
                <a:r>
                  <a:rPr lang="fr-MA">
                    <a:noFill/>
                  </a:rPr>
                  <a:t> </a:t>
                </a:r>
              </a:p>
            </p:txBody>
          </p:sp>
        </mc:Fallback>
      </mc:AlternateContent>
      <p:cxnSp>
        <p:nvCxnSpPr>
          <p:cNvPr id="58" name="直接连接符 29">
            <a:extLst>
              <a:ext uri="{FF2B5EF4-FFF2-40B4-BE49-F238E27FC236}">
                <a16:creationId xmlns:a16="http://schemas.microsoft.com/office/drawing/2014/main" id="{F701F5F4-2C5D-4835-B28F-2AF0C149A561}"/>
              </a:ext>
            </a:extLst>
          </p:cNvPr>
          <p:cNvCxnSpPr/>
          <p:nvPr/>
        </p:nvCxnSpPr>
        <p:spPr>
          <a:xfrm>
            <a:off x="1296209" y="3894755"/>
            <a:ext cx="513555" cy="77847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Line 6">
            <a:extLst>
              <a:ext uri="{FF2B5EF4-FFF2-40B4-BE49-F238E27FC236}">
                <a16:creationId xmlns:a16="http://schemas.microsoft.com/office/drawing/2014/main" id="{9C7BCF9F-830E-46AF-850D-D0ED315171B9}"/>
              </a:ext>
            </a:extLst>
          </p:cNvPr>
          <p:cNvSpPr>
            <a:spLocks noChangeShapeType="1"/>
          </p:cNvSpPr>
          <p:nvPr/>
        </p:nvSpPr>
        <p:spPr bwMode="auto">
          <a:xfrm>
            <a:off x="854883" y="5405540"/>
            <a:ext cx="2667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0" name="Line 8">
            <a:extLst>
              <a:ext uri="{FF2B5EF4-FFF2-40B4-BE49-F238E27FC236}">
                <a16:creationId xmlns:a16="http://schemas.microsoft.com/office/drawing/2014/main" id="{ECB94427-022F-49CB-830F-D328526A6B33}"/>
              </a:ext>
            </a:extLst>
          </p:cNvPr>
          <p:cNvSpPr>
            <a:spLocks noChangeShapeType="1"/>
          </p:cNvSpPr>
          <p:nvPr/>
        </p:nvSpPr>
        <p:spPr bwMode="auto">
          <a:xfrm flipV="1">
            <a:off x="854884" y="3060759"/>
            <a:ext cx="9615" cy="234478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cxnSp>
        <p:nvCxnSpPr>
          <p:cNvPr id="61" name="直接连接符 36">
            <a:extLst>
              <a:ext uri="{FF2B5EF4-FFF2-40B4-BE49-F238E27FC236}">
                <a16:creationId xmlns:a16="http://schemas.microsoft.com/office/drawing/2014/main" id="{A5883218-45AE-4374-B211-64B95E8B20C4}"/>
              </a:ext>
            </a:extLst>
          </p:cNvPr>
          <p:cNvCxnSpPr>
            <a:stCxn id="60" idx="0"/>
          </p:cNvCxnSpPr>
          <p:nvPr/>
        </p:nvCxnSpPr>
        <p:spPr>
          <a:xfrm flipV="1">
            <a:off x="854886" y="3779351"/>
            <a:ext cx="2428619" cy="1626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文本框 37">
                <a:extLst>
                  <a:ext uri="{FF2B5EF4-FFF2-40B4-BE49-F238E27FC236}">
                    <a16:creationId xmlns:a16="http://schemas.microsoft.com/office/drawing/2014/main" id="{99E81825-B701-449D-8A63-518E01E147EF}"/>
                  </a:ext>
                </a:extLst>
              </p:cNvPr>
              <p:cNvSpPr txBox="1"/>
              <p:nvPr/>
            </p:nvSpPr>
            <p:spPr>
              <a:xfrm>
                <a:off x="3526251" y="5405543"/>
                <a:ext cx="213199"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𝒙</m:t>
                      </m:r>
                    </m:oMath>
                  </m:oMathPara>
                </a14:m>
                <a:endParaRPr lang="zh-CN" altLang="en-US" sz="2000" b="1" dirty="0"/>
              </a:p>
            </p:txBody>
          </p:sp>
        </mc:Choice>
        <mc:Fallback xmlns="">
          <p:sp>
            <p:nvSpPr>
              <p:cNvPr id="62" name="文本框 37">
                <a:extLst>
                  <a:ext uri="{FF2B5EF4-FFF2-40B4-BE49-F238E27FC236}">
                    <a16:creationId xmlns:a16="http://schemas.microsoft.com/office/drawing/2014/main" id="{99E81825-B701-449D-8A63-518E01E147EF}"/>
                  </a:ext>
                </a:extLst>
              </p:cNvPr>
              <p:cNvSpPr txBox="1">
                <a:spLocks noRot="1" noChangeAspect="1" noMove="1" noResize="1" noEditPoints="1" noAdjustHandles="1" noChangeArrowheads="1" noChangeShapeType="1" noTextEdit="1"/>
              </p:cNvSpPr>
              <p:nvPr/>
            </p:nvSpPr>
            <p:spPr>
              <a:xfrm>
                <a:off x="3526251" y="5405543"/>
                <a:ext cx="213199" cy="307777"/>
              </a:xfrm>
              <a:prstGeom prst="rect">
                <a:avLst/>
              </a:prstGeom>
              <a:blipFill>
                <a:blip r:embed="rId5"/>
                <a:stretch>
                  <a:fillRect l="-17143" r="-14286" b="-2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63" name="文本框 38">
                <a:extLst>
                  <a:ext uri="{FF2B5EF4-FFF2-40B4-BE49-F238E27FC236}">
                    <a16:creationId xmlns:a16="http://schemas.microsoft.com/office/drawing/2014/main" id="{905186F9-5BEE-4AA3-AA98-F82F05F919C0}"/>
                  </a:ext>
                </a:extLst>
              </p:cNvPr>
              <p:cNvSpPr txBox="1"/>
              <p:nvPr/>
            </p:nvSpPr>
            <p:spPr>
              <a:xfrm>
                <a:off x="614610" y="5397787"/>
                <a:ext cx="219612"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𝟎</m:t>
                      </m:r>
                    </m:oMath>
                  </m:oMathPara>
                </a14:m>
                <a:endParaRPr lang="zh-CN" altLang="en-US" sz="2000" b="1" dirty="0"/>
              </a:p>
            </p:txBody>
          </p:sp>
        </mc:Choice>
        <mc:Fallback xmlns="">
          <p:sp>
            <p:nvSpPr>
              <p:cNvPr id="63" name="文本框 38">
                <a:extLst>
                  <a:ext uri="{FF2B5EF4-FFF2-40B4-BE49-F238E27FC236}">
                    <a16:creationId xmlns:a16="http://schemas.microsoft.com/office/drawing/2014/main" id="{905186F9-5BEE-4AA3-AA98-F82F05F919C0}"/>
                  </a:ext>
                </a:extLst>
              </p:cNvPr>
              <p:cNvSpPr txBox="1">
                <a:spLocks noRot="1" noChangeAspect="1" noMove="1" noResize="1" noEditPoints="1" noAdjustHandles="1" noChangeArrowheads="1" noChangeShapeType="1" noTextEdit="1"/>
              </p:cNvSpPr>
              <p:nvPr/>
            </p:nvSpPr>
            <p:spPr>
              <a:xfrm>
                <a:off x="614610" y="5397787"/>
                <a:ext cx="219612" cy="307777"/>
              </a:xfrm>
              <a:prstGeom prst="rect">
                <a:avLst/>
              </a:prstGeom>
              <a:blipFill>
                <a:blip r:embed="rId6"/>
                <a:stretch>
                  <a:fillRect l="-27778" r="-22222" b="-7843"/>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64" name="文本框 39">
                <a:extLst>
                  <a:ext uri="{FF2B5EF4-FFF2-40B4-BE49-F238E27FC236}">
                    <a16:creationId xmlns:a16="http://schemas.microsoft.com/office/drawing/2014/main" id="{31E0A9CC-7669-4EDC-8A05-E1D60F6F4594}"/>
                  </a:ext>
                </a:extLst>
              </p:cNvPr>
              <p:cNvSpPr txBox="1"/>
              <p:nvPr/>
            </p:nvSpPr>
            <p:spPr>
              <a:xfrm>
                <a:off x="579513" y="2840198"/>
                <a:ext cx="219612"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𝒚</m:t>
                      </m:r>
                    </m:oMath>
                  </m:oMathPara>
                </a14:m>
                <a:endParaRPr lang="zh-CN" altLang="en-US" sz="2000" b="1" dirty="0"/>
              </a:p>
            </p:txBody>
          </p:sp>
        </mc:Choice>
        <mc:Fallback xmlns="">
          <p:sp>
            <p:nvSpPr>
              <p:cNvPr id="64" name="文本框 39">
                <a:extLst>
                  <a:ext uri="{FF2B5EF4-FFF2-40B4-BE49-F238E27FC236}">
                    <a16:creationId xmlns:a16="http://schemas.microsoft.com/office/drawing/2014/main" id="{31E0A9CC-7669-4EDC-8A05-E1D60F6F4594}"/>
                  </a:ext>
                </a:extLst>
              </p:cNvPr>
              <p:cNvSpPr txBox="1">
                <a:spLocks noRot="1" noChangeAspect="1" noMove="1" noResize="1" noEditPoints="1" noAdjustHandles="1" noChangeArrowheads="1" noChangeShapeType="1" noTextEdit="1"/>
              </p:cNvSpPr>
              <p:nvPr/>
            </p:nvSpPr>
            <p:spPr>
              <a:xfrm>
                <a:off x="579513" y="2840198"/>
                <a:ext cx="219612" cy="307777"/>
              </a:xfrm>
              <a:prstGeom prst="rect">
                <a:avLst/>
              </a:prstGeom>
              <a:blipFill>
                <a:blip r:embed="rId7"/>
                <a:stretch>
                  <a:fillRect l="-27778" r="-27778" b="-28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65" name="文本框 40">
                <a:extLst>
                  <a:ext uri="{FF2B5EF4-FFF2-40B4-BE49-F238E27FC236}">
                    <a16:creationId xmlns:a16="http://schemas.microsoft.com/office/drawing/2014/main" id="{57B56F34-7F53-43C3-8417-E34CA53B3FFA}"/>
                  </a:ext>
                </a:extLst>
              </p:cNvPr>
              <p:cNvSpPr txBox="1"/>
              <p:nvPr/>
            </p:nvSpPr>
            <p:spPr>
              <a:xfrm>
                <a:off x="1042519" y="3473441"/>
                <a:ext cx="221214" cy="30777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a:latin typeface="Cambria Math" panose="02040503050406030204" pitchFamily="18" charset="0"/>
                        </a:rPr>
                        <m:t>𝒒</m:t>
                      </m:r>
                    </m:oMath>
                  </m:oMathPara>
                </a14:m>
                <a:endParaRPr lang="zh-CN" altLang="en-US" sz="2000" b="1" dirty="0"/>
              </a:p>
            </p:txBody>
          </p:sp>
        </mc:Choice>
        <mc:Fallback xmlns="">
          <p:sp>
            <p:nvSpPr>
              <p:cNvPr id="65" name="文本框 40">
                <a:extLst>
                  <a:ext uri="{FF2B5EF4-FFF2-40B4-BE49-F238E27FC236}">
                    <a16:creationId xmlns:a16="http://schemas.microsoft.com/office/drawing/2014/main" id="{57B56F34-7F53-43C3-8417-E34CA53B3FFA}"/>
                  </a:ext>
                </a:extLst>
              </p:cNvPr>
              <p:cNvSpPr txBox="1">
                <a:spLocks noRot="1" noChangeAspect="1" noMove="1" noResize="1" noEditPoints="1" noAdjustHandles="1" noChangeArrowheads="1" noChangeShapeType="1" noTextEdit="1"/>
              </p:cNvSpPr>
              <p:nvPr/>
            </p:nvSpPr>
            <p:spPr>
              <a:xfrm>
                <a:off x="1042519" y="3473441"/>
                <a:ext cx="221214" cy="307777"/>
              </a:xfrm>
              <a:prstGeom prst="rect">
                <a:avLst/>
              </a:prstGeom>
              <a:blipFill>
                <a:blip r:embed="rId8"/>
                <a:stretch>
                  <a:fillRect l="-27778" r="-27778" b="-28000"/>
                </a:stretch>
              </a:blipFill>
              <a:ln>
                <a:noFill/>
              </a:ln>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66" name="文本框 42">
                <a:extLst>
                  <a:ext uri="{FF2B5EF4-FFF2-40B4-BE49-F238E27FC236}">
                    <a16:creationId xmlns:a16="http://schemas.microsoft.com/office/drawing/2014/main" id="{E3E3B424-2FBD-4B16-A64A-874FC112F1EC}"/>
                  </a:ext>
                </a:extLst>
              </p:cNvPr>
              <p:cNvSpPr txBox="1"/>
              <p:nvPr/>
            </p:nvSpPr>
            <p:spPr>
              <a:xfrm>
                <a:off x="3224432" y="3471578"/>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b="1" i="1">
                              <a:latin typeface="Cambria Math" panose="02040503050406030204" pitchFamily="18" charset="0"/>
                            </a:rPr>
                          </m:ctrlPr>
                        </m:accPr>
                        <m:e>
                          <m:r>
                            <a:rPr lang="en-US" altLang="zh-CN" b="1" i="1">
                              <a:latin typeface="Cambria Math" panose="02040503050406030204" pitchFamily="18" charset="0"/>
                            </a:rPr>
                            <m:t>𝒂</m:t>
                          </m:r>
                        </m:e>
                      </m:acc>
                    </m:oMath>
                  </m:oMathPara>
                </a14:m>
                <a:endParaRPr lang="zh-CN" altLang="en-US" b="1" dirty="0"/>
              </a:p>
            </p:txBody>
          </p:sp>
        </mc:Choice>
        <mc:Fallback xmlns="">
          <p:sp>
            <p:nvSpPr>
              <p:cNvPr id="66" name="文本框 42">
                <a:extLst>
                  <a:ext uri="{FF2B5EF4-FFF2-40B4-BE49-F238E27FC236}">
                    <a16:creationId xmlns:a16="http://schemas.microsoft.com/office/drawing/2014/main" id="{E3E3B424-2FBD-4B16-A64A-874FC112F1EC}"/>
                  </a:ext>
                </a:extLst>
              </p:cNvPr>
              <p:cNvSpPr txBox="1">
                <a:spLocks noRot="1" noChangeAspect="1" noMove="1" noResize="1" noEditPoints="1" noAdjustHandles="1" noChangeArrowheads="1" noChangeShapeType="1" noTextEdit="1"/>
              </p:cNvSpPr>
              <p:nvPr/>
            </p:nvSpPr>
            <p:spPr>
              <a:xfrm>
                <a:off x="3224432" y="3471578"/>
                <a:ext cx="201978" cy="276999"/>
              </a:xfrm>
              <a:prstGeom prst="rect">
                <a:avLst/>
              </a:prstGeom>
              <a:blipFill>
                <a:blip r:embed="rId9"/>
                <a:stretch>
                  <a:fillRect l="-15152" r="-18182"/>
                </a:stretch>
              </a:blipFill>
            </p:spPr>
            <p:txBody>
              <a:bodyPr/>
              <a:lstStyle/>
              <a:p>
                <a:r>
                  <a:rPr lang="fr-MA">
                    <a:noFill/>
                  </a:rPr>
                  <a:t> </a:t>
                </a:r>
              </a:p>
            </p:txBody>
          </p:sp>
        </mc:Fallback>
      </mc:AlternateContent>
      <p:sp>
        <p:nvSpPr>
          <p:cNvPr id="67" name="椭圆 43">
            <a:extLst>
              <a:ext uri="{FF2B5EF4-FFF2-40B4-BE49-F238E27FC236}">
                <a16:creationId xmlns:a16="http://schemas.microsoft.com/office/drawing/2014/main" id="{A756F003-723D-46A9-8306-65629A2E52D7}"/>
              </a:ext>
            </a:extLst>
          </p:cNvPr>
          <p:cNvSpPr/>
          <p:nvPr/>
        </p:nvSpPr>
        <p:spPr>
          <a:xfrm>
            <a:off x="2368223" y="4313367"/>
            <a:ext cx="90000" cy="9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68" name="椭圆 44">
            <a:extLst>
              <a:ext uri="{FF2B5EF4-FFF2-40B4-BE49-F238E27FC236}">
                <a16:creationId xmlns:a16="http://schemas.microsoft.com/office/drawing/2014/main" id="{64A6BEA6-610F-4576-9915-52332A057257}"/>
              </a:ext>
            </a:extLst>
          </p:cNvPr>
          <p:cNvSpPr/>
          <p:nvPr/>
        </p:nvSpPr>
        <p:spPr>
          <a:xfrm>
            <a:off x="1805713" y="4684140"/>
            <a:ext cx="90000" cy="9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69" name="椭圆 49">
            <a:extLst>
              <a:ext uri="{FF2B5EF4-FFF2-40B4-BE49-F238E27FC236}">
                <a16:creationId xmlns:a16="http://schemas.microsoft.com/office/drawing/2014/main" id="{635C42F8-2F55-4274-945B-1A7AABE13D88}"/>
              </a:ext>
            </a:extLst>
          </p:cNvPr>
          <p:cNvSpPr/>
          <p:nvPr/>
        </p:nvSpPr>
        <p:spPr>
          <a:xfrm>
            <a:off x="1206207" y="3778277"/>
            <a:ext cx="90000" cy="9000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70" name="右大括号 51">
            <a:extLst>
              <a:ext uri="{FF2B5EF4-FFF2-40B4-BE49-F238E27FC236}">
                <a16:creationId xmlns:a16="http://schemas.microsoft.com/office/drawing/2014/main" id="{D1DDE2EF-6B48-47D0-B414-9FFA4455349B}"/>
              </a:ext>
            </a:extLst>
          </p:cNvPr>
          <p:cNvSpPr/>
          <p:nvPr/>
        </p:nvSpPr>
        <p:spPr>
          <a:xfrm rot="14159314">
            <a:off x="1906382" y="4277725"/>
            <a:ext cx="122721" cy="432996"/>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mc:AlternateContent xmlns:mc="http://schemas.openxmlformats.org/markup-compatibility/2006" xmlns:a14="http://schemas.microsoft.com/office/drawing/2010/main">
        <mc:Choice Requires="a14">
          <p:sp>
            <p:nvSpPr>
              <p:cNvPr id="71" name="文本框 53">
                <a:extLst>
                  <a:ext uri="{FF2B5EF4-FFF2-40B4-BE49-F238E27FC236}">
                    <a16:creationId xmlns:a16="http://schemas.microsoft.com/office/drawing/2014/main" id="{299EA110-984C-4128-9412-04DF74B25BF2}"/>
                  </a:ext>
                </a:extLst>
              </p:cNvPr>
              <p:cNvSpPr txBox="1"/>
              <p:nvPr/>
            </p:nvSpPr>
            <p:spPr>
              <a:xfrm rot="19625161">
                <a:off x="1611300" y="4214791"/>
                <a:ext cx="516232"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a:solidFill>
                            <a:schemeClr val="accent1">
                              <a:lumMod val="75000"/>
                            </a:schemeClr>
                          </a:solidFill>
                          <a:latin typeface="Cambria Math" panose="02040503050406030204" pitchFamily="18" charset="0"/>
                        </a:rPr>
                        <m:t>𝒘</m:t>
                      </m:r>
                      <m:r>
                        <a:rPr lang="en-US" altLang="zh-CN" sz="1600" b="1" i="1">
                          <a:solidFill>
                            <a:schemeClr val="accent1">
                              <a:lumMod val="75000"/>
                            </a:schemeClr>
                          </a:solidFill>
                          <a:latin typeface="Cambria Math" panose="02040503050406030204" pitchFamily="18" charset="0"/>
                        </a:rPr>
                        <m:t>/</m:t>
                      </m:r>
                      <m:r>
                        <a:rPr lang="en-US" altLang="zh-CN" sz="1600" b="1" i="1">
                          <a:solidFill>
                            <a:schemeClr val="accent1">
                              <a:lumMod val="75000"/>
                            </a:schemeClr>
                          </a:solidFill>
                          <a:latin typeface="Cambria Math" panose="02040503050406030204" pitchFamily="18" charset="0"/>
                        </a:rPr>
                        <m:t>𝟐</m:t>
                      </m:r>
                    </m:oMath>
                  </m:oMathPara>
                </a14:m>
                <a:endParaRPr lang="zh-CN" altLang="en-US" sz="1600" b="1" dirty="0">
                  <a:solidFill>
                    <a:schemeClr val="accent1">
                      <a:lumMod val="75000"/>
                    </a:schemeClr>
                  </a:solidFill>
                </a:endParaRPr>
              </a:p>
            </p:txBody>
          </p:sp>
        </mc:Choice>
        <mc:Fallback xmlns="">
          <p:sp>
            <p:nvSpPr>
              <p:cNvPr id="71" name="文本框 53">
                <a:extLst>
                  <a:ext uri="{FF2B5EF4-FFF2-40B4-BE49-F238E27FC236}">
                    <a16:creationId xmlns:a16="http://schemas.microsoft.com/office/drawing/2014/main" id="{299EA110-984C-4128-9412-04DF74B25BF2}"/>
                  </a:ext>
                </a:extLst>
              </p:cNvPr>
              <p:cNvSpPr txBox="1">
                <a:spLocks noRot="1" noChangeAspect="1" noMove="1" noResize="1" noEditPoints="1" noAdjustHandles="1" noChangeArrowheads="1" noChangeShapeType="1" noTextEdit="1"/>
              </p:cNvSpPr>
              <p:nvPr/>
            </p:nvSpPr>
            <p:spPr>
              <a:xfrm rot="19625161">
                <a:off x="1611300" y="4214791"/>
                <a:ext cx="516232" cy="246221"/>
              </a:xfrm>
              <a:prstGeom prst="rect">
                <a:avLst/>
              </a:prstGeom>
              <a:blipFill>
                <a:blip r:embed="rId10"/>
                <a:stretch>
                  <a:fillRect r="-1064"/>
                </a:stretch>
              </a:blipFill>
            </p:spPr>
            <p:txBody>
              <a:bodyPr/>
              <a:lstStyle/>
              <a:p>
                <a:r>
                  <a:rPr lang="fr-MA">
                    <a:noFill/>
                  </a:rPr>
                  <a:t> </a:t>
                </a:r>
              </a:p>
            </p:txBody>
          </p:sp>
        </mc:Fallback>
      </mc:AlternateContent>
      <p:sp>
        <p:nvSpPr>
          <p:cNvPr id="72" name="文本框 60">
            <a:extLst>
              <a:ext uri="{FF2B5EF4-FFF2-40B4-BE49-F238E27FC236}">
                <a16:creationId xmlns:a16="http://schemas.microsoft.com/office/drawing/2014/main" id="{452058FE-E42E-4D92-A978-0BBAAA6F26BB}"/>
              </a:ext>
            </a:extLst>
          </p:cNvPr>
          <p:cNvSpPr txBox="1"/>
          <p:nvPr/>
        </p:nvSpPr>
        <p:spPr>
          <a:xfrm>
            <a:off x="1501184" y="3587659"/>
            <a:ext cx="1235759" cy="492443"/>
          </a:xfrm>
          <a:prstGeom prst="rect">
            <a:avLst/>
          </a:prstGeom>
          <a:noFill/>
        </p:spPr>
        <p:txBody>
          <a:bodyPr wrap="square" lIns="0" tIns="0" rIns="0" bIns="0" rtlCol="0">
            <a:spAutoFit/>
          </a:bodyPr>
          <a:lstStyle/>
          <a:p>
            <a:r>
              <a:rPr lang="en-US" altLang="zh-CN" sz="1600" b="1" dirty="0">
                <a:solidFill>
                  <a:schemeClr val="accent1">
                    <a:lumMod val="75000"/>
                  </a:schemeClr>
                </a:solidFill>
              </a:rPr>
              <a:t>random projection</a:t>
            </a:r>
            <a:endParaRPr lang="zh-CN" altLang="en-US" sz="1600" b="1" dirty="0">
              <a:solidFill>
                <a:schemeClr val="accent1">
                  <a:lumMod val="75000"/>
                </a:schemeClr>
              </a:solidFill>
            </a:endParaRPr>
          </a:p>
        </p:txBody>
      </p:sp>
      <mc:AlternateContent xmlns:mc="http://schemas.openxmlformats.org/markup-compatibility/2006" xmlns:a14="http://schemas.microsoft.com/office/drawing/2010/main">
        <mc:Choice Requires="a14">
          <p:sp>
            <p:nvSpPr>
              <p:cNvPr id="73" name="文本框 79">
                <a:extLst>
                  <a:ext uri="{FF2B5EF4-FFF2-40B4-BE49-F238E27FC236}">
                    <a16:creationId xmlns:a16="http://schemas.microsoft.com/office/drawing/2014/main" id="{EC04E9A7-647B-4B65-9D22-7E42742A3479}"/>
                  </a:ext>
                </a:extLst>
              </p:cNvPr>
              <p:cNvSpPr txBox="1"/>
              <p:nvPr/>
            </p:nvSpPr>
            <p:spPr>
              <a:xfrm>
                <a:off x="1961168" y="4661900"/>
                <a:ext cx="650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𝒉</m:t>
                          </m:r>
                        </m:e>
                        <m:sub>
                          <m:acc>
                            <m:accPr>
                              <m:chr m:val="⃗"/>
                              <m:ctrlPr>
                                <a:rPr lang="en-US" altLang="zh-CN" b="1" i="1">
                                  <a:latin typeface="Cambria Math" panose="02040503050406030204" pitchFamily="18" charset="0"/>
                                  <a:cs typeface="Consolas" panose="020B0609020204030204" pitchFamily="49" charset="0"/>
                                </a:rPr>
                              </m:ctrlPr>
                            </m:accPr>
                            <m:e>
                              <m:r>
                                <a:rPr lang="en-US" altLang="zh-CN" b="1" i="1">
                                  <a:latin typeface="Cambria Math" panose="02040503050406030204" pitchFamily="18" charset="0"/>
                                  <a:cs typeface="Consolas" panose="020B0609020204030204" pitchFamily="49" charset="0"/>
                                </a:rPr>
                                <m:t>𝒂</m:t>
                              </m:r>
                            </m:e>
                          </m:acc>
                        </m:sub>
                      </m:sSub>
                      <m:r>
                        <a:rPr lang="en-US" altLang="zh-CN" b="1" i="1">
                          <a:latin typeface="Cambria Math" panose="02040503050406030204" pitchFamily="18" charset="0"/>
                        </a:rPr>
                        <m:t>(</m:t>
                      </m:r>
                      <m:r>
                        <a:rPr lang="en-US" altLang="zh-CN" b="1" i="1">
                          <a:latin typeface="Cambria Math" panose="02040503050406030204" pitchFamily="18" charset="0"/>
                        </a:rPr>
                        <m:t>𝒒</m:t>
                      </m:r>
                      <m:r>
                        <a:rPr lang="en-US" altLang="zh-CN" b="1" i="1">
                          <a:latin typeface="Cambria Math" panose="02040503050406030204" pitchFamily="18" charset="0"/>
                        </a:rPr>
                        <m:t>)</m:t>
                      </m:r>
                    </m:oMath>
                  </m:oMathPara>
                </a14:m>
                <a:endParaRPr lang="zh-CN" altLang="en-US" b="1" dirty="0"/>
              </a:p>
            </p:txBody>
          </p:sp>
        </mc:Choice>
        <mc:Fallback xmlns="">
          <p:sp>
            <p:nvSpPr>
              <p:cNvPr id="73" name="文本框 79">
                <a:extLst>
                  <a:ext uri="{FF2B5EF4-FFF2-40B4-BE49-F238E27FC236}">
                    <a16:creationId xmlns:a16="http://schemas.microsoft.com/office/drawing/2014/main" id="{EC04E9A7-647B-4B65-9D22-7E42742A3479}"/>
                  </a:ext>
                </a:extLst>
              </p:cNvPr>
              <p:cNvSpPr txBox="1">
                <a:spLocks noRot="1" noChangeAspect="1" noMove="1" noResize="1" noEditPoints="1" noAdjustHandles="1" noChangeArrowheads="1" noChangeShapeType="1" noTextEdit="1"/>
              </p:cNvSpPr>
              <p:nvPr/>
            </p:nvSpPr>
            <p:spPr>
              <a:xfrm>
                <a:off x="1961168" y="4661900"/>
                <a:ext cx="650755" cy="276999"/>
              </a:xfrm>
              <a:prstGeom prst="rect">
                <a:avLst/>
              </a:prstGeom>
              <a:blipFill>
                <a:blip r:embed="rId11"/>
                <a:stretch>
                  <a:fillRect l="-9434" t="-2222" r="-13208" b="-37778"/>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74" name="文本框 80">
                <a:extLst>
                  <a:ext uri="{FF2B5EF4-FFF2-40B4-BE49-F238E27FC236}">
                    <a16:creationId xmlns:a16="http://schemas.microsoft.com/office/drawing/2014/main" id="{5881067D-04A9-43BE-93A7-C3EC9EC9794E}"/>
                  </a:ext>
                </a:extLst>
              </p:cNvPr>
              <p:cNvSpPr txBox="1"/>
              <p:nvPr/>
            </p:nvSpPr>
            <p:spPr>
              <a:xfrm>
                <a:off x="1526321" y="4997734"/>
                <a:ext cx="7548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𝒉</m:t>
                          </m:r>
                        </m:e>
                        <m:sub>
                          <m:acc>
                            <m:accPr>
                              <m:chr m:val="⃗"/>
                              <m:ctrlPr>
                                <a:rPr lang="en-US" altLang="zh-CN" b="1" i="1">
                                  <a:latin typeface="Cambria Math" panose="02040503050406030204" pitchFamily="18" charset="0"/>
                                  <a:cs typeface="Consolas" panose="020B0609020204030204" pitchFamily="49" charset="0"/>
                                </a:rPr>
                              </m:ctrlPr>
                            </m:accPr>
                            <m:e>
                              <m:r>
                                <a:rPr lang="en-US" altLang="zh-CN" b="1" i="1">
                                  <a:latin typeface="Cambria Math" panose="02040503050406030204" pitchFamily="18" charset="0"/>
                                  <a:cs typeface="Consolas" panose="020B0609020204030204" pitchFamily="49" charset="0"/>
                                </a:rPr>
                                <m:t>𝒂</m:t>
                              </m:r>
                            </m:e>
                          </m:acc>
                        </m:sub>
                      </m:sSub>
                      <m:r>
                        <a:rPr lang="en-US" altLang="zh-CN" b="1" i="1">
                          <a:latin typeface="Cambria Math" panose="02040503050406030204" pitchFamily="18" charset="0"/>
                        </a:rPr>
                        <m:t>(</m:t>
                      </m:r>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𝒐</m:t>
                          </m:r>
                        </m:e>
                        <m:sub>
                          <m:r>
                            <a:rPr lang="en-US" altLang="zh-CN" b="1" i="1">
                              <a:latin typeface="Cambria Math" panose="02040503050406030204" pitchFamily="18" charset="0"/>
                            </a:rPr>
                            <m:t>𝟏</m:t>
                          </m:r>
                        </m:sub>
                      </m:sSub>
                      <m:r>
                        <a:rPr lang="en-US" altLang="zh-CN" b="1" i="1">
                          <a:latin typeface="Cambria Math" panose="02040503050406030204" pitchFamily="18" charset="0"/>
                        </a:rPr>
                        <m:t>)</m:t>
                      </m:r>
                    </m:oMath>
                  </m:oMathPara>
                </a14:m>
                <a:endParaRPr lang="zh-CN" altLang="en-US" b="1" dirty="0"/>
              </a:p>
            </p:txBody>
          </p:sp>
        </mc:Choice>
        <mc:Fallback xmlns="">
          <p:sp>
            <p:nvSpPr>
              <p:cNvPr id="74" name="文本框 80">
                <a:extLst>
                  <a:ext uri="{FF2B5EF4-FFF2-40B4-BE49-F238E27FC236}">
                    <a16:creationId xmlns:a16="http://schemas.microsoft.com/office/drawing/2014/main" id="{5881067D-04A9-43BE-93A7-C3EC9EC9794E}"/>
                  </a:ext>
                </a:extLst>
              </p:cNvPr>
              <p:cNvSpPr txBox="1">
                <a:spLocks noRot="1" noChangeAspect="1" noMove="1" noResize="1" noEditPoints="1" noAdjustHandles="1" noChangeArrowheads="1" noChangeShapeType="1" noTextEdit="1"/>
              </p:cNvSpPr>
              <p:nvPr/>
            </p:nvSpPr>
            <p:spPr>
              <a:xfrm>
                <a:off x="1526321" y="4997734"/>
                <a:ext cx="754886" cy="276999"/>
              </a:xfrm>
              <a:prstGeom prst="rect">
                <a:avLst/>
              </a:prstGeom>
              <a:blipFill>
                <a:blip r:embed="rId12"/>
                <a:stretch>
                  <a:fillRect l="-7258" r="-10484" b="-37778"/>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75" name="文本框 81">
                <a:extLst>
                  <a:ext uri="{FF2B5EF4-FFF2-40B4-BE49-F238E27FC236}">
                    <a16:creationId xmlns:a16="http://schemas.microsoft.com/office/drawing/2014/main" id="{80415700-6FD4-4775-A2EB-227DCFB35A75}"/>
                  </a:ext>
                </a:extLst>
              </p:cNvPr>
              <p:cNvSpPr txBox="1"/>
              <p:nvPr/>
            </p:nvSpPr>
            <p:spPr>
              <a:xfrm>
                <a:off x="2546955" y="4222434"/>
                <a:ext cx="7548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𝒉</m:t>
                          </m:r>
                        </m:e>
                        <m:sub>
                          <m:acc>
                            <m:accPr>
                              <m:chr m:val="⃗"/>
                              <m:ctrlPr>
                                <a:rPr lang="en-US" altLang="zh-CN" b="1" i="1">
                                  <a:latin typeface="Cambria Math" panose="02040503050406030204" pitchFamily="18" charset="0"/>
                                  <a:cs typeface="Consolas" panose="020B0609020204030204" pitchFamily="49" charset="0"/>
                                </a:rPr>
                              </m:ctrlPr>
                            </m:accPr>
                            <m:e>
                              <m:r>
                                <a:rPr lang="en-US" altLang="zh-CN" b="1" i="1">
                                  <a:latin typeface="Cambria Math" panose="02040503050406030204" pitchFamily="18" charset="0"/>
                                  <a:cs typeface="Consolas" panose="020B0609020204030204" pitchFamily="49" charset="0"/>
                                </a:rPr>
                                <m:t>𝒂</m:t>
                              </m:r>
                            </m:e>
                          </m:acc>
                        </m:sub>
                      </m:sSub>
                      <m:r>
                        <a:rPr lang="en-US" altLang="zh-CN" b="1" i="1">
                          <a:latin typeface="Cambria Math" panose="02040503050406030204" pitchFamily="18" charset="0"/>
                        </a:rPr>
                        <m:t>(</m:t>
                      </m:r>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𝒐</m:t>
                          </m:r>
                        </m:e>
                        <m:sub>
                          <m:r>
                            <a:rPr lang="en-US" altLang="zh-CN" b="1" i="1">
                              <a:latin typeface="Cambria Math" panose="02040503050406030204" pitchFamily="18" charset="0"/>
                            </a:rPr>
                            <m:t>𝟐</m:t>
                          </m:r>
                        </m:sub>
                      </m:sSub>
                      <m:r>
                        <a:rPr lang="en-US" altLang="zh-CN" b="1" i="1">
                          <a:latin typeface="Cambria Math" panose="02040503050406030204" pitchFamily="18" charset="0"/>
                        </a:rPr>
                        <m:t>)</m:t>
                      </m:r>
                    </m:oMath>
                  </m:oMathPara>
                </a14:m>
                <a:endParaRPr lang="zh-CN" altLang="en-US" b="1" dirty="0"/>
              </a:p>
            </p:txBody>
          </p:sp>
        </mc:Choice>
        <mc:Fallback xmlns="">
          <p:sp>
            <p:nvSpPr>
              <p:cNvPr id="75" name="文本框 81">
                <a:extLst>
                  <a:ext uri="{FF2B5EF4-FFF2-40B4-BE49-F238E27FC236}">
                    <a16:creationId xmlns:a16="http://schemas.microsoft.com/office/drawing/2014/main" id="{80415700-6FD4-4775-A2EB-227DCFB35A75}"/>
                  </a:ext>
                </a:extLst>
              </p:cNvPr>
              <p:cNvSpPr txBox="1">
                <a:spLocks noRot="1" noChangeAspect="1" noMove="1" noResize="1" noEditPoints="1" noAdjustHandles="1" noChangeArrowheads="1" noChangeShapeType="1" noTextEdit="1"/>
              </p:cNvSpPr>
              <p:nvPr/>
            </p:nvSpPr>
            <p:spPr>
              <a:xfrm>
                <a:off x="2546955" y="4222434"/>
                <a:ext cx="754886" cy="276999"/>
              </a:xfrm>
              <a:prstGeom prst="rect">
                <a:avLst/>
              </a:prstGeom>
              <a:blipFill>
                <a:blip r:embed="rId13"/>
                <a:stretch>
                  <a:fillRect l="-8065" t="-2222" r="-10484" b="-37778"/>
                </a:stretch>
              </a:blipFill>
            </p:spPr>
            <p:txBody>
              <a:bodyPr/>
              <a:lstStyle/>
              <a:p>
                <a:r>
                  <a:rPr lang="fr-MA">
                    <a:noFill/>
                  </a:rPr>
                  <a:t> </a:t>
                </a:r>
              </a:p>
            </p:txBody>
          </p:sp>
        </mc:Fallback>
      </mc:AlternateContent>
      <p:sp>
        <p:nvSpPr>
          <p:cNvPr id="76" name="右大括号 84">
            <a:extLst>
              <a:ext uri="{FF2B5EF4-FFF2-40B4-BE49-F238E27FC236}">
                <a16:creationId xmlns:a16="http://schemas.microsoft.com/office/drawing/2014/main" id="{5114C7CC-AD09-453A-99AA-1F0471756C5E}"/>
              </a:ext>
            </a:extLst>
          </p:cNvPr>
          <p:cNvSpPr/>
          <p:nvPr/>
        </p:nvSpPr>
        <p:spPr>
          <a:xfrm rot="14159314">
            <a:off x="1525979" y="4541399"/>
            <a:ext cx="122721" cy="432996"/>
          </a:xfrm>
          <a:prstGeom prst="rightBrac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accent1">
                  <a:lumMod val="75000"/>
                </a:schemeClr>
              </a:solidFill>
            </a:endParaRPr>
          </a:p>
        </p:txBody>
      </p:sp>
      <mc:AlternateContent xmlns:mc="http://schemas.openxmlformats.org/markup-compatibility/2006" xmlns:a14="http://schemas.microsoft.com/office/drawing/2010/main">
        <mc:Choice Requires="a14">
          <p:sp>
            <p:nvSpPr>
              <p:cNvPr id="77" name="文本框 85">
                <a:extLst>
                  <a:ext uri="{FF2B5EF4-FFF2-40B4-BE49-F238E27FC236}">
                    <a16:creationId xmlns:a16="http://schemas.microsoft.com/office/drawing/2014/main" id="{CE53CB23-AD27-4EF8-AD61-57F545734E99}"/>
                  </a:ext>
                </a:extLst>
              </p:cNvPr>
              <p:cNvSpPr txBox="1"/>
              <p:nvPr/>
            </p:nvSpPr>
            <p:spPr>
              <a:xfrm rot="19625161">
                <a:off x="1235571" y="4478463"/>
                <a:ext cx="516232"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a:solidFill>
                            <a:schemeClr val="accent1">
                              <a:lumMod val="75000"/>
                            </a:schemeClr>
                          </a:solidFill>
                          <a:latin typeface="Cambria Math" panose="02040503050406030204" pitchFamily="18" charset="0"/>
                        </a:rPr>
                        <m:t>𝒘</m:t>
                      </m:r>
                      <m:r>
                        <a:rPr lang="en-US" altLang="zh-CN" sz="1600" b="1" i="1">
                          <a:solidFill>
                            <a:schemeClr val="accent1">
                              <a:lumMod val="75000"/>
                            </a:schemeClr>
                          </a:solidFill>
                          <a:latin typeface="Cambria Math" panose="02040503050406030204" pitchFamily="18" charset="0"/>
                        </a:rPr>
                        <m:t>/</m:t>
                      </m:r>
                      <m:r>
                        <a:rPr lang="en-US" altLang="zh-CN" sz="1600" b="1" i="1">
                          <a:solidFill>
                            <a:schemeClr val="accent1">
                              <a:lumMod val="75000"/>
                            </a:schemeClr>
                          </a:solidFill>
                          <a:latin typeface="Cambria Math" panose="02040503050406030204" pitchFamily="18" charset="0"/>
                        </a:rPr>
                        <m:t>𝟐</m:t>
                      </m:r>
                    </m:oMath>
                  </m:oMathPara>
                </a14:m>
                <a:endParaRPr lang="zh-CN" altLang="en-US" sz="1600" b="1" dirty="0">
                  <a:solidFill>
                    <a:schemeClr val="accent1">
                      <a:lumMod val="75000"/>
                    </a:schemeClr>
                  </a:solidFill>
                </a:endParaRPr>
              </a:p>
            </p:txBody>
          </p:sp>
        </mc:Choice>
        <mc:Fallback xmlns="">
          <p:sp>
            <p:nvSpPr>
              <p:cNvPr id="77" name="文本框 85">
                <a:extLst>
                  <a:ext uri="{FF2B5EF4-FFF2-40B4-BE49-F238E27FC236}">
                    <a16:creationId xmlns:a16="http://schemas.microsoft.com/office/drawing/2014/main" id="{CE53CB23-AD27-4EF8-AD61-57F545734E99}"/>
                  </a:ext>
                </a:extLst>
              </p:cNvPr>
              <p:cNvSpPr txBox="1">
                <a:spLocks noRot="1" noChangeAspect="1" noMove="1" noResize="1" noEditPoints="1" noAdjustHandles="1" noChangeArrowheads="1" noChangeShapeType="1" noTextEdit="1"/>
              </p:cNvSpPr>
              <p:nvPr/>
            </p:nvSpPr>
            <p:spPr>
              <a:xfrm rot="19625161">
                <a:off x="1235571" y="4478463"/>
                <a:ext cx="516232" cy="246221"/>
              </a:xfrm>
              <a:prstGeom prst="rect">
                <a:avLst/>
              </a:prstGeom>
              <a:blipFill>
                <a:blip r:embed="rId14"/>
                <a:stretch>
                  <a:fillRect r="-2128"/>
                </a:stretch>
              </a:blipFill>
            </p:spPr>
            <p:txBody>
              <a:bodyPr/>
              <a:lstStyle/>
              <a:p>
                <a:r>
                  <a:rPr lang="fr-MA">
                    <a:noFill/>
                  </a:rPr>
                  <a:t> </a:t>
                </a:r>
              </a:p>
            </p:txBody>
          </p:sp>
        </mc:Fallback>
      </mc:AlternateContent>
      <p:sp>
        <p:nvSpPr>
          <p:cNvPr id="78" name="椭圆 86">
            <a:extLst>
              <a:ext uri="{FF2B5EF4-FFF2-40B4-BE49-F238E27FC236}">
                <a16:creationId xmlns:a16="http://schemas.microsoft.com/office/drawing/2014/main" id="{6648B227-60B2-4AE5-B04F-EABCF07A52F1}"/>
              </a:ext>
            </a:extLst>
          </p:cNvPr>
          <p:cNvSpPr/>
          <p:nvPr/>
        </p:nvSpPr>
        <p:spPr>
          <a:xfrm>
            <a:off x="1587336" y="4846903"/>
            <a:ext cx="90000" cy="90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sp>
        <p:nvSpPr>
          <p:cNvPr id="79" name="椭圆 31">
            <a:extLst>
              <a:ext uri="{FF2B5EF4-FFF2-40B4-BE49-F238E27FC236}">
                <a16:creationId xmlns:a16="http://schemas.microsoft.com/office/drawing/2014/main" id="{C449CFF4-B70D-44FB-A930-9E7961770011}"/>
              </a:ext>
            </a:extLst>
          </p:cNvPr>
          <p:cNvSpPr/>
          <p:nvPr/>
        </p:nvSpPr>
        <p:spPr>
          <a:xfrm>
            <a:off x="1143048" y="4193011"/>
            <a:ext cx="90000" cy="9000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cxnSp>
        <p:nvCxnSpPr>
          <p:cNvPr id="80" name="直接连接符 32">
            <a:extLst>
              <a:ext uri="{FF2B5EF4-FFF2-40B4-BE49-F238E27FC236}">
                <a16:creationId xmlns:a16="http://schemas.microsoft.com/office/drawing/2014/main" id="{11D96947-0596-4193-BAC2-0BE7B67F9394}"/>
              </a:ext>
            </a:extLst>
          </p:cNvPr>
          <p:cNvCxnSpPr>
            <a:stCxn id="79" idx="5"/>
            <a:endCxn id="78" idx="1"/>
          </p:cNvCxnSpPr>
          <p:nvPr/>
        </p:nvCxnSpPr>
        <p:spPr>
          <a:xfrm>
            <a:off x="1219868" y="4269834"/>
            <a:ext cx="380648" cy="5902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矩形 4">
                <a:extLst>
                  <a:ext uri="{FF2B5EF4-FFF2-40B4-BE49-F238E27FC236}">
                    <a16:creationId xmlns:a16="http://schemas.microsoft.com/office/drawing/2014/main" id="{E2939829-EF9E-4B50-879F-32744A629006}"/>
                  </a:ext>
                </a:extLst>
              </p:cNvPr>
              <p:cNvSpPr/>
              <p:nvPr/>
            </p:nvSpPr>
            <p:spPr>
              <a:xfrm>
                <a:off x="811157" y="3808260"/>
                <a:ext cx="4843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𝒐</m:t>
                          </m:r>
                        </m:e>
                        <m:sub>
                          <m:r>
                            <a:rPr lang="en-US" altLang="zh-CN" b="1" i="1">
                              <a:latin typeface="Cambria Math" panose="02040503050406030204" pitchFamily="18" charset="0"/>
                            </a:rPr>
                            <m:t>𝟏</m:t>
                          </m:r>
                        </m:sub>
                      </m:sSub>
                    </m:oMath>
                  </m:oMathPara>
                </a14:m>
                <a:endParaRPr lang="zh-CN" altLang="en-US" dirty="0"/>
              </a:p>
            </p:txBody>
          </p:sp>
        </mc:Choice>
        <mc:Fallback xmlns="">
          <p:sp>
            <p:nvSpPr>
              <p:cNvPr id="81" name="矩形 4">
                <a:extLst>
                  <a:ext uri="{FF2B5EF4-FFF2-40B4-BE49-F238E27FC236}">
                    <a16:creationId xmlns:a16="http://schemas.microsoft.com/office/drawing/2014/main" id="{E2939829-EF9E-4B50-879F-32744A629006}"/>
                  </a:ext>
                </a:extLst>
              </p:cNvPr>
              <p:cNvSpPr>
                <a:spLocks noRot="1" noChangeAspect="1" noMove="1" noResize="1" noEditPoints="1" noAdjustHandles="1" noChangeArrowheads="1" noChangeShapeType="1" noTextEdit="1"/>
              </p:cNvSpPr>
              <p:nvPr/>
            </p:nvSpPr>
            <p:spPr>
              <a:xfrm>
                <a:off x="811157" y="3808260"/>
                <a:ext cx="484363" cy="369332"/>
              </a:xfrm>
              <a:prstGeom prst="rect">
                <a:avLst/>
              </a:prstGeom>
              <a:blipFill>
                <a:blip r:embed="rId15"/>
                <a:stretch>
                  <a:fillRect b="-1667"/>
                </a:stretch>
              </a:blipFill>
            </p:spPr>
            <p:txBody>
              <a:bodyPr/>
              <a:lstStyle/>
              <a:p>
                <a:r>
                  <a:rPr lang="fr-MA">
                    <a:noFill/>
                  </a:rPr>
                  <a:t> </a:t>
                </a:r>
              </a:p>
            </p:txBody>
          </p:sp>
        </mc:Fallback>
      </mc:AlternateContent>
      <p:sp>
        <p:nvSpPr>
          <p:cNvPr id="82" name="椭圆 41">
            <a:extLst>
              <a:ext uri="{FF2B5EF4-FFF2-40B4-BE49-F238E27FC236}">
                <a16:creationId xmlns:a16="http://schemas.microsoft.com/office/drawing/2014/main" id="{E2E842C6-5AC9-4FD5-A99D-E6E177BFE011}"/>
              </a:ext>
            </a:extLst>
          </p:cNvPr>
          <p:cNvSpPr/>
          <p:nvPr/>
        </p:nvSpPr>
        <p:spPr>
          <a:xfrm>
            <a:off x="2736940" y="4845175"/>
            <a:ext cx="90000" cy="90000"/>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p>
        </p:txBody>
      </p:sp>
      <p:cxnSp>
        <p:nvCxnSpPr>
          <p:cNvPr id="83" name="直接连接符 52">
            <a:extLst>
              <a:ext uri="{FF2B5EF4-FFF2-40B4-BE49-F238E27FC236}">
                <a16:creationId xmlns:a16="http://schemas.microsoft.com/office/drawing/2014/main" id="{5DF87F1D-07D0-4734-A66F-E504AEA9318F}"/>
              </a:ext>
            </a:extLst>
          </p:cNvPr>
          <p:cNvCxnSpPr>
            <a:endCxn id="82" idx="1"/>
          </p:cNvCxnSpPr>
          <p:nvPr/>
        </p:nvCxnSpPr>
        <p:spPr>
          <a:xfrm>
            <a:off x="2454730" y="4405035"/>
            <a:ext cx="295393" cy="45332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矩形 10">
                <a:extLst>
                  <a:ext uri="{FF2B5EF4-FFF2-40B4-BE49-F238E27FC236}">
                    <a16:creationId xmlns:a16="http://schemas.microsoft.com/office/drawing/2014/main" id="{4828CD79-3ECA-4B46-A359-94C17E434306}"/>
                  </a:ext>
                </a:extLst>
              </p:cNvPr>
              <p:cNvSpPr/>
              <p:nvPr/>
            </p:nvSpPr>
            <p:spPr>
              <a:xfrm>
                <a:off x="2743278" y="4805341"/>
                <a:ext cx="4843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𝒐</m:t>
                          </m:r>
                        </m:e>
                        <m:sub>
                          <m:r>
                            <a:rPr lang="en-US" altLang="zh-CN" b="1" i="1">
                              <a:latin typeface="Cambria Math" panose="02040503050406030204" pitchFamily="18" charset="0"/>
                            </a:rPr>
                            <m:t>𝟐</m:t>
                          </m:r>
                        </m:sub>
                      </m:sSub>
                    </m:oMath>
                  </m:oMathPara>
                </a14:m>
                <a:endParaRPr lang="zh-CN" altLang="en-US" dirty="0"/>
              </a:p>
            </p:txBody>
          </p:sp>
        </mc:Choice>
        <mc:Fallback xmlns="">
          <p:sp>
            <p:nvSpPr>
              <p:cNvPr id="84" name="矩形 10">
                <a:extLst>
                  <a:ext uri="{FF2B5EF4-FFF2-40B4-BE49-F238E27FC236}">
                    <a16:creationId xmlns:a16="http://schemas.microsoft.com/office/drawing/2014/main" id="{4828CD79-3ECA-4B46-A359-94C17E434306}"/>
                  </a:ext>
                </a:extLst>
              </p:cNvPr>
              <p:cNvSpPr>
                <a:spLocks noRot="1" noChangeAspect="1" noMove="1" noResize="1" noEditPoints="1" noAdjustHandles="1" noChangeArrowheads="1" noChangeShapeType="1" noTextEdit="1"/>
              </p:cNvSpPr>
              <p:nvPr/>
            </p:nvSpPr>
            <p:spPr>
              <a:xfrm>
                <a:off x="2743278" y="4805341"/>
                <a:ext cx="484363" cy="369332"/>
              </a:xfrm>
              <a:prstGeom prst="rect">
                <a:avLst/>
              </a:prstGeom>
              <a:blipFill>
                <a:blip r:embed="rId16"/>
                <a:stretch>
                  <a:fillRect b="-1639"/>
                </a:stretch>
              </a:blipFill>
            </p:spPr>
            <p:txBody>
              <a:bodyPr/>
              <a:lstStyle/>
              <a:p>
                <a:r>
                  <a:rPr lang="fr-MA">
                    <a:noFill/>
                  </a:rPr>
                  <a:t> </a:t>
                </a:r>
              </a:p>
            </p:txBody>
          </p:sp>
        </mc:Fallback>
      </mc:AlternateContent>
      <p:sp>
        <p:nvSpPr>
          <p:cNvPr id="37" name="Title 1">
            <a:extLst>
              <a:ext uri="{FF2B5EF4-FFF2-40B4-BE49-F238E27FC236}">
                <a16:creationId xmlns:a16="http://schemas.microsoft.com/office/drawing/2014/main" id="{11197418-5D00-4A93-9D00-E71B7227C77A}"/>
              </a:ext>
            </a:extLst>
          </p:cNvPr>
          <p:cNvSpPr txBox="1">
            <a:spLocks/>
          </p:cNvSpPr>
          <p:nvPr/>
        </p:nvSpPr>
        <p:spPr>
          <a:xfrm>
            <a:off x="7596781" y="5877499"/>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Q. Huang</a:t>
            </a:r>
            <a:endParaRPr lang="en-US" sz="1200" dirty="0">
              <a:latin typeface="+mn-lt"/>
            </a:endParaRPr>
          </a:p>
        </p:txBody>
      </p:sp>
      <p:sp>
        <p:nvSpPr>
          <p:cNvPr id="36" name="Footer Placeholder 1">
            <a:extLst>
              <a:ext uri="{FF2B5EF4-FFF2-40B4-BE49-F238E27FC236}">
                <a16:creationId xmlns:a16="http://schemas.microsoft.com/office/drawing/2014/main" id="{3186823C-BF3D-43BF-A772-4DCC84D2A31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90092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down)">
                                      <p:cBhvr>
                                        <p:cTn id="13" dur="500"/>
                                        <p:tgtEl>
                                          <p:spTgt spid="74"/>
                                        </p:tgtEl>
                                      </p:cBhvr>
                                    </p:animEffect>
                                  </p:childTnLst>
                                </p:cTn>
                              </p:par>
                              <p:par>
                                <p:cTn id="14" presetID="22" presetClass="entr" presetSubtype="4"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down)">
                                      <p:cBhvr>
                                        <p:cTn id="16" dur="500"/>
                                        <p:tgtEl>
                                          <p:spTgt spid="8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down)">
                                      <p:cBhvr>
                                        <p:cTn id="22" dur="500"/>
                                        <p:tgtEl>
                                          <p:spTgt spid="7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down)">
                                      <p:cBhvr>
                                        <p:cTn id="25" dur="500"/>
                                        <p:tgtEl>
                                          <p:spTgt spid="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ipe(down)">
                                      <p:cBhvr>
                                        <p:cTn id="30" dur="500"/>
                                        <p:tgtEl>
                                          <p:spTgt spid="6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down)">
                                      <p:cBhvr>
                                        <p:cTn id="33" dur="500"/>
                                        <p:tgtEl>
                                          <p:spTgt spid="69"/>
                                        </p:tgtEl>
                                      </p:cBhvr>
                                    </p:animEffect>
                                  </p:childTnLst>
                                </p:cTn>
                              </p:par>
                              <p:par>
                                <p:cTn id="34" presetID="22" presetClass="entr" presetSubtype="4"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down)">
                                      <p:cBhvr>
                                        <p:cTn id="36" dur="500"/>
                                        <p:tgtEl>
                                          <p:spTgt spid="5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wipe(down)">
                                      <p:cBhvr>
                                        <p:cTn id="39" dur="500"/>
                                        <p:tgtEl>
                                          <p:spTgt spid="6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wipe(down)">
                                      <p:cBhvr>
                                        <p:cTn id="42" dur="500"/>
                                        <p:tgtEl>
                                          <p:spTgt spid="7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wipe(down)">
                                      <p:cBhvr>
                                        <p:cTn id="47" dur="500"/>
                                        <p:tgtEl>
                                          <p:spTgt spid="7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wipe(down)">
                                      <p:cBhvr>
                                        <p:cTn id="50" dur="500"/>
                                        <p:tgtEl>
                                          <p:spTgt spid="70"/>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wipe(down)">
                                      <p:cBhvr>
                                        <p:cTn id="53" dur="500"/>
                                        <p:tgtEl>
                                          <p:spTgt spid="7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wipe(down)">
                                      <p:cBhvr>
                                        <p:cTn id="5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7" grpId="0" animBg="1"/>
      <p:bldP spid="68" grpId="0" animBg="1"/>
      <p:bldP spid="69" grpId="0" animBg="1"/>
      <p:bldP spid="70" grpId="0" animBg="1"/>
      <p:bldP spid="71" grpId="0"/>
      <p:bldP spid="72" grpId="0"/>
      <p:bldP spid="73" grpId="0"/>
      <p:bldP spid="74" grpId="0"/>
      <p:bldP spid="75" grpId="0"/>
      <p:bldP spid="76" grpId="0" animBg="1"/>
      <p:bldP spid="77" grpId="0"/>
      <p:bldP spid="78"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CC0E35-952C-4E98-A769-223FB0D14109}"/>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9" name="Rectangle 28">
            <a:extLst>
              <a:ext uri="{FF2B5EF4-FFF2-40B4-BE49-F238E27FC236}">
                <a16:creationId xmlns:a16="http://schemas.microsoft.com/office/drawing/2014/main" id="{20782BF0-E0C2-4E71-AEF5-DC3351D42679}"/>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FFE14837-1E97-499A-A5C2-572DC08DFE69}"/>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Lu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20</a:t>
            </a:r>
          </a:p>
        </p:txBody>
      </p:sp>
      <p:sp>
        <p:nvSpPr>
          <p:cNvPr id="32" name="Title 1">
            <a:extLst>
              <a:ext uri="{FF2B5EF4-FFF2-40B4-BE49-F238E27FC236}">
                <a16:creationId xmlns:a16="http://schemas.microsoft.com/office/drawing/2014/main" id="{22E43268-1772-4366-B9F2-3CB98155010E}"/>
              </a:ext>
            </a:extLst>
          </p:cNvPr>
          <p:cNvSpPr txBox="1">
            <a:spLocks/>
          </p:cNvSpPr>
          <p:nvPr/>
        </p:nvSpPr>
        <p:spPr>
          <a:xfrm>
            <a:off x="344533" y="391668"/>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solidFill>
                  <a:schemeClr val="accent1">
                    <a:lumMod val="75000"/>
                  </a:schemeClr>
                </a:solidFill>
              </a:rPr>
              <a:t>VHP</a:t>
            </a:r>
            <a:endParaRPr lang="en-US" dirty="0"/>
          </a:p>
        </p:txBody>
      </p:sp>
      <p:sp>
        <p:nvSpPr>
          <p:cNvPr id="34" name="Content Placeholder 2">
            <a:extLst>
              <a:ext uri="{FF2B5EF4-FFF2-40B4-BE49-F238E27FC236}">
                <a16:creationId xmlns:a16="http://schemas.microsoft.com/office/drawing/2014/main" id="{ADC3AF4C-7360-40BF-9BA4-ED77A5FD9B7E}"/>
              </a:ext>
            </a:extLst>
          </p:cNvPr>
          <p:cNvSpPr>
            <a:spLocks noGrp="1"/>
          </p:cNvSpPr>
          <p:nvPr>
            <p:ph idx="1"/>
          </p:nvPr>
        </p:nvSpPr>
        <p:spPr>
          <a:xfrm>
            <a:off x="263791" y="2251156"/>
            <a:ext cx="5091860" cy="4325112"/>
          </a:xfrm>
        </p:spPr>
        <p:txBody>
          <a:bodyPr>
            <a:normAutofit/>
          </a:bodyPr>
          <a:lstStyle/>
          <a:p>
            <a:pPr lvl="1"/>
            <a:r>
              <a:rPr lang="en-US" sz="2400" dirty="0"/>
              <a:t>Indexing:</a:t>
            </a:r>
          </a:p>
          <a:p>
            <a:pPr lvl="2"/>
            <a:r>
              <a:rPr lang="en-US" sz="2000" dirty="0">
                <a:solidFill>
                  <a:srgbClr val="000000"/>
                </a:solidFill>
                <a:latin typeface="NimbusSanL-Regu"/>
              </a:rPr>
              <a:t>Store LSH projections with independent</a:t>
            </a:r>
            <a:br>
              <a:rPr lang="en-US" sz="2000" dirty="0">
                <a:solidFill>
                  <a:srgbClr val="000000"/>
                </a:solidFill>
                <a:latin typeface="NimbusSanL-Regu"/>
              </a:rPr>
            </a:br>
            <a:r>
              <a:rPr lang="en-US" sz="2000" dirty="0">
                <a:solidFill>
                  <a:srgbClr val="000000"/>
                </a:solidFill>
                <a:latin typeface="NimbusSanL-Regu"/>
              </a:rPr>
              <a:t> B+ trees.</a:t>
            </a:r>
          </a:p>
          <a:p>
            <a:pPr lvl="2"/>
            <a:endParaRPr lang="en-US" sz="2000" dirty="0">
              <a:solidFill>
                <a:srgbClr val="000000"/>
              </a:solidFill>
              <a:latin typeface="NimbusSanL-Regu"/>
            </a:endParaRPr>
          </a:p>
          <a:p>
            <a:pPr lvl="1"/>
            <a:r>
              <a:rPr lang="en-US" sz="2400" dirty="0"/>
              <a:t>Querying</a:t>
            </a:r>
          </a:p>
          <a:p>
            <a:pPr lvl="2"/>
            <a:r>
              <a:rPr lang="en-US" sz="2000" dirty="0">
                <a:solidFill>
                  <a:srgbClr val="000000"/>
                </a:solidFill>
                <a:latin typeface="NimbusSanL-Regu"/>
              </a:rPr>
              <a:t>Impose a virtual hypersphere in the original high-d space</a:t>
            </a:r>
          </a:p>
          <a:p>
            <a:pPr lvl="2"/>
            <a:r>
              <a:rPr lang="en-US" sz="2000" dirty="0">
                <a:solidFill>
                  <a:srgbClr val="000000"/>
                </a:solidFill>
                <a:latin typeface="NimbusSanL-Regu"/>
              </a:rPr>
              <a:t>Keep enlarging the virtual hypersphere to accommodate more candidate until the success probability is met</a:t>
            </a:r>
          </a:p>
          <a:p>
            <a:pPr lvl="2"/>
            <a:endParaRPr lang="en-US" sz="2900" dirty="0">
              <a:solidFill>
                <a:srgbClr val="000000"/>
              </a:solidFill>
              <a:latin typeface="NimbusSanL-Regu"/>
            </a:endParaRPr>
          </a:p>
          <a:p>
            <a:pPr lvl="2"/>
            <a:endParaRPr lang="en-US" sz="2900" dirty="0">
              <a:solidFill>
                <a:srgbClr val="000000"/>
              </a:solidFill>
              <a:latin typeface="NimbusSanL-Regu"/>
            </a:endParaRPr>
          </a:p>
          <a:p>
            <a:pPr lvl="2"/>
            <a:endParaRPr lang="en-US" sz="2900" dirty="0">
              <a:solidFill>
                <a:srgbClr val="000000"/>
              </a:solidFill>
              <a:latin typeface="NimbusSanL-Regu"/>
            </a:endParaRPr>
          </a:p>
          <a:p>
            <a:pPr lvl="2"/>
            <a:endParaRPr lang="en-US" sz="2900" dirty="0">
              <a:solidFill>
                <a:srgbClr val="000000"/>
              </a:solidFill>
              <a:latin typeface="NimbusSanL-Regu"/>
            </a:endParaRPr>
          </a:p>
          <a:p>
            <a:pPr lvl="2"/>
            <a:endParaRPr lang="en-US" sz="2900" dirty="0">
              <a:solidFill>
                <a:srgbClr val="000000"/>
              </a:solidFill>
              <a:latin typeface="NimbusSanL-Regu"/>
            </a:endParaRPr>
          </a:p>
          <a:p>
            <a:pPr lvl="2"/>
            <a:endParaRPr lang="en-US" sz="2900" dirty="0">
              <a:solidFill>
                <a:srgbClr val="000000"/>
              </a:solidFill>
              <a:latin typeface="NimbusSanL-Regu"/>
            </a:endParaRPr>
          </a:p>
          <a:p>
            <a:pPr lvl="2"/>
            <a:endParaRPr lang="en-US" sz="3400" dirty="0">
              <a:solidFill>
                <a:srgbClr val="000000"/>
              </a:solidFill>
              <a:latin typeface="NimbusSanL-Regu"/>
            </a:endParaRPr>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1"/>
            <a:endParaRPr lang="en-US" altLang="en-US" sz="1800" dirty="0"/>
          </a:p>
        </p:txBody>
      </p:sp>
      <p:sp>
        <p:nvSpPr>
          <p:cNvPr id="9" name="Content Placeholder 2">
            <a:extLst>
              <a:ext uri="{FF2B5EF4-FFF2-40B4-BE49-F238E27FC236}">
                <a16:creationId xmlns:a16="http://schemas.microsoft.com/office/drawing/2014/main" id="{80E05B48-F9E9-40EE-A8C0-98126127CBFC}"/>
              </a:ext>
            </a:extLst>
          </p:cNvPr>
          <p:cNvSpPr txBox="1">
            <a:spLocks/>
          </p:cNvSpPr>
          <p:nvPr/>
        </p:nvSpPr>
        <p:spPr>
          <a:xfrm>
            <a:off x="290114" y="1519109"/>
            <a:ext cx="6874617" cy="553077"/>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Solution for </a:t>
            </a:r>
            <a:r>
              <a:rPr lang="en-US" sz="2400" dirty="0">
                <a:solidFill>
                  <a:srgbClr val="C00000"/>
                </a:solidFill>
                <a:ea typeface="Helvetica Neue"/>
                <a:cs typeface="Helvetica Neue"/>
                <a:sym typeface="Helvetica Neue"/>
              </a:rPr>
              <a:t>δ-ε-</a:t>
            </a:r>
            <a:r>
              <a:rPr lang="en-US" sz="2400" dirty="0">
                <a:solidFill>
                  <a:srgbClr val="C00000"/>
                </a:solidFill>
              </a:rPr>
              <a:t>approximate</a:t>
            </a:r>
            <a:r>
              <a:rPr lang="en-US" sz="2400" dirty="0"/>
              <a:t> </a:t>
            </a:r>
            <a:r>
              <a:rPr lang="en-US" sz="2400" dirty="0" err="1"/>
              <a:t>kNN</a:t>
            </a:r>
            <a:r>
              <a:rPr lang="en-US" sz="2400" dirty="0"/>
              <a:t> search</a:t>
            </a:r>
            <a:endParaRPr lang="en-US" altLang="en-US" sz="2400" dirty="0"/>
          </a:p>
        </p:txBody>
      </p:sp>
      <p:sp>
        <p:nvSpPr>
          <p:cNvPr id="13" name="Title 1">
            <a:extLst>
              <a:ext uri="{FF2B5EF4-FFF2-40B4-BE49-F238E27FC236}">
                <a16:creationId xmlns:a16="http://schemas.microsoft.com/office/drawing/2014/main" id="{272B6DB6-A18D-4976-96DF-1FF2B3BEFB9B}"/>
              </a:ext>
            </a:extLst>
          </p:cNvPr>
          <p:cNvSpPr txBox="1">
            <a:spLocks/>
          </p:cNvSpPr>
          <p:nvPr/>
        </p:nvSpPr>
        <p:spPr>
          <a:xfrm>
            <a:off x="7590198" y="6161545"/>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10" name="Footer Placeholder 1">
            <a:extLst>
              <a:ext uri="{FF2B5EF4-FFF2-40B4-BE49-F238E27FC236}">
                <a16:creationId xmlns:a16="http://schemas.microsoft.com/office/drawing/2014/main" id="{CBE874A7-CFA4-4151-9623-C69F7649E9B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20771254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805B9DB-DC2F-7849-9621-5C4A2304FEF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138" t="4066" r="4299" b="5004"/>
          <a:stretch/>
        </p:blipFill>
        <p:spPr>
          <a:xfrm>
            <a:off x="4391376" y="3261179"/>
            <a:ext cx="4532715" cy="3596821"/>
          </a:xfrm>
          <a:prstGeom prst="rect">
            <a:avLst/>
          </a:prstGeom>
        </p:spPr>
      </p:pic>
      <p:graphicFrame>
        <p:nvGraphicFramePr>
          <p:cNvPr id="10" name="Table 9">
            <a:extLst>
              <a:ext uri="{FF2B5EF4-FFF2-40B4-BE49-F238E27FC236}">
                <a16:creationId xmlns:a16="http://schemas.microsoft.com/office/drawing/2014/main" id="{5A53C461-04B1-6C4A-83DA-550B516704D7}"/>
              </a:ext>
            </a:extLst>
          </p:cNvPr>
          <p:cNvGraphicFramePr>
            <a:graphicFrameLocks noGrp="1"/>
          </p:cNvGraphicFramePr>
          <p:nvPr>
            <p:extLst>
              <p:ext uri="{D42A27DB-BD31-4B8C-83A1-F6EECF244321}">
                <p14:modId xmlns:p14="http://schemas.microsoft.com/office/powerpoint/2010/main" val="1111205721"/>
              </p:ext>
            </p:extLst>
          </p:nvPr>
        </p:nvGraphicFramePr>
        <p:xfrm>
          <a:off x="56909" y="2047301"/>
          <a:ext cx="8757964" cy="1889760"/>
        </p:xfrm>
        <a:graphic>
          <a:graphicData uri="http://schemas.openxmlformats.org/drawingml/2006/table">
            <a:tbl>
              <a:tblPr firstRow="1" bandRow="1">
                <a:tableStyleId>{073A0DAA-6AF3-43AB-8588-CEC1D06C72B9}</a:tableStyleId>
              </a:tblPr>
              <a:tblGrid>
                <a:gridCol w="1444386">
                  <a:extLst>
                    <a:ext uri="{9D8B030D-6E8A-4147-A177-3AD203B41FA5}">
                      <a16:colId xmlns:a16="http://schemas.microsoft.com/office/drawing/2014/main" val="2954710699"/>
                    </a:ext>
                  </a:extLst>
                </a:gridCol>
                <a:gridCol w="2268855">
                  <a:extLst>
                    <a:ext uri="{9D8B030D-6E8A-4147-A177-3AD203B41FA5}">
                      <a16:colId xmlns:a16="http://schemas.microsoft.com/office/drawing/2014/main" val="2124092188"/>
                    </a:ext>
                  </a:extLst>
                </a:gridCol>
                <a:gridCol w="2606632">
                  <a:extLst>
                    <a:ext uri="{9D8B030D-6E8A-4147-A177-3AD203B41FA5}">
                      <a16:colId xmlns:a16="http://schemas.microsoft.com/office/drawing/2014/main" val="2243393571"/>
                    </a:ext>
                  </a:extLst>
                </a:gridCol>
                <a:gridCol w="2438091">
                  <a:extLst>
                    <a:ext uri="{9D8B030D-6E8A-4147-A177-3AD203B41FA5}">
                      <a16:colId xmlns:a16="http://schemas.microsoft.com/office/drawing/2014/main" val="2454822932"/>
                    </a:ext>
                  </a:extLst>
                </a:gridCol>
              </a:tblGrid>
              <a:tr h="370840">
                <a:tc>
                  <a:txBody>
                    <a:bodyPr/>
                    <a:lstStyle/>
                    <a:p>
                      <a:r>
                        <a:rPr lang="en-US" sz="2000" dirty="0"/>
                        <a:t>Method</a:t>
                      </a:r>
                    </a:p>
                  </a:txBody>
                  <a:tcPr/>
                </a:tc>
                <a:tc>
                  <a:txBody>
                    <a:bodyPr/>
                    <a:lstStyle/>
                    <a:p>
                      <a:r>
                        <a:rPr lang="en-US" sz="2000" dirty="0"/>
                        <a:t>Collision Count</a:t>
                      </a:r>
                    </a:p>
                  </a:txBody>
                  <a:tcPr/>
                </a:tc>
                <a:tc>
                  <a:txBody>
                    <a:bodyPr/>
                    <a:lstStyle/>
                    <a:p>
                      <a:r>
                        <a:rPr lang="en-US" sz="2000" dirty="0"/>
                        <a:t>(Observed) Distance </a:t>
                      </a:r>
                    </a:p>
                  </a:txBody>
                  <a:tcPr/>
                </a:tc>
                <a:tc>
                  <a:txBody>
                    <a:bodyPr/>
                    <a:lstStyle/>
                    <a:p>
                      <a:r>
                        <a:rPr lang="en-US" sz="2000" dirty="0"/>
                        <a:t>Max Candidates</a:t>
                      </a:r>
                    </a:p>
                  </a:txBody>
                  <a:tcPr/>
                </a:tc>
                <a:extLst>
                  <a:ext uri="{0D108BD9-81ED-4DB2-BD59-A6C34878D82A}">
                    <a16:rowId xmlns:a16="http://schemas.microsoft.com/office/drawing/2014/main" val="4263470890"/>
                  </a:ext>
                </a:extLst>
              </a:tr>
              <a:tr h="370840">
                <a:tc>
                  <a:txBody>
                    <a:bodyPr/>
                    <a:lstStyle/>
                    <a:p>
                      <a:r>
                        <a:rPr lang="en-US" sz="2000" dirty="0"/>
                        <a:t>SRS</a:t>
                      </a:r>
                    </a:p>
                  </a:txBody>
                  <a:tcPr/>
                </a:tc>
                <a:tc>
                  <a:txBody>
                    <a:bodyPr/>
                    <a:lstStyle/>
                    <a:p>
                      <a:r>
                        <a:rPr lang="en-US" sz="2000" dirty="0"/>
                        <a:t>= m</a:t>
                      </a:r>
                    </a:p>
                  </a:txBody>
                  <a:tcPr/>
                </a:tc>
                <a:tc>
                  <a:txBody>
                    <a:bodyPr/>
                    <a:lstStyle/>
                    <a:p>
                      <a:r>
                        <a:rPr lang="en-US" sz="2000" dirty="0"/>
                        <a:t>≤ r</a:t>
                      </a:r>
                    </a:p>
                  </a:txBody>
                  <a:tcPr/>
                </a:tc>
                <a:tc>
                  <a:txBody>
                    <a:bodyPr/>
                    <a:lstStyle/>
                    <a:p>
                      <a:r>
                        <a:rPr lang="en-US" sz="2000" dirty="0"/>
                        <a:t>T</a:t>
                      </a:r>
                    </a:p>
                  </a:txBody>
                  <a:tcPr/>
                </a:tc>
                <a:extLst>
                  <a:ext uri="{0D108BD9-81ED-4DB2-BD59-A6C34878D82A}">
                    <a16:rowId xmlns:a16="http://schemas.microsoft.com/office/drawing/2014/main" val="720071911"/>
                  </a:ext>
                </a:extLst>
              </a:tr>
              <a:tr h="370840">
                <a:tc>
                  <a:txBody>
                    <a:bodyPr/>
                    <a:lstStyle/>
                    <a:p>
                      <a:r>
                        <a:rPr lang="en-US" sz="2000" dirty="0"/>
                        <a:t>QALSH</a:t>
                      </a:r>
                    </a:p>
                  </a:txBody>
                  <a:tcPr/>
                </a:tc>
                <a:tc>
                  <a:txBody>
                    <a:bodyPr/>
                    <a:lstStyle/>
                    <a:p>
                      <a:r>
                        <a:rPr lang="en-US" sz="2000" dirty="0"/>
                        <a:t>≥ 𝛼m</a:t>
                      </a:r>
                    </a:p>
                  </a:txBody>
                  <a:tcPr/>
                </a:tc>
                <a:tc>
                  <a:txBody>
                    <a:bodyPr/>
                    <a:lstStyle/>
                    <a:p>
                      <a:r>
                        <a:rPr lang="en-US" sz="2000" dirty="0"/>
                        <a:t>n/a</a:t>
                      </a:r>
                    </a:p>
                  </a:txBody>
                  <a:tcPr/>
                </a:tc>
                <a:tc>
                  <a:txBody>
                    <a:bodyPr/>
                    <a:lstStyle/>
                    <a:p>
                      <a:r>
                        <a:rPr lang="en-US" sz="2000" dirty="0"/>
                        <a:t>𝛽n</a:t>
                      </a:r>
                    </a:p>
                  </a:txBody>
                  <a:tcPr/>
                </a:tc>
                <a:extLst>
                  <a:ext uri="{0D108BD9-81ED-4DB2-BD59-A6C34878D82A}">
                    <a16:rowId xmlns:a16="http://schemas.microsoft.com/office/drawing/2014/main" val="3146647233"/>
                  </a:ext>
                </a:extLst>
              </a:tr>
              <a:tr h="370840">
                <a:tc>
                  <a:txBody>
                    <a:bodyPr/>
                    <a:lstStyle/>
                    <a:p>
                      <a:r>
                        <a:rPr lang="en-US" sz="2000" dirty="0"/>
                        <a:t>VHP</a:t>
                      </a:r>
                    </a:p>
                  </a:txBody>
                  <a:tcPr/>
                </a:tc>
                <a:tc>
                  <a:txBody>
                    <a:bodyPr/>
                    <a:lstStyle/>
                    <a:p>
                      <a:r>
                        <a:rPr lang="en-US" sz="2000" dirty="0"/>
                        <a:t>≥ </a:t>
                      </a:r>
                      <a:r>
                        <a:rPr lang="en-US" sz="2000" dirty="0" err="1"/>
                        <a:t>i</a:t>
                      </a:r>
                      <a:r>
                        <a:rPr lang="en-US" sz="2000" dirty="0"/>
                        <a:t> (</a:t>
                      </a:r>
                      <a:r>
                        <a:rPr lang="en-US" sz="2000" dirty="0" err="1"/>
                        <a:t>i</a:t>
                      </a:r>
                      <a:r>
                        <a:rPr lang="en-US" sz="2000" dirty="0"/>
                        <a:t> = 1, 2, …, m)</a:t>
                      </a:r>
                    </a:p>
                  </a:txBody>
                  <a:tcPr/>
                </a:tc>
                <a:tc>
                  <a:txBody>
                    <a:bodyPr/>
                    <a:lstStyle/>
                    <a:p>
                      <a:r>
                        <a:rPr lang="en-US" sz="2000" dirty="0"/>
                        <a:t>≤ </a:t>
                      </a:r>
                      <a:r>
                        <a:rPr lang="en-US" sz="2000" i="1" dirty="0">
                          <a:latin typeface="Times New Roman" panose="02020603050405020304" pitchFamily="18" charset="0"/>
                          <a:cs typeface="Times New Roman" panose="02020603050405020304" pitchFamily="18" charset="0"/>
                        </a:rPr>
                        <a:t>l</a:t>
                      </a:r>
                      <a:r>
                        <a:rPr lang="en-US" sz="2800" i="1" baseline="-25000" dirty="0">
                          <a:latin typeface="Times New Roman" panose="02020603050405020304" pitchFamily="18" charset="0"/>
                          <a:cs typeface="Times New Roman" panose="02020603050405020304" pitchFamily="18" charset="0"/>
                        </a:rPr>
                        <a:t>i</a:t>
                      </a:r>
                      <a:endParaRPr lang="en-US" sz="2000" i="1" baseline="-25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𝛽n</a:t>
                      </a:r>
                    </a:p>
                  </a:txBody>
                  <a:tcPr/>
                </a:tc>
                <a:extLst>
                  <a:ext uri="{0D108BD9-81ED-4DB2-BD59-A6C34878D82A}">
                    <a16:rowId xmlns:a16="http://schemas.microsoft.com/office/drawing/2014/main" val="615298042"/>
                  </a:ext>
                </a:extLst>
              </a:tr>
            </a:tbl>
          </a:graphicData>
        </a:graphic>
      </p:graphicFrame>
      <p:sp>
        <p:nvSpPr>
          <p:cNvPr id="17" name="TextBox 16">
            <a:extLst>
              <a:ext uri="{FF2B5EF4-FFF2-40B4-BE49-F238E27FC236}">
                <a16:creationId xmlns:a16="http://schemas.microsoft.com/office/drawing/2014/main" id="{7977BC66-51A0-534C-ABF6-29E39C176A76}"/>
              </a:ext>
            </a:extLst>
          </p:cNvPr>
          <p:cNvSpPr txBox="1"/>
          <p:nvPr/>
        </p:nvSpPr>
        <p:spPr>
          <a:xfrm>
            <a:off x="100414" y="1557241"/>
            <a:ext cx="354330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AU" sz="2400" dirty="0"/>
              <a:t>Candidate Conditions</a:t>
            </a:r>
            <a:endParaRPr lang="en-US" sz="2400" baseline="-25000" dirty="0"/>
          </a:p>
        </p:txBody>
      </p:sp>
      <p:sp>
        <p:nvSpPr>
          <p:cNvPr id="18" name="TextBox 17">
            <a:extLst>
              <a:ext uri="{FF2B5EF4-FFF2-40B4-BE49-F238E27FC236}">
                <a16:creationId xmlns:a16="http://schemas.microsoft.com/office/drawing/2014/main" id="{7957C7FA-AF81-1A42-94FA-FB5A3D8BD587}"/>
              </a:ext>
            </a:extLst>
          </p:cNvPr>
          <p:cNvSpPr txBox="1"/>
          <p:nvPr/>
        </p:nvSpPr>
        <p:spPr>
          <a:xfrm>
            <a:off x="100414" y="4545136"/>
            <a:ext cx="353460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AU" sz="2400" dirty="0"/>
              <a:t>Candidate Regions</a:t>
            </a:r>
            <a:endParaRPr lang="en-US" sz="2400" baseline="-25000" dirty="0"/>
          </a:p>
        </p:txBody>
      </p:sp>
      <p:grpSp>
        <p:nvGrpSpPr>
          <p:cNvPr id="19" name="Group 18">
            <a:extLst>
              <a:ext uri="{FF2B5EF4-FFF2-40B4-BE49-F238E27FC236}">
                <a16:creationId xmlns:a16="http://schemas.microsoft.com/office/drawing/2014/main" id="{BFEA3BCB-2A9A-8E46-8A61-AD002DDC5F6E}"/>
              </a:ext>
            </a:extLst>
          </p:cNvPr>
          <p:cNvGrpSpPr/>
          <p:nvPr/>
        </p:nvGrpSpPr>
        <p:grpSpPr>
          <a:xfrm>
            <a:off x="5260633" y="3897727"/>
            <a:ext cx="869244" cy="767717"/>
            <a:chOff x="5396093" y="2709333"/>
            <a:chExt cx="869244" cy="767717"/>
          </a:xfrm>
        </p:grpSpPr>
        <p:sp>
          <p:nvSpPr>
            <p:cNvPr id="20" name="TextBox 19">
              <a:extLst>
                <a:ext uri="{FF2B5EF4-FFF2-40B4-BE49-F238E27FC236}">
                  <a16:creationId xmlns:a16="http://schemas.microsoft.com/office/drawing/2014/main" id="{03D775EC-A236-8142-ABDB-359D40E447D5}"/>
                </a:ext>
              </a:extLst>
            </p:cNvPr>
            <p:cNvSpPr txBox="1"/>
            <p:nvPr/>
          </p:nvSpPr>
          <p:spPr>
            <a:xfrm>
              <a:off x="5396093" y="2709333"/>
              <a:ext cx="869244" cy="338554"/>
            </a:xfrm>
            <a:prstGeom prst="rect">
              <a:avLst/>
            </a:prstGeom>
            <a:noFill/>
          </p:spPr>
          <p:txBody>
            <a:bodyPr wrap="square" rtlCol="0">
              <a:spAutoFit/>
            </a:bodyPr>
            <a:lstStyle/>
            <a:p>
              <a:r>
                <a:rPr lang="en-US" sz="1600" dirty="0"/>
                <a:t>SRS</a:t>
              </a:r>
            </a:p>
          </p:txBody>
        </p:sp>
        <p:cxnSp>
          <p:nvCxnSpPr>
            <p:cNvPr id="21" name="Straight Arrow Connector 20">
              <a:extLst>
                <a:ext uri="{FF2B5EF4-FFF2-40B4-BE49-F238E27FC236}">
                  <a16:creationId xmlns:a16="http://schemas.microsoft.com/office/drawing/2014/main" id="{F871F137-6833-E348-AE47-A592F98F8B63}"/>
                </a:ext>
              </a:extLst>
            </p:cNvPr>
            <p:cNvCxnSpPr>
              <a:cxnSpLocks/>
            </p:cNvCxnSpPr>
            <p:nvPr/>
          </p:nvCxnSpPr>
          <p:spPr>
            <a:xfrm>
              <a:off x="5655737" y="3047887"/>
              <a:ext cx="508349" cy="42916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 name="Rectangle 5">
            <a:extLst>
              <a:ext uri="{FF2B5EF4-FFF2-40B4-BE49-F238E27FC236}">
                <a16:creationId xmlns:a16="http://schemas.microsoft.com/office/drawing/2014/main" id="{72A04838-4810-244A-9930-97E94165ED46}"/>
              </a:ext>
            </a:extLst>
          </p:cNvPr>
          <p:cNvSpPr/>
          <p:nvPr/>
        </p:nvSpPr>
        <p:spPr>
          <a:xfrm>
            <a:off x="7372350" y="5372100"/>
            <a:ext cx="1393698" cy="642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0722F8D-80A5-FF4E-BB5E-678E0BE02A10}"/>
              </a:ext>
            </a:extLst>
          </p:cNvPr>
          <p:cNvSpPr txBox="1"/>
          <p:nvPr/>
        </p:nvSpPr>
        <p:spPr>
          <a:xfrm>
            <a:off x="264814" y="5059589"/>
            <a:ext cx="3406070" cy="461665"/>
          </a:xfrm>
          <a:prstGeom prst="rect">
            <a:avLst/>
          </a:prstGeom>
          <a:noFill/>
        </p:spPr>
        <p:txBody>
          <a:bodyPr wrap="square" rtlCol="0">
            <a:spAutoFit/>
          </a:bodyPr>
          <a:lstStyle/>
          <a:p>
            <a:r>
              <a:rPr lang="en-US" sz="2400" dirty="0"/>
              <a:t>VHP = SRS ∩ QALSH</a:t>
            </a:r>
          </a:p>
        </p:txBody>
      </p:sp>
      <p:grpSp>
        <p:nvGrpSpPr>
          <p:cNvPr id="15" name="Group 14">
            <a:extLst>
              <a:ext uri="{FF2B5EF4-FFF2-40B4-BE49-F238E27FC236}">
                <a16:creationId xmlns:a16="http://schemas.microsoft.com/office/drawing/2014/main" id="{1BE5F0EF-DD0E-D24D-ABC5-32ACB8E447F4}"/>
              </a:ext>
            </a:extLst>
          </p:cNvPr>
          <p:cNvGrpSpPr/>
          <p:nvPr/>
        </p:nvGrpSpPr>
        <p:grpSpPr>
          <a:xfrm>
            <a:off x="6886232" y="4056913"/>
            <a:ext cx="1251743" cy="776339"/>
            <a:chOff x="5013594" y="2709333"/>
            <a:chExt cx="1251743" cy="776339"/>
          </a:xfrm>
        </p:grpSpPr>
        <p:sp>
          <p:nvSpPr>
            <p:cNvPr id="22" name="TextBox 21">
              <a:extLst>
                <a:ext uri="{FF2B5EF4-FFF2-40B4-BE49-F238E27FC236}">
                  <a16:creationId xmlns:a16="http://schemas.microsoft.com/office/drawing/2014/main" id="{4F07E0C1-060E-034F-907D-E9B4329B524A}"/>
                </a:ext>
              </a:extLst>
            </p:cNvPr>
            <p:cNvSpPr txBox="1"/>
            <p:nvPr/>
          </p:nvSpPr>
          <p:spPr>
            <a:xfrm>
              <a:off x="5396093" y="2709333"/>
              <a:ext cx="869244" cy="338554"/>
            </a:xfrm>
            <a:prstGeom prst="rect">
              <a:avLst/>
            </a:prstGeom>
            <a:noFill/>
          </p:spPr>
          <p:txBody>
            <a:bodyPr wrap="square" rtlCol="0">
              <a:spAutoFit/>
            </a:bodyPr>
            <a:lstStyle/>
            <a:p>
              <a:r>
                <a:rPr lang="en-US" sz="1600" dirty="0"/>
                <a:t>VHP</a:t>
              </a:r>
            </a:p>
          </p:txBody>
        </p:sp>
        <p:cxnSp>
          <p:nvCxnSpPr>
            <p:cNvPr id="23" name="Straight Arrow Connector 22">
              <a:extLst>
                <a:ext uri="{FF2B5EF4-FFF2-40B4-BE49-F238E27FC236}">
                  <a16:creationId xmlns:a16="http://schemas.microsoft.com/office/drawing/2014/main" id="{5E3F9D54-5EC6-014E-A817-1D43744D3A5F}"/>
                </a:ext>
              </a:extLst>
            </p:cNvPr>
            <p:cNvCxnSpPr>
              <a:cxnSpLocks/>
            </p:cNvCxnSpPr>
            <p:nvPr/>
          </p:nvCxnSpPr>
          <p:spPr>
            <a:xfrm flipH="1">
              <a:off x="5013594" y="3047887"/>
              <a:ext cx="642143" cy="43778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4" name="Title 1">
            <a:extLst>
              <a:ext uri="{FF2B5EF4-FFF2-40B4-BE49-F238E27FC236}">
                <a16:creationId xmlns:a16="http://schemas.microsoft.com/office/drawing/2014/main" id="{3C7E6ECB-15AD-4B29-9646-6CE2838B61CC}"/>
              </a:ext>
            </a:extLst>
          </p:cNvPr>
          <p:cNvSpPr txBox="1">
            <a:spLocks/>
          </p:cNvSpPr>
          <p:nvPr/>
        </p:nvSpPr>
        <p:spPr>
          <a:xfrm>
            <a:off x="264814" y="477917"/>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solidFill>
                  <a:schemeClr val="accent1">
                    <a:lumMod val="75000"/>
                  </a:schemeClr>
                </a:solidFill>
              </a:rPr>
              <a:t>Some Comparisons</a:t>
            </a:r>
            <a:endParaRPr lang="en-US" dirty="0"/>
          </a:p>
        </p:txBody>
      </p:sp>
      <p:sp>
        <p:nvSpPr>
          <p:cNvPr id="25" name="Title 1">
            <a:extLst>
              <a:ext uri="{FF2B5EF4-FFF2-40B4-BE49-F238E27FC236}">
                <a16:creationId xmlns:a16="http://schemas.microsoft.com/office/drawing/2014/main" id="{47403248-EA35-4532-BB6F-E28684355F63}"/>
              </a:ext>
            </a:extLst>
          </p:cNvPr>
          <p:cNvSpPr txBox="1">
            <a:spLocks/>
          </p:cNvSpPr>
          <p:nvPr/>
        </p:nvSpPr>
        <p:spPr>
          <a:xfrm>
            <a:off x="7590198" y="6161545"/>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W. Wang</a:t>
            </a:r>
            <a:endParaRPr lang="en-US" sz="1200" dirty="0">
              <a:latin typeface="+mn-lt"/>
            </a:endParaRPr>
          </a:p>
        </p:txBody>
      </p:sp>
      <p:sp>
        <p:nvSpPr>
          <p:cNvPr id="26" name="Rectangle 25">
            <a:extLst>
              <a:ext uri="{FF2B5EF4-FFF2-40B4-BE49-F238E27FC236}">
                <a16:creationId xmlns:a16="http://schemas.microsoft.com/office/drawing/2014/main" id="{C4A53DFD-8D01-456A-863D-D8A261A8A415}"/>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7" name="Rectangle 26">
            <a:extLst>
              <a:ext uri="{FF2B5EF4-FFF2-40B4-BE49-F238E27FC236}">
                <a16:creationId xmlns:a16="http://schemas.microsoft.com/office/drawing/2014/main" id="{7A2CC466-50BD-469F-ACB8-7C79B12E2730}"/>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8" name="Rounded Rectangle 12">
            <a:extLst>
              <a:ext uri="{FF2B5EF4-FFF2-40B4-BE49-F238E27FC236}">
                <a16:creationId xmlns:a16="http://schemas.microsoft.com/office/drawing/2014/main" id="{7B4B167A-2412-4F65-9CB4-3881001F86A2}"/>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Huang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15</a:t>
            </a:r>
          </a:p>
        </p:txBody>
      </p:sp>
      <p:sp>
        <p:nvSpPr>
          <p:cNvPr id="29" name="Footer Placeholder 1">
            <a:extLst>
              <a:ext uri="{FF2B5EF4-FFF2-40B4-BE49-F238E27FC236}">
                <a16:creationId xmlns:a16="http://schemas.microsoft.com/office/drawing/2014/main" id="{2847104A-AE57-49B2-828E-125E39691A1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63223413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43071" y="1981204"/>
            <a:ext cx="8251645" cy="1362075"/>
          </a:xfrm>
        </p:spPr>
        <p:txBody>
          <a:bodyPr/>
          <a:lstStyle/>
          <a:p>
            <a:r>
              <a:rPr lang="en-US" dirty="0"/>
              <a:t>High-d Vector Similarity Search</a:t>
            </a:r>
            <a:br>
              <a:rPr lang="en-US" dirty="0"/>
            </a:br>
            <a:r>
              <a:rPr lang="en-US" dirty="0"/>
              <a:t>          State-of-the-Art Methods</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247</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
        <p:nvSpPr>
          <p:cNvPr id="7" name="Title 4">
            <a:extLst>
              <a:ext uri="{FF2B5EF4-FFF2-40B4-BE49-F238E27FC236}">
                <a16:creationId xmlns:a16="http://schemas.microsoft.com/office/drawing/2014/main" id="{A200BFDD-A7AA-43AA-A68D-C4941DB51DBC}"/>
              </a:ext>
            </a:extLst>
          </p:cNvPr>
          <p:cNvSpPr txBox="1">
            <a:spLocks/>
          </p:cNvSpPr>
          <p:nvPr/>
        </p:nvSpPr>
        <p:spPr bwMode="auto">
          <a:xfrm>
            <a:off x="870872" y="3533898"/>
            <a:ext cx="768486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buNone/>
              <a:defRPr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Quantization-Based Methods</a:t>
            </a:r>
          </a:p>
        </p:txBody>
      </p:sp>
    </p:spTree>
    <p:extLst>
      <p:ext uri="{BB962C8B-B14F-4D97-AF65-F5344CB8AC3E}">
        <p14:creationId xmlns:p14="http://schemas.microsoft.com/office/powerpoint/2010/main" val="272687347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105" name="Group 217"/>
          <p:cNvGraphicFramePr>
            <a:graphicFrameLocks noGrp="1"/>
          </p:cNvGraphicFramePr>
          <p:nvPr/>
        </p:nvGraphicFramePr>
        <p:xfrm>
          <a:off x="1638321" y="4658210"/>
          <a:ext cx="2211387" cy="1966914"/>
        </p:xfrm>
        <a:graphic>
          <a:graphicData uri="http://schemas.openxmlformats.org/drawingml/2006/table">
            <a:tbl>
              <a:tblPr/>
              <a:tblGrid>
                <a:gridCol w="442912">
                  <a:extLst>
                    <a:ext uri="{9D8B030D-6E8A-4147-A177-3AD203B41FA5}">
                      <a16:colId xmlns:a16="http://schemas.microsoft.com/office/drawing/2014/main" val="20000"/>
                    </a:ext>
                  </a:extLst>
                </a:gridCol>
                <a:gridCol w="441325">
                  <a:extLst>
                    <a:ext uri="{9D8B030D-6E8A-4147-A177-3AD203B41FA5}">
                      <a16:colId xmlns:a16="http://schemas.microsoft.com/office/drawing/2014/main" val="20001"/>
                    </a:ext>
                  </a:extLst>
                </a:gridCol>
                <a:gridCol w="442913">
                  <a:extLst>
                    <a:ext uri="{9D8B030D-6E8A-4147-A177-3AD203B41FA5}">
                      <a16:colId xmlns:a16="http://schemas.microsoft.com/office/drawing/2014/main" val="20002"/>
                    </a:ext>
                  </a:extLst>
                </a:gridCol>
                <a:gridCol w="441325">
                  <a:extLst>
                    <a:ext uri="{9D8B030D-6E8A-4147-A177-3AD203B41FA5}">
                      <a16:colId xmlns:a16="http://schemas.microsoft.com/office/drawing/2014/main" val="20003"/>
                    </a:ext>
                  </a:extLst>
                </a:gridCol>
                <a:gridCol w="442912">
                  <a:extLst>
                    <a:ext uri="{9D8B030D-6E8A-4147-A177-3AD203B41FA5}">
                      <a16:colId xmlns:a16="http://schemas.microsoft.com/office/drawing/2014/main" val="20004"/>
                    </a:ext>
                  </a:extLst>
                </a:gridCol>
              </a:tblGrid>
              <a:tr h="393700">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11</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2113">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10</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288">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01</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3700">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00</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2113">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endParaRPr kumimoji="0" lang="it-IT" sz="1900" b="0" i="0" u="none" strike="noStrike" cap="none" normalizeH="0" baseline="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1"/>
                          </a:solidFill>
                          <a:effectLst/>
                          <a:latin typeface="Arial" charset="0"/>
                        </a:rPr>
                        <a:t>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dirty="0">
                          <a:ln>
                            <a:noFill/>
                          </a:ln>
                          <a:solidFill>
                            <a:schemeClr val="tx1"/>
                          </a:solidFill>
                          <a:effectLst/>
                          <a:latin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dirty="0">
                          <a:ln>
                            <a:noFill/>
                          </a:ln>
                          <a:solidFill>
                            <a:schemeClr val="tx1"/>
                          </a:solidFill>
                          <a:effectLst/>
                          <a:latin typeface="Arial"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66170" name="Group 282"/>
          <p:cNvGraphicFramePr>
            <a:graphicFrameLocks noGrp="1"/>
          </p:cNvGraphicFramePr>
          <p:nvPr/>
        </p:nvGraphicFramePr>
        <p:xfrm>
          <a:off x="4518700" y="5077420"/>
          <a:ext cx="1438276" cy="1181101"/>
        </p:xfrm>
        <a:graphic>
          <a:graphicData uri="http://schemas.openxmlformats.org/drawingml/2006/table">
            <a:tbl>
              <a:tblPr/>
              <a:tblGrid>
                <a:gridCol w="442913">
                  <a:extLst>
                    <a:ext uri="{9D8B030D-6E8A-4147-A177-3AD203B41FA5}">
                      <a16:colId xmlns:a16="http://schemas.microsoft.com/office/drawing/2014/main" val="20000"/>
                    </a:ext>
                  </a:extLst>
                </a:gridCol>
                <a:gridCol w="995363">
                  <a:extLst>
                    <a:ext uri="{9D8B030D-6E8A-4147-A177-3AD203B41FA5}">
                      <a16:colId xmlns:a16="http://schemas.microsoft.com/office/drawing/2014/main" val="20001"/>
                    </a:ext>
                  </a:extLst>
                </a:gridCol>
              </a:tblGrid>
              <a:tr h="393700">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2"/>
                          </a:solidFill>
                          <a:effectLst/>
                          <a:latin typeface="Arial" charset="0"/>
                        </a:rPr>
                        <a:t>p1</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a:ln>
                            <a:noFill/>
                          </a:ln>
                          <a:solidFill>
                            <a:schemeClr val="tx1"/>
                          </a:solidFill>
                          <a:effectLst/>
                          <a:latin typeface="Arial" charset="0"/>
                        </a:rPr>
                        <a:t>0.1  0.6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2113">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rgbClr val="1E18D7"/>
                          </a:solidFill>
                          <a:effectLst/>
                          <a:latin typeface="Arial" charset="0"/>
                        </a:rPr>
                        <a:t>p2</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dirty="0">
                          <a:ln>
                            <a:noFill/>
                          </a:ln>
                          <a:solidFill>
                            <a:schemeClr val="tx1"/>
                          </a:solidFill>
                          <a:effectLst/>
                          <a:latin typeface="Arial" charset="0"/>
                        </a:rPr>
                        <a:t>0.7  0.4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288">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hlink"/>
                          </a:solidFill>
                          <a:effectLst/>
                          <a:latin typeface="Arial" charset="0"/>
                        </a:rPr>
                        <a:t>p3</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dirty="0">
                          <a:ln>
                            <a:noFill/>
                          </a:ln>
                          <a:solidFill>
                            <a:schemeClr val="tx1"/>
                          </a:solidFill>
                          <a:effectLst/>
                          <a:latin typeface="Arial" charset="0"/>
                        </a:rPr>
                        <a:t>0.9  0.3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66171" name="Oval 283"/>
          <p:cNvSpPr>
            <a:spLocks noChangeArrowheads="1"/>
          </p:cNvSpPr>
          <p:nvPr/>
        </p:nvSpPr>
        <p:spPr bwMode="auto">
          <a:xfrm>
            <a:off x="2165369" y="5299561"/>
            <a:ext cx="74612" cy="74613"/>
          </a:xfrm>
          <a:prstGeom prst="ellipse">
            <a:avLst/>
          </a:prstGeom>
          <a:solidFill>
            <a:schemeClr val="tx2"/>
          </a:solidFill>
          <a:ln w="12700">
            <a:solidFill>
              <a:schemeClr val="tx2"/>
            </a:solidFill>
            <a:round/>
            <a:headEnd type="none" w="sm" len="sm"/>
            <a:tailEnd type="none" w="sm" len="sm"/>
          </a:ln>
          <a:effectLst/>
        </p:spPr>
        <p:txBody>
          <a:bodyPr wrap="none" anchor="ctr"/>
          <a:lstStyle/>
          <a:p>
            <a:endParaRPr lang="en-US"/>
          </a:p>
        </p:txBody>
      </p:sp>
      <p:sp>
        <p:nvSpPr>
          <p:cNvPr id="166172" name="Text Box 284"/>
          <p:cNvSpPr txBox="1">
            <a:spLocks noChangeArrowheads="1"/>
          </p:cNvSpPr>
          <p:nvPr/>
        </p:nvSpPr>
        <p:spPr bwMode="auto">
          <a:xfrm>
            <a:off x="2163780" y="5039209"/>
            <a:ext cx="450764" cy="369332"/>
          </a:xfrm>
          <a:prstGeom prst="rect">
            <a:avLst/>
          </a:prstGeom>
          <a:noFill/>
          <a:ln w="9525">
            <a:noFill/>
            <a:miter lim="800000"/>
            <a:headEnd/>
            <a:tailEnd/>
          </a:ln>
          <a:effectLst/>
        </p:spPr>
        <p:txBody>
          <a:bodyPr wrap="none">
            <a:spAutoFit/>
          </a:bodyPr>
          <a:lstStyle/>
          <a:p>
            <a:r>
              <a:rPr lang="it-IT" b="1">
                <a:solidFill>
                  <a:schemeClr val="tx2"/>
                </a:solidFill>
              </a:rPr>
              <a:t>p1</a:t>
            </a:r>
          </a:p>
        </p:txBody>
      </p:sp>
      <p:sp>
        <p:nvSpPr>
          <p:cNvPr id="166173" name="Oval 285"/>
          <p:cNvSpPr>
            <a:spLocks noChangeArrowheads="1"/>
          </p:cNvSpPr>
          <p:nvPr/>
        </p:nvSpPr>
        <p:spPr bwMode="auto">
          <a:xfrm>
            <a:off x="3265508" y="5571023"/>
            <a:ext cx="74613" cy="74612"/>
          </a:xfrm>
          <a:prstGeom prst="ellipse">
            <a:avLst/>
          </a:prstGeom>
          <a:solidFill>
            <a:srgbClr val="1E18D7"/>
          </a:solidFill>
          <a:ln w="12700">
            <a:solidFill>
              <a:srgbClr val="1E18D7"/>
            </a:solidFill>
            <a:round/>
            <a:headEnd type="none" w="sm" len="sm"/>
            <a:tailEnd type="none" w="sm" len="sm"/>
          </a:ln>
          <a:effectLst/>
        </p:spPr>
        <p:txBody>
          <a:bodyPr wrap="none" anchor="ctr"/>
          <a:lstStyle/>
          <a:p>
            <a:endParaRPr lang="en-US"/>
          </a:p>
        </p:txBody>
      </p:sp>
      <p:sp>
        <p:nvSpPr>
          <p:cNvPr id="166174" name="Text Box 286"/>
          <p:cNvSpPr txBox="1">
            <a:spLocks noChangeArrowheads="1"/>
          </p:cNvSpPr>
          <p:nvPr/>
        </p:nvSpPr>
        <p:spPr bwMode="auto">
          <a:xfrm>
            <a:off x="2895619" y="5377347"/>
            <a:ext cx="481222" cy="369332"/>
          </a:xfrm>
          <a:prstGeom prst="rect">
            <a:avLst/>
          </a:prstGeom>
          <a:noFill/>
          <a:ln w="9525">
            <a:noFill/>
            <a:miter lim="800000"/>
            <a:headEnd/>
            <a:tailEnd/>
          </a:ln>
          <a:effectLst/>
        </p:spPr>
        <p:txBody>
          <a:bodyPr wrap="none">
            <a:spAutoFit/>
          </a:bodyPr>
          <a:lstStyle/>
          <a:p>
            <a:r>
              <a:rPr lang="it-IT" b="1">
                <a:solidFill>
                  <a:srgbClr val="1E18D7"/>
                </a:solidFill>
              </a:rPr>
              <a:t>p2</a:t>
            </a:r>
          </a:p>
        </p:txBody>
      </p:sp>
      <p:sp>
        <p:nvSpPr>
          <p:cNvPr id="166175" name="Oval 287"/>
          <p:cNvSpPr>
            <a:spLocks noChangeArrowheads="1"/>
          </p:cNvSpPr>
          <p:nvPr/>
        </p:nvSpPr>
        <p:spPr bwMode="auto">
          <a:xfrm>
            <a:off x="3652857" y="4899512"/>
            <a:ext cx="74613" cy="74613"/>
          </a:xfrm>
          <a:prstGeom prst="ellipse">
            <a:avLst/>
          </a:prstGeom>
          <a:solidFill>
            <a:schemeClr val="hlink"/>
          </a:solidFill>
          <a:ln w="12700">
            <a:solidFill>
              <a:schemeClr val="hlink"/>
            </a:solidFill>
            <a:round/>
            <a:headEnd type="none" w="sm" len="sm"/>
            <a:tailEnd type="none" w="sm" len="sm"/>
          </a:ln>
          <a:effectLst/>
        </p:spPr>
        <p:txBody>
          <a:bodyPr wrap="none" anchor="ctr"/>
          <a:lstStyle/>
          <a:p>
            <a:endParaRPr lang="en-US"/>
          </a:p>
        </p:txBody>
      </p:sp>
      <p:sp>
        <p:nvSpPr>
          <p:cNvPr id="166176" name="Text Box 288"/>
          <p:cNvSpPr txBox="1">
            <a:spLocks noChangeArrowheads="1"/>
          </p:cNvSpPr>
          <p:nvPr/>
        </p:nvSpPr>
        <p:spPr bwMode="auto">
          <a:xfrm>
            <a:off x="3384568" y="4616933"/>
            <a:ext cx="481222" cy="369332"/>
          </a:xfrm>
          <a:prstGeom prst="rect">
            <a:avLst/>
          </a:prstGeom>
          <a:noFill/>
          <a:ln w="9525">
            <a:noFill/>
            <a:miter lim="800000"/>
            <a:headEnd/>
            <a:tailEnd/>
          </a:ln>
          <a:effectLst/>
        </p:spPr>
        <p:txBody>
          <a:bodyPr wrap="none">
            <a:spAutoFit/>
          </a:bodyPr>
          <a:lstStyle/>
          <a:p>
            <a:r>
              <a:rPr lang="it-IT" b="1">
                <a:solidFill>
                  <a:schemeClr val="hlink"/>
                </a:solidFill>
              </a:rPr>
              <a:t>p3</a:t>
            </a:r>
          </a:p>
        </p:txBody>
      </p:sp>
      <p:graphicFrame>
        <p:nvGraphicFramePr>
          <p:cNvPr id="166198" name="Group 310"/>
          <p:cNvGraphicFramePr>
            <a:graphicFrameLocks noGrp="1"/>
          </p:cNvGraphicFramePr>
          <p:nvPr/>
        </p:nvGraphicFramePr>
        <p:xfrm>
          <a:off x="6924638" y="5077419"/>
          <a:ext cx="1438276" cy="1181101"/>
        </p:xfrm>
        <a:graphic>
          <a:graphicData uri="http://schemas.openxmlformats.org/drawingml/2006/table">
            <a:tbl>
              <a:tblPr/>
              <a:tblGrid>
                <a:gridCol w="442913">
                  <a:extLst>
                    <a:ext uri="{9D8B030D-6E8A-4147-A177-3AD203B41FA5}">
                      <a16:colId xmlns:a16="http://schemas.microsoft.com/office/drawing/2014/main" val="20000"/>
                    </a:ext>
                  </a:extLst>
                </a:gridCol>
                <a:gridCol w="995363">
                  <a:extLst>
                    <a:ext uri="{9D8B030D-6E8A-4147-A177-3AD203B41FA5}">
                      <a16:colId xmlns:a16="http://schemas.microsoft.com/office/drawing/2014/main" val="20001"/>
                    </a:ext>
                  </a:extLst>
                </a:gridCol>
              </a:tblGrid>
              <a:tr h="393700">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tx2"/>
                          </a:solidFill>
                          <a:effectLst/>
                          <a:latin typeface="Arial" charset="0"/>
                        </a:rPr>
                        <a:t>p1</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a:ln>
                            <a:noFill/>
                          </a:ln>
                          <a:solidFill>
                            <a:schemeClr val="tx1"/>
                          </a:solidFill>
                          <a:effectLst/>
                          <a:latin typeface="Arial" charset="0"/>
                        </a:rPr>
                        <a:t>00 10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2113">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rgbClr val="1E18D7"/>
                          </a:solidFill>
                          <a:effectLst/>
                          <a:latin typeface="Arial" charset="0"/>
                        </a:rPr>
                        <a:t>p2</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a:ln>
                            <a:noFill/>
                          </a:ln>
                          <a:solidFill>
                            <a:schemeClr val="tx1"/>
                          </a:solidFill>
                          <a:effectLst/>
                          <a:latin typeface="Arial" charset="0"/>
                        </a:rPr>
                        <a:t>10  01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288">
                <a:tc>
                  <a:txBody>
                    <a:bodyPr/>
                    <a:lstStyle/>
                    <a:p>
                      <a:pPr marL="0" marR="0" lvl="0" indent="0" algn="ctr"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1" i="0" u="none" strike="noStrike" cap="none" normalizeH="0" baseline="0">
                          <a:ln>
                            <a:noFill/>
                          </a:ln>
                          <a:solidFill>
                            <a:schemeClr val="hlink"/>
                          </a:solidFill>
                          <a:effectLst/>
                          <a:latin typeface="Arial" charset="0"/>
                        </a:rPr>
                        <a:t>p3</a:t>
                      </a:r>
                    </a:p>
                  </a:txBody>
                  <a:tcP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8D0F00"/>
                        </a:buClr>
                        <a:buSzTx/>
                        <a:buFont typeface="Wingdings" pitchFamily="2" charset="2"/>
                        <a:buNone/>
                        <a:tabLst/>
                      </a:pPr>
                      <a:r>
                        <a:rPr kumimoji="0" lang="it-IT" sz="1600" b="0" i="0" u="none" strike="noStrike" cap="none" normalizeH="0" baseline="0" dirty="0">
                          <a:ln>
                            <a:noFill/>
                          </a:ln>
                          <a:solidFill>
                            <a:schemeClr val="tx1"/>
                          </a:solidFill>
                          <a:effectLst/>
                          <a:latin typeface="Arial" charset="0"/>
                        </a:rPr>
                        <a:t>11  11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66199" name="Text Box 311"/>
          <p:cNvSpPr txBox="1">
            <a:spLocks noChangeArrowheads="1"/>
          </p:cNvSpPr>
          <p:nvPr/>
        </p:nvSpPr>
        <p:spPr bwMode="auto">
          <a:xfrm>
            <a:off x="200564" y="5384231"/>
            <a:ext cx="1467068" cy="369332"/>
          </a:xfrm>
          <a:prstGeom prst="rect">
            <a:avLst/>
          </a:prstGeom>
          <a:noFill/>
          <a:ln w="9525">
            <a:noFill/>
            <a:miter lim="800000"/>
            <a:headEnd/>
            <a:tailEnd/>
          </a:ln>
          <a:effectLst/>
        </p:spPr>
        <p:txBody>
          <a:bodyPr wrap="none">
            <a:spAutoFit/>
          </a:bodyPr>
          <a:lstStyle/>
          <a:p>
            <a:r>
              <a:rPr lang="it-IT" b="1" dirty="0"/>
              <a:t>Data space</a:t>
            </a:r>
          </a:p>
        </p:txBody>
      </p:sp>
      <p:sp>
        <p:nvSpPr>
          <p:cNvPr id="166200" name="Text Box 312"/>
          <p:cNvSpPr txBox="1">
            <a:spLocks noChangeArrowheads="1"/>
          </p:cNvSpPr>
          <p:nvPr/>
        </p:nvSpPr>
        <p:spPr bwMode="auto">
          <a:xfrm>
            <a:off x="4436869" y="4710704"/>
            <a:ext cx="1922321" cy="369332"/>
          </a:xfrm>
          <a:prstGeom prst="rect">
            <a:avLst/>
          </a:prstGeom>
          <a:noFill/>
          <a:ln w="9525">
            <a:noFill/>
            <a:miter lim="800000"/>
            <a:headEnd/>
            <a:tailEnd/>
          </a:ln>
          <a:effectLst/>
        </p:spPr>
        <p:txBody>
          <a:bodyPr wrap="none">
            <a:spAutoFit/>
          </a:bodyPr>
          <a:lstStyle/>
          <a:p>
            <a:r>
              <a:rPr lang="it-IT" b="1"/>
              <a:t>Feature values</a:t>
            </a:r>
          </a:p>
        </p:txBody>
      </p:sp>
      <p:sp>
        <p:nvSpPr>
          <p:cNvPr id="166201" name="Text Box 313"/>
          <p:cNvSpPr txBox="1">
            <a:spLocks noChangeArrowheads="1"/>
          </p:cNvSpPr>
          <p:nvPr/>
        </p:nvSpPr>
        <p:spPr bwMode="auto">
          <a:xfrm>
            <a:off x="7315561" y="4710704"/>
            <a:ext cx="1008609" cy="369332"/>
          </a:xfrm>
          <a:prstGeom prst="rect">
            <a:avLst/>
          </a:prstGeom>
          <a:noFill/>
          <a:ln w="9525">
            <a:noFill/>
            <a:miter lim="800000"/>
            <a:headEnd/>
            <a:tailEnd/>
          </a:ln>
          <a:effectLst/>
        </p:spPr>
        <p:txBody>
          <a:bodyPr wrap="none">
            <a:spAutoFit/>
          </a:bodyPr>
          <a:lstStyle/>
          <a:p>
            <a:r>
              <a:rPr lang="it-IT" b="1" dirty="0">
                <a:solidFill>
                  <a:schemeClr val="accent2"/>
                </a:solidFill>
              </a:rPr>
              <a:t>VA-file</a:t>
            </a:r>
          </a:p>
        </p:txBody>
      </p:sp>
      <p:sp>
        <p:nvSpPr>
          <p:cNvPr id="29" name="Rectangle 28">
            <a:extLst>
              <a:ext uri="{FF2B5EF4-FFF2-40B4-BE49-F238E27FC236}">
                <a16:creationId xmlns:a16="http://schemas.microsoft.com/office/drawing/2014/main" id="{F45292A4-23FD-4FA5-98F0-99CE74809CDC}"/>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0" name="Rectangle 29">
            <a:extLst>
              <a:ext uri="{FF2B5EF4-FFF2-40B4-BE49-F238E27FC236}">
                <a16:creationId xmlns:a16="http://schemas.microsoft.com/office/drawing/2014/main" id="{37995A3F-4526-48C3-82BC-525EEC6CCF2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8B67E7A6-EDFA-4041-B79D-EE61EF50D89D}"/>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Blott</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VLDB’98</a:t>
            </a:r>
          </a:p>
        </p:txBody>
      </p:sp>
      <p:sp>
        <p:nvSpPr>
          <p:cNvPr id="32" name="Title 1">
            <a:extLst>
              <a:ext uri="{FF2B5EF4-FFF2-40B4-BE49-F238E27FC236}">
                <a16:creationId xmlns:a16="http://schemas.microsoft.com/office/drawing/2014/main" id="{C3349364-BF31-40DE-B159-628F4960B2C9}"/>
              </a:ext>
            </a:extLst>
          </p:cNvPr>
          <p:cNvSpPr>
            <a:spLocks noGrp="1"/>
          </p:cNvSpPr>
          <p:nvPr>
            <p:ph type="title"/>
          </p:nvPr>
        </p:nvSpPr>
        <p:spPr>
          <a:xfrm>
            <a:off x="344533" y="276428"/>
            <a:ext cx="8229600" cy="1066800"/>
          </a:xfrm>
        </p:spPr>
        <p:txBody>
          <a:bodyPr/>
          <a:lstStyle/>
          <a:p>
            <a:r>
              <a:rPr lang="en-US" altLang="zh-CN" dirty="0"/>
              <a:t>VA-file</a:t>
            </a:r>
            <a:endParaRPr lang="en-US" dirty="0"/>
          </a:p>
        </p:txBody>
      </p:sp>
      <p:sp>
        <p:nvSpPr>
          <p:cNvPr id="39" name="Title 1">
            <a:extLst>
              <a:ext uri="{FF2B5EF4-FFF2-40B4-BE49-F238E27FC236}">
                <a16:creationId xmlns:a16="http://schemas.microsoft.com/office/drawing/2014/main" id="{D3342E6F-55A2-4F28-AD98-E10E93456D7D}"/>
              </a:ext>
            </a:extLst>
          </p:cNvPr>
          <p:cNvSpPr txBox="1">
            <a:spLocks/>
          </p:cNvSpPr>
          <p:nvPr/>
        </p:nvSpPr>
        <p:spPr>
          <a:xfrm>
            <a:off x="0" y="6147736"/>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Slides by M. Patella.</a:t>
            </a:r>
            <a:endParaRPr lang="en-US" sz="1200" dirty="0">
              <a:latin typeface="+mn-lt"/>
            </a:endParaRPr>
          </a:p>
        </p:txBody>
      </p:sp>
      <p:sp>
        <p:nvSpPr>
          <p:cNvPr id="23" name="Rectangle 3">
            <a:extLst>
              <a:ext uri="{FF2B5EF4-FFF2-40B4-BE49-F238E27FC236}">
                <a16:creationId xmlns:a16="http://schemas.microsoft.com/office/drawing/2014/main" id="{4F0CEB00-EC56-46F7-8090-7CDE0064734D}"/>
              </a:ext>
            </a:extLst>
          </p:cNvPr>
          <p:cNvSpPr>
            <a:spLocks noGrp="1" noChangeArrowheads="1"/>
          </p:cNvSpPr>
          <p:nvPr>
            <p:ph idx="1"/>
          </p:nvPr>
        </p:nvSpPr>
        <p:spPr>
          <a:xfrm>
            <a:off x="-7139" y="1014676"/>
            <a:ext cx="7751219" cy="5227637"/>
          </a:xfrm>
        </p:spPr>
        <p:txBody>
          <a:bodyPr>
            <a:normAutofit/>
          </a:bodyPr>
          <a:lstStyle/>
          <a:p>
            <a:r>
              <a:rPr lang="en-US" sz="2000" dirty="0"/>
              <a:t>A solution for </a:t>
            </a:r>
            <a:r>
              <a:rPr lang="en-US" sz="2000" dirty="0">
                <a:solidFill>
                  <a:srgbClr val="C00000"/>
                </a:solidFill>
              </a:rPr>
              <a:t>exact</a:t>
            </a:r>
            <a:r>
              <a:rPr lang="en-US" sz="2000" dirty="0"/>
              <a:t> </a:t>
            </a:r>
            <a:r>
              <a:rPr lang="en-US" sz="2000" dirty="0" err="1"/>
              <a:t>kNN</a:t>
            </a:r>
            <a:r>
              <a:rPr lang="en-US" sz="2000" dirty="0"/>
              <a:t> search</a:t>
            </a:r>
          </a:p>
          <a:p>
            <a:r>
              <a:rPr lang="it-IT" sz="2000" dirty="0"/>
              <a:t>The basic idea of the </a:t>
            </a:r>
            <a:r>
              <a:rPr lang="it-IT" sz="2000" dirty="0">
                <a:solidFill>
                  <a:schemeClr val="accent2"/>
                </a:solidFill>
              </a:rPr>
              <a:t>VA-file </a:t>
            </a:r>
            <a:r>
              <a:rPr lang="it-IT" sz="2000" dirty="0"/>
              <a:t>is to </a:t>
            </a:r>
            <a:r>
              <a:rPr lang="it-IT" sz="2000" dirty="0">
                <a:solidFill>
                  <a:schemeClr val="tx2"/>
                </a:solidFill>
              </a:rPr>
              <a:t>speed-up the sequential scan by exploiting a “Vector Approximation”</a:t>
            </a:r>
          </a:p>
          <a:p>
            <a:r>
              <a:rPr lang="it-IT" sz="2000" dirty="0"/>
              <a:t>Each dimension of the data space is partitioned into </a:t>
            </a:r>
            <a:r>
              <a:rPr lang="it-IT" sz="2000" dirty="0">
                <a:solidFill>
                  <a:srgbClr val="1E18D7"/>
                </a:solidFill>
              </a:rPr>
              <a:t>2</a:t>
            </a:r>
            <a:r>
              <a:rPr lang="it-IT" sz="2000" baseline="30000" dirty="0">
                <a:solidFill>
                  <a:srgbClr val="1E18D7"/>
                </a:solidFill>
              </a:rPr>
              <a:t>bi </a:t>
            </a:r>
            <a:r>
              <a:rPr lang="it-IT" sz="2000" dirty="0">
                <a:solidFill>
                  <a:srgbClr val="1E18D7"/>
                </a:solidFill>
              </a:rPr>
              <a:t>intervals</a:t>
            </a:r>
            <a:r>
              <a:rPr lang="it-IT" sz="2000" dirty="0"/>
              <a:t> using b</a:t>
            </a:r>
            <a:r>
              <a:rPr lang="it-IT" sz="2000" baseline="-25000" dirty="0"/>
              <a:t>i</a:t>
            </a:r>
            <a:r>
              <a:rPr lang="it-IT" sz="2000" dirty="0"/>
              <a:t> bits</a:t>
            </a:r>
          </a:p>
          <a:p>
            <a:pPr lvl="1"/>
            <a:r>
              <a:rPr lang="it-IT" sz="2000" dirty="0"/>
              <a:t>E.g.: the 1st coordinate uses 2 bits, which leads to the intervals 00,01,10, and 11</a:t>
            </a:r>
          </a:p>
          <a:p>
            <a:r>
              <a:rPr lang="it-IT" sz="2000" dirty="0"/>
              <a:t>Thus, each coordinate of a point (vector) requires now b</a:t>
            </a:r>
            <a:r>
              <a:rPr lang="it-IT" sz="2000" baseline="-25000" dirty="0"/>
              <a:t>i</a:t>
            </a:r>
            <a:r>
              <a:rPr lang="it-IT" sz="2000" dirty="0"/>
              <a:t> bits instead of 32 </a:t>
            </a:r>
          </a:p>
          <a:p>
            <a:r>
              <a:rPr lang="it-IT" sz="2000" dirty="0"/>
              <a:t>The VA-file stores, for each point of the dataset, its approximation, which is a </a:t>
            </a:r>
            <a:r>
              <a:rPr lang="it-IT" sz="2000" dirty="0">
                <a:solidFill>
                  <a:srgbClr val="1E18D7"/>
                </a:solidFill>
              </a:rPr>
              <a:t>vector of </a:t>
            </a:r>
            <a:r>
              <a:rPr lang="it-IT" sz="2000" dirty="0">
                <a:solidFill>
                  <a:srgbClr val="1E18D7"/>
                </a:solidFill>
                <a:sym typeface="Symbol" pitchFamily="18" charset="2"/>
              </a:rPr>
              <a:t></a:t>
            </a:r>
            <a:r>
              <a:rPr lang="it-IT" sz="2000" baseline="-25000" dirty="0">
                <a:solidFill>
                  <a:srgbClr val="1E18D7"/>
                </a:solidFill>
              </a:rPr>
              <a:t>i=1,D</a:t>
            </a:r>
            <a:r>
              <a:rPr lang="it-IT" sz="2000" dirty="0">
                <a:solidFill>
                  <a:srgbClr val="1E18D7"/>
                </a:solidFill>
                <a:sym typeface="Symbol" pitchFamily="18" charset="2"/>
              </a:rPr>
              <a:t> </a:t>
            </a:r>
            <a:r>
              <a:rPr lang="it-IT" sz="2000" dirty="0">
                <a:solidFill>
                  <a:srgbClr val="1E18D7"/>
                </a:solidFill>
              </a:rPr>
              <a:t>b</a:t>
            </a:r>
            <a:r>
              <a:rPr lang="it-IT" sz="2000" baseline="-25000" dirty="0">
                <a:solidFill>
                  <a:srgbClr val="1E18D7"/>
                </a:solidFill>
              </a:rPr>
              <a:t>i</a:t>
            </a:r>
            <a:r>
              <a:rPr lang="it-IT" sz="2000" dirty="0">
                <a:solidFill>
                  <a:srgbClr val="1E18D7"/>
                </a:solidFill>
                <a:sym typeface="Symbol" pitchFamily="18" charset="2"/>
              </a:rPr>
              <a:t> bits</a:t>
            </a:r>
            <a:endParaRPr lang="it-IT" sz="2000" dirty="0">
              <a:solidFill>
                <a:srgbClr val="1E18D7"/>
              </a:solidFill>
            </a:endParaRPr>
          </a:p>
        </p:txBody>
      </p:sp>
      <p:sp>
        <p:nvSpPr>
          <p:cNvPr id="20" name="Footer Placeholder 1">
            <a:extLst>
              <a:ext uri="{FF2B5EF4-FFF2-40B4-BE49-F238E27FC236}">
                <a16:creationId xmlns:a16="http://schemas.microsoft.com/office/drawing/2014/main" id="{83A9E235-CF7E-4E6A-A137-35AC8F1720F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47026966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45292A4-23FD-4FA5-98F0-99CE74809CDC}"/>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0" name="Rectangle 29">
            <a:extLst>
              <a:ext uri="{FF2B5EF4-FFF2-40B4-BE49-F238E27FC236}">
                <a16:creationId xmlns:a16="http://schemas.microsoft.com/office/drawing/2014/main" id="{37995A3F-4526-48C3-82BC-525EEC6CCF2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1" name="Rounded Rectangle 12">
            <a:extLst>
              <a:ext uri="{FF2B5EF4-FFF2-40B4-BE49-F238E27FC236}">
                <a16:creationId xmlns:a16="http://schemas.microsoft.com/office/drawing/2014/main" id="{8B67E7A6-EDFA-4041-B79D-EE61EF50D89D}"/>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Blott</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VLDB’98</a:t>
            </a:r>
          </a:p>
        </p:txBody>
      </p:sp>
      <p:sp>
        <p:nvSpPr>
          <p:cNvPr id="32" name="Title 1">
            <a:extLst>
              <a:ext uri="{FF2B5EF4-FFF2-40B4-BE49-F238E27FC236}">
                <a16:creationId xmlns:a16="http://schemas.microsoft.com/office/drawing/2014/main" id="{C3349364-BF31-40DE-B159-628F4960B2C9}"/>
              </a:ext>
            </a:extLst>
          </p:cNvPr>
          <p:cNvSpPr>
            <a:spLocks noGrp="1"/>
          </p:cNvSpPr>
          <p:nvPr>
            <p:ph type="title"/>
          </p:nvPr>
        </p:nvSpPr>
        <p:spPr>
          <a:xfrm>
            <a:off x="344533" y="276428"/>
            <a:ext cx="8229600" cy="1066800"/>
          </a:xfrm>
        </p:spPr>
        <p:txBody>
          <a:bodyPr/>
          <a:lstStyle/>
          <a:p>
            <a:r>
              <a:rPr lang="en-US" altLang="zh-CN" dirty="0"/>
              <a:t>VA-file</a:t>
            </a:r>
            <a:endParaRPr lang="en-US" dirty="0"/>
          </a:p>
        </p:txBody>
      </p:sp>
      <p:sp>
        <p:nvSpPr>
          <p:cNvPr id="39" name="Title 1">
            <a:extLst>
              <a:ext uri="{FF2B5EF4-FFF2-40B4-BE49-F238E27FC236}">
                <a16:creationId xmlns:a16="http://schemas.microsoft.com/office/drawing/2014/main" id="{D3342E6F-55A2-4F28-AD98-E10E93456D7D}"/>
              </a:ext>
            </a:extLst>
          </p:cNvPr>
          <p:cNvSpPr txBox="1">
            <a:spLocks/>
          </p:cNvSpPr>
          <p:nvPr/>
        </p:nvSpPr>
        <p:spPr>
          <a:xfrm>
            <a:off x="88109" y="6151298"/>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Slides by M. Patella.</a:t>
            </a:r>
            <a:endParaRPr lang="en-US" sz="1200" dirty="0">
              <a:latin typeface="+mn-lt"/>
            </a:endParaRPr>
          </a:p>
        </p:txBody>
      </p:sp>
      <p:sp>
        <p:nvSpPr>
          <p:cNvPr id="71" name="Text Box 7">
            <a:extLst>
              <a:ext uri="{FF2B5EF4-FFF2-40B4-BE49-F238E27FC236}">
                <a16:creationId xmlns:a16="http://schemas.microsoft.com/office/drawing/2014/main" id="{53DFF7DD-57B2-4C4E-B0B7-620715C45930}"/>
              </a:ext>
            </a:extLst>
          </p:cNvPr>
          <p:cNvSpPr txBox="1">
            <a:spLocks noChangeArrowheads="1"/>
          </p:cNvSpPr>
          <p:nvPr/>
        </p:nvSpPr>
        <p:spPr bwMode="auto">
          <a:xfrm>
            <a:off x="2956047" y="5035023"/>
            <a:ext cx="1848583" cy="830997"/>
          </a:xfrm>
          <a:prstGeom prst="rect">
            <a:avLst/>
          </a:prstGeom>
          <a:noFill/>
          <a:ln w="12700">
            <a:solidFill>
              <a:schemeClr val="tx1"/>
            </a:solidFill>
            <a:miter lim="800000"/>
            <a:headEnd type="none" w="sm" len="sm"/>
            <a:tailEnd type="none" w="sm" len="sm"/>
          </a:ln>
          <a:effectLst/>
        </p:spPr>
        <p:txBody>
          <a:bodyPr wrap="none">
            <a:spAutoFit/>
          </a:bodyPr>
          <a:lstStyle/>
          <a:p>
            <a:pPr algn="l" eaLnBrk="0" hangingPunct="0">
              <a:buClrTx/>
              <a:buFontTx/>
              <a:buNone/>
            </a:pPr>
            <a:r>
              <a:rPr lang="it-IT" altLang="it-IT" sz="1600" b="1" dirty="0">
                <a:solidFill>
                  <a:schemeClr val="accent2"/>
                </a:solidFill>
              </a:rPr>
              <a:t>actual results</a:t>
            </a:r>
          </a:p>
          <a:p>
            <a:pPr algn="l" eaLnBrk="0" hangingPunct="0">
              <a:buClrTx/>
              <a:buFontTx/>
              <a:buNone/>
            </a:pPr>
            <a:r>
              <a:rPr lang="it-IT" altLang="it-IT" sz="1600" b="1" dirty="0">
                <a:solidFill>
                  <a:srgbClr val="1E18D7"/>
                </a:solidFill>
              </a:rPr>
              <a:t>false drops</a:t>
            </a:r>
          </a:p>
          <a:p>
            <a:pPr algn="l" eaLnBrk="0" hangingPunct="0">
              <a:buClrTx/>
              <a:buFontTx/>
              <a:buNone/>
            </a:pPr>
            <a:r>
              <a:rPr lang="it-IT" altLang="it-IT" sz="1600" b="1" dirty="0"/>
              <a:t>excluded points</a:t>
            </a:r>
          </a:p>
        </p:txBody>
      </p:sp>
      <p:sp>
        <p:nvSpPr>
          <p:cNvPr id="72" name="Rectangle 9">
            <a:extLst>
              <a:ext uri="{FF2B5EF4-FFF2-40B4-BE49-F238E27FC236}">
                <a16:creationId xmlns:a16="http://schemas.microsoft.com/office/drawing/2014/main" id="{05FECF09-92DC-4A5F-B669-E491A1C4AFE0}"/>
              </a:ext>
            </a:extLst>
          </p:cNvPr>
          <p:cNvSpPr>
            <a:spLocks noChangeArrowheads="1"/>
          </p:cNvSpPr>
          <p:nvPr/>
        </p:nvSpPr>
        <p:spPr bwMode="auto">
          <a:xfrm>
            <a:off x="5132390" y="2504810"/>
            <a:ext cx="3638551" cy="3638551"/>
          </a:xfrm>
          <a:prstGeom prst="rect">
            <a:avLst/>
          </a:prstGeom>
          <a:noFill/>
          <a:ln w="12700">
            <a:solidFill>
              <a:schemeClr val="tx1"/>
            </a:solidFill>
            <a:miter lim="800000"/>
            <a:headEnd type="none" w="sm" len="sm"/>
            <a:tailEnd type="none" w="sm" len="sm"/>
          </a:ln>
          <a:effectLst/>
        </p:spPr>
        <p:txBody>
          <a:bodyPr wrap="none" anchor="ctr"/>
          <a:lstStyle/>
          <a:p>
            <a:endParaRPr lang="en-US"/>
          </a:p>
        </p:txBody>
      </p:sp>
      <p:sp>
        <p:nvSpPr>
          <p:cNvPr id="73" name="Line 10">
            <a:extLst>
              <a:ext uri="{FF2B5EF4-FFF2-40B4-BE49-F238E27FC236}">
                <a16:creationId xmlns:a16="http://schemas.microsoft.com/office/drawing/2014/main" id="{F15962C5-6E3C-4250-94B4-F9A3DCFBBD0B}"/>
              </a:ext>
            </a:extLst>
          </p:cNvPr>
          <p:cNvSpPr>
            <a:spLocks noChangeShapeType="1"/>
          </p:cNvSpPr>
          <p:nvPr/>
        </p:nvSpPr>
        <p:spPr bwMode="auto">
          <a:xfrm>
            <a:off x="5132390" y="4324083"/>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4" name="Line 11">
            <a:extLst>
              <a:ext uri="{FF2B5EF4-FFF2-40B4-BE49-F238E27FC236}">
                <a16:creationId xmlns:a16="http://schemas.microsoft.com/office/drawing/2014/main" id="{9A637565-E50A-4A60-9A3E-CB762FFC09B6}"/>
              </a:ext>
            </a:extLst>
          </p:cNvPr>
          <p:cNvSpPr>
            <a:spLocks noChangeShapeType="1"/>
          </p:cNvSpPr>
          <p:nvPr/>
        </p:nvSpPr>
        <p:spPr bwMode="auto">
          <a:xfrm>
            <a:off x="6951663" y="2504810"/>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5" name="Line 12">
            <a:extLst>
              <a:ext uri="{FF2B5EF4-FFF2-40B4-BE49-F238E27FC236}">
                <a16:creationId xmlns:a16="http://schemas.microsoft.com/office/drawing/2014/main" id="{6DE80FE1-196B-4809-9B1C-B0966C500705}"/>
              </a:ext>
            </a:extLst>
          </p:cNvPr>
          <p:cNvSpPr>
            <a:spLocks noChangeShapeType="1"/>
          </p:cNvSpPr>
          <p:nvPr/>
        </p:nvSpPr>
        <p:spPr bwMode="auto">
          <a:xfrm>
            <a:off x="7856538" y="2514335"/>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6" name="Line 13">
            <a:extLst>
              <a:ext uri="{FF2B5EF4-FFF2-40B4-BE49-F238E27FC236}">
                <a16:creationId xmlns:a16="http://schemas.microsoft.com/office/drawing/2014/main" id="{B1D6E91A-87DF-435A-BB55-C5EE9EBC2F7E}"/>
              </a:ext>
            </a:extLst>
          </p:cNvPr>
          <p:cNvSpPr>
            <a:spLocks noChangeShapeType="1"/>
          </p:cNvSpPr>
          <p:nvPr/>
        </p:nvSpPr>
        <p:spPr bwMode="auto">
          <a:xfrm>
            <a:off x="6037263" y="2514335"/>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7" name="Line 14">
            <a:extLst>
              <a:ext uri="{FF2B5EF4-FFF2-40B4-BE49-F238E27FC236}">
                <a16:creationId xmlns:a16="http://schemas.microsoft.com/office/drawing/2014/main" id="{BEA720B3-E5E9-4C28-92EA-4B99482BB7E8}"/>
              </a:ext>
            </a:extLst>
          </p:cNvPr>
          <p:cNvSpPr>
            <a:spLocks noChangeShapeType="1"/>
          </p:cNvSpPr>
          <p:nvPr/>
        </p:nvSpPr>
        <p:spPr bwMode="auto">
          <a:xfrm>
            <a:off x="5141914" y="3409683"/>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8" name="Line 15">
            <a:extLst>
              <a:ext uri="{FF2B5EF4-FFF2-40B4-BE49-F238E27FC236}">
                <a16:creationId xmlns:a16="http://schemas.microsoft.com/office/drawing/2014/main" id="{458B1F22-6D8B-4AF7-8857-40341117E551}"/>
              </a:ext>
            </a:extLst>
          </p:cNvPr>
          <p:cNvSpPr>
            <a:spLocks noChangeShapeType="1"/>
          </p:cNvSpPr>
          <p:nvPr/>
        </p:nvSpPr>
        <p:spPr bwMode="auto">
          <a:xfrm>
            <a:off x="5141914" y="5228959"/>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9" name="Oval 18">
            <a:extLst>
              <a:ext uri="{FF2B5EF4-FFF2-40B4-BE49-F238E27FC236}">
                <a16:creationId xmlns:a16="http://schemas.microsoft.com/office/drawing/2014/main" id="{D52CDE58-1070-4BDB-B200-01FEBC927643}"/>
              </a:ext>
            </a:extLst>
          </p:cNvPr>
          <p:cNvSpPr>
            <a:spLocks noChangeArrowheads="1"/>
          </p:cNvSpPr>
          <p:nvPr/>
        </p:nvSpPr>
        <p:spPr bwMode="auto">
          <a:xfrm>
            <a:off x="7075489" y="3025511"/>
            <a:ext cx="74612" cy="74613"/>
          </a:xfrm>
          <a:prstGeom prst="ellipse">
            <a:avLst/>
          </a:prstGeom>
          <a:solidFill>
            <a:srgbClr val="0000FF"/>
          </a:solidFill>
          <a:ln w="12700">
            <a:noFill/>
            <a:round/>
            <a:headEnd type="none" w="sm" len="sm"/>
            <a:tailEnd type="none" w="sm" len="sm"/>
          </a:ln>
          <a:effectLst/>
        </p:spPr>
        <p:txBody>
          <a:bodyPr wrap="none" anchor="ctr"/>
          <a:lstStyle/>
          <a:p>
            <a:endParaRPr lang="en-US"/>
          </a:p>
        </p:txBody>
      </p:sp>
      <p:sp>
        <p:nvSpPr>
          <p:cNvPr id="80" name="Line 20">
            <a:extLst>
              <a:ext uri="{FF2B5EF4-FFF2-40B4-BE49-F238E27FC236}">
                <a16:creationId xmlns:a16="http://schemas.microsoft.com/office/drawing/2014/main" id="{11A578CD-1E96-483F-9D8D-6C6137F4A311}"/>
              </a:ext>
            </a:extLst>
          </p:cNvPr>
          <p:cNvSpPr>
            <a:spLocks noChangeShapeType="1"/>
          </p:cNvSpPr>
          <p:nvPr/>
        </p:nvSpPr>
        <p:spPr bwMode="auto">
          <a:xfrm flipV="1">
            <a:off x="7599364" y="3514458"/>
            <a:ext cx="857251" cy="552451"/>
          </a:xfrm>
          <a:prstGeom prst="line">
            <a:avLst/>
          </a:prstGeom>
          <a:noFill/>
          <a:ln w="12700">
            <a:solidFill>
              <a:schemeClr val="tx2"/>
            </a:solidFill>
            <a:round/>
            <a:headEnd type="none" w="sm" len="sm"/>
            <a:tailEnd type="triangle" w="sm" len="sm"/>
          </a:ln>
          <a:effectLst/>
        </p:spPr>
        <p:txBody>
          <a:bodyPr wrap="none" anchor="ctr"/>
          <a:lstStyle/>
          <a:p>
            <a:endParaRPr lang="en-US"/>
          </a:p>
        </p:txBody>
      </p:sp>
      <p:grpSp>
        <p:nvGrpSpPr>
          <p:cNvPr id="81" name="Group 21">
            <a:extLst>
              <a:ext uri="{FF2B5EF4-FFF2-40B4-BE49-F238E27FC236}">
                <a16:creationId xmlns:a16="http://schemas.microsoft.com/office/drawing/2014/main" id="{2A5ED050-1A30-4954-97E9-A58A878D1B10}"/>
              </a:ext>
            </a:extLst>
          </p:cNvPr>
          <p:cNvGrpSpPr>
            <a:grpSpLocks/>
          </p:cNvGrpSpPr>
          <p:nvPr/>
        </p:nvGrpSpPr>
        <p:grpSpPr bwMode="auto">
          <a:xfrm>
            <a:off x="7459670" y="3703363"/>
            <a:ext cx="333375" cy="409574"/>
            <a:chOff x="2366" y="3899"/>
            <a:chExt cx="210" cy="258"/>
          </a:xfrm>
        </p:grpSpPr>
        <p:sp>
          <p:nvSpPr>
            <p:cNvPr id="82" name="Oval 22">
              <a:extLst>
                <a:ext uri="{FF2B5EF4-FFF2-40B4-BE49-F238E27FC236}">
                  <a16:creationId xmlns:a16="http://schemas.microsoft.com/office/drawing/2014/main" id="{9F5B51AF-55D7-4BB6-81BF-B18740F645BA}"/>
                </a:ext>
              </a:extLst>
            </p:cNvPr>
            <p:cNvSpPr>
              <a:spLocks noChangeArrowheads="1"/>
            </p:cNvSpPr>
            <p:nvPr/>
          </p:nvSpPr>
          <p:spPr bwMode="auto">
            <a:xfrm>
              <a:off x="2430" y="4110"/>
              <a:ext cx="47" cy="47"/>
            </a:xfrm>
            <a:prstGeom prst="ellipse">
              <a:avLst/>
            </a:prstGeom>
            <a:solidFill>
              <a:srgbClr val="FF0000"/>
            </a:solidFill>
            <a:ln w="12700">
              <a:noFill/>
              <a:round/>
              <a:headEnd type="none" w="sm" len="sm"/>
              <a:tailEnd type="none" w="sm" len="sm"/>
            </a:ln>
            <a:effectLst/>
          </p:spPr>
          <p:txBody>
            <a:bodyPr wrap="none" anchor="ctr"/>
            <a:lstStyle/>
            <a:p>
              <a:endParaRPr lang="en-US"/>
            </a:p>
          </p:txBody>
        </p:sp>
        <p:sp>
          <p:nvSpPr>
            <p:cNvPr id="83" name="Text Box 23">
              <a:extLst>
                <a:ext uri="{FF2B5EF4-FFF2-40B4-BE49-F238E27FC236}">
                  <a16:creationId xmlns:a16="http://schemas.microsoft.com/office/drawing/2014/main" id="{1852D125-2CC0-42D9-BE96-D2218B0C9A02}"/>
                </a:ext>
              </a:extLst>
            </p:cNvPr>
            <p:cNvSpPr txBox="1">
              <a:spLocks noChangeArrowheads="1"/>
            </p:cNvSpPr>
            <p:nvPr/>
          </p:nvSpPr>
          <p:spPr bwMode="auto">
            <a:xfrm>
              <a:off x="2366" y="3899"/>
              <a:ext cx="210" cy="233"/>
            </a:xfrm>
            <a:prstGeom prst="rect">
              <a:avLst/>
            </a:prstGeom>
            <a:noFill/>
            <a:ln w="12700">
              <a:noFill/>
              <a:miter lim="800000"/>
              <a:headEnd type="none" w="sm" len="sm"/>
              <a:tailEnd type="none" w="sm" len="sm"/>
            </a:ln>
            <a:effectLst/>
          </p:spPr>
          <p:txBody>
            <a:bodyPr wrap="none">
              <a:spAutoFit/>
            </a:bodyPr>
            <a:lstStyle/>
            <a:p>
              <a:pPr algn="l" eaLnBrk="0" hangingPunct="0">
                <a:buClrTx/>
                <a:buFontTx/>
                <a:buNone/>
              </a:pPr>
              <a:r>
                <a:rPr lang="it-IT" altLang="it-IT" b="1">
                  <a:solidFill>
                    <a:schemeClr val="tx2"/>
                  </a:solidFill>
                </a:rPr>
                <a:t>q</a:t>
              </a:r>
            </a:p>
          </p:txBody>
        </p:sp>
      </p:grpSp>
      <p:sp>
        <p:nvSpPr>
          <p:cNvPr id="84" name="Text Box 25">
            <a:extLst>
              <a:ext uri="{FF2B5EF4-FFF2-40B4-BE49-F238E27FC236}">
                <a16:creationId xmlns:a16="http://schemas.microsoft.com/office/drawing/2014/main" id="{1F436ADB-A90D-4237-AADE-672815B65C44}"/>
              </a:ext>
            </a:extLst>
          </p:cNvPr>
          <p:cNvSpPr txBox="1">
            <a:spLocks noChangeArrowheads="1"/>
          </p:cNvSpPr>
          <p:nvPr/>
        </p:nvSpPr>
        <p:spPr bwMode="auto">
          <a:xfrm>
            <a:off x="7907338" y="3455721"/>
            <a:ext cx="304892" cy="369332"/>
          </a:xfrm>
          <a:prstGeom prst="rect">
            <a:avLst/>
          </a:prstGeom>
          <a:noFill/>
          <a:ln w="12700">
            <a:noFill/>
            <a:miter lim="800000"/>
            <a:headEnd type="none" w="sm" len="sm"/>
            <a:tailEnd type="none" w="sm" len="sm"/>
          </a:ln>
          <a:effectLst/>
        </p:spPr>
        <p:txBody>
          <a:bodyPr wrap="none">
            <a:spAutoFit/>
          </a:bodyPr>
          <a:lstStyle/>
          <a:p>
            <a:pPr algn="l" eaLnBrk="0" hangingPunct="0">
              <a:buClrTx/>
              <a:buFontTx/>
              <a:buNone/>
            </a:pPr>
            <a:r>
              <a:rPr lang="it-IT" altLang="it-IT" b="1">
                <a:solidFill>
                  <a:schemeClr val="tx2"/>
                </a:solidFill>
              </a:rPr>
              <a:t>r</a:t>
            </a:r>
          </a:p>
        </p:txBody>
      </p:sp>
      <p:sp>
        <p:nvSpPr>
          <p:cNvPr id="85" name="Oval 28">
            <a:extLst>
              <a:ext uri="{FF2B5EF4-FFF2-40B4-BE49-F238E27FC236}">
                <a16:creationId xmlns:a16="http://schemas.microsoft.com/office/drawing/2014/main" id="{77736044-BD69-41D0-8CB3-BD7B8D2DCD20}"/>
              </a:ext>
            </a:extLst>
          </p:cNvPr>
          <p:cNvSpPr>
            <a:spLocks noChangeArrowheads="1"/>
          </p:cNvSpPr>
          <p:nvPr/>
        </p:nvSpPr>
        <p:spPr bwMode="auto">
          <a:xfrm>
            <a:off x="5570538" y="5771885"/>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86" name="Oval 29">
            <a:extLst>
              <a:ext uri="{FF2B5EF4-FFF2-40B4-BE49-F238E27FC236}">
                <a16:creationId xmlns:a16="http://schemas.microsoft.com/office/drawing/2014/main" id="{B3207E77-3945-41EC-ADA0-7466F9CB4874}"/>
              </a:ext>
            </a:extLst>
          </p:cNvPr>
          <p:cNvSpPr>
            <a:spLocks noChangeArrowheads="1"/>
          </p:cNvSpPr>
          <p:nvPr/>
        </p:nvSpPr>
        <p:spPr bwMode="auto">
          <a:xfrm>
            <a:off x="5827714" y="4800336"/>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87" name="Oval 30">
            <a:extLst>
              <a:ext uri="{FF2B5EF4-FFF2-40B4-BE49-F238E27FC236}">
                <a16:creationId xmlns:a16="http://schemas.microsoft.com/office/drawing/2014/main" id="{9DD66F76-0A11-44D8-95C7-68766B7D01FB}"/>
              </a:ext>
            </a:extLst>
          </p:cNvPr>
          <p:cNvSpPr>
            <a:spLocks noChangeArrowheads="1"/>
          </p:cNvSpPr>
          <p:nvPr/>
        </p:nvSpPr>
        <p:spPr bwMode="auto">
          <a:xfrm>
            <a:off x="5418138" y="4533636"/>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88" name="Oval 31">
            <a:extLst>
              <a:ext uri="{FF2B5EF4-FFF2-40B4-BE49-F238E27FC236}">
                <a16:creationId xmlns:a16="http://schemas.microsoft.com/office/drawing/2014/main" id="{54A3E00F-40ED-4CCA-9F6F-D3EE275DA4CF}"/>
              </a:ext>
            </a:extLst>
          </p:cNvPr>
          <p:cNvSpPr>
            <a:spLocks noChangeArrowheads="1"/>
          </p:cNvSpPr>
          <p:nvPr/>
        </p:nvSpPr>
        <p:spPr bwMode="auto">
          <a:xfrm>
            <a:off x="8180389" y="4009761"/>
            <a:ext cx="74612" cy="74613"/>
          </a:xfrm>
          <a:prstGeom prst="ellipse">
            <a:avLst/>
          </a:prstGeom>
          <a:solidFill>
            <a:schemeClr val="hlink"/>
          </a:solidFill>
          <a:ln w="12700">
            <a:solidFill>
              <a:schemeClr val="hlink"/>
            </a:solidFill>
            <a:round/>
            <a:headEnd type="none" w="sm" len="sm"/>
            <a:tailEnd type="none" w="sm" len="sm"/>
          </a:ln>
          <a:effectLst/>
        </p:spPr>
        <p:txBody>
          <a:bodyPr wrap="none" anchor="ctr"/>
          <a:lstStyle/>
          <a:p>
            <a:endParaRPr lang="en-US"/>
          </a:p>
        </p:txBody>
      </p:sp>
      <p:sp>
        <p:nvSpPr>
          <p:cNvPr id="89" name="Oval 32">
            <a:extLst>
              <a:ext uri="{FF2B5EF4-FFF2-40B4-BE49-F238E27FC236}">
                <a16:creationId xmlns:a16="http://schemas.microsoft.com/office/drawing/2014/main" id="{9927A302-9D5D-448E-9DD0-467E6AD5F359}"/>
              </a:ext>
            </a:extLst>
          </p:cNvPr>
          <p:cNvSpPr>
            <a:spLocks noChangeArrowheads="1"/>
          </p:cNvSpPr>
          <p:nvPr/>
        </p:nvSpPr>
        <p:spPr bwMode="auto">
          <a:xfrm>
            <a:off x="8161338" y="4962261"/>
            <a:ext cx="74612" cy="74613"/>
          </a:xfrm>
          <a:prstGeom prst="ellipse">
            <a:avLst/>
          </a:prstGeom>
          <a:solidFill>
            <a:srgbClr val="0000FF"/>
          </a:solidFill>
          <a:ln w="12700">
            <a:noFill/>
            <a:round/>
            <a:headEnd type="none" w="sm" len="sm"/>
            <a:tailEnd type="none" w="sm" len="sm"/>
          </a:ln>
          <a:effectLst/>
        </p:spPr>
        <p:txBody>
          <a:bodyPr wrap="none" anchor="ctr"/>
          <a:lstStyle/>
          <a:p>
            <a:endParaRPr lang="en-US"/>
          </a:p>
        </p:txBody>
      </p:sp>
      <p:sp>
        <p:nvSpPr>
          <p:cNvPr id="90" name="Oval 33">
            <a:extLst>
              <a:ext uri="{FF2B5EF4-FFF2-40B4-BE49-F238E27FC236}">
                <a16:creationId xmlns:a16="http://schemas.microsoft.com/office/drawing/2014/main" id="{3FBC17F9-C6BD-4E74-B307-775B46E1DDC4}"/>
              </a:ext>
            </a:extLst>
          </p:cNvPr>
          <p:cNvSpPr>
            <a:spLocks noChangeArrowheads="1"/>
          </p:cNvSpPr>
          <p:nvPr/>
        </p:nvSpPr>
        <p:spPr bwMode="auto">
          <a:xfrm>
            <a:off x="6856414" y="4095485"/>
            <a:ext cx="74612" cy="74613"/>
          </a:xfrm>
          <a:prstGeom prst="ellipse">
            <a:avLst/>
          </a:prstGeom>
          <a:solidFill>
            <a:schemeClr val="hlink"/>
          </a:solidFill>
          <a:ln w="12700">
            <a:solidFill>
              <a:schemeClr val="hlink"/>
            </a:solidFill>
            <a:round/>
            <a:headEnd type="none" w="sm" len="sm"/>
            <a:tailEnd type="none" w="sm" len="sm"/>
          </a:ln>
          <a:effectLst/>
        </p:spPr>
        <p:txBody>
          <a:bodyPr wrap="none" anchor="ctr"/>
          <a:lstStyle/>
          <a:p>
            <a:endParaRPr lang="en-US"/>
          </a:p>
        </p:txBody>
      </p:sp>
      <p:sp>
        <p:nvSpPr>
          <p:cNvPr id="91" name="Oval 34">
            <a:extLst>
              <a:ext uri="{FF2B5EF4-FFF2-40B4-BE49-F238E27FC236}">
                <a16:creationId xmlns:a16="http://schemas.microsoft.com/office/drawing/2014/main" id="{89E60816-A791-4C21-A8F0-3688F3495096}"/>
              </a:ext>
            </a:extLst>
          </p:cNvPr>
          <p:cNvSpPr>
            <a:spLocks noChangeArrowheads="1"/>
          </p:cNvSpPr>
          <p:nvPr/>
        </p:nvSpPr>
        <p:spPr bwMode="auto">
          <a:xfrm>
            <a:off x="7561264" y="3304911"/>
            <a:ext cx="74612" cy="74613"/>
          </a:xfrm>
          <a:prstGeom prst="ellipse">
            <a:avLst/>
          </a:prstGeom>
          <a:solidFill>
            <a:schemeClr val="hlink"/>
          </a:solidFill>
          <a:ln w="12700">
            <a:solidFill>
              <a:schemeClr val="hlink"/>
            </a:solidFill>
            <a:round/>
            <a:headEnd type="none" w="sm" len="sm"/>
            <a:tailEnd type="none" w="sm" len="sm"/>
          </a:ln>
          <a:effectLst/>
        </p:spPr>
        <p:txBody>
          <a:bodyPr wrap="none" anchor="ctr"/>
          <a:lstStyle/>
          <a:p>
            <a:endParaRPr lang="en-US"/>
          </a:p>
        </p:txBody>
      </p:sp>
      <p:sp>
        <p:nvSpPr>
          <p:cNvPr id="92" name="Oval 35">
            <a:extLst>
              <a:ext uri="{FF2B5EF4-FFF2-40B4-BE49-F238E27FC236}">
                <a16:creationId xmlns:a16="http://schemas.microsoft.com/office/drawing/2014/main" id="{FA99E4AA-6861-44D4-BFD8-4DED1B64EF07}"/>
              </a:ext>
            </a:extLst>
          </p:cNvPr>
          <p:cNvSpPr>
            <a:spLocks noChangeArrowheads="1"/>
          </p:cNvSpPr>
          <p:nvPr/>
        </p:nvSpPr>
        <p:spPr bwMode="auto">
          <a:xfrm>
            <a:off x="8104189" y="3047736"/>
            <a:ext cx="74612" cy="74613"/>
          </a:xfrm>
          <a:prstGeom prst="ellipse">
            <a:avLst/>
          </a:prstGeom>
          <a:solidFill>
            <a:srgbClr val="0000FF"/>
          </a:solidFill>
          <a:ln w="12700">
            <a:noFill/>
            <a:round/>
            <a:headEnd type="none" w="sm" len="sm"/>
            <a:tailEnd type="none" w="sm" len="sm"/>
          </a:ln>
          <a:effectLst/>
        </p:spPr>
        <p:txBody>
          <a:bodyPr wrap="none" anchor="ctr"/>
          <a:lstStyle/>
          <a:p>
            <a:endParaRPr lang="en-US"/>
          </a:p>
        </p:txBody>
      </p:sp>
      <p:sp>
        <p:nvSpPr>
          <p:cNvPr id="93" name="Oval 36">
            <a:extLst>
              <a:ext uri="{FF2B5EF4-FFF2-40B4-BE49-F238E27FC236}">
                <a16:creationId xmlns:a16="http://schemas.microsoft.com/office/drawing/2014/main" id="{6B45328F-2420-411A-8D22-40777D4D73B7}"/>
              </a:ext>
            </a:extLst>
          </p:cNvPr>
          <p:cNvSpPr>
            <a:spLocks noChangeArrowheads="1"/>
          </p:cNvSpPr>
          <p:nvPr/>
        </p:nvSpPr>
        <p:spPr bwMode="auto">
          <a:xfrm>
            <a:off x="6989764" y="3457311"/>
            <a:ext cx="74612" cy="74613"/>
          </a:xfrm>
          <a:prstGeom prst="ellipse">
            <a:avLst/>
          </a:prstGeom>
          <a:solidFill>
            <a:schemeClr val="hlink"/>
          </a:solidFill>
          <a:ln w="12700">
            <a:solidFill>
              <a:schemeClr val="hlink"/>
            </a:solidFill>
            <a:round/>
            <a:headEnd type="none" w="sm" len="sm"/>
            <a:tailEnd type="none" w="sm" len="sm"/>
          </a:ln>
          <a:effectLst/>
        </p:spPr>
        <p:txBody>
          <a:bodyPr wrap="none" anchor="ctr"/>
          <a:lstStyle/>
          <a:p>
            <a:endParaRPr lang="en-US"/>
          </a:p>
        </p:txBody>
      </p:sp>
      <p:sp>
        <p:nvSpPr>
          <p:cNvPr id="94" name="Oval 37">
            <a:extLst>
              <a:ext uri="{FF2B5EF4-FFF2-40B4-BE49-F238E27FC236}">
                <a16:creationId xmlns:a16="http://schemas.microsoft.com/office/drawing/2014/main" id="{C294C3EB-3484-42BD-966D-E449BEB490EC}"/>
              </a:ext>
            </a:extLst>
          </p:cNvPr>
          <p:cNvSpPr>
            <a:spLocks noChangeArrowheads="1"/>
          </p:cNvSpPr>
          <p:nvPr/>
        </p:nvSpPr>
        <p:spPr bwMode="auto">
          <a:xfrm>
            <a:off x="5618164" y="3904985"/>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95" name="Line 38">
            <a:extLst>
              <a:ext uri="{FF2B5EF4-FFF2-40B4-BE49-F238E27FC236}">
                <a16:creationId xmlns:a16="http://schemas.microsoft.com/office/drawing/2014/main" id="{A57844E1-2FBE-473B-8485-CBB4178A2258}"/>
              </a:ext>
            </a:extLst>
          </p:cNvPr>
          <p:cNvSpPr>
            <a:spLocks noChangeShapeType="1"/>
          </p:cNvSpPr>
          <p:nvPr/>
        </p:nvSpPr>
        <p:spPr bwMode="auto">
          <a:xfrm>
            <a:off x="5132390" y="2952483"/>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6" name="Line 39">
            <a:extLst>
              <a:ext uri="{FF2B5EF4-FFF2-40B4-BE49-F238E27FC236}">
                <a16:creationId xmlns:a16="http://schemas.microsoft.com/office/drawing/2014/main" id="{933122E2-3135-4C7E-9626-7E8647F4EDEE}"/>
              </a:ext>
            </a:extLst>
          </p:cNvPr>
          <p:cNvSpPr>
            <a:spLocks noChangeShapeType="1"/>
          </p:cNvSpPr>
          <p:nvPr/>
        </p:nvSpPr>
        <p:spPr bwMode="auto">
          <a:xfrm>
            <a:off x="5132390" y="3857359"/>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7" name="Line 40">
            <a:extLst>
              <a:ext uri="{FF2B5EF4-FFF2-40B4-BE49-F238E27FC236}">
                <a16:creationId xmlns:a16="http://schemas.microsoft.com/office/drawing/2014/main" id="{002187A7-614D-40A5-A8CC-130BC62D6837}"/>
              </a:ext>
            </a:extLst>
          </p:cNvPr>
          <p:cNvSpPr>
            <a:spLocks noChangeShapeType="1"/>
          </p:cNvSpPr>
          <p:nvPr/>
        </p:nvSpPr>
        <p:spPr bwMode="auto">
          <a:xfrm>
            <a:off x="5132390" y="4771759"/>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8" name="Line 41">
            <a:extLst>
              <a:ext uri="{FF2B5EF4-FFF2-40B4-BE49-F238E27FC236}">
                <a16:creationId xmlns:a16="http://schemas.microsoft.com/office/drawing/2014/main" id="{B0546AD3-CA3C-46E2-AE2F-2AB0BBA9F7CB}"/>
              </a:ext>
            </a:extLst>
          </p:cNvPr>
          <p:cNvSpPr>
            <a:spLocks noChangeShapeType="1"/>
          </p:cNvSpPr>
          <p:nvPr/>
        </p:nvSpPr>
        <p:spPr bwMode="auto">
          <a:xfrm>
            <a:off x="5132390" y="5686159"/>
            <a:ext cx="3638551"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0" name="Line 42">
            <a:extLst>
              <a:ext uri="{FF2B5EF4-FFF2-40B4-BE49-F238E27FC236}">
                <a16:creationId xmlns:a16="http://schemas.microsoft.com/office/drawing/2014/main" id="{20E510E0-1466-4FB8-9427-8EA60DAEE9EE}"/>
              </a:ext>
            </a:extLst>
          </p:cNvPr>
          <p:cNvSpPr>
            <a:spLocks noChangeShapeType="1"/>
          </p:cNvSpPr>
          <p:nvPr/>
        </p:nvSpPr>
        <p:spPr bwMode="auto">
          <a:xfrm>
            <a:off x="5580063" y="2504810"/>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1" name="Line 43">
            <a:extLst>
              <a:ext uri="{FF2B5EF4-FFF2-40B4-BE49-F238E27FC236}">
                <a16:creationId xmlns:a16="http://schemas.microsoft.com/office/drawing/2014/main" id="{0C6FF569-58BC-4593-8951-721214971FAD}"/>
              </a:ext>
            </a:extLst>
          </p:cNvPr>
          <p:cNvSpPr>
            <a:spLocks noChangeShapeType="1"/>
          </p:cNvSpPr>
          <p:nvPr/>
        </p:nvSpPr>
        <p:spPr bwMode="auto">
          <a:xfrm>
            <a:off x="6494463" y="2504810"/>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2" name="Line 44">
            <a:extLst>
              <a:ext uri="{FF2B5EF4-FFF2-40B4-BE49-F238E27FC236}">
                <a16:creationId xmlns:a16="http://schemas.microsoft.com/office/drawing/2014/main" id="{712CC398-7CDB-4828-85F4-A04119D28EFE}"/>
              </a:ext>
            </a:extLst>
          </p:cNvPr>
          <p:cNvSpPr>
            <a:spLocks noChangeShapeType="1"/>
          </p:cNvSpPr>
          <p:nvPr/>
        </p:nvSpPr>
        <p:spPr bwMode="auto">
          <a:xfrm>
            <a:off x="7399338" y="2504810"/>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3" name="Line 45">
            <a:extLst>
              <a:ext uri="{FF2B5EF4-FFF2-40B4-BE49-F238E27FC236}">
                <a16:creationId xmlns:a16="http://schemas.microsoft.com/office/drawing/2014/main" id="{0955EFBA-80A2-4471-BD19-7DBCD679B4AC}"/>
              </a:ext>
            </a:extLst>
          </p:cNvPr>
          <p:cNvSpPr>
            <a:spLocks noChangeShapeType="1"/>
          </p:cNvSpPr>
          <p:nvPr/>
        </p:nvSpPr>
        <p:spPr bwMode="auto">
          <a:xfrm>
            <a:off x="8313738" y="2504810"/>
            <a:ext cx="0" cy="3638551"/>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4" name="Oval 46">
            <a:extLst>
              <a:ext uri="{FF2B5EF4-FFF2-40B4-BE49-F238E27FC236}">
                <a16:creationId xmlns:a16="http://schemas.microsoft.com/office/drawing/2014/main" id="{2BBC7B99-C6F3-4B24-8D01-699CE1E368CE}"/>
              </a:ext>
            </a:extLst>
          </p:cNvPr>
          <p:cNvSpPr>
            <a:spLocks noChangeArrowheads="1"/>
          </p:cNvSpPr>
          <p:nvPr/>
        </p:nvSpPr>
        <p:spPr bwMode="auto">
          <a:xfrm>
            <a:off x="6580190" y="3047735"/>
            <a:ext cx="2038351" cy="2038351"/>
          </a:xfrm>
          <a:prstGeom prst="ellipse">
            <a:avLst/>
          </a:prstGeom>
          <a:noFill/>
          <a:ln w="12700">
            <a:solidFill>
              <a:schemeClr val="tx2"/>
            </a:solidFill>
            <a:round/>
            <a:headEnd type="none" w="sm" len="sm"/>
            <a:tailEnd type="none" w="sm" len="sm"/>
          </a:ln>
          <a:effectLst/>
        </p:spPr>
        <p:txBody>
          <a:bodyPr wrap="none" anchor="ctr"/>
          <a:lstStyle/>
          <a:p>
            <a:endParaRPr lang="en-US"/>
          </a:p>
        </p:txBody>
      </p:sp>
      <p:sp>
        <p:nvSpPr>
          <p:cNvPr id="105" name="Oval 47">
            <a:extLst>
              <a:ext uri="{FF2B5EF4-FFF2-40B4-BE49-F238E27FC236}">
                <a16:creationId xmlns:a16="http://schemas.microsoft.com/office/drawing/2014/main" id="{8D7C3275-00C5-414B-9AE8-BE40A2B255B3}"/>
              </a:ext>
            </a:extLst>
          </p:cNvPr>
          <p:cNvSpPr>
            <a:spLocks noChangeArrowheads="1"/>
          </p:cNvSpPr>
          <p:nvPr/>
        </p:nvSpPr>
        <p:spPr bwMode="auto">
          <a:xfrm>
            <a:off x="8047038" y="5914761"/>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06" name="Oval 48">
            <a:extLst>
              <a:ext uri="{FF2B5EF4-FFF2-40B4-BE49-F238E27FC236}">
                <a16:creationId xmlns:a16="http://schemas.microsoft.com/office/drawing/2014/main" id="{30AF6C98-5DB9-42F6-B27B-13350AB95C70}"/>
              </a:ext>
            </a:extLst>
          </p:cNvPr>
          <p:cNvSpPr>
            <a:spLocks noChangeArrowheads="1"/>
          </p:cNvSpPr>
          <p:nvPr/>
        </p:nvSpPr>
        <p:spPr bwMode="auto">
          <a:xfrm>
            <a:off x="6361114" y="5876661"/>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07" name="Oval 49">
            <a:extLst>
              <a:ext uri="{FF2B5EF4-FFF2-40B4-BE49-F238E27FC236}">
                <a16:creationId xmlns:a16="http://schemas.microsoft.com/office/drawing/2014/main" id="{5EA53558-53E8-4776-83A8-963BE196F3EA}"/>
              </a:ext>
            </a:extLst>
          </p:cNvPr>
          <p:cNvSpPr>
            <a:spLocks noChangeArrowheads="1"/>
          </p:cNvSpPr>
          <p:nvPr/>
        </p:nvSpPr>
        <p:spPr bwMode="auto">
          <a:xfrm>
            <a:off x="8599489" y="3609711"/>
            <a:ext cx="74612" cy="74613"/>
          </a:xfrm>
          <a:prstGeom prst="ellipse">
            <a:avLst/>
          </a:prstGeom>
          <a:solidFill>
            <a:srgbClr val="0000FF"/>
          </a:solidFill>
          <a:ln w="12700">
            <a:noFill/>
            <a:round/>
            <a:headEnd type="none" w="sm" len="sm"/>
            <a:tailEnd type="none" w="sm" len="sm"/>
          </a:ln>
          <a:effectLst/>
        </p:spPr>
        <p:txBody>
          <a:bodyPr wrap="none" anchor="ctr"/>
          <a:lstStyle/>
          <a:p>
            <a:endParaRPr lang="en-US"/>
          </a:p>
        </p:txBody>
      </p:sp>
      <p:sp>
        <p:nvSpPr>
          <p:cNvPr id="108" name="Oval 50">
            <a:extLst>
              <a:ext uri="{FF2B5EF4-FFF2-40B4-BE49-F238E27FC236}">
                <a16:creationId xmlns:a16="http://schemas.microsoft.com/office/drawing/2014/main" id="{0C3098BC-FA60-4F2B-B88A-F62CEDA47B96}"/>
              </a:ext>
            </a:extLst>
          </p:cNvPr>
          <p:cNvSpPr>
            <a:spLocks noChangeArrowheads="1"/>
          </p:cNvSpPr>
          <p:nvPr/>
        </p:nvSpPr>
        <p:spPr bwMode="auto">
          <a:xfrm>
            <a:off x="7551738" y="5324211"/>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09" name="Oval 51">
            <a:extLst>
              <a:ext uri="{FF2B5EF4-FFF2-40B4-BE49-F238E27FC236}">
                <a16:creationId xmlns:a16="http://schemas.microsoft.com/office/drawing/2014/main" id="{E122DBB9-E046-4D22-9218-19B2AF889FE0}"/>
              </a:ext>
            </a:extLst>
          </p:cNvPr>
          <p:cNvSpPr>
            <a:spLocks noChangeArrowheads="1"/>
          </p:cNvSpPr>
          <p:nvPr/>
        </p:nvSpPr>
        <p:spPr bwMode="auto">
          <a:xfrm>
            <a:off x="8180389" y="2800085"/>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10" name="Oval 52">
            <a:extLst>
              <a:ext uri="{FF2B5EF4-FFF2-40B4-BE49-F238E27FC236}">
                <a16:creationId xmlns:a16="http://schemas.microsoft.com/office/drawing/2014/main" id="{971948CB-AEB0-4159-AF8F-684AD7CA2010}"/>
              </a:ext>
            </a:extLst>
          </p:cNvPr>
          <p:cNvSpPr>
            <a:spLocks noChangeArrowheads="1"/>
          </p:cNvSpPr>
          <p:nvPr/>
        </p:nvSpPr>
        <p:spPr bwMode="auto">
          <a:xfrm>
            <a:off x="6256338" y="3666861"/>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11" name="Oval 53">
            <a:extLst>
              <a:ext uri="{FF2B5EF4-FFF2-40B4-BE49-F238E27FC236}">
                <a16:creationId xmlns:a16="http://schemas.microsoft.com/office/drawing/2014/main" id="{433570E9-9868-4E7B-8543-F8501633BF33}"/>
              </a:ext>
            </a:extLst>
          </p:cNvPr>
          <p:cNvSpPr>
            <a:spLocks noChangeArrowheads="1"/>
          </p:cNvSpPr>
          <p:nvPr/>
        </p:nvSpPr>
        <p:spPr bwMode="auto">
          <a:xfrm>
            <a:off x="5722938" y="5057511"/>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12" name="Oval 54">
            <a:extLst>
              <a:ext uri="{FF2B5EF4-FFF2-40B4-BE49-F238E27FC236}">
                <a16:creationId xmlns:a16="http://schemas.microsoft.com/office/drawing/2014/main" id="{EB431675-BD22-4CD3-B492-564CFF7EB23B}"/>
              </a:ext>
            </a:extLst>
          </p:cNvPr>
          <p:cNvSpPr>
            <a:spLocks noChangeArrowheads="1"/>
          </p:cNvSpPr>
          <p:nvPr/>
        </p:nvSpPr>
        <p:spPr bwMode="auto">
          <a:xfrm>
            <a:off x="6542089" y="2590536"/>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13" name="Oval 55">
            <a:extLst>
              <a:ext uri="{FF2B5EF4-FFF2-40B4-BE49-F238E27FC236}">
                <a16:creationId xmlns:a16="http://schemas.microsoft.com/office/drawing/2014/main" id="{B3EEF942-7548-4ECE-A673-95FD23B9D4E7}"/>
              </a:ext>
            </a:extLst>
          </p:cNvPr>
          <p:cNvSpPr>
            <a:spLocks noChangeArrowheads="1"/>
          </p:cNvSpPr>
          <p:nvPr/>
        </p:nvSpPr>
        <p:spPr bwMode="auto">
          <a:xfrm>
            <a:off x="5599114" y="3314436"/>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114" name="Oval 56">
            <a:extLst>
              <a:ext uri="{FF2B5EF4-FFF2-40B4-BE49-F238E27FC236}">
                <a16:creationId xmlns:a16="http://schemas.microsoft.com/office/drawing/2014/main" id="{6A664AC6-B18F-44E8-BCDF-2C7FC8664198}"/>
              </a:ext>
            </a:extLst>
          </p:cNvPr>
          <p:cNvSpPr>
            <a:spLocks noChangeArrowheads="1"/>
          </p:cNvSpPr>
          <p:nvPr/>
        </p:nvSpPr>
        <p:spPr bwMode="auto">
          <a:xfrm>
            <a:off x="6523038" y="4238361"/>
            <a:ext cx="74612" cy="74613"/>
          </a:xfrm>
          <a:prstGeom prst="ellipse">
            <a:avLst/>
          </a:prstGeom>
          <a:solidFill>
            <a:srgbClr val="0000FF"/>
          </a:solidFill>
          <a:ln w="12700">
            <a:noFill/>
            <a:round/>
            <a:headEnd type="none" w="sm" len="sm"/>
            <a:tailEnd type="none" w="sm" len="sm"/>
          </a:ln>
          <a:effectLst/>
        </p:spPr>
        <p:txBody>
          <a:bodyPr wrap="none" anchor="ctr"/>
          <a:lstStyle/>
          <a:p>
            <a:endParaRPr lang="en-US"/>
          </a:p>
        </p:txBody>
      </p:sp>
      <p:sp>
        <p:nvSpPr>
          <p:cNvPr id="115" name="Oval 57">
            <a:extLst>
              <a:ext uri="{FF2B5EF4-FFF2-40B4-BE49-F238E27FC236}">
                <a16:creationId xmlns:a16="http://schemas.microsoft.com/office/drawing/2014/main" id="{006F269C-C3D1-4AB2-A64E-2B89244D8160}"/>
              </a:ext>
            </a:extLst>
          </p:cNvPr>
          <p:cNvSpPr>
            <a:spLocks noChangeArrowheads="1"/>
          </p:cNvSpPr>
          <p:nvPr/>
        </p:nvSpPr>
        <p:spPr bwMode="auto">
          <a:xfrm>
            <a:off x="5427664" y="6076685"/>
            <a:ext cx="74612" cy="74613"/>
          </a:xfrm>
          <a:prstGeom prst="ellipse">
            <a:avLst/>
          </a:prstGeom>
          <a:solidFill>
            <a:schemeClr val="tx1"/>
          </a:solidFill>
          <a:ln w="12700">
            <a:noFill/>
            <a:round/>
            <a:headEnd type="none" w="sm" len="sm"/>
            <a:tailEnd type="none" w="sm" len="sm"/>
          </a:ln>
          <a:effectLst/>
        </p:spPr>
        <p:txBody>
          <a:bodyPr wrap="none" anchor="ctr"/>
          <a:lstStyle/>
          <a:p>
            <a:endParaRPr lang="en-US"/>
          </a:p>
        </p:txBody>
      </p:sp>
      <p:sp>
        <p:nvSpPr>
          <p:cNvPr id="55" name="Rectangle 3">
            <a:extLst>
              <a:ext uri="{FF2B5EF4-FFF2-40B4-BE49-F238E27FC236}">
                <a16:creationId xmlns:a16="http://schemas.microsoft.com/office/drawing/2014/main" id="{2890DAF9-5A33-4636-9769-29F89C77740B}"/>
              </a:ext>
            </a:extLst>
          </p:cNvPr>
          <p:cNvSpPr>
            <a:spLocks noGrp="1" noChangeArrowheads="1"/>
          </p:cNvSpPr>
          <p:nvPr>
            <p:ph idx="1"/>
          </p:nvPr>
        </p:nvSpPr>
        <p:spPr>
          <a:xfrm>
            <a:off x="368299" y="1176864"/>
            <a:ext cx="3992558" cy="4966497"/>
          </a:xfrm>
        </p:spPr>
        <p:txBody>
          <a:bodyPr>
            <a:normAutofit/>
          </a:bodyPr>
          <a:lstStyle/>
          <a:p>
            <a:r>
              <a:rPr lang="it-IT" sz="1800" dirty="0"/>
              <a:t>Query processing with the VA-file is based on a </a:t>
            </a:r>
            <a:r>
              <a:rPr lang="it-IT" sz="1800" dirty="0">
                <a:solidFill>
                  <a:schemeClr val="accent2"/>
                </a:solidFill>
              </a:rPr>
              <a:t>filter &amp; refine approach</a:t>
            </a:r>
          </a:p>
          <a:p>
            <a:r>
              <a:rPr lang="it-IT" sz="1800" dirty="0"/>
              <a:t>For simplicity, consider a range query</a:t>
            </a:r>
          </a:p>
          <a:p>
            <a:pPr>
              <a:buFont typeface="Wingdings" pitchFamily="2" charset="2"/>
              <a:buNone/>
            </a:pPr>
            <a:r>
              <a:rPr lang="it-IT" sz="1800" dirty="0">
                <a:solidFill>
                  <a:schemeClr val="accent2"/>
                </a:solidFill>
              </a:rPr>
              <a:t>     Filter</a:t>
            </a:r>
            <a:r>
              <a:rPr lang="it-IT" sz="1800" dirty="0"/>
              <a:t>: the VA file is accessed and only the points in the regions that intersect the query region are kept</a:t>
            </a:r>
          </a:p>
          <a:p>
            <a:pPr>
              <a:buFont typeface="Wingdings" pitchFamily="2" charset="2"/>
              <a:buNone/>
            </a:pPr>
            <a:r>
              <a:rPr lang="it-IT" sz="1800" dirty="0">
                <a:solidFill>
                  <a:schemeClr val="accent2"/>
                </a:solidFill>
              </a:rPr>
              <a:t>    Refine</a:t>
            </a:r>
            <a:r>
              <a:rPr lang="it-IT" sz="1800" dirty="0"/>
              <a:t>: the feature vectors are retrieved and an exact check is made</a:t>
            </a:r>
          </a:p>
        </p:txBody>
      </p:sp>
      <p:sp>
        <p:nvSpPr>
          <p:cNvPr id="52" name="Footer Placeholder 1">
            <a:extLst>
              <a:ext uri="{FF2B5EF4-FFF2-40B4-BE49-F238E27FC236}">
                <a16:creationId xmlns:a16="http://schemas.microsoft.com/office/drawing/2014/main" id="{78B0F740-08C9-41E3-AEF1-C26F91AD20C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944852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13" name="Content Placeholder 2"/>
          <p:cNvSpPr txBox="1">
            <a:spLocks/>
          </p:cNvSpPr>
          <p:nvPr/>
        </p:nvSpPr>
        <p:spPr>
          <a:xfrm>
            <a:off x="834114" y="3415078"/>
            <a:ext cx="3312899" cy="141158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err="1">
                <a:solidFill>
                  <a:prstClr val="black"/>
                </a:solidFill>
                <a:latin typeface="Calibri" panose="020F0502020204030204"/>
              </a:rPr>
              <a:t>Univariate</a:t>
            </a:r>
            <a:endParaRPr lang="en-CA" sz="2100" u="sng">
              <a:solidFill>
                <a:prstClr val="black"/>
              </a:solidFill>
              <a:latin typeface="Calibri" panose="020F0502020204030204"/>
            </a:endParaRPr>
          </a:p>
          <a:p>
            <a:pPr marL="0" indent="0" algn="ctr" defTabSz="685783">
              <a:spcBef>
                <a:spcPts val="751"/>
              </a:spcBef>
              <a:buNone/>
              <a:defRPr/>
            </a:pPr>
            <a:r>
              <a:rPr lang="en-CA" sz="2100">
                <a:solidFill>
                  <a:prstClr val="black"/>
                </a:solidFill>
                <a:latin typeface="Calibri" panose="020F0502020204030204"/>
              </a:rPr>
              <a:t>each point represents one   value (e.g., temperature)</a:t>
            </a:r>
          </a:p>
        </p:txBody>
      </p:sp>
      <p:sp>
        <p:nvSpPr>
          <p:cNvPr id="14" name="Content Placeholder 2"/>
          <p:cNvSpPr txBox="1">
            <a:spLocks/>
          </p:cNvSpPr>
          <p:nvPr/>
        </p:nvSpPr>
        <p:spPr>
          <a:xfrm>
            <a:off x="4309958" y="3400090"/>
            <a:ext cx="3312899" cy="1411585"/>
          </a:xfrm>
          <a:prstGeom prst="rect">
            <a:avLst/>
          </a:prstGeom>
        </p:spPr>
        <p:txBody>
          <a:bodyPr vert="horz" lIns="68580" tIns="34291" rIns="68580" bIns="34291" rtlCol="0">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a:solidFill>
                  <a:prstClr val="white">
                    <a:lumMod val="85000"/>
                  </a:prstClr>
                </a:solidFill>
                <a:latin typeface="Calibri" panose="020F0502020204030204"/>
              </a:rPr>
              <a:t>Multivariate</a:t>
            </a:r>
          </a:p>
          <a:p>
            <a:pPr marL="0" indent="0" algn="ctr" defTabSz="685783">
              <a:spcBef>
                <a:spcPts val="751"/>
              </a:spcBef>
              <a:buNone/>
              <a:defRPr/>
            </a:pPr>
            <a:r>
              <a:rPr lang="en-CA" sz="2100">
                <a:solidFill>
                  <a:prstClr val="white">
                    <a:lumMod val="85000"/>
                  </a:prstClr>
                </a:solidFill>
                <a:latin typeface="Calibri" panose="020F0502020204030204"/>
              </a:rPr>
              <a:t>each point represents many   values (e.g., temperature, humidity, pressure, wind, etc.)</a:t>
            </a:r>
          </a:p>
        </p:txBody>
      </p:sp>
      <p:sp>
        <p:nvSpPr>
          <p:cNvPr id="6" name="Google Shape;357;p28"/>
          <p:cNvSpPr/>
          <p:nvPr/>
        </p:nvSpPr>
        <p:spPr>
          <a:xfrm>
            <a:off x="1800196" y="2877594"/>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7" name="Straight Connector 6"/>
          <p:cNvCxnSpPr>
            <a:stCxn id="10" idx="7"/>
          </p:cNvCxnSpPr>
          <p:nvPr/>
        </p:nvCxnSpPr>
        <p:spPr>
          <a:xfrm flipV="1">
            <a:off x="2278404" y="2400756"/>
            <a:ext cx="494104" cy="50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57891" y="2633296"/>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72507" y="2400756"/>
            <a:ext cx="257908" cy="2325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10" name="Oval 9"/>
          <p:cNvSpPr/>
          <p:nvPr/>
        </p:nvSpPr>
        <p:spPr>
          <a:xfrm>
            <a:off x="2201637" y="2895179"/>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11" name="TextBox 10"/>
          <p:cNvSpPr txBox="1"/>
          <p:nvPr/>
        </p:nvSpPr>
        <p:spPr>
          <a:xfrm>
            <a:off x="2740144" y="2368570"/>
            <a:ext cx="357203" cy="323165"/>
          </a:xfrm>
          <a:prstGeom prst="rect">
            <a:avLst/>
          </a:prstGeom>
          <a:noFill/>
        </p:spPr>
        <p:txBody>
          <a:bodyPr wrap="square" rtlCol="0">
            <a:spAutoFit/>
          </a:bodyPr>
          <a:lstStyle/>
          <a:p>
            <a:pPr defTabSz="685783">
              <a:defRPr/>
            </a:pPr>
            <a:r>
              <a:rPr lang="en-CA" sz="1500">
                <a:solidFill>
                  <a:prstClr val="black"/>
                </a:solidFill>
                <a:latin typeface="Calibri" panose="020F0502020204030204"/>
                <a:ea typeface="MS PGothic" pitchFamily="34" charset="-128"/>
              </a:rPr>
              <a:t>8</a:t>
            </a:r>
          </a:p>
        </p:txBody>
      </p:sp>
      <p:sp>
        <p:nvSpPr>
          <p:cNvPr id="12" name="Google Shape;357;p28"/>
          <p:cNvSpPr/>
          <p:nvPr/>
        </p:nvSpPr>
        <p:spPr>
          <a:xfrm>
            <a:off x="5173511" y="2898110"/>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chemeClr val="bg1">
                <a:lumMod val="85000"/>
              </a:schemeClr>
            </a:solidFill>
            <a:prstDash val="solid"/>
            <a:round/>
            <a:headEnd type="none" w="med" len="med"/>
            <a:tailEnd type="none" w="med" len="med"/>
          </a:ln>
        </p:spPr>
      </p:sp>
      <p:cxnSp>
        <p:nvCxnSpPr>
          <p:cNvPr id="15" name="Straight Connector 14"/>
          <p:cNvCxnSpPr>
            <a:stCxn id="18" idx="7"/>
          </p:cNvCxnSpPr>
          <p:nvPr/>
        </p:nvCxnSpPr>
        <p:spPr>
          <a:xfrm flipV="1">
            <a:off x="5651721" y="1726360"/>
            <a:ext cx="488243" cy="12021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31207" y="2653812"/>
            <a:ext cx="772524" cy="3011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39962" y="2421272"/>
            <a:ext cx="257908" cy="23253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CA" sz="1351">
                <a:solidFill>
                  <a:prstClr val="white"/>
                </a:solidFill>
                <a:latin typeface="Calibri" panose="020F0502020204030204"/>
              </a:rPr>
              <a:t>6</a:t>
            </a:r>
          </a:p>
        </p:txBody>
      </p:sp>
      <p:sp>
        <p:nvSpPr>
          <p:cNvPr id="18" name="Oval 17"/>
          <p:cNvSpPr/>
          <p:nvPr/>
        </p:nvSpPr>
        <p:spPr>
          <a:xfrm>
            <a:off x="5574952" y="2915695"/>
            <a:ext cx="89941" cy="87648"/>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lumMod val="85000"/>
                </a:prstClr>
              </a:solidFill>
              <a:latin typeface="Calibri" panose="020F0502020204030204"/>
            </a:endParaRPr>
          </a:p>
        </p:txBody>
      </p:sp>
      <p:sp>
        <p:nvSpPr>
          <p:cNvPr id="20" name="Rectangle 19"/>
          <p:cNvSpPr/>
          <p:nvPr/>
        </p:nvSpPr>
        <p:spPr>
          <a:xfrm>
            <a:off x="6139962" y="1723234"/>
            <a:ext cx="257908" cy="23253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2" name="Rectangle 21"/>
          <p:cNvSpPr/>
          <p:nvPr/>
        </p:nvSpPr>
        <p:spPr>
          <a:xfrm>
            <a:off x="6139962" y="1955201"/>
            <a:ext cx="257908" cy="23253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4" name="Rectangle 23"/>
          <p:cNvSpPr/>
          <p:nvPr/>
        </p:nvSpPr>
        <p:spPr>
          <a:xfrm>
            <a:off x="6139962" y="2188772"/>
            <a:ext cx="257908" cy="23253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26" name="TextBox 25"/>
          <p:cNvSpPr txBox="1"/>
          <p:nvPr/>
        </p:nvSpPr>
        <p:spPr>
          <a:xfrm>
            <a:off x="6112144" y="1689462"/>
            <a:ext cx="366571" cy="553998"/>
          </a:xfrm>
          <a:prstGeom prst="rect">
            <a:avLst/>
          </a:prstGeom>
          <a:noFill/>
        </p:spPr>
        <p:txBody>
          <a:bodyPr wrap="square" lIns="91440" tIns="45720" rIns="91440" bIns="45720" rtlCol="0" anchor="t">
            <a:spAutoFit/>
          </a:bodyPr>
          <a:lstStyle/>
          <a:p>
            <a:pPr defTabSz="685783">
              <a:defRPr/>
            </a:pPr>
            <a:r>
              <a:rPr lang="en-CA" sz="1500">
                <a:latin typeface="Calibri" panose="020F0502020204030204"/>
                <a:ea typeface="MS PGothic"/>
              </a:rPr>
              <a:t>86</a:t>
            </a:r>
            <a:endParaRPr lang="en-CA" sz="1500">
              <a:latin typeface="Calibri" panose="020F0502020204030204"/>
              <a:ea typeface="MS PGothic" pitchFamily="34" charset="-128"/>
              <a:cs typeface="Calibri"/>
            </a:endParaRPr>
          </a:p>
        </p:txBody>
      </p:sp>
      <p:sp>
        <p:nvSpPr>
          <p:cNvPr id="28" name="TextBox 27"/>
          <p:cNvSpPr txBox="1"/>
          <p:nvPr/>
        </p:nvSpPr>
        <p:spPr>
          <a:xfrm>
            <a:off x="6104652" y="2148532"/>
            <a:ext cx="366571" cy="553998"/>
          </a:xfrm>
          <a:prstGeom prst="rect">
            <a:avLst/>
          </a:prstGeom>
          <a:noFill/>
        </p:spPr>
        <p:txBody>
          <a:bodyPr wrap="square" rtlCol="0">
            <a:spAutoFit/>
          </a:bodyPr>
          <a:lstStyle/>
          <a:p>
            <a:pPr defTabSz="685783">
              <a:defRPr/>
            </a:pPr>
            <a:r>
              <a:rPr lang="en-CA" sz="1500">
                <a:solidFill>
                  <a:prstClr val="white">
                    <a:lumMod val="85000"/>
                  </a:prstClr>
                </a:solidFill>
                <a:latin typeface="Calibri" panose="020F0502020204030204"/>
                <a:ea typeface="MS PGothic" pitchFamily="34" charset="-128"/>
              </a:rPr>
              <a:t>29</a:t>
            </a:r>
          </a:p>
        </p:txBody>
      </p:sp>
      <p:sp>
        <p:nvSpPr>
          <p:cNvPr id="23" name="Footer Placeholder 1">
            <a:extLst>
              <a:ext uri="{FF2B5EF4-FFF2-40B4-BE49-F238E27FC236}">
                <a16:creationId xmlns:a16="http://schemas.microsoft.com/office/drawing/2014/main" id="{4F94C0B8-C0D6-4C50-B16F-4D9254D0C36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64247609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578418"/>
            <a:ext cx="8229600" cy="1066800"/>
          </a:xfrm>
        </p:spPr>
        <p:txBody>
          <a:bodyPr/>
          <a:lstStyle/>
          <a:p>
            <a:r>
              <a:rPr lang="en-US" altLang="zh-CN" dirty="0" err="1"/>
              <a:t>VA+file</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57200" y="1623333"/>
            <a:ext cx="8229600" cy="4325112"/>
          </a:xfrm>
        </p:spPr>
        <p:txBody>
          <a:bodyPr>
            <a:normAutofit/>
          </a:bodyPr>
          <a:lstStyle/>
          <a:p>
            <a:r>
              <a:rPr lang="en-US" dirty="0"/>
              <a:t>Solution for </a:t>
            </a:r>
            <a:r>
              <a:rPr lang="en-US" dirty="0">
                <a:solidFill>
                  <a:srgbClr val="C00000"/>
                </a:solidFill>
              </a:rPr>
              <a:t>exact</a:t>
            </a:r>
            <a:r>
              <a:rPr lang="en-US" dirty="0"/>
              <a:t> </a:t>
            </a:r>
            <a:r>
              <a:rPr lang="en-US" dirty="0" err="1"/>
              <a:t>kNN</a:t>
            </a:r>
            <a:r>
              <a:rPr lang="en-US" dirty="0"/>
              <a:t> search</a:t>
            </a:r>
          </a:p>
          <a:p>
            <a:r>
              <a:rPr lang="en-US" dirty="0"/>
              <a:t>An improvement of the VA-file method:</a:t>
            </a:r>
          </a:p>
          <a:p>
            <a:pPr lvl="1"/>
            <a:r>
              <a:rPr lang="en-US" sz="2400" dirty="0"/>
              <a:t>Does not assume that neighboring dimensions are uncorrelated</a:t>
            </a:r>
          </a:p>
          <a:p>
            <a:pPr lvl="1"/>
            <a:r>
              <a:rPr lang="en-US" sz="2400" dirty="0"/>
              <a:t>Decorrelates the data using KLT</a:t>
            </a:r>
          </a:p>
          <a:p>
            <a:pPr lvl="1"/>
            <a:r>
              <a:rPr lang="en-US" sz="2400" dirty="0"/>
              <a:t>Allocates bits per dimension in a non-uniform fashion</a:t>
            </a:r>
          </a:p>
          <a:p>
            <a:pPr lvl="1"/>
            <a:r>
              <a:rPr lang="en-US" sz="2400" dirty="0"/>
              <a:t>Partitions each dimension using k-means instead of </a:t>
            </a:r>
            <a:r>
              <a:rPr lang="en-US" sz="2400" dirty="0" err="1"/>
              <a:t>equi</a:t>
            </a:r>
            <a:r>
              <a:rPr lang="en-US" sz="2400" dirty="0"/>
              <a:t>-depth</a:t>
            </a: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latin typeface="NimbusSanL-Regu"/>
            </a:endParaRPr>
          </a:p>
          <a:p>
            <a:pPr lvl="2"/>
            <a:endParaRPr lang="en-US" sz="2300" dirty="0">
              <a:solidFill>
                <a:srgbClr val="000000"/>
              </a:solidFill>
            </a:endParaRPr>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1"/>
            <a:endParaRPr lang="en-US" altLang="en-US" sz="1800" dirty="0"/>
          </a:p>
        </p:txBody>
      </p:sp>
      <p:sp>
        <p:nvSpPr>
          <p:cNvPr id="6" name="Rectangle 5">
            <a:extLst>
              <a:ext uri="{FF2B5EF4-FFF2-40B4-BE49-F238E27FC236}">
                <a16:creationId xmlns:a16="http://schemas.microsoft.com/office/drawing/2014/main" id="{DDCF210D-5724-4201-9F97-7D15C447D5F2}"/>
              </a:ext>
            </a:extLst>
          </p:cNvPr>
          <p:cNvSpPr/>
          <p:nvPr/>
        </p:nvSpPr>
        <p:spPr>
          <a:xfrm>
            <a:off x="7338952" y="980500"/>
            <a:ext cx="1665614"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338952" y="741926"/>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338952" y="1125213"/>
            <a:ext cx="1665614" cy="475489"/>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CA" sz="1400" dirty="0" err="1">
                <a:solidFill>
                  <a:schemeClr val="bg1"/>
                </a:solidFill>
              </a:rPr>
              <a:t>Ferhatosmanoglu</a:t>
            </a:r>
            <a:endParaRPr lang="en-CA" sz="1400" dirty="0">
              <a:solidFill>
                <a:schemeClr val="bg1"/>
              </a:solidFill>
            </a:endParaRPr>
          </a:p>
          <a:p>
            <a:pPr marL="0" lvl="1" algn="ctr" defTabSz="457189">
              <a:lnSpc>
                <a:spcPct val="90000"/>
              </a:lnSpc>
              <a:defRPr/>
            </a:pPr>
            <a:r>
              <a:rPr lang="en-CA" sz="1300" dirty="0">
                <a:solidFill>
                  <a:schemeClr val="bg1"/>
                </a:solidFill>
              </a:rPr>
              <a:t> et al.</a:t>
            </a:r>
          </a:p>
          <a:p>
            <a:pPr marL="0" lvl="1" algn="ctr" defTabSz="457189">
              <a:lnSpc>
                <a:spcPct val="90000"/>
              </a:lnSpc>
              <a:defRPr/>
            </a:pPr>
            <a:r>
              <a:rPr lang="en-CA" sz="1300" b="1" kern="0" dirty="0">
                <a:solidFill>
                  <a:prstClr val="white"/>
                </a:solidFill>
                <a:latin typeface="Gill Sans" charset="0"/>
                <a:ea typeface="Gill Sans" charset="0"/>
                <a:cs typeface="Gill Sans" charset="0"/>
              </a:rPr>
              <a:t>CIKM’00</a:t>
            </a:r>
            <a:endParaRPr lang="en-US" sz="1300" b="1" kern="0" dirty="0">
              <a:solidFill>
                <a:prstClr val="white"/>
              </a:solidFill>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3E11D116-93C1-4E85-85E8-ADEA32388D5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18688368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1" y="1239332"/>
            <a:ext cx="4954720" cy="496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11" y="1239332"/>
            <a:ext cx="4958959" cy="496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5" name="Группа 9224"/>
          <p:cNvGrpSpPr/>
          <p:nvPr/>
        </p:nvGrpSpPr>
        <p:grpSpPr>
          <a:xfrm>
            <a:off x="657637" y="4548249"/>
            <a:ext cx="3166688" cy="2033367"/>
            <a:chOff x="1804019" y="4247886"/>
            <a:chExt cx="3463678" cy="2412931"/>
          </a:xfrm>
        </p:grpSpPr>
        <p:sp>
          <p:nvSpPr>
            <p:cNvPr id="9" name="TextBox 8"/>
            <p:cNvSpPr txBox="1"/>
            <p:nvPr/>
          </p:nvSpPr>
          <p:spPr>
            <a:xfrm>
              <a:off x="1804019" y="6112974"/>
              <a:ext cx="2635623" cy="547843"/>
            </a:xfrm>
            <a:prstGeom prst="rect">
              <a:avLst/>
            </a:prstGeom>
            <a:noFill/>
          </p:spPr>
          <p:txBody>
            <a:bodyPr wrap="none" rtlCol="0">
              <a:spAutoFit/>
            </a:bodyPr>
            <a:lstStyle/>
            <a:p>
              <a:r>
                <a:rPr lang="en-US" sz="2400" dirty="0">
                  <a:solidFill>
                    <a:srgbClr val="00B050"/>
                  </a:solidFill>
                </a:rPr>
                <a:t>Visual codebook</a:t>
              </a:r>
            </a:p>
          </p:txBody>
        </p:sp>
        <p:cxnSp>
          <p:nvCxnSpPr>
            <p:cNvPr id="9217" name="Прямая со стрелкой 9216"/>
            <p:cNvCxnSpPr>
              <a:cxnSpLocks/>
              <a:stCxn id="9" idx="0"/>
            </p:cNvCxnSpPr>
            <p:nvPr/>
          </p:nvCxnSpPr>
          <p:spPr>
            <a:xfrm flipV="1">
              <a:off x="3121831" y="5518118"/>
              <a:ext cx="1079010" cy="59485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a:cxnSpLocks/>
            </p:cNvCxnSpPr>
            <p:nvPr/>
          </p:nvCxnSpPr>
          <p:spPr>
            <a:xfrm flipV="1">
              <a:off x="3242930" y="5061455"/>
              <a:ext cx="2024767" cy="121847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a:cxnSpLocks/>
            </p:cNvCxnSpPr>
            <p:nvPr/>
          </p:nvCxnSpPr>
          <p:spPr>
            <a:xfrm flipV="1">
              <a:off x="2537948" y="4247886"/>
              <a:ext cx="1514149" cy="203204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3" name="Полилиния 2"/>
          <p:cNvSpPr/>
          <p:nvPr/>
        </p:nvSpPr>
        <p:spPr>
          <a:xfrm>
            <a:off x="1272771" y="1624160"/>
            <a:ext cx="944567" cy="1471071"/>
          </a:xfrm>
          <a:custGeom>
            <a:avLst/>
            <a:gdLst>
              <a:gd name="connsiteX0" fmla="*/ 59377 w 1033154"/>
              <a:gd name="connsiteY0" fmla="*/ 1745673 h 1745673"/>
              <a:gd name="connsiteX1" fmla="*/ 0 w 1033154"/>
              <a:gd name="connsiteY1" fmla="*/ 498764 h 1745673"/>
              <a:gd name="connsiteX2" fmla="*/ 795647 w 1033154"/>
              <a:gd name="connsiteY2" fmla="*/ 0 h 1745673"/>
              <a:gd name="connsiteX3" fmla="*/ 1033154 w 1033154"/>
              <a:gd name="connsiteY3" fmla="*/ 819397 h 1745673"/>
              <a:gd name="connsiteX4" fmla="*/ 59377 w 1033154"/>
              <a:gd name="connsiteY4" fmla="*/ 1745673 h 174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154" h="1745673">
                <a:moveTo>
                  <a:pt x="59377" y="1745673"/>
                </a:moveTo>
                <a:lnTo>
                  <a:pt x="0" y="498764"/>
                </a:lnTo>
                <a:lnTo>
                  <a:pt x="795647" y="0"/>
                </a:lnTo>
                <a:lnTo>
                  <a:pt x="1033154" y="819397"/>
                </a:lnTo>
                <a:lnTo>
                  <a:pt x="59377" y="1745673"/>
                </a:lnTo>
                <a:close/>
              </a:path>
            </a:pathLst>
          </a:custGeom>
          <a:solidFill>
            <a:srgbClr val="00B050">
              <a:alpha val="41961"/>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Группа 6"/>
          <p:cNvGrpSpPr/>
          <p:nvPr/>
        </p:nvGrpSpPr>
        <p:grpSpPr>
          <a:xfrm>
            <a:off x="2428072" y="2256578"/>
            <a:ext cx="4801272" cy="280423"/>
            <a:chOff x="2540029" y="1315587"/>
            <a:chExt cx="5251562" cy="332768"/>
          </a:xfrm>
        </p:grpSpPr>
        <p:sp>
          <p:nvSpPr>
            <p:cNvPr id="10" name="Пятиугольник 9"/>
            <p:cNvSpPr/>
            <p:nvPr/>
          </p:nvSpPr>
          <p:spPr>
            <a:xfrm>
              <a:off x="2540029" y="1315587"/>
              <a:ext cx="866453" cy="332768"/>
            </a:xfrm>
            <a:prstGeom prst="homePlate">
              <a:avLst/>
            </a:prstGeom>
            <a:solidFill>
              <a:schemeClr val="accent3">
                <a:lumMod val="40000"/>
                <a:lumOff val="60000"/>
              </a:schemeClr>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grpSp>
          <p:nvGrpSpPr>
            <p:cNvPr id="6" name="Группа 5"/>
            <p:cNvGrpSpPr/>
            <p:nvPr/>
          </p:nvGrpSpPr>
          <p:grpSpPr>
            <a:xfrm>
              <a:off x="3572664" y="1315587"/>
              <a:ext cx="4218927" cy="318607"/>
              <a:chOff x="2305053" y="2602691"/>
              <a:chExt cx="7189301" cy="542925"/>
            </a:xfrm>
          </p:grpSpPr>
          <p:sp>
            <p:nvSpPr>
              <p:cNvPr id="11" name="Прямоугольник 10"/>
              <p:cNvSpPr/>
              <p:nvPr/>
            </p:nvSpPr>
            <p:spPr>
              <a:xfrm>
                <a:off x="230505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3" name="Прямоугольник 22"/>
              <p:cNvSpPr/>
              <p:nvPr/>
            </p:nvSpPr>
            <p:spPr>
              <a:xfrm>
                <a:off x="279324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4" name="Прямоугольник 23"/>
              <p:cNvSpPr/>
              <p:nvPr/>
            </p:nvSpPr>
            <p:spPr>
              <a:xfrm>
                <a:off x="328144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5" name="Прямоугольник 24"/>
              <p:cNvSpPr/>
              <p:nvPr/>
            </p:nvSpPr>
            <p:spPr>
              <a:xfrm>
                <a:off x="376963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6" name="Прямоугольник 25"/>
              <p:cNvSpPr/>
              <p:nvPr/>
            </p:nvSpPr>
            <p:spPr>
              <a:xfrm>
                <a:off x="425783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7" name="Прямоугольник 26"/>
              <p:cNvSpPr/>
              <p:nvPr/>
            </p:nvSpPr>
            <p:spPr>
              <a:xfrm>
                <a:off x="474602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8" name="Прямоугольник 27"/>
              <p:cNvSpPr/>
              <p:nvPr/>
            </p:nvSpPr>
            <p:spPr>
              <a:xfrm>
                <a:off x="523422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9" name="Прямоугольник 28"/>
              <p:cNvSpPr/>
              <p:nvPr/>
            </p:nvSpPr>
            <p:spPr>
              <a:xfrm>
                <a:off x="572241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0" name="Прямоугольник 29"/>
              <p:cNvSpPr/>
              <p:nvPr/>
            </p:nvSpPr>
            <p:spPr>
              <a:xfrm>
                <a:off x="621061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1" name="Прямоугольник 30"/>
              <p:cNvSpPr/>
              <p:nvPr/>
            </p:nvSpPr>
            <p:spPr>
              <a:xfrm>
                <a:off x="669880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2" name="Прямоугольник 31"/>
              <p:cNvSpPr/>
              <p:nvPr/>
            </p:nvSpPr>
            <p:spPr>
              <a:xfrm>
                <a:off x="718700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3" name="Прямоугольник 32"/>
              <p:cNvSpPr/>
              <p:nvPr/>
            </p:nvSpPr>
            <p:spPr>
              <a:xfrm>
                <a:off x="767519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4" name="Прямоугольник 33"/>
              <p:cNvSpPr/>
              <p:nvPr/>
            </p:nvSpPr>
            <p:spPr>
              <a:xfrm>
                <a:off x="816339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5" name="Прямоугольник 34"/>
              <p:cNvSpPr/>
              <p:nvPr/>
            </p:nvSpPr>
            <p:spPr>
              <a:xfrm>
                <a:off x="865158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6" name="Прямоугольник 35"/>
              <p:cNvSpPr/>
              <p:nvPr/>
            </p:nvSpPr>
            <p:spPr>
              <a:xfrm>
                <a:off x="9139780"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8" name="Группа 7"/>
          <p:cNvGrpSpPr/>
          <p:nvPr/>
        </p:nvGrpSpPr>
        <p:grpSpPr>
          <a:xfrm>
            <a:off x="2176099" y="1160057"/>
            <a:ext cx="3580868" cy="961426"/>
            <a:chOff x="2743089" y="561455"/>
            <a:chExt cx="3916702" cy="1140894"/>
          </a:xfrm>
        </p:grpSpPr>
        <p:pic>
          <p:nvPicPr>
            <p:cNvPr id="39" name="Picture 3"/>
            <p:cNvPicPr>
              <a:picLocks noChangeAspect="1" noChangeArrowheads="1"/>
            </p:cNvPicPr>
            <p:nvPr/>
          </p:nvPicPr>
          <p:blipFill rotWithShape="1">
            <a:blip r:embed="rId5" cstate="print"/>
            <a:srcRect b="31909"/>
            <a:stretch/>
          </p:blipFill>
          <p:spPr bwMode="auto">
            <a:xfrm>
              <a:off x="2743089" y="561455"/>
              <a:ext cx="3916702" cy="67897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TextBox 3"/>
            <p:cNvSpPr txBox="1"/>
            <p:nvPr/>
          </p:nvSpPr>
          <p:spPr>
            <a:xfrm>
              <a:off x="3802128" y="1154506"/>
              <a:ext cx="2318269" cy="547843"/>
            </a:xfrm>
            <a:prstGeom prst="rect">
              <a:avLst/>
            </a:prstGeom>
            <a:noFill/>
          </p:spPr>
          <p:txBody>
            <a:bodyPr wrap="none" rtlCol="0">
              <a:spAutoFit/>
            </a:bodyPr>
            <a:lstStyle/>
            <a:p>
              <a:r>
                <a:rPr lang="en-US" sz="2400" i="1" dirty="0"/>
                <a:t>"Visual word"</a:t>
              </a:r>
            </a:p>
          </p:txBody>
        </p:sp>
      </p:grpSp>
      <p:sp>
        <p:nvSpPr>
          <p:cNvPr id="38" name="Rectangle 37">
            <a:extLst>
              <a:ext uri="{FF2B5EF4-FFF2-40B4-BE49-F238E27FC236}">
                <a16:creationId xmlns:a16="http://schemas.microsoft.com/office/drawing/2014/main" id="{73A1F10C-714C-4FC9-90F3-90E82BA369CB}"/>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40" name="Rectangle 39">
            <a:extLst>
              <a:ext uri="{FF2B5EF4-FFF2-40B4-BE49-F238E27FC236}">
                <a16:creationId xmlns:a16="http://schemas.microsoft.com/office/drawing/2014/main" id="{B90081CD-D0AA-4CC3-8474-F084522F0947}"/>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41" name="Rounded Rectangle 12">
            <a:extLst>
              <a:ext uri="{FF2B5EF4-FFF2-40B4-BE49-F238E27FC236}">
                <a16:creationId xmlns:a16="http://schemas.microsoft.com/office/drawing/2014/main" id="{4A9A0142-D17E-4752-A819-D59DE61ACE37}"/>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Sivic</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ICCV’ 03</a:t>
            </a:r>
          </a:p>
        </p:txBody>
      </p:sp>
      <p:sp>
        <p:nvSpPr>
          <p:cNvPr id="42" name="Title 1">
            <a:extLst>
              <a:ext uri="{FF2B5EF4-FFF2-40B4-BE49-F238E27FC236}">
                <a16:creationId xmlns:a16="http://schemas.microsoft.com/office/drawing/2014/main" id="{3EFCFB78-0581-4A8B-9E7E-FB5CCB200052}"/>
              </a:ext>
            </a:extLst>
          </p:cNvPr>
          <p:cNvSpPr txBox="1">
            <a:spLocks/>
          </p:cNvSpPr>
          <p:nvPr/>
        </p:nvSpPr>
        <p:spPr>
          <a:xfrm>
            <a:off x="344533" y="276383"/>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solidFill>
                  <a:schemeClr val="accent1">
                    <a:lumMod val="75000"/>
                  </a:schemeClr>
                </a:solidFill>
              </a:rPr>
              <a:t>The Inverted Index</a:t>
            </a:r>
            <a:endParaRPr lang="en-US" dirty="0"/>
          </a:p>
        </p:txBody>
      </p:sp>
      <p:sp>
        <p:nvSpPr>
          <p:cNvPr id="44" name="Title 1">
            <a:extLst>
              <a:ext uri="{FF2B5EF4-FFF2-40B4-BE49-F238E27FC236}">
                <a16:creationId xmlns:a16="http://schemas.microsoft.com/office/drawing/2014/main" id="{D3FED237-1CBB-40A8-889C-7AFF47E27FF6}"/>
              </a:ext>
            </a:extLst>
          </p:cNvPr>
          <p:cNvSpPr txBox="1">
            <a:spLocks/>
          </p:cNvSpPr>
          <p:nvPr/>
        </p:nvSpPr>
        <p:spPr>
          <a:xfrm>
            <a:off x="3067271" y="623994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A. </a:t>
            </a:r>
            <a:r>
              <a:rPr lang="en-US" altLang="zh-CN" sz="1200" dirty="0" err="1">
                <a:latin typeface="+mn-lt"/>
              </a:rPr>
              <a:t>Babenko</a:t>
            </a:r>
            <a:endParaRPr lang="en-US" sz="1200" dirty="0">
              <a:latin typeface="+mn-lt"/>
            </a:endParaRPr>
          </a:p>
        </p:txBody>
      </p:sp>
      <p:sp>
        <p:nvSpPr>
          <p:cNvPr id="37" name="Footer Placeholder 1">
            <a:extLst>
              <a:ext uri="{FF2B5EF4-FFF2-40B4-BE49-F238E27FC236}">
                <a16:creationId xmlns:a16="http://schemas.microsoft.com/office/drawing/2014/main" id="{AE97A44B-5845-4F35-9E52-B806B4A4B1E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4630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descr="http://lh5.google.ru/Dedushkin1/R0RPp9kph3I/AAAAAAAACQE/aj84SK9GWgQ/s800/%D0%94%D0%9D%D0%B0%D0%B1.25.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7814" y="1659751"/>
            <a:ext cx="1749475" cy="14554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25" y="1219945"/>
            <a:ext cx="4944789" cy="495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25" y="1208072"/>
            <a:ext cx="4963315" cy="496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426" y="1219945"/>
            <a:ext cx="4963315" cy="495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65333" y="3115246"/>
            <a:ext cx="3461872" cy="3477875"/>
          </a:xfrm>
          <a:prstGeom prst="rect">
            <a:avLst/>
          </a:prstGeom>
          <a:noFill/>
        </p:spPr>
        <p:txBody>
          <a:bodyPr wrap="square" rtlCol="0">
            <a:spAutoFit/>
          </a:bodyPr>
          <a:lstStyle/>
          <a:p>
            <a:pPr marL="285744" indent="-285744">
              <a:spcBef>
                <a:spcPts val="2400"/>
              </a:spcBef>
              <a:buFont typeface="Arial" pitchFamily="34" charset="0"/>
              <a:buChar char="•"/>
            </a:pPr>
            <a:r>
              <a:rPr lang="en-US" sz="2000" dirty="0"/>
              <a:t>Have to consider several words for best accuracy</a:t>
            </a:r>
          </a:p>
          <a:p>
            <a:pPr marL="285744" indent="-285744">
              <a:spcBef>
                <a:spcPts val="2400"/>
              </a:spcBef>
              <a:buFont typeface="Arial" pitchFamily="34" charset="0"/>
              <a:buChar char="•"/>
            </a:pPr>
            <a:r>
              <a:rPr lang="en-US" sz="2000" dirty="0"/>
              <a:t>Want to use as big codebook as possible </a:t>
            </a:r>
          </a:p>
          <a:p>
            <a:pPr marL="285744" indent="-285744">
              <a:spcBef>
                <a:spcPts val="2400"/>
              </a:spcBef>
              <a:buFont typeface="Arial" pitchFamily="34" charset="0"/>
              <a:buChar char="•"/>
            </a:pPr>
            <a:endParaRPr lang="en-US" sz="2000" dirty="0"/>
          </a:p>
          <a:p>
            <a:pPr marL="285744" indent="-285744">
              <a:spcBef>
                <a:spcPts val="2400"/>
              </a:spcBef>
              <a:buFont typeface="Arial" pitchFamily="34" charset="0"/>
              <a:buChar char="•"/>
            </a:pPr>
            <a:r>
              <a:rPr lang="en-US" sz="2000" dirty="0"/>
              <a:t>Want to spend as little time as possible for matching to codebooks</a:t>
            </a:r>
          </a:p>
        </p:txBody>
      </p:sp>
      <p:sp>
        <p:nvSpPr>
          <p:cNvPr id="9226" name="Двойная стрелка вверх/вниз 9225"/>
          <p:cNvSpPr/>
          <p:nvPr/>
        </p:nvSpPr>
        <p:spPr>
          <a:xfrm>
            <a:off x="6202657" y="4767192"/>
            <a:ext cx="2204684" cy="862113"/>
          </a:xfrm>
          <a:prstGeom prst="upDownArrow">
            <a:avLst>
              <a:gd name="adj1" fmla="val 59143"/>
              <a:gd name="adj2" fmla="val 34263"/>
            </a:avLst>
          </a:prstGeom>
          <a:solidFill>
            <a:schemeClr val="bg1"/>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94A50F"/>
                </a:solidFill>
              </a:rPr>
              <a:t>conflict</a:t>
            </a:r>
          </a:p>
        </p:txBody>
      </p:sp>
      <p:sp>
        <p:nvSpPr>
          <p:cNvPr id="8" name="Овал 7"/>
          <p:cNvSpPr/>
          <p:nvPr/>
        </p:nvSpPr>
        <p:spPr>
          <a:xfrm rot="21374510">
            <a:off x="7170788" y="1884367"/>
            <a:ext cx="268423" cy="282963"/>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Овал 36"/>
          <p:cNvSpPr/>
          <p:nvPr/>
        </p:nvSpPr>
        <p:spPr>
          <a:xfrm rot="5565580">
            <a:off x="6358225" y="1994130"/>
            <a:ext cx="316603" cy="32290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90436" y="1157457"/>
            <a:ext cx="1114408" cy="461665"/>
          </a:xfrm>
          <a:prstGeom prst="rect">
            <a:avLst/>
          </a:prstGeom>
          <a:noFill/>
        </p:spPr>
        <p:txBody>
          <a:bodyPr wrap="none" rtlCol="0">
            <a:spAutoFit/>
          </a:bodyPr>
          <a:lstStyle/>
          <a:p>
            <a:r>
              <a:rPr lang="en-US" sz="2400" dirty="0"/>
              <a:t>Query:</a:t>
            </a:r>
          </a:p>
        </p:txBody>
      </p:sp>
      <p:sp>
        <p:nvSpPr>
          <p:cNvPr id="16" name="Title 1">
            <a:extLst>
              <a:ext uri="{FF2B5EF4-FFF2-40B4-BE49-F238E27FC236}">
                <a16:creationId xmlns:a16="http://schemas.microsoft.com/office/drawing/2014/main" id="{D7B4B3D1-CAE4-4330-98AC-213E06559E67}"/>
              </a:ext>
            </a:extLst>
          </p:cNvPr>
          <p:cNvSpPr txBox="1">
            <a:spLocks/>
          </p:cNvSpPr>
          <p:nvPr/>
        </p:nvSpPr>
        <p:spPr>
          <a:xfrm>
            <a:off x="79173" y="361213"/>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Querying the Inverted Index</a:t>
            </a:r>
            <a:endParaRPr lang="en-US" sz="3600" dirty="0"/>
          </a:p>
        </p:txBody>
      </p:sp>
      <p:sp>
        <p:nvSpPr>
          <p:cNvPr id="20" name="Rectangle 19">
            <a:extLst>
              <a:ext uri="{FF2B5EF4-FFF2-40B4-BE49-F238E27FC236}">
                <a16:creationId xmlns:a16="http://schemas.microsoft.com/office/drawing/2014/main" id="{4E9688D2-4531-4152-B1BD-71A3B1FA5795}"/>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1" name="Rectangle 20">
            <a:extLst>
              <a:ext uri="{FF2B5EF4-FFF2-40B4-BE49-F238E27FC236}">
                <a16:creationId xmlns:a16="http://schemas.microsoft.com/office/drawing/2014/main" id="{0A4819F0-6239-48FC-B7A3-79AE761D7595}"/>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2" name="Rounded Rectangle 12">
            <a:extLst>
              <a:ext uri="{FF2B5EF4-FFF2-40B4-BE49-F238E27FC236}">
                <a16:creationId xmlns:a16="http://schemas.microsoft.com/office/drawing/2014/main" id="{281A49CE-9318-4744-AAEE-429FD464DE9E}"/>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Sivic</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ICCV’ 03</a:t>
            </a:r>
          </a:p>
        </p:txBody>
      </p:sp>
      <p:sp>
        <p:nvSpPr>
          <p:cNvPr id="18" name="Title 1">
            <a:extLst>
              <a:ext uri="{FF2B5EF4-FFF2-40B4-BE49-F238E27FC236}">
                <a16:creationId xmlns:a16="http://schemas.microsoft.com/office/drawing/2014/main" id="{068A53EE-EACF-43A3-AD27-A6C8CC992152}"/>
              </a:ext>
            </a:extLst>
          </p:cNvPr>
          <p:cNvSpPr txBox="1">
            <a:spLocks/>
          </p:cNvSpPr>
          <p:nvPr/>
        </p:nvSpPr>
        <p:spPr>
          <a:xfrm>
            <a:off x="223899" y="617372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A. </a:t>
            </a:r>
            <a:r>
              <a:rPr lang="en-US" altLang="zh-CN" sz="1200" dirty="0" err="1">
                <a:latin typeface="+mn-lt"/>
              </a:rPr>
              <a:t>Babenko</a:t>
            </a:r>
            <a:endParaRPr lang="en-US" sz="1200" dirty="0">
              <a:latin typeface="+mn-lt"/>
            </a:endParaRPr>
          </a:p>
        </p:txBody>
      </p:sp>
      <p:sp>
        <p:nvSpPr>
          <p:cNvPr id="17" name="Footer Placeholder 1">
            <a:extLst>
              <a:ext uri="{FF2B5EF4-FFF2-40B4-BE49-F238E27FC236}">
                <a16:creationId xmlns:a16="http://schemas.microsoft.com/office/drawing/2014/main" id="{A902B9ED-BC53-4B76-848D-AB680E4AA9F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89035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226" grpId="0" animBg="1"/>
      <p:bldP spid="8" grpId="0" animBg="1"/>
      <p:bldP spid="37" grpId="0" animBg="1"/>
      <p:bldP spid="12"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565" y="1219265"/>
            <a:ext cx="1984299" cy="200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Группа 10"/>
          <p:cNvGrpSpPr/>
          <p:nvPr/>
        </p:nvGrpSpPr>
        <p:grpSpPr>
          <a:xfrm>
            <a:off x="356570" y="1219266"/>
            <a:ext cx="1961657" cy="1974043"/>
            <a:chOff x="2562225" y="1343026"/>
            <a:chExt cx="1517650" cy="1539874"/>
          </a:xfrm>
        </p:grpSpPr>
        <p:sp>
          <p:nvSpPr>
            <p:cNvPr id="6" name="Прямоугольник 5"/>
            <p:cNvSpPr/>
            <p:nvPr/>
          </p:nvSpPr>
          <p:spPr>
            <a:xfrm>
              <a:off x="2562225" y="1343026"/>
              <a:ext cx="758825" cy="781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Прямоугольник 7"/>
            <p:cNvSpPr/>
            <p:nvPr/>
          </p:nvSpPr>
          <p:spPr>
            <a:xfrm>
              <a:off x="3321050" y="1343026"/>
              <a:ext cx="758825" cy="781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2562225" y="2124614"/>
              <a:ext cx="758825" cy="7582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Прямоугольник 9"/>
            <p:cNvSpPr/>
            <p:nvPr/>
          </p:nvSpPr>
          <p:spPr>
            <a:xfrm>
              <a:off x="3321050" y="2124614"/>
              <a:ext cx="758825" cy="7582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431235" y="1812860"/>
            <a:ext cx="6595075" cy="830997"/>
          </a:xfrm>
          <a:prstGeom prst="rect">
            <a:avLst/>
          </a:prstGeom>
          <a:noFill/>
        </p:spPr>
        <p:txBody>
          <a:bodyPr wrap="none" rtlCol="0">
            <a:spAutoFit/>
          </a:bodyPr>
          <a:lstStyle/>
          <a:p>
            <a:pPr marL="457189" indent="-457189">
              <a:buFont typeface="+mj-lt"/>
              <a:buAutoNum type="arabicPeriod"/>
            </a:pPr>
            <a:r>
              <a:rPr lang="en-US" sz="2400" dirty="0"/>
              <a:t>Split vector into correlated </a:t>
            </a:r>
            <a:r>
              <a:rPr lang="en-US" sz="2400" dirty="0" err="1"/>
              <a:t>subvectors</a:t>
            </a:r>
            <a:endParaRPr lang="en-US" sz="2400" dirty="0"/>
          </a:p>
          <a:p>
            <a:pPr marL="457189" indent="-457189">
              <a:buFont typeface="+mj-lt"/>
              <a:buAutoNum type="arabicPeriod"/>
            </a:pPr>
            <a:r>
              <a:rPr lang="en-US" sz="2400" dirty="0"/>
              <a:t>use separate small codebook for each chunk</a:t>
            </a:r>
          </a:p>
        </p:txBody>
      </p:sp>
      <p:sp>
        <p:nvSpPr>
          <p:cNvPr id="16" name="TextBox 15"/>
          <p:cNvSpPr txBox="1"/>
          <p:nvPr/>
        </p:nvSpPr>
        <p:spPr>
          <a:xfrm>
            <a:off x="22491" y="3669012"/>
            <a:ext cx="10969240" cy="1288366"/>
          </a:xfrm>
          <a:prstGeom prst="rect">
            <a:avLst/>
          </a:prstGeom>
          <a:noFill/>
        </p:spPr>
        <p:txBody>
          <a:bodyPr wrap="square" rtlCol="0">
            <a:spAutoFit/>
          </a:bodyPr>
          <a:lstStyle/>
          <a:p>
            <a:pPr>
              <a:lnSpc>
                <a:spcPct val="150000"/>
              </a:lnSpc>
            </a:pPr>
            <a:r>
              <a:rPr lang="en-US" dirty="0"/>
              <a:t>For a budget of 4 bytes per descriptor:</a:t>
            </a:r>
          </a:p>
          <a:p>
            <a:pPr marL="342891" indent="-342891">
              <a:lnSpc>
                <a:spcPct val="150000"/>
              </a:lnSpc>
              <a:buFont typeface="+mj-lt"/>
              <a:buAutoNum type="arabicPeriod"/>
            </a:pPr>
            <a:r>
              <a:rPr lang="en-US" dirty="0"/>
              <a:t>Can use a single codebook with 1 billion </a:t>
            </a:r>
            <a:r>
              <a:rPr lang="en-US" dirty="0" err="1"/>
              <a:t>codewords</a:t>
            </a:r>
            <a:r>
              <a:rPr lang="en-US" dirty="0"/>
              <a:t>             </a:t>
            </a:r>
            <a:r>
              <a:rPr lang="en-US" b="1" dirty="0">
                <a:solidFill>
                  <a:schemeClr val="accent1"/>
                </a:solidFill>
              </a:rPr>
              <a:t>many minutes     128GB </a:t>
            </a:r>
          </a:p>
          <a:p>
            <a:pPr marL="342891" indent="-342891">
              <a:lnSpc>
                <a:spcPct val="150000"/>
              </a:lnSpc>
              <a:buFont typeface="+mj-lt"/>
              <a:buAutoNum type="arabicPeriod"/>
            </a:pPr>
            <a:r>
              <a:rPr lang="en-US" dirty="0"/>
              <a:t>Can use 4 different codebooks with 256 </a:t>
            </a:r>
            <a:r>
              <a:rPr lang="en-US" dirty="0" err="1"/>
              <a:t>codewords</a:t>
            </a:r>
            <a:r>
              <a:rPr lang="en-US" dirty="0"/>
              <a:t> each    </a:t>
            </a:r>
            <a:r>
              <a:rPr lang="en-US" b="1" dirty="0">
                <a:solidFill>
                  <a:schemeClr val="accent1"/>
                </a:solidFill>
              </a:rPr>
              <a:t>&lt; 1 millisecond    32KB</a:t>
            </a:r>
            <a:endParaRPr lang="en-US" sz="2000" dirty="0"/>
          </a:p>
        </p:txBody>
      </p:sp>
      <p:sp>
        <p:nvSpPr>
          <p:cNvPr id="17" name="TextBox 16"/>
          <p:cNvSpPr txBox="1"/>
          <p:nvPr/>
        </p:nvSpPr>
        <p:spPr>
          <a:xfrm>
            <a:off x="416229" y="5505120"/>
            <a:ext cx="9657475" cy="707886"/>
          </a:xfrm>
          <a:prstGeom prst="rect">
            <a:avLst/>
          </a:prstGeom>
          <a:noFill/>
        </p:spPr>
        <p:txBody>
          <a:bodyPr wrap="square" rtlCol="0">
            <a:spAutoFit/>
          </a:bodyPr>
          <a:lstStyle/>
          <a:p>
            <a:r>
              <a:rPr lang="en-US" sz="2000" dirty="0"/>
              <a:t>IVFADC+ variants (state-of-the-art for billion scale datasets) =</a:t>
            </a:r>
          </a:p>
          <a:p>
            <a:r>
              <a:rPr lang="en-US" sz="2000" dirty="0"/>
              <a:t>inverted index for indexing + product quantization for </a:t>
            </a:r>
            <a:r>
              <a:rPr lang="en-US" sz="2000" dirty="0" err="1"/>
              <a:t>reranking</a:t>
            </a:r>
            <a:endParaRPr lang="en-US" sz="2000" dirty="0"/>
          </a:p>
        </p:txBody>
      </p:sp>
      <p:pic>
        <p:nvPicPr>
          <p:cNvPr id="9218" name="Picture 2" descr="https://encrypted-tbn0.google.com/images?q=tbn:ANd9GcTfODqsMv_tFmjMRqJApAhLo21LUYe_LcDwQGB9NDFy_HUTATo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263" y="3148980"/>
            <a:ext cx="750016" cy="101427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encrypted-tbn1.google.com/images?q=tbn:ANd9GcS9S1DTchw2wI6ik7fX23wo0F85J9m6T9s2kBGQAke89LR5H_B8e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1129" y="3091688"/>
            <a:ext cx="1071563" cy="1071563"/>
          </a:xfrm>
          <a:prstGeom prst="rect">
            <a:avLst/>
          </a:prstGeom>
          <a:noFill/>
          <a:extLst>
            <a:ext uri="{909E8E84-426E-40DD-AFC4-6F175D3DCCD1}">
              <a14:hiddenFill xmlns:a14="http://schemas.microsoft.com/office/drawing/2010/main">
                <a:solidFill>
                  <a:srgbClr val="FFFFFF"/>
                </a:solidFill>
              </a14:hiddenFill>
            </a:ext>
          </a:extLst>
        </p:spPr>
      </p:pic>
      <p:sp>
        <p:nvSpPr>
          <p:cNvPr id="25" name="Пятиугольник 24"/>
          <p:cNvSpPr/>
          <p:nvPr/>
        </p:nvSpPr>
        <p:spPr>
          <a:xfrm>
            <a:off x="670423" y="5048585"/>
            <a:ext cx="866453" cy="332768"/>
          </a:xfrm>
          <a:prstGeom prst="homePlate">
            <a:avLst/>
          </a:prstGeom>
          <a:solidFill>
            <a:schemeClr val="accent3">
              <a:lumMod val="40000"/>
              <a:lumOff val="60000"/>
            </a:schemeClr>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27" name="Прямоугольник 26"/>
          <p:cNvSpPr/>
          <p:nvPr/>
        </p:nvSpPr>
        <p:spPr>
          <a:xfrm>
            <a:off x="1703056"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8" name="Прямоугольник 27"/>
          <p:cNvSpPr/>
          <p:nvPr/>
        </p:nvSpPr>
        <p:spPr>
          <a:xfrm>
            <a:off x="1911135"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9" name="Прямоугольник 28"/>
          <p:cNvSpPr/>
          <p:nvPr/>
        </p:nvSpPr>
        <p:spPr>
          <a:xfrm>
            <a:off x="2276035"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0" name="Прямоугольник 29"/>
          <p:cNvSpPr/>
          <p:nvPr/>
        </p:nvSpPr>
        <p:spPr>
          <a:xfrm>
            <a:off x="2484113"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1" name="Прямоугольник 30"/>
          <p:cNvSpPr/>
          <p:nvPr/>
        </p:nvSpPr>
        <p:spPr>
          <a:xfrm>
            <a:off x="2849013"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2" name="Прямоугольник 31"/>
          <p:cNvSpPr/>
          <p:nvPr/>
        </p:nvSpPr>
        <p:spPr>
          <a:xfrm>
            <a:off x="3057092"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3" name="Прямоугольник 32"/>
          <p:cNvSpPr/>
          <p:nvPr/>
        </p:nvSpPr>
        <p:spPr>
          <a:xfrm>
            <a:off x="3421993"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4" name="Прямоугольник 33"/>
          <p:cNvSpPr/>
          <p:nvPr/>
        </p:nvSpPr>
        <p:spPr>
          <a:xfrm>
            <a:off x="3630072"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5" name="Прямоугольник 34"/>
          <p:cNvSpPr/>
          <p:nvPr/>
        </p:nvSpPr>
        <p:spPr>
          <a:xfrm>
            <a:off x="3994972"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6" name="Прямоугольник 35"/>
          <p:cNvSpPr/>
          <p:nvPr/>
        </p:nvSpPr>
        <p:spPr>
          <a:xfrm>
            <a:off x="4203051"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7" name="Прямоугольник 36"/>
          <p:cNvSpPr/>
          <p:nvPr/>
        </p:nvSpPr>
        <p:spPr>
          <a:xfrm>
            <a:off x="4567951"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8" name="Прямоугольник 37"/>
          <p:cNvSpPr/>
          <p:nvPr/>
        </p:nvSpPr>
        <p:spPr>
          <a:xfrm>
            <a:off x="4773902" y="5048588"/>
            <a:ext cx="288615"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9" name="Прямоугольник 38"/>
          <p:cNvSpPr/>
          <p:nvPr/>
        </p:nvSpPr>
        <p:spPr>
          <a:xfrm>
            <a:off x="5140929" y="5048588"/>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40" name="Прямоугольник 39"/>
          <p:cNvSpPr/>
          <p:nvPr/>
        </p:nvSpPr>
        <p:spPr>
          <a:xfrm>
            <a:off x="5349008" y="5048588"/>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3" name="Прямоугольник 22"/>
          <p:cNvSpPr/>
          <p:nvPr/>
        </p:nvSpPr>
        <p:spPr>
          <a:xfrm>
            <a:off x="6301750" y="4213520"/>
            <a:ext cx="1872863" cy="93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Прямоугольник 42"/>
          <p:cNvSpPr/>
          <p:nvPr/>
        </p:nvSpPr>
        <p:spPr>
          <a:xfrm>
            <a:off x="8174612" y="4213520"/>
            <a:ext cx="869731" cy="93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3135" y="3227359"/>
            <a:ext cx="6320961" cy="461665"/>
          </a:xfrm>
          <a:prstGeom prst="rect">
            <a:avLst/>
          </a:prstGeom>
          <a:noFill/>
        </p:spPr>
        <p:txBody>
          <a:bodyPr wrap="none" rtlCol="0">
            <a:spAutoFit/>
          </a:bodyPr>
          <a:lstStyle/>
          <a:p>
            <a:r>
              <a:rPr lang="en-US" sz="2400" b="1" dirty="0"/>
              <a:t>Quantization vs. Product quantization:</a:t>
            </a:r>
          </a:p>
        </p:txBody>
      </p:sp>
      <p:sp>
        <p:nvSpPr>
          <p:cNvPr id="42" name="Title 1">
            <a:extLst>
              <a:ext uri="{FF2B5EF4-FFF2-40B4-BE49-F238E27FC236}">
                <a16:creationId xmlns:a16="http://schemas.microsoft.com/office/drawing/2014/main" id="{13D6C39E-31BA-4CF2-995C-71E870A4E56A}"/>
              </a:ext>
            </a:extLst>
          </p:cNvPr>
          <p:cNvSpPr txBox="1">
            <a:spLocks/>
          </p:cNvSpPr>
          <p:nvPr/>
        </p:nvSpPr>
        <p:spPr>
          <a:xfrm>
            <a:off x="48008" y="226201"/>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Product Quantization</a:t>
            </a:r>
            <a:endParaRPr lang="en-US" sz="3600" dirty="0"/>
          </a:p>
        </p:txBody>
      </p:sp>
      <p:sp>
        <p:nvSpPr>
          <p:cNvPr id="46" name="Rectangle 45">
            <a:extLst>
              <a:ext uri="{FF2B5EF4-FFF2-40B4-BE49-F238E27FC236}">
                <a16:creationId xmlns:a16="http://schemas.microsoft.com/office/drawing/2014/main" id="{BAE94D6E-C31A-4BD7-87CE-8912AA696D0B}"/>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47" name="Rectangle 46">
            <a:extLst>
              <a:ext uri="{FF2B5EF4-FFF2-40B4-BE49-F238E27FC236}">
                <a16:creationId xmlns:a16="http://schemas.microsoft.com/office/drawing/2014/main" id="{35FA4A30-C517-4536-89D6-3D2E2FD3365D}"/>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48" name="Rounded Rectangle 12">
            <a:extLst>
              <a:ext uri="{FF2B5EF4-FFF2-40B4-BE49-F238E27FC236}">
                <a16:creationId xmlns:a16="http://schemas.microsoft.com/office/drawing/2014/main" id="{3DD934D4-CD20-4826-AAAD-4A8627D5F031}"/>
              </a:ext>
            </a:extLst>
          </p:cNvPr>
          <p:cNvSpPr/>
          <p:nvPr/>
        </p:nvSpPr>
        <p:spPr>
          <a:xfrm>
            <a:off x="7709354"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Jegou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TPAMI’ 11</a:t>
            </a:r>
          </a:p>
        </p:txBody>
      </p:sp>
      <p:sp>
        <p:nvSpPr>
          <p:cNvPr id="52" name="Title 1">
            <a:extLst>
              <a:ext uri="{FF2B5EF4-FFF2-40B4-BE49-F238E27FC236}">
                <a16:creationId xmlns:a16="http://schemas.microsoft.com/office/drawing/2014/main" id="{FBCF6A7F-3A4B-4407-8DCE-3F411B45D196}"/>
              </a:ext>
            </a:extLst>
          </p:cNvPr>
          <p:cNvSpPr txBox="1">
            <a:spLocks/>
          </p:cNvSpPr>
          <p:nvPr/>
        </p:nvSpPr>
        <p:spPr>
          <a:xfrm>
            <a:off x="223899" y="617372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A. </a:t>
            </a:r>
            <a:r>
              <a:rPr lang="en-US" altLang="zh-CN" sz="1200" dirty="0" err="1">
                <a:latin typeface="+mn-lt"/>
              </a:rPr>
              <a:t>Babenko</a:t>
            </a:r>
            <a:endParaRPr lang="en-US" sz="1200" dirty="0">
              <a:latin typeface="+mn-lt"/>
            </a:endParaRPr>
          </a:p>
        </p:txBody>
      </p:sp>
      <p:sp>
        <p:nvSpPr>
          <p:cNvPr id="44" name="Footer Placeholder 1">
            <a:extLst>
              <a:ext uri="{FF2B5EF4-FFF2-40B4-BE49-F238E27FC236}">
                <a16:creationId xmlns:a16="http://schemas.microsoft.com/office/drawing/2014/main" id="{50554DE7-EEAC-4BC6-99C1-51B8FF9D241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5060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23" grpId="0" animBg="1"/>
      <p:bldP spid="43" grpId="0" animBg="1"/>
      <p:bldP spid="3"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4285" y="1302166"/>
            <a:ext cx="5212181" cy="522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4285" y="1302166"/>
            <a:ext cx="5212180" cy="521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2115" y="1283974"/>
            <a:ext cx="1955132" cy="195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Группа 9"/>
          <p:cNvGrpSpPr/>
          <p:nvPr/>
        </p:nvGrpSpPr>
        <p:grpSpPr>
          <a:xfrm>
            <a:off x="572698" y="1313575"/>
            <a:ext cx="1866147" cy="1955132"/>
            <a:chOff x="2582700" y="1343026"/>
            <a:chExt cx="1493080" cy="781588"/>
          </a:xfrm>
        </p:grpSpPr>
        <p:sp>
          <p:nvSpPr>
            <p:cNvPr id="11" name="Прямоугольник 10"/>
            <p:cNvSpPr/>
            <p:nvPr/>
          </p:nvSpPr>
          <p:spPr>
            <a:xfrm>
              <a:off x="2582700" y="1343026"/>
              <a:ext cx="722565" cy="781588"/>
            </a:xfrm>
            <a:prstGeom prst="rect">
              <a:avLst/>
            </a:prstGeom>
            <a:noFill/>
            <a:ln w="762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Прямоугольник 11"/>
            <p:cNvSpPr/>
            <p:nvPr/>
          </p:nvSpPr>
          <p:spPr>
            <a:xfrm>
              <a:off x="3350303" y="1343026"/>
              <a:ext cx="725477" cy="781588"/>
            </a:xfrm>
            <a:prstGeom prst="rect">
              <a:avLst/>
            </a:prstGeom>
            <a:noFill/>
            <a:ln w="7620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Группа 2"/>
          <p:cNvGrpSpPr/>
          <p:nvPr/>
        </p:nvGrpSpPr>
        <p:grpSpPr>
          <a:xfrm>
            <a:off x="7445482" y="2555124"/>
            <a:ext cx="1407105" cy="320517"/>
            <a:chOff x="4447826" y="1428495"/>
            <a:chExt cx="1407105" cy="320517"/>
          </a:xfrm>
        </p:grpSpPr>
        <p:sp>
          <p:nvSpPr>
            <p:cNvPr id="15" name="Пятиугольник 14"/>
            <p:cNvSpPr/>
            <p:nvPr/>
          </p:nvSpPr>
          <p:spPr>
            <a:xfrm>
              <a:off x="4447826" y="1428495"/>
              <a:ext cx="532062" cy="314909"/>
            </a:xfrm>
            <a:prstGeom prst="homePlate">
              <a:avLst/>
            </a:prstGeom>
            <a:solidFill>
              <a:schemeClr val="accent3">
                <a:lumMod val="40000"/>
                <a:lumOff val="60000"/>
              </a:schemeClr>
            </a:solidFill>
            <a:ln>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grpSp>
          <p:nvGrpSpPr>
            <p:cNvPr id="16" name="Группа 15"/>
            <p:cNvGrpSpPr/>
            <p:nvPr/>
          </p:nvGrpSpPr>
          <p:grpSpPr>
            <a:xfrm>
              <a:off x="5073876" y="1430405"/>
              <a:ext cx="781055" cy="318607"/>
              <a:chOff x="2305053" y="2602691"/>
              <a:chExt cx="1330964" cy="542925"/>
            </a:xfrm>
          </p:grpSpPr>
          <p:sp>
            <p:nvSpPr>
              <p:cNvPr id="17" name="Прямоугольник 16"/>
              <p:cNvSpPr/>
              <p:nvPr/>
            </p:nvSpPr>
            <p:spPr>
              <a:xfrm>
                <a:off x="230505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8" name="Прямоугольник 17"/>
              <p:cNvSpPr/>
              <p:nvPr/>
            </p:nvSpPr>
            <p:spPr>
              <a:xfrm>
                <a:off x="2793248"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9" name="Прямоугольник 18"/>
              <p:cNvSpPr/>
              <p:nvPr/>
            </p:nvSpPr>
            <p:spPr>
              <a:xfrm>
                <a:off x="3281443" y="2602691"/>
                <a:ext cx="354574" cy="54292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5" name="Группа 4"/>
          <p:cNvGrpSpPr/>
          <p:nvPr/>
        </p:nvGrpSpPr>
        <p:grpSpPr>
          <a:xfrm>
            <a:off x="3623605" y="1455841"/>
            <a:ext cx="153696" cy="4917853"/>
            <a:chOff x="3448061" y="1556291"/>
            <a:chExt cx="153696" cy="4917853"/>
          </a:xfrm>
          <a:solidFill>
            <a:schemeClr val="accent3"/>
          </a:solidFill>
        </p:grpSpPr>
        <p:sp>
          <p:nvSpPr>
            <p:cNvPr id="4" name="Овал 3"/>
            <p:cNvSpPr/>
            <p:nvPr/>
          </p:nvSpPr>
          <p:spPr>
            <a:xfrm>
              <a:off x="3448061" y="1556291"/>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Овал 33"/>
            <p:cNvSpPr/>
            <p:nvPr/>
          </p:nvSpPr>
          <p:spPr>
            <a:xfrm>
              <a:off x="3448061" y="1955600"/>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Овал 34"/>
            <p:cNvSpPr/>
            <p:nvPr/>
          </p:nvSpPr>
          <p:spPr>
            <a:xfrm>
              <a:off x="3448061" y="2319587"/>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Овал 35"/>
            <p:cNvSpPr/>
            <p:nvPr/>
          </p:nvSpPr>
          <p:spPr>
            <a:xfrm>
              <a:off x="3448061" y="2781740"/>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Овал 36"/>
            <p:cNvSpPr/>
            <p:nvPr/>
          </p:nvSpPr>
          <p:spPr>
            <a:xfrm>
              <a:off x="3448061" y="3215463"/>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Овал 37"/>
            <p:cNvSpPr/>
            <p:nvPr/>
          </p:nvSpPr>
          <p:spPr>
            <a:xfrm>
              <a:off x="3448061" y="3550743"/>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Овал 38"/>
            <p:cNvSpPr/>
            <p:nvPr/>
          </p:nvSpPr>
          <p:spPr>
            <a:xfrm>
              <a:off x="3448061" y="3880889"/>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Овал 39"/>
            <p:cNvSpPr/>
            <p:nvPr/>
          </p:nvSpPr>
          <p:spPr>
            <a:xfrm>
              <a:off x="3448061" y="4151085"/>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Овал 40"/>
            <p:cNvSpPr/>
            <p:nvPr/>
          </p:nvSpPr>
          <p:spPr>
            <a:xfrm>
              <a:off x="3448061" y="4413459"/>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Овал 41"/>
            <p:cNvSpPr/>
            <p:nvPr/>
          </p:nvSpPr>
          <p:spPr>
            <a:xfrm>
              <a:off x="3448061" y="4653324"/>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Овал 42"/>
            <p:cNvSpPr/>
            <p:nvPr/>
          </p:nvSpPr>
          <p:spPr>
            <a:xfrm>
              <a:off x="3448061" y="4881261"/>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Овал 43"/>
            <p:cNvSpPr/>
            <p:nvPr/>
          </p:nvSpPr>
          <p:spPr>
            <a:xfrm>
              <a:off x="3448061" y="5113174"/>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Овал 44"/>
            <p:cNvSpPr/>
            <p:nvPr/>
          </p:nvSpPr>
          <p:spPr>
            <a:xfrm>
              <a:off x="3448061" y="5319565"/>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Овал 45"/>
            <p:cNvSpPr/>
            <p:nvPr/>
          </p:nvSpPr>
          <p:spPr>
            <a:xfrm>
              <a:off x="3448061" y="5552235"/>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Овал 46"/>
            <p:cNvSpPr/>
            <p:nvPr/>
          </p:nvSpPr>
          <p:spPr>
            <a:xfrm>
              <a:off x="3448061" y="5864573"/>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Овал 47"/>
            <p:cNvSpPr/>
            <p:nvPr/>
          </p:nvSpPr>
          <p:spPr>
            <a:xfrm>
              <a:off x="3448061" y="6320448"/>
              <a:ext cx="153696" cy="153696"/>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Группа 5"/>
          <p:cNvGrpSpPr/>
          <p:nvPr/>
        </p:nvGrpSpPr>
        <p:grpSpPr>
          <a:xfrm>
            <a:off x="3905433" y="1242147"/>
            <a:ext cx="4733605" cy="153697"/>
            <a:chOff x="3716239" y="1368474"/>
            <a:chExt cx="4733605" cy="153697"/>
          </a:xfrm>
          <a:solidFill>
            <a:schemeClr val="accent1"/>
          </a:solidFill>
        </p:grpSpPr>
        <p:sp>
          <p:nvSpPr>
            <p:cNvPr id="51" name="Овал 50"/>
            <p:cNvSpPr/>
            <p:nvPr/>
          </p:nvSpPr>
          <p:spPr>
            <a:xfrm rot="16200000">
              <a:off x="3716239"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Овал 51"/>
            <p:cNvSpPr/>
            <p:nvPr/>
          </p:nvSpPr>
          <p:spPr>
            <a:xfrm rot="16200000">
              <a:off x="4258852"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Овал 52"/>
            <p:cNvSpPr/>
            <p:nvPr/>
          </p:nvSpPr>
          <p:spPr>
            <a:xfrm rot="16200000">
              <a:off x="4725199"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Овал 53"/>
            <p:cNvSpPr/>
            <p:nvPr/>
          </p:nvSpPr>
          <p:spPr>
            <a:xfrm rot="16200000">
              <a:off x="5112288"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Овал 54"/>
            <p:cNvSpPr/>
            <p:nvPr/>
          </p:nvSpPr>
          <p:spPr>
            <a:xfrm rot="16200000">
              <a:off x="5464123"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Овал 55"/>
            <p:cNvSpPr/>
            <p:nvPr/>
          </p:nvSpPr>
          <p:spPr>
            <a:xfrm rot="16200000">
              <a:off x="5751635"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Овал 56"/>
            <p:cNvSpPr/>
            <p:nvPr/>
          </p:nvSpPr>
          <p:spPr>
            <a:xfrm rot="16200000">
              <a:off x="5979421"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Овал 57"/>
            <p:cNvSpPr/>
            <p:nvPr/>
          </p:nvSpPr>
          <p:spPr>
            <a:xfrm rot="16200000">
              <a:off x="6201849"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Овал 58"/>
            <p:cNvSpPr/>
            <p:nvPr/>
          </p:nvSpPr>
          <p:spPr>
            <a:xfrm rot="16200000">
              <a:off x="6402807"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Овал 59"/>
            <p:cNvSpPr/>
            <p:nvPr/>
          </p:nvSpPr>
          <p:spPr>
            <a:xfrm rot="16200000">
              <a:off x="6601728"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Овал 60"/>
            <p:cNvSpPr/>
            <p:nvPr/>
          </p:nvSpPr>
          <p:spPr>
            <a:xfrm rot="16200000">
              <a:off x="6775073"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Овал 61"/>
            <p:cNvSpPr/>
            <p:nvPr/>
          </p:nvSpPr>
          <p:spPr>
            <a:xfrm rot="16200000">
              <a:off x="6952394"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Овал 62"/>
            <p:cNvSpPr/>
            <p:nvPr/>
          </p:nvSpPr>
          <p:spPr>
            <a:xfrm rot="16200000">
              <a:off x="7158785"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Овал 63"/>
            <p:cNvSpPr/>
            <p:nvPr/>
          </p:nvSpPr>
          <p:spPr>
            <a:xfrm rot="16200000">
              <a:off x="7418751"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Овал 64"/>
            <p:cNvSpPr/>
            <p:nvPr/>
          </p:nvSpPr>
          <p:spPr>
            <a:xfrm rot="16200000">
              <a:off x="7751561" y="1368475"/>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Овал 65"/>
            <p:cNvSpPr/>
            <p:nvPr/>
          </p:nvSpPr>
          <p:spPr>
            <a:xfrm rot="16200000">
              <a:off x="8296148" y="1368474"/>
              <a:ext cx="153696" cy="153696"/>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247536" y="3383754"/>
            <a:ext cx="3387466" cy="646331"/>
          </a:xfrm>
          <a:prstGeom prst="rect">
            <a:avLst/>
          </a:prstGeom>
          <a:noFill/>
        </p:spPr>
        <p:txBody>
          <a:bodyPr wrap="none" rtlCol="0">
            <a:spAutoFit/>
          </a:bodyPr>
          <a:lstStyle/>
          <a:p>
            <a:r>
              <a:rPr lang="en-US" b="1" dirty="0"/>
              <a:t>Idea</a:t>
            </a:r>
            <a:r>
              <a:rPr lang="en-US" dirty="0"/>
              <a:t>: use product quantization</a:t>
            </a:r>
          </a:p>
          <a:p>
            <a:r>
              <a:rPr lang="en-US" dirty="0"/>
              <a:t> for indexing </a:t>
            </a:r>
          </a:p>
        </p:txBody>
      </p:sp>
      <p:sp>
        <p:nvSpPr>
          <p:cNvPr id="8" name="TextBox 7"/>
          <p:cNvSpPr txBox="1"/>
          <p:nvPr/>
        </p:nvSpPr>
        <p:spPr>
          <a:xfrm>
            <a:off x="247538" y="4204332"/>
            <a:ext cx="3037399" cy="2031325"/>
          </a:xfrm>
          <a:prstGeom prst="rect">
            <a:avLst/>
          </a:prstGeom>
          <a:noFill/>
        </p:spPr>
        <p:txBody>
          <a:bodyPr wrap="square" rtlCol="0">
            <a:spAutoFit/>
          </a:bodyPr>
          <a:lstStyle/>
          <a:p>
            <a:r>
              <a:rPr lang="en-US" b="1" dirty="0"/>
              <a:t>Main advantage:</a:t>
            </a:r>
          </a:p>
          <a:p>
            <a:r>
              <a:rPr lang="en-US" dirty="0"/>
              <a:t>For the same K, much finer subdivision achieved</a:t>
            </a:r>
          </a:p>
          <a:p>
            <a:endParaRPr lang="en-US" dirty="0"/>
          </a:p>
          <a:p>
            <a:r>
              <a:rPr lang="en-US" b="1" dirty="0"/>
              <a:t>Main problem:</a:t>
            </a:r>
          </a:p>
          <a:p>
            <a:r>
              <a:rPr lang="en-US" dirty="0"/>
              <a:t>Very non-uniform entry size distribution</a:t>
            </a:r>
          </a:p>
        </p:txBody>
      </p:sp>
      <p:sp>
        <p:nvSpPr>
          <p:cNvPr id="74" name="Title 1">
            <a:extLst>
              <a:ext uri="{FF2B5EF4-FFF2-40B4-BE49-F238E27FC236}">
                <a16:creationId xmlns:a16="http://schemas.microsoft.com/office/drawing/2014/main" id="{CA12EC7A-5420-4DEF-A0B4-94D45B7B66D0}"/>
              </a:ext>
            </a:extLst>
          </p:cNvPr>
          <p:cNvSpPr txBox="1">
            <a:spLocks/>
          </p:cNvSpPr>
          <p:nvPr/>
        </p:nvSpPr>
        <p:spPr>
          <a:xfrm>
            <a:off x="48008" y="226201"/>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The Inverted Multi-Index</a:t>
            </a:r>
            <a:endParaRPr lang="en-US" sz="3600" dirty="0"/>
          </a:p>
        </p:txBody>
      </p:sp>
      <p:sp>
        <p:nvSpPr>
          <p:cNvPr id="75" name="Rectangle 74">
            <a:extLst>
              <a:ext uri="{FF2B5EF4-FFF2-40B4-BE49-F238E27FC236}">
                <a16:creationId xmlns:a16="http://schemas.microsoft.com/office/drawing/2014/main" id="{82350F1C-2327-485D-B9E9-55322889E71F}"/>
              </a:ext>
            </a:extLst>
          </p:cNvPr>
          <p:cNvSpPr/>
          <p:nvPr/>
        </p:nvSpPr>
        <p:spPr>
          <a:xfrm>
            <a:off x="7643777" y="667984"/>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6" name="Rectangle 75">
            <a:extLst>
              <a:ext uri="{FF2B5EF4-FFF2-40B4-BE49-F238E27FC236}">
                <a16:creationId xmlns:a16="http://schemas.microsoft.com/office/drawing/2014/main" id="{F8FF2B91-023A-4455-B825-2DB8609CA267}"/>
              </a:ext>
            </a:extLst>
          </p:cNvPr>
          <p:cNvSpPr/>
          <p:nvPr/>
        </p:nvSpPr>
        <p:spPr>
          <a:xfrm>
            <a:off x="7647221" y="443779"/>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77" name="Rounded Rectangle 12">
            <a:extLst>
              <a:ext uri="{FF2B5EF4-FFF2-40B4-BE49-F238E27FC236}">
                <a16:creationId xmlns:a16="http://schemas.microsoft.com/office/drawing/2014/main" id="{8F90E4FE-42DC-4B82-B71C-3BFB93487FC0}"/>
              </a:ext>
            </a:extLst>
          </p:cNvPr>
          <p:cNvSpPr/>
          <p:nvPr/>
        </p:nvSpPr>
        <p:spPr>
          <a:xfrm>
            <a:off x="7637467" y="779511"/>
            <a:ext cx="1292264"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Babenko</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TPAMI’ 12</a:t>
            </a:r>
          </a:p>
        </p:txBody>
      </p:sp>
      <p:sp>
        <p:nvSpPr>
          <p:cNvPr id="68" name="Title 1">
            <a:extLst>
              <a:ext uri="{FF2B5EF4-FFF2-40B4-BE49-F238E27FC236}">
                <a16:creationId xmlns:a16="http://schemas.microsoft.com/office/drawing/2014/main" id="{C463CDEE-0A80-4CE4-BD66-C58EAE71A251}"/>
              </a:ext>
            </a:extLst>
          </p:cNvPr>
          <p:cNvSpPr txBox="1">
            <a:spLocks/>
          </p:cNvSpPr>
          <p:nvPr/>
        </p:nvSpPr>
        <p:spPr>
          <a:xfrm>
            <a:off x="223899" y="6173724"/>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A. </a:t>
            </a:r>
            <a:r>
              <a:rPr lang="en-US" altLang="zh-CN" sz="1200" dirty="0" err="1">
                <a:latin typeface="+mn-lt"/>
              </a:rPr>
              <a:t>Babenko</a:t>
            </a:r>
            <a:endParaRPr lang="en-US" sz="1200" dirty="0">
              <a:latin typeface="+mn-lt"/>
            </a:endParaRPr>
          </a:p>
        </p:txBody>
      </p:sp>
      <p:sp>
        <p:nvSpPr>
          <p:cNvPr id="67" name="Footer Placeholder 1">
            <a:extLst>
              <a:ext uri="{FF2B5EF4-FFF2-40B4-BE49-F238E27FC236}">
                <a16:creationId xmlns:a16="http://schemas.microsoft.com/office/drawing/2014/main" id="{D9A583B3-ACE4-4C1B-9493-11D94DAAC57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05114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Группа 15"/>
          <p:cNvGrpSpPr/>
          <p:nvPr/>
        </p:nvGrpSpPr>
        <p:grpSpPr>
          <a:xfrm>
            <a:off x="3891777" y="1702830"/>
            <a:ext cx="5178397" cy="5105903"/>
            <a:chOff x="864221" y="440587"/>
            <a:chExt cx="3294366" cy="3251213"/>
          </a:xfrm>
        </p:grpSpPr>
        <p:sp>
          <p:nvSpPr>
            <p:cNvPr id="17" name="Прямоугольник 16"/>
            <p:cNvSpPr/>
            <p:nvPr/>
          </p:nvSpPr>
          <p:spPr>
            <a:xfrm>
              <a:off x="864221" y="451440"/>
              <a:ext cx="3294366" cy="324036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Прямая соединительная линия 17"/>
            <p:cNvCxnSpPr/>
            <p:nvPr/>
          </p:nvCxnSpPr>
          <p:spPr>
            <a:xfrm>
              <a:off x="3096469" y="451440"/>
              <a:ext cx="0" cy="32403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3492305" y="440880"/>
              <a:ext cx="0" cy="32403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1325769" y="440587"/>
              <a:ext cx="0" cy="32403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2016349" y="451440"/>
              <a:ext cx="0" cy="32403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H="1">
              <a:off x="864221" y="955496"/>
              <a:ext cx="32943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stCxn id="17" idx="3"/>
              <a:endCxn id="17" idx="1"/>
            </p:cNvCxnSpPr>
            <p:nvPr/>
          </p:nvCxnSpPr>
          <p:spPr>
            <a:xfrm flipH="1">
              <a:off x="864221" y="2071620"/>
              <a:ext cx="32943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a:off x="864221" y="2611680"/>
              <a:ext cx="32943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H="1">
              <a:off x="864221" y="1531560"/>
              <a:ext cx="32943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H="1">
              <a:off x="864221" y="3115736"/>
              <a:ext cx="32943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2664421" y="451440"/>
              <a:ext cx="0" cy="32403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037083" y="4409863"/>
            <a:ext cx="388248"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1</a:t>
            </a:r>
          </a:p>
        </p:txBody>
      </p:sp>
      <p:sp>
        <p:nvSpPr>
          <p:cNvPr id="34" name="TextBox 33"/>
          <p:cNvSpPr txBox="1"/>
          <p:nvPr/>
        </p:nvSpPr>
        <p:spPr>
          <a:xfrm>
            <a:off x="6863982" y="4409863"/>
            <a:ext cx="389851"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2</a:t>
            </a:r>
          </a:p>
        </p:txBody>
      </p:sp>
      <p:sp>
        <p:nvSpPr>
          <p:cNvPr id="35" name="TextBox 34"/>
          <p:cNvSpPr txBox="1"/>
          <p:nvPr/>
        </p:nvSpPr>
        <p:spPr>
          <a:xfrm>
            <a:off x="6040289" y="3539099"/>
            <a:ext cx="385043"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3</a:t>
            </a:r>
          </a:p>
        </p:txBody>
      </p:sp>
      <p:sp>
        <p:nvSpPr>
          <p:cNvPr id="36" name="TextBox 35"/>
          <p:cNvSpPr txBox="1"/>
          <p:nvPr/>
        </p:nvSpPr>
        <p:spPr>
          <a:xfrm>
            <a:off x="6854364" y="3539099"/>
            <a:ext cx="401072"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4</a:t>
            </a:r>
          </a:p>
        </p:txBody>
      </p:sp>
      <p:sp>
        <p:nvSpPr>
          <p:cNvPr id="37" name="TextBox 36"/>
          <p:cNvSpPr txBox="1"/>
          <p:nvPr/>
        </p:nvSpPr>
        <p:spPr>
          <a:xfrm>
            <a:off x="6025862" y="5219863"/>
            <a:ext cx="385043"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5</a:t>
            </a:r>
          </a:p>
        </p:txBody>
      </p:sp>
      <p:sp>
        <p:nvSpPr>
          <p:cNvPr id="38" name="TextBox 37"/>
          <p:cNvSpPr txBox="1"/>
          <p:nvPr/>
        </p:nvSpPr>
        <p:spPr>
          <a:xfrm>
            <a:off x="6846349" y="5219863"/>
            <a:ext cx="410691"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6</a:t>
            </a:r>
          </a:p>
        </p:txBody>
      </p:sp>
      <p:sp>
        <p:nvSpPr>
          <p:cNvPr id="39" name="TextBox 38"/>
          <p:cNvSpPr txBox="1"/>
          <p:nvPr/>
        </p:nvSpPr>
        <p:spPr>
          <a:xfrm>
            <a:off x="7523466" y="4409863"/>
            <a:ext cx="385043"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7</a:t>
            </a:r>
          </a:p>
        </p:txBody>
      </p:sp>
      <p:sp>
        <p:nvSpPr>
          <p:cNvPr id="40" name="TextBox 39"/>
          <p:cNvSpPr txBox="1"/>
          <p:nvPr/>
        </p:nvSpPr>
        <p:spPr>
          <a:xfrm>
            <a:off x="7523466" y="3539099"/>
            <a:ext cx="412292"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8</a:t>
            </a:r>
          </a:p>
        </p:txBody>
      </p:sp>
      <p:sp>
        <p:nvSpPr>
          <p:cNvPr id="41" name="TextBox 40"/>
          <p:cNvSpPr txBox="1"/>
          <p:nvPr/>
        </p:nvSpPr>
        <p:spPr>
          <a:xfrm>
            <a:off x="6017846" y="2650330"/>
            <a:ext cx="410691" cy="584775"/>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9</a:t>
            </a:r>
          </a:p>
        </p:txBody>
      </p:sp>
      <p:sp>
        <p:nvSpPr>
          <p:cNvPr id="42" name="TextBox 41"/>
          <p:cNvSpPr txBox="1"/>
          <p:nvPr/>
        </p:nvSpPr>
        <p:spPr>
          <a:xfrm>
            <a:off x="4907763" y="4409860"/>
            <a:ext cx="599844" cy="1077218"/>
          </a:xfrm>
          <a:prstGeom prst="rect">
            <a:avLst/>
          </a:prstGeom>
          <a:solidFill>
            <a:schemeClr val="accent3"/>
          </a:solidFill>
          <a:effectLst>
            <a:outerShdw blurRad="50800" dist="38100" dir="2700000" algn="tl" rotWithShape="0">
              <a:prstClr val="black">
                <a:alpha val="40000"/>
              </a:prstClr>
            </a:outerShdw>
          </a:effectLst>
        </p:spPr>
        <p:txBody>
          <a:bodyPr wrap="square" rtlCol="0">
            <a:spAutoFit/>
          </a:bodyPr>
          <a:lstStyle/>
          <a:p>
            <a:r>
              <a:rPr lang="en-US" sz="3200" b="1" dirty="0">
                <a:solidFill>
                  <a:schemeClr val="bg1"/>
                </a:solidFill>
              </a:rPr>
              <a:t>10</a:t>
            </a:r>
          </a:p>
        </p:txBody>
      </p:sp>
      <p:sp>
        <p:nvSpPr>
          <p:cNvPr id="43" name="TextBox 42"/>
          <p:cNvSpPr txBox="1"/>
          <p:nvPr/>
        </p:nvSpPr>
        <p:spPr>
          <a:xfrm>
            <a:off x="4162811" y="955423"/>
            <a:ext cx="3183885" cy="707886"/>
          </a:xfrm>
          <a:prstGeom prst="rect">
            <a:avLst/>
          </a:prstGeom>
          <a:noFill/>
        </p:spPr>
        <p:txBody>
          <a:bodyPr wrap="none" rtlCol="0">
            <a:spAutoFit/>
          </a:bodyPr>
          <a:lstStyle/>
          <a:p>
            <a:r>
              <a:rPr lang="en-US" sz="2000" b="1" dirty="0"/>
              <a:t>Input: </a:t>
            </a:r>
            <a:r>
              <a:rPr lang="en-US" sz="2000" dirty="0"/>
              <a:t>query</a:t>
            </a:r>
          </a:p>
          <a:p>
            <a:r>
              <a:rPr lang="en-US" sz="2000" b="1" dirty="0"/>
              <a:t>Output: </a:t>
            </a:r>
            <a:r>
              <a:rPr lang="en-US" sz="2000" dirty="0"/>
              <a:t>stream of entries</a:t>
            </a:r>
          </a:p>
        </p:txBody>
      </p:sp>
      <p:sp>
        <p:nvSpPr>
          <p:cNvPr id="29" name="Овал 28"/>
          <p:cNvSpPr/>
          <p:nvPr/>
        </p:nvSpPr>
        <p:spPr>
          <a:xfrm>
            <a:off x="6422655" y="4499013"/>
            <a:ext cx="257047" cy="256809"/>
          </a:xfrm>
          <a:prstGeom prst="ellipse">
            <a:avLst/>
          </a:prstGeom>
          <a:solidFill>
            <a:schemeClr val="bg1">
              <a:lumMod val="75000"/>
            </a:schemeClr>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8483" tIns="19243" rIns="38483" bIns="19243" rtlCol="0" anchor="ctr"/>
          <a:lstStyle/>
          <a:p>
            <a:pPr algn="ctr"/>
            <a:endParaRPr lang="en-US" dirty="0"/>
          </a:p>
        </p:txBody>
      </p:sp>
      <p:sp>
        <p:nvSpPr>
          <p:cNvPr id="46" name="Прямоугольник 45"/>
          <p:cNvSpPr/>
          <p:nvPr/>
        </p:nvSpPr>
        <p:spPr>
          <a:xfrm>
            <a:off x="131391" y="1121044"/>
            <a:ext cx="2930610" cy="400110"/>
          </a:xfrm>
          <a:prstGeom prst="rect">
            <a:avLst/>
          </a:prstGeom>
        </p:spPr>
        <p:txBody>
          <a:bodyPr wrap="none">
            <a:spAutoFit/>
          </a:bodyPr>
          <a:lstStyle/>
          <a:p>
            <a:r>
              <a:rPr lang="en-US" sz="2000" b="1" dirty="0">
                <a:solidFill>
                  <a:schemeClr val="accent1"/>
                </a:solidFill>
              </a:rPr>
              <a:t>Answer to the query:</a:t>
            </a:r>
            <a:endParaRPr lang="en-US" sz="2000" dirty="0">
              <a:solidFill>
                <a:schemeClr val="accent1"/>
              </a:solidFill>
            </a:endParaRPr>
          </a:p>
        </p:txBody>
      </p:sp>
      <p:grpSp>
        <p:nvGrpSpPr>
          <p:cNvPr id="61" name="Группа 60"/>
          <p:cNvGrpSpPr/>
          <p:nvPr/>
        </p:nvGrpSpPr>
        <p:grpSpPr>
          <a:xfrm>
            <a:off x="251189" y="1493016"/>
            <a:ext cx="3107165" cy="325616"/>
            <a:chOff x="290393" y="2110484"/>
            <a:chExt cx="3107165" cy="325616"/>
          </a:xfrm>
        </p:grpSpPr>
        <p:grpSp>
          <p:nvGrpSpPr>
            <p:cNvPr id="47" name="Группа 46"/>
            <p:cNvGrpSpPr/>
            <p:nvPr/>
          </p:nvGrpSpPr>
          <p:grpSpPr>
            <a:xfrm>
              <a:off x="290393" y="2117493"/>
              <a:ext cx="494565" cy="318607"/>
              <a:chOff x="290393" y="2297551"/>
              <a:chExt cx="494565" cy="318607"/>
            </a:xfrm>
          </p:grpSpPr>
          <p:sp>
            <p:nvSpPr>
              <p:cNvPr id="44" name="Прямоугольник 4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45" name="Прямоугольник 4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48" name="Группа 47"/>
            <p:cNvGrpSpPr/>
            <p:nvPr/>
          </p:nvGrpSpPr>
          <p:grpSpPr>
            <a:xfrm>
              <a:off x="943543" y="2117493"/>
              <a:ext cx="494565" cy="318607"/>
              <a:chOff x="290393" y="2297551"/>
              <a:chExt cx="494565" cy="318607"/>
            </a:xfrm>
          </p:grpSpPr>
          <p:sp>
            <p:nvSpPr>
              <p:cNvPr id="49" name="Прямоугольник 48"/>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0" name="Прямоугольник 49"/>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51" name="Группа 50"/>
            <p:cNvGrpSpPr/>
            <p:nvPr/>
          </p:nvGrpSpPr>
          <p:grpSpPr>
            <a:xfrm>
              <a:off x="1596693" y="2117493"/>
              <a:ext cx="494565" cy="318607"/>
              <a:chOff x="290393" y="2297551"/>
              <a:chExt cx="494565" cy="318607"/>
            </a:xfrm>
          </p:grpSpPr>
          <p:sp>
            <p:nvSpPr>
              <p:cNvPr id="52" name="Прямоугольник 5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3" name="Прямоугольник 5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54" name="Группа 53"/>
            <p:cNvGrpSpPr/>
            <p:nvPr/>
          </p:nvGrpSpPr>
          <p:grpSpPr>
            <a:xfrm>
              <a:off x="2249843" y="2117493"/>
              <a:ext cx="494565" cy="318607"/>
              <a:chOff x="290393" y="2297551"/>
              <a:chExt cx="494565" cy="318607"/>
            </a:xfrm>
          </p:grpSpPr>
          <p:sp>
            <p:nvSpPr>
              <p:cNvPr id="55" name="Прямоугольник 54"/>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6" name="Прямоугольник 55"/>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58" name="Группа 57"/>
            <p:cNvGrpSpPr/>
            <p:nvPr/>
          </p:nvGrpSpPr>
          <p:grpSpPr>
            <a:xfrm>
              <a:off x="2902993" y="2110484"/>
              <a:ext cx="494565" cy="318607"/>
              <a:chOff x="290393" y="2297551"/>
              <a:chExt cx="494565" cy="318607"/>
            </a:xfrm>
          </p:grpSpPr>
          <p:sp>
            <p:nvSpPr>
              <p:cNvPr id="59" name="Прямоугольник 58"/>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60" name="Прямоугольник 59"/>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62" name="Группа 61"/>
          <p:cNvGrpSpPr/>
          <p:nvPr/>
        </p:nvGrpSpPr>
        <p:grpSpPr>
          <a:xfrm>
            <a:off x="290397" y="1955691"/>
            <a:ext cx="1800865" cy="318607"/>
            <a:chOff x="290393" y="2117493"/>
            <a:chExt cx="1800865" cy="318607"/>
          </a:xfrm>
        </p:grpSpPr>
        <p:grpSp>
          <p:nvGrpSpPr>
            <p:cNvPr id="63" name="Группа 62"/>
            <p:cNvGrpSpPr/>
            <p:nvPr/>
          </p:nvGrpSpPr>
          <p:grpSpPr>
            <a:xfrm>
              <a:off x="290393" y="2117493"/>
              <a:ext cx="494565" cy="318607"/>
              <a:chOff x="290393" y="2297551"/>
              <a:chExt cx="494565" cy="318607"/>
            </a:xfrm>
          </p:grpSpPr>
          <p:sp>
            <p:nvSpPr>
              <p:cNvPr id="76" name="Прямоугольник 75"/>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77" name="Прямоугольник 76"/>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64" name="Группа 63"/>
            <p:cNvGrpSpPr/>
            <p:nvPr/>
          </p:nvGrpSpPr>
          <p:grpSpPr>
            <a:xfrm>
              <a:off x="943543" y="2117493"/>
              <a:ext cx="494565" cy="318607"/>
              <a:chOff x="290393" y="2297551"/>
              <a:chExt cx="494565" cy="318607"/>
            </a:xfrm>
          </p:grpSpPr>
          <p:sp>
            <p:nvSpPr>
              <p:cNvPr id="74" name="Прямоугольник 7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75" name="Прямоугольник 7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65" name="Группа 64"/>
            <p:cNvGrpSpPr/>
            <p:nvPr/>
          </p:nvGrpSpPr>
          <p:grpSpPr>
            <a:xfrm>
              <a:off x="1596693" y="2117493"/>
              <a:ext cx="494565" cy="318607"/>
              <a:chOff x="290393" y="2297551"/>
              <a:chExt cx="494565" cy="318607"/>
            </a:xfrm>
          </p:grpSpPr>
          <p:sp>
            <p:nvSpPr>
              <p:cNvPr id="72" name="Прямоугольник 7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73" name="Прямоугольник 7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78" name="Группа 77"/>
          <p:cNvGrpSpPr/>
          <p:nvPr/>
        </p:nvGrpSpPr>
        <p:grpSpPr>
          <a:xfrm>
            <a:off x="290396" y="2426861"/>
            <a:ext cx="1147715" cy="318607"/>
            <a:chOff x="290393" y="2117493"/>
            <a:chExt cx="1147715" cy="318607"/>
          </a:xfrm>
        </p:grpSpPr>
        <p:grpSp>
          <p:nvGrpSpPr>
            <p:cNvPr id="79" name="Группа 78"/>
            <p:cNvGrpSpPr/>
            <p:nvPr/>
          </p:nvGrpSpPr>
          <p:grpSpPr>
            <a:xfrm>
              <a:off x="290393" y="2117493"/>
              <a:ext cx="494565" cy="318607"/>
              <a:chOff x="290393" y="2297551"/>
              <a:chExt cx="494565" cy="318607"/>
            </a:xfrm>
          </p:grpSpPr>
          <p:sp>
            <p:nvSpPr>
              <p:cNvPr id="92" name="Прямоугольник 9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93" name="Прямоугольник 9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80" name="Группа 79"/>
            <p:cNvGrpSpPr/>
            <p:nvPr/>
          </p:nvGrpSpPr>
          <p:grpSpPr>
            <a:xfrm>
              <a:off x="943543" y="2117493"/>
              <a:ext cx="494565" cy="318607"/>
              <a:chOff x="290393" y="2297551"/>
              <a:chExt cx="494565" cy="318607"/>
            </a:xfrm>
          </p:grpSpPr>
          <p:sp>
            <p:nvSpPr>
              <p:cNvPr id="90" name="Прямоугольник 89"/>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91" name="Прямоугольник 90"/>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94" name="Группа 93"/>
          <p:cNvGrpSpPr/>
          <p:nvPr/>
        </p:nvGrpSpPr>
        <p:grpSpPr>
          <a:xfrm>
            <a:off x="290397" y="2898032"/>
            <a:ext cx="1800865" cy="318607"/>
            <a:chOff x="290393" y="2117493"/>
            <a:chExt cx="1800865" cy="318607"/>
          </a:xfrm>
        </p:grpSpPr>
        <p:grpSp>
          <p:nvGrpSpPr>
            <p:cNvPr id="95" name="Группа 94"/>
            <p:cNvGrpSpPr/>
            <p:nvPr/>
          </p:nvGrpSpPr>
          <p:grpSpPr>
            <a:xfrm>
              <a:off x="290393" y="2117493"/>
              <a:ext cx="494565" cy="318607"/>
              <a:chOff x="290393" y="2297551"/>
              <a:chExt cx="494565" cy="318607"/>
            </a:xfrm>
          </p:grpSpPr>
          <p:sp>
            <p:nvSpPr>
              <p:cNvPr id="108" name="Прямоугольник 107"/>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09" name="Прямоугольник 108"/>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96" name="Группа 95"/>
            <p:cNvGrpSpPr/>
            <p:nvPr/>
          </p:nvGrpSpPr>
          <p:grpSpPr>
            <a:xfrm>
              <a:off x="943543" y="2117493"/>
              <a:ext cx="494565" cy="318607"/>
              <a:chOff x="290393" y="2297551"/>
              <a:chExt cx="494565" cy="318607"/>
            </a:xfrm>
          </p:grpSpPr>
          <p:sp>
            <p:nvSpPr>
              <p:cNvPr id="106" name="Прямоугольник 105"/>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07" name="Прямоугольник 106"/>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97" name="Группа 96"/>
            <p:cNvGrpSpPr/>
            <p:nvPr/>
          </p:nvGrpSpPr>
          <p:grpSpPr>
            <a:xfrm>
              <a:off x="1596693" y="2117493"/>
              <a:ext cx="494565" cy="318607"/>
              <a:chOff x="290393" y="2297551"/>
              <a:chExt cx="494565" cy="318607"/>
            </a:xfrm>
          </p:grpSpPr>
          <p:sp>
            <p:nvSpPr>
              <p:cNvPr id="104" name="Прямоугольник 10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05" name="Прямоугольник 10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111" name="Группа 110"/>
          <p:cNvGrpSpPr/>
          <p:nvPr/>
        </p:nvGrpSpPr>
        <p:grpSpPr>
          <a:xfrm>
            <a:off x="290396" y="3369204"/>
            <a:ext cx="494565" cy="318607"/>
            <a:chOff x="290393" y="2297551"/>
            <a:chExt cx="494565" cy="318607"/>
          </a:xfrm>
        </p:grpSpPr>
        <p:sp>
          <p:nvSpPr>
            <p:cNvPr id="124" name="Прямоугольник 12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25" name="Прямоугольник 12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42" name="Группа 141"/>
          <p:cNvGrpSpPr/>
          <p:nvPr/>
        </p:nvGrpSpPr>
        <p:grpSpPr>
          <a:xfrm>
            <a:off x="290396" y="4311545"/>
            <a:ext cx="1147715" cy="318607"/>
            <a:chOff x="290393" y="2117493"/>
            <a:chExt cx="1147715" cy="318607"/>
          </a:xfrm>
        </p:grpSpPr>
        <p:grpSp>
          <p:nvGrpSpPr>
            <p:cNvPr id="143" name="Группа 142"/>
            <p:cNvGrpSpPr/>
            <p:nvPr/>
          </p:nvGrpSpPr>
          <p:grpSpPr>
            <a:xfrm>
              <a:off x="290393" y="2117493"/>
              <a:ext cx="494565" cy="318607"/>
              <a:chOff x="290393" y="2297551"/>
              <a:chExt cx="494565" cy="318607"/>
            </a:xfrm>
          </p:grpSpPr>
          <p:sp>
            <p:nvSpPr>
              <p:cNvPr id="156" name="Прямоугольник 155"/>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57" name="Прямоугольник 156"/>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44" name="Группа 143"/>
            <p:cNvGrpSpPr/>
            <p:nvPr/>
          </p:nvGrpSpPr>
          <p:grpSpPr>
            <a:xfrm>
              <a:off x="943543" y="2117493"/>
              <a:ext cx="494565" cy="318607"/>
              <a:chOff x="290393" y="2297551"/>
              <a:chExt cx="494565" cy="318607"/>
            </a:xfrm>
          </p:grpSpPr>
          <p:sp>
            <p:nvSpPr>
              <p:cNvPr id="154" name="Прямоугольник 15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55" name="Прямоугольник 15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158" name="Группа 157"/>
          <p:cNvGrpSpPr/>
          <p:nvPr/>
        </p:nvGrpSpPr>
        <p:grpSpPr>
          <a:xfrm>
            <a:off x="290396" y="4775704"/>
            <a:ext cx="3107165" cy="325616"/>
            <a:chOff x="290393" y="2110484"/>
            <a:chExt cx="3107165" cy="325616"/>
          </a:xfrm>
        </p:grpSpPr>
        <p:grpSp>
          <p:nvGrpSpPr>
            <p:cNvPr id="159" name="Группа 158"/>
            <p:cNvGrpSpPr/>
            <p:nvPr/>
          </p:nvGrpSpPr>
          <p:grpSpPr>
            <a:xfrm>
              <a:off x="290393" y="2117493"/>
              <a:ext cx="494565" cy="318607"/>
              <a:chOff x="290393" y="2297551"/>
              <a:chExt cx="494565" cy="318607"/>
            </a:xfrm>
          </p:grpSpPr>
          <p:sp>
            <p:nvSpPr>
              <p:cNvPr id="172" name="Прямоугольник 17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73" name="Прямоугольник 17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60" name="Группа 159"/>
            <p:cNvGrpSpPr/>
            <p:nvPr/>
          </p:nvGrpSpPr>
          <p:grpSpPr>
            <a:xfrm>
              <a:off x="943543" y="2117493"/>
              <a:ext cx="494565" cy="318607"/>
              <a:chOff x="290393" y="2297551"/>
              <a:chExt cx="494565" cy="318607"/>
            </a:xfrm>
          </p:grpSpPr>
          <p:sp>
            <p:nvSpPr>
              <p:cNvPr id="170" name="Прямоугольник 169"/>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71" name="Прямоугольник 170"/>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61" name="Группа 160"/>
            <p:cNvGrpSpPr/>
            <p:nvPr/>
          </p:nvGrpSpPr>
          <p:grpSpPr>
            <a:xfrm>
              <a:off x="1596693" y="2117493"/>
              <a:ext cx="494565" cy="318607"/>
              <a:chOff x="290393" y="2297551"/>
              <a:chExt cx="494565" cy="318607"/>
            </a:xfrm>
          </p:grpSpPr>
          <p:sp>
            <p:nvSpPr>
              <p:cNvPr id="168" name="Прямоугольник 167"/>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9" name="Прямоугольник 168"/>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62" name="Группа 161"/>
            <p:cNvGrpSpPr/>
            <p:nvPr/>
          </p:nvGrpSpPr>
          <p:grpSpPr>
            <a:xfrm>
              <a:off x="2249843" y="2117493"/>
              <a:ext cx="494565" cy="318607"/>
              <a:chOff x="290393" y="2297551"/>
              <a:chExt cx="494565" cy="318607"/>
            </a:xfrm>
          </p:grpSpPr>
          <p:sp>
            <p:nvSpPr>
              <p:cNvPr id="166" name="Прямоугольник 165"/>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7" name="Прямоугольник 166"/>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63" name="Группа 162"/>
            <p:cNvGrpSpPr/>
            <p:nvPr/>
          </p:nvGrpSpPr>
          <p:grpSpPr>
            <a:xfrm>
              <a:off x="2902993" y="2110484"/>
              <a:ext cx="494565" cy="318607"/>
              <a:chOff x="290393" y="2297551"/>
              <a:chExt cx="494565" cy="318607"/>
            </a:xfrm>
          </p:grpSpPr>
          <p:sp>
            <p:nvSpPr>
              <p:cNvPr id="164" name="Прямоугольник 16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5" name="Прямоугольник 16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174" name="Группа 173"/>
          <p:cNvGrpSpPr/>
          <p:nvPr/>
        </p:nvGrpSpPr>
        <p:grpSpPr>
          <a:xfrm>
            <a:off x="290396" y="5253888"/>
            <a:ext cx="2454015" cy="318607"/>
            <a:chOff x="290393" y="2117493"/>
            <a:chExt cx="2454015" cy="318607"/>
          </a:xfrm>
        </p:grpSpPr>
        <p:grpSp>
          <p:nvGrpSpPr>
            <p:cNvPr id="175" name="Группа 174"/>
            <p:cNvGrpSpPr/>
            <p:nvPr/>
          </p:nvGrpSpPr>
          <p:grpSpPr>
            <a:xfrm>
              <a:off x="290393" y="2117493"/>
              <a:ext cx="494565" cy="318607"/>
              <a:chOff x="290393" y="2297551"/>
              <a:chExt cx="494565" cy="318607"/>
            </a:xfrm>
          </p:grpSpPr>
          <p:sp>
            <p:nvSpPr>
              <p:cNvPr id="188" name="Прямоугольник 187"/>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89" name="Прямоугольник 188"/>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76" name="Группа 175"/>
            <p:cNvGrpSpPr/>
            <p:nvPr/>
          </p:nvGrpSpPr>
          <p:grpSpPr>
            <a:xfrm>
              <a:off x="943543" y="2117493"/>
              <a:ext cx="494565" cy="318607"/>
              <a:chOff x="290393" y="2297551"/>
              <a:chExt cx="494565" cy="318607"/>
            </a:xfrm>
          </p:grpSpPr>
          <p:sp>
            <p:nvSpPr>
              <p:cNvPr id="186" name="Прямоугольник 185"/>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87" name="Прямоугольник 186"/>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77" name="Группа 176"/>
            <p:cNvGrpSpPr/>
            <p:nvPr/>
          </p:nvGrpSpPr>
          <p:grpSpPr>
            <a:xfrm>
              <a:off x="1596693" y="2117493"/>
              <a:ext cx="494565" cy="318607"/>
              <a:chOff x="290393" y="2297551"/>
              <a:chExt cx="494565" cy="318607"/>
            </a:xfrm>
          </p:grpSpPr>
          <p:sp>
            <p:nvSpPr>
              <p:cNvPr id="184" name="Прямоугольник 18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85" name="Прямоугольник 18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78" name="Группа 177"/>
            <p:cNvGrpSpPr/>
            <p:nvPr/>
          </p:nvGrpSpPr>
          <p:grpSpPr>
            <a:xfrm>
              <a:off x="2249843" y="2117493"/>
              <a:ext cx="494565" cy="318607"/>
              <a:chOff x="290393" y="2297551"/>
              <a:chExt cx="494565" cy="318607"/>
            </a:xfrm>
          </p:grpSpPr>
          <p:sp>
            <p:nvSpPr>
              <p:cNvPr id="182" name="Прямоугольник 18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83" name="Прямоугольник 18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grpSp>
        <p:nvGrpSpPr>
          <p:cNvPr id="190" name="Группа 189"/>
          <p:cNvGrpSpPr/>
          <p:nvPr/>
        </p:nvGrpSpPr>
        <p:grpSpPr>
          <a:xfrm>
            <a:off x="290397" y="5725056"/>
            <a:ext cx="1800865" cy="318607"/>
            <a:chOff x="290393" y="2117493"/>
            <a:chExt cx="1800865" cy="318607"/>
          </a:xfrm>
        </p:grpSpPr>
        <p:grpSp>
          <p:nvGrpSpPr>
            <p:cNvPr id="191" name="Группа 190"/>
            <p:cNvGrpSpPr/>
            <p:nvPr/>
          </p:nvGrpSpPr>
          <p:grpSpPr>
            <a:xfrm>
              <a:off x="290393" y="2117493"/>
              <a:ext cx="494565" cy="318607"/>
              <a:chOff x="290393" y="2297551"/>
              <a:chExt cx="494565" cy="318607"/>
            </a:xfrm>
          </p:grpSpPr>
          <p:sp>
            <p:nvSpPr>
              <p:cNvPr id="204" name="Прямоугольник 203"/>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05" name="Прямоугольник 204"/>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92" name="Группа 191"/>
            <p:cNvGrpSpPr/>
            <p:nvPr/>
          </p:nvGrpSpPr>
          <p:grpSpPr>
            <a:xfrm>
              <a:off x="943543" y="2117493"/>
              <a:ext cx="494565" cy="318607"/>
              <a:chOff x="290393" y="2297551"/>
              <a:chExt cx="494565" cy="318607"/>
            </a:xfrm>
          </p:grpSpPr>
          <p:sp>
            <p:nvSpPr>
              <p:cNvPr id="202" name="Прямоугольник 201"/>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03" name="Прямоугольник 202"/>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nvGrpSpPr>
            <p:cNvPr id="193" name="Группа 192"/>
            <p:cNvGrpSpPr/>
            <p:nvPr/>
          </p:nvGrpSpPr>
          <p:grpSpPr>
            <a:xfrm>
              <a:off x="1596693" y="2117493"/>
              <a:ext cx="494565" cy="318607"/>
              <a:chOff x="290393" y="2297551"/>
              <a:chExt cx="494565" cy="318607"/>
            </a:xfrm>
          </p:grpSpPr>
          <p:sp>
            <p:nvSpPr>
              <p:cNvPr id="200" name="Прямоугольник 199"/>
              <p:cNvSpPr/>
              <p:nvPr/>
            </p:nvSpPr>
            <p:spPr>
              <a:xfrm>
                <a:off x="290393" y="2297551"/>
                <a:ext cx="208076" cy="3186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01" name="Прямоугольник 200"/>
              <p:cNvSpPr/>
              <p:nvPr/>
            </p:nvSpPr>
            <p:spPr>
              <a:xfrm>
                <a:off x="498469" y="2297551"/>
                <a:ext cx="286489" cy="318607"/>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grpSp>
      </p:grpSp>
      <p:sp>
        <p:nvSpPr>
          <p:cNvPr id="121" name="Title 1">
            <a:extLst>
              <a:ext uri="{FF2B5EF4-FFF2-40B4-BE49-F238E27FC236}">
                <a16:creationId xmlns:a16="http://schemas.microsoft.com/office/drawing/2014/main" id="{5DFDB5C5-7048-4CD0-8F6B-7DAA14B529C1}"/>
              </a:ext>
            </a:extLst>
          </p:cNvPr>
          <p:cNvSpPr txBox="1">
            <a:spLocks/>
          </p:cNvSpPr>
          <p:nvPr/>
        </p:nvSpPr>
        <p:spPr>
          <a:xfrm>
            <a:off x="48008" y="226201"/>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a:solidFill>
                  <a:schemeClr val="accent1">
                    <a:lumMod val="75000"/>
                  </a:schemeClr>
                </a:solidFill>
              </a:rPr>
              <a:t>Querying the Inverted Multi-Index </a:t>
            </a:r>
            <a:endParaRPr lang="en-US" sz="3200" dirty="0"/>
          </a:p>
        </p:txBody>
      </p:sp>
      <p:sp>
        <p:nvSpPr>
          <p:cNvPr id="126" name="Rectangle 125">
            <a:extLst>
              <a:ext uri="{FF2B5EF4-FFF2-40B4-BE49-F238E27FC236}">
                <a16:creationId xmlns:a16="http://schemas.microsoft.com/office/drawing/2014/main" id="{5A9E0EBD-D96B-44F8-B66C-0BC141C140C3}"/>
              </a:ext>
            </a:extLst>
          </p:cNvPr>
          <p:cNvSpPr/>
          <p:nvPr/>
        </p:nvSpPr>
        <p:spPr>
          <a:xfrm>
            <a:off x="7643777" y="980501"/>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27" name="Rectangle 126">
            <a:extLst>
              <a:ext uri="{FF2B5EF4-FFF2-40B4-BE49-F238E27FC236}">
                <a16:creationId xmlns:a16="http://schemas.microsoft.com/office/drawing/2014/main" id="{8625D017-E8B2-4875-B507-6049B9F599B4}"/>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28" name="Rounded Rectangle 12">
            <a:extLst>
              <a:ext uri="{FF2B5EF4-FFF2-40B4-BE49-F238E27FC236}">
                <a16:creationId xmlns:a16="http://schemas.microsoft.com/office/drawing/2014/main" id="{69404201-BF56-4F18-93FD-F94666908D81}"/>
              </a:ext>
            </a:extLst>
          </p:cNvPr>
          <p:cNvSpPr/>
          <p:nvPr/>
        </p:nvSpPr>
        <p:spPr>
          <a:xfrm>
            <a:off x="7637467" y="1092027"/>
            <a:ext cx="1292264"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Babenko</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TPAMI’ 12</a:t>
            </a:r>
          </a:p>
        </p:txBody>
      </p:sp>
      <p:sp>
        <p:nvSpPr>
          <p:cNvPr id="129" name="Title 1">
            <a:extLst>
              <a:ext uri="{FF2B5EF4-FFF2-40B4-BE49-F238E27FC236}">
                <a16:creationId xmlns:a16="http://schemas.microsoft.com/office/drawing/2014/main" id="{22CD4619-ECE1-410B-8F08-F9597D50C22C}"/>
              </a:ext>
            </a:extLst>
          </p:cNvPr>
          <p:cNvSpPr txBox="1">
            <a:spLocks/>
          </p:cNvSpPr>
          <p:nvPr/>
        </p:nvSpPr>
        <p:spPr>
          <a:xfrm>
            <a:off x="2243373" y="5863018"/>
            <a:ext cx="1547219" cy="304787"/>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A. </a:t>
            </a:r>
            <a:r>
              <a:rPr lang="en-US" altLang="zh-CN" sz="1200" dirty="0" err="1">
                <a:latin typeface="+mn-lt"/>
              </a:rPr>
              <a:t>Babenko</a:t>
            </a:r>
            <a:endParaRPr lang="en-US" sz="1200" dirty="0">
              <a:latin typeface="+mn-lt"/>
            </a:endParaRPr>
          </a:p>
        </p:txBody>
      </p:sp>
      <p:sp>
        <p:nvSpPr>
          <p:cNvPr id="130" name="Footer Placeholder 1">
            <a:extLst>
              <a:ext uri="{FF2B5EF4-FFF2-40B4-BE49-F238E27FC236}">
                <a16:creationId xmlns:a16="http://schemas.microsoft.com/office/drawing/2014/main" id="{81A1CECF-AAB1-442B-8052-4C2F822CA1E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99311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43071" y="1981204"/>
            <a:ext cx="8251645" cy="1362075"/>
          </a:xfrm>
        </p:spPr>
        <p:txBody>
          <a:bodyPr/>
          <a:lstStyle/>
          <a:p>
            <a:r>
              <a:rPr lang="en-US" dirty="0"/>
              <a:t>High-d Vector Similarity Search</a:t>
            </a:r>
            <a:br>
              <a:rPr lang="en-US" dirty="0"/>
            </a:br>
            <a:r>
              <a:rPr lang="en-US" dirty="0"/>
              <a:t>          State-of-the-Art Methods</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256</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
        <p:nvSpPr>
          <p:cNvPr id="7" name="Title 4">
            <a:extLst>
              <a:ext uri="{FF2B5EF4-FFF2-40B4-BE49-F238E27FC236}">
                <a16:creationId xmlns:a16="http://schemas.microsoft.com/office/drawing/2014/main" id="{A200BFDD-A7AA-43AA-A68D-C4941DB51DBC}"/>
              </a:ext>
            </a:extLst>
          </p:cNvPr>
          <p:cNvSpPr txBox="1">
            <a:spLocks/>
          </p:cNvSpPr>
          <p:nvPr/>
        </p:nvSpPr>
        <p:spPr bwMode="auto">
          <a:xfrm>
            <a:off x="2630224" y="3514728"/>
            <a:ext cx="768486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buNone/>
              <a:defRPr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Graph-Based Methods</a:t>
            </a:r>
          </a:p>
        </p:txBody>
      </p:sp>
    </p:spTree>
    <p:extLst>
      <p:ext uri="{BB962C8B-B14F-4D97-AF65-F5344CB8AC3E}">
        <p14:creationId xmlns:p14="http://schemas.microsoft.com/office/powerpoint/2010/main" val="75147578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itle 1">
            <a:extLst>
              <a:ext uri="{FF2B5EF4-FFF2-40B4-BE49-F238E27FC236}">
                <a16:creationId xmlns:a16="http://schemas.microsoft.com/office/drawing/2014/main" id="{5C0DA5BB-7CE1-4B01-B562-6A4DD2A29615}"/>
              </a:ext>
            </a:extLst>
          </p:cNvPr>
          <p:cNvSpPr txBox="1">
            <a:spLocks/>
          </p:cNvSpPr>
          <p:nvPr/>
        </p:nvSpPr>
        <p:spPr>
          <a:xfrm>
            <a:off x="384575" y="408749"/>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Conceptual Graphs</a:t>
            </a:r>
            <a:endParaRPr lang="en-US" sz="3600" dirty="0"/>
          </a:p>
        </p:txBody>
      </p:sp>
      <p:sp>
        <p:nvSpPr>
          <p:cNvPr id="626" name="Content Placeholder 3">
            <a:extLst>
              <a:ext uri="{FF2B5EF4-FFF2-40B4-BE49-F238E27FC236}">
                <a16:creationId xmlns:a16="http://schemas.microsoft.com/office/drawing/2014/main" id="{22B47C60-B54D-4E7E-91C8-BEDB1C48B4D9}"/>
              </a:ext>
            </a:extLst>
          </p:cNvPr>
          <p:cNvSpPr>
            <a:spLocks noGrp="1"/>
          </p:cNvSpPr>
          <p:nvPr>
            <p:ph sz="quarter" idx="1"/>
          </p:nvPr>
        </p:nvSpPr>
        <p:spPr>
          <a:xfrm>
            <a:off x="280751" y="2139116"/>
            <a:ext cx="8333424" cy="3693871"/>
          </a:xfrm>
        </p:spPr>
        <p:txBody>
          <a:bodyPr>
            <a:normAutofit/>
          </a:bodyPr>
          <a:lstStyle/>
          <a:p>
            <a:r>
              <a:rPr lang="en-US" sz="2400" b="0" i="0" dirty="0">
                <a:solidFill>
                  <a:srgbClr val="2B2A2A"/>
                </a:solidFill>
                <a:effectLst/>
              </a:rPr>
              <a:t>Voronoi/Delaunay Diagrams</a:t>
            </a:r>
          </a:p>
          <a:p>
            <a:r>
              <a:rPr lang="en-US" sz="2400" dirty="0" err="1">
                <a:solidFill>
                  <a:srgbClr val="2B2A2A"/>
                </a:solidFill>
              </a:rPr>
              <a:t>kNN</a:t>
            </a:r>
            <a:r>
              <a:rPr lang="en-US" sz="2400" dirty="0">
                <a:solidFill>
                  <a:srgbClr val="2B2A2A"/>
                </a:solidFill>
              </a:rPr>
              <a:t> Graphs</a:t>
            </a:r>
          </a:p>
          <a:p>
            <a:r>
              <a:rPr lang="en-US" sz="2400" dirty="0">
                <a:solidFill>
                  <a:srgbClr val="2B2A2A"/>
                </a:solidFill>
              </a:rPr>
              <a:t>Navigable Small World Graphs</a:t>
            </a:r>
          </a:p>
          <a:p>
            <a:r>
              <a:rPr lang="en-US" sz="2400" dirty="0">
                <a:solidFill>
                  <a:srgbClr val="2B2A2A"/>
                </a:solidFill>
              </a:rPr>
              <a:t>Relative Neighborhood graphs</a:t>
            </a:r>
          </a:p>
        </p:txBody>
      </p:sp>
      <p:sp>
        <p:nvSpPr>
          <p:cNvPr id="4" name="Footer Placeholder 1">
            <a:extLst>
              <a:ext uri="{FF2B5EF4-FFF2-40B4-BE49-F238E27FC236}">
                <a16:creationId xmlns:a16="http://schemas.microsoft.com/office/drawing/2014/main" id="{68B59557-4413-4A28-B4D0-A99F08EE084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79890620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itle 1">
            <a:extLst>
              <a:ext uri="{FF2B5EF4-FFF2-40B4-BE49-F238E27FC236}">
                <a16:creationId xmlns:a16="http://schemas.microsoft.com/office/drawing/2014/main" id="{5C0DA5BB-7CE1-4B01-B562-6A4DD2A29615}"/>
              </a:ext>
            </a:extLst>
          </p:cNvPr>
          <p:cNvSpPr txBox="1">
            <a:spLocks/>
          </p:cNvSpPr>
          <p:nvPr/>
        </p:nvSpPr>
        <p:spPr>
          <a:xfrm>
            <a:off x="384575" y="408749"/>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The Delaunay Diagram</a:t>
            </a:r>
            <a:endParaRPr lang="en-US" sz="3600" dirty="0"/>
          </a:p>
        </p:txBody>
      </p:sp>
      <p:sp>
        <p:nvSpPr>
          <p:cNvPr id="622" name="Rectangle 621">
            <a:extLst>
              <a:ext uri="{FF2B5EF4-FFF2-40B4-BE49-F238E27FC236}">
                <a16:creationId xmlns:a16="http://schemas.microsoft.com/office/drawing/2014/main" id="{5A4B3166-E39B-40F6-AACE-8FA1EC4A2603}"/>
              </a:ext>
            </a:extLst>
          </p:cNvPr>
          <p:cNvSpPr/>
          <p:nvPr/>
        </p:nvSpPr>
        <p:spPr>
          <a:xfrm>
            <a:off x="7643777" y="830025"/>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623" name="Rectangle 622">
            <a:extLst>
              <a:ext uri="{FF2B5EF4-FFF2-40B4-BE49-F238E27FC236}">
                <a16:creationId xmlns:a16="http://schemas.microsoft.com/office/drawing/2014/main" id="{CA48581E-612E-4F22-91E0-80F9CA7254A7}"/>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624" name="Rounded Rectangle 12">
            <a:extLst>
              <a:ext uri="{FF2B5EF4-FFF2-40B4-BE49-F238E27FC236}">
                <a16:creationId xmlns:a16="http://schemas.microsoft.com/office/drawing/2014/main" id="{8E8806B2-E961-43FE-921F-EDA8E089EFC2}"/>
              </a:ext>
            </a:extLst>
          </p:cNvPr>
          <p:cNvSpPr/>
          <p:nvPr/>
        </p:nvSpPr>
        <p:spPr>
          <a:xfrm>
            <a:off x="7637467" y="941552"/>
            <a:ext cx="1292264"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Delaunay</a:t>
            </a:r>
          </a:p>
          <a:p>
            <a:pPr marL="0" lvl="1" algn="ctr" defTabSz="457189">
              <a:lnSpc>
                <a:spcPct val="90000"/>
              </a:lnSpc>
              <a:defRPr/>
            </a:pPr>
            <a:r>
              <a:rPr lang="en-US" sz="1300" b="1" kern="0" dirty="0">
                <a:solidFill>
                  <a:prstClr val="white"/>
                </a:solidFill>
                <a:latin typeface="Gill Sans" charset="0"/>
                <a:ea typeface="Gill Sans" charset="0"/>
                <a:cs typeface="Gill Sans" charset="0"/>
              </a:rPr>
              <a:t>CSMN’ 39</a:t>
            </a:r>
          </a:p>
        </p:txBody>
      </p:sp>
      <p:sp>
        <p:nvSpPr>
          <p:cNvPr id="626" name="Content Placeholder 3">
            <a:extLst>
              <a:ext uri="{FF2B5EF4-FFF2-40B4-BE49-F238E27FC236}">
                <a16:creationId xmlns:a16="http://schemas.microsoft.com/office/drawing/2014/main" id="{22B47C60-B54D-4E7E-91C8-BEDB1C48B4D9}"/>
              </a:ext>
            </a:extLst>
          </p:cNvPr>
          <p:cNvSpPr>
            <a:spLocks noGrp="1"/>
          </p:cNvSpPr>
          <p:nvPr>
            <p:ph sz="quarter" idx="1"/>
          </p:nvPr>
        </p:nvSpPr>
        <p:spPr>
          <a:xfrm>
            <a:off x="280751" y="2139116"/>
            <a:ext cx="5316783" cy="3693871"/>
          </a:xfrm>
        </p:spPr>
        <p:txBody>
          <a:bodyPr>
            <a:normAutofit fontScale="92500" lnSpcReduction="20000"/>
          </a:bodyPr>
          <a:lstStyle/>
          <a:p>
            <a:pPr marL="0" indent="0">
              <a:buNone/>
            </a:pPr>
            <a:r>
              <a:rPr lang="en-AU" sz="2400" dirty="0">
                <a:solidFill>
                  <a:srgbClr val="C00000"/>
                </a:solidFill>
              </a:rPr>
              <a:t>Delaunay Diagram</a:t>
            </a:r>
            <a:r>
              <a:rPr lang="en-AU" sz="2400" dirty="0">
                <a:solidFill>
                  <a:srgbClr val="0432FF"/>
                </a:solidFill>
              </a:rPr>
              <a:t> </a:t>
            </a:r>
            <a:r>
              <a:rPr lang="en-AU" sz="2400" dirty="0"/>
              <a:t>– Dual of </a:t>
            </a:r>
            <a:r>
              <a:rPr lang="en-AU" sz="2400" dirty="0">
                <a:solidFill>
                  <a:srgbClr val="0070C0"/>
                </a:solidFill>
              </a:rPr>
              <a:t>Voronoi Diagram   </a:t>
            </a:r>
          </a:p>
          <a:p>
            <a:r>
              <a:rPr lang="en-US" sz="2400" b="0" i="0" dirty="0">
                <a:solidFill>
                  <a:srgbClr val="2B2A2A"/>
                </a:solidFill>
                <a:effectLst/>
              </a:rPr>
              <a:t>The VD is constructed by decomposing the space using a finite number of points, called sites into regions, such that each site is associated to a region  consisting of all points closer to it than to any other </a:t>
            </a:r>
            <a:r>
              <a:rPr lang="en-US" sz="2400" dirty="0">
                <a:solidFill>
                  <a:srgbClr val="2B2A2A"/>
                </a:solidFill>
              </a:rPr>
              <a:t>site. </a:t>
            </a:r>
          </a:p>
          <a:p>
            <a:r>
              <a:rPr lang="en-AU" sz="2400" dirty="0"/>
              <a:t>The DT is the dual of the VD, </a:t>
            </a:r>
            <a:r>
              <a:rPr lang="en-AU" sz="2400" dirty="0" err="1"/>
              <a:t>contructed</a:t>
            </a:r>
            <a:r>
              <a:rPr lang="en-AU" sz="2400" dirty="0"/>
              <a:t> by connecting sites with an edge if their regions share a side.</a:t>
            </a:r>
          </a:p>
          <a:p>
            <a:pPr>
              <a:buFontTx/>
              <a:buChar char="-"/>
            </a:pPr>
            <a:endParaRPr lang="en-US" sz="2400" dirty="0"/>
          </a:p>
        </p:txBody>
      </p:sp>
      <p:pic>
        <p:nvPicPr>
          <p:cNvPr id="5" name="Image 4">
            <a:extLst>
              <a:ext uri="{FF2B5EF4-FFF2-40B4-BE49-F238E27FC236}">
                <a16:creationId xmlns:a16="http://schemas.microsoft.com/office/drawing/2014/main" id="{3DD83792-B73A-4CA3-91DC-0188C8B79820}"/>
              </a:ext>
            </a:extLst>
          </p:cNvPr>
          <p:cNvPicPr>
            <a:picLocks noChangeAspect="1"/>
          </p:cNvPicPr>
          <p:nvPr/>
        </p:nvPicPr>
        <p:blipFill rotWithShape="1">
          <a:blip r:embed="rId3"/>
          <a:srcRect l="33247" t="38880" r="31039" b="23622"/>
          <a:stretch/>
        </p:blipFill>
        <p:spPr>
          <a:xfrm>
            <a:off x="5597534" y="1997179"/>
            <a:ext cx="3265715" cy="1928717"/>
          </a:xfrm>
          <a:prstGeom prst="rect">
            <a:avLst/>
          </a:prstGeom>
        </p:spPr>
      </p:pic>
      <p:pic>
        <p:nvPicPr>
          <p:cNvPr id="7" name="Image 6">
            <a:extLst>
              <a:ext uri="{FF2B5EF4-FFF2-40B4-BE49-F238E27FC236}">
                <a16:creationId xmlns:a16="http://schemas.microsoft.com/office/drawing/2014/main" id="{CCD4E67E-B7DF-41BF-8BFE-49B75CD699B4}"/>
              </a:ext>
            </a:extLst>
          </p:cNvPr>
          <p:cNvPicPr>
            <a:picLocks noChangeAspect="1"/>
          </p:cNvPicPr>
          <p:nvPr/>
        </p:nvPicPr>
        <p:blipFill rotWithShape="1">
          <a:blip r:embed="rId4"/>
          <a:srcRect l="32467" t="38745" r="37403" b="23853"/>
          <a:stretch/>
        </p:blipFill>
        <p:spPr>
          <a:xfrm>
            <a:off x="5597534" y="4328377"/>
            <a:ext cx="2755076" cy="1923803"/>
          </a:xfrm>
          <a:prstGeom prst="rect">
            <a:avLst/>
          </a:prstGeom>
        </p:spPr>
      </p:pic>
      <p:sp>
        <p:nvSpPr>
          <p:cNvPr id="17" name="Content Placeholder 3">
            <a:extLst>
              <a:ext uri="{FF2B5EF4-FFF2-40B4-BE49-F238E27FC236}">
                <a16:creationId xmlns:a16="http://schemas.microsoft.com/office/drawing/2014/main" id="{56D74933-B998-4FE9-B436-81AF711AEE61}"/>
              </a:ext>
            </a:extLst>
          </p:cNvPr>
          <p:cNvSpPr txBox="1">
            <a:spLocks/>
          </p:cNvSpPr>
          <p:nvPr/>
        </p:nvSpPr>
        <p:spPr>
          <a:xfrm>
            <a:off x="6080369" y="3925896"/>
            <a:ext cx="2300045" cy="308208"/>
          </a:xfrm>
          <a:prstGeom prst="rect">
            <a:avLst/>
          </a:prstGeom>
        </p:spPr>
        <p:txBody>
          <a:bodyPr vert="horz">
            <a:normAutofit fontScale="70000" lnSpcReduction="20000"/>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CA" sz="2400" dirty="0">
                <a:solidFill>
                  <a:srgbClr val="0070C0"/>
                </a:solidFill>
              </a:rPr>
              <a:t>Voronoi Diagram</a:t>
            </a:r>
            <a:endParaRPr lang="en-AU" sz="2400" dirty="0">
              <a:solidFill>
                <a:srgbClr val="0070C0"/>
              </a:solidFill>
            </a:endParaRPr>
          </a:p>
          <a:p>
            <a:pPr>
              <a:buFontTx/>
              <a:buChar char="-"/>
            </a:pPr>
            <a:endParaRPr lang="en-US" sz="2400" dirty="0"/>
          </a:p>
        </p:txBody>
      </p:sp>
      <p:sp>
        <p:nvSpPr>
          <p:cNvPr id="18" name="Content Placeholder 3">
            <a:extLst>
              <a:ext uri="{FF2B5EF4-FFF2-40B4-BE49-F238E27FC236}">
                <a16:creationId xmlns:a16="http://schemas.microsoft.com/office/drawing/2014/main" id="{6DCE1FE9-6967-4AE1-B132-D46571AD08F7}"/>
              </a:ext>
            </a:extLst>
          </p:cNvPr>
          <p:cNvSpPr txBox="1">
            <a:spLocks/>
          </p:cNvSpPr>
          <p:nvPr/>
        </p:nvSpPr>
        <p:spPr>
          <a:xfrm>
            <a:off x="6080369" y="6316586"/>
            <a:ext cx="2300045" cy="308208"/>
          </a:xfrm>
          <a:prstGeom prst="rect">
            <a:avLst/>
          </a:prstGeom>
        </p:spPr>
        <p:txBody>
          <a:bodyPr vert="horz">
            <a:normAutofit fontScale="70000" lnSpcReduction="20000"/>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CA" sz="2400" dirty="0">
                <a:solidFill>
                  <a:srgbClr val="0070C0"/>
                </a:solidFill>
              </a:rPr>
              <a:t>Delaunay Diagram</a:t>
            </a:r>
            <a:endParaRPr lang="en-AU" sz="2400" dirty="0">
              <a:solidFill>
                <a:srgbClr val="0070C0"/>
              </a:solidFill>
            </a:endParaRPr>
          </a:p>
          <a:p>
            <a:pPr>
              <a:buFontTx/>
              <a:buChar char="-"/>
            </a:pPr>
            <a:endParaRPr lang="en-US" sz="2400" dirty="0"/>
          </a:p>
        </p:txBody>
      </p:sp>
      <p:sp>
        <p:nvSpPr>
          <p:cNvPr id="11" name="Footer Placeholder 1">
            <a:extLst>
              <a:ext uri="{FF2B5EF4-FFF2-40B4-BE49-F238E27FC236}">
                <a16:creationId xmlns:a16="http://schemas.microsoft.com/office/drawing/2014/main" id="{E0AD52F9-58AA-4E9E-9497-700BBCA4083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97427862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itle 1">
            <a:extLst>
              <a:ext uri="{FF2B5EF4-FFF2-40B4-BE49-F238E27FC236}">
                <a16:creationId xmlns:a16="http://schemas.microsoft.com/office/drawing/2014/main" id="{5C0DA5BB-7CE1-4B01-B562-6A4DD2A29615}"/>
              </a:ext>
            </a:extLst>
          </p:cNvPr>
          <p:cNvSpPr txBox="1">
            <a:spLocks/>
          </p:cNvSpPr>
          <p:nvPr/>
        </p:nvSpPr>
        <p:spPr>
          <a:xfrm>
            <a:off x="384575" y="408749"/>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err="1">
                <a:solidFill>
                  <a:schemeClr val="accent1">
                    <a:lumMod val="75000"/>
                  </a:schemeClr>
                </a:solidFill>
              </a:rPr>
              <a:t>kNN</a:t>
            </a:r>
            <a:r>
              <a:rPr lang="en-US" sz="3600" dirty="0">
                <a:solidFill>
                  <a:schemeClr val="accent1">
                    <a:lumMod val="75000"/>
                  </a:schemeClr>
                </a:solidFill>
              </a:rPr>
              <a:t> Graphs</a:t>
            </a:r>
            <a:endParaRPr lang="en-US" sz="3600" dirty="0"/>
          </a:p>
        </p:txBody>
      </p:sp>
      <p:sp>
        <p:nvSpPr>
          <p:cNvPr id="626" name="Content Placeholder 3">
            <a:extLst>
              <a:ext uri="{FF2B5EF4-FFF2-40B4-BE49-F238E27FC236}">
                <a16:creationId xmlns:a16="http://schemas.microsoft.com/office/drawing/2014/main" id="{22B47C60-B54D-4E7E-91C8-BEDB1C48B4D9}"/>
              </a:ext>
            </a:extLst>
          </p:cNvPr>
          <p:cNvSpPr>
            <a:spLocks noGrp="1"/>
          </p:cNvSpPr>
          <p:nvPr>
            <p:ph sz="quarter" idx="1"/>
          </p:nvPr>
        </p:nvSpPr>
        <p:spPr>
          <a:xfrm>
            <a:off x="280751" y="1797027"/>
            <a:ext cx="8031976" cy="3693871"/>
          </a:xfrm>
        </p:spPr>
        <p:txBody>
          <a:bodyPr>
            <a:normAutofit fontScale="92500" lnSpcReduction="20000"/>
          </a:bodyPr>
          <a:lstStyle/>
          <a:p>
            <a:r>
              <a:rPr lang="en-US" sz="2400" b="0" i="0" dirty="0">
                <a:solidFill>
                  <a:srgbClr val="2B2A2A"/>
                </a:solidFill>
                <a:effectLst/>
              </a:rPr>
              <a:t>Exact </a:t>
            </a:r>
            <a:r>
              <a:rPr lang="en-US" sz="2400" b="0" i="0" dirty="0" err="1">
                <a:solidFill>
                  <a:srgbClr val="2B2A2A"/>
                </a:solidFill>
                <a:effectLst/>
              </a:rPr>
              <a:t>kNN</a:t>
            </a:r>
            <a:r>
              <a:rPr lang="en-US" sz="2400" b="0" i="0" dirty="0">
                <a:solidFill>
                  <a:srgbClr val="2B2A2A"/>
                </a:solidFill>
                <a:effectLst/>
              </a:rPr>
              <a:t> graphs on n d-dimensional points:</a:t>
            </a:r>
          </a:p>
          <a:p>
            <a:pPr lvl="1"/>
            <a:r>
              <a:rPr lang="en-US" sz="2200" b="0" i="0" dirty="0">
                <a:solidFill>
                  <a:srgbClr val="2B2A2A"/>
                </a:solidFill>
                <a:effectLst/>
              </a:rPr>
              <a:t>Each point in the space is considered a node</a:t>
            </a:r>
          </a:p>
          <a:p>
            <a:pPr lvl="1"/>
            <a:r>
              <a:rPr lang="en-US" sz="2200" b="0" i="0" dirty="0">
                <a:solidFill>
                  <a:srgbClr val="2B2A2A"/>
                </a:solidFill>
                <a:effectLst/>
              </a:rPr>
              <a:t>A directed edge is added between nodes node A and B (A -=&gt; B) if B is a k-nearest neighbor of A</a:t>
            </a:r>
          </a:p>
          <a:p>
            <a:pPr lvl="1"/>
            <a:r>
              <a:rPr lang="en-US" altLang="zh-CN" sz="2000" dirty="0">
                <a:solidFill>
                  <a:schemeClr val="tx1"/>
                </a:solidFill>
              </a:rPr>
              <a:t>O(dn</a:t>
            </a:r>
            <a:r>
              <a:rPr lang="en-US" altLang="zh-CN" sz="2000" baseline="30000" dirty="0">
                <a:solidFill>
                  <a:schemeClr val="tx1"/>
                </a:solidFill>
              </a:rPr>
              <a:t>2</a:t>
            </a:r>
            <a:r>
              <a:rPr lang="en-US" altLang="zh-CN" sz="2000" dirty="0">
                <a:solidFill>
                  <a:schemeClr val="tx1"/>
                </a:solidFill>
              </a:rPr>
              <a:t>)</a:t>
            </a:r>
          </a:p>
          <a:p>
            <a:pPr lvl="1"/>
            <a:r>
              <a:rPr lang="en-US" sz="2000" b="0" i="0" dirty="0">
                <a:solidFill>
                  <a:schemeClr val="tx1"/>
                </a:solidFill>
                <a:effectLst/>
              </a:rPr>
              <a:t>Example: L2knng</a:t>
            </a:r>
            <a:endParaRPr lang="en-US" sz="2200" b="0" i="0" dirty="0">
              <a:solidFill>
                <a:schemeClr val="tx1"/>
              </a:solidFill>
              <a:effectLst/>
            </a:endParaRPr>
          </a:p>
          <a:p>
            <a:pPr lvl="1"/>
            <a:endParaRPr lang="en-US" sz="2200" dirty="0">
              <a:solidFill>
                <a:srgbClr val="2B2A2A"/>
              </a:solidFill>
            </a:endParaRPr>
          </a:p>
          <a:p>
            <a:r>
              <a:rPr lang="en-US" sz="2400" b="0" i="0" dirty="0">
                <a:solidFill>
                  <a:srgbClr val="2B2A2A"/>
                </a:solidFill>
                <a:effectLst/>
              </a:rPr>
              <a:t>Approximate </a:t>
            </a:r>
            <a:r>
              <a:rPr lang="en-US" sz="2400" b="0" i="0" dirty="0" err="1">
                <a:solidFill>
                  <a:srgbClr val="2B2A2A"/>
                </a:solidFill>
                <a:effectLst/>
              </a:rPr>
              <a:t>kNN</a:t>
            </a:r>
            <a:r>
              <a:rPr lang="en-US" sz="2400" b="0" i="0" dirty="0">
                <a:solidFill>
                  <a:srgbClr val="2B2A2A"/>
                </a:solidFill>
                <a:effectLst/>
              </a:rPr>
              <a:t> Graphs:</a:t>
            </a:r>
          </a:p>
          <a:p>
            <a:pPr lvl="1"/>
            <a:r>
              <a:rPr lang="en-US" sz="2200" b="0" i="0" dirty="0">
                <a:solidFill>
                  <a:srgbClr val="2B2A2A"/>
                </a:solidFill>
                <a:effectLst/>
              </a:rPr>
              <a:t>LSH</a:t>
            </a:r>
          </a:p>
          <a:p>
            <a:pPr lvl="1"/>
            <a:r>
              <a:rPr lang="en-US" sz="2200" b="0" i="0" dirty="0">
                <a:solidFill>
                  <a:srgbClr val="2B2A2A"/>
                </a:solidFill>
                <a:effectLst/>
              </a:rPr>
              <a:t>Heuristics</a:t>
            </a:r>
          </a:p>
          <a:p>
            <a:pPr lvl="2"/>
            <a:r>
              <a:rPr lang="en-US" sz="2000" b="0" i="0" dirty="0">
                <a:solidFill>
                  <a:srgbClr val="2B2A2A"/>
                </a:solidFill>
                <a:effectLst/>
              </a:rPr>
              <a:t>Example: NN-Descent</a:t>
            </a:r>
            <a:r>
              <a:rPr lang="en-US" sz="2200" b="0" i="0" dirty="0">
                <a:solidFill>
                  <a:srgbClr val="2B2A2A"/>
                </a:solidFill>
                <a:effectLst/>
              </a:rPr>
              <a:t>: </a:t>
            </a:r>
            <a:r>
              <a:rPr lang="en-US" sz="2600" b="0" i="0" dirty="0">
                <a:solidFill>
                  <a:schemeClr val="tx1"/>
                </a:solidFill>
                <a:effectLst/>
              </a:rPr>
              <a:t>“</a:t>
            </a:r>
            <a:r>
              <a:rPr lang="en-US" sz="1700" dirty="0">
                <a:solidFill>
                  <a:schemeClr val="tx1"/>
                </a:solidFill>
              </a:rPr>
              <a:t>a neighbor of a neighbor is also likely to be a neighbor”</a:t>
            </a:r>
          </a:p>
          <a:p>
            <a:pPr lvl="2"/>
            <a:endParaRPr lang="en-US" sz="2200" b="0" i="0" dirty="0">
              <a:solidFill>
                <a:schemeClr val="tx1"/>
              </a:solidFill>
              <a:effectLst/>
            </a:endParaRPr>
          </a:p>
          <a:p>
            <a:endParaRPr lang="en-US" sz="2400" b="0" i="0" dirty="0">
              <a:solidFill>
                <a:srgbClr val="2B2A2A"/>
              </a:solidFill>
              <a:effectLst/>
            </a:endParaRPr>
          </a:p>
          <a:p>
            <a:endParaRPr lang="en-US" sz="2400" b="0" i="0" dirty="0">
              <a:solidFill>
                <a:srgbClr val="2B2A2A"/>
              </a:solidFill>
              <a:effectLst/>
            </a:endParaRPr>
          </a:p>
          <a:p>
            <a:pPr>
              <a:buFontTx/>
              <a:buChar char="-"/>
            </a:pPr>
            <a:endParaRPr lang="en-US" sz="2400" dirty="0"/>
          </a:p>
        </p:txBody>
      </p:sp>
      <p:sp>
        <p:nvSpPr>
          <p:cNvPr id="14" name="Rectangle 13">
            <a:extLst>
              <a:ext uri="{FF2B5EF4-FFF2-40B4-BE49-F238E27FC236}">
                <a16:creationId xmlns:a16="http://schemas.microsoft.com/office/drawing/2014/main" id="{D742D86C-521D-4B01-BDBD-78C25395009D}"/>
              </a:ext>
            </a:extLst>
          </p:cNvPr>
          <p:cNvSpPr/>
          <p:nvPr/>
        </p:nvSpPr>
        <p:spPr>
          <a:xfrm>
            <a:off x="7643777" y="830026"/>
            <a:ext cx="1292265" cy="96700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5" name="Rectangle 14">
            <a:extLst>
              <a:ext uri="{FF2B5EF4-FFF2-40B4-BE49-F238E27FC236}">
                <a16:creationId xmlns:a16="http://schemas.microsoft.com/office/drawing/2014/main" id="{005A13F2-186B-4464-B721-7AD58E1F9853}"/>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6" name="Rounded Rectangle 12">
            <a:extLst>
              <a:ext uri="{FF2B5EF4-FFF2-40B4-BE49-F238E27FC236}">
                <a16:creationId xmlns:a16="http://schemas.microsoft.com/office/drawing/2014/main" id="{A3ACDD5E-22CD-4DD2-A02B-B4CF21A6DE17}"/>
              </a:ext>
            </a:extLst>
          </p:cNvPr>
          <p:cNvSpPr/>
          <p:nvPr/>
        </p:nvSpPr>
        <p:spPr>
          <a:xfrm>
            <a:off x="7637467" y="941552"/>
            <a:ext cx="1292264"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Anastasiu</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CIKM’ 15</a:t>
            </a:r>
          </a:p>
        </p:txBody>
      </p:sp>
      <p:sp>
        <p:nvSpPr>
          <p:cNvPr id="19" name="Rounded Rectangle 12">
            <a:extLst>
              <a:ext uri="{FF2B5EF4-FFF2-40B4-BE49-F238E27FC236}">
                <a16:creationId xmlns:a16="http://schemas.microsoft.com/office/drawing/2014/main" id="{F471809F-3C1C-4C35-9B4C-F97916284041}"/>
              </a:ext>
            </a:extLst>
          </p:cNvPr>
          <p:cNvSpPr/>
          <p:nvPr/>
        </p:nvSpPr>
        <p:spPr>
          <a:xfrm>
            <a:off x="7647221" y="1402670"/>
            <a:ext cx="1292264"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Dong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WWW’ 11</a:t>
            </a:r>
          </a:p>
        </p:txBody>
      </p:sp>
      <p:sp>
        <p:nvSpPr>
          <p:cNvPr id="8" name="Footer Placeholder 1">
            <a:extLst>
              <a:ext uri="{FF2B5EF4-FFF2-40B4-BE49-F238E27FC236}">
                <a16:creationId xmlns:a16="http://schemas.microsoft.com/office/drawing/2014/main" id="{75FE610C-9033-4D8B-BBD9-9692720F858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532068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9"/>
            <a:ext cx="8229600" cy="4325112"/>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sequences</a:t>
            </a:r>
          </a:p>
          <a:p>
            <a:r>
              <a:rPr lang="en-US" sz="2400" dirty="0"/>
              <a:t>dozens of distance measures have been proposed</a:t>
            </a:r>
          </a:p>
          <a:p>
            <a:pPr lvl="1"/>
            <a:r>
              <a:rPr lang="en-US" sz="2200" dirty="0"/>
              <a:t>lock-step </a:t>
            </a:r>
          </a:p>
          <a:p>
            <a:pPr lvl="2"/>
            <a:r>
              <a:rPr lang="en-US" sz="2000" dirty="0" err="1"/>
              <a:t>Minkowski</a:t>
            </a:r>
            <a:r>
              <a:rPr lang="en-US" sz="2000" dirty="0"/>
              <a:t>, Manhattan, Euclidean, Maximum, DISSIM, …</a:t>
            </a:r>
          </a:p>
          <a:p>
            <a:pPr lvl="1"/>
            <a:r>
              <a:rPr lang="en-US" sz="2200" dirty="0"/>
              <a:t>sliding</a:t>
            </a:r>
          </a:p>
          <a:p>
            <a:pPr lvl="2"/>
            <a:r>
              <a:rPr lang="en-US" sz="2000" dirty="0"/>
              <a:t>Normalized Cross-Correlation, SBD, …</a:t>
            </a:r>
          </a:p>
          <a:p>
            <a:pPr lvl="1"/>
            <a:r>
              <a:rPr lang="en-US" sz="2200" dirty="0"/>
              <a:t>elastic</a:t>
            </a:r>
          </a:p>
          <a:p>
            <a:pPr lvl="2"/>
            <a:r>
              <a:rPr lang="en-US" sz="2000" dirty="0"/>
              <a:t>DTW, LCSS, MSM, EDR, ERP, Swale, …</a:t>
            </a:r>
          </a:p>
          <a:p>
            <a:pPr lvl="1"/>
            <a:r>
              <a:rPr lang="en-US" sz="2200" dirty="0"/>
              <a:t>kernel-based</a:t>
            </a:r>
          </a:p>
          <a:p>
            <a:pPr lvl="2"/>
            <a:r>
              <a:rPr lang="en-US" sz="2000" dirty="0"/>
              <a:t>KDTW, GAK, SINK, …</a:t>
            </a:r>
          </a:p>
          <a:p>
            <a:pPr lvl="1"/>
            <a:r>
              <a:rPr lang="en-US" sz="2200" dirty="0"/>
              <a:t>embedding </a:t>
            </a:r>
          </a:p>
          <a:p>
            <a:pPr lvl="2"/>
            <a:r>
              <a:rPr lang="en-US" sz="2000" dirty="0"/>
              <a:t>GRAIL, RWS, SPIRAL, …</a:t>
            </a:r>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None/>
            </a:pPr>
            <a:r>
              <a:rPr lang="en" dirty="0">
                <a:solidFill>
                  <a:srgbClr val="1A9988"/>
                </a:solidFill>
                <a:latin typeface="Century Gothic"/>
                <a:ea typeface="Century Gothic"/>
                <a:cs typeface="Century Gothic"/>
                <a:sym typeface="Century Gothic"/>
              </a:rPr>
              <a:t>Data Series Distance Measures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endParaRPr lang="en-CA" dirty="0"/>
          </a:p>
        </p:txBody>
      </p:sp>
      <p:sp>
        <p:nvSpPr>
          <p:cNvPr id="11" name="Rectangle 10">
            <a:extLst>
              <a:ext uri="{FF2B5EF4-FFF2-40B4-BE49-F238E27FC236}">
                <a16:creationId xmlns:a16="http://schemas.microsoft.com/office/drawing/2014/main" id="{5858BE84-A170-4555-B720-40EA60010C9D}"/>
              </a:ext>
            </a:extLst>
          </p:cNvPr>
          <p:cNvSpPr/>
          <p:nvPr/>
        </p:nvSpPr>
        <p:spPr>
          <a:xfrm>
            <a:off x="7645633"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12" name="Rectangle 11">
            <a:extLst>
              <a:ext uri="{FF2B5EF4-FFF2-40B4-BE49-F238E27FC236}">
                <a16:creationId xmlns:a16="http://schemas.microsoft.com/office/drawing/2014/main" id="{8A88B35D-1835-4180-89BD-C514885A5DB3}"/>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3" name="Rounded Rectangle 7">
            <a:extLst>
              <a:ext uri="{FF2B5EF4-FFF2-40B4-BE49-F238E27FC236}">
                <a16:creationId xmlns:a16="http://schemas.microsoft.com/office/drawing/2014/main" id="{0EF48F88-58ED-4238-ABAA-F55FD569E1B0}"/>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Ding-PVLDB‘08</a:t>
            </a:r>
            <a:endParaRPr lang="en-US" sz="1300" b="1" kern="0" dirty="0">
              <a:solidFill>
                <a:prstClr val="white"/>
              </a:solidFill>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554C5870-F53C-490F-87F4-1EA7398BA41A}"/>
              </a:ext>
            </a:extLst>
          </p:cNvPr>
          <p:cNvSpPr/>
          <p:nvPr/>
        </p:nvSpPr>
        <p:spPr>
          <a:xfrm>
            <a:off x="7754694" y="156767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Paparrizos</a:t>
            </a:r>
            <a:r>
              <a:rPr lang="en-US" sz="1300" kern="0" dirty="0">
                <a:solidFill>
                  <a:prstClr val="white"/>
                </a:solidFill>
                <a:latin typeface="Gill Sans" charset="0"/>
                <a:ea typeface="Gill Sans" charset="0"/>
                <a:cs typeface="Gill Sans" charset="0"/>
              </a:rPr>
              <a:t>-SIGMOD’20</a:t>
            </a:r>
            <a:endParaRPr lang="en-US" sz="1300" b="1" kern="0" dirty="0">
              <a:solidFill>
                <a:prstClr val="white"/>
              </a:solidFill>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08B188D8-5295-4769-98EE-594804A0359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170337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itle 1">
            <a:extLst>
              <a:ext uri="{FF2B5EF4-FFF2-40B4-BE49-F238E27FC236}">
                <a16:creationId xmlns:a16="http://schemas.microsoft.com/office/drawing/2014/main" id="{5C0DA5BB-7CE1-4B01-B562-6A4DD2A29615}"/>
              </a:ext>
            </a:extLst>
          </p:cNvPr>
          <p:cNvSpPr txBox="1">
            <a:spLocks/>
          </p:cNvSpPr>
          <p:nvPr/>
        </p:nvSpPr>
        <p:spPr>
          <a:xfrm>
            <a:off x="384575" y="408749"/>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NSW Graphs</a:t>
            </a:r>
            <a:endParaRPr lang="en-US" sz="3600" dirty="0"/>
          </a:p>
        </p:txBody>
      </p:sp>
      <p:sp>
        <p:nvSpPr>
          <p:cNvPr id="626" name="Content Placeholder 3">
            <a:extLst>
              <a:ext uri="{FF2B5EF4-FFF2-40B4-BE49-F238E27FC236}">
                <a16:creationId xmlns:a16="http://schemas.microsoft.com/office/drawing/2014/main" id="{22B47C60-B54D-4E7E-91C8-BEDB1C48B4D9}"/>
              </a:ext>
            </a:extLst>
          </p:cNvPr>
          <p:cNvSpPr>
            <a:spLocks noGrp="1"/>
          </p:cNvSpPr>
          <p:nvPr>
            <p:ph sz="quarter" idx="1"/>
          </p:nvPr>
        </p:nvSpPr>
        <p:spPr>
          <a:xfrm>
            <a:off x="281239" y="1462405"/>
            <a:ext cx="7320551" cy="3693871"/>
          </a:xfrm>
        </p:spPr>
        <p:txBody>
          <a:bodyPr>
            <a:normAutofit/>
          </a:bodyPr>
          <a:lstStyle/>
          <a:p>
            <a:r>
              <a:rPr lang="en-US" sz="2000" b="0" i="0" dirty="0">
                <a:solidFill>
                  <a:srgbClr val="2B2A2A"/>
                </a:solidFill>
                <a:effectLst/>
              </a:rPr>
              <a:t>Augment approximate </a:t>
            </a:r>
            <a:r>
              <a:rPr lang="en-US" sz="2000" dirty="0" err="1">
                <a:solidFill>
                  <a:srgbClr val="2B2A2A"/>
                </a:solidFill>
              </a:rPr>
              <a:t>kNN</a:t>
            </a:r>
            <a:r>
              <a:rPr lang="en-US" sz="2000" dirty="0">
                <a:solidFill>
                  <a:srgbClr val="2B2A2A"/>
                </a:solidFill>
              </a:rPr>
              <a:t> graphs with long range links:</a:t>
            </a:r>
          </a:p>
          <a:p>
            <a:pPr lvl="1"/>
            <a:r>
              <a:rPr lang="en-US" sz="2000" b="0" i="0" dirty="0">
                <a:solidFill>
                  <a:srgbClr val="2B2A2A"/>
                </a:solidFill>
                <a:effectLst/>
              </a:rPr>
              <a:t>Milgram experiment</a:t>
            </a:r>
          </a:p>
          <a:p>
            <a:pPr lvl="1"/>
            <a:r>
              <a:rPr lang="en-US" sz="2000" b="0" i="0" dirty="0">
                <a:solidFill>
                  <a:srgbClr val="2B2A2A"/>
                </a:solidFill>
                <a:effectLst/>
              </a:rPr>
              <a:t>Shorten the greedy algorithm path to log(N)</a:t>
            </a:r>
          </a:p>
          <a:p>
            <a:pPr lvl="1"/>
            <a:endParaRPr lang="en-US" sz="2000" b="0" i="0" dirty="0">
              <a:solidFill>
                <a:srgbClr val="2B2A2A"/>
              </a:solidFill>
              <a:effectLst/>
            </a:endParaRPr>
          </a:p>
          <a:p>
            <a:pPr lvl="2"/>
            <a:endParaRPr lang="en-US" sz="2200" b="0" i="0" dirty="0">
              <a:solidFill>
                <a:schemeClr val="tx1"/>
              </a:solidFill>
              <a:effectLst/>
            </a:endParaRPr>
          </a:p>
          <a:p>
            <a:endParaRPr lang="en-US" sz="2400" b="0" i="0" dirty="0">
              <a:solidFill>
                <a:srgbClr val="2B2A2A"/>
              </a:solidFill>
              <a:effectLst/>
            </a:endParaRPr>
          </a:p>
          <a:p>
            <a:endParaRPr lang="en-US" sz="2400" b="0" i="0" dirty="0">
              <a:solidFill>
                <a:srgbClr val="2B2A2A"/>
              </a:solidFill>
              <a:effectLst/>
            </a:endParaRPr>
          </a:p>
          <a:p>
            <a:pPr>
              <a:buFontTx/>
              <a:buChar char="-"/>
            </a:pPr>
            <a:endParaRPr lang="en-US" sz="2400" dirty="0"/>
          </a:p>
        </p:txBody>
      </p:sp>
      <p:sp>
        <p:nvSpPr>
          <p:cNvPr id="14" name="Rectangle 13">
            <a:extLst>
              <a:ext uri="{FF2B5EF4-FFF2-40B4-BE49-F238E27FC236}">
                <a16:creationId xmlns:a16="http://schemas.microsoft.com/office/drawing/2014/main" id="{D742D86C-521D-4B01-BDBD-78C25395009D}"/>
              </a:ext>
            </a:extLst>
          </p:cNvPr>
          <p:cNvSpPr/>
          <p:nvPr/>
        </p:nvSpPr>
        <p:spPr>
          <a:xfrm>
            <a:off x="7643777" y="830026"/>
            <a:ext cx="1292265" cy="96700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5" name="Rectangle 14">
            <a:extLst>
              <a:ext uri="{FF2B5EF4-FFF2-40B4-BE49-F238E27FC236}">
                <a16:creationId xmlns:a16="http://schemas.microsoft.com/office/drawing/2014/main" id="{005A13F2-186B-4464-B721-7AD58E1F9853}"/>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6" name="Rounded Rectangle 12">
            <a:extLst>
              <a:ext uri="{FF2B5EF4-FFF2-40B4-BE49-F238E27FC236}">
                <a16:creationId xmlns:a16="http://schemas.microsoft.com/office/drawing/2014/main" id="{A3ACDD5E-22CD-4DD2-A02B-B4CF21A6DE17}"/>
              </a:ext>
            </a:extLst>
          </p:cNvPr>
          <p:cNvSpPr/>
          <p:nvPr/>
        </p:nvSpPr>
        <p:spPr>
          <a:xfrm>
            <a:off x="7637467" y="941552"/>
            <a:ext cx="1292264"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Kleinberg</a:t>
            </a:r>
          </a:p>
          <a:p>
            <a:pPr marL="0" lvl="1" algn="ctr" defTabSz="457189">
              <a:lnSpc>
                <a:spcPct val="90000"/>
              </a:lnSpc>
              <a:defRPr/>
            </a:pPr>
            <a:r>
              <a:rPr lang="en-US" sz="1300" b="1" kern="0" dirty="0">
                <a:solidFill>
                  <a:prstClr val="white"/>
                </a:solidFill>
                <a:latin typeface="Gill Sans" charset="0"/>
                <a:ea typeface="Gill Sans" charset="0"/>
                <a:cs typeface="Gill Sans" charset="0"/>
              </a:rPr>
              <a:t>STOC’ 00</a:t>
            </a:r>
          </a:p>
        </p:txBody>
      </p:sp>
      <p:pic>
        <p:nvPicPr>
          <p:cNvPr id="11" name="Google Shape;78;p17">
            <a:extLst>
              <a:ext uri="{FF2B5EF4-FFF2-40B4-BE49-F238E27FC236}">
                <a16:creationId xmlns:a16="http://schemas.microsoft.com/office/drawing/2014/main" id="{BA7273DB-44A2-49C8-AE91-0D579297C180}"/>
              </a:ext>
            </a:extLst>
          </p:cNvPr>
          <p:cNvPicPr preferRelativeResize="0"/>
          <p:nvPr/>
        </p:nvPicPr>
        <p:blipFill rotWithShape="1">
          <a:blip r:embed="rId3">
            <a:alphaModFix/>
          </a:blip>
          <a:srcRect/>
          <a:stretch/>
        </p:blipFill>
        <p:spPr>
          <a:xfrm>
            <a:off x="4824461" y="2707172"/>
            <a:ext cx="4038300" cy="3786951"/>
          </a:xfrm>
          <a:prstGeom prst="rect">
            <a:avLst/>
          </a:prstGeom>
          <a:noFill/>
          <a:ln>
            <a:noFill/>
          </a:ln>
        </p:spPr>
      </p:pic>
      <p:cxnSp>
        <p:nvCxnSpPr>
          <p:cNvPr id="12" name="Google Shape;79;p17">
            <a:extLst>
              <a:ext uri="{FF2B5EF4-FFF2-40B4-BE49-F238E27FC236}">
                <a16:creationId xmlns:a16="http://schemas.microsoft.com/office/drawing/2014/main" id="{5FE00CC9-3187-414F-807B-7FC4ABAAB908}"/>
              </a:ext>
            </a:extLst>
          </p:cNvPr>
          <p:cNvCxnSpPr>
            <a:cxnSpLocks/>
          </p:cNvCxnSpPr>
          <p:nvPr/>
        </p:nvCxnSpPr>
        <p:spPr>
          <a:xfrm rot="10800000" flipH="1">
            <a:off x="7039623" y="4113374"/>
            <a:ext cx="893400" cy="938700"/>
          </a:xfrm>
          <a:prstGeom prst="straightConnector1">
            <a:avLst/>
          </a:prstGeom>
          <a:noFill/>
          <a:ln w="28575" cap="flat" cmpd="sng">
            <a:solidFill>
              <a:srgbClr val="00FF00"/>
            </a:solidFill>
            <a:prstDash val="solid"/>
            <a:round/>
            <a:headEnd type="none" w="med" len="med"/>
            <a:tailEnd type="none" w="med" len="med"/>
          </a:ln>
        </p:spPr>
      </p:cxnSp>
      <p:cxnSp>
        <p:nvCxnSpPr>
          <p:cNvPr id="13" name="Google Shape;80;p17">
            <a:extLst>
              <a:ext uri="{FF2B5EF4-FFF2-40B4-BE49-F238E27FC236}">
                <a16:creationId xmlns:a16="http://schemas.microsoft.com/office/drawing/2014/main" id="{83989698-E464-49D1-BA1B-4DE626BF0265}"/>
              </a:ext>
            </a:extLst>
          </p:cNvPr>
          <p:cNvCxnSpPr>
            <a:cxnSpLocks/>
          </p:cNvCxnSpPr>
          <p:nvPr/>
        </p:nvCxnSpPr>
        <p:spPr>
          <a:xfrm rot="10800000" flipH="1">
            <a:off x="6113637" y="5101872"/>
            <a:ext cx="864000" cy="460200"/>
          </a:xfrm>
          <a:prstGeom prst="straightConnector1">
            <a:avLst/>
          </a:prstGeom>
          <a:noFill/>
          <a:ln w="28575" cap="flat" cmpd="sng">
            <a:solidFill>
              <a:srgbClr val="00FF00"/>
            </a:solidFill>
            <a:prstDash val="solid"/>
            <a:round/>
            <a:headEnd type="none" w="med" len="med"/>
            <a:tailEnd type="none" w="med" len="med"/>
          </a:ln>
        </p:spPr>
      </p:cxnSp>
      <p:cxnSp>
        <p:nvCxnSpPr>
          <p:cNvPr id="17" name="Google Shape;81;p17">
            <a:extLst>
              <a:ext uri="{FF2B5EF4-FFF2-40B4-BE49-F238E27FC236}">
                <a16:creationId xmlns:a16="http://schemas.microsoft.com/office/drawing/2014/main" id="{048FCE48-8437-4762-BE14-DAB6A8081CCC}"/>
              </a:ext>
            </a:extLst>
          </p:cNvPr>
          <p:cNvCxnSpPr>
            <a:cxnSpLocks/>
          </p:cNvCxnSpPr>
          <p:nvPr/>
        </p:nvCxnSpPr>
        <p:spPr>
          <a:xfrm rot="10800000">
            <a:off x="7030705" y="5110607"/>
            <a:ext cx="577800" cy="941700"/>
          </a:xfrm>
          <a:prstGeom prst="straightConnector1">
            <a:avLst/>
          </a:prstGeom>
          <a:noFill/>
          <a:ln w="28575" cap="flat" cmpd="sng">
            <a:solidFill>
              <a:srgbClr val="00FF00"/>
            </a:solidFill>
            <a:prstDash val="solid"/>
            <a:round/>
            <a:headEnd type="none" w="med" len="med"/>
            <a:tailEnd type="none" w="med" len="med"/>
          </a:ln>
        </p:spPr>
      </p:cxnSp>
      <p:cxnSp>
        <p:nvCxnSpPr>
          <p:cNvPr id="18" name="Google Shape;82;p17">
            <a:extLst>
              <a:ext uri="{FF2B5EF4-FFF2-40B4-BE49-F238E27FC236}">
                <a16:creationId xmlns:a16="http://schemas.microsoft.com/office/drawing/2014/main" id="{273B620D-372E-427C-BE6A-2F40C67E217A}"/>
              </a:ext>
            </a:extLst>
          </p:cNvPr>
          <p:cNvCxnSpPr>
            <a:cxnSpLocks/>
          </p:cNvCxnSpPr>
          <p:nvPr/>
        </p:nvCxnSpPr>
        <p:spPr>
          <a:xfrm>
            <a:off x="4906383" y="2976600"/>
            <a:ext cx="1199700" cy="1151700"/>
          </a:xfrm>
          <a:prstGeom prst="straightConnector1">
            <a:avLst/>
          </a:prstGeom>
          <a:noFill/>
          <a:ln w="28575" cap="flat" cmpd="sng">
            <a:solidFill>
              <a:srgbClr val="00FF00"/>
            </a:solidFill>
            <a:prstDash val="solid"/>
            <a:round/>
            <a:headEnd type="none" w="med" len="med"/>
            <a:tailEnd type="none" w="med" len="med"/>
          </a:ln>
        </p:spPr>
      </p:cxnSp>
      <p:cxnSp>
        <p:nvCxnSpPr>
          <p:cNvPr id="20" name="Google Shape;83;p17">
            <a:extLst>
              <a:ext uri="{FF2B5EF4-FFF2-40B4-BE49-F238E27FC236}">
                <a16:creationId xmlns:a16="http://schemas.microsoft.com/office/drawing/2014/main" id="{0A14A52B-8D91-4C0E-B458-D50D7CFC8E9B}"/>
              </a:ext>
            </a:extLst>
          </p:cNvPr>
          <p:cNvCxnSpPr>
            <a:cxnSpLocks/>
          </p:cNvCxnSpPr>
          <p:nvPr/>
        </p:nvCxnSpPr>
        <p:spPr>
          <a:xfrm flipH="1">
            <a:off x="5386437" y="4184472"/>
            <a:ext cx="719700" cy="578400"/>
          </a:xfrm>
          <a:prstGeom prst="straightConnector1">
            <a:avLst/>
          </a:prstGeom>
          <a:noFill/>
          <a:ln w="28575" cap="flat" cmpd="sng">
            <a:solidFill>
              <a:srgbClr val="00FF00"/>
            </a:solidFill>
            <a:prstDash val="solid"/>
            <a:round/>
            <a:headEnd type="none" w="med" len="med"/>
            <a:tailEnd type="none" w="med" len="med"/>
          </a:ln>
        </p:spPr>
      </p:cxnSp>
      <p:cxnSp>
        <p:nvCxnSpPr>
          <p:cNvPr id="21" name="Google Shape;84;p17">
            <a:extLst>
              <a:ext uri="{FF2B5EF4-FFF2-40B4-BE49-F238E27FC236}">
                <a16:creationId xmlns:a16="http://schemas.microsoft.com/office/drawing/2014/main" id="{2F32C8A0-1434-44DC-ACB6-A411BBF8D293}"/>
              </a:ext>
            </a:extLst>
          </p:cNvPr>
          <p:cNvCxnSpPr>
            <a:cxnSpLocks/>
          </p:cNvCxnSpPr>
          <p:nvPr/>
        </p:nvCxnSpPr>
        <p:spPr>
          <a:xfrm flipH="1">
            <a:off x="6169811" y="3776447"/>
            <a:ext cx="673800" cy="370500"/>
          </a:xfrm>
          <a:prstGeom prst="straightConnector1">
            <a:avLst/>
          </a:prstGeom>
          <a:noFill/>
          <a:ln w="28575" cap="flat" cmpd="sng">
            <a:solidFill>
              <a:srgbClr val="00FF00"/>
            </a:solidFill>
            <a:prstDash val="solid"/>
            <a:round/>
            <a:headEnd type="none" w="med" len="med"/>
            <a:tailEnd type="none" w="med" len="med"/>
          </a:ln>
        </p:spPr>
      </p:cxnSp>
      <p:cxnSp>
        <p:nvCxnSpPr>
          <p:cNvPr id="22" name="Google Shape;85;p17">
            <a:extLst>
              <a:ext uri="{FF2B5EF4-FFF2-40B4-BE49-F238E27FC236}">
                <a16:creationId xmlns:a16="http://schemas.microsoft.com/office/drawing/2014/main" id="{110BE4FB-D832-4308-A10D-1CF1D4A3BE47}"/>
              </a:ext>
            </a:extLst>
          </p:cNvPr>
          <p:cNvCxnSpPr>
            <a:cxnSpLocks/>
          </p:cNvCxnSpPr>
          <p:nvPr/>
        </p:nvCxnSpPr>
        <p:spPr>
          <a:xfrm>
            <a:off x="6162287" y="4184472"/>
            <a:ext cx="819300" cy="867600"/>
          </a:xfrm>
          <a:prstGeom prst="straightConnector1">
            <a:avLst/>
          </a:prstGeom>
          <a:noFill/>
          <a:ln w="28575" cap="flat" cmpd="sng">
            <a:solidFill>
              <a:srgbClr val="00FF00"/>
            </a:solidFill>
            <a:prstDash val="solid"/>
            <a:round/>
            <a:headEnd type="none" w="med" len="med"/>
            <a:tailEnd type="none" w="med" len="med"/>
          </a:ln>
        </p:spPr>
      </p:cxnSp>
      <p:cxnSp>
        <p:nvCxnSpPr>
          <p:cNvPr id="23" name="Google Shape;86;p17">
            <a:extLst>
              <a:ext uri="{FF2B5EF4-FFF2-40B4-BE49-F238E27FC236}">
                <a16:creationId xmlns:a16="http://schemas.microsoft.com/office/drawing/2014/main" id="{CB3C4B2D-06C3-4E75-9FB7-299E552DF55A}"/>
              </a:ext>
            </a:extLst>
          </p:cNvPr>
          <p:cNvCxnSpPr>
            <a:cxnSpLocks/>
          </p:cNvCxnSpPr>
          <p:nvPr/>
        </p:nvCxnSpPr>
        <p:spPr>
          <a:xfrm rot="10800000" flipH="1">
            <a:off x="5529187" y="4199496"/>
            <a:ext cx="591900" cy="1092000"/>
          </a:xfrm>
          <a:prstGeom prst="straightConnector1">
            <a:avLst/>
          </a:prstGeom>
          <a:noFill/>
          <a:ln w="28575" cap="flat" cmpd="sng">
            <a:solidFill>
              <a:srgbClr val="00FF00"/>
            </a:solidFill>
            <a:prstDash val="solid"/>
            <a:round/>
            <a:headEnd type="none" w="med" len="med"/>
            <a:tailEnd type="none" w="med" len="med"/>
          </a:ln>
        </p:spPr>
      </p:cxnSp>
      <p:cxnSp>
        <p:nvCxnSpPr>
          <p:cNvPr id="24" name="Google Shape;87;p17">
            <a:extLst>
              <a:ext uri="{FF2B5EF4-FFF2-40B4-BE49-F238E27FC236}">
                <a16:creationId xmlns:a16="http://schemas.microsoft.com/office/drawing/2014/main" id="{9BE3C0AC-0A52-4371-8EE5-D783A630EE1C}"/>
              </a:ext>
            </a:extLst>
          </p:cNvPr>
          <p:cNvCxnSpPr>
            <a:cxnSpLocks/>
          </p:cNvCxnSpPr>
          <p:nvPr/>
        </p:nvCxnSpPr>
        <p:spPr>
          <a:xfrm rot="10800000" flipH="1">
            <a:off x="5544637" y="5093596"/>
            <a:ext cx="1424100" cy="221400"/>
          </a:xfrm>
          <a:prstGeom prst="straightConnector1">
            <a:avLst/>
          </a:prstGeom>
          <a:noFill/>
          <a:ln w="28575" cap="flat" cmpd="sng">
            <a:solidFill>
              <a:srgbClr val="00FF00"/>
            </a:solidFill>
            <a:prstDash val="solid"/>
            <a:round/>
            <a:headEnd type="none" w="med" len="med"/>
            <a:tailEnd type="none" w="med" len="med"/>
          </a:ln>
        </p:spPr>
      </p:cxnSp>
      <p:cxnSp>
        <p:nvCxnSpPr>
          <p:cNvPr id="25" name="Google Shape;88;p17">
            <a:extLst>
              <a:ext uri="{FF2B5EF4-FFF2-40B4-BE49-F238E27FC236}">
                <a16:creationId xmlns:a16="http://schemas.microsoft.com/office/drawing/2014/main" id="{88186730-629D-4976-870A-BF869AB7F7B1}"/>
              </a:ext>
            </a:extLst>
          </p:cNvPr>
          <p:cNvCxnSpPr>
            <a:cxnSpLocks/>
          </p:cNvCxnSpPr>
          <p:nvPr/>
        </p:nvCxnSpPr>
        <p:spPr>
          <a:xfrm>
            <a:off x="5525912" y="5356172"/>
            <a:ext cx="651300" cy="902100"/>
          </a:xfrm>
          <a:prstGeom prst="straightConnector1">
            <a:avLst/>
          </a:prstGeom>
          <a:noFill/>
          <a:ln w="28575" cap="flat" cmpd="sng">
            <a:solidFill>
              <a:srgbClr val="00FF00"/>
            </a:solidFill>
            <a:prstDash val="solid"/>
            <a:round/>
            <a:headEnd type="none" w="med" len="med"/>
            <a:tailEnd type="none" w="med" len="med"/>
          </a:ln>
        </p:spPr>
      </p:cxnSp>
      <p:cxnSp>
        <p:nvCxnSpPr>
          <p:cNvPr id="26" name="Google Shape;89;p17">
            <a:extLst>
              <a:ext uri="{FF2B5EF4-FFF2-40B4-BE49-F238E27FC236}">
                <a16:creationId xmlns:a16="http://schemas.microsoft.com/office/drawing/2014/main" id="{D825AB84-7F14-4A4F-AEF5-DB984DE61343}"/>
              </a:ext>
            </a:extLst>
          </p:cNvPr>
          <p:cNvCxnSpPr>
            <a:cxnSpLocks/>
          </p:cNvCxnSpPr>
          <p:nvPr/>
        </p:nvCxnSpPr>
        <p:spPr>
          <a:xfrm rot="10800000">
            <a:off x="5151587" y="4734696"/>
            <a:ext cx="336900" cy="554100"/>
          </a:xfrm>
          <a:prstGeom prst="straightConnector1">
            <a:avLst/>
          </a:prstGeom>
          <a:noFill/>
          <a:ln w="28575" cap="flat" cmpd="sng">
            <a:solidFill>
              <a:srgbClr val="00FF00"/>
            </a:solidFill>
            <a:prstDash val="solid"/>
            <a:round/>
            <a:headEnd type="none" w="med" len="med"/>
            <a:tailEnd type="none" w="med" len="med"/>
          </a:ln>
        </p:spPr>
      </p:cxnSp>
      <p:cxnSp>
        <p:nvCxnSpPr>
          <p:cNvPr id="27" name="Google Shape;90;p17">
            <a:extLst>
              <a:ext uri="{FF2B5EF4-FFF2-40B4-BE49-F238E27FC236}">
                <a16:creationId xmlns:a16="http://schemas.microsoft.com/office/drawing/2014/main" id="{9195216D-3D3E-4056-ADEF-79D906B1EA72}"/>
              </a:ext>
            </a:extLst>
          </p:cNvPr>
          <p:cNvCxnSpPr>
            <a:cxnSpLocks/>
          </p:cNvCxnSpPr>
          <p:nvPr/>
        </p:nvCxnSpPr>
        <p:spPr>
          <a:xfrm flipH="1">
            <a:off x="5117837" y="5352446"/>
            <a:ext cx="366900" cy="580200"/>
          </a:xfrm>
          <a:prstGeom prst="straightConnector1">
            <a:avLst/>
          </a:prstGeom>
          <a:noFill/>
          <a:ln w="28575" cap="flat" cmpd="sng">
            <a:solidFill>
              <a:srgbClr val="00FF00"/>
            </a:solidFill>
            <a:prstDash val="solid"/>
            <a:round/>
            <a:headEnd type="none" w="med" len="med"/>
            <a:tailEnd type="none" w="med" len="med"/>
          </a:ln>
        </p:spPr>
      </p:cxnSp>
      <p:cxnSp>
        <p:nvCxnSpPr>
          <p:cNvPr id="28" name="Google Shape;91;p17">
            <a:extLst>
              <a:ext uri="{FF2B5EF4-FFF2-40B4-BE49-F238E27FC236}">
                <a16:creationId xmlns:a16="http://schemas.microsoft.com/office/drawing/2014/main" id="{5A914763-4117-4F17-A8F4-8F0D902E6B3F}"/>
              </a:ext>
            </a:extLst>
          </p:cNvPr>
          <p:cNvCxnSpPr>
            <a:cxnSpLocks/>
          </p:cNvCxnSpPr>
          <p:nvPr/>
        </p:nvCxnSpPr>
        <p:spPr>
          <a:xfrm>
            <a:off x="7049487" y="5086647"/>
            <a:ext cx="838500" cy="44700"/>
          </a:xfrm>
          <a:prstGeom prst="straightConnector1">
            <a:avLst/>
          </a:prstGeom>
          <a:noFill/>
          <a:ln w="28575" cap="flat" cmpd="sng">
            <a:solidFill>
              <a:srgbClr val="00FF00"/>
            </a:solidFill>
            <a:prstDash val="solid"/>
            <a:round/>
            <a:headEnd type="none" w="med" len="med"/>
            <a:tailEnd type="none" w="med" len="med"/>
          </a:ln>
        </p:spPr>
      </p:cxnSp>
      <p:cxnSp>
        <p:nvCxnSpPr>
          <p:cNvPr id="29" name="Google Shape;92;p17">
            <a:extLst>
              <a:ext uri="{FF2B5EF4-FFF2-40B4-BE49-F238E27FC236}">
                <a16:creationId xmlns:a16="http://schemas.microsoft.com/office/drawing/2014/main" id="{AF2E8BA7-FBB3-4D5B-9FFB-853D973806ED}"/>
              </a:ext>
            </a:extLst>
          </p:cNvPr>
          <p:cNvCxnSpPr>
            <a:cxnSpLocks/>
          </p:cNvCxnSpPr>
          <p:nvPr/>
        </p:nvCxnSpPr>
        <p:spPr>
          <a:xfrm rot="10800000">
            <a:off x="7925661" y="3600522"/>
            <a:ext cx="32400" cy="455100"/>
          </a:xfrm>
          <a:prstGeom prst="straightConnector1">
            <a:avLst/>
          </a:prstGeom>
          <a:noFill/>
          <a:ln w="28575" cap="flat" cmpd="sng">
            <a:solidFill>
              <a:srgbClr val="00FF00"/>
            </a:solidFill>
            <a:prstDash val="solid"/>
            <a:round/>
            <a:headEnd type="none" w="med" len="med"/>
            <a:tailEnd type="none" w="med" len="med"/>
          </a:ln>
        </p:spPr>
      </p:cxnSp>
      <p:cxnSp>
        <p:nvCxnSpPr>
          <p:cNvPr id="30" name="Google Shape;93;p17">
            <a:extLst>
              <a:ext uri="{FF2B5EF4-FFF2-40B4-BE49-F238E27FC236}">
                <a16:creationId xmlns:a16="http://schemas.microsoft.com/office/drawing/2014/main" id="{15FB4295-DA75-4F0E-85DA-0AC3F19A3B75}"/>
              </a:ext>
            </a:extLst>
          </p:cNvPr>
          <p:cNvCxnSpPr>
            <a:cxnSpLocks/>
          </p:cNvCxnSpPr>
          <p:nvPr/>
        </p:nvCxnSpPr>
        <p:spPr>
          <a:xfrm rot="10800000" flipH="1">
            <a:off x="7979486" y="3368272"/>
            <a:ext cx="669000" cy="692100"/>
          </a:xfrm>
          <a:prstGeom prst="straightConnector1">
            <a:avLst/>
          </a:prstGeom>
          <a:noFill/>
          <a:ln w="28575" cap="flat" cmpd="sng">
            <a:solidFill>
              <a:srgbClr val="00FF00"/>
            </a:solidFill>
            <a:prstDash val="solid"/>
            <a:round/>
            <a:headEnd type="none" w="med" len="med"/>
            <a:tailEnd type="none" w="med" len="med"/>
          </a:ln>
        </p:spPr>
      </p:cxnSp>
      <p:cxnSp>
        <p:nvCxnSpPr>
          <p:cNvPr id="31" name="Google Shape;94;p17">
            <a:extLst>
              <a:ext uri="{FF2B5EF4-FFF2-40B4-BE49-F238E27FC236}">
                <a16:creationId xmlns:a16="http://schemas.microsoft.com/office/drawing/2014/main" id="{82E44D5D-D039-4ED8-8A6E-09FA48E76BA3}"/>
              </a:ext>
            </a:extLst>
          </p:cNvPr>
          <p:cNvCxnSpPr>
            <a:cxnSpLocks/>
          </p:cNvCxnSpPr>
          <p:nvPr/>
        </p:nvCxnSpPr>
        <p:spPr>
          <a:xfrm>
            <a:off x="7985361" y="4124596"/>
            <a:ext cx="644100" cy="726300"/>
          </a:xfrm>
          <a:prstGeom prst="straightConnector1">
            <a:avLst/>
          </a:prstGeom>
          <a:noFill/>
          <a:ln w="28575" cap="flat" cmpd="sng">
            <a:solidFill>
              <a:srgbClr val="00FF00"/>
            </a:solidFill>
            <a:prstDash val="solid"/>
            <a:round/>
            <a:headEnd type="none" w="med" len="med"/>
            <a:tailEnd type="none" w="med" len="med"/>
          </a:ln>
        </p:spPr>
      </p:cxnSp>
      <p:cxnSp>
        <p:nvCxnSpPr>
          <p:cNvPr id="32" name="Google Shape;95;p17">
            <a:extLst>
              <a:ext uri="{FF2B5EF4-FFF2-40B4-BE49-F238E27FC236}">
                <a16:creationId xmlns:a16="http://schemas.microsoft.com/office/drawing/2014/main" id="{93BD1281-B90A-4CB7-A161-54232F8CEAD3}"/>
              </a:ext>
            </a:extLst>
          </p:cNvPr>
          <p:cNvCxnSpPr>
            <a:cxnSpLocks/>
          </p:cNvCxnSpPr>
          <p:nvPr/>
        </p:nvCxnSpPr>
        <p:spPr>
          <a:xfrm>
            <a:off x="6087437" y="3506921"/>
            <a:ext cx="37200" cy="610200"/>
          </a:xfrm>
          <a:prstGeom prst="straightConnector1">
            <a:avLst/>
          </a:prstGeom>
          <a:noFill/>
          <a:ln w="28575" cap="flat" cmpd="sng">
            <a:solidFill>
              <a:srgbClr val="00FF00"/>
            </a:solidFill>
            <a:prstDash val="solid"/>
            <a:round/>
            <a:headEnd type="none" w="med" len="med"/>
            <a:tailEnd type="none" w="med" len="med"/>
          </a:ln>
        </p:spPr>
      </p:cxnSp>
      <p:cxnSp>
        <p:nvCxnSpPr>
          <p:cNvPr id="33" name="Google Shape;96;p17">
            <a:extLst>
              <a:ext uri="{FF2B5EF4-FFF2-40B4-BE49-F238E27FC236}">
                <a16:creationId xmlns:a16="http://schemas.microsoft.com/office/drawing/2014/main" id="{E4F5C8B6-680B-42CF-9F06-CCF7483296D5}"/>
              </a:ext>
            </a:extLst>
          </p:cNvPr>
          <p:cNvCxnSpPr>
            <a:cxnSpLocks/>
          </p:cNvCxnSpPr>
          <p:nvPr/>
        </p:nvCxnSpPr>
        <p:spPr>
          <a:xfrm rot="10800000">
            <a:off x="7034612" y="3986196"/>
            <a:ext cx="887100" cy="104700"/>
          </a:xfrm>
          <a:prstGeom prst="straightConnector1">
            <a:avLst/>
          </a:prstGeom>
          <a:noFill/>
          <a:ln w="28575" cap="flat" cmpd="sng">
            <a:solidFill>
              <a:srgbClr val="00FF00"/>
            </a:solidFill>
            <a:prstDash val="solid"/>
            <a:round/>
            <a:headEnd type="none" w="med" len="med"/>
            <a:tailEnd type="none" w="med" len="med"/>
          </a:ln>
        </p:spPr>
      </p:cxnSp>
      <p:cxnSp>
        <p:nvCxnSpPr>
          <p:cNvPr id="34" name="Google Shape;97;p17">
            <a:extLst>
              <a:ext uri="{FF2B5EF4-FFF2-40B4-BE49-F238E27FC236}">
                <a16:creationId xmlns:a16="http://schemas.microsoft.com/office/drawing/2014/main" id="{99DBD464-A7A4-44B4-8993-B573FD6E6BBC}"/>
              </a:ext>
            </a:extLst>
          </p:cNvPr>
          <p:cNvCxnSpPr>
            <a:cxnSpLocks/>
          </p:cNvCxnSpPr>
          <p:nvPr/>
        </p:nvCxnSpPr>
        <p:spPr>
          <a:xfrm>
            <a:off x="6524106" y="3159962"/>
            <a:ext cx="862200" cy="62400"/>
          </a:xfrm>
          <a:prstGeom prst="straightConnector1">
            <a:avLst/>
          </a:prstGeom>
          <a:noFill/>
          <a:ln w="28575" cap="flat" cmpd="sng">
            <a:solidFill>
              <a:srgbClr val="00FF00"/>
            </a:solidFill>
            <a:prstDash val="solid"/>
            <a:round/>
            <a:headEnd type="none" w="med" len="med"/>
            <a:tailEnd type="none" w="med" len="med"/>
          </a:ln>
        </p:spPr>
      </p:cxnSp>
      <p:cxnSp>
        <p:nvCxnSpPr>
          <p:cNvPr id="35" name="Google Shape;98;p17">
            <a:extLst>
              <a:ext uri="{FF2B5EF4-FFF2-40B4-BE49-F238E27FC236}">
                <a16:creationId xmlns:a16="http://schemas.microsoft.com/office/drawing/2014/main" id="{78F27475-D25B-4E4D-852B-ADF87058BA1F}"/>
              </a:ext>
            </a:extLst>
          </p:cNvPr>
          <p:cNvCxnSpPr>
            <a:cxnSpLocks/>
          </p:cNvCxnSpPr>
          <p:nvPr/>
        </p:nvCxnSpPr>
        <p:spPr>
          <a:xfrm rot="10800000" flipH="1">
            <a:off x="6903487" y="3251372"/>
            <a:ext cx="500700" cy="476400"/>
          </a:xfrm>
          <a:prstGeom prst="straightConnector1">
            <a:avLst/>
          </a:prstGeom>
          <a:noFill/>
          <a:ln w="28575" cap="flat" cmpd="sng">
            <a:solidFill>
              <a:srgbClr val="00FF00"/>
            </a:solidFill>
            <a:prstDash val="solid"/>
            <a:round/>
            <a:headEnd type="none" w="med" len="med"/>
            <a:tailEnd type="none" w="med" len="med"/>
          </a:ln>
        </p:spPr>
      </p:cxnSp>
      <p:cxnSp>
        <p:nvCxnSpPr>
          <p:cNvPr id="36" name="Google Shape;99;p17">
            <a:extLst>
              <a:ext uri="{FF2B5EF4-FFF2-40B4-BE49-F238E27FC236}">
                <a16:creationId xmlns:a16="http://schemas.microsoft.com/office/drawing/2014/main" id="{16BA62B6-8AD1-4BBC-8CAE-060C7AACE283}"/>
              </a:ext>
            </a:extLst>
          </p:cNvPr>
          <p:cNvCxnSpPr>
            <a:cxnSpLocks/>
          </p:cNvCxnSpPr>
          <p:nvPr/>
        </p:nvCxnSpPr>
        <p:spPr>
          <a:xfrm>
            <a:off x="7448499" y="3259995"/>
            <a:ext cx="489000" cy="791700"/>
          </a:xfrm>
          <a:prstGeom prst="straightConnector1">
            <a:avLst/>
          </a:prstGeom>
          <a:noFill/>
          <a:ln w="28575" cap="flat" cmpd="sng">
            <a:solidFill>
              <a:srgbClr val="00FF00"/>
            </a:solidFill>
            <a:prstDash val="solid"/>
            <a:round/>
            <a:headEnd type="none" w="med" len="med"/>
            <a:tailEnd type="none" w="med" len="med"/>
          </a:ln>
        </p:spPr>
      </p:cxnSp>
      <p:cxnSp>
        <p:nvCxnSpPr>
          <p:cNvPr id="37" name="Google Shape;100;p17">
            <a:extLst>
              <a:ext uri="{FF2B5EF4-FFF2-40B4-BE49-F238E27FC236}">
                <a16:creationId xmlns:a16="http://schemas.microsoft.com/office/drawing/2014/main" id="{9099210D-577E-4EA8-9317-82DD973F8F42}"/>
              </a:ext>
            </a:extLst>
          </p:cNvPr>
          <p:cNvCxnSpPr>
            <a:cxnSpLocks/>
          </p:cNvCxnSpPr>
          <p:nvPr/>
        </p:nvCxnSpPr>
        <p:spPr>
          <a:xfrm rot="10800000">
            <a:off x="6910889" y="3768892"/>
            <a:ext cx="1017600" cy="291300"/>
          </a:xfrm>
          <a:prstGeom prst="straightConnector1">
            <a:avLst/>
          </a:prstGeom>
          <a:noFill/>
          <a:ln w="28575" cap="flat" cmpd="sng">
            <a:solidFill>
              <a:srgbClr val="00FF00"/>
            </a:solidFill>
            <a:prstDash val="solid"/>
            <a:round/>
            <a:headEnd type="none" w="med" len="med"/>
            <a:tailEnd type="none" w="med" len="med"/>
          </a:ln>
        </p:spPr>
      </p:cxnSp>
      <p:cxnSp>
        <p:nvCxnSpPr>
          <p:cNvPr id="38" name="Google Shape;101;p17">
            <a:extLst>
              <a:ext uri="{FF2B5EF4-FFF2-40B4-BE49-F238E27FC236}">
                <a16:creationId xmlns:a16="http://schemas.microsoft.com/office/drawing/2014/main" id="{B58FC3EF-209F-4B0E-A351-1A81C7441CFE}"/>
              </a:ext>
            </a:extLst>
          </p:cNvPr>
          <p:cNvCxnSpPr>
            <a:cxnSpLocks/>
          </p:cNvCxnSpPr>
          <p:nvPr/>
        </p:nvCxnSpPr>
        <p:spPr>
          <a:xfrm rot="10800000" flipH="1">
            <a:off x="7477037" y="3067247"/>
            <a:ext cx="695400" cy="133500"/>
          </a:xfrm>
          <a:prstGeom prst="straightConnector1">
            <a:avLst/>
          </a:prstGeom>
          <a:noFill/>
          <a:ln w="28575" cap="flat" cmpd="sng">
            <a:solidFill>
              <a:srgbClr val="00FF00"/>
            </a:solidFill>
            <a:prstDash val="solid"/>
            <a:round/>
            <a:headEnd type="none" w="med" len="med"/>
            <a:tailEnd type="none" w="med" len="med"/>
          </a:ln>
        </p:spPr>
      </p:cxnSp>
      <p:pic>
        <p:nvPicPr>
          <p:cNvPr id="58" name="Google Shape;71;p16">
            <a:extLst>
              <a:ext uri="{FF2B5EF4-FFF2-40B4-BE49-F238E27FC236}">
                <a16:creationId xmlns:a16="http://schemas.microsoft.com/office/drawing/2014/main" id="{42B47D97-AB29-421E-8875-7EBF6F244920}"/>
              </a:ext>
            </a:extLst>
          </p:cNvPr>
          <p:cNvPicPr preferRelativeResize="0"/>
          <p:nvPr/>
        </p:nvPicPr>
        <p:blipFill rotWithShape="1">
          <a:blip r:embed="rId3">
            <a:alphaModFix/>
          </a:blip>
          <a:srcRect/>
          <a:stretch/>
        </p:blipFill>
        <p:spPr>
          <a:xfrm>
            <a:off x="526830" y="2732322"/>
            <a:ext cx="4038300" cy="3771900"/>
          </a:xfrm>
          <a:prstGeom prst="rect">
            <a:avLst/>
          </a:prstGeom>
          <a:noFill/>
          <a:ln>
            <a:noFill/>
          </a:ln>
        </p:spPr>
      </p:pic>
      <p:sp>
        <p:nvSpPr>
          <p:cNvPr id="39" name="Footer Placeholder 1">
            <a:extLst>
              <a:ext uri="{FF2B5EF4-FFF2-40B4-BE49-F238E27FC236}">
                <a16:creationId xmlns:a16="http://schemas.microsoft.com/office/drawing/2014/main" id="{EFB0DC5E-268B-485B-AC4E-81B525D6867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44849383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B055F-7934-41D3-83D9-F9436AB42183}"/>
              </a:ext>
            </a:extLst>
          </p:cNvPr>
          <p:cNvSpPr>
            <a:spLocks noGrp="1"/>
          </p:cNvSpPr>
          <p:nvPr>
            <p:ph type="title"/>
          </p:nvPr>
        </p:nvSpPr>
        <p:spPr>
          <a:xfrm>
            <a:off x="423333" y="900231"/>
            <a:ext cx="6722276" cy="729713"/>
          </a:xfrm>
        </p:spPr>
        <p:txBody>
          <a:bodyPr>
            <a:noAutofit/>
          </a:bodyPr>
          <a:lstStyle/>
          <a:p>
            <a:r>
              <a:rPr lang="en-AU" sz="2800" dirty="0">
                <a:solidFill>
                  <a:schemeClr val="tx1"/>
                </a:solidFill>
              </a:rPr>
              <a:t>Relative Neighbourhood graph (RNG)</a:t>
            </a:r>
          </a:p>
        </p:txBody>
      </p:sp>
      <p:sp>
        <p:nvSpPr>
          <p:cNvPr id="9" name="Content Placeholder 2">
            <a:extLst>
              <a:ext uri="{FF2B5EF4-FFF2-40B4-BE49-F238E27FC236}">
                <a16:creationId xmlns:a16="http://schemas.microsoft.com/office/drawing/2014/main" id="{77BEF06E-D9B0-4DBA-8E3D-3A50BE2FEAF1}"/>
              </a:ext>
            </a:extLst>
          </p:cNvPr>
          <p:cNvSpPr txBox="1">
            <a:spLocks/>
          </p:cNvSpPr>
          <p:nvPr/>
        </p:nvSpPr>
        <p:spPr>
          <a:xfrm>
            <a:off x="266700" y="2127250"/>
            <a:ext cx="7908035" cy="2236406"/>
          </a:xfrm>
          <a:prstGeom prst="rect">
            <a:avLst/>
          </a:prstGeom>
        </p:spPr>
        <p:txBody>
          <a:bodyPr vert="horz">
            <a:normAutofit/>
          </a:bodyPr>
          <a:lst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r>
              <a:rPr lang="en-US" sz="1800" dirty="0"/>
              <a:t>A superset of the minimal spanning tree (MST) and a subset of the Delaunay Diagram.</a:t>
            </a:r>
          </a:p>
          <a:p>
            <a:r>
              <a:rPr lang="en-US" sz="1800" dirty="0"/>
              <a:t>Two algorithms for obtaining the RNG of n points on the plane:</a:t>
            </a:r>
          </a:p>
          <a:p>
            <a:pPr lvl="1"/>
            <a:r>
              <a:rPr lang="en-US" sz="1600" dirty="0"/>
              <a:t>An algorithm for 1-d space in 0(n2) time</a:t>
            </a:r>
          </a:p>
          <a:p>
            <a:pPr lvl="1"/>
            <a:r>
              <a:rPr lang="en-US" sz="1600" dirty="0"/>
              <a:t>Another algorithm for d-dimensional spaces running in 0(n3).</a:t>
            </a:r>
          </a:p>
          <a:p>
            <a:r>
              <a:rPr lang="en-US" sz="1825" dirty="0"/>
              <a:t>An edge is constructed between two vertices if there is no vertex in the intersection of the two balls</a:t>
            </a:r>
          </a:p>
        </p:txBody>
      </p:sp>
      <p:sp>
        <p:nvSpPr>
          <p:cNvPr id="14" name="Rectangle 13">
            <a:extLst>
              <a:ext uri="{FF2B5EF4-FFF2-40B4-BE49-F238E27FC236}">
                <a16:creationId xmlns:a16="http://schemas.microsoft.com/office/drawing/2014/main" id="{630C4853-925C-4A89-BE25-546DEA962D99}"/>
              </a:ext>
            </a:extLst>
          </p:cNvPr>
          <p:cNvSpPr/>
          <p:nvPr/>
        </p:nvSpPr>
        <p:spPr>
          <a:xfrm>
            <a:off x="7430949" y="934199"/>
            <a:ext cx="1458794" cy="729713"/>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6" name="Rectangle 15">
            <a:extLst>
              <a:ext uri="{FF2B5EF4-FFF2-40B4-BE49-F238E27FC236}">
                <a16:creationId xmlns:a16="http://schemas.microsoft.com/office/drawing/2014/main" id="{B2C6D8EA-BCF7-4545-865C-5282AFEA58C3}"/>
              </a:ext>
            </a:extLst>
          </p:cNvPr>
          <p:cNvSpPr/>
          <p:nvPr/>
        </p:nvSpPr>
        <p:spPr>
          <a:xfrm>
            <a:off x="7406354" y="713058"/>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8" name="Rounded Rectangle 12">
            <a:extLst>
              <a:ext uri="{FF2B5EF4-FFF2-40B4-BE49-F238E27FC236}">
                <a16:creationId xmlns:a16="http://schemas.microsoft.com/office/drawing/2014/main" id="{998D3900-8F36-45F4-A786-956C2042080A}"/>
              </a:ext>
            </a:extLst>
          </p:cNvPr>
          <p:cNvSpPr/>
          <p:nvPr/>
        </p:nvSpPr>
        <p:spPr>
          <a:xfrm>
            <a:off x="7430948" y="1045725"/>
            <a:ext cx="1458794" cy="511303"/>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Toussaint</a:t>
            </a:r>
          </a:p>
          <a:p>
            <a:pPr marL="0" lvl="1" algn="ctr" defTabSz="457189">
              <a:lnSpc>
                <a:spcPct val="90000"/>
              </a:lnSpc>
              <a:defRPr/>
            </a:pPr>
            <a:r>
              <a:rPr lang="en-US" sz="1300" b="1" kern="0" dirty="0">
                <a:solidFill>
                  <a:prstClr val="white"/>
                </a:solidFill>
                <a:latin typeface="Gill Sans" charset="0"/>
                <a:ea typeface="Gill Sans" charset="0"/>
                <a:cs typeface="Gill Sans" charset="0"/>
              </a:rPr>
              <a:t>Pat. Recognit.’80</a:t>
            </a:r>
          </a:p>
        </p:txBody>
      </p:sp>
      <p:pic>
        <p:nvPicPr>
          <p:cNvPr id="19" name="Image 18">
            <a:extLst>
              <a:ext uri="{FF2B5EF4-FFF2-40B4-BE49-F238E27FC236}">
                <a16:creationId xmlns:a16="http://schemas.microsoft.com/office/drawing/2014/main" id="{429114E3-1AAD-4021-AEF5-240EEA2B9110}"/>
              </a:ext>
            </a:extLst>
          </p:cNvPr>
          <p:cNvPicPr>
            <a:picLocks noChangeAspect="1"/>
          </p:cNvPicPr>
          <p:nvPr/>
        </p:nvPicPr>
        <p:blipFill rotWithShape="1">
          <a:blip r:embed="rId3"/>
          <a:srcRect l="9368" t="47757" r="50336" b="8763"/>
          <a:stretch/>
        </p:blipFill>
        <p:spPr>
          <a:xfrm>
            <a:off x="2407534" y="4311839"/>
            <a:ext cx="3291239" cy="2380071"/>
          </a:xfrm>
          <a:prstGeom prst="rect">
            <a:avLst/>
          </a:prstGeom>
        </p:spPr>
      </p:pic>
      <p:sp>
        <p:nvSpPr>
          <p:cNvPr id="8" name="Footer Placeholder 1">
            <a:extLst>
              <a:ext uri="{FF2B5EF4-FFF2-40B4-BE49-F238E27FC236}">
                <a16:creationId xmlns:a16="http://schemas.microsoft.com/office/drawing/2014/main" id="{3C0F8E41-ED19-48B0-89CC-F2D94C60BB4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58369511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024922-0A6F-4D79-A762-09D54DE27F71}"/>
              </a:ext>
            </a:extLst>
          </p:cNvPr>
          <p:cNvSpPr>
            <a:spLocks noGrp="1"/>
          </p:cNvSpPr>
          <p:nvPr>
            <p:ph sz="quarter" idx="1"/>
          </p:nvPr>
        </p:nvSpPr>
        <p:spPr>
          <a:xfrm>
            <a:off x="2102103" y="2739801"/>
            <a:ext cx="8153400" cy="3371851"/>
          </a:xfrm>
        </p:spPr>
        <p:txBody>
          <a:bodyPr/>
          <a:lstStyle/>
          <a:p>
            <a:endParaRPr lang="en-AU" dirty="0"/>
          </a:p>
          <a:p>
            <a:endParaRPr lang="en-AU" dirty="0"/>
          </a:p>
        </p:txBody>
      </p:sp>
      <p:grpSp>
        <p:nvGrpSpPr>
          <p:cNvPr id="34" name="Google Shape;217;p21">
            <a:extLst>
              <a:ext uri="{FF2B5EF4-FFF2-40B4-BE49-F238E27FC236}">
                <a16:creationId xmlns:a16="http://schemas.microsoft.com/office/drawing/2014/main" id="{C07A19C1-C317-4849-A55B-58FF6E4B24AB}"/>
              </a:ext>
            </a:extLst>
          </p:cNvPr>
          <p:cNvGrpSpPr/>
          <p:nvPr/>
        </p:nvGrpSpPr>
        <p:grpSpPr>
          <a:xfrm>
            <a:off x="5494526" y="2138002"/>
            <a:ext cx="3333857" cy="3505705"/>
            <a:chOff x="5194288" y="952618"/>
            <a:chExt cx="3333857" cy="3505705"/>
          </a:xfrm>
        </p:grpSpPr>
        <p:pic>
          <p:nvPicPr>
            <p:cNvPr id="35" name="Google Shape;218;p21">
              <a:extLst>
                <a:ext uri="{FF2B5EF4-FFF2-40B4-BE49-F238E27FC236}">
                  <a16:creationId xmlns:a16="http://schemas.microsoft.com/office/drawing/2014/main" id="{4426EC73-FA0B-4723-B8A2-2AFFA0A346F5}"/>
                </a:ext>
              </a:extLst>
            </p:cNvPr>
            <p:cNvPicPr preferRelativeResize="0"/>
            <p:nvPr/>
          </p:nvPicPr>
          <p:blipFill rotWithShape="1">
            <a:blip r:embed="rId3">
              <a:alphaModFix/>
            </a:blip>
            <a:srcRect/>
            <a:stretch/>
          </p:blipFill>
          <p:spPr>
            <a:xfrm>
              <a:off x="5194288" y="952618"/>
              <a:ext cx="3333857" cy="3505705"/>
            </a:xfrm>
            <a:prstGeom prst="rect">
              <a:avLst/>
            </a:prstGeom>
            <a:noFill/>
            <a:ln>
              <a:noFill/>
            </a:ln>
          </p:spPr>
        </p:pic>
        <p:sp>
          <p:nvSpPr>
            <p:cNvPr id="36" name="Google Shape;219;p21">
              <a:extLst>
                <a:ext uri="{FF2B5EF4-FFF2-40B4-BE49-F238E27FC236}">
                  <a16:creationId xmlns:a16="http://schemas.microsoft.com/office/drawing/2014/main" id="{D1541526-7048-4E69-B617-97268E4D1404}"/>
                </a:ext>
              </a:extLst>
            </p:cNvPr>
            <p:cNvSpPr txBox="1"/>
            <p:nvPr/>
          </p:nvSpPr>
          <p:spPr>
            <a:xfrm>
              <a:off x="7161450" y="1063803"/>
              <a:ext cx="808500" cy="336900"/>
            </a:xfrm>
            <a:prstGeom prst="rect">
              <a:avLst/>
            </a:prstGeom>
            <a:noFill/>
            <a:ln>
              <a:noFill/>
            </a:ln>
          </p:spPr>
          <p:txBody>
            <a:bodyPr spcFirstLastPara="1" wrap="square" lIns="91425" tIns="91425" rIns="91425" bIns="91425" anchor="t" anchorCtr="0">
              <a:noAutofit/>
            </a:bodyPr>
            <a:lstStyle/>
            <a:p>
              <a:r>
                <a:rPr lang="en" sz="1200">
                  <a:latin typeface="Helvetica Neue"/>
                  <a:ea typeface="Helvetica Neue"/>
                  <a:cs typeface="Helvetica Neue"/>
                  <a:sym typeface="Helvetica Neue"/>
                </a:rPr>
                <a:t>N</a:t>
              </a:r>
              <a:r>
                <a:rPr lang="en" sz="1200" baseline="-25000">
                  <a:latin typeface="Helvetica Neue"/>
                  <a:ea typeface="Helvetica Neue"/>
                  <a:cs typeface="Helvetica Neue"/>
                  <a:sym typeface="Helvetica Neue"/>
                </a:rPr>
                <a:t>2</a:t>
              </a:r>
              <a:r>
                <a:rPr lang="en" sz="1200">
                  <a:latin typeface="Helvetica Neue"/>
                  <a:ea typeface="Helvetica Neue"/>
                  <a:cs typeface="Helvetica Neue"/>
                  <a:sym typeface="Helvetica Neue"/>
                </a:rPr>
                <a:t>=N/4</a:t>
              </a:r>
              <a:endParaRPr sz="1200">
                <a:latin typeface="Helvetica Neue"/>
                <a:ea typeface="Helvetica Neue"/>
                <a:cs typeface="Helvetica Neue"/>
                <a:sym typeface="Helvetica Neue"/>
              </a:endParaRPr>
            </a:p>
          </p:txBody>
        </p:sp>
        <p:sp>
          <p:nvSpPr>
            <p:cNvPr id="37" name="Google Shape;220;p21">
              <a:extLst>
                <a:ext uri="{FF2B5EF4-FFF2-40B4-BE49-F238E27FC236}">
                  <a16:creationId xmlns:a16="http://schemas.microsoft.com/office/drawing/2014/main" id="{B1FBA496-CF0B-4EC7-AE3E-F74C69F10640}"/>
                </a:ext>
              </a:extLst>
            </p:cNvPr>
            <p:cNvSpPr txBox="1"/>
            <p:nvPr/>
          </p:nvSpPr>
          <p:spPr>
            <a:xfrm>
              <a:off x="7161450" y="2222940"/>
              <a:ext cx="808500" cy="336900"/>
            </a:xfrm>
            <a:prstGeom prst="rect">
              <a:avLst/>
            </a:prstGeom>
            <a:noFill/>
            <a:ln>
              <a:noFill/>
            </a:ln>
          </p:spPr>
          <p:txBody>
            <a:bodyPr spcFirstLastPara="1" wrap="square" lIns="91425" tIns="91425" rIns="91425" bIns="91425" anchor="t" anchorCtr="0">
              <a:noAutofit/>
            </a:bodyPr>
            <a:lstStyle/>
            <a:p>
              <a:r>
                <a:rPr lang="en" sz="1200">
                  <a:latin typeface="Helvetica Neue"/>
                  <a:ea typeface="Helvetica Neue"/>
                  <a:cs typeface="Helvetica Neue"/>
                  <a:sym typeface="Helvetica Neue"/>
                </a:rPr>
                <a:t>N</a:t>
              </a:r>
              <a:r>
                <a:rPr lang="en" sz="1200" baseline="-25000">
                  <a:latin typeface="Helvetica Neue"/>
                  <a:ea typeface="Helvetica Neue"/>
                  <a:cs typeface="Helvetica Neue"/>
                  <a:sym typeface="Helvetica Neue"/>
                </a:rPr>
                <a:t>1</a:t>
              </a:r>
              <a:r>
                <a:rPr lang="en" sz="1200">
                  <a:latin typeface="Helvetica Neue"/>
                  <a:ea typeface="Helvetica Neue"/>
                  <a:cs typeface="Helvetica Neue"/>
                  <a:sym typeface="Helvetica Neue"/>
                </a:rPr>
                <a:t>=N/2</a:t>
              </a:r>
              <a:endParaRPr sz="1200">
                <a:latin typeface="Helvetica Neue"/>
                <a:ea typeface="Helvetica Neue"/>
                <a:cs typeface="Helvetica Neue"/>
                <a:sym typeface="Helvetica Neue"/>
              </a:endParaRPr>
            </a:p>
          </p:txBody>
        </p:sp>
        <p:sp>
          <p:nvSpPr>
            <p:cNvPr id="38" name="Google Shape;221;p21">
              <a:extLst>
                <a:ext uri="{FF2B5EF4-FFF2-40B4-BE49-F238E27FC236}">
                  <a16:creationId xmlns:a16="http://schemas.microsoft.com/office/drawing/2014/main" id="{CCEB7FA5-4A10-4277-8830-B992AEE55A57}"/>
                </a:ext>
              </a:extLst>
            </p:cNvPr>
            <p:cNvSpPr txBox="1"/>
            <p:nvPr/>
          </p:nvSpPr>
          <p:spPr>
            <a:xfrm>
              <a:off x="7222676" y="3348114"/>
              <a:ext cx="808500" cy="336900"/>
            </a:xfrm>
            <a:prstGeom prst="rect">
              <a:avLst/>
            </a:prstGeom>
            <a:noFill/>
            <a:ln>
              <a:noFill/>
            </a:ln>
          </p:spPr>
          <p:txBody>
            <a:bodyPr spcFirstLastPara="1" wrap="square" lIns="91425" tIns="91425" rIns="91425" bIns="91425" anchor="t" anchorCtr="0">
              <a:noAutofit/>
            </a:bodyPr>
            <a:lstStyle/>
            <a:p>
              <a:r>
                <a:rPr lang="en" sz="1200">
                  <a:latin typeface="Helvetica Neue"/>
                  <a:ea typeface="Helvetica Neue"/>
                  <a:cs typeface="Helvetica Neue"/>
                  <a:sym typeface="Helvetica Neue"/>
                </a:rPr>
                <a:t>N</a:t>
              </a:r>
              <a:r>
                <a:rPr lang="en" sz="1200" baseline="-25000">
                  <a:latin typeface="Helvetica Neue"/>
                  <a:ea typeface="Helvetica Neue"/>
                  <a:cs typeface="Helvetica Neue"/>
                  <a:sym typeface="Helvetica Neue"/>
                </a:rPr>
                <a:t>0</a:t>
              </a:r>
              <a:r>
                <a:rPr lang="en" sz="1200">
                  <a:latin typeface="Helvetica Neue"/>
                  <a:ea typeface="Helvetica Neue"/>
                  <a:cs typeface="Helvetica Neue"/>
                  <a:sym typeface="Helvetica Neue"/>
                </a:rPr>
                <a:t>=N</a:t>
              </a:r>
              <a:endParaRPr sz="1200">
                <a:latin typeface="Helvetica Neue"/>
                <a:ea typeface="Helvetica Neue"/>
                <a:cs typeface="Helvetica Neue"/>
                <a:sym typeface="Helvetica Neue"/>
              </a:endParaRPr>
            </a:p>
          </p:txBody>
        </p:sp>
      </p:grpSp>
      <p:sp>
        <p:nvSpPr>
          <p:cNvPr id="39" name="Google Shape;214;p21">
            <a:extLst>
              <a:ext uri="{FF2B5EF4-FFF2-40B4-BE49-F238E27FC236}">
                <a16:creationId xmlns:a16="http://schemas.microsoft.com/office/drawing/2014/main" id="{8D36E0B6-BC58-4D2E-ACF9-F05147A68177}"/>
              </a:ext>
            </a:extLst>
          </p:cNvPr>
          <p:cNvSpPr/>
          <p:nvPr/>
        </p:nvSpPr>
        <p:spPr>
          <a:xfrm>
            <a:off x="259991" y="1925506"/>
            <a:ext cx="5040811" cy="3624000"/>
          </a:xfrm>
          <a:prstGeom prst="rect">
            <a:avLst/>
          </a:prstGeom>
          <a:noFill/>
          <a:ln>
            <a:noFill/>
          </a:ln>
        </p:spPr>
        <p:txBody>
          <a:bodyPr spcFirstLastPara="1" wrap="square" lIns="91425" tIns="45700" rIns="91425" bIns="45700" anchor="t" anchorCtr="0">
            <a:noAutofit/>
          </a:bodyPr>
          <a:lstStyle/>
          <a:p>
            <a:pPr marL="457189" indent="-342891">
              <a:spcBef>
                <a:spcPts val="600"/>
              </a:spcBef>
              <a:buSzPts val="1800"/>
              <a:buChar char="●"/>
            </a:pPr>
            <a:r>
              <a:rPr lang="en" sz="2000" dirty="0">
                <a:latin typeface="Arial" panose="020B0604020202020204" pitchFamily="34" charset="0"/>
                <a:cs typeface="Arial" panose="020B0604020202020204" pitchFamily="34" charset="0"/>
              </a:rPr>
              <a:t>In HNSW we split the graph into layers (fewer elements at higher levels) </a:t>
            </a:r>
            <a:endParaRPr sz="2000" dirty="0">
              <a:latin typeface="Arial" panose="020B0604020202020204" pitchFamily="34" charset="0"/>
              <a:cs typeface="Arial" panose="020B0604020202020204" pitchFamily="34" charset="0"/>
            </a:endParaRPr>
          </a:p>
          <a:p>
            <a:pPr marL="457189" indent="-342891">
              <a:spcBef>
                <a:spcPts val="1000"/>
              </a:spcBef>
              <a:buSzPts val="1800"/>
              <a:buChar char="●"/>
            </a:pPr>
            <a:r>
              <a:rPr lang="en" sz="2000" dirty="0">
                <a:latin typeface="Arial" panose="020B0604020202020204" pitchFamily="34" charset="0"/>
                <a:cs typeface="Arial" panose="020B0604020202020204" pitchFamily="34" charset="0"/>
              </a:rPr>
              <a:t>Search starts for the top layer. Greedy routing at each level and descend to the next layer.</a:t>
            </a:r>
            <a:endParaRPr sz="2000" dirty="0">
              <a:latin typeface="Arial" panose="020B0604020202020204" pitchFamily="34" charset="0"/>
              <a:cs typeface="Arial" panose="020B0604020202020204" pitchFamily="34" charset="0"/>
            </a:endParaRPr>
          </a:p>
          <a:p>
            <a:pPr marL="457189" indent="-342891">
              <a:spcBef>
                <a:spcPts val="1000"/>
              </a:spcBef>
              <a:spcAft>
                <a:spcPts val="1000"/>
              </a:spcAft>
              <a:buSzPts val="1800"/>
              <a:buChar char="●"/>
            </a:pPr>
            <a:r>
              <a:rPr lang="en" sz="2000" dirty="0">
                <a:latin typeface="Arial" panose="020B0604020202020204" pitchFamily="34" charset="0"/>
                <a:cs typeface="Arial" panose="020B0604020202020204" pitchFamily="34" charset="0"/>
              </a:rPr>
              <a:t>Maximum degree is capped while paths ~ log(N) → log(N) complexity scaling.</a:t>
            </a:r>
          </a:p>
          <a:p>
            <a:pPr marL="457189" indent="-342891">
              <a:spcBef>
                <a:spcPts val="1000"/>
              </a:spcBef>
              <a:spcAft>
                <a:spcPts val="1000"/>
              </a:spcAft>
              <a:buSzPts val="1800"/>
              <a:buChar char="●"/>
            </a:pPr>
            <a:r>
              <a:rPr lang="en-US" altLang="zh-CN" sz="2000" dirty="0">
                <a:latin typeface="Arial"/>
                <a:ea typeface="Arial"/>
                <a:cs typeface="Arial"/>
                <a:sym typeface="Arial"/>
              </a:rPr>
              <a:t>Incremental construction </a:t>
            </a:r>
            <a:endParaRPr lang="en" sz="2000" dirty="0">
              <a:latin typeface="Arial"/>
              <a:ea typeface="Arial"/>
              <a:cs typeface="Arial"/>
              <a:sym typeface="Arial"/>
            </a:endParaRPr>
          </a:p>
          <a:p>
            <a:pPr marL="457189" indent="-342891">
              <a:spcBef>
                <a:spcPts val="1000"/>
              </a:spcBef>
              <a:spcAft>
                <a:spcPts val="1000"/>
              </a:spcAft>
              <a:buSzPts val="1800"/>
              <a:buChar char="●"/>
            </a:pPr>
            <a:endParaRPr dirty="0">
              <a:latin typeface="Arial"/>
              <a:ea typeface="Arial"/>
              <a:cs typeface="Arial"/>
              <a:sym typeface="Arial"/>
            </a:endParaRPr>
          </a:p>
        </p:txBody>
      </p:sp>
      <p:sp>
        <p:nvSpPr>
          <p:cNvPr id="14" name="Rectangle 13">
            <a:extLst>
              <a:ext uri="{FF2B5EF4-FFF2-40B4-BE49-F238E27FC236}">
                <a16:creationId xmlns:a16="http://schemas.microsoft.com/office/drawing/2014/main" id="{7DCE2BAB-90F8-436B-B6FD-F5AB20CA3897}"/>
              </a:ext>
            </a:extLst>
          </p:cNvPr>
          <p:cNvSpPr/>
          <p:nvPr/>
        </p:nvSpPr>
        <p:spPr>
          <a:xfrm>
            <a:off x="7643777" y="830026"/>
            <a:ext cx="1292265" cy="729713"/>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5" name="Rectangle 14">
            <a:extLst>
              <a:ext uri="{FF2B5EF4-FFF2-40B4-BE49-F238E27FC236}">
                <a16:creationId xmlns:a16="http://schemas.microsoft.com/office/drawing/2014/main" id="{E41A1D0D-3284-466C-90D8-173E4DE2C1C3}"/>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6" name="Rounded Rectangle 12">
            <a:extLst>
              <a:ext uri="{FF2B5EF4-FFF2-40B4-BE49-F238E27FC236}">
                <a16:creationId xmlns:a16="http://schemas.microsoft.com/office/drawing/2014/main" id="{898EAFA4-D82F-4B01-A0E9-A3DB4A9080FC}"/>
              </a:ext>
            </a:extLst>
          </p:cNvPr>
          <p:cNvSpPr/>
          <p:nvPr/>
        </p:nvSpPr>
        <p:spPr>
          <a:xfrm>
            <a:off x="7637467" y="941552"/>
            <a:ext cx="1292264" cy="511303"/>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err="1">
                <a:solidFill>
                  <a:prstClr val="white"/>
                </a:solidFill>
                <a:latin typeface="Gill Sans" charset="0"/>
                <a:ea typeface="Gill Sans" charset="0"/>
                <a:cs typeface="Gill Sans" charset="0"/>
              </a:rPr>
              <a:t>Malkov</a:t>
            </a:r>
            <a:r>
              <a:rPr lang="en-US" sz="1300" b="1"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TPAMI’ 20</a:t>
            </a:r>
          </a:p>
          <a:p>
            <a:pPr marL="0" lvl="1" algn="ctr" defTabSz="457189">
              <a:lnSpc>
                <a:spcPct val="90000"/>
              </a:lnSpc>
              <a:defRPr/>
            </a:pPr>
            <a:r>
              <a:rPr lang="en-US" sz="1300" b="1" kern="0" dirty="0">
                <a:solidFill>
                  <a:prstClr val="white"/>
                </a:solidFill>
                <a:latin typeface="Gill Sans" charset="0"/>
                <a:ea typeface="Gill Sans" charset="0"/>
                <a:cs typeface="Gill Sans" charset="0"/>
              </a:rPr>
              <a:t>Arxiv’16</a:t>
            </a:r>
          </a:p>
        </p:txBody>
      </p:sp>
      <p:sp>
        <p:nvSpPr>
          <p:cNvPr id="17" name="Title 1">
            <a:extLst>
              <a:ext uri="{FF2B5EF4-FFF2-40B4-BE49-F238E27FC236}">
                <a16:creationId xmlns:a16="http://schemas.microsoft.com/office/drawing/2014/main" id="{54689904-CE53-47B8-A3C3-3DAA4E21105E}"/>
              </a:ext>
            </a:extLst>
          </p:cNvPr>
          <p:cNvSpPr txBox="1">
            <a:spLocks/>
          </p:cNvSpPr>
          <p:nvPr/>
        </p:nvSpPr>
        <p:spPr>
          <a:xfrm>
            <a:off x="326136" y="544107"/>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1">
                    <a:lumMod val="75000"/>
                  </a:schemeClr>
                </a:solidFill>
              </a:rPr>
              <a:t>HNSW</a:t>
            </a:r>
            <a:endParaRPr lang="en-US" sz="3600" dirty="0"/>
          </a:p>
        </p:txBody>
      </p:sp>
      <p:sp>
        <p:nvSpPr>
          <p:cNvPr id="18" name="TextBox 6">
            <a:extLst>
              <a:ext uri="{FF2B5EF4-FFF2-40B4-BE49-F238E27FC236}">
                <a16:creationId xmlns:a16="http://schemas.microsoft.com/office/drawing/2014/main" id="{BA1B0FF6-B6AB-4796-94B6-78ED2A5F362D}"/>
              </a:ext>
            </a:extLst>
          </p:cNvPr>
          <p:cNvSpPr txBox="1"/>
          <p:nvPr/>
        </p:nvSpPr>
        <p:spPr>
          <a:xfrm>
            <a:off x="67739" y="5631392"/>
            <a:ext cx="1706621" cy="338554"/>
          </a:xfrm>
          <a:prstGeom prst="rect">
            <a:avLst/>
          </a:prstGeom>
          <a:noFill/>
        </p:spPr>
        <p:txBody>
          <a:bodyPr wrap="none" rtlCol="0">
            <a:spAutoFit/>
          </a:bodyPr>
          <a:lstStyle/>
          <a:p>
            <a:r>
              <a:rPr lang="en-AU" sz="1600" i="1" dirty="0"/>
              <a:t>Slides by </a:t>
            </a:r>
            <a:r>
              <a:rPr lang="en-AU" sz="1600" dirty="0" err="1">
                <a:solidFill>
                  <a:srgbClr val="000000"/>
                </a:solidFill>
                <a:latin typeface="Segoe UI" panose="020B0502040204020203" pitchFamily="34" charset="0"/>
              </a:rPr>
              <a:t>Malkov</a:t>
            </a:r>
            <a:endParaRPr lang="en-AU" sz="1600" i="1" dirty="0"/>
          </a:p>
        </p:txBody>
      </p:sp>
      <p:sp>
        <p:nvSpPr>
          <p:cNvPr id="19" name="Footer Placeholder 1">
            <a:extLst>
              <a:ext uri="{FF2B5EF4-FFF2-40B4-BE49-F238E27FC236}">
                <a16:creationId xmlns:a16="http://schemas.microsoft.com/office/drawing/2014/main" id="{76037603-470D-4041-A1C2-BE2BC21C320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09939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5072298-157F-4DD6-9A41-DDF5E698AA41}"/>
              </a:ext>
            </a:extLst>
          </p:cNvPr>
          <p:cNvSpPr/>
          <p:nvPr/>
        </p:nvSpPr>
        <p:spPr>
          <a:xfrm>
            <a:off x="7643777" y="830025"/>
            <a:ext cx="1292265" cy="5530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5" name="Rectangle 34">
            <a:extLst>
              <a:ext uri="{FF2B5EF4-FFF2-40B4-BE49-F238E27FC236}">
                <a16:creationId xmlns:a16="http://schemas.microsoft.com/office/drawing/2014/main" id="{9D99B751-3CC8-4335-ACFD-846949D4D66A}"/>
              </a:ext>
            </a:extLst>
          </p:cNvPr>
          <p:cNvSpPr/>
          <p:nvPr/>
        </p:nvSpPr>
        <p:spPr>
          <a:xfrm>
            <a:off x="7647221" y="605820"/>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6" name="Rounded Rectangle 12">
            <a:extLst>
              <a:ext uri="{FF2B5EF4-FFF2-40B4-BE49-F238E27FC236}">
                <a16:creationId xmlns:a16="http://schemas.microsoft.com/office/drawing/2014/main" id="{24CFCC8E-4B45-4A60-9D35-DF019607EE56}"/>
              </a:ext>
            </a:extLst>
          </p:cNvPr>
          <p:cNvSpPr/>
          <p:nvPr/>
        </p:nvSpPr>
        <p:spPr>
          <a:xfrm>
            <a:off x="7637467" y="941552"/>
            <a:ext cx="1292264" cy="385335"/>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Fu et al.</a:t>
            </a:r>
          </a:p>
          <a:p>
            <a:pPr marL="0" lvl="1" algn="ctr" defTabSz="457189">
              <a:lnSpc>
                <a:spcPct val="90000"/>
              </a:lnSpc>
              <a:defRPr/>
            </a:pPr>
            <a:r>
              <a:rPr lang="en-US" sz="1300" b="1" kern="0" dirty="0">
                <a:solidFill>
                  <a:prstClr val="white"/>
                </a:solidFill>
                <a:latin typeface="Gill Sans" charset="0"/>
                <a:ea typeface="Gill Sans" charset="0"/>
                <a:cs typeface="Gill Sans" charset="0"/>
              </a:rPr>
              <a:t>PVLDB’ 19</a:t>
            </a:r>
          </a:p>
        </p:txBody>
      </p:sp>
      <p:sp>
        <p:nvSpPr>
          <p:cNvPr id="37" name="Title 1">
            <a:extLst>
              <a:ext uri="{FF2B5EF4-FFF2-40B4-BE49-F238E27FC236}">
                <a16:creationId xmlns:a16="http://schemas.microsoft.com/office/drawing/2014/main" id="{DD06C442-31B7-4812-99ED-CBB1EAA66F83}"/>
              </a:ext>
            </a:extLst>
          </p:cNvPr>
          <p:cNvSpPr txBox="1">
            <a:spLocks/>
          </p:cNvSpPr>
          <p:nvPr/>
        </p:nvSpPr>
        <p:spPr>
          <a:xfrm>
            <a:off x="260390" y="513819"/>
            <a:ext cx="888361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a:solidFill>
                  <a:schemeClr val="accent1">
                    <a:lumMod val="75000"/>
                  </a:schemeClr>
                </a:solidFill>
              </a:rPr>
              <a:t>Navigating </a:t>
            </a:r>
            <a:r>
              <a:rPr lang="en-US" sz="3200" dirty="0" err="1">
                <a:solidFill>
                  <a:schemeClr val="accent1">
                    <a:lumMod val="75000"/>
                  </a:schemeClr>
                </a:solidFill>
              </a:rPr>
              <a:t>Speading</a:t>
            </a:r>
            <a:r>
              <a:rPr lang="en-US" sz="3200" dirty="0">
                <a:solidFill>
                  <a:schemeClr val="accent1">
                    <a:lumMod val="75000"/>
                  </a:schemeClr>
                </a:solidFill>
              </a:rPr>
              <a:t>-out Graph (NSG)</a:t>
            </a:r>
            <a:endParaRPr lang="en-US" sz="3200" dirty="0"/>
          </a:p>
        </p:txBody>
      </p:sp>
      <p:sp>
        <p:nvSpPr>
          <p:cNvPr id="39" name="Content Placeholder 2">
            <a:extLst>
              <a:ext uri="{FF2B5EF4-FFF2-40B4-BE49-F238E27FC236}">
                <a16:creationId xmlns:a16="http://schemas.microsoft.com/office/drawing/2014/main" id="{EBAD9C4D-37E3-43A2-9F76-A285D53A194D}"/>
              </a:ext>
            </a:extLst>
          </p:cNvPr>
          <p:cNvSpPr txBox="1">
            <a:spLocks/>
          </p:cNvSpPr>
          <p:nvPr/>
        </p:nvSpPr>
        <p:spPr>
          <a:xfrm>
            <a:off x="412678" y="1679535"/>
            <a:ext cx="5860800" cy="4495800"/>
          </a:xfrm>
          <a:prstGeom prst="rect">
            <a:avLst/>
          </a:prstGeom>
        </p:spPr>
        <p:txBody>
          <a:bodyPr vert="horz">
            <a:normAutofit/>
          </a:bodyPr>
          <a:lst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r>
              <a:rPr lang="en-AU" sz="2000" dirty="0"/>
              <a:t>RNGs do not guarantee monotonic search</a:t>
            </a:r>
          </a:p>
          <a:p>
            <a:pPr lvl="1"/>
            <a:r>
              <a:rPr lang="en-AU" sz="1775" dirty="0"/>
              <a:t>There exists at least one monotonic path. Following this path, the query can be approached with the distance decreasing monotonically</a:t>
            </a:r>
          </a:p>
          <a:p>
            <a:r>
              <a:rPr lang="en-AU" sz="2000" dirty="0"/>
              <a:t>Propose a Monotonic RNG (MRNG)</a:t>
            </a:r>
          </a:p>
          <a:p>
            <a:r>
              <a:rPr lang="en-AU" sz="2000" dirty="0"/>
              <a:t>Build an approximate </a:t>
            </a:r>
            <a:r>
              <a:rPr lang="en-AU" sz="2000" i="1" dirty="0" err="1"/>
              <a:t>k</a:t>
            </a:r>
            <a:r>
              <a:rPr lang="en-AU" sz="2000" dirty="0" err="1"/>
              <a:t>NN</a:t>
            </a:r>
            <a:r>
              <a:rPr lang="en-AU" sz="2000" dirty="0"/>
              <a:t> graph.</a:t>
            </a:r>
          </a:p>
          <a:p>
            <a:r>
              <a:rPr lang="en-AU" sz="2000" dirty="0"/>
              <a:t>Find the </a:t>
            </a:r>
            <a:r>
              <a:rPr lang="en-AU" sz="2000" i="1" u="sng" dirty="0"/>
              <a:t>Navigating Node</a:t>
            </a:r>
            <a:r>
              <a:rPr lang="en-AU" sz="2000" i="1" dirty="0"/>
              <a:t>. (A</a:t>
            </a:r>
            <a:r>
              <a:rPr lang="en-AU" sz="2000" dirty="0"/>
              <a:t>ll search will start with this fixed node </a:t>
            </a:r>
            <a:r>
              <a:rPr lang="en-US" altLang="zh-CN" sz="2000" dirty="0"/>
              <a:t>– center of the graph </a:t>
            </a:r>
            <a:r>
              <a:rPr lang="en-AU" sz="2000" dirty="0"/>
              <a:t>).</a:t>
            </a:r>
          </a:p>
          <a:p>
            <a:r>
              <a:rPr lang="en-AU" sz="2000" dirty="0"/>
              <a:t>For each node p, find a relatively small candidate neighbour set. (</a:t>
            </a:r>
            <a:r>
              <a:rPr lang="en-AU" sz="2000" i="1" dirty="0"/>
              <a:t>sparse</a:t>
            </a:r>
            <a:r>
              <a:rPr lang="en-AU" sz="2000" dirty="0"/>
              <a:t>)</a:t>
            </a:r>
          </a:p>
          <a:p>
            <a:r>
              <a:rPr lang="en-AU" sz="2000" dirty="0"/>
              <a:t>Select the edges for p according to the definition </a:t>
            </a:r>
          </a:p>
          <a:p>
            <a:pPr marL="0" indent="0">
              <a:buNone/>
            </a:pPr>
            <a:r>
              <a:rPr lang="en-AU" sz="2000" dirty="0"/>
              <a:t>    of MRNG. (</a:t>
            </a:r>
            <a:r>
              <a:rPr lang="en-AU" sz="2000" i="1" dirty="0"/>
              <a:t>low complexity</a:t>
            </a:r>
            <a:r>
              <a:rPr lang="en-AU" sz="2000" dirty="0"/>
              <a:t>)</a:t>
            </a:r>
          </a:p>
          <a:p>
            <a:r>
              <a:rPr lang="en-AU" sz="2000" dirty="0"/>
              <a:t>leverage Depth-First-Search tree (</a:t>
            </a:r>
            <a:r>
              <a:rPr lang="en-AU" sz="2000" i="1" dirty="0"/>
              <a:t>connectivity</a:t>
            </a:r>
            <a:r>
              <a:rPr lang="en-AU" sz="2000" dirty="0"/>
              <a:t>)</a:t>
            </a:r>
          </a:p>
        </p:txBody>
      </p:sp>
      <p:sp>
        <p:nvSpPr>
          <p:cNvPr id="11" name="TextBox 6">
            <a:extLst>
              <a:ext uri="{FF2B5EF4-FFF2-40B4-BE49-F238E27FC236}">
                <a16:creationId xmlns:a16="http://schemas.microsoft.com/office/drawing/2014/main" id="{02AA7FCC-2630-476F-9F8D-C7A70149CE04}"/>
              </a:ext>
            </a:extLst>
          </p:cNvPr>
          <p:cNvSpPr txBox="1"/>
          <p:nvPr/>
        </p:nvSpPr>
        <p:spPr>
          <a:xfrm>
            <a:off x="114038" y="6175335"/>
            <a:ext cx="1268296" cy="338554"/>
          </a:xfrm>
          <a:prstGeom prst="rect">
            <a:avLst/>
          </a:prstGeom>
          <a:noFill/>
        </p:spPr>
        <p:txBody>
          <a:bodyPr wrap="none" rtlCol="0">
            <a:spAutoFit/>
          </a:bodyPr>
          <a:lstStyle/>
          <a:p>
            <a:r>
              <a:rPr lang="en-AU" sz="1600" i="1" dirty="0"/>
              <a:t>Slides by </a:t>
            </a:r>
            <a:r>
              <a:rPr lang="en-AU" sz="1600" dirty="0">
                <a:solidFill>
                  <a:srgbClr val="000000"/>
                </a:solidFill>
                <a:latin typeface="Segoe UI" panose="020B0502040204020203" pitchFamily="34" charset="0"/>
              </a:rPr>
              <a:t>Fu</a:t>
            </a:r>
            <a:endParaRPr lang="en-AU" sz="1600" i="1" dirty="0"/>
          </a:p>
        </p:txBody>
      </p:sp>
      <p:pic>
        <p:nvPicPr>
          <p:cNvPr id="14" name="Content Placeholder 11">
            <a:extLst>
              <a:ext uri="{FF2B5EF4-FFF2-40B4-BE49-F238E27FC236}">
                <a16:creationId xmlns:a16="http://schemas.microsoft.com/office/drawing/2014/main" id="{BB8E8311-C09D-4B12-817A-5226F68CB5E5}"/>
              </a:ext>
            </a:extLst>
          </p:cNvPr>
          <p:cNvPicPr>
            <a:picLocks noChangeAspect="1"/>
          </p:cNvPicPr>
          <p:nvPr/>
        </p:nvPicPr>
        <p:blipFill>
          <a:blip r:embed="rId3"/>
          <a:stretch>
            <a:fillRect/>
          </a:stretch>
        </p:blipFill>
        <p:spPr>
          <a:xfrm>
            <a:off x="6044545" y="2008352"/>
            <a:ext cx="3099455" cy="1990031"/>
          </a:xfrm>
          <a:prstGeom prst="rect">
            <a:avLst/>
          </a:prstGeom>
        </p:spPr>
      </p:pic>
      <p:sp>
        <p:nvSpPr>
          <p:cNvPr id="9" name="Footer Placeholder 1">
            <a:extLst>
              <a:ext uri="{FF2B5EF4-FFF2-40B4-BE49-F238E27FC236}">
                <a16:creationId xmlns:a16="http://schemas.microsoft.com/office/drawing/2014/main" id="{F7EB3AF5-F490-45A0-9669-0DB5EF45880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8761678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A988F9DB-3E3C-4B7E-A5CF-D04360AAFD1D}"/>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7"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a:xfrm>
            <a:off x="8174039" y="1588"/>
            <a:ext cx="762000" cy="366712"/>
          </a:xfrm>
        </p:spPr>
        <p:txBody>
          <a:bodyPr/>
          <a:lstStyle/>
          <a:p>
            <a:fld id="{B5C6C3C4-1F13-A745-94B4-FF34C1932FEB}" type="slidenum">
              <a:rPr lang="en-US" smtClean="0"/>
              <a:pPr/>
              <a:t>264</a:t>
            </a:fld>
            <a:endParaRPr lang="en-US" dirty="0"/>
          </a:p>
        </p:txBody>
      </p:sp>
    </p:spTree>
    <p:extLst>
      <p:ext uri="{BB962C8B-B14F-4D97-AF65-F5344CB8AC3E}">
        <p14:creationId xmlns:p14="http://schemas.microsoft.com/office/powerpoint/2010/main" val="411718797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Experimental Comparisons:</a:t>
            </a:r>
            <a:br>
              <a:rPr lang="en-US" dirty="0"/>
            </a:br>
            <a:r>
              <a:rPr lang="en-US" dirty="0"/>
              <a:t>    Similarity Search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A988F9DB-3E3C-4B7E-A5CF-D04360AAFD1D}"/>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7"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a:xfrm>
            <a:off x="8174039" y="1588"/>
            <a:ext cx="762000" cy="366712"/>
          </a:xfrm>
        </p:spPr>
        <p:txBody>
          <a:bodyPr/>
          <a:lstStyle/>
          <a:p>
            <a:fld id="{B5C6C3C4-1F13-A745-94B4-FF34C1932FEB}" type="slidenum">
              <a:rPr lang="en-US" smtClean="0"/>
              <a:pPr/>
              <a:t>265</a:t>
            </a:fld>
            <a:endParaRPr lang="en-US" dirty="0"/>
          </a:p>
        </p:txBody>
      </p:sp>
    </p:spTree>
    <p:extLst>
      <p:ext uri="{BB962C8B-B14F-4D97-AF65-F5344CB8AC3E}">
        <p14:creationId xmlns:p14="http://schemas.microsoft.com/office/powerpoint/2010/main" val="54716102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B17C2D-D5B3-49AB-BAA1-2CAA2A8F0CB8}"/>
              </a:ext>
            </a:extLst>
          </p:cNvPr>
          <p:cNvSpPr>
            <a:spLocks noGrp="1"/>
          </p:cNvSpPr>
          <p:nvPr>
            <p:ph type="title"/>
          </p:nvPr>
        </p:nvSpPr>
        <p:spPr/>
        <p:txBody>
          <a:bodyPr/>
          <a:lstStyle/>
          <a:p>
            <a:r>
              <a:rPr lang="en-US" dirty="0"/>
              <a:t>How do similarity search methods compare?</a:t>
            </a:r>
          </a:p>
        </p:txBody>
      </p:sp>
      <p:sp>
        <p:nvSpPr>
          <p:cNvPr id="7" name="Content Placeholder 6">
            <a:extLst>
              <a:ext uri="{FF2B5EF4-FFF2-40B4-BE49-F238E27FC236}">
                <a16:creationId xmlns:a16="http://schemas.microsoft.com/office/drawing/2014/main" id="{C6E06FAB-42CF-4A18-B6D1-8C8CEDB49813}"/>
              </a:ext>
            </a:extLst>
          </p:cNvPr>
          <p:cNvSpPr>
            <a:spLocks noGrp="1"/>
          </p:cNvSpPr>
          <p:nvPr>
            <p:ph idx="1"/>
          </p:nvPr>
        </p:nvSpPr>
        <p:spPr/>
        <p:txBody>
          <a:bodyPr/>
          <a:lstStyle/>
          <a:p>
            <a:endParaRPr lang="en-US" dirty="0"/>
          </a:p>
          <a:p>
            <a:r>
              <a:rPr lang="en-US" dirty="0"/>
              <a:t>several methods proposed in last 3 decades by different communities</a:t>
            </a:r>
          </a:p>
          <a:p>
            <a:r>
              <a:rPr lang="en-US" dirty="0"/>
              <a:t>never carefully compared to one another</a:t>
            </a:r>
          </a:p>
          <a:p>
            <a:endParaRPr lang="en-US" dirty="0"/>
          </a:p>
          <a:p>
            <a:r>
              <a:rPr lang="en-US" dirty="0"/>
              <a:t>we now present results of extensive experimental comparison</a:t>
            </a:r>
          </a:p>
          <a:p>
            <a:endParaRPr lang="en-US" dirty="0"/>
          </a:p>
        </p:txBody>
      </p:sp>
      <p:sp>
        <p:nvSpPr>
          <p:cNvPr id="4" name="Footer Placeholder 1">
            <a:extLst>
              <a:ext uri="{FF2B5EF4-FFF2-40B4-BE49-F238E27FC236}">
                <a16:creationId xmlns:a16="http://schemas.microsoft.com/office/drawing/2014/main" id="{6E78912F-5E22-45D2-8C88-C7B4392B3D9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73735498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Experimental Comparisons:</a:t>
            </a:r>
            <a:br>
              <a:rPr lang="en-US" dirty="0"/>
            </a:br>
            <a:r>
              <a:rPr lang="en-US" dirty="0"/>
              <a:t>                       A Taxonomy</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A988F9DB-3E3C-4B7E-A5CF-D04360AAFD1D}"/>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7"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a:xfrm>
            <a:off x="8174039" y="1588"/>
            <a:ext cx="762000" cy="366712"/>
          </a:xfrm>
        </p:spPr>
        <p:txBody>
          <a:bodyPr/>
          <a:lstStyle/>
          <a:p>
            <a:fld id="{B5C6C3C4-1F13-A745-94B4-FF34C1932FEB}" type="slidenum">
              <a:rPr lang="en-US" smtClean="0"/>
              <a:pPr/>
              <a:t>267</a:t>
            </a:fld>
            <a:endParaRPr lang="en-US" dirty="0"/>
          </a:p>
        </p:txBody>
      </p:sp>
    </p:spTree>
    <p:extLst>
      <p:ext uri="{BB962C8B-B14F-4D97-AF65-F5344CB8AC3E}">
        <p14:creationId xmlns:p14="http://schemas.microsoft.com/office/powerpoint/2010/main" val="4154146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10" name="Rectangle 9">
            <a:extLst>
              <a:ext uri="{FF2B5EF4-FFF2-40B4-BE49-F238E27FC236}">
                <a16:creationId xmlns:a16="http://schemas.microsoft.com/office/drawing/2014/main" id="{99EBAF9E-D50C-4459-AA14-77414F243A0F}"/>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11" name="Rectangle 10">
            <a:extLst>
              <a:ext uri="{FF2B5EF4-FFF2-40B4-BE49-F238E27FC236}">
                <a16:creationId xmlns:a16="http://schemas.microsoft.com/office/drawing/2014/main" id="{8439ED33-0EA7-43E9-9860-3F6595D2D65A}"/>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2" name="Rounded Rectangle 7">
            <a:extLst>
              <a:ext uri="{FF2B5EF4-FFF2-40B4-BE49-F238E27FC236}">
                <a16:creationId xmlns:a16="http://schemas.microsoft.com/office/drawing/2014/main" id="{3D5D7FEB-0A5B-4B99-8535-9FCA5B4FFDEC}"/>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13" name="Rounded Rectangle 7">
            <a:extLst>
              <a:ext uri="{FF2B5EF4-FFF2-40B4-BE49-F238E27FC236}">
                <a16:creationId xmlns:a16="http://schemas.microsoft.com/office/drawing/2014/main" id="{0A7A3D8B-10B9-4C20-88AC-57352266AF30}"/>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8" name="Footer Placeholder 1">
            <a:extLst>
              <a:ext uri="{FF2B5EF4-FFF2-40B4-BE49-F238E27FC236}">
                <a16:creationId xmlns:a16="http://schemas.microsoft.com/office/drawing/2014/main" id="{83399F93-2A94-4A83-9D8E-BB4B889F662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5413333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12" name="Rectangle 11">
            <a:extLst>
              <a:ext uri="{FF2B5EF4-FFF2-40B4-BE49-F238E27FC236}">
                <a16:creationId xmlns:a16="http://schemas.microsoft.com/office/drawing/2014/main" id="{03BE3B6E-E31C-4523-A697-3C04E176CC0C}"/>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16" name="Rectangle 15">
            <a:extLst>
              <a:ext uri="{FF2B5EF4-FFF2-40B4-BE49-F238E27FC236}">
                <a16:creationId xmlns:a16="http://schemas.microsoft.com/office/drawing/2014/main" id="{71637DB3-AF84-44B3-B88B-C41F77A2636F}"/>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7" name="Rounded Rectangle 7">
            <a:extLst>
              <a:ext uri="{FF2B5EF4-FFF2-40B4-BE49-F238E27FC236}">
                <a16:creationId xmlns:a16="http://schemas.microsoft.com/office/drawing/2014/main" id="{79F6C91A-B412-44B9-A697-FC77ADFEB2D0}"/>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18" name="Rounded Rectangle 7">
            <a:extLst>
              <a:ext uri="{FF2B5EF4-FFF2-40B4-BE49-F238E27FC236}">
                <a16:creationId xmlns:a16="http://schemas.microsoft.com/office/drawing/2014/main" id="{D2F4B4B2-196C-4CCE-82B5-9A185CCFD184}"/>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11" name="Footer Placeholder 1">
            <a:extLst>
              <a:ext uri="{FF2B5EF4-FFF2-40B4-BE49-F238E27FC236}">
                <a16:creationId xmlns:a16="http://schemas.microsoft.com/office/drawing/2014/main" id="{F4F36DE9-609C-46D6-A451-C43F4E1D84E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97578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9"/>
            <a:ext cx="8229600" cy="4325112"/>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sequences</a:t>
            </a:r>
          </a:p>
          <a:p>
            <a:r>
              <a:rPr lang="en-US" sz="2400" dirty="0"/>
              <a:t>dozens of distance measures have been proposed</a:t>
            </a:r>
          </a:p>
          <a:p>
            <a:pPr lvl="1"/>
            <a:r>
              <a:rPr lang="en-US" sz="2200" dirty="0"/>
              <a:t>lock-step </a:t>
            </a:r>
          </a:p>
          <a:p>
            <a:pPr lvl="2"/>
            <a:r>
              <a:rPr lang="en-US" sz="2000" dirty="0" err="1"/>
              <a:t>Minkowski</a:t>
            </a:r>
            <a:r>
              <a:rPr lang="en-US" sz="2000" dirty="0"/>
              <a:t>, Manhattan, </a:t>
            </a:r>
            <a:r>
              <a:rPr lang="en-US" sz="2000" dirty="0">
                <a:solidFill>
                  <a:srgbClr val="C00000"/>
                </a:solidFill>
              </a:rPr>
              <a:t>Euclidean</a:t>
            </a:r>
            <a:r>
              <a:rPr lang="en-US" sz="2000" dirty="0"/>
              <a:t>, Maximum, DISSIM, …</a:t>
            </a:r>
          </a:p>
          <a:p>
            <a:pPr lvl="1"/>
            <a:r>
              <a:rPr lang="en-US" sz="2200" dirty="0"/>
              <a:t>sliding</a:t>
            </a:r>
          </a:p>
          <a:p>
            <a:pPr lvl="2"/>
            <a:r>
              <a:rPr lang="en-US" sz="2000" dirty="0">
                <a:solidFill>
                  <a:srgbClr val="C00000"/>
                </a:solidFill>
              </a:rPr>
              <a:t>Normalized Cross-Correlation</a:t>
            </a:r>
            <a:r>
              <a:rPr lang="en-US" sz="2000" dirty="0"/>
              <a:t>, SBD, …</a:t>
            </a:r>
          </a:p>
          <a:p>
            <a:pPr lvl="1"/>
            <a:r>
              <a:rPr lang="en-US" sz="2200" dirty="0"/>
              <a:t>elastic</a:t>
            </a:r>
          </a:p>
          <a:p>
            <a:pPr lvl="2"/>
            <a:r>
              <a:rPr lang="en-US" sz="2000" dirty="0">
                <a:solidFill>
                  <a:srgbClr val="C00000"/>
                </a:solidFill>
              </a:rPr>
              <a:t>DTW</a:t>
            </a:r>
            <a:r>
              <a:rPr lang="en-US" sz="2000" dirty="0"/>
              <a:t>, </a:t>
            </a:r>
            <a:r>
              <a:rPr lang="en-US" sz="2000" dirty="0">
                <a:solidFill>
                  <a:srgbClr val="C00000"/>
                </a:solidFill>
              </a:rPr>
              <a:t>LCSS</a:t>
            </a:r>
            <a:r>
              <a:rPr lang="en-US" sz="2000" dirty="0"/>
              <a:t>, MSM, EDR, ERP, Swale, …</a:t>
            </a:r>
          </a:p>
          <a:p>
            <a:pPr lvl="1"/>
            <a:r>
              <a:rPr lang="en-US" sz="2200" dirty="0"/>
              <a:t>kernel-based</a:t>
            </a:r>
          </a:p>
          <a:p>
            <a:pPr lvl="2"/>
            <a:r>
              <a:rPr lang="en-US" sz="2000" dirty="0"/>
              <a:t>KDTW, GAK, SINK, …</a:t>
            </a:r>
          </a:p>
          <a:p>
            <a:pPr lvl="1"/>
            <a:r>
              <a:rPr lang="en-US" sz="2200" dirty="0"/>
              <a:t>embedding </a:t>
            </a:r>
          </a:p>
          <a:p>
            <a:pPr lvl="2"/>
            <a:r>
              <a:rPr lang="en-US" sz="2000" dirty="0"/>
              <a:t>GRAIL, RWS, SPIRAL, …</a:t>
            </a:r>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None/>
            </a:pPr>
            <a:r>
              <a:rPr lang="en" dirty="0">
                <a:solidFill>
                  <a:srgbClr val="1A9988"/>
                </a:solidFill>
                <a:latin typeface="Century Gothic"/>
                <a:ea typeface="Century Gothic"/>
                <a:cs typeface="Century Gothic"/>
                <a:sym typeface="Century Gothic"/>
              </a:rPr>
              <a:t>Data Series Distance Measures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endParaRPr lang="en-CA" dirty="0"/>
          </a:p>
        </p:txBody>
      </p:sp>
      <p:sp>
        <p:nvSpPr>
          <p:cNvPr id="11" name="Rectangle 10">
            <a:extLst>
              <a:ext uri="{FF2B5EF4-FFF2-40B4-BE49-F238E27FC236}">
                <a16:creationId xmlns:a16="http://schemas.microsoft.com/office/drawing/2014/main" id="{5858BE84-A170-4555-B720-40EA60010C9D}"/>
              </a:ext>
            </a:extLst>
          </p:cNvPr>
          <p:cNvSpPr/>
          <p:nvPr/>
        </p:nvSpPr>
        <p:spPr>
          <a:xfrm>
            <a:off x="7645633"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12" name="Rectangle 11">
            <a:extLst>
              <a:ext uri="{FF2B5EF4-FFF2-40B4-BE49-F238E27FC236}">
                <a16:creationId xmlns:a16="http://schemas.microsoft.com/office/drawing/2014/main" id="{8A88B35D-1835-4180-89BD-C514885A5DB3}"/>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3" name="Rounded Rectangle 7">
            <a:extLst>
              <a:ext uri="{FF2B5EF4-FFF2-40B4-BE49-F238E27FC236}">
                <a16:creationId xmlns:a16="http://schemas.microsoft.com/office/drawing/2014/main" id="{0EF48F88-58ED-4238-ABAA-F55FD569E1B0}"/>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Ding-PVLDB‘08</a:t>
            </a:r>
            <a:endParaRPr lang="en-US" sz="1300" b="1" kern="0" dirty="0">
              <a:solidFill>
                <a:prstClr val="white"/>
              </a:solidFill>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554C5870-F53C-490F-87F4-1EA7398BA41A}"/>
              </a:ext>
            </a:extLst>
          </p:cNvPr>
          <p:cNvSpPr/>
          <p:nvPr/>
        </p:nvSpPr>
        <p:spPr>
          <a:xfrm>
            <a:off x="7754694" y="156767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Paparrizos</a:t>
            </a:r>
            <a:r>
              <a:rPr lang="en-US" sz="1300" kern="0" dirty="0">
                <a:solidFill>
                  <a:prstClr val="white"/>
                </a:solidFill>
                <a:latin typeface="Gill Sans" charset="0"/>
                <a:ea typeface="Gill Sans" charset="0"/>
                <a:cs typeface="Gill Sans" charset="0"/>
              </a:rPr>
              <a:t>-SIGMOD’20</a:t>
            </a:r>
            <a:endParaRPr lang="en-US" sz="1300" b="1" kern="0" dirty="0">
              <a:solidFill>
                <a:prstClr val="white"/>
              </a:solidFill>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F88E488D-D530-413E-A9FD-41B6AAF093D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182360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26"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2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a:t>
            </a:r>
            <a:r>
              <a:rPr lang="en-US" sz="1351" b="1" dirty="0">
                <a:solidFill>
                  <a:srgbClr val="C00000"/>
                </a:solidFill>
                <a:latin typeface="Century Gothic"/>
                <a:ea typeface="Century Gothic"/>
                <a:cs typeface="Century Gothic"/>
                <a:sym typeface="Century Gothic"/>
              </a:rPr>
              <a:t>r</a:t>
            </a:r>
            <a:r>
              <a:rPr lang="en-US" sz="1351" b="1" dirty="0" err="1">
                <a:solidFill>
                  <a:srgbClr val="C00000"/>
                </a:solidFill>
                <a:latin typeface="Century Gothic"/>
                <a:ea typeface="Century Gothic"/>
                <a:cs typeface="Century Gothic"/>
                <a:sym typeface="Century Gothic"/>
              </a:rPr>
              <a:t>esult</a:t>
            </a:r>
            <a:r>
              <a:rPr lang="en-US" sz="1351" b="1" dirty="0">
                <a:solidFill>
                  <a:srgbClr val="C00000"/>
                </a:solidFill>
                <a:latin typeface="Century Gothic"/>
                <a:ea typeface="Century Gothic"/>
                <a:cs typeface="Century Gothic"/>
                <a:sym typeface="Century Gothic"/>
              </a:rPr>
              <a: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endParaRPr lang="en-US" sz="1351" b="1" dirty="0">
              <a:solidFill>
                <a:srgbClr val="ED7D31"/>
              </a:solidFill>
              <a:latin typeface="Century Gothic"/>
              <a:ea typeface="Century Gothic"/>
              <a:cs typeface="Century Gothic"/>
              <a:sym typeface="Century Gothic"/>
            </a:endParaRP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17" name="Rectangle 16">
            <a:extLst>
              <a:ext uri="{FF2B5EF4-FFF2-40B4-BE49-F238E27FC236}">
                <a16:creationId xmlns:a16="http://schemas.microsoft.com/office/drawing/2014/main" id="{FB032E26-CA4E-45B7-AC0D-B6DCE27C1A88}"/>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21" name="Rectangle 20">
            <a:extLst>
              <a:ext uri="{FF2B5EF4-FFF2-40B4-BE49-F238E27FC236}">
                <a16:creationId xmlns:a16="http://schemas.microsoft.com/office/drawing/2014/main" id="{DAC6F06A-7476-48CD-8DD7-79603B245667}"/>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22" name="Rounded Rectangle 7">
            <a:extLst>
              <a:ext uri="{FF2B5EF4-FFF2-40B4-BE49-F238E27FC236}">
                <a16:creationId xmlns:a16="http://schemas.microsoft.com/office/drawing/2014/main" id="{3EFF2D7F-464B-4775-8A54-F7FF0AA18F8B}"/>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28" name="Rounded Rectangle 7">
            <a:extLst>
              <a:ext uri="{FF2B5EF4-FFF2-40B4-BE49-F238E27FC236}">
                <a16:creationId xmlns:a16="http://schemas.microsoft.com/office/drawing/2014/main" id="{5E9E6AA7-3BBE-4438-8D37-1B040CBFB4F1}"/>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16" name="Footer Placeholder 1">
            <a:extLst>
              <a:ext uri="{FF2B5EF4-FFF2-40B4-BE49-F238E27FC236}">
                <a16:creationId xmlns:a16="http://schemas.microsoft.com/office/drawing/2014/main" id="{9CAA52D4-9BA9-47D0-B68D-1AD69B36AF4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26666292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2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a:t>
            </a:r>
            <a:r>
              <a:rPr lang="en-US" sz="1351" b="1" dirty="0">
                <a:solidFill>
                  <a:srgbClr val="C00000"/>
                </a:solidFill>
                <a:latin typeface="Century Gothic"/>
                <a:ea typeface="Century Gothic"/>
                <a:cs typeface="Century Gothic"/>
                <a:sym typeface="Century Gothic"/>
              </a:rPr>
              <a:t>r</a:t>
            </a:r>
            <a:r>
              <a:rPr lang="en-US" sz="1351" b="1" dirty="0" err="1">
                <a:solidFill>
                  <a:srgbClr val="C00000"/>
                </a:solidFill>
                <a:latin typeface="Century Gothic"/>
                <a:ea typeface="Century Gothic"/>
                <a:cs typeface="Century Gothic"/>
                <a:sym typeface="Century Gothic"/>
              </a:rPr>
              <a:t>esult</a:t>
            </a:r>
            <a:r>
              <a:rPr lang="en-US" sz="1351" b="1" dirty="0">
                <a:solidFill>
                  <a:srgbClr val="C00000"/>
                </a:solidFill>
                <a:latin typeface="Century Gothic"/>
                <a:ea typeface="Century Gothic"/>
                <a:cs typeface="Century Gothic"/>
                <a:sym typeface="Century Gothic"/>
              </a:rPr>
              <a: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endParaRPr lang="en-US" sz="1351" b="1" dirty="0">
              <a:solidFill>
                <a:srgbClr val="ED7D31"/>
              </a:solidFill>
              <a:latin typeface="Century Gothic"/>
              <a:ea typeface="Century Gothic"/>
              <a:cs typeface="Century Gothic"/>
              <a:sym typeface="Century Gothic"/>
            </a:endParaRP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20" name="Rectangle 19">
            <a:extLst>
              <a:ext uri="{FF2B5EF4-FFF2-40B4-BE49-F238E27FC236}">
                <a16:creationId xmlns:a16="http://schemas.microsoft.com/office/drawing/2014/main" id="{E6FD7A64-3AB7-483F-B169-B6F5E560C2ED}"/>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21" name="Rectangle 20">
            <a:extLst>
              <a:ext uri="{FF2B5EF4-FFF2-40B4-BE49-F238E27FC236}">
                <a16:creationId xmlns:a16="http://schemas.microsoft.com/office/drawing/2014/main" id="{7E6723BB-18A5-423C-BAE7-5539C5C7E1FB}"/>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29" name="Rounded Rectangle 7">
            <a:extLst>
              <a:ext uri="{FF2B5EF4-FFF2-40B4-BE49-F238E27FC236}">
                <a16:creationId xmlns:a16="http://schemas.microsoft.com/office/drawing/2014/main" id="{BCC492F2-971C-4BAD-9942-44AAC88E9AB5}"/>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30" name="Rounded Rectangle 7">
            <a:extLst>
              <a:ext uri="{FF2B5EF4-FFF2-40B4-BE49-F238E27FC236}">
                <a16:creationId xmlns:a16="http://schemas.microsoft.com/office/drawing/2014/main" id="{43F93855-AEC3-4C45-8E5D-800ECEEE39CE}"/>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22" name="Footer Placeholder 1">
            <a:extLst>
              <a:ext uri="{FF2B5EF4-FFF2-40B4-BE49-F238E27FC236}">
                <a16:creationId xmlns:a16="http://schemas.microsoft.com/office/drawing/2014/main" id="{70C02774-B204-4E10-8621-C9A5D61BEF0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71403648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2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a:t>
            </a:r>
            <a:r>
              <a:rPr lang="en-US" sz="1351" b="1" dirty="0">
                <a:solidFill>
                  <a:srgbClr val="C00000"/>
                </a:solidFill>
                <a:latin typeface="Century Gothic"/>
                <a:ea typeface="Century Gothic"/>
                <a:cs typeface="Century Gothic"/>
                <a:sym typeface="Century Gothic"/>
              </a:rPr>
              <a:t>r</a:t>
            </a:r>
            <a:r>
              <a:rPr lang="en-US" sz="1351" b="1" dirty="0" err="1">
                <a:solidFill>
                  <a:srgbClr val="C00000"/>
                </a:solidFill>
                <a:latin typeface="Century Gothic"/>
                <a:ea typeface="Century Gothic"/>
                <a:cs typeface="Century Gothic"/>
                <a:sym typeface="Century Gothic"/>
              </a:rPr>
              <a:t>esult</a:t>
            </a:r>
            <a:r>
              <a:rPr lang="en-US" sz="1351" b="1" dirty="0">
                <a:solidFill>
                  <a:srgbClr val="C00000"/>
                </a:solidFill>
                <a:latin typeface="Century Gothic"/>
                <a:ea typeface="Century Gothic"/>
                <a:cs typeface="Century Gothic"/>
                <a:sym typeface="Century Gothic"/>
              </a:rPr>
              <a: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endParaRPr lang="en-US" sz="1351" b="1" dirty="0">
              <a:solidFill>
                <a:srgbClr val="ED7D31"/>
              </a:solidFill>
              <a:latin typeface="Century Gothic"/>
              <a:ea typeface="Century Gothic"/>
              <a:cs typeface="Century Gothic"/>
              <a:sym typeface="Century Gothic"/>
            </a:endParaRP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cxnSp>
        <p:nvCxnSpPr>
          <p:cNvPr id="18" name="Google Shape;183;p16"/>
          <p:cNvCxnSpPr>
            <a:endCxn id="1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22"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26" name="Rectangle 25">
            <a:extLst>
              <a:ext uri="{FF2B5EF4-FFF2-40B4-BE49-F238E27FC236}">
                <a16:creationId xmlns:a16="http://schemas.microsoft.com/office/drawing/2014/main" id="{2C96C172-CB0B-4C65-94CD-0388182C34A5}"/>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28" name="Rectangle 27">
            <a:extLst>
              <a:ext uri="{FF2B5EF4-FFF2-40B4-BE49-F238E27FC236}">
                <a16:creationId xmlns:a16="http://schemas.microsoft.com/office/drawing/2014/main" id="{27AB5B12-715B-4B63-AE10-4A8AF8AF03ED}"/>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32" name="Rounded Rectangle 7">
            <a:extLst>
              <a:ext uri="{FF2B5EF4-FFF2-40B4-BE49-F238E27FC236}">
                <a16:creationId xmlns:a16="http://schemas.microsoft.com/office/drawing/2014/main" id="{3F7E2D92-5F41-4196-99D9-B414AB74CECF}"/>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33" name="Rounded Rectangle 7">
            <a:extLst>
              <a:ext uri="{FF2B5EF4-FFF2-40B4-BE49-F238E27FC236}">
                <a16:creationId xmlns:a16="http://schemas.microsoft.com/office/drawing/2014/main" id="{D49C6EE3-CE7D-49B4-86CB-1E7C56D7254A}"/>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29" name="Footer Placeholder 1">
            <a:extLst>
              <a:ext uri="{FF2B5EF4-FFF2-40B4-BE49-F238E27FC236}">
                <a16:creationId xmlns:a16="http://schemas.microsoft.com/office/drawing/2014/main" id="{EE808A3E-AE28-4F81-AF48-3884CED24D5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64984545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2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r</a:t>
            </a:r>
            <a:r>
              <a:rPr lang="en-US" sz="1351" b="1" dirty="0">
                <a:solidFill>
                  <a:srgbClr val="C00000"/>
                </a:solidFill>
                <a:latin typeface="Century Gothic"/>
                <a:ea typeface="Century Gothic"/>
                <a:cs typeface="Century Gothic"/>
                <a:sym typeface="Century Gothic"/>
              </a:rPr>
              <a:t>esult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endParaRPr lang="en-US" sz="1351" b="1" dirty="0">
              <a:solidFill>
                <a:srgbClr val="ED7D31"/>
              </a:solidFill>
              <a:latin typeface="Century Gothic"/>
              <a:ea typeface="Century Gothic"/>
              <a:cs typeface="Century Gothic"/>
              <a:sym typeface="Century Gothic"/>
            </a:endParaRP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cxnSp>
        <p:nvCxnSpPr>
          <p:cNvPr id="18" name="Google Shape;183;p16"/>
          <p:cNvCxnSpPr>
            <a:endCxn id="1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20" name="Google Shape;178;p16"/>
          <p:cNvSpPr/>
          <p:nvPr/>
        </p:nvSpPr>
        <p:spPr>
          <a:xfrm>
            <a:off x="4077407" y="4095930"/>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262626"/>
                </a:solidFill>
                <a:latin typeface="Helvetica Neue"/>
                <a:ea typeface="Helvetica Neue"/>
                <a:cs typeface="Helvetica Neue"/>
                <a:sym typeface="Helvetica Neue"/>
              </a:rPr>
              <a:t>Exact</a:t>
            </a:r>
            <a:endParaRPr sz="1351">
              <a:solidFill>
                <a:prstClr val="black"/>
              </a:solidFill>
              <a:latin typeface="Calibri" panose="020F0502020204030204"/>
              <a:ea typeface="MS PGothic" pitchFamily="34" charset="-128"/>
            </a:endParaRPr>
          </a:p>
        </p:txBody>
      </p:sp>
      <p:sp>
        <p:nvSpPr>
          <p:cNvPr id="21" name="Google Shape;188;p16"/>
          <p:cNvSpPr/>
          <p:nvPr/>
        </p:nvSpPr>
        <p:spPr>
          <a:xfrm>
            <a:off x="3818145" y="3620621"/>
            <a:ext cx="18150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 0 guarantee</a:t>
            </a:r>
            <a:endParaRPr sz="1351" i="1" dirty="0">
              <a:solidFill>
                <a:prstClr val="black"/>
              </a:solidFill>
              <a:latin typeface="Palatino Linotype"/>
              <a:ea typeface="Palatino Linotype"/>
              <a:cs typeface="Palatino Linotype"/>
              <a:sym typeface="Palatino Linotype"/>
            </a:endParaRPr>
          </a:p>
        </p:txBody>
      </p:sp>
      <p:cxnSp>
        <p:nvCxnSpPr>
          <p:cNvPr id="22" name="Google Shape;191;p16"/>
          <p:cNvCxnSpPr>
            <a:endCxn id="20" idx="0"/>
          </p:cNvCxnSpPr>
          <p:nvPr/>
        </p:nvCxnSpPr>
        <p:spPr>
          <a:xfrm>
            <a:off x="3692564" y="3869327"/>
            <a:ext cx="1125451" cy="226575"/>
          </a:xfrm>
          <a:prstGeom prst="bentConnector2">
            <a:avLst/>
          </a:prstGeom>
          <a:noFill/>
          <a:ln w="19050" cap="flat" cmpd="sng">
            <a:solidFill>
              <a:srgbClr val="7F7F7F"/>
            </a:solidFill>
            <a:prstDash val="solid"/>
            <a:miter lim="800000"/>
            <a:headEnd type="none" w="sm" len="sm"/>
            <a:tailEnd type="triangle" w="med" len="med"/>
          </a:ln>
        </p:spPr>
      </p:cxnSp>
      <p:sp>
        <p:nvSpPr>
          <p:cNvPr id="29"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26" name="Rectangle 25">
            <a:extLst>
              <a:ext uri="{FF2B5EF4-FFF2-40B4-BE49-F238E27FC236}">
                <a16:creationId xmlns:a16="http://schemas.microsoft.com/office/drawing/2014/main" id="{03A635DA-2F15-4AC1-9297-A979066C3BA4}"/>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30" name="Rectangle 29">
            <a:extLst>
              <a:ext uri="{FF2B5EF4-FFF2-40B4-BE49-F238E27FC236}">
                <a16:creationId xmlns:a16="http://schemas.microsoft.com/office/drawing/2014/main" id="{53F60DAA-2884-417D-BDFB-9074A5249514}"/>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31" name="Rounded Rectangle 7">
            <a:extLst>
              <a:ext uri="{FF2B5EF4-FFF2-40B4-BE49-F238E27FC236}">
                <a16:creationId xmlns:a16="http://schemas.microsoft.com/office/drawing/2014/main" id="{74FC8487-2D16-4335-856B-FD582E61EB85}"/>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34" name="Rounded Rectangle 7">
            <a:extLst>
              <a:ext uri="{FF2B5EF4-FFF2-40B4-BE49-F238E27FC236}">
                <a16:creationId xmlns:a16="http://schemas.microsoft.com/office/drawing/2014/main" id="{6D4FB53A-6B0C-4014-ACF8-0A357D1C979F}"/>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28" name="Footer Placeholder 1">
            <a:extLst>
              <a:ext uri="{FF2B5EF4-FFF2-40B4-BE49-F238E27FC236}">
                <a16:creationId xmlns:a16="http://schemas.microsoft.com/office/drawing/2014/main" id="{56150BF9-D170-410B-AA7D-E63BDF85D44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05129736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2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r</a:t>
            </a:r>
            <a:r>
              <a:rPr lang="en-US" sz="1351" b="1" dirty="0">
                <a:solidFill>
                  <a:srgbClr val="C00000"/>
                </a:solidFill>
                <a:latin typeface="Century Gothic"/>
                <a:ea typeface="Century Gothic"/>
                <a:cs typeface="Century Gothic"/>
                <a:sym typeface="Century Gothic"/>
              </a:rPr>
              <a:t>esult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endParaRPr lang="en-US" sz="1351" b="1" dirty="0">
              <a:solidFill>
                <a:srgbClr val="ED7D31"/>
              </a:solidFill>
              <a:latin typeface="Century Gothic"/>
              <a:ea typeface="Century Gothic"/>
              <a:cs typeface="Century Gothic"/>
              <a:sym typeface="Century Gothic"/>
            </a:endParaRP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cxnSp>
        <p:nvCxnSpPr>
          <p:cNvPr id="18" name="Google Shape;183;p16"/>
          <p:cNvCxnSpPr>
            <a:endCxn id="1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20" name="Google Shape;178;p16"/>
          <p:cNvSpPr/>
          <p:nvPr/>
        </p:nvSpPr>
        <p:spPr>
          <a:xfrm>
            <a:off x="4077407" y="4095930"/>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262626"/>
                </a:solidFill>
                <a:latin typeface="Helvetica Neue"/>
                <a:ea typeface="Helvetica Neue"/>
                <a:cs typeface="Helvetica Neue"/>
                <a:sym typeface="Helvetica Neue"/>
              </a:rPr>
              <a:t>Exact</a:t>
            </a:r>
            <a:endParaRPr sz="1351">
              <a:solidFill>
                <a:prstClr val="black"/>
              </a:solidFill>
              <a:latin typeface="Calibri" panose="020F0502020204030204"/>
              <a:ea typeface="MS PGothic" pitchFamily="34" charset="-128"/>
            </a:endParaRPr>
          </a:p>
        </p:txBody>
      </p:sp>
      <p:sp>
        <p:nvSpPr>
          <p:cNvPr id="21" name="Google Shape;188;p16"/>
          <p:cNvSpPr/>
          <p:nvPr/>
        </p:nvSpPr>
        <p:spPr>
          <a:xfrm>
            <a:off x="3818145" y="3620621"/>
            <a:ext cx="18150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 0 guarantee</a:t>
            </a:r>
            <a:endParaRPr sz="1351" i="1" dirty="0">
              <a:solidFill>
                <a:prstClr val="black"/>
              </a:solidFill>
              <a:latin typeface="Palatino Linotype"/>
              <a:ea typeface="Palatino Linotype"/>
              <a:cs typeface="Palatino Linotype"/>
              <a:sym typeface="Palatino Linotype"/>
            </a:endParaRPr>
          </a:p>
        </p:txBody>
      </p:sp>
      <p:cxnSp>
        <p:nvCxnSpPr>
          <p:cNvPr id="22" name="Google Shape;191;p16"/>
          <p:cNvCxnSpPr>
            <a:endCxn id="20" idx="0"/>
          </p:cNvCxnSpPr>
          <p:nvPr/>
        </p:nvCxnSpPr>
        <p:spPr>
          <a:xfrm>
            <a:off x="3692564" y="3869327"/>
            <a:ext cx="1125451" cy="226575"/>
          </a:xfrm>
          <a:prstGeom prst="bentConnector2">
            <a:avLst/>
          </a:prstGeom>
          <a:noFill/>
          <a:ln w="19050" cap="flat" cmpd="sng">
            <a:solidFill>
              <a:srgbClr val="7F7F7F"/>
            </a:solidFill>
            <a:prstDash val="solid"/>
            <a:miter lim="800000"/>
            <a:headEnd type="none" w="sm" len="sm"/>
            <a:tailEnd type="triangle" w="med" len="med"/>
          </a:ln>
        </p:spPr>
      </p:cxnSp>
      <p:sp>
        <p:nvSpPr>
          <p:cNvPr id="28" name="Google Shape;190;p16"/>
          <p:cNvSpPr/>
          <p:nvPr/>
        </p:nvSpPr>
        <p:spPr>
          <a:xfrm>
            <a:off x="3896050" y="4591663"/>
            <a:ext cx="1853075"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err="1">
                <a:solidFill>
                  <a:srgbClr val="C00000"/>
                </a:solidFill>
                <a:latin typeface="Helvetica Neue"/>
                <a:ea typeface="Helvetica Neue"/>
                <a:cs typeface="Helvetica Neue"/>
                <a:sym typeface="Helvetica Neue"/>
              </a:rPr>
              <a:t>RTree</a:t>
            </a:r>
            <a:endParaRPr lang="en-US"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SFA</a:t>
            </a:r>
          </a:p>
          <a:p>
            <a:pPr defTabSz="685783">
              <a:defRPr/>
            </a:pPr>
            <a:r>
              <a:rPr lang="en-US" sz="1351" dirty="0">
                <a:solidFill>
                  <a:srgbClr val="3F3F3F"/>
                </a:solidFill>
                <a:latin typeface="Helvetica Neue"/>
                <a:ea typeface="Helvetica Neue"/>
                <a:cs typeface="Helvetica Neue"/>
                <a:sym typeface="Helvetica Neue"/>
              </a:rPr>
              <a:t>iSAX2+      </a:t>
            </a:r>
            <a:r>
              <a:rPr lang="en-US" sz="1351" dirty="0">
                <a:solidFill>
                  <a:prstClr val="black"/>
                </a:solidFill>
                <a:latin typeface="Helvetica Neue"/>
                <a:ea typeface="Helvetica Neue"/>
                <a:cs typeface="Helvetica Neue"/>
                <a:sym typeface="Helvetica Neue"/>
              </a:rPr>
              <a:t>Stepwise</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Mtree</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UCR-Suite</a:t>
            </a:r>
            <a:r>
              <a:rPr lang="en-US" sz="1351" dirty="0">
                <a:solidFill>
                  <a:srgbClr val="3F3F3F"/>
                </a:solidFill>
                <a:latin typeface="Helvetica Neue"/>
                <a:ea typeface="Helvetica Neue"/>
                <a:cs typeface="Helvetica Neue"/>
                <a:sym typeface="Helvetica Neue"/>
              </a:rPr>
              <a:t> </a:t>
            </a:r>
            <a:endParaRPr lang="en-US" sz="1351" u="sng" dirty="0">
              <a:solidFill>
                <a:prstClr val="black"/>
              </a:solidFill>
              <a:latin typeface="Helvetica Neue"/>
              <a:ea typeface="Helvetica Neue"/>
              <a:cs typeface="Helvetica Neue"/>
              <a:sym typeface="Helvetica Neue"/>
            </a:endParaRPr>
          </a:p>
          <a:p>
            <a:pPr defTabSz="685783">
              <a:defRPr/>
            </a:pPr>
            <a:r>
              <a:rPr lang="en-US" sz="1351" dirty="0">
                <a:solidFill>
                  <a:prstClr val="black"/>
                </a:solidFill>
                <a:latin typeface="Helvetica Neue"/>
                <a:ea typeface="Helvetica Neue"/>
                <a:cs typeface="Helvetica Neue"/>
                <a:sym typeface="Helvetica Neue"/>
              </a:rPr>
              <a:t>MASS</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endParaRPr lang="en-US" sz="1351" u="sng" dirty="0">
              <a:solidFill>
                <a:srgbClr val="C00000"/>
              </a:solidFill>
              <a:latin typeface="Helvetica Neue"/>
              <a:ea typeface="Helvetica Neue"/>
              <a:cs typeface="Helvetica Neue"/>
              <a:sym typeface="Helvetica Neue"/>
            </a:endParaRPr>
          </a:p>
        </p:txBody>
      </p:sp>
      <p:cxnSp>
        <p:nvCxnSpPr>
          <p:cNvPr id="29" name="Google Shape;198;p16"/>
          <p:cNvCxnSpPr/>
          <p:nvPr/>
        </p:nvCxnSpPr>
        <p:spPr>
          <a:xfrm>
            <a:off x="4792593" y="4440263"/>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0"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43" name="Rectangle 42">
            <a:extLst>
              <a:ext uri="{FF2B5EF4-FFF2-40B4-BE49-F238E27FC236}">
                <a16:creationId xmlns:a16="http://schemas.microsoft.com/office/drawing/2014/main" id="{12EA2751-7204-4CB2-B6A5-3850E5FD9B13}"/>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44" name="Rounded Rectangle 7">
            <a:extLst>
              <a:ext uri="{FF2B5EF4-FFF2-40B4-BE49-F238E27FC236}">
                <a16:creationId xmlns:a16="http://schemas.microsoft.com/office/drawing/2014/main" id="{F59A6022-1CFE-4AF0-996D-80F9019E2CC6}"/>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45" name="Google Shape;194;p16">
            <a:extLst>
              <a:ext uri="{FF2B5EF4-FFF2-40B4-BE49-F238E27FC236}">
                <a16:creationId xmlns:a16="http://schemas.microsoft.com/office/drawing/2014/main" id="{1E4E8FE4-F3FA-4648-A43C-27BD3761324C}"/>
              </a:ext>
            </a:extLst>
          </p:cNvPr>
          <p:cNvSpPr/>
          <p:nvPr/>
        </p:nvSpPr>
        <p:spPr>
          <a:xfrm>
            <a:off x="5212261" y="1230222"/>
            <a:ext cx="2651891" cy="488460"/>
          </a:xfrm>
          <a:prstGeom prst="rect">
            <a:avLst/>
          </a:prstGeom>
          <a:noFill/>
          <a:ln>
            <a:noFill/>
          </a:ln>
        </p:spPr>
        <p:txBody>
          <a:bodyPr spcFirstLastPara="1" wrap="square" lIns="67500" tIns="33751" rIns="67500" bIns="33751" anchor="t" anchorCtr="0">
            <a:noAutofit/>
          </a:bodyPr>
          <a:lstStyle/>
          <a:p>
            <a:pPr defTabSz="685783">
              <a:defRPr/>
            </a:pPr>
            <a:r>
              <a:rPr lang="en-US" sz="1351" dirty="0">
                <a:solidFill>
                  <a:srgbClr val="404040"/>
                </a:solidFill>
                <a:latin typeface="Calibri"/>
                <a:ea typeface="Calibri"/>
                <a:cs typeface="Calibri"/>
                <a:sym typeface="Calibri"/>
              </a:rPr>
              <a:t>Techniques for data Series</a:t>
            </a:r>
            <a:endParaRPr sz="1351" dirty="0">
              <a:solidFill>
                <a:srgbClr val="404040"/>
              </a:solidFill>
              <a:latin typeface="Calibri" panose="020F0502020204030204"/>
              <a:ea typeface="MS PGothic" pitchFamily="34" charset="-128"/>
            </a:endParaRPr>
          </a:p>
          <a:p>
            <a:pPr defTabSz="685783">
              <a:defRPr/>
            </a:pPr>
            <a:r>
              <a:rPr lang="en-US" sz="1351" u="sng" dirty="0">
                <a:solidFill>
                  <a:srgbClr val="C00000"/>
                </a:solidFill>
                <a:latin typeface="Calibri"/>
                <a:ea typeface="Calibri"/>
                <a:cs typeface="Calibri"/>
                <a:sym typeface="Calibri"/>
              </a:rPr>
              <a:t>Techniques for High-D vectors</a:t>
            </a:r>
            <a:endParaRPr sz="1351" dirty="0">
              <a:solidFill>
                <a:srgbClr val="C00000"/>
              </a:solidFill>
              <a:latin typeface="Calibri" panose="020F0502020204030204"/>
              <a:ea typeface="MS PGothic" pitchFamily="34" charset="-128"/>
            </a:endParaRPr>
          </a:p>
          <a:p>
            <a:pPr defTabSz="685783">
              <a:defRPr/>
            </a:pPr>
            <a:endParaRPr sz="1051" dirty="0">
              <a:solidFill>
                <a:prstClr val="black"/>
              </a:solidFill>
              <a:latin typeface="Calibri" panose="020F0502020204030204"/>
              <a:ea typeface="MS PGothic" pitchFamily="34" charset="-128"/>
            </a:endParaRPr>
          </a:p>
        </p:txBody>
      </p:sp>
      <p:sp>
        <p:nvSpPr>
          <p:cNvPr id="46" name="Rectangle 45">
            <a:extLst>
              <a:ext uri="{FF2B5EF4-FFF2-40B4-BE49-F238E27FC236}">
                <a16:creationId xmlns:a16="http://schemas.microsoft.com/office/drawing/2014/main" id="{40812F8B-268A-4F34-BE0A-6F6731ACCD90}"/>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47" name="Rounded Rectangle 7">
            <a:extLst>
              <a:ext uri="{FF2B5EF4-FFF2-40B4-BE49-F238E27FC236}">
                <a16:creationId xmlns:a16="http://schemas.microsoft.com/office/drawing/2014/main" id="{632F255C-D77C-4752-A765-24DE33936788}"/>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31" name="Footer Placeholder 1">
            <a:extLst>
              <a:ext uri="{FF2B5EF4-FFF2-40B4-BE49-F238E27FC236}">
                <a16:creationId xmlns:a16="http://schemas.microsoft.com/office/drawing/2014/main" id="{7C5AFF94-5C9F-40E1-8EC8-15B5A0A0222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49526581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cxnSp>
        <p:nvCxnSpPr>
          <p:cNvPr id="18" name="Google Shape;183;p16"/>
          <p:cNvCxnSpPr>
            <a:endCxn id="1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20" name="Google Shape;178;p16"/>
          <p:cNvSpPr/>
          <p:nvPr/>
        </p:nvSpPr>
        <p:spPr>
          <a:xfrm>
            <a:off x="4077407" y="4095930"/>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262626"/>
                </a:solidFill>
                <a:latin typeface="Helvetica Neue"/>
                <a:ea typeface="Helvetica Neue"/>
                <a:cs typeface="Helvetica Neue"/>
                <a:sym typeface="Helvetica Neue"/>
              </a:rPr>
              <a:t>Exact</a:t>
            </a:r>
            <a:endParaRPr sz="1351">
              <a:solidFill>
                <a:prstClr val="black"/>
              </a:solidFill>
              <a:latin typeface="Calibri" panose="020F0502020204030204"/>
              <a:ea typeface="MS PGothic" pitchFamily="34" charset="-128"/>
            </a:endParaRPr>
          </a:p>
        </p:txBody>
      </p:sp>
      <p:sp>
        <p:nvSpPr>
          <p:cNvPr id="21" name="Google Shape;188;p16"/>
          <p:cNvSpPr/>
          <p:nvPr/>
        </p:nvSpPr>
        <p:spPr>
          <a:xfrm>
            <a:off x="3818145" y="3620621"/>
            <a:ext cx="18150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 0 guarantee</a:t>
            </a:r>
            <a:endParaRPr sz="1351" i="1" dirty="0">
              <a:solidFill>
                <a:prstClr val="black"/>
              </a:solidFill>
              <a:latin typeface="Palatino Linotype"/>
              <a:ea typeface="Palatino Linotype"/>
              <a:cs typeface="Palatino Linotype"/>
              <a:sym typeface="Palatino Linotype"/>
            </a:endParaRPr>
          </a:p>
        </p:txBody>
      </p:sp>
      <p:cxnSp>
        <p:nvCxnSpPr>
          <p:cNvPr id="22" name="Google Shape;191;p16"/>
          <p:cNvCxnSpPr>
            <a:endCxn id="20" idx="0"/>
          </p:cNvCxnSpPr>
          <p:nvPr/>
        </p:nvCxnSpPr>
        <p:spPr>
          <a:xfrm>
            <a:off x="3692564" y="3869327"/>
            <a:ext cx="1125451" cy="226575"/>
          </a:xfrm>
          <a:prstGeom prst="bentConnector2">
            <a:avLst/>
          </a:prstGeom>
          <a:noFill/>
          <a:ln w="19050" cap="flat" cmpd="sng">
            <a:solidFill>
              <a:srgbClr val="7F7F7F"/>
            </a:solidFill>
            <a:prstDash val="solid"/>
            <a:miter lim="800000"/>
            <a:headEnd type="none" w="sm" len="sm"/>
            <a:tailEnd type="triangle" w="med" len="med"/>
          </a:ln>
        </p:spPr>
      </p:cxnSp>
      <p:cxnSp>
        <p:nvCxnSpPr>
          <p:cNvPr id="29" name="Google Shape;198;p16"/>
          <p:cNvCxnSpPr/>
          <p:nvPr/>
        </p:nvCxnSpPr>
        <p:spPr>
          <a:xfrm>
            <a:off x="4792593" y="4440263"/>
            <a:ext cx="225" cy="150975"/>
          </a:xfrm>
          <a:prstGeom prst="straightConnector1">
            <a:avLst/>
          </a:prstGeom>
          <a:noFill/>
          <a:ln w="19050" cap="flat" cmpd="sng">
            <a:solidFill>
              <a:srgbClr val="7F7F7F"/>
            </a:solidFill>
            <a:prstDash val="solid"/>
            <a:miter lim="800000"/>
            <a:headEnd type="none" w="sm" len="sm"/>
            <a:tailEnd type="none" w="sm" len="sm"/>
          </a:ln>
        </p:spPr>
      </p:cxnSp>
      <p:cxnSp>
        <p:nvCxnSpPr>
          <p:cNvPr id="32" name="Google Shape;198;p16"/>
          <p:cNvCxnSpPr/>
          <p:nvPr/>
        </p:nvCxnSpPr>
        <p:spPr>
          <a:xfrm>
            <a:off x="7775854" y="3255723"/>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r</a:t>
            </a:r>
            <a:r>
              <a:rPr lang="en-US" sz="1351" b="1" dirty="0">
                <a:solidFill>
                  <a:srgbClr val="C00000"/>
                </a:solidFill>
                <a:latin typeface="Century Gothic"/>
                <a:ea typeface="Century Gothic"/>
                <a:cs typeface="Century Gothic"/>
                <a:sym typeface="Century Gothic"/>
              </a:rPr>
              <a:t>esult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351" b="1" dirty="0">
                <a:solidFill>
                  <a:srgbClr val="ED7D31"/>
                </a:solidFill>
                <a:latin typeface="Century Gothic"/>
                <a:ea typeface="Century Gothic"/>
                <a:cs typeface="Century Gothic"/>
                <a:sym typeface="Century Gothic"/>
              </a:rPr>
              <a:t>    </a:t>
            </a:r>
            <a:r>
              <a:rPr lang="en-US" sz="1351" b="1" dirty="0">
                <a:solidFill>
                  <a:schemeClr val="accent2"/>
                </a:solidFill>
                <a:latin typeface="Century Gothic"/>
                <a:ea typeface="Century Gothic"/>
                <a:cs typeface="Century Gothic"/>
                <a:sym typeface="Century Gothic"/>
              </a:rPr>
              <a:t>extensions</a:t>
            </a: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38" name="Oval 37"/>
          <p:cNvSpPr>
            <a:spLocks noChangeAspect="1"/>
          </p:cNvSpPr>
          <p:nvPr/>
        </p:nvSpPr>
        <p:spPr>
          <a:xfrm>
            <a:off x="6740683" y="568084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39"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43" name="Google Shape;190;p16"/>
          <p:cNvSpPr/>
          <p:nvPr/>
        </p:nvSpPr>
        <p:spPr>
          <a:xfrm>
            <a:off x="3896050" y="4591663"/>
            <a:ext cx="1853075"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err="1">
                <a:solidFill>
                  <a:srgbClr val="C00000"/>
                </a:solidFill>
                <a:latin typeface="Helvetica Neue"/>
                <a:ea typeface="Helvetica Neue"/>
                <a:cs typeface="Helvetica Neue"/>
                <a:sym typeface="Helvetica Neue"/>
              </a:rPr>
              <a:t>RTree</a:t>
            </a:r>
            <a:endParaRPr lang="en-US"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SFA</a:t>
            </a:r>
          </a:p>
          <a:p>
            <a:pPr defTabSz="685783">
              <a:defRPr/>
            </a:pPr>
            <a:r>
              <a:rPr lang="en-US" sz="1351" dirty="0">
                <a:solidFill>
                  <a:srgbClr val="3F3F3F"/>
                </a:solidFill>
                <a:latin typeface="Helvetica Neue"/>
                <a:ea typeface="Helvetica Neue"/>
                <a:cs typeface="Helvetica Neue"/>
                <a:sym typeface="Helvetica Neue"/>
              </a:rPr>
              <a:t>iSAX2+      </a:t>
            </a:r>
            <a:r>
              <a:rPr lang="en-US" sz="1351" dirty="0">
                <a:solidFill>
                  <a:prstClr val="black"/>
                </a:solidFill>
                <a:latin typeface="Helvetica Neue"/>
                <a:ea typeface="Helvetica Neue"/>
                <a:cs typeface="Helvetica Neue"/>
                <a:sym typeface="Helvetica Neue"/>
              </a:rPr>
              <a:t>Stepwise</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Mtree</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UCR-Suite</a:t>
            </a:r>
            <a:r>
              <a:rPr lang="en-US" sz="1351" dirty="0">
                <a:solidFill>
                  <a:srgbClr val="3F3F3F"/>
                </a:solidFill>
                <a:latin typeface="Helvetica Neue"/>
                <a:ea typeface="Helvetica Neue"/>
                <a:cs typeface="Helvetica Neue"/>
                <a:sym typeface="Helvetica Neue"/>
              </a:rPr>
              <a:t> </a:t>
            </a:r>
            <a:endParaRPr lang="en-US" sz="1351" u="sng" dirty="0">
              <a:solidFill>
                <a:prstClr val="black"/>
              </a:solidFill>
              <a:latin typeface="Helvetica Neue"/>
              <a:ea typeface="Helvetica Neue"/>
              <a:cs typeface="Helvetica Neue"/>
              <a:sym typeface="Helvetica Neue"/>
            </a:endParaRPr>
          </a:p>
          <a:p>
            <a:pPr defTabSz="685783">
              <a:defRPr/>
            </a:pPr>
            <a:r>
              <a:rPr lang="en-US" sz="1351" dirty="0">
                <a:solidFill>
                  <a:prstClr val="black"/>
                </a:solidFill>
                <a:latin typeface="Helvetica Neue"/>
                <a:ea typeface="Helvetica Neue"/>
                <a:cs typeface="Helvetica Neue"/>
                <a:sym typeface="Helvetica Neue"/>
              </a:rPr>
              <a:t>MASS</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endParaRPr lang="en-US" sz="1351" u="sng" dirty="0">
              <a:solidFill>
                <a:srgbClr val="C00000"/>
              </a:solidFill>
              <a:latin typeface="Helvetica Neue"/>
              <a:ea typeface="Helvetica Neue"/>
              <a:cs typeface="Helvetica Neue"/>
              <a:sym typeface="Helvetica Neue"/>
            </a:endParaRPr>
          </a:p>
        </p:txBody>
      </p:sp>
      <p:sp>
        <p:nvSpPr>
          <p:cNvPr id="48" name="Google Shape;190;p16"/>
          <p:cNvSpPr/>
          <p:nvPr/>
        </p:nvSpPr>
        <p:spPr>
          <a:xfrm>
            <a:off x="6816637" y="3406699"/>
            <a:ext cx="2006171" cy="1272327"/>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a:solidFill>
                  <a:srgbClr val="C00000"/>
                </a:solidFill>
                <a:latin typeface="Helvetica Neue"/>
                <a:ea typeface="Helvetica Neue"/>
                <a:cs typeface="Helvetica Neue"/>
                <a:sym typeface="Helvetica Neue"/>
              </a:rPr>
              <a:t>IMI</a:t>
            </a:r>
            <a:endParaRPr sz="1351" u="sng" dirty="0">
              <a:solidFill>
                <a:srgbClr val="C00000"/>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CK-Means</a:t>
            </a:r>
            <a:r>
              <a:rPr lang="en-US" sz="1351" dirty="0">
                <a:solidFill>
                  <a:srgbClr val="3F3F3F"/>
                </a:solidFill>
                <a:latin typeface="Helvetica Neue"/>
                <a:ea typeface="Helvetica Neue"/>
                <a:cs typeface="Helvetica Neue"/>
                <a:sym typeface="Helvetica Neue"/>
              </a:rPr>
              <a:t>    iSAX2+[ ]</a:t>
            </a:r>
            <a:endParaRPr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 ]     </a:t>
            </a:r>
            <a:r>
              <a:rPr lang="en-US" sz="1351" u="sng" dirty="0">
                <a:solidFill>
                  <a:srgbClr val="C00000"/>
                </a:solidFill>
                <a:latin typeface="Helvetica Neue"/>
                <a:ea typeface="Helvetica Neue"/>
                <a:cs typeface="Helvetica Neue"/>
                <a:sym typeface="Helvetica Neue"/>
              </a:rPr>
              <a:t>NSG</a:t>
            </a:r>
            <a:r>
              <a:rPr lang="en-US" sz="1351" dirty="0">
                <a:solidFill>
                  <a:srgbClr val="3F3F3F"/>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Flann</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SFA </a:t>
            </a:r>
            <a:r>
              <a:rPr lang="en-US" sz="1351" dirty="0">
                <a:solidFill>
                  <a:srgbClr val="3F3F3F"/>
                </a:solidFill>
                <a:latin typeface="Helvetica Neue"/>
                <a:ea typeface="Helvetica Neue"/>
                <a:cs typeface="Helvetica Neue"/>
                <a:sym typeface="Helvetica Neue"/>
              </a:rPr>
              <a:t> </a:t>
            </a:r>
            <a:endParaRPr sz="1351" dirty="0">
              <a:solidFill>
                <a:srgbClr val="3F3F3F"/>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HD-index</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HNSW</a:t>
            </a:r>
            <a:endParaRPr sz="1351" u="sng" dirty="0">
              <a:solidFill>
                <a:srgbClr val="C00000"/>
              </a:solidFill>
              <a:latin typeface="Helvetica Neue"/>
              <a:ea typeface="Helvetica Neue"/>
              <a:cs typeface="Helvetica Neue"/>
              <a:sym typeface="Helvetica Neue"/>
            </a:endParaRPr>
          </a:p>
        </p:txBody>
      </p:sp>
      <p:sp>
        <p:nvSpPr>
          <p:cNvPr id="49" name="Oval 48"/>
          <p:cNvSpPr>
            <a:spLocks noChangeAspect="1"/>
          </p:cNvSpPr>
          <p:nvPr/>
        </p:nvSpPr>
        <p:spPr>
          <a:xfrm>
            <a:off x="8444291" y="4343699"/>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50" name="Oval 49"/>
          <p:cNvSpPr>
            <a:spLocks noChangeAspect="1"/>
          </p:cNvSpPr>
          <p:nvPr/>
        </p:nvSpPr>
        <p:spPr>
          <a:xfrm>
            <a:off x="7551871" y="393321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51" name="Oval 50"/>
          <p:cNvSpPr>
            <a:spLocks noChangeAspect="1"/>
          </p:cNvSpPr>
          <p:nvPr/>
        </p:nvSpPr>
        <p:spPr>
          <a:xfrm>
            <a:off x="8492993" y="3730455"/>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35" name="Rectangle 34">
            <a:extLst>
              <a:ext uri="{FF2B5EF4-FFF2-40B4-BE49-F238E27FC236}">
                <a16:creationId xmlns:a16="http://schemas.microsoft.com/office/drawing/2014/main" id="{4A449E5F-E075-4CC7-9245-75DEA92EBEEF}"/>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45" name="Rounded Rectangle 7">
            <a:extLst>
              <a:ext uri="{FF2B5EF4-FFF2-40B4-BE49-F238E27FC236}">
                <a16:creationId xmlns:a16="http://schemas.microsoft.com/office/drawing/2014/main" id="{7A57C773-58E9-42C8-B171-3333274CCC05}"/>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46" name="Google Shape;194;p16">
            <a:extLst>
              <a:ext uri="{FF2B5EF4-FFF2-40B4-BE49-F238E27FC236}">
                <a16:creationId xmlns:a16="http://schemas.microsoft.com/office/drawing/2014/main" id="{F9F86F01-5730-4E9D-B8BD-D7A43B732154}"/>
              </a:ext>
            </a:extLst>
          </p:cNvPr>
          <p:cNvSpPr/>
          <p:nvPr/>
        </p:nvSpPr>
        <p:spPr>
          <a:xfrm>
            <a:off x="5212261" y="1230222"/>
            <a:ext cx="2651891" cy="488460"/>
          </a:xfrm>
          <a:prstGeom prst="rect">
            <a:avLst/>
          </a:prstGeom>
          <a:noFill/>
          <a:ln>
            <a:noFill/>
          </a:ln>
        </p:spPr>
        <p:txBody>
          <a:bodyPr spcFirstLastPara="1" wrap="square" lIns="67500" tIns="33751" rIns="67500" bIns="33751" anchor="t" anchorCtr="0">
            <a:noAutofit/>
          </a:bodyPr>
          <a:lstStyle/>
          <a:p>
            <a:pPr defTabSz="685783">
              <a:defRPr/>
            </a:pPr>
            <a:r>
              <a:rPr lang="en-US" sz="1351" dirty="0">
                <a:solidFill>
                  <a:srgbClr val="404040"/>
                </a:solidFill>
                <a:latin typeface="Calibri"/>
                <a:ea typeface="Calibri"/>
                <a:cs typeface="Calibri"/>
                <a:sym typeface="Calibri"/>
              </a:rPr>
              <a:t>Techniques for data Series</a:t>
            </a:r>
            <a:endParaRPr sz="1351" dirty="0">
              <a:solidFill>
                <a:srgbClr val="404040"/>
              </a:solidFill>
              <a:latin typeface="Calibri" panose="020F0502020204030204"/>
              <a:ea typeface="MS PGothic" pitchFamily="34" charset="-128"/>
            </a:endParaRPr>
          </a:p>
          <a:p>
            <a:pPr defTabSz="685783">
              <a:defRPr/>
            </a:pPr>
            <a:r>
              <a:rPr lang="en-US" sz="1351" u="sng" dirty="0">
                <a:solidFill>
                  <a:srgbClr val="C00000"/>
                </a:solidFill>
                <a:latin typeface="Calibri"/>
                <a:ea typeface="Calibri"/>
                <a:cs typeface="Calibri"/>
                <a:sym typeface="Calibri"/>
              </a:rPr>
              <a:t>Techniques for High-D vectors</a:t>
            </a:r>
            <a:endParaRPr sz="1351" dirty="0">
              <a:solidFill>
                <a:srgbClr val="C00000"/>
              </a:solidFill>
              <a:latin typeface="Calibri" panose="020F0502020204030204"/>
              <a:ea typeface="MS PGothic" pitchFamily="34" charset="-128"/>
            </a:endParaRPr>
          </a:p>
          <a:p>
            <a:pPr defTabSz="685783">
              <a:defRPr/>
            </a:pPr>
            <a:endParaRPr sz="1051" dirty="0">
              <a:solidFill>
                <a:prstClr val="black"/>
              </a:solidFill>
              <a:latin typeface="Calibri" panose="020F0502020204030204"/>
              <a:ea typeface="MS PGothic" pitchFamily="34" charset="-128"/>
            </a:endParaRPr>
          </a:p>
        </p:txBody>
      </p:sp>
      <p:sp>
        <p:nvSpPr>
          <p:cNvPr id="47" name="Rectangle 46">
            <a:extLst>
              <a:ext uri="{FF2B5EF4-FFF2-40B4-BE49-F238E27FC236}">
                <a16:creationId xmlns:a16="http://schemas.microsoft.com/office/drawing/2014/main" id="{B585168B-B22D-4810-9FFA-DC89EED1AA55}"/>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52" name="Rounded Rectangle 7">
            <a:extLst>
              <a:ext uri="{FF2B5EF4-FFF2-40B4-BE49-F238E27FC236}">
                <a16:creationId xmlns:a16="http://schemas.microsoft.com/office/drawing/2014/main" id="{AFA1149B-82B8-4B77-BA65-85057D160939}"/>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34" name="Footer Placeholder 1">
            <a:extLst>
              <a:ext uri="{FF2B5EF4-FFF2-40B4-BE49-F238E27FC236}">
                <a16:creationId xmlns:a16="http://schemas.microsoft.com/office/drawing/2014/main" id="{0B4BD77E-DD88-4264-BB88-87A74D64745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28323791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3"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cxnSp>
        <p:nvCxnSpPr>
          <p:cNvPr id="24"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25"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14"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5"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cxnSp>
        <p:nvCxnSpPr>
          <p:cNvPr id="16"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cxnSp>
        <p:nvCxnSpPr>
          <p:cNvPr id="18" name="Google Shape;183;p16"/>
          <p:cNvCxnSpPr>
            <a:endCxn id="1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9"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20" name="Google Shape;178;p16"/>
          <p:cNvSpPr/>
          <p:nvPr/>
        </p:nvSpPr>
        <p:spPr>
          <a:xfrm>
            <a:off x="4077407" y="4095930"/>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262626"/>
                </a:solidFill>
                <a:latin typeface="Helvetica Neue"/>
                <a:ea typeface="Helvetica Neue"/>
                <a:cs typeface="Helvetica Neue"/>
                <a:sym typeface="Helvetica Neue"/>
              </a:rPr>
              <a:t>Exact</a:t>
            </a:r>
            <a:endParaRPr sz="1351">
              <a:solidFill>
                <a:prstClr val="black"/>
              </a:solidFill>
              <a:latin typeface="Calibri" panose="020F0502020204030204"/>
              <a:ea typeface="MS PGothic" pitchFamily="34" charset="-128"/>
            </a:endParaRPr>
          </a:p>
        </p:txBody>
      </p:sp>
      <p:sp>
        <p:nvSpPr>
          <p:cNvPr id="21" name="Google Shape;188;p16"/>
          <p:cNvSpPr/>
          <p:nvPr/>
        </p:nvSpPr>
        <p:spPr>
          <a:xfrm>
            <a:off x="3818145" y="3620621"/>
            <a:ext cx="18150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 0 guarantee</a:t>
            </a:r>
            <a:endParaRPr sz="1351" i="1" dirty="0">
              <a:solidFill>
                <a:prstClr val="black"/>
              </a:solidFill>
              <a:latin typeface="Palatino Linotype"/>
              <a:ea typeface="Palatino Linotype"/>
              <a:cs typeface="Palatino Linotype"/>
              <a:sym typeface="Palatino Linotype"/>
            </a:endParaRPr>
          </a:p>
        </p:txBody>
      </p:sp>
      <p:cxnSp>
        <p:nvCxnSpPr>
          <p:cNvPr id="22" name="Google Shape;191;p16"/>
          <p:cNvCxnSpPr>
            <a:endCxn id="20" idx="0"/>
          </p:cNvCxnSpPr>
          <p:nvPr/>
        </p:nvCxnSpPr>
        <p:spPr>
          <a:xfrm>
            <a:off x="3692564" y="3869327"/>
            <a:ext cx="1125451" cy="226575"/>
          </a:xfrm>
          <a:prstGeom prst="bentConnector2">
            <a:avLst/>
          </a:prstGeom>
          <a:noFill/>
          <a:ln w="19050" cap="flat" cmpd="sng">
            <a:solidFill>
              <a:srgbClr val="7F7F7F"/>
            </a:solidFill>
            <a:prstDash val="solid"/>
            <a:miter lim="800000"/>
            <a:headEnd type="none" w="sm" len="sm"/>
            <a:tailEnd type="triangle" w="med" len="med"/>
          </a:ln>
        </p:spPr>
      </p:cxnSp>
      <p:cxnSp>
        <p:nvCxnSpPr>
          <p:cNvPr id="29" name="Google Shape;198;p16"/>
          <p:cNvCxnSpPr/>
          <p:nvPr/>
        </p:nvCxnSpPr>
        <p:spPr>
          <a:xfrm>
            <a:off x="4792593" y="4440263"/>
            <a:ext cx="225" cy="150975"/>
          </a:xfrm>
          <a:prstGeom prst="straightConnector1">
            <a:avLst/>
          </a:prstGeom>
          <a:noFill/>
          <a:ln w="19050" cap="flat" cmpd="sng">
            <a:solidFill>
              <a:srgbClr val="7F7F7F"/>
            </a:solidFill>
            <a:prstDash val="solid"/>
            <a:miter lim="800000"/>
            <a:headEnd type="none" w="sm" len="sm"/>
            <a:tailEnd type="none" w="sm" len="sm"/>
          </a:ln>
        </p:spPr>
      </p:cxnSp>
      <p:cxnSp>
        <p:nvCxnSpPr>
          <p:cNvPr id="32" name="Google Shape;198;p16"/>
          <p:cNvCxnSpPr/>
          <p:nvPr/>
        </p:nvCxnSpPr>
        <p:spPr>
          <a:xfrm>
            <a:off x="7775854" y="3255723"/>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7"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a:t>
            </a:r>
            <a:r>
              <a:rPr lang="en-US" sz="1351" b="1" dirty="0">
                <a:solidFill>
                  <a:srgbClr val="C00000"/>
                </a:solidFill>
                <a:latin typeface="Century Gothic"/>
                <a:ea typeface="Century Gothic"/>
                <a:cs typeface="Century Gothic"/>
                <a:sym typeface="Century Gothic"/>
              </a:rPr>
              <a:t>r</a:t>
            </a:r>
            <a:r>
              <a:rPr lang="en-US" sz="1351" b="1" dirty="0" err="1">
                <a:solidFill>
                  <a:srgbClr val="C00000"/>
                </a:solidFill>
                <a:latin typeface="Century Gothic"/>
                <a:ea typeface="Century Gothic"/>
                <a:cs typeface="Century Gothic"/>
                <a:sym typeface="Century Gothic"/>
              </a:rPr>
              <a:t>esult</a:t>
            </a:r>
            <a:r>
              <a:rPr lang="en-US" sz="1351" b="1" dirty="0">
                <a:solidFill>
                  <a:srgbClr val="C00000"/>
                </a:solidFill>
                <a:latin typeface="Century Gothic"/>
                <a:ea typeface="Century Gothic"/>
                <a:cs typeface="Century Gothic"/>
                <a:sym typeface="Century Gothic"/>
              </a:rPr>
              <a: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r>
              <a:rPr lang="en-US" sz="1351" b="1" dirty="0">
                <a:solidFill>
                  <a:schemeClr val="accent2"/>
                </a:solidFill>
                <a:latin typeface="Century Gothic"/>
                <a:ea typeface="Century Gothic"/>
                <a:cs typeface="Century Gothic"/>
                <a:sym typeface="Century Gothic"/>
              </a:rPr>
              <a:t>extensions</a:t>
            </a: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38" name="Oval 37"/>
          <p:cNvSpPr>
            <a:spLocks noChangeAspect="1"/>
          </p:cNvSpPr>
          <p:nvPr/>
        </p:nvSpPr>
        <p:spPr>
          <a:xfrm>
            <a:off x="6740683" y="568084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36" name="Google Shape;190;p16"/>
          <p:cNvSpPr/>
          <p:nvPr/>
        </p:nvSpPr>
        <p:spPr>
          <a:xfrm>
            <a:off x="2397388" y="4199306"/>
            <a:ext cx="1048731"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  </a:t>
            </a: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a:t>
            </a:r>
          </a:p>
          <a:p>
            <a:pPr defTabSz="685783">
              <a:defRPr/>
            </a:pPr>
            <a:r>
              <a:rPr lang="en-US" sz="1351" dirty="0">
                <a:solidFill>
                  <a:srgbClr val="3F3F3F"/>
                </a:solidFill>
                <a:latin typeface="Helvetica Neue"/>
                <a:ea typeface="Helvetica Neue"/>
                <a:cs typeface="Helvetica Neue"/>
                <a:sym typeface="Helvetica Neue"/>
              </a:rPr>
              <a:t>iSAX2+ [ ]  </a:t>
            </a:r>
            <a:endParaRPr lang="en-US" sz="1351" u="sng" dirty="0">
              <a:solidFill>
                <a:srgbClr val="C00000"/>
              </a:solidFill>
              <a:latin typeface="Helvetica Neue"/>
              <a:ea typeface="Helvetica Neue"/>
              <a:cs typeface="Helvetica Neue"/>
              <a:sym typeface="Helvetica Neue"/>
            </a:endParaRPr>
          </a:p>
          <a:p>
            <a:pPr defTabSz="685783">
              <a:defRPr/>
            </a:pPr>
            <a:r>
              <a:rPr lang="en-US" sz="1351" u="sng" dirty="0" err="1">
                <a:solidFill>
                  <a:srgbClr val="C00000"/>
                </a:solidFill>
                <a:latin typeface="Helvetica Neue"/>
                <a:ea typeface="Helvetica Neue"/>
                <a:cs typeface="Helvetica Neue"/>
                <a:sym typeface="Helvetica Neue"/>
              </a:rPr>
              <a:t>Mtree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p:txBody>
      </p:sp>
      <p:cxnSp>
        <p:nvCxnSpPr>
          <p:cNvPr id="41" name="Google Shape;198;p16"/>
          <p:cNvCxnSpPr/>
          <p:nvPr/>
        </p:nvCxnSpPr>
        <p:spPr>
          <a:xfrm>
            <a:off x="2949879" y="4050320"/>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42" name="Oval 41"/>
          <p:cNvSpPr>
            <a:spLocks noChangeAspect="1"/>
          </p:cNvSpPr>
          <p:nvPr/>
        </p:nvSpPr>
        <p:spPr>
          <a:xfrm>
            <a:off x="2958183" y="437550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3" name="Oval 42"/>
          <p:cNvSpPr>
            <a:spLocks noChangeAspect="1"/>
          </p:cNvSpPr>
          <p:nvPr/>
        </p:nvSpPr>
        <p:spPr>
          <a:xfrm>
            <a:off x="3125823" y="477174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4" name="Oval 43"/>
          <p:cNvSpPr>
            <a:spLocks noChangeAspect="1"/>
          </p:cNvSpPr>
          <p:nvPr/>
        </p:nvSpPr>
        <p:spPr>
          <a:xfrm>
            <a:off x="3087723" y="458886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5" name="Oval 44"/>
          <p:cNvSpPr>
            <a:spLocks noChangeAspect="1"/>
          </p:cNvSpPr>
          <p:nvPr/>
        </p:nvSpPr>
        <p:spPr>
          <a:xfrm>
            <a:off x="3042003" y="519084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52"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53" name="Google Shape;190;p16"/>
          <p:cNvSpPr/>
          <p:nvPr/>
        </p:nvSpPr>
        <p:spPr>
          <a:xfrm>
            <a:off x="3896050" y="4591663"/>
            <a:ext cx="1853075"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err="1">
                <a:solidFill>
                  <a:srgbClr val="C00000"/>
                </a:solidFill>
                <a:latin typeface="Helvetica Neue"/>
                <a:ea typeface="Helvetica Neue"/>
                <a:cs typeface="Helvetica Neue"/>
                <a:sym typeface="Helvetica Neue"/>
              </a:rPr>
              <a:t>RTree</a:t>
            </a:r>
            <a:endParaRPr lang="en-US"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SFA</a:t>
            </a:r>
          </a:p>
          <a:p>
            <a:pPr defTabSz="685783">
              <a:defRPr/>
            </a:pPr>
            <a:r>
              <a:rPr lang="en-US" sz="1351" dirty="0">
                <a:solidFill>
                  <a:srgbClr val="3F3F3F"/>
                </a:solidFill>
                <a:latin typeface="Helvetica Neue"/>
                <a:ea typeface="Helvetica Neue"/>
                <a:cs typeface="Helvetica Neue"/>
                <a:sym typeface="Helvetica Neue"/>
              </a:rPr>
              <a:t>iSAX2+      </a:t>
            </a:r>
            <a:r>
              <a:rPr lang="en-US" sz="1351" dirty="0">
                <a:solidFill>
                  <a:prstClr val="black"/>
                </a:solidFill>
                <a:latin typeface="Helvetica Neue"/>
                <a:ea typeface="Helvetica Neue"/>
                <a:cs typeface="Helvetica Neue"/>
                <a:sym typeface="Helvetica Neue"/>
              </a:rPr>
              <a:t>Stepwise</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Mtree</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UCR-Suite</a:t>
            </a:r>
            <a:r>
              <a:rPr lang="en-US" sz="1351" dirty="0">
                <a:solidFill>
                  <a:srgbClr val="3F3F3F"/>
                </a:solidFill>
                <a:latin typeface="Helvetica Neue"/>
                <a:ea typeface="Helvetica Neue"/>
                <a:cs typeface="Helvetica Neue"/>
                <a:sym typeface="Helvetica Neue"/>
              </a:rPr>
              <a:t> </a:t>
            </a:r>
            <a:endParaRPr lang="en-US" sz="1351" u="sng" dirty="0">
              <a:solidFill>
                <a:prstClr val="black"/>
              </a:solidFill>
              <a:latin typeface="Helvetica Neue"/>
              <a:ea typeface="Helvetica Neue"/>
              <a:cs typeface="Helvetica Neue"/>
              <a:sym typeface="Helvetica Neue"/>
            </a:endParaRPr>
          </a:p>
          <a:p>
            <a:pPr defTabSz="685783">
              <a:defRPr/>
            </a:pPr>
            <a:r>
              <a:rPr lang="en-US" sz="1351" dirty="0">
                <a:solidFill>
                  <a:prstClr val="black"/>
                </a:solidFill>
                <a:latin typeface="Helvetica Neue"/>
                <a:ea typeface="Helvetica Neue"/>
                <a:cs typeface="Helvetica Neue"/>
                <a:sym typeface="Helvetica Neue"/>
              </a:rPr>
              <a:t>MASS</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endParaRPr lang="en-US" sz="1351" u="sng" dirty="0">
              <a:solidFill>
                <a:srgbClr val="C00000"/>
              </a:solidFill>
              <a:latin typeface="Helvetica Neue"/>
              <a:ea typeface="Helvetica Neue"/>
              <a:cs typeface="Helvetica Neue"/>
              <a:sym typeface="Helvetica Neue"/>
            </a:endParaRPr>
          </a:p>
        </p:txBody>
      </p:sp>
      <p:sp>
        <p:nvSpPr>
          <p:cNvPr id="58" name="Google Shape;190;p16"/>
          <p:cNvSpPr/>
          <p:nvPr/>
        </p:nvSpPr>
        <p:spPr>
          <a:xfrm>
            <a:off x="6816637" y="3406699"/>
            <a:ext cx="2006171" cy="1272327"/>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a:solidFill>
                  <a:srgbClr val="C00000"/>
                </a:solidFill>
                <a:latin typeface="Helvetica Neue"/>
                <a:ea typeface="Helvetica Neue"/>
                <a:cs typeface="Helvetica Neue"/>
                <a:sym typeface="Helvetica Neue"/>
              </a:rPr>
              <a:t>IMI</a:t>
            </a:r>
            <a:endParaRPr sz="1351" u="sng" dirty="0">
              <a:solidFill>
                <a:srgbClr val="C00000"/>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CK-Means</a:t>
            </a:r>
            <a:r>
              <a:rPr lang="en-US" sz="1351" dirty="0">
                <a:solidFill>
                  <a:srgbClr val="3F3F3F"/>
                </a:solidFill>
                <a:latin typeface="Helvetica Neue"/>
                <a:ea typeface="Helvetica Neue"/>
                <a:cs typeface="Helvetica Neue"/>
                <a:sym typeface="Helvetica Neue"/>
              </a:rPr>
              <a:t>    iSAX2+[ ]</a:t>
            </a:r>
            <a:endParaRPr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 ]     </a:t>
            </a:r>
            <a:r>
              <a:rPr lang="en-US" sz="1351" u="sng" dirty="0">
                <a:solidFill>
                  <a:srgbClr val="C00000"/>
                </a:solidFill>
                <a:latin typeface="Helvetica Neue"/>
                <a:ea typeface="Helvetica Neue"/>
                <a:cs typeface="Helvetica Neue"/>
                <a:sym typeface="Helvetica Neue"/>
              </a:rPr>
              <a:t>NSG</a:t>
            </a:r>
            <a:r>
              <a:rPr lang="en-US" sz="1351" dirty="0">
                <a:solidFill>
                  <a:srgbClr val="3F3F3F"/>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Flann</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SFA </a:t>
            </a:r>
            <a:r>
              <a:rPr lang="en-US" sz="1351" dirty="0">
                <a:solidFill>
                  <a:srgbClr val="3F3F3F"/>
                </a:solidFill>
                <a:latin typeface="Helvetica Neue"/>
                <a:ea typeface="Helvetica Neue"/>
                <a:cs typeface="Helvetica Neue"/>
                <a:sym typeface="Helvetica Neue"/>
              </a:rPr>
              <a:t> </a:t>
            </a:r>
            <a:endParaRPr sz="1351" dirty="0">
              <a:solidFill>
                <a:srgbClr val="3F3F3F"/>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HD-index</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HNSW</a:t>
            </a:r>
            <a:endParaRPr sz="1351" u="sng" dirty="0">
              <a:solidFill>
                <a:srgbClr val="C00000"/>
              </a:solidFill>
              <a:latin typeface="Helvetica Neue"/>
              <a:ea typeface="Helvetica Neue"/>
              <a:cs typeface="Helvetica Neue"/>
              <a:sym typeface="Helvetica Neue"/>
            </a:endParaRPr>
          </a:p>
        </p:txBody>
      </p:sp>
      <p:sp>
        <p:nvSpPr>
          <p:cNvPr id="59" name="Oval 58"/>
          <p:cNvSpPr>
            <a:spLocks noChangeAspect="1"/>
          </p:cNvSpPr>
          <p:nvPr/>
        </p:nvSpPr>
        <p:spPr>
          <a:xfrm>
            <a:off x="8444291" y="4343699"/>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60" name="Oval 59"/>
          <p:cNvSpPr>
            <a:spLocks noChangeAspect="1"/>
          </p:cNvSpPr>
          <p:nvPr/>
        </p:nvSpPr>
        <p:spPr>
          <a:xfrm>
            <a:off x="7551871" y="393321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61" name="Oval 60"/>
          <p:cNvSpPr>
            <a:spLocks noChangeAspect="1"/>
          </p:cNvSpPr>
          <p:nvPr/>
        </p:nvSpPr>
        <p:spPr>
          <a:xfrm>
            <a:off x="8492993" y="3730455"/>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8" name="Rectangle 47">
            <a:extLst>
              <a:ext uri="{FF2B5EF4-FFF2-40B4-BE49-F238E27FC236}">
                <a16:creationId xmlns:a16="http://schemas.microsoft.com/office/drawing/2014/main" id="{A5C94832-4CA6-46A5-AA66-F9397120117F}"/>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49" name="Rounded Rectangle 7">
            <a:extLst>
              <a:ext uri="{FF2B5EF4-FFF2-40B4-BE49-F238E27FC236}">
                <a16:creationId xmlns:a16="http://schemas.microsoft.com/office/drawing/2014/main" id="{9BBAC87F-AA71-4F9B-9688-93280E2CDD37}"/>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54" name="Google Shape;194;p16">
            <a:extLst>
              <a:ext uri="{FF2B5EF4-FFF2-40B4-BE49-F238E27FC236}">
                <a16:creationId xmlns:a16="http://schemas.microsoft.com/office/drawing/2014/main" id="{980D8B25-4A70-4B4A-B99C-289593154E49}"/>
              </a:ext>
            </a:extLst>
          </p:cNvPr>
          <p:cNvSpPr/>
          <p:nvPr/>
        </p:nvSpPr>
        <p:spPr>
          <a:xfrm>
            <a:off x="5212261" y="1230222"/>
            <a:ext cx="2651891" cy="488460"/>
          </a:xfrm>
          <a:prstGeom prst="rect">
            <a:avLst/>
          </a:prstGeom>
          <a:noFill/>
          <a:ln>
            <a:noFill/>
          </a:ln>
        </p:spPr>
        <p:txBody>
          <a:bodyPr spcFirstLastPara="1" wrap="square" lIns="67500" tIns="33751" rIns="67500" bIns="33751" anchor="t" anchorCtr="0">
            <a:noAutofit/>
          </a:bodyPr>
          <a:lstStyle/>
          <a:p>
            <a:pPr defTabSz="685783">
              <a:defRPr/>
            </a:pPr>
            <a:r>
              <a:rPr lang="en-US" sz="1351" dirty="0">
                <a:solidFill>
                  <a:srgbClr val="404040"/>
                </a:solidFill>
                <a:latin typeface="Calibri"/>
                <a:ea typeface="Calibri"/>
                <a:cs typeface="Calibri"/>
                <a:sym typeface="Calibri"/>
              </a:rPr>
              <a:t>Techniques for data Series</a:t>
            </a:r>
            <a:endParaRPr sz="1351" dirty="0">
              <a:solidFill>
                <a:srgbClr val="404040"/>
              </a:solidFill>
              <a:latin typeface="Calibri" panose="020F0502020204030204"/>
              <a:ea typeface="MS PGothic" pitchFamily="34" charset="-128"/>
            </a:endParaRPr>
          </a:p>
          <a:p>
            <a:pPr defTabSz="685783">
              <a:defRPr/>
            </a:pPr>
            <a:r>
              <a:rPr lang="en-US" sz="1351" u="sng" dirty="0">
                <a:solidFill>
                  <a:srgbClr val="C00000"/>
                </a:solidFill>
                <a:latin typeface="Calibri"/>
                <a:ea typeface="Calibri"/>
                <a:cs typeface="Calibri"/>
                <a:sym typeface="Calibri"/>
              </a:rPr>
              <a:t>Techniques for High-D vectors</a:t>
            </a:r>
            <a:endParaRPr sz="1351" dirty="0">
              <a:solidFill>
                <a:srgbClr val="C00000"/>
              </a:solidFill>
              <a:latin typeface="Calibri" panose="020F0502020204030204"/>
              <a:ea typeface="MS PGothic" pitchFamily="34" charset="-128"/>
            </a:endParaRPr>
          </a:p>
          <a:p>
            <a:pPr defTabSz="685783">
              <a:defRPr/>
            </a:pPr>
            <a:endParaRPr sz="1051" dirty="0">
              <a:solidFill>
                <a:prstClr val="black"/>
              </a:solidFill>
              <a:latin typeface="Calibri" panose="020F0502020204030204"/>
              <a:ea typeface="MS PGothic" pitchFamily="34" charset="-128"/>
            </a:endParaRPr>
          </a:p>
        </p:txBody>
      </p:sp>
      <p:sp>
        <p:nvSpPr>
          <p:cNvPr id="55" name="Rectangle 54">
            <a:extLst>
              <a:ext uri="{FF2B5EF4-FFF2-40B4-BE49-F238E27FC236}">
                <a16:creationId xmlns:a16="http://schemas.microsoft.com/office/drawing/2014/main" id="{538A2741-0CAA-4E66-A16F-20953484CC9B}"/>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56" name="Rounded Rectangle 7">
            <a:extLst>
              <a:ext uri="{FF2B5EF4-FFF2-40B4-BE49-F238E27FC236}">
                <a16:creationId xmlns:a16="http://schemas.microsoft.com/office/drawing/2014/main" id="{3B7E7A60-0602-47AA-B675-AE3EDF7E86A8}"/>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46" name="Footer Placeholder 1">
            <a:extLst>
              <a:ext uri="{FF2B5EF4-FFF2-40B4-BE49-F238E27FC236}">
                <a16:creationId xmlns:a16="http://schemas.microsoft.com/office/drawing/2014/main" id="{0CF25FD0-CB0C-4F6E-BE8A-E3BE04B0AFC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33256864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6"/>
          <p:cNvSpPr/>
          <p:nvPr/>
        </p:nvSpPr>
        <p:spPr>
          <a:xfrm>
            <a:off x="1107107" y="2909247"/>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C00000"/>
                </a:solidFill>
                <a:latin typeface="Helvetica Neue"/>
                <a:ea typeface="Helvetica Neue"/>
                <a:cs typeface="Helvetica Neue"/>
                <a:sym typeface="Helvetica Neue"/>
              </a:rPr>
              <a:t>δ-ε-Approximate*</a:t>
            </a:r>
            <a:endParaRPr sz="1351" dirty="0">
              <a:solidFill>
                <a:srgbClr val="C00000"/>
              </a:solidFill>
              <a:latin typeface="Calibri" panose="020F0502020204030204"/>
              <a:ea typeface="MS PGothic" pitchFamily="34" charset="-128"/>
            </a:endParaRPr>
          </a:p>
        </p:txBody>
      </p:sp>
      <p:sp>
        <p:nvSpPr>
          <p:cNvPr id="175" name="Google Shape;175;p16"/>
          <p:cNvSpPr/>
          <p:nvPr/>
        </p:nvSpPr>
        <p:spPr>
          <a:xfrm>
            <a:off x="6942616" y="2909247"/>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00B050"/>
                </a:solidFill>
                <a:latin typeface="Helvetica Neue"/>
                <a:ea typeface="Helvetica Neue"/>
                <a:cs typeface="Helvetica Neue"/>
                <a:sym typeface="Helvetica Neue"/>
              </a:rPr>
              <a:t>ng-Approximate</a:t>
            </a:r>
            <a:endParaRPr sz="1351" dirty="0">
              <a:solidFill>
                <a:srgbClr val="00B050"/>
              </a:solidFill>
              <a:latin typeface="Calibri" panose="020F0502020204030204"/>
              <a:ea typeface="MS PGothic" pitchFamily="34" charset="-128"/>
            </a:endParaRPr>
          </a:p>
        </p:txBody>
      </p:sp>
      <p:sp>
        <p:nvSpPr>
          <p:cNvPr id="176" name="Google Shape;176;p16"/>
          <p:cNvSpPr/>
          <p:nvPr/>
        </p:nvSpPr>
        <p:spPr>
          <a:xfrm>
            <a:off x="508855" y="3698440"/>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dirty="0">
                <a:solidFill>
                  <a:srgbClr val="262626"/>
                </a:solidFill>
                <a:latin typeface="Helvetica Neue"/>
                <a:ea typeface="Helvetica Neue"/>
                <a:cs typeface="Helvetica Neue"/>
                <a:sym typeface="Helvetica Neue"/>
              </a:rPr>
              <a:t>Probabilistic</a:t>
            </a:r>
            <a:endParaRPr sz="1351" dirty="0">
              <a:solidFill>
                <a:prstClr val="black"/>
              </a:solidFill>
              <a:latin typeface="Calibri" panose="020F0502020204030204"/>
              <a:ea typeface="MS PGothic" pitchFamily="34" charset="-128"/>
            </a:endParaRPr>
          </a:p>
        </p:txBody>
      </p:sp>
      <p:sp>
        <p:nvSpPr>
          <p:cNvPr id="177" name="Google Shape;177;p16"/>
          <p:cNvSpPr/>
          <p:nvPr/>
        </p:nvSpPr>
        <p:spPr>
          <a:xfrm>
            <a:off x="2211163" y="3698439"/>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1155CC"/>
                </a:solidFill>
                <a:latin typeface="Helvetica Neue"/>
                <a:ea typeface="Helvetica Neue"/>
                <a:cs typeface="Helvetica Neue"/>
                <a:sym typeface="Helvetica Neue"/>
              </a:rPr>
              <a:t>ε-Approximate</a:t>
            </a:r>
            <a:endParaRPr sz="1351">
              <a:solidFill>
                <a:srgbClr val="1155CC"/>
              </a:solidFill>
              <a:latin typeface="Calibri" panose="020F0502020204030204"/>
              <a:ea typeface="MS PGothic" pitchFamily="34" charset="-128"/>
            </a:endParaRPr>
          </a:p>
        </p:txBody>
      </p:sp>
      <p:sp>
        <p:nvSpPr>
          <p:cNvPr id="178" name="Google Shape;178;p16"/>
          <p:cNvSpPr/>
          <p:nvPr/>
        </p:nvSpPr>
        <p:spPr>
          <a:xfrm>
            <a:off x="4077407" y="4095930"/>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351" b="1">
                <a:solidFill>
                  <a:srgbClr val="262626"/>
                </a:solidFill>
                <a:latin typeface="Helvetica Neue"/>
                <a:ea typeface="Helvetica Neue"/>
                <a:cs typeface="Helvetica Neue"/>
                <a:sym typeface="Helvetica Neue"/>
              </a:rPr>
              <a:t>Exact</a:t>
            </a:r>
            <a:endParaRPr sz="1351">
              <a:solidFill>
                <a:prstClr val="black"/>
              </a:solidFill>
              <a:latin typeface="Calibri" panose="020F0502020204030204"/>
              <a:ea typeface="MS PGothic" pitchFamily="34" charset="-128"/>
            </a:endParaRPr>
          </a:p>
        </p:txBody>
      </p:sp>
      <p:sp>
        <p:nvSpPr>
          <p:cNvPr id="179" name="Google Shape;179;p16"/>
          <p:cNvSpPr/>
          <p:nvPr/>
        </p:nvSpPr>
        <p:spPr>
          <a:xfrm>
            <a:off x="3118779"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algn="ctr" defTabSz="685783">
              <a:defRPr/>
            </a:pPr>
            <a:r>
              <a:rPr lang="en-US" sz="1500" b="1" dirty="0">
                <a:solidFill>
                  <a:prstClr val="white"/>
                </a:solidFill>
                <a:latin typeface="Helvetica Neue"/>
                <a:ea typeface="Helvetica Neue"/>
                <a:cs typeface="Helvetica Neue"/>
                <a:sym typeface="Helvetica Neue"/>
              </a:rPr>
              <a:t>Similarity Search Methods</a:t>
            </a:r>
            <a:endParaRPr sz="1500" dirty="0">
              <a:solidFill>
                <a:prstClr val="black"/>
              </a:solidFill>
              <a:latin typeface="Calibri" panose="020F0502020204030204"/>
              <a:ea typeface="MS PGothic" pitchFamily="34" charset="-128"/>
            </a:endParaRPr>
          </a:p>
        </p:txBody>
      </p:sp>
      <p:cxnSp>
        <p:nvCxnSpPr>
          <p:cNvPr id="180" name="Google Shape;180;p16"/>
          <p:cNvCxnSpPr/>
          <p:nvPr/>
        </p:nvCxnSpPr>
        <p:spPr>
          <a:xfrm rot="5400000">
            <a:off x="2655640" y="1758081"/>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cxnSp>
        <p:nvCxnSpPr>
          <p:cNvPr id="181" name="Google Shape;181;p16"/>
          <p:cNvCxnSpPr/>
          <p:nvPr/>
        </p:nvCxnSpPr>
        <p:spPr>
          <a:xfrm rot="-5400000" flipH="1">
            <a:off x="5901558" y="1028728"/>
            <a:ext cx="486451"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cxnSp>
        <p:nvCxnSpPr>
          <p:cNvPr id="183" name="Google Shape;183;p16"/>
          <p:cNvCxnSpPr>
            <a:stCxn id="174" idx="2"/>
            <a:endCxn id="177" idx="0"/>
          </p:cNvCxnSpPr>
          <p:nvPr/>
        </p:nvCxnSpPr>
        <p:spPr>
          <a:xfrm rot="16200000" flipH="1">
            <a:off x="2222472" y="2961727"/>
            <a:ext cx="447419"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84" name="Google Shape;184;p16"/>
          <p:cNvSpPr/>
          <p:nvPr/>
        </p:nvSpPr>
        <p:spPr>
          <a:xfrm>
            <a:off x="2603624" y="2441264"/>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err="1">
                <a:solidFill>
                  <a:prstClr val="black"/>
                </a:solidFill>
                <a:latin typeface="Palatino Linotype"/>
                <a:ea typeface="Palatino Linotype"/>
                <a:cs typeface="Palatino Linotype"/>
                <a:sym typeface="Palatino Linotype"/>
              </a:rPr>
              <a:t>δ,ε</a:t>
            </a:r>
            <a:r>
              <a:rPr lang="en-US" sz="1351" i="1" dirty="0">
                <a:solidFill>
                  <a:prstClr val="black"/>
                </a:solidFill>
                <a:latin typeface="Palatino Linotype"/>
                <a:ea typeface="Palatino Linotype"/>
                <a:cs typeface="Palatino Linotype"/>
                <a:sym typeface="Palatino Linotype"/>
              </a:rPr>
              <a:t> guarantees</a:t>
            </a:r>
            <a:endParaRPr sz="1351" dirty="0">
              <a:solidFill>
                <a:prstClr val="black"/>
              </a:solidFill>
              <a:latin typeface="Calibri" panose="020F0502020204030204"/>
              <a:ea typeface="MS PGothic" pitchFamily="34" charset="-128"/>
            </a:endParaRPr>
          </a:p>
        </p:txBody>
      </p:sp>
      <p:sp>
        <p:nvSpPr>
          <p:cNvPr id="185" name="Google Shape;185;p16"/>
          <p:cNvSpPr/>
          <p:nvPr/>
        </p:nvSpPr>
        <p:spPr>
          <a:xfrm>
            <a:off x="4459725" y="2440708"/>
            <a:ext cx="125752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No guarantees</a:t>
            </a:r>
            <a:endParaRPr sz="1351" dirty="0">
              <a:solidFill>
                <a:prstClr val="black"/>
              </a:solidFill>
              <a:latin typeface="Calibri" panose="020F0502020204030204"/>
              <a:ea typeface="MS PGothic" pitchFamily="34" charset="-128"/>
            </a:endParaRPr>
          </a:p>
        </p:txBody>
      </p:sp>
      <p:sp>
        <p:nvSpPr>
          <p:cNvPr id="186" name="Google Shape;186;p16"/>
          <p:cNvSpPr/>
          <p:nvPr/>
        </p:nvSpPr>
        <p:spPr>
          <a:xfrm>
            <a:off x="369747" y="3245753"/>
            <a:ext cx="1461600"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&lt; 1, ε guarantee</a:t>
            </a:r>
            <a:endParaRPr sz="1351" dirty="0">
              <a:solidFill>
                <a:prstClr val="black"/>
              </a:solidFill>
              <a:latin typeface="Calibri" panose="020F0502020204030204"/>
              <a:ea typeface="MS PGothic" pitchFamily="34" charset="-128"/>
            </a:endParaRPr>
          </a:p>
        </p:txBody>
      </p:sp>
      <p:sp>
        <p:nvSpPr>
          <p:cNvPr id="187" name="Google Shape;187;p16"/>
          <p:cNvSpPr/>
          <p:nvPr/>
        </p:nvSpPr>
        <p:spPr>
          <a:xfrm>
            <a:off x="1845343" y="325267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guarantee</a:t>
            </a:r>
            <a:endParaRPr sz="1351" dirty="0">
              <a:solidFill>
                <a:prstClr val="black"/>
              </a:solidFill>
              <a:latin typeface="Calibri" panose="020F0502020204030204"/>
              <a:ea typeface="MS PGothic" pitchFamily="34" charset="-128"/>
            </a:endParaRPr>
          </a:p>
        </p:txBody>
      </p:sp>
      <p:sp>
        <p:nvSpPr>
          <p:cNvPr id="188" name="Google Shape;188;p16"/>
          <p:cNvSpPr/>
          <p:nvPr/>
        </p:nvSpPr>
        <p:spPr>
          <a:xfrm>
            <a:off x="3818145" y="3620621"/>
            <a:ext cx="18150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δ = 1, ε = 0 guarantee</a:t>
            </a:r>
            <a:endParaRPr sz="1351" i="1" dirty="0">
              <a:solidFill>
                <a:prstClr val="black"/>
              </a:solidFill>
              <a:latin typeface="Palatino Linotype"/>
              <a:ea typeface="Palatino Linotype"/>
              <a:cs typeface="Palatino Linotype"/>
              <a:sym typeface="Palatino Linotype"/>
            </a:endParaRPr>
          </a:p>
        </p:txBody>
      </p:sp>
      <p:cxnSp>
        <p:nvCxnSpPr>
          <p:cNvPr id="191" name="Google Shape;191;p16"/>
          <p:cNvCxnSpPr>
            <a:stCxn id="177" idx="3"/>
            <a:endCxn id="178" idx="0"/>
          </p:cNvCxnSpPr>
          <p:nvPr/>
        </p:nvCxnSpPr>
        <p:spPr>
          <a:xfrm>
            <a:off x="3692564" y="3869327"/>
            <a:ext cx="1125451" cy="226575"/>
          </a:xfrm>
          <a:prstGeom prst="bentConnector2">
            <a:avLst/>
          </a:prstGeom>
          <a:noFill/>
          <a:ln w="19050" cap="flat" cmpd="sng">
            <a:solidFill>
              <a:srgbClr val="7F7F7F"/>
            </a:solidFill>
            <a:prstDash val="solid"/>
            <a:miter lim="800000"/>
            <a:headEnd type="none" w="sm" len="sm"/>
            <a:tailEnd type="triangle" w="med" len="med"/>
          </a:ln>
        </p:spPr>
      </p:cxnSp>
      <p:cxnSp>
        <p:nvCxnSpPr>
          <p:cNvPr id="198" name="Google Shape;198;p16"/>
          <p:cNvCxnSpPr/>
          <p:nvPr/>
        </p:nvCxnSpPr>
        <p:spPr>
          <a:xfrm>
            <a:off x="4792593" y="4440263"/>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1" name="Google Shape;380;p29"/>
          <p:cNvSpPr txBox="1">
            <a:spLocks/>
          </p:cNvSpPr>
          <p:nvPr/>
        </p:nvSpPr>
        <p:spPr>
          <a:xfrm>
            <a:off x="6593752"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685783">
              <a:buClr>
                <a:prstClr val="black"/>
              </a:buClr>
              <a:defRPr/>
            </a:pPr>
            <a:r>
              <a:rPr lang="en-US" sz="1400" b="1" dirty="0">
                <a:solidFill>
                  <a:srgbClr val="C00000"/>
                </a:solidFill>
                <a:latin typeface="Century Gothic"/>
                <a:ea typeface="Century Gothic"/>
                <a:cs typeface="Century Gothic"/>
                <a:sym typeface="Century Gothic"/>
              </a:rPr>
              <a:t> * </a:t>
            </a:r>
            <a:r>
              <a:rPr lang="en-US" sz="1351" b="1" dirty="0">
                <a:solidFill>
                  <a:srgbClr val="C00000"/>
                </a:solidFill>
                <a:latin typeface="Century Gothic"/>
                <a:ea typeface="Century Gothic"/>
                <a:cs typeface="Century Gothic"/>
                <a:sym typeface="Century Gothic"/>
              </a:rPr>
              <a:t>r</a:t>
            </a:r>
            <a:r>
              <a:rPr lang="en-US" sz="1351" b="1" dirty="0" err="1">
                <a:solidFill>
                  <a:srgbClr val="C00000"/>
                </a:solidFill>
                <a:latin typeface="Century Gothic"/>
                <a:ea typeface="Century Gothic"/>
                <a:cs typeface="Century Gothic"/>
                <a:sym typeface="Century Gothic"/>
              </a:rPr>
              <a:t>esult</a:t>
            </a:r>
            <a:r>
              <a:rPr lang="en-US" sz="1351" b="1" dirty="0">
                <a:solidFill>
                  <a:srgbClr val="C00000"/>
                </a:solidFill>
                <a:latin typeface="Century Gothic"/>
                <a:ea typeface="Century Gothic"/>
                <a:cs typeface="Century Gothic"/>
                <a:sym typeface="Century Gothic"/>
              </a:rPr>
              <a:t> is within distance</a:t>
            </a:r>
          </a:p>
          <a:p>
            <a:pPr defTabSz="685783">
              <a:buClr>
                <a:prstClr val="black"/>
              </a:buClr>
              <a:defRPr/>
            </a:pPr>
            <a:r>
              <a:rPr lang="en-US" sz="1351" b="1" dirty="0">
                <a:solidFill>
                  <a:srgbClr val="C00000"/>
                </a:solidFill>
                <a:latin typeface="Century Gothic"/>
                <a:ea typeface="Century Gothic"/>
                <a:cs typeface="Century Gothic"/>
                <a:sym typeface="Century Gothic"/>
              </a:rPr>
              <a:t>    (1+ ε) of the exact answer </a:t>
            </a:r>
          </a:p>
          <a:p>
            <a:pPr defTabSz="685783">
              <a:buClr>
                <a:prstClr val="black"/>
              </a:buClr>
              <a:defRPr/>
            </a:pPr>
            <a:r>
              <a:rPr lang="en-US" sz="1351" b="1" dirty="0">
                <a:solidFill>
                  <a:srgbClr val="C00000"/>
                </a:solidFill>
                <a:latin typeface="Century Gothic"/>
                <a:ea typeface="Century Gothic"/>
                <a:cs typeface="Century Gothic"/>
                <a:sym typeface="Century Gothic"/>
              </a:rPr>
              <a:t>     with probability δ</a:t>
            </a:r>
          </a:p>
          <a:p>
            <a:pPr defTabSz="685783">
              <a:buClr>
                <a:prstClr val="black"/>
              </a:buClr>
              <a:defRPr/>
            </a:pPr>
            <a:r>
              <a:rPr lang="en-US" sz="1400" b="1" dirty="0">
                <a:solidFill>
                  <a:srgbClr val="C00000"/>
                </a:solidFill>
                <a:latin typeface="Century Gothic"/>
                <a:ea typeface="Century Gothic"/>
                <a:cs typeface="Century Gothic"/>
                <a:sym typeface="Century Gothic"/>
              </a:rPr>
              <a:t>    </a:t>
            </a:r>
            <a:r>
              <a:rPr lang="en-US" sz="1351" b="1" dirty="0">
                <a:solidFill>
                  <a:schemeClr val="accent2"/>
                </a:solidFill>
                <a:latin typeface="Century Gothic"/>
                <a:ea typeface="Century Gothic"/>
                <a:cs typeface="Century Gothic"/>
                <a:sym typeface="Century Gothic"/>
              </a:rPr>
              <a:t>extensions</a:t>
            </a:r>
          </a:p>
          <a:p>
            <a:pPr defTabSz="685783">
              <a:buClr>
                <a:prstClr val="black"/>
              </a:buClr>
              <a:defRPr/>
            </a:pPr>
            <a:r>
              <a:rPr lang="en-US" sz="1400" b="1" dirty="0">
                <a:solidFill>
                  <a:srgbClr val="C00000"/>
                </a:solidFill>
                <a:latin typeface="Century Gothic"/>
                <a:ea typeface="Century Gothic"/>
                <a:cs typeface="Century Gothic"/>
                <a:sym typeface="Century Gothic"/>
              </a:rPr>
              <a:t> </a:t>
            </a:r>
          </a:p>
          <a:p>
            <a:pPr defTabSz="685783">
              <a:buClr>
                <a:prstClr val="black"/>
              </a:buClr>
              <a:defRPr/>
            </a:pPr>
            <a:endParaRPr lang="en-US" sz="1400" b="1" dirty="0">
              <a:solidFill>
                <a:srgbClr val="666666"/>
              </a:solidFill>
              <a:latin typeface="Century Gothic"/>
              <a:ea typeface="Century Gothic"/>
              <a:cs typeface="Century Gothic"/>
              <a:sym typeface="Century Gothic"/>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numCol="1" rtlCol="0" anchor="b" anchorCtr="0" compatLnSpc="1">
            <a:prstTxWarp prst="textNoShape">
              <a:avLst/>
            </a:prstTxWarp>
            <a:noAutofit/>
          </a:bodyPr>
          <a:lstStyle/>
          <a:p>
            <a:pPr>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cxnSp>
        <p:nvCxnSpPr>
          <p:cNvPr id="26" name="Google Shape;198;p16"/>
          <p:cNvCxnSpPr/>
          <p:nvPr/>
        </p:nvCxnSpPr>
        <p:spPr>
          <a:xfrm>
            <a:off x="7775854" y="3255723"/>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4" name="Google Shape;190;p16"/>
          <p:cNvSpPr/>
          <p:nvPr/>
        </p:nvSpPr>
        <p:spPr>
          <a:xfrm>
            <a:off x="2397388" y="4199306"/>
            <a:ext cx="1048731"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  </a:t>
            </a: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a:t>
            </a:r>
          </a:p>
          <a:p>
            <a:pPr defTabSz="685783">
              <a:defRPr/>
            </a:pPr>
            <a:r>
              <a:rPr lang="en-US" sz="1351" dirty="0">
                <a:solidFill>
                  <a:srgbClr val="3F3F3F"/>
                </a:solidFill>
                <a:latin typeface="Helvetica Neue"/>
                <a:ea typeface="Helvetica Neue"/>
                <a:cs typeface="Helvetica Neue"/>
                <a:sym typeface="Helvetica Neue"/>
              </a:rPr>
              <a:t>iSAX2+ [ ]  </a:t>
            </a:r>
            <a:endParaRPr lang="en-US" sz="1351" u="sng" dirty="0">
              <a:solidFill>
                <a:srgbClr val="C00000"/>
              </a:solidFill>
              <a:latin typeface="Helvetica Neue"/>
              <a:ea typeface="Helvetica Neue"/>
              <a:cs typeface="Helvetica Neue"/>
              <a:sym typeface="Helvetica Neue"/>
            </a:endParaRPr>
          </a:p>
          <a:p>
            <a:pPr defTabSz="685783">
              <a:defRPr/>
            </a:pPr>
            <a:r>
              <a:rPr lang="en-US" sz="1351" u="sng" dirty="0" err="1">
                <a:solidFill>
                  <a:srgbClr val="C00000"/>
                </a:solidFill>
                <a:latin typeface="Helvetica Neue"/>
                <a:ea typeface="Helvetica Neue"/>
                <a:cs typeface="Helvetica Neue"/>
                <a:sym typeface="Helvetica Neue"/>
              </a:rPr>
              <a:t>Mtree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p:txBody>
      </p:sp>
      <p:sp>
        <p:nvSpPr>
          <p:cNvPr id="43" name="Oval 42"/>
          <p:cNvSpPr>
            <a:spLocks noChangeAspect="1"/>
          </p:cNvSpPr>
          <p:nvPr/>
        </p:nvSpPr>
        <p:spPr>
          <a:xfrm>
            <a:off x="6740683" y="568084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4" name="Google Shape;190;p16"/>
          <p:cNvSpPr/>
          <p:nvPr/>
        </p:nvSpPr>
        <p:spPr>
          <a:xfrm>
            <a:off x="707036" y="4200299"/>
            <a:ext cx="1016411" cy="1558944"/>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  </a:t>
            </a: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a:t>
            </a:r>
          </a:p>
          <a:p>
            <a:pPr defTabSz="685783">
              <a:defRPr/>
            </a:pPr>
            <a:r>
              <a:rPr lang="en-US" sz="1351" dirty="0">
                <a:solidFill>
                  <a:srgbClr val="3F3F3F"/>
                </a:solidFill>
                <a:latin typeface="Helvetica Neue"/>
                <a:ea typeface="Helvetica Neue"/>
                <a:cs typeface="Helvetica Neue"/>
                <a:sym typeface="Helvetica Neue"/>
              </a:rPr>
              <a:t>iSAX2+ [ ]  </a:t>
            </a:r>
          </a:p>
          <a:p>
            <a:pPr defTabSz="685783">
              <a:defRPr/>
            </a:pPr>
            <a:r>
              <a:rPr lang="en-US" sz="1351" u="sng" dirty="0" err="1">
                <a:solidFill>
                  <a:srgbClr val="C00000"/>
                </a:solidFill>
                <a:latin typeface="Helvetica Neue"/>
                <a:ea typeface="Helvetica Neue"/>
                <a:cs typeface="Helvetica Neue"/>
                <a:sym typeface="Helvetica Neue"/>
              </a:rPr>
              <a:t>Mtree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QALSH</a:t>
            </a:r>
          </a:p>
          <a:p>
            <a:pPr defTabSz="685783">
              <a:defRPr/>
            </a:pPr>
            <a:r>
              <a:rPr lang="en-US" sz="1351" u="sng" dirty="0">
                <a:solidFill>
                  <a:srgbClr val="C00000"/>
                </a:solidFill>
                <a:latin typeface="Helvetica Neue"/>
                <a:ea typeface="Helvetica Neue"/>
                <a:cs typeface="Helvetica Neue"/>
                <a:sym typeface="Helvetica Neue"/>
              </a:rPr>
              <a:t>SRS</a:t>
            </a:r>
          </a:p>
          <a:p>
            <a:pPr defTabSz="685783">
              <a:defRPr/>
            </a:pP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p:txBody>
      </p:sp>
      <p:cxnSp>
        <p:nvCxnSpPr>
          <p:cNvPr id="79"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cxnSp>
        <p:nvCxnSpPr>
          <p:cNvPr id="80" name="Google Shape;198;p16"/>
          <p:cNvCxnSpPr/>
          <p:nvPr/>
        </p:nvCxnSpPr>
        <p:spPr>
          <a:xfrm>
            <a:off x="1231403" y="4043362"/>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81" name="Oval 80"/>
          <p:cNvSpPr>
            <a:spLocks noChangeAspect="1"/>
          </p:cNvSpPr>
          <p:nvPr/>
        </p:nvSpPr>
        <p:spPr>
          <a:xfrm>
            <a:off x="2958183" y="437550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2" name="Oval 81"/>
          <p:cNvSpPr>
            <a:spLocks noChangeAspect="1"/>
          </p:cNvSpPr>
          <p:nvPr/>
        </p:nvSpPr>
        <p:spPr>
          <a:xfrm>
            <a:off x="3125823" y="477174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3" name="Oval 82"/>
          <p:cNvSpPr>
            <a:spLocks noChangeAspect="1"/>
          </p:cNvSpPr>
          <p:nvPr/>
        </p:nvSpPr>
        <p:spPr>
          <a:xfrm>
            <a:off x="3087723" y="458886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4" name="Oval 83"/>
          <p:cNvSpPr>
            <a:spLocks noChangeAspect="1"/>
          </p:cNvSpPr>
          <p:nvPr/>
        </p:nvSpPr>
        <p:spPr>
          <a:xfrm>
            <a:off x="3042003" y="5190843"/>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5" name="Oval 84"/>
          <p:cNvSpPr>
            <a:spLocks noChangeAspect="1"/>
          </p:cNvSpPr>
          <p:nvPr/>
        </p:nvSpPr>
        <p:spPr>
          <a:xfrm>
            <a:off x="1265554" y="4352646"/>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6" name="Oval 85"/>
          <p:cNvSpPr>
            <a:spLocks noChangeAspect="1"/>
          </p:cNvSpPr>
          <p:nvPr/>
        </p:nvSpPr>
        <p:spPr>
          <a:xfrm>
            <a:off x="1439156" y="4754848"/>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7" name="Oval 86"/>
          <p:cNvSpPr>
            <a:spLocks noChangeAspect="1"/>
          </p:cNvSpPr>
          <p:nvPr/>
        </p:nvSpPr>
        <p:spPr>
          <a:xfrm>
            <a:off x="1395094" y="4554079"/>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88" name="Oval 87"/>
          <p:cNvSpPr>
            <a:spLocks noChangeAspect="1"/>
          </p:cNvSpPr>
          <p:nvPr/>
        </p:nvSpPr>
        <p:spPr>
          <a:xfrm>
            <a:off x="1349371" y="5585426"/>
            <a:ext cx="59695" cy="6428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cxnSp>
        <p:nvCxnSpPr>
          <p:cNvPr id="91" name="Google Shape;198;p16"/>
          <p:cNvCxnSpPr/>
          <p:nvPr/>
        </p:nvCxnSpPr>
        <p:spPr>
          <a:xfrm>
            <a:off x="2949879" y="4050320"/>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50" name="Google Shape;195;p16"/>
          <p:cNvSpPr/>
          <p:nvPr/>
        </p:nvSpPr>
        <p:spPr>
          <a:xfrm>
            <a:off x="778759" y="2248201"/>
            <a:ext cx="1616175" cy="224325"/>
          </a:xfrm>
          <a:prstGeom prst="roundRect">
            <a:avLst>
              <a:gd name="adj" fmla="val 16667"/>
            </a:avLst>
          </a:prstGeom>
          <a:noFill/>
          <a:ln>
            <a:noFill/>
          </a:ln>
        </p:spPr>
        <p:txBody>
          <a:bodyPr spcFirstLastPara="1" wrap="square" lIns="68569" tIns="34275" rIns="68569" bIns="34275" anchor="ctr" anchorCtr="0">
            <a:noAutofit/>
          </a:bodyPr>
          <a:lstStyle/>
          <a:p>
            <a:pPr algn="ctr" defTabSz="685783">
              <a:defRPr/>
            </a:pPr>
            <a:r>
              <a:rPr lang="en-US" sz="1351" i="1" dirty="0">
                <a:solidFill>
                  <a:prstClr val="black"/>
                </a:solidFill>
                <a:latin typeface="Palatino Linotype"/>
                <a:ea typeface="Palatino Linotype"/>
                <a:cs typeface="Palatino Linotype"/>
                <a:sym typeface="Palatino Linotype"/>
              </a:rPr>
              <a:t>0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δ </a:t>
            </a:r>
            <a:r>
              <a:rPr lang="en-US" sz="1351" dirty="0">
                <a:solidFill>
                  <a:prstClr val="black"/>
                </a:solidFill>
                <a:latin typeface="Palatino Linotype"/>
                <a:ea typeface="Palatino Linotype"/>
                <a:cs typeface="Palatino Linotype"/>
                <a:sym typeface="Palatino Linotype"/>
              </a:rPr>
              <a:t>⩽ </a:t>
            </a:r>
            <a:r>
              <a:rPr lang="en-US" sz="1351" i="1" dirty="0">
                <a:solidFill>
                  <a:prstClr val="black"/>
                </a:solidFill>
                <a:latin typeface="Palatino Linotype"/>
                <a:ea typeface="Palatino Linotype"/>
                <a:cs typeface="Palatino Linotype"/>
                <a:sym typeface="Palatino Linotype"/>
              </a:rPr>
              <a:t>1, ε ⩾ 0</a:t>
            </a:r>
            <a:endParaRPr sz="1351" i="1" dirty="0">
              <a:solidFill>
                <a:prstClr val="black"/>
              </a:solidFill>
              <a:latin typeface="Palatino Linotype"/>
              <a:ea typeface="Palatino Linotype"/>
              <a:cs typeface="Palatino Linotype"/>
              <a:sym typeface="Palatino Linotype"/>
            </a:endParaRPr>
          </a:p>
        </p:txBody>
      </p:sp>
      <p:sp>
        <p:nvSpPr>
          <p:cNvPr id="51" name="Google Shape;190;p16"/>
          <p:cNvSpPr/>
          <p:nvPr/>
        </p:nvSpPr>
        <p:spPr>
          <a:xfrm>
            <a:off x="3896050" y="4591663"/>
            <a:ext cx="1853075"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err="1">
                <a:solidFill>
                  <a:srgbClr val="C00000"/>
                </a:solidFill>
                <a:latin typeface="Helvetica Neue"/>
                <a:ea typeface="Helvetica Neue"/>
                <a:cs typeface="Helvetica Neue"/>
                <a:sym typeface="Helvetica Neue"/>
              </a:rPr>
              <a:t>RTree</a:t>
            </a:r>
            <a:endParaRPr lang="en-US"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SFA</a:t>
            </a:r>
          </a:p>
          <a:p>
            <a:pPr defTabSz="685783">
              <a:defRPr/>
            </a:pPr>
            <a:r>
              <a:rPr lang="en-US" sz="1351" dirty="0">
                <a:solidFill>
                  <a:srgbClr val="3F3F3F"/>
                </a:solidFill>
                <a:latin typeface="Helvetica Neue"/>
                <a:ea typeface="Helvetica Neue"/>
                <a:cs typeface="Helvetica Neue"/>
                <a:sym typeface="Helvetica Neue"/>
              </a:rPr>
              <a:t>iSAX2+      </a:t>
            </a:r>
            <a:r>
              <a:rPr lang="en-US" sz="1351" dirty="0">
                <a:solidFill>
                  <a:prstClr val="black"/>
                </a:solidFill>
                <a:latin typeface="Helvetica Neue"/>
                <a:ea typeface="Helvetica Neue"/>
                <a:cs typeface="Helvetica Neue"/>
                <a:sym typeface="Helvetica Neue"/>
              </a:rPr>
              <a:t>Stepwise</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Mtree</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UCR-Suite</a:t>
            </a:r>
            <a:r>
              <a:rPr lang="en-US" sz="1351" dirty="0">
                <a:solidFill>
                  <a:srgbClr val="3F3F3F"/>
                </a:solidFill>
                <a:latin typeface="Helvetica Neue"/>
                <a:ea typeface="Helvetica Neue"/>
                <a:cs typeface="Helvetica Neue"/>
                <a:sym typeface="Helvetica Neue"/>
              </a:rPr>
              <a:t> </a:t>
            </a:r>
            <a:endParaRPr lang="en-US" sz="1351" u="sng" dirty="0">
              <a:solidFill>
                <a:prstClr val="black"/>
              </a:solidFill>
              <a:latin typeface="Helvetica Neue"/>
              <a:ea typeface="Helvetica Neue"/>
              <a:cs typeface="Helvetica Neue"/>
              <a:sym typeface="Helvetica Neue"/>
            </a:endParaRPr>
          </a:p>
          <a:p>
            <a:pPr defTabSz="685783">
              <a:defRPr/>
            </a:pPr>
            <a:r>
              <a:rPr lang="en-US" sz="1351" dirty="0">
                <a:solidFill>
                  <a:prstClr val="black"/>
                </a:solidFill>
                <a:latin typeface="Helvetica Neue"/>
                <a:ea typeface="Helvetica Neue"/>
                <a:cs typeface="Helvetica Neue"/>
                <a:sym typeface="Helvetica Neue"/>
              </a:rPr>
              <a:t>MASS</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endParaRPr lang="en-US" sz="1351" u="sng" dirty="0">
              <a:solidFill>
                <a:srgbClr val="C00000"/>
              </a:solidFill>
              <a:latin typeface="Helvetica Neue"/>
              <a:ea typeface="Helvetica Neue"/>
              <a:cs typeface="Helvetica Neue"/>
              <a:sym typeface="Helvetica Neue"/>
            </a:endParaRPr>
          </a:p>
        </p:txBody>
      </p:sp>
      <p:sp>
        <p:nvSpPr>
          <p:cNvPr id="52" name="Google Shape;190;p16"/>
          <p:cNvSpPr/>
          <p:nvPr/>
        </p:nvSpPr>
        <p:spPr>
          <a:xfrm>
            <a:off x="6816637" y="3406699"/>
            <a:ext cx="2006171" cy="1272327"/>
          </a:xfrm>
          <a:prstGeom prst="rect">
            <a:avLst/>
          </a:prstGeom>
          <a:noFill/>
          <a:ln w="25550" cap="flat" cmpd="sng">
            <a:solidFill>
              <a:srgbClr val="7F7F7F"/>
            </a:solidFill>
            <a:prstDash val="solid"/>
            <a:round/>
            <a:headEnd type="none" w="sm" len="sm"/>
            <a:tailEnd type="none" w="sm" len="sm"/>
          </a:ln>
        </p:spPr>
        <p:txBody>
          <a:bodyPr spcFirstLastPara="1" wrap="square" lIns="67500" tIns="33751" rIns="67500" bIns="33751" anchor="ctr" anchorCtr="0">
            <a:noAutofit/>
          </a:bodyPr>
          <a:lstStyle/>
          <a:p>
            <a:pPr defTabSz="685783">
              <a:defRPr/>
            </a:pPr>
            <a:r>
              <a:rPr lang="en-US" sz="1351" dirty="0">
                <a:solidFill>
                  <a:srgbClr val="3F3F3F"/>
                </a:solidFill>
                <a:latin typeface="Helvetica Neue"/>
                <a:ea typeface="Helvetica Neue"/>
                <a:cs typeface="Helvetica Neue"/>
                <a:sym typeface="Helvetica Neue"/>
              </a:rPr>
              <a:t>ADS+           </a:t>
            </a:r>
            <a:r>
              <a:rPr lang="en-US" sz="1351" u="sng" dirty="0">
                <a:solidFill>
                  <a:srgbClr val="C00000"/>
                </a:solidFill>
                <a:latin typeface="Helvetica Neue"/>
                <a:ea typeface="Helvetica Neue"/>
                <a:cs typeface="Helvetica Neue"/>
                <a:sym typeface="Helvetica Neue"/>
              </a:rPr>
              <a:t>IMI</a:t>
            </a:r>
            <a:endParaRPr sz="1351" u="sng" dirty="0">
              <a:solidFill>
                <a:srgbClr val="C00000"/>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CK-Means</a:t>
            </a:r>
            <a:r>
              <a:rPr lang="en-US" sz="1351" dirty="0">
                <a:solidFill>
                  <a:srgbClr val="3F3F3F"/>
                </a:solidFill>
                <a:latin typeface="Helvetica Neue"/>
                <a:ea typeface="Helvetica Neue"/>
                <a:cs typeface="Helvetica Neue"/>
                <a:sym typeface="Helvetica Neue"/>
              </a:rPr>
              <a:t>    iSAX2+[ ]</a:t>
            </a:r>
            <a:endParaRPr sz="1351" dirty="0">
              <a:solidFill>
                <a:srgbClr val="3F3F3F"/>
              </a:solidFill>
              <a:latin typeface="Helvetica Neue"/>
              <a:ea typeface="Helvetica Neue"/>
              <a:cs typeface="Helvetica Neue"/>
              <a:sym typeface="Helvetica Neue"/>
            </a:endParaRPr>
          </a:p>
          <a:p>
            <a:pPr defTabSz="685783">
              <a:defRPr/>
            </a:pPr>
            <a:r>
              <a:rPr lang="en-US" sz="1351" dirty="0" err="1">
                <a:solidFill>
                  <a:srgbClr val="3F3F3F"/>
                </a:solidFill>
                <a:latin typeface="Helvetica Neue"/>
                <a:ea typeface="Helvetica Neue"/>
                <a:cs typeface="Helvetica Neue"/>
                <a:sym typeface="Helvetica Neue"/>
              </a:rPr>
              <a:t>DSTree</a:t>
            </a:r>
            <a:r>
              <a:rPr lang="en-US" sz="1351" dirty="0">
                <a:solidFill>
                  <a:srgbClr val="3F3F3F"/>
                </a:solidFill>
                <a:latin typeface="Helvetica Neue"/>
                <a:ea typeface="Helvetica Neue"/>
                <a:cs typeface="Helvetica Neue"/>
                <a:sym typeface="Helvetica Neue"/>
              </a:rPr>
              <a:t> [ ]     </a:t>
            </a:r>
            <a:r>
              <a:rPr lang="en-US" sz="1351" u="sng" dirty="0">
                <a:solidFill>
                  <a:srgbClr val="C00000"/>
                </a:solidFill>
                <a:latin typeface="Helvetica Neue"/>
                <a:ea typeface="Helvetica Neue"/>
                <a:cs typeface="Helvetica Neue"/>
                <a:sym typeface="Helvetica Neue"/>
              </a:rPr>
              <a:t>NSG</a:t>
            </a:r>
            <a:r>
              <a:rPr lang="en-US" sz="1351" dirty="0">
                <a:solidFill>
                  <a:srgbClr val="3F3F3F"/>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Flann</a:t>
            </a:r>
            <a:r>
              <a:rPr lang="en-US" sz="1351" dirty="0">
                <a:solidFill>
                  <a:srgbClr val="3F3F3F"/>
                </a:solidFill>
                <a:latin typeface="Helvetica Neue"/>
                <a:ea typeface="Helvetica Neue"/>
                <a:cs typeface="Helvetica Neue"/>
                <a:sym typeface="Helvetica Neue"/>
              </a:rPr>
              <a:t>            </a:t>
            </a:r>
            <a:r>
              <a:rPr lang="en-US" sz="1351" dirty="0">
                <a:solidFill>
                  <a:prstClr val="black"/>
                </a:solidFill>
                <a:latin typeface="Helvetica Neue"/>
                <a:ea typeface="Helvetica Neue"/>
                <a:cs typeface="Helvetica Neue"/>
                <a:sym typeface="Helvetica Neue"/>
              </a:rPr>
              <a:t>SFA </a:t>
            </a:r>
            <a:r>
              <a:rPr lang="en-US" sz="1351" dirty="0">
                <a:solidFill>
                  <a:srgbClr val="3F3F3F"/>
                </a:solidFill>
                <a:latin typeface="Helvetica Neue"/>
                <a:ea typeface="Helvetica Neue"/>
                <a:cs typeface="Helvetica Neue"/>
                <a:sym typeface="Helvetica Neue"/>
              </a:rPr>
              <a:t> </a:t>
            </a:r>
            <a:endParaRPr sz="1351" dirty="0">
              <a:solidFill>
                <a:srgbClr val="3F3F3F"/>
              </a:solidFill>
              <a:latin typeface="Helvetica Neue"/>
              <a:ea typeface="Helvetica Neue"/>
              <a:cs typeface="Helvetica Neue"/>
              <a:sym typeface="Helvetica Neue"/>
            </a:endParaRPr>
          </a:p>
          <a:p>
            <a:pPr defTabSz="685783">
              <a:defRPr/>
            </a:pPr>
            <a:r>
              <a:rPr lang="en-US" sz="1351" u="sng" dirty="0">
                <a:solidFill>
                  <a:srgbClr val="C00000"/>
                </a:solidFill>
                <a:latin typeface="Helvetica Neue"/>
                <a:ea typeface="Helvetica Neue"/>
                <a:cs typeface="Helvetica Neue"/>
                <a:sym typeface="Helvetica Neue"/>
              </a:rPr>
              <a:t>HD-index</a:t>
            </a:r>
            <a:r>
              <a:rPr lang="en-US" sz="1351" dirty="0">
                <a:solidFill>
                  <a:srgbClr val="3F3F3F"/>
                </a:solidFill>
                <a:latin typeface="Helvetica Neue"/>
                <a:ea typeface="Helvetica Neue"/>
                <a:cs typeface="Helvetica Neue"/>
                <a:sym typeface="Helvetica Neue"/>
              </a:rPr>
              <a:t>      </a:t>
            </a:r>
            <a:r>
              <a:rPr lang="en-US" sz="1351" u="sng" dirty="0" err="1">
                <a:solidFill>
                  <a:srgbClr val="C00000"/>
                </a:solidFill>
                <a:latin typeface="Helvetica Neue"/>
                <a:ea typeface="Helvetica Neue"/>
                <a:cs typeface="Helvetica Neue"/>
                <a:sym typeface="Helvetica Neue"/>
              </a:rPr>
              <a:t>VA+file</a:t>
            </a:r>
            <a:r>
              <a:rPr lang="en-US" sz="1351" u="sng" dirty="0">
                <a:solidFill>
                  <a:srgbClr val="C00000"/>
                </a:solidFill>
                <a:latin typeface="Helvetica Neue"/>
                <a:ea typeface="Helvetica Neue"/>
                <a:cs typeface="Helvetica Neue"/>
                <a:sym typeface="Helvetica Neue"/>
              </a:rPr>
              <a:t>[ ]</a:t>
            </a:r>
          </a:p>
          <a:p>
            <a:pPr defTabSz="685783">
              <a:defRPr/>
            </a:pPr>
            <a:r>
              <a:rPr lang="en-US" sz="1351" u="sng" dirty="0">
                <a:solidFill>
                  <a:srgbClr val="C00000"/>
                </a:solidFill>
                <a:latin typeface="Helvetica Neue"/>
                <a:ea typeface="Helvetica Neue"/>
                <a:cs typeface="Helvetica Neue"/>
                <a:sym typeface="Helvetica Neue"/>
              </a:rPr>
              <a:t>HNSW</a:t>
            </a:r>
            <a:endParaRPr sz="1351" u="sng" dirty="0">
              <a:solidFill>
                <a:srgbClr val="C00000"/>
              </a:solidFill>
              <a:latin typeface="Helvetica Neue"/>
              <a:ea typeface="Helvetica Neue"/>
              <a:cs typeface="Helvetica Neue"/>
              <a:sym typeface="Helvetica Neue"/>
            </a:endParaRPr>
          </a:p>
        </p:txBody>
      </p:sp>
      <p:sp>
        <p:nvSpPr>
          <p:cNvPr id="53" name="Oval 52"/>
          <p:cNvSpPr>
            <a:spLocks noChangeAspect="1"/>
          </p:cNvSpPr>
          <p:nvPr/>
        </p:nvSpPr>
        <p:spPr>
          <a:xfrm>
            <a:off x="8444291" y="4343699"/>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54" name="Oval 53"/>
          <p:cNvSpPr>
            <a:spLocks noChangeAspect="1"/>
          </p:cNvSpPr>
          <p:nvPr/>
        </p:nvSpPr>
        <p:spPr>
          <a:xfrm>
            <a:off x="7551871" y="393321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55" name="Oval 54"/>
          <p:cNvSpPr>
            <a:spLocks noChangeAspect="1"/>
          </p:cNvSpPr>
          <p:nvPr/>
        </p:nvSpPr>
        <p:spPr>
          <a:xfrm>
            <a:off x="8492993" y="3730455"/>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CA" sz="1351">
              <a:solidFill>
                <a:prstClr val="white"/>
              </a:solidFill>
              <a:latin typeface="Calibri" panose="020F0502020204030204"/>
            </a:endParaRPr>
          </a:p>
        </p:txBody>
      </p:sp>
      <p:sp>
        <p:nvSpPr>
          <p:cNvPr id="47" name="Rectangle 46">
            <a:extLst>
              <a:ext uri="{FF2B5EF4-FFF2-40B4-BE49-F238E27FC236}">
                <a16:creationId xmlns:a16="http://schemas.microsoft.com/office/drawing/2014/main" id="{64268A33-5EBE-40DE-93C7-41C05DD136B9}"/>
              </a:ext>
            </a:extLst>
          </p:cNvPr>
          <p:cNvSpPr/>
          <p:nvPr/>
        </p:nvSpPr>
        <p:spPr>
          <a:xfrm>
            <a:off x="7645633" y="983446"/>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48" name="Rounded Rectangle 7">
            <a:extLst>
              <a:ext uri="{FF2B5EF4-FFF2-40B4-BE49-F238E27FC236}">
                <a16:creationId xmlns:a16="http://schemas.microsoft.com/office/drawing/2014/main" id="{737DF329-34BB-4604-8BAF-7843CD82813B}"/>
              </a:ext>
            </a:extLst>
          </p:cNvPr>
          <p:cNvSpPr/>
          <p:nvPr/>
        </p:nvSpPr>
        <p:spPr>
          <a:xfrm>
            <a:off x="7754694" y="1535444"/>
            <a:ext cx="1204327"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Echihabi-PVLDB‘19</a:t>
            </a:r>
            <a:endParaRPr lang="en-US" sz="1300" b="1" kern="0" dirty="0">
              <a:solidFill>
                <a:prstClr val="white"/>
              </a:solidFill>
              <a:latin typeface="Gill Sans" charset="0"/>
              <a:ea typeface="Gill Sans" charset="0"/>
              <a:cs typeface="Gill Sans" charset="0"/>
            </a:endParaRPr>
          </a:p>
        </p:txBody>
      </p:sp>
      <p:sp>
        <p:nvSpPr>
          <p:cNvPr id="58" name="Google Shape;194;p16">
            <a:extLst>
              <a:ext uri="{FF2B5EF4-FFF2-40B4-BE49-F238E27FC236}">
                <a16:creationId xmlns:a16="http://schemas.microsoft.com/office/drawing/2014/main" id="{F6356E3A-6ED1-4975-8B3B-B57E65BF9FD2}"/>
              </a:ext>
            </a:extLst>
          </p:cNvPr>
          <p:cNvSpPr/>
          <p:nvPr/>
        </p:nvSpPr>
        <p:spPr>
          <a:xfrm>
            <a:off x="5212261" y="1230222"/>
            <a:ext cx="2651891" cy="488460"/>
          </a:xfrm>
          <a:prstGeom prst="rect">
            <a:avLst/>
          </a:prstGeom>
          <a:noFill/>
          <a:ln>
            <a:noFill/>
          </a:ln>
        </p:spPr>
        <p:txBody>
          <a:bodyPr spcFirstLastPara="1" wrap="square" lIns="67500" tIns="33751" rIns="67500" bIns="33751" anchor="t" anchorCtr="0">
            <a:noAutofit/>
          </a:bodyPr>
          <a:lstStyle/>
          <a:p>
            <a:pPr defTabSz="685783">
              <a:defRPr/>
            </a:pPr>
            <a:r>
              <a:rPr lang="en-US" sz="1351" dirty="0">
                <a:solidFill>
                  <a:srgbClr val="404040"/>
                </a:solidFill>
                <a:latin typeface="Calibri"/>
                <a:ea typeface="Calibri"/>
                <a:cs typeface="Calibri"/>
                <a:sym typeface="Calibri"/>
              </a:rPr>
              <a:t>Techniques for data Series</a:t>
            </a:r>
            <a:endParaRPr sz="1351" dirty="0">
              <a:solidFill>
                <a:srgbClr val="404040"/>
              </a:solidFill>
              <a:latin typeface="Calibri" panose="020F0502020204030204"/>
              <a:ea typeface="MS PGothic" pitchFamily="34" charset="-128"/>
            </a:endParaRPr>
          </a:p>
          <a:p>
            <a:pPr defTabSz="685783">
              <a:defRPr/>
            </a:pPr>
            <a:r>
              <a:rPr lang="en-US" sz="1351" u="sng" dirty="0">
                <a:solidFill>
                  <a:srgbClr val="C00000"/>
                </a:solidFill>
                <a:latin typeface="Calibri"/>
                <a:ea typeface="Calibri"/>
                <a:cs typeface="Calibri"/>
                <a:sym typeface="Calibri"/>
              </a:rPr>
              <a:t>Techniques for High-D vectors</a:t>
            </a:r>
            <a:endParaRPr sz="1351" dirty="0">
              <a:solidFill>
                <a:srgbClr val="C00000"/>
              </a:solidFill>
              <a:latin typeface="Calibri" panose="020F0502020204030204"/>
              <a:ea typeface="MS PGothic" pitchFamily="34" charset="-128"/>
            </a:endParaRPr>
          </a:p>
          <a:p>
            <a:pPr defTabSz="685783">
              <a:defRPr/>
            </a:pPr>
            <a:endParaRPr sz="1051" dirty="0">
              <a:solidFill>
                <a:prstClr val="black"/>
              </a:solidFill>
              <a:latin typeface="Calibri" panose="020F0502020204030204"/>
              <a:ea typeface="MS PGothic" pitchFamily="34" charset="-128"/>
            </a:endParaRPr>
          </a:p>
        </p:txBody>
      </p:sp>
      <p:sp>
        <p:nvSpPr>
          <p:cNvPr id="59" name="Rectangle 58">
            <a:extLst>
              <a:ext uri="{FF2B5EF4-FFF2-40B4-BE49-F238E27FC236}">
                <a16:creationId xmlns:a16="http://schemas.microsoft.com/office/drawing/2014/main" id="{5B6A1796-B05C-4501-AE61-677D77B326F4}"/>
              </a:ext>
            </a:extLst>
          </p:cNvPr>
          <p:cNvSpPr/>
          <p:nvPr/>
        </p:nvSpPr>
        <p:spPr>
          <a:xfrm>
            <a:off x="7649693" y="654371"/>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60" name="Rounded Rectangle 7">
            <a:extLst>
              <a:ext uri="{FF2B5EF4-FFF2-40B4-BE49-F238E27FC236}">
                <a16:creationId xmlns:a16="http://schemas.microsoft.com/office/drawing/2014/main" id="{C26A3B1A-B8E5-4656-8B17-3137C0E6343B}"/>
              </a:ext>
            </a:extLst>
          </p:cNvPr>
          <p:cNvSpPr/>
          <p:nvPr/>
        </p:nvSpPr>
        <p:spPr>
          <a:xfrm>
            <a:off x="7754694" y="1114350"/>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Echihabi-PVLDB‘18</a:t>
            </a:r>
            <a:endParaRPr lang="en-US" sz="1300" b="1" kern="0" dirty="0">
              <a:solidFill>
                <a:prstClr val="white"/>
              </a:solidFill>
              <a:latin typeface="Gill Sans" charset="0"/>
              <a:ea typeface="Gill Sans" charset="0"/>
              <a:cs typeface="Gill Sans" charset="0"/>
            </a:endParaRPr>
          </a:p>
        </p:txBody>
      </p:sp>
      <p:sp>
        <p:nvSpPr>
          <p:cNvPr id="46" name="Footer Placeholder 1">
            <a:extLst>
              <a:ext uri="{FF2B5EF4-FFF2-40B4-BE49-F238E27FC236}">
                <a16:creationId xmlns:a16="http://schemas.microsoft.com/office/drawing/2014/main" id="{2B9FAA00-7907-4CDF-A6D7-8417367FA03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32143538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Experimental Comparisons:</a:t>
            </a:r>
            <a:br>
              <a:rPr lang="en-US" dirty="0"/>
            </a:br>
            <a:r>
              <a:rPr lang="en-US" dirty="0"/>
              <a:t>           Exact Query Answering</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A988F9DB-3E3C-4B7E-A5CF-D04360AAFD1D}"/>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7"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a:xfrm>
            <a:off x="8174039" y="1588"/>
            <a:ext cx="762000" cy="366712"/>
          </a:xfrm>
        </p:spPr>
        <p:txBody>
          <a:bodyPr/>
          <a:lstStyle/>
          <a:p>
            <a:fld id="{B5C6C3C4-1F13-A745-94B4-FF34C1932FEB}" type="slidenum">
              <a:rPr lang="en-US" smtClean="0"/>
              <a:pPr/>
              <a:t>278</a:t>
            </a:fld>
            <a:endParaRPr lang="en-US" dirty="0"/>
          </a:p>
        </p:txBody>
      </p:sp>
    </p:spTree>
    <p:extLst>
      <p:ext uri="{BB962C8B-B14F-4D97-AF65-F5344CB8AC3E}">
        <p14:creationId xmlns:p14="http://schemas.microsoft.com/office/powerpoint/2010/main" val="55539418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008"/>
            <a:ext cx="8229600" cy="1066800"/>
          </a:xfrm>
        </p:spPr>
        <p:txBody>
          <a:bodyPr/>
          <a:lstStyle/>
          <a:p>
            <a:r>
              <a:rPr lang="en-CA" dirty="0"/>
              <a:t>Experimental Framework</a:t>
            </a:r>
            <a:endParaRPr lang="en-US" dirty="0"/>
          </a:p>
        </p:txBody>
      </p:sp>
      <p:sp>
        <p:nvSpPr>
          <p:cNvPr id="15" name="Content Placeholder 2"/>
          <p:cNvSpPr txBox="1">
            <a:spLocks/>
          </p:cNvSpPr>
          <p:nvPr/>
        </p:nvSpPr>
        <p:spPr bwMode="auto">
          <a:xfrm>
            <a:off x="652559" y="1239740"/>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dirty="0"/>
          </a:p>
          <a:p>
            <a:r>
              <a:rPr lang="en-CA" dirty="0"/>
              <a:t> Hardware</a:t>
            </a:r>
          </a:p>
          <a:p>
            <a:pPr lvl="1"/>
            <a:r>
              <a:rPr lang="en-CA" dirty="0"/>
              <a:t>HDD and SSD</a:t>
            </a:r>
          </a:p>
          <a:p>
            <a:r>
              <a:rPr lang="en-CA" dirty="0"/>
              <a:t> Datasets</a:t>
            </a:r>
          </a:p>
          <a:p>
            <a:pPr lvl="1"/>
            <a:r>
              <a:rPr lang="en-CA" dirty="0"/>
              <a:t>Synthetic (25GB to 1TB) and 4 real (100 GB)</a:t>
            </a:r>
          </a:p>
          <a:p>
            <a:r>
              <a:rPr lang="en-CA" dirty="0"/>
              <a:t> Exact Query Workloads</a:t>
            </a:r>
          </a:p>
          <a:p>
            <a:pPr lvl="1"/>
            <a:r>
              <a:rPr lang="en-CA" dirty="0"/>
              <a:t>100 – 10,000 queries </a:t>
            </a:r>
          </a:p>
          <a:p>
            <a:r>
              <a:rPr lang="en-CA" dirty="0"/>
              <a:t> Performance measures</a:t>
            </a:r>
          </a:p>
          <a:p>
            <a:pPr lvl="1"/>
            <a:r>
              <a:rPr lang="en-CA" dirty="0"/>
              <a:t>Time, #disk accesses, footprint, pruning, Tightness of Lower Bound (TLB), etc.</a:t>
            </a:r>
          </a:p>
          <a:p>
            <a:r>
              <a:rPr lang="en-CA" dirty="0"/>
              <a:t> C/C++ methods (4 methods </a:t>
            </a:r>
            <a:r>
              <a:rPr lang="en-CA" dirty="0" err="1"/>
              <a:t>reimplemented</a:t>
            </a:r>
            <a:r>
              <a:rPr lang="en-CA" dirty="0"/>
              <a:t> from scratch) </a:t>
            </a:r>
          </a:p>
          <a:p>
            <a:r>
              <a:rPr lang="en-CA" dirty="0"/>
              <a:t>Procedure:</a:t>
            </a:r>
          </a:p>
          <a:p>
            <a:pPr lvl="1"/>
            <a:r>
              <a:rPr lang="en-CA" dirty="0"/>
              <a:t>Step 1: Parametrization</a:t>
            </a:r>
          </a:p>
          <a:p>
            <a:pPr lvl="1"/>
            <a:r>
              <a:rPr lang="en-CA" dirty="0"/>
              <a:t>Step 2: Evaluation of individual methods</a:t>
            </a:r>
          </a:p>
          <a:p>
            <a:pPr lvl="1"/>
            <a:r>
              <a:rPr lang="en-CA" dirty="0"/>
              <a:t>Step 3: Comparison of best methods</a:t>
            </a:r>
          </a:p>
        </p:txBody>
      </p:sp>
      <p:sp>
        <p:nvSpPr>
          <p:cNvPr id="6" name="Rectangle 5">
            <a:extLst>
              <a:ext uri="{FF2B5EF4-FFF2-40B4-BE49-F238E27FC236}">
                <a16:creationId xmlns:a16="http://schemas.microsoft.com/office/drawing/2014/main" id="{5D44143F-3ADA-4944-A48B-6968551CFFC5}"/>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6A48CDF0-334A-46D4-B7F5-203BD5B118C4}"/>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5840A259-4612-4D0E-8BC0-DB42037CB13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D829F14E-F17C-4DFC-8E2B-08EB6DE6583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764862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9"/>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vectors</a:t>
            </a:r>
          </a:p>
          <a:p>
            <a:r>
              <a:rPr lang="en-US" sz="2400" dirty="0"/>
              <a:t>A variety of distance measures have been proposed</a:t>
            </a:r>
          </a:p>
          <a:p>
            <a:pPr lvl="1"/>
            <a:r>
              <a:rPr lang="en-US" sz="2000" dirty="0" err="1"/>
              <a:t>L</a:t>
            </a:r>
            <a:r>
              <a:rPr lang="en-US" sz="2000" baseline="-25000" dirty="0" err="1"/>
              <a:t>p</a:t>
            </a:r>
            <a:r>
              <a:rPr lang="en-US" sz="2000" dirty="0"/>
              <a:t> distances (0&lt;p≤2, ∞),  (Euclidean for p = 2)</a:t>
            </a:r>
          </a:p>
          <a:p>
            <a:pPr lvl="1"/>
            <a:r>
              <a:rPr lang="en-US" sz="2000" dirty="0"/>
              <a:t>Cosine distance </a:t>
            </a:r>
          </a:p>
          <a:p>
            <a:pPr lvl="1"/>
            <a:r>
              <a:rPr lang="en-US" sz="2000" dirty="0"/>
              <a:t>Correlation</a:t>
            </a:r>
          </a:p>
          <a:p>
            <a:pPr lvl="1"/>
            <a:r>
              <a:rPr lang="en-US" sz="2000" dirty="0"/>
              <a:t>Hamming distance</a:t>
            </a:r>
          </a:p>
          <a:p>
            <a:pPr lvl="1"/>
            <a:r>
              <a:rPr lang="en-US" sz="2000" dirty="0"/>
              <a:t>…</a:t>
            </a:r>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None/>
            </a:pPr>
            <a:r>
              <a:rPr lang="en" dirty="0">
                <a:solidFill>
                  <a:srgbClr val="1A9988"/>
                </a:solidFill>
                <a:latin typeface="Century Gothic"/>
                <a:ea typeface="Century Gothic"/>
                <a:cs typeface="Century Gothic"/>
                <a:sym typeface="Century Gothic"/>
              </a:rPr>
              <a:t>High-d Vectors Distance Measures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endParaRPr lang="en-CA" dirty="0"/>
          </a:p>
        </p:txBody>
      </p:sp>
      <p:sp>
        <p:nvSpPr>
          <p:cNvPr id="5" name="Footer Placeholder 1">
            <a:extLst>
              <a:ext uri="{FF2B5EF4-FFF2-40B4-BE49-F238E27FC236}">
                <a16:creationId xmlns:a16="http://schemas.microsoft.com/office/drawing/2014/main" id="{830619A8-D917-4DB9-9646-096A1CE4083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145672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Time for Indexing (</a:t>
            </a:r>
            <a:r>
              <a:rPr lang="en-CA" dirty="0" err="1"/>
              <a:t>Idx</a:t>
            </a:r>
            <a:r>
              <a:rPr lang="en-CA" dirty="0"/>
              <a:t>) vs. Dataset Size</a:t>
            </a:r>
          </a:p>
        </p:txBody>
      </p:sp>
      <p:pic>
        <p:nvPicPr>
          <p:cNvPr id="9" name="Picture 8"/>
          <p:cNvPicPr/>
          <p:nvPr/>
        </p:nvPicPr>
        <p:blipFill>
          <a:blip r:embed="rId2"/>
          <a:srcRect r="74597" b="18611"/>
          <a:stretch/>
        </p:blipFill>
        <p:spPr>
          <a:xfrm rot="21598800">
            <a:off x="3264345" y="2278690"/>
            <a:ext cx="2809548" cy="2368964"/>
          </a:xfrm>
          <a:prstGeom prst="rect">
            <a:avLst/>
          </a:prstGeom>
          <a:ln>
            <a:noFill/>
          </a:ln>
        </p:spPr>
      </p:pic>
      <p:pic>
        <p:nvPicPr>
          <p:cNvPr id="13" name="Picture 12"/>
          <p:cNvPicPr/>
          <p:nvPr/>
        </p:nvPicPr>
        <p:blipFill>
          <a:blip r:embed="rId3"/>
          <a:stretch/>
        </p:blipFill>
        <p:spPr>
          <a:xfrm>
            <a:off x="2328362" y="5716780"/>
            <a:ext cx="5180227" cy="215027"/>
          </a:xfrm>
          <a:prstGeom prst="rect">
            <a:avLst/>
          </a:prstGeom>
          <a:ln>
            <a:noFill/>
          </a:ln>
        </p:spPr>
      </p:pic>
      <p:sp>
        <p:nvSpPr>
          <p:cNvPr id="15" name="TextShape 2"/>
          <p:cNvSpPr txBox="1"/>
          <p:nvPr/>
        </p:nvSpPr>
        <p:spPr>
          <a:xfrm>
            <a:off x="4356400" y="2243059"/>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6" name="Line 3"/>
          <p:cNvSpPr/>
          <p:nvPr/>
        </p:nvSpPr>
        <p:spPr>
          <a:xfrm flipV="1">
            <a:off x="4748931" y="2513682"/>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7" name="Footer Placeholder 1">
            <a:extLst>
              <a:ext uri="{FF2B5EF4-FFF2-40B4-BE49-F238E27FC236}">
                <a16:creationId xmlns:a16="http://schemas.microsoft.com/office/drawing/2014/main" id="{1FCB97CE-D1C1-4E48-9C95-74461C90515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60293928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Time for Indexing (</a:t>
            </a:r>
            <a:r>
              <a:rPr lang="en-CA" dirty="0" err="1"/>
              <a:t>Idx</a:t>
            </a:r>
            <a:r>
              <a:rPr lang="en-CA" dirty="0"/>
              <a:t>) vs. Dataset Size</a:t>
            </a:r>
          </a:p>
        </p:txBody>
      </p:sp>
      <p:pic>
        <p:nvPicPr>
          <p:cNvPr id="9" name="Picture 8"/>
          <p:cNvPicPr/>
          <p:nvPr/>
        </p:nvPicPr>
        <p:blipFill>
          <a:blip r:embed="rId2"/>
          <a:srcRect r="74597" b="18611"/>
          <a:stretch/>
        </p:blipFill>
        <p:spPr>
          <a:xfrm rot="21598800">
            <a:off x="3264345" y="2278690"/>
            <a:ext cx="2809548" cy="2368964"/>
          </a:xfrm>
          <a:prstGeom prst="rect">
            <a:avLst/>
          </a:prstGeom>
          <a:ln>
            <a:noFill/>
          </a:ln>
        </p:spPr>
      </p:pic>
      <p:sp>
        <p:nvSpPr>
          <p:cNvPr id="11" name="Line 3"/>
          <p:cNvSpPr/>
          <p:nvPr/>
        </p:nvSpPr>
        <p:spPr>
          <a:xfrm flipV="1">
            <a:off x="3137035" y="3825305"/>
            <a:ext cx="966524" cy="55185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2" name="TextShape 5"/>
          <p:cNvSpPr txBox="1"/>
          <p:nvPr/>
        </p:nvSpPr>
        <p:spPr>
          <a:xfrm>
            <a:off x="1814116" y="4128330"/>
            <a:ext cx="1959239" cy="554955"/>
          </a:xfrm>
          <a:prstGeom prst="rect">
            <a:avLst/>
          </a:prstGeom>
          <a:noFill/>
          <a:ln>
            <a:noFill/>
          </a:ln>
        </p:spPr>
        <p:txBody>
          <a:bodyPr lIns="0" tIns="0" rIns="0" bIns="0" anchor="ctr"/>
          <a:lstStyle/>
          <a:p>
            <a:r>
              <a:rPr lang="en-US" sz="1633" b="1" spc="-1" dirty="0">
                <a:solidFill>
                  <a:srgbClr val="ED1C24"/>
                </a:solidFill>
                <a:latin typeface="Arial" panose="020B0604020202020204" pitchFamily="34" charset="0"/>
              </a:rPr>
              <a:t>ADS+ fastest</a:t>
            </a:r>
            <a:endParaRPr lang="en-US" sz="1633" spc="-1" dirty="0">
              <a:latin typeface="Arial" panose="020B0604020202020204" pitchFamily="34" charset="0"/>
            </a:endParaRPr>
          </a:p>
        </p:txBody>
      </p:sp>
      <p:pic>
        <p:nvPicPr>
          <p:cNvPr id="13" name="Picture 12"/>
          <p:cNvPicPr/>
          <p:nvPr/>
        </p:nvPicPr>
        <p:blipFill>
          <a:blip r:embed="rId3"/>
          <a:stretch/>
        </p:blipFill>
        <p:spPr>
          <a:xfrm>
            <a:off x="2328362" y="5716780"/>
            <a:ext cx="5180227" cy="215027"/>
          </a:xfrm>
          <a:prstGeom prst="rect">
            <a:avLst/>
          </a:prstGeom>
          <a:ln>
            <a:noFill/>
          </a:ln>
        </p:spPr>
      </p:pic>
      <p:sp>
        <p:nvSpPr>
          <p:cNvPr id="15" name="TextShape 2"/>
          <p:cNvSpPr txBox="1"/>
          <p:nvPr/>
        </p:nvSpPr>
        <p:spPr>
          <a:xfrm>
            <a:off x="4356400" y="2243059"/>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6" name="Line 3"/>
          <p:cNvSpPr/>
          <p:nvPr/>
        </p:nvSpPr>
        <p:spPr>
          <a:xfrm flipV="1">
            <a:off x="4748931" y="2513682"/>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10" name="Footer Placeholder 1">
            <a:extLst>
              <a:ext uri="{FF2B5EF4-FFF2-40B4-BE49-F238E27FC236}">
                <a16:creationId xmlns:a16="http://schemas.microsoft.com/office/drawing/2014/main" id="{EDB960AF-4C95-46AE-BC2C-93E31EB9A28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87875213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Time for </a:t>
            </a:r>
            <a:r>
              <a:rPr lang="en-CA" dirty="0">
                <a:solidFill>
                  <a:srgbClr val="C00000"/>
                </a:solidFill>
              </a:rPr>
              <a:t>Indexing</a:t>
            </a:r>
            <a:r>
              <a:rPr lang="en-CA" dirty="0"/>
              <a:t> (</a:t>
            </a:r>
            <a:r>
              <a:rPr lang="en-CA" dirty="0" err="1"/>
              <a:t>Idx</a:t>
            </a:r>
            <a:r>
              <a:rPr lang="en-CA" dirty="0"/>
              <a:t>) vs. Dataset Size</a:t>
            </a:r>
          </a:p>
        </p:txBody>
      </p:sp>
      <p:sp>
        <p:nvSpPr>
          <p:cNvPr id="10" name="Line 2"/>
          <p:cNvSpPr/>
          <p:nvPr/>
        </p:nvSpPr>
        <p:spPr>
          <a:xfrm flipH="1">
            <a:off x="5687476" y="2510979"/>
            <a:ext cx="497647"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1" name="Line 3"/>
          <p:cNvSpPr/>
          <p:nvPr/>
        </p:nvSpPr>
        <p:spPr>
          <a:xfrm flipV="1">
            <a:off x="3137035" y="3825305"/>
            <a:ext cx="966524" cy="55185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2" name="TextShape 5"/>
          <p:cNvSpPr txBox="1"/>
          <p:nvPr/>
        </p:nvSpPr>
        <p:spPr>
          <a:xfrm>
            <a:off x="1814116" y="4128330"/>
            <a:ext cx="1959239" cy="554955"/>
          </a:xfrm>
          <a:prstGeom prst="rect">
            <a:avLst/>
          </a:prstGeom>
          <a:noFill/>
          <a:ln>
            <a:noFill/>
          </a:ln>
        </p:spPr>
        <p:txBody>
          <a:bodyPr lIns="0" tIns="0" rIns="0" bIns="0" anchor="ctr"/>
          <a:lstStyle/>
          <a:p>
            <a:r>
              <a:rPr lang="en-US" sz="1633" b="1" spc="-1" dirty="0">
                <a:solidFill>
                  <a:srgbClr val="ED1C24"/>
                </a:solidFill>
                <a:latin typeface="Arial" panose="020B0604020202020204" pitchFamily="34" charset="0"/>
              </a:rPr>
              <a:t>ADS+ fastest</a:t>
            </a:r>
            <a:endParaRPr lang="en-US" sz="1633" spc="-1" dirty="0">
              <a:latin typeface="Arial" panose="020B0604020202020204" pitchFamily="34" charset="0"/>
            </a:endParaRPr>
          </a:p>
        </p:txBody>
      </p:sp>
      <p:pic>
        <p:nvPicPr>
          <p:cNvPr id="13" name="Picture 12"/>
          <p:cNvPicPr/>
          <p:nvPr/>
        </p:nvPicPr>
        <p:blipFill>
          <a:blip r:embed="rId2"/>
          <a:stretch/>
        </p:blipFill>
        <p:spPr>
          <a:xfrm>
            <a:off x="2328362" y="5716780"/>
            <a:ext cx="5180227" cy="215027"/>
          </a:xfrm>
          <a:prstGeom prst="rect">
            <a:avLst/>
          </a:prstGeom>
          <a:ln>
            <a:noFill/>
          </a:ln>
        </p:spPr>
      </p:pic>
      <p:sp>
        <p:nvSpPr>
          <p:cNvPr id="14" name="TextShape 4"/>
          <p:cNvSpPr txBox="1"/>
          <p:nvPr/>
        </p:nvSpPr>
        <p:spPr>
          <a:xfrm>
            <a:off x="6281606" y="2281659"/>
            <a:ext cx="1959239" cy="458640"/>
          </a:xfrm>
          <a:prstGeom prst="rect">
            <a:avLst/>
          </a:prstGeom>
          <a:noFill/>
          <a:ln>
            <a:noFill/>
          </a:ln>
        </p:spPr>
        <p:txBody>
          <a:bodyPr lIns="0" tIns="0" rIns="0" bIns="0" anchor="ctr"/>
          <a:lstStyle/>
          <a:p>
            <a:r>
              <a:rPr lang="en-US" sz="1633" b="1" spc="-1" dirty="0" err="1">
                <a:solidFill>
                  <a:srgbClr val="00A65D"/>
                </a:solidFill>
                <a:latin typeface="Arial" panose="020B0604020202020204" pitchFamily="34" charset="0"/>
              </a:rPr>
              <a:t>DSTree</a:t>
            </a:r>
            <a:r>
              <a:rPr lang="en-US" sz="1633" b="1" spc="-1" dirty="0">
                <a:solidFill>
                  <a:srgbClr val="00A65D"/>
                </a:solidFill>
                <a:latin typeface="Arial" panose="020B0604020202020204" pitchFamily="34" charset="0"/>
              </a:rPr>
              <a:t> slowest </a:t>
            </a:r>
            <a:endParaRPr lang="en-US" sz="1633" spc="-1" dirty="0">
              <a:latin typeface="Arial" panose="020B0604020202020204" pitchFamily="34" charset="0"/>
            </a:endParaRPr>
          </a:p>
        </p:txBody>
      </p:sp>
      <p:sp>
        <p:nvSpPr>
          <p:cNvPr id="15" name="TextShape 2"/>
          <p:cNvSpPr txBox="1"/>
          <p:nvPr/>
        </p:nvSpPr>
        <p:spPr>
          <a:xfrm>
            <a:off x="4356400" y="2243059"/>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6" name="Line 3"/>
          <p:cNvSpPr/>
          <p:nvPr/>
        </p:nvSpPr>
        <p:spPr>
          <a:xfrm flipV="1">
            <a:off x="4748931" y="2513682"/>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pic>
        <p:nvPicPr>
          <p:cNvPr id="17" name="Picture 8">
            <a:extLst>
              <a:ext uri="{FF2B5EF4-FFF2-40B4-BE49-F238E27FC236}">
                <a16:creationId xmlns:a16="http://schemas.microsoft.com/office/drawing/2014/main" id="{341843D0-C7AF-4C26-AED7-D6D770226AC9}"/>
              </a:ext>
            </a:extLst>
          </p:cNvPr>
          <p:cNvPicPr/>
          <p:nvPr/>
        </p:nvPicPr>
        <p:blipFill>
          <a:blip r:embed="rId3"/>
          <a:srcRect r="74597" b="18611"/>
          <a:stretch/>
        </p:blipFill>
        <p:spPr>
          <a:xfrm rot="21598800">
            <a:off x="3264345" y="2278690"/>
            <a:ext cx="2809548" cy="2368964"/>
          </a:xfrm>
          <a:prstGeom prst="rect">
            <a:avLst/>
          </a:prstGeom>
          <a:ln>
            <a:noFill/>
          </a:ln>
        </p:spPr>
      </p:pic>
      <p:sp>
        <p:nvSpPr>
          <p:cNvPr id="18" name="Footer Placeholder 1">
            <a:extLst>
              <a:ext uri="{FF2B5EF4-FFF2-40B4-BE49-F238E27FC236}">
                <a16:creationId xmlns:a16="http://schemas.microsoft.com/office/drawing/2014/main" id="{5CC5FC1F-DC44-42AA-9A93-A573CF1A3BB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27660593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Time for </a:t>
            </a:r>
            <a:r>
              <a:rPr lang="en-CA" dirty="0">
                <a:solidFill>
                  <a:srgbClr val="C00000"/>
                </a:solidFill>
              </a:rPr>
              <a:t>100 Exact Queries </a:t>
            </a:r>
            <a:r>
              <a:rPr lang="en-CA" dirty="0"/>
              <a:t>vs. Dataset size</a:t>
            </a:r>
          </a:p>
        </p:txBody>
      </p:sp>
      <p:pic>
        <p:nvPicPr>
          <p:cNvPr id="8" name="Picture 7"/>
          <p:cNvPicPr/>
          <p:nvPr/>
        </p:nvPicPr>
        <p:blipFill>
          <a:blip r:embed="rId2"/>
          <a:srcRect l="26511" t="4317" r="50746" b="20072"/>
          <a:stretch/>
        </p:blipFill>
        <p:spPr>
          <a:xfrm>
            <a:off x="3305265" y="2360192"/>
            <a:ext cx="2693219" cy="2356719"/>
          </a:xfrm>
          <a:prstGeom prst="rect">
            <a:avLst/>
          </a:prstGeom>
          <a:ln>
            <a:noFill/>
          </a:ln>
        </p:spPr>
      </p:pic>
      <p:sp>
        <p:nvSpPr>
          <p:cNvPr id="11" name="Line 6"/>
          <p:cNvSpPr/>
          <p:nvPr/>
        </p:nvSpPr>
        <p:spPr>
          <a:xfrm flipV="1">
            <a:off x="4660591" y="2645735"/>
            <a:ext cx="0" cy="1213748"/>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12" name="TextShape 7"/>
          <p:cNvSpPr txBox="1"/>
          <p:nvPr/>
        </p:nvSpPr>
        <p:spPr>
          <a:xfrm>
            <a:off x="4190375" y="2390055"/>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pic>
        <p:nvPicPr>
          <p:cNvPr id="17" name="Picture 16"/>
          <p:cNvPicPr/>
          <p:nvPr/>
        </p:nvPicPr>
        <p:blipFill>
          <a:blip r:embed="rId3"/>
          <a:stretch/>
        </p:blipFill>
        <p:spPr>
          <a:xfrm>
            <a:off x="2247458" y="5670334"/>
            <a:ext cx="5180227" cy="215027"/>
          </a:xfrm>
          <a:prstGeom prst="rect">
            <a:avLst/>
          </a:prstGeom>
          <a:ln>
            <a:noFill/>
          </a:ln>
        </p:spPr>
      </p:pic>
      <p:sp>
        <p:nvSpPr>
          <p:cNvPr id="7" name="Footer Placeholder 1">
            <a:extLst>
              <a:ext uri="{FF2B5EF4-FFF2-40B4-BE49-F238E27FC236}">
                <a16:creationId xmlns:a16="http://schemas.microsoft.com/office/drawing/2014/main" id="{59A1284A-5DAB-432D-AEF4-E969AA1685C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04693038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Time for </a:t>
            </a:r>
            <a:r>
              <a:rPr lang="en-CA" dirty="0">
                <a:solidFill>
                  <a:srgbClr val="C00000"/>
                </a:solidFill>
              </a:rPr>
              <a:t>100 Exact Queries </a:t>
            </a:r>
            <a:r>
              <a:rPr lang="en-CA" dirty="0"/>
              <a:t>vs. Dataset size</a:t>
            </a:r>
          </a:p>
        </p:txBody>
      </p:sp>
      <p:pic>
        <p:nvPicPr>
          <p:cNvPr id="8" name="Picture 7"/>
          <p:cNvPicPr/>
          <p:nvPr/>
        </p:nvPicPr>
        <p:blipFill>
          <a:blip r:embed="rId2"/>
          <a:srcRect l="26511" t="4317" r="50746" b="20072"/>
          <a:stretch/>
        </p:blipFill>
        <p:spPr>
          <a:xfrm>
            <a:off x="3305265" y="2360192"/>
            <a:ext cx="2693219" cy="2356719"/>
          </a:xfrm>
          <a:prstGeom prst="rect">
            <a:avLst/>
          </a:prstGeom>
          <a:ln>
            <a:noFill/>
          </a:ln>
        </p:spPr>
      </p:pic>
      <p:sp>
        <p:nvSpPr>
          <p:cNvPr id="11" name="Line 6"/>
          <p:cNvSpPr/>
          <p:nvPr/>
        </p:nvSpPr>
        <p:spPr>
          <a:xfrm flipV="1">
            <a:off x="4660591" y="2645735"/>
            <a:ext cx="0" cy="1213748"/>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12" name="TextShape 7"/>
          <p:cNvSpPr txBox="1"/>
          <p:nvPr/>
        </p:nvSpPr>
        <p:spPr>
          <a:xfrm>
            <a:off x="4190375" y="2390055"/>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4" name="TextShape 6"/>
          <p:cNvSpPr txBox="1"/>
          <p:nvPr/>
        </p:nvSpPr>
        <p:spPr>
          <a:xfrm>
            <a:off x="1596666" y="4435330"/>
            <a:ext cx="1672211"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fastest </a:t>
            </a:r>
            <a:endParaRPr lang="en-US" sz="1633" spc="-1" dirty="0">
              <a:latin typeface="Arial" panose="020B0604020202020204" pitchFamily="34" charset="0"/>
            </a:endParaRPr>
          </a:p>
        </p:txBody>
      </p:sp>
      <p:sp>
        <p:nvSpPr>
          <p:cNvPr id="16" name="Line 2"/>
          <p:cNvSpPr/>
          <p:nvPr/>
        </p:nvSpPr>
        <p:spPr>
          <a:xfrm flipV="1">
            <a:off x="3355216" y="3937731"/>
            <a:ext cx="619055" cy="810223"/>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17" name="Picture 16"/>
          <p:cNvPicPr/>
          <p:nvPr/>
        </p:nvPicPr>
        <p:blipFill>
          <a:blip r:embed="rId3"/>
          <a:stretch/>
        </p:blipFill>
        <p:spPr>
          <a:xfrm>
            <a:off x="2247458" y="5670334"/>
            <a:ext cx="5180227" cy="215027"/>
          </a:xfrm>
          <a:prstGeom prst="rect">
            <a:avLst/>
          </a:prstGeom>
          <a:ln>
            <a:noFill/>
          </a:ln>
        </p:spPr>
      </p:pic>
      <p:sp>
        <p:nvSpPr>
          <p:cNvPr id="9" name="Footer Placeholder 1">
            <a:extLst>
              <a:ext uri="{FF2B5EF4-FFF2-40B4-BE49-F238E27FC236}">
                <a16:creationId xmlns:a16="http://schemas.microsoft.com/office/drawing/2014/main" id="{E1B53385-5068-405B-825E-92D89E5B5A0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55481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Time for </a:t>
            </a:r>
            <a:r>
              <a:rPr lang="en-CA" dirty="0">
                <a:solidFill>
                  <a:srgbClr val="C00000"/>
                </a:solidFill>
              </a:rPr>
              <a:t>100 Exact Queries </a:t>
            </a:r>
            <a:r>
              <a:rPr lang="en-CA" dirty="0"/>
              <a:t>vs. Dataset size</a:t>
            </a:r>
          </a:p>
        </p:txBody>
      </p:sp>
      <p:pic>
        <p:nvPicPr>
          <p:cNvPr id="8" name="Picture 7"/>
          <p:cNvPicPr/>
          <p:nvPr/>
        </p:nvPicPr>
        <p:blipFill>
          <a:blip r:embed="rId2"/>
          <a:srcRect l="26511" t="4317" r="50746" b="20072"/>
          <a:stretch/>
        </p:blipFill>
        <p:spPr>
          <a:xfrm>
            <a:off x="3305265" y="2360192"/>
            <a:ext cx="2693219" cy="2356719"/>
          </a:xfrm>
          <a:prstGeom prst="rect">
            <a:avLst/>
          </a:prstGeom>
          <a:ln>
            <a:noFill/>
          </a:ln>
        </p:spPr>
      </p:pic>
      <p:sp>
        <p:nvSpPr>
          <p:cNvPr id="11" name="Line 6"/>
          <p:cNvSpPr/>
          <p:nvPr/>
        </p:nvSpPr>
        <p:spPr>
          <a:xfrm flipV="1">
            <a:off x="4660591" y="2645735"/>
            <a:ext cx="0" cy="1213748"/>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12" name="TextShape 7"/>
          <p:cNvSpPr txBox="1"/>
          <p:nvPr/>
        </p:nvSpPr>
        <p:spPr>
          <a:xfrm>
            <a:off x="4190375" y="2390055"/>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3" name="TextShape 5"/>
          <p:cNvSpPr txBox="1"/>
          <p:nvPr/>
        </p:nvSpPr>
        <p:spPr>
          <a:xfrm>
            <a:off x="6691291" y="2749073"/>
            <a:ext cx="1584535" cy="554955"/>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disk: </a:t>
            </a:r>
            <a:endParaRPr lang="en-US" sz="1633" spc="-1" dirty="0">
              <a:latin typeface="Arial" panose="020B0604020202020204" pitchFamily="34" charset="0"/>
            </a:endParaRPr>
          </a:p>
          <a:p>
            <a:r>
              <a:rPr lang="en-US" sz="1633" b="1" spc="-1" dirty="0" err="1">
                <a:solidFill>
                  <a:srgbClr val="18A303"/>
                </a:solidFill>
                <a:latin typeface="Arial" panose="020B0604020202020204" pitchFamily="34" charset="0"/>
              </a:rPr>
              <a:t>DSTree</a:t>
            </a:r>
            <a:r>
              <a:rPr lang="en-US" sz="1633" b="1" spc="-1" dirty="0">
                <a:solidFill>
                  <a:srgbClr val="18A303"/>
                </a:solidFill>
                <a:latin typeface="Arial" panose="020B0604020202020204" pitchFamily="34" charset="0"/>
              </a:rPr>
              <a:t> fastest</a:t>
            </a:r>
            <a:endParaRPr lang="en-US" sz="1633" spc="-1" dirty="0">
              <a:latin typeface="Arial" panose="020B0604020202020204" pitchFamily="34" charset="0"/>
            </a:endParaRPr>
          </a:p>
        </p:txBody>
      </p:sp>
      <p:sp>
        <p:nvSpPr>
          <p:cNvPr id="14" name="TextShape 6"/>
          <p:cNvSpPr txBox="1"/>
          <p:nvPr/>
        </p:nvSpPr>
        <p:spPr>
          <a:xfrm>
            <a:off x="1596666" y="4435330"/>
            <a:ext cx="1672211"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fastest </a:t>
            </a:r>
            <a:endParaRPr lang="en-US" sz="1633" spc="-1" dirty="0">
              <a:latin typeface="Arial" panose="020B0604020202020204" pitchFamily="34" charset="0"/>
            </a:endParaRPr>
          </a:p>
        </p:txBody>
      </p:sp>
      <p:sp>
        <p:nvSpPr>
          <p:cNvPr id="15" name="Line 7"/>
          <p:cNvSpPr/>
          <p:nvPr/>
        </p:nvSpPr>
        <p:spPr>
          <a:xfrm flipH="1" flipV="1">
            <a:off x="5600975" y="2913159"/>
            <a:ext cx="1090316" cy="124412"/>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6" name="Line 2"/>
          <p:cNvSpPr/>
          <p:nvPr/>
        </p:nvSpPr>
        <p:spPr>
          <a:xfrm flipV="1">
            <a:off x="3355216" y="3937731"/>
            <a:ext cx="619055" cy="810223"/>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17" name="Picture 16"/>
          <p:cNvPicPr/>
          <p:nvPr/>
        </p:nvPicPr>
        <p:blipFill>
          <a:blip r:embed="rId3"/>
          <a:stretch/>
        </p:blipFill>
        <p:spPr>
          <a:xfrm>
            <a:off x="2247458" y="5670334"/>
            <a:ext cx="5180227" cy="215027"/>
          </a:xfrm>
          <a:prstGeom prst="rect">
            <a:avLst/>
          </a:prstGeom>
          <a:ln>
            <a:noFill/>
          </a:ln>
        </p:spPr>
      </p:pic>
      <p:sp>
        <p:nvSpPr>
          <p:cNvPr id="18" name="Footer Placeholder 1">
            <a:extLst>
              <a:ext uri="{FF2B5EF4-FFF2-40B4-BE49-F238E27FC236}">
                <a16:creationId xmlns:a16="http://schemas.microsoft.com/office/drawing/2014/main" id="{B179EBA9-B793-4439-80DC-0DE47E844A1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62378757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+ 100 Exact Queries </a:t>
            </a:r>
            <a:r>
              <a:rPr lang="en-CA" dirty="0"/>
              <a:t>vs. Dataset size</a:t>
            </a:r>
          </a:p>
        </p:txBody>
      </p:sp>
      <p:sp>
        <p:nvSpPr>
          <p:cNvPr id="11" name="Content Placeholder 10"/>
          <p:cNvSpPr>
            <a:spLocks noGrp="1"/>
          </p:cNvSpPr>
          <p:nvPr>
            <p:ph idx="1"/>
          </p:nvPr>
        </p:nvSpPr>
        <p:spPr/>
        <p:txBody>
          <a:bodyPr/>
          <a:lstStyle/>
          <a:p>
            <a:endParaRPr lang="en-CA"/>
          </a:p>
        </p:txBody>
      </p:sp>
      <p:pic>
        <p:nvPicPr>
          <p:cNvPr id="6" name="Picture 5"/>
          <p:cNvPicPr/>
          <p:nvPr/>
        </p:nvPicPr>
        <p:blipFill>
          <a:blip r:embed="rId2"/>
          <a:srcRect l="51351" t="4557" r="25403" b="19047"/>
          <a:stretch/>
        </p:blipFill>
        <p:spPr>
          <a:xfrm>
            <a:off x="3226509" y="2586790"/>
            <a:ext cx="2894285" cy="2503172"/>
          </a:xfrm>
          <a:prstGeom prst="rect">
            <a:avLst/>
          </a:prstGeom>
          <a:ln>
            <a:noFill/>
          </a:ln>
        </p:spPr>
      </p:pic>
      <p:sp>
        <p:nvSpPr>
          <p:cNvPr id="8" name="TextShape 2"/>
          <p:cNvSpPr txBox="1"/>
          <p:nvPr/>
        </p:nvSpPr>
        <p:spPr>
          <a:xfrm>
            <a:off x="4225315" y="2489697"/>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9" name="Line 3"/>
          <p:cNvSpPr/>
          <p:nvPr/>
        </p:nvSpPr>
        <p:spPr>
          <a:xfrm flipV="1">
            <a:off x="4617845" y="2760320"/>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pic>
        <p:nvPicPr>
          <p:cNvPr id="10" name="Picture 9"/>
          <p:cNvPicPr/>
          <p:nvPr/>
        </p:nvPicPr>
        <p:blipFill>
          <a:blip r:embed="rId3"/>
          <a:stretch/>
        </p:blipFill>
        <p:spPr>
          <a:xfrm>
            <a:off x="2247458" y="5670334"/>
            <a:ext cx="5180227" cy="215027"/>
          </a:xfrm>
          <a:prstGeom prst="rect">
            <a:avLst/>
          </a:prstGeom>
          <a:ln>
            <a:noFill/>
          </a:ln>
        </p:spPr>
      </p:pic>
      <p:sp>
        <p:nvSpPr>
          <p:cNvPr id="12" name="Footer Placeholder 1">
            <a:extLst>
              <a:ext uri="{FF2B5EF4-FFF2-40B4-BE49-F238E27FC236}">
                <a16:creationId xmlns:a16="http://schemas.microsoft.com/office/drawing/2014/main" id="{7E179581-17B9-471A-985C-76A56169A7B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43364755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+ 100 Exact Queries </a:t>
            </a:r>
            <a:r>
              <a:rPr lang="en-CA" dirty="0"/>
              <a:t>vs. Dataset size</a:t>
            </a:r>
          </a:p>
        </p:txBody>
      </p:sp>
      <p:sp>
        <p:nvSpPr>
          <p:cNvPr id="11" name="Content Placeholder 10"/>
          <p:cNvSpPr>
            <a:spLocks noGrp="1"/>
          </p:cNvSpPr>
          <p:nvPr>
            <p:ph idx="1"/>
          </p:nvPr>
        </p:nvSpPr>
        <p:spPr/>
        <p:txBody>
          <a:bodyPr/>
          <a:lstStyle/>
          <a:p>
            <a:endParaRPr lang="en-CA"/>
          </a:p>
        </p:txBody>
      </p:sp>
      <p:pic>
        <p:nvPicPr>
          <p:cNvPr id="6" name="Picture 5"/>
          <p:cNvPicPr/>
          <p:nvPr/>
        </p:nvPicPr>
        <p:blipFill>
          <a:blip r:embed="rId2"/>
          <a:srcRect l="51351" t="4557" r="25403" b="19047"/>
          <a:stretch/>
        </p:blipFill>
        <p:spPr>
          <a:xfrm>
            <a:off x="3226509" y="2586790"/>
            <a:ext cx="2894285" cy="2503172"/>
          </a:xfrm>
          <a:prstGeom prst="rect">
            <a:avLst/>
          </a:prstGeom>
          <a:ln>
            <a:noFill/>
          </a:ln>
        </p:spPr>
      </p:pic>
      <p:sp>
        <p:nvSpPr>
          <p:cNvPr id="8" name="TextShape 2"/>
          <p:cNvSpPr txBox="1"/>
          <p:nvPr/>
        </p:nvSpPr>
        <p:spPr>
          <a:xfrm>
            <a:off x="4225315" y="2489697"/>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9" name="Line 3"/>
          <p:cNvSpPr/>
          <p:nvPr/>
        </p:nvSpPr>
        <p:spPr>
          <a:xfrm flipV="1">
            <a:off x="4617845" y="2760320"/>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pic>
        <p:nvPicPr>
          <p:cNvPr id="10" name="Picture 9"/>
          <p:cNvPicPr/>
          <p:nvPr/>
        </p:nvPicPr>
        <p:blipFill>
          <a:blip r:embed="rId3"/>
          <a:stretch/>
        </p:blipFill>
        <p:spPr>
          <a:xfrm>
            <a:off x="2247458" y="5670334"/>
            <a:ext cx="5180227" cy="215027"/>
          </a:xfrm>
          <a:prstGeom prst="rect">
            <a:avLst/>
          </a:prstGeom>
          <a:ln>
            <a:noFill/>
          </a:ln>
        </p:spPr>
      </p:pic>
      <p:sp>
        <p:nvSpPr>
          <p:cNvPr id="12" name="Line 5"/>
          <p:cNvSpPr/>
          <p:nvPr/>
        </p:nvSpPr>
        <p:spPr>
          <a:xfrm flipV="1">
            <a:off x="2858206" y="4199498"/>
            <a:ext cx="1082767" cy="97819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3" name="TextShape 6"/>
          <p:cNvSpPr txBox="1"/>
          <p:nvPr/>
        </p:nvSpPr>
        <p:spPr>
          <a:xfrm>
            <a:off x="1185993" y="4793194"/>
            <a:ext cx="1672211"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a:solidFill>
                  <a:srgbClr val="FF0000"/>
                </a:solidFill>
                <a:latin typeface="Arial" panose="020B0604020202020204" pitchFamily="34" charset="0"/>
              </a:rPr>
              <a:t>ADS+ fastest</a:t>
            </a:r>
            <a:endParaRPr lang="en-US" sz="1633" spc="-1" dirty="0">
              <a:latin typeface="Arial" panose="020B0604020202020204" pitchFamily="34" charset="0"/>
            </a:endParaRPr>
          </a:p>
        </p:txBody>
      </p:sp>
      <p:sp>
        <p:nvSpPr>
          <p:cNvPr id="14" name="Footer Placeholder 1">
            <a:extLst>
              <a:ext uri="{FF2B5EF4-FFF2-40B4-BE49-F238E27FC236}">
                <a16:creationId xmlns:a16="http://schemas.microsoft.com/office/drawing/2014/main" id="{776F9232-DCB0-4787-817B-8E69BE4BD21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85344881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+ 100 Exact Queries </a:t>
            </a:r>
            <a:r>
              <a:rPr lang="en-CA" dirty="0"/>
              <a:t>vs. Dataset size</a:t>
            </a:r>
          </a:p>
        </p:txBody>
      </p:sp>
      <p:sp>
        <p:nvSpPr>
          <p:cNvPr id="15" name="Content Placeholder 14"/>
          <p:cNvSpPr>
            <a:spLocks noGrp="1"/>
          </p:cNvSpPr>
          <p:nvPr>
            <p:ph idx="1"/>
          </p:nvPr>
        </p:nvSpPr>
        <p:spPr/>
        <p:txBody>
          <a:bodyPr/>
          <a:lstStyle/>
          <a:p>
            <a:endParaRPr lang="en-CA"/>
          </a:p>
        </p:txBody>
      </p:sp>
      <p:pic>
        <p:nvPicPr>
          <p:cNvPr id="6" name="Picture 5"/>
          <p:cNvPicPr/>
          <p:nvPr/>
        </p:nvPicPr>
        <p:blipFill>
          <a:blip r:embed="rId2"/>
          <a:srcRect l="51351" t="4557" r="25403" b="19047"/>
          <a:stretch/>
        </p:blipFill>
        <p:spPr>
          <a:xfrm>
            <a:off x="3226509" y="2586790"/>
            <a:ext cx="2894285" cy="2503172"/>
          </a:xfrm>
          <a:prstGeom prst="rect">
            <a:avLst/>
          </a:prstGeom>
          <a:ln>
            <a:noFill/>
          </a:ln>
        </p:spPr>
      </p:pic>
      <p:sp>
        <p:nvSpPr>
          <p:cNvPr id="8" name="TextShape 2"/>
          <p:cNvSpPr txBox="1"/>
          <p:nvPr/>
        </p:nvSpPr>
        <p:spPr>
          <a:xfrm>
            <a:off x="4225315" y="2489697"/>
            <a:ext cx="995295"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9" name="Line 3"/>
          <p:cNvSpPr/>
          <p:nvPr/>
        </p:nvSpPr>
        <p:spPr>
          <a:xfrm flipV="1">
            <a:off x="4617845" y="2760320"/>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pic>
        <p:nvPicPr>
          <p:cNvPr id="10" name="Picture 9"/>
          <p:cNvPicPr/>
          <p:nvPr/>
        </p:nvPicPr>
        <p:blipFill>
          <a:blip r:embed="rId3"/>
          <a:stretch/>
        </p:blipFill>
        <p:spPr>
          <a:xfrm>
            <a:off x="2247458" y="5670334"/>
            <a:ext cx="5180227" cy="215027"/>
          </a:xfrm>
          <a:prstGeom prst="rect">
            <a:avLst/>
          </a:prstGeom>
          <a:ln>
            <a:noFill/>
          </a:ln>
        </p:spPr>
      </p:pic>
      <p:sp>
        <p:nvSpPr>
          <p:cNvPr id="11" name="Line 4"/>
          <p:cNvSpPr/>
          <p:nvPr/>
        </p:nvSpPr>
        <p:spPr>
          <a:xfrm flipH="1" flipV="1">
            <a:off x="5520131" y="3041146"/>
            <a:ext cx="708209" cy="4202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2" name="Line 5"/>
          <p:cNvSpPr/>
          <p:nvPr/>
        </p:nvSpPr>
        <p:spPr>
          <a:xfrm flipV="1">
            <a:off x="2858206" y="4199498"/>
            <a:ext cx="1082767" cy="97819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3" name="TextShape 6"/>
          <p:cNvSpPr txBox="1"/>
          <p:nvPr/>
        </p:nvSpPr>
        <p:spPr>
          <a:xfrm>
            <a:off x="1185993" y="4793194"/>
            <a:ext cx="1672211"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a:solidFill>
                  <a:srgbClr val="FF0000"/>
                </a:solidFill>
                <a:latin typeface="Arial" panose="020B0604020202020204" pitchFamily="34" charset="0"/>
              </a:rPr>
              <a:t>ADS+ fastest</a:t>
            </a:r>
            <a:endParaRPr lang="en-US" sz="1633" spc="-1" dirty="0">
              <a:latin typeface="Arial" panose="020B0604020202020204" pitchFamily="34" charset="0"/>
            </a:endParaRPr>
          </a:p>
        </p:txBody>
      </p:sp>
      <p:sp>
        <p:nvSpPr>
          <p:cNvPr id="14" name="TextShape 7"/>
          <p:cNvSpPr txBox="1"/>
          <p:nvPr/>
        </p:nvSpPr>
        <p:spPr>
          <a:xfrm>
            <a:off x="6228339" y="3041145"/>
            <a:ext cx="1584535" cy="554955"/>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disk: </a:t>
            </a:r>
            <a:endParaRPr lang="en-US" sz="1633" spc="-1" dirty="0">
              <a:latin typeface="Arial" panose="020B0604020202020204" pitchFamily="34" charset="0"/>
            </a:endParaRPr>
          </a:p>
          <a:p>
            <a:r>
              <a:rPr lang="en-US" sz="1633" b="1" spc="-1" dirty="0" err="1">
                <a:solidFill>
                  <a:srgbClr val="9E4F00"/>
                </a:solidFill>
                <a:latin typeface="Arial" panose="020B0604020202020204" pitchFamily="34" charset="0"/>
              </a:rPr>
              <a:t>VA+file</a:t>
            </a:r>
            <a:r>
              <a:rPr lang="en-US" sz="1633" b="1" spc="-1" dirty="0">
                <a:solidFill>
                  <a:srgbClr val="9E4F00"/>
                </a:solidFill>
                <a:latin typeface="Arial" panose="020B0604020202020204" pitchFamily="34" charset="0"/>
              </a:rPr>
              <a:t> fastest</a:t>
            </a:r>
            <a:endParaRPr lang="en-US" sz="1633" spc="-1" dirty="0">
              <a:latin typeface="Arial" panose="020B0604020202020204" pitchFamily="34" charset="0"/>
            </a:endParaRPr>
          </a:p>
        </p:txBody>
      </p:sp>
      <p:sp>
        <p:nvSpPr>
          <p:cNvPr id="16" name="Footer Placeholder 1">
            <a:extLst>
              <a:ext uri="{FF2B5EF4-FFF2-40B4-BE49-F238E27FC236}">
                <a16:creationId xmlns:a16="http://schemas.microsoft.com/office/drawing/2014/main" id="{5D56060C-372B-42F5-8A06-2BB698C4285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57139014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+ 10K Exact Queries </a:t>
            </a:r>
            <a:r>
              <a:rPr lang="en-CA" dirty="0"/>
              <a:t>vs. Dataset size</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pic>
        <p:nvPicPr>
          <p:cNvPr id="15" name="Picture 14"/>
          <p:cNvPicPr/>
          <p:nvPr/>
        </p:nvPicPr>
        <p:blipFill>
          <a:blip r:embed="rId3"/>
          <a:srcRect l="76201" t="3511" r="1145" b="20661"/>
          <a:stretch/>
        </p:blipFill>
        <p:spPr>
          <a:xfrm>
            <a:off x="3350771" y="2518028"/>
            <a:ext cx="2583256" cy="2275167"/>
          </a:xfrm>
          <a:prstGeom prst="rect">
            <a:avLst/>
          </a:prstGeom>
          <a:ln>
            <a:noFill/>
          </a:ln>
        </p:spPr>
      </p:pic>
      <p:sp>
        <p:nvSpPr>
          <p:cNvPr id="6" name="Footer Placeholder 1">
            <a:extLst>
              <a:ext uri="{FF2B5EF4-FFF2-40B4-BE49-F238E27FC236}">
                <a16:creationId xmlns:a16="http://schemas.microsoft.com/office/drawing/2014/main" id="{09A10FDD-F253-45C6-85FC-88604415255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822455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9"/>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vectors</a:t>
            </a:r>
          </a:p>
          <a:p>
            <a:r>
              <a:rPr lang="en-US" sz="2400" dirty="0"/>
              <a:t>A variety of distance measures have been proposed</a:t>
            </a:r>
          </a:p>
          <a:p>
            <a:pPr lvl="1"/>
            <a:r>
              <a:rPr lang="en-US" sz="2000" dirty="0" err="1"/>
              <a:t>L</a:t>
            </a:r>
            <a:r>
              <a:rPr lang="en-US" sz="2000" baseline="-25000" dirty="0" err="1"/>
              <a:t>p</a:t>
            </a:r>
            <a:r>
              <a:rPr lang="en-US" sz="2000" dirty="0"/>
              <a:t> distances (0&lt;p≤2, ∞),  (</a:t>
            </a:r>
            <a:r>
              <a:rPr lang="en-US" sz="2000" dirty="0">
                <a:solidFill>
                  <a:srgbClr val="C00000"/>
                </a:solidFill>
              </a:rPr>
              <a:t>Euclidean</a:t>
            </a:r>
            <a:r>
              <a:rPr lang="en-US" sz="2000" dirty="0"/>
              <a:t> for p = 2)</a:t>
            </a:r>
          </a:p>
          <a:p>
            <a:pPr lvl="1"/>
            <a:r>
              <a:rPr lang="en-US" sz="2000" dirty="0">
                <a:solidFill>
                  <a:srgbClr val="C00000"/>
                </a:solidFill>
              </a:rPr>
              <a:t>Cosine distance </a:t>
            </a:r>
          </a:p>
          <a:p>
            <a:pPr lvl="1"/>
            <a:r>
              <a:rPr lang="en-US" sz="2000" dirty="0">
                <a:solidFill>
                  <a:srgbClr val="C00000"/>
                </a:solidFill>
              </a:rPr>
              <a:t>Correlation</a:t>
            </a:r>
          </a:p>
          <a:p>
            <a:pPr lvl="1"/>
            <a:r>
              <a:rPr lang="en-US" sz="2000" dirty="0"/>
              <a:t>Hamming distance</a:t>
            </a:r>
          </a:p>
          <a:p>
            <a:pPr lvl="1"/>
            <a:r>
              <a:rPr lang="en-US" sz="2000" dirty="0"/>
              <a:t>…</a:t>
            </a:r>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None/>
            </a:pPr>
            <a:r>
              <a:rPr lang="en" dirty="0">
                <a:solidFill>
                  <a:srgbClr val="1A9988"/>
                </a:solidFill>
                <a:latin typeface="Century Gothic"/>
                <a:ea typeface="Century Gothic"/>
                <a:cs typeface="Century Gothic"/>
                <a:sym typeface="Century Gothic"/>
              </a:rPr>
              <a:t>High-d Vectors Distance Measures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endParaRPr lang="en-CA" dirty="0"/>
          </a:p>
        </p:txBody>
      </p:sp>
      <p:sp>
        <p:nvSpPr>
          <p:cNvPr id="5" name="Footer Placeholder 1">
            <a:extLst>
              <a:ext uri="{FF2B5EF4-FFF2-40B4-BE49-F238E27FC236}">
                <a16:creationId xmlns:a16="http://schemas.microsoft.com/office/drawing/2014/main" id="{A522188D-2326-4AC7-A3F4-348027F3AAC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186201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+ 10K Exact Queries </a:t>
            </a:r>
            <a:r>
              <a:rPr lang="en-CA" dirty="0"/>
              <a:t>vs. Dataset size</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sp>
        <p:nvSpPr>
          <p:cNvPr id="13" name="TextShape 6"/>
          <p:cNvSpPr txBox="1"/>
          <p:nvPr/>
        </p:nvSpPr>
        <p:spPr>
          <a:xfrm>
            <a:off x="758879" y="4793194"/>
            <a:ext cx="2099324"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a:t>
            </a:r>
            <a:r>
              <a:rPr lang="en-US" sz="1633" b="1" spc="-1" dirty="0">
                <a:solidFill>
                  <a:srgbClr val="4C4C4C"/>
                </a:solidFill>
                <a:latin typeface="Arial" panose="020B0604020202020204" pitchFamily="34" charset="0"/>
              </a:rPr>
              <a:t>fastest</a:t>
            </a:r>
            <a:endParaRPr lang="en-US" sz="1633" spc="-1" dirty="0">
              <a:latin typeface="Arial" panose="020B0604020202020204" pitchFamily="34" charset="0"/>
            </a:endParaRPr>
          </a:p>
        </p:txBody>
      </p:sp>
      <p:pic>
        <p:nvPicPr>
          <p:cNvPr id="15" name="Picture 14"/>
          <p:cNvPicPr/>
          <p:nvPr/>
        </p:nvPicPr>
        <p:blipFill>
          <a:blip r:embed="rId3"/>
          <a:srcRect l="76201" t="3511" r="1145" b="20661"/>
          <a:stretch/>
        </p:blipFill>
        <p:spPr>
          <a:xfrm>
            <a:off x="3350771" y="2518028"/>
            <a:ext cx="2583256" cy="2275167"/>
          </a:xfrm>
          <a:prstGeom prst="rect">
            <a:avLst/>
          </a:prstGeom>
          <a:ln>
            <a:noFill/>
          </a:ln>
        </p:spPr>
      </p:pic>
      <p:sp>
        <p:nvSpPr>
          <p:cNvPr id="17" name="Line 5"/>
          <p:cNvSpPr/>
          <p:nvPr/>
        </p:nvSpPr>
        <p:spPr>
          <a:xfrm flipV="1">
            <a:off x="2858203" y="4016430"/>
            <a:ext cx="1155416" cy="116126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8" name="Footer Placeholder 1">
            <a:extLst>
              <a:ext uri="{FF2B5EF4-FFF2-40B4-BE49-F238E27FC236}">
                <a16:creationId xmlns:a16="http://schemas.microsoft.com/office/drawing/2014/main" id="{BC76BE5F-0E44-4BE0-8058-119299F00A8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81898367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+ 10K Exact Queries </a:t>
            </a:r>
            <a:r>
              <a:rPr lang="en-CA" dirty="0"/>
              <a:t>vs. Dataset size</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sp>
        <p:nvSpPr>
          <p:cNvPr id="13" name="TextShape 6"/>
          <p:cNvSpPr txBox="1"/>
          <p:nvPr/>
        </p:nvSpPr>
        <p:spPr>
          <a:xfrm>
            <a:off x="758879" y="4793194"/>
            <a:ext cx="2099324" cy="554955"/>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a:t>
            </a:r>
            <a:r>
              <a:rPr lang="en-US" sz="1633" b="1" spc="-1" dirty="0">
                <a:solidFill>
                  <a:srgbClr val="4C4C4C"/>
                </a:solidFill>
                <a:latin typeface="Arial" panose="020B0604020202020204" pitchFamily="34" charset="0"/>
              </a:rPr>
              <a:t>fastest</a:t>
            </a:r>
            <a:endParaRPr lang="en-US" sz="1633" spc="-1" dirty="0">
              <a:latin typeface="Arial" panose="020B0604020202020204" pitchFamily="34" charset="0"/>
            </a:endParaRPr>
          </a:p>
        </p:txBody>
      </p:sp>
      <p:sp>
        <p:nvSpPr>
          <p:cNvPr id="14" name="TextShape 7"/>
          <p:cNvSpPr txBox="1"/>
          <p:nvPr/>
        </p:nvSpPr>
        <p:spPr>
          <a:xfrm>
            <a:off x="6315002" y="3288510"/>
            <a:ext cx="1584535" cy="554955"/>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disk: </a:t>
            </a:r>
            <a:endParaRPr lang="en-US" sz="1633" spc="-1" dirty="0">
              <a:latin typeface="Arial" panose="020B0604020202020204" pitchFamily="34" charset="0"/>
            </a:endParaRPr>
          </a:p>
          <a:p>
            <a:r>
              <a:rPr lang="en-US" sz="1633" b="1" spc="-1" dirty="0" err="1">
                <a:solidFill>
                  <a:srgbClr val="18A303"/>
                </a:solidFill>
                <a:latin typeface="Arial" panose="020B0604020202020204" pitchFamily="34" charset="0"/>
              </a:rPr>
              <a:t>DSTree</a:t>
            </a:r>
            <a:r>
              <a:rPr lang="en-US" sz="1633" b="1" spc="-1" dirty="0">
                <a:solidFill>
                  <a:srgbClr val="18A303"/>
                </a:solidFill>
                <a:latin typeface="Arial" panose="020B0604020202020204" pitchFamily="34" charset="0"/>
              </a:rPr>
              <a:t> fastest</a:t>
            </a:r>
            <a:endParaRPr lang="en-US" sz="1633" spc="-1" dirty="0">
              <a:latin typeface="Arial" panose="020B0604020202020204" pitchFamily="34" charset="0"/>
            </a:endParaRPr>
          </a:p>
        </p:txBody>
      </p:sp>
      <p:pic>
        <p:nvPicPr>
          <p:cNvPr id="15" name="Picture 14"/>
          <p:cNvPicPr/>
          <p:nvPr/>
        </p:nvPicPr>
        <p:blipFill>
          <a:blip r:embed="rId3"/>
          <a:srcRect l="76201" t="3511" r="1145" b="20661"/>
          <a:stretch/>
        </p:blipFill>
        <p:spPr>
          <a:xfrm>
            <a:off x="3350771" y="2518028"/>
            <a:ext cx="2583256" cy="2275167"/>
          </a:xfrm>
          <a:prstGeom prst="rect">
            <a:avLst/>
          </a:prstGeom>
          <a:ln>
            <a:noFill/>
          </a:ln>
        </p:spPr>
      </p:pic>
      <p:sp>
        <p:nvSpPr>
          <p:cNvPr id="16" name="Line 4"/>
          <p:cNvSpPr/>
          <p:nvPr/>
        </p:nvSpPr>
        <p:spPr>
          <a:xfrm flipH="1" flipV="1">
            <a:off x="5498774" y="3078386"/>
            <a:ext cx="708209" cy="4202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7" name="Line 5"/>
          <p:cNvSpPr/>
          <p:nvPr/>
        </p:nvSpPr>
        <p:spPr>
          <a:xfrm flipV="1">
            <a:off x="2858203" y="4016430"/>
            <a:ext cx="1155416" cy="116126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1" name="Footer Placeholder 1">
            <a:extLst>
              <a:ext uri="{FF2B5EF4-FFF2-40B4-BE49-F238E27FC236}">
                <a16:creationId xmlns:a16="http://schemas.microsoft.com/office/drawing/2014/main" id="{B2B88505-3A14-4BC2-8219-98877DE85DB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05749551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+ 10K Exact Queries </a:t>
            </a:r>
            <a:r>
              <a:rPr lang="en-CA" dirty="0"/>
              <a:t>vs. Series Length</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pic>
        <p:nvPicPr>
          <p:cNvPr id="11" name="Picture 10"/>
          <p:cNvPicPr/>
          <p:nvPr/>
        </p:nvPicPr>
        <p:blipFill>
          <a:blip r:embed="rId3"/>
          <a:srcRect b="56623"/>
          <a:stretch/>
        </p:blipFill>
        <p:spPr>
          <a:xfrm>
            <a:off x="1956720" y="2310615"/>
            <a:ext cx="3469323" cy="2363823"/>
          </a:xfrm>
          <a:prstGeom prst="rect">
            <a:avLst/>
          </a:prstGeom>
          <a:ln>
            <a:noFill/>
          </a:ln>
        </p:spPr>
      </p:pic>
      <p:sp>
        <p:nvSpPr>
          <p:cNvPr id="26" name="TextShape 5"/>
          <p:cNvSpPr txBox="1"/>
          <p:nvPr/>
        </p:nvSpPr>
        <p:spPr>
          <a:xfrm>
            <a:off x="2584655" y="4632362"/>
            <a:ext cx="3042943" cy="412175"/>
          </a:xfrm>
          <a:prstGeom prst="rect">
            <a:avLst/>
          </a:prstGeom>
          <a:noFill/>
          <a:ln>
            <a:noFill/>
          </a:ln>
        </p:spPr>
        <p:txBody>
          <a:bodyPr lIns="0" tIns="0" rIns="0" bIns="0" anchor="ctr"/>
          <a:lstStyle/>
          <a:p>
            <a:r>
              <a:rPr lang="en-US" sz="1497" b="1" spc="-1" dirty="0">
                <a:solidFill>
                  <a:srgbClr val="4C4C4C"/>
                </a:solidFill>
                <a:latin typeface="Arial" panose="020B0604020202020204" pitchFamily="34" charset="0"/>
              </a:rPr>
              <a:t>(Size = 100GB, Dimensions = 16)</a:t>
            </a:r>
            <a:endParaRPr lang="en-US" sz="1497" spc="-1" dirty="0">
              <a:latin typeface="Arial" panose="020B0604020202020204" pitchFamily="34" charset="0"/>
            </a:endParaRPr>
          </a:p>
        </p:txBody>
      </p:sp>
      <p:sp>
        <p:nvSpPr>
          <p:cNvPr id="8" name="Footer Placeholder 1">
            <a:extLst>
              <a:ext uri="{FF2B5EF4-FFF2-40B4-BE49-F238E27FC236}">
                <a16:creationId xmlns:a16="http://schemas.microsoft.com/office/drawing/2014/main" id="{E030AEBC-DD25-46C6-98D0-218F6B84690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93854876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+ 10K Exact Queries </a:t>
            </a:r>
            <a:r>
              <a:rPr lang="en-CA" dirty="0"/>
              <a:t>vs. Series Length</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pic>
        <p:nvPicPr>
          <p:cNvPr id="11" name="Picture 10"/>
          <p:cNvPicPr/>
          <p:nvPr/>
        </p:nvPicPr>
        <p:blipFill>
          <a:blip r:embed="rId3"/>
          <a:srcRect b="56623"/>
          <a:stretch/>
        </p:blipFill>
        <p:spPr>
          <a:xfrm>
            <a:off x="1956720" y="2310615"/>
            <a:ext cx="3469323" cy="2363823"/>
          </a:xfrm>
          <a:prstGeom prst="rect">
            <a:avLst/>
          </a:prstGeom>
          <a:ln>
            <a:noFill/>
          </a:ln>
        </p:spPr>
      </p:pic>
      <p:sp>
        <p:nvSpPr>
          <p:cNvPr id="24" name="TextShape 4"/>
          <p:cNvSpPr txBox="1"/>
          <p:nvPr/>
        </p:nvSpPr>
        <p:spPr>
          <a:xfrm>
            <a:off x="5846431" y="2570576"/>
            <a:ext cx="2429945" cy="554955"/>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Steady performance for most methods</a:t>
            </a:r>
            <a:endParaRPr lang="en-US" sz="1633" spc="-1" dirty="0">
              <a:latin typeface="Arial" panose="020B0604020202020204" pitchFamily="34" charset="0"/>
            </a:endParaRPr>
          </a:p>
        </p:txBody>
      </p:sp>
      <p:sp>
        <p:nvSpPr>
          <p:cNvPr id="25" name="Line 7"/>
          <p:cNvSpPr/>
          <p:nvPr/>
        </p:nvSpPr>
        <p:spPr>
          <a:xfrm flipH="1">
            <a:off x="5317189" y="2863481"/>
            <a:ext cx="497403"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6" name="TextShape 5"/>
          <p:cNvSpPr txBox="1"/>
          <p:nvPr/>
        </p:nvSpPr>
        <p:spPr>
          <a:xfrm>
            <a:off x="2584655" y="4632362"/>
            <a:ext cx="3042943" cy="412175"/>
          </a:xfrm>
          <a:prstGeom prst="rect">
            <a:avLst/>
          </a:prstGeom>
          <a:noFill/>
          <a:ln>
            <a:noFill/>
          </a:ln>
        </p:spPr>
        <p:txBody>
          <a:bodyPr lIns="0" tIns="0" rIns="0" bIns="0" anchor="ctr"/>
          <a:lstStyle/>
          <a:p>
            <a:r>
              <a:rPr lang="en-US" sz="1497" b="1" spc="-1" dirty="0">
                <a:solidFill>
                  <a:srgbClr val="4C4C4C"/>
                </a:solidFill>
                <a:latin typeface="Arial" panose="020B0604020202020204" pitchFamily="34" charset="0"/>
              </a:rPr>
              <a:t>(Size = 100GB, Dimensions = 16)</a:t>
            </a:r>
            <a:endParaRPr lang="en-US" sz="1497" spc="-1" dirty="0">
              <a:latin typeface="Arial" panose="020B0604020202020204" pitchFamily="34" charset="0"/>
            </a:endParaRPr>
          </a:p>
        </p:txBody>
      </p:sp>
      <p:sp>
        <p:nvSpPr>
          <p:cNvPr id="9" name="Footer Placeholder 1">
            <a:extLst>
              <a:ext uri="{FF2B5EF4-FFF2-40B4-BE49-F238E27FC236}">
                <a16:creationId xmlns:a16="http://schemas.microsoft.com/office/drawing/2014/main" id="{4B10453C-5B9D-4047-B39E-12BD7D47C72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63372592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+ 10K Exact Queries </a:t>
            </a:r>
            <a:r>
              <a:rPr lang="en-CA" dirty="0"/>
              <a:t>vs. Series Length</a:t>
            </a:r>
          </a:p>
        </p:txBody>
      </p:sp>
      <p:sp>
        <p:nvSpPr>
          <p:cNvPr id="7" name="Content Placeholder 6"/>
          <p:cNvSpPr>
            <a:spLocks noGrp="1"/>
          </p:cNvSpPr>
          <p:nvPr>
            <p:ph idx="1"/>
          </p:nvPr>
        </p:nvSpPr>
        <p:spPr/>
        <p:txBody>
          <a:bodyPr/>
          <a:lstStyle/>
          <a:p>
            <a:endParaRPr lang="en-CA"/>
          </a:p>
        </p:txBody>
      </p:sp>
      <p:pic>
        <p:nvPicPr>
          <p:cNvPr id="10" name="Picture 9"/>
          <p:cNvPicPr/>
          <p:nvPr/>
        </p:nvPicPr>
        <p:blipFill>
          <a:blip r:embed="rId2"/>
          <a:stretch/>
        </p:blipFill>
        <p:spPr>
          <a:xfrm>
            <a:off x="2247458" y="5670334"/>
            <a:ext cx="5180227" cy="215027"/>
          </a:xfrm>
          <a:prstGeom prst="rect">
            <a:avLst/>
          </a:prstGeom>
          <a:ln>
            <a:noFill/>
          </a:ln>
        </p:spPr>
      </p:pic>
      <p:pic>
        <p:nvPicPr>
          <p:cNvPr id="11" name="Picture 10"/>
          <p:cNvPicPr/>
          <p:nvPr/>
        </p:nvPicPr>
        <p:blipFill>
          <a:blip r:embed="rId3"/>
          <a:srcRect b="56623"/>
          <a:stretch/>
        </p:blipFill>
        <p:spPr>
          <a:xfrm>
            <a:off x="1956720" y="2310615"/>
            <a:ext cx="3469323" cy="2363823"/>
          </a:xfrm>
          <a:prstGeom prst="rect">
            <a:avLst/>
          </a:prstGeom>
          <a:ln>
            <a:noFill/>
          </a:ln>
        </p:spPr>
      </p:pic>
      <p:sp>
        <p:nvSpPr>
          <p:cNvPr id="21" name="TextShape 2"/>
          <p:cNvSpPr txBox="1"/>
          <p:nvPr/>
        </p:nvSpPr>
        <p:spPr>
          <a:xfrm>
            <a:off x="5791010" y="3480017"/>
            <a:ext cx="3040739" cy="809165"/>
          </a:xfrm>
          <a:prstGeom prst="rect">
            <a:avLst/>
          </a:prstGeom>
          <a:noFill/>
          <a:ln>
            <a:noFill/>
          </a:ln>
        </p:spPr>
        <p:txBody>
          <a:bodyPr lIns="0" tIns="0" rIns="0" bIns="0" anchor="ctr"/>
          <a:lstStyle/>
          <a:p>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a:t>
            </a:r>
            <a:r>
              <a:rPr lang="en-US" sz="1633" b="1" spc="-1" dirty="0">
                <a:solidFill>
                  <a:srgbClr val="4C4C4C"/>
                </a:solidFill>
                <a:latin typeface="Arial" panose="020B0604020202020204" pitchFamily="34" charset="0"/>
              </a:rPr>
              <a:t>and</a:t>
            </a:r>
            <a:r>
              <a:rPr lang="en-US" sz="1633" b="1" spc="-1" dirty="0">
                <a:solidFill>
                  <a:srgbClr val="985006"/>
                </a:solidFill>
                <a:latin typeface="Arial" panose="020B0604020202020204" pitchFamily="34" charset="0"/>
              </a:rPr>
              <a:t> </a:t>
            </a:r>
            <a:r>
              <a:rPr lang="en-US" sz="1633" b="1" spc="-1" dirty="0">
                <a:solidFill>
                  <a:srgbClr val="ED1C24"/>
                </a:solidFill>
                <a:latin typeface="Arial" panose="020B0604020202020204" pitchFamily="34" charset="0"/>
              </a:rPr>
              <a:t>ADS+ </a:t>
            </a:r>
            <a:r>
              <a:rPr lang="en-US" sz="1633" b="1" spc="-1" dirty="0">
                <a:solidFill>
                  <a:srgbClr val="4C4C4C"/>
                </a:solidFill>
                <a:latin typeface="Arial" panose="020B0604020202020204" pitchFamily="34" charset="0"/>
              </a:rPr>
              <a:t>get faster with increasing length</a:t>
            </a:r>
            <a:endParaRPr lang="en-US" sz="1633" spc="-1" dirty="0">
              <a:latin typeface="Arial" panose="020B0604020202020204" pitchFamily="34" charset="0"/>
            </a:endParaRPr>
          </a:p>
        </p:txBody>
      </p:sp>
      <p:sp>
        <p:nvSpPr>
          <p:cNvPr id="22" name="Line 6"/>
          <p:cNvSpPr/>
          <p:nvPr/>
        </p:nvSpPr>
        <p:spPr>
          <a:xfrm flipH="1">
            <a:off x="5310509" y="3792023"/>
            <a:ext cx="435441"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cxnSp>
        <p:nvCxnSpPr>
          <p:cNvPr id="23" name="Line 8"/>
          <p:cNvCxnSpPr/>
          <p:nvPr/>
        </p:nvCxnSpPr>
        <p:spPr>
          <a:xfrm flipH="1" flipV="1">
            <a:off x="5306882" y="3585035"/>
            <a:ext cx="1721681" cy="71023"/>
          </a:xfrm>
          <a:prstGeom prst="bentConnector3">
            <a:avLst>
              <a:gd name="adj1" fmla="val -608"/>
            </a:avLst>
          </a:prstGeom>
          <a:ln>
            <a:solidFill>
              <a:srgbClr val="000000"/>
            </a:solidFill>
            <a:tailEnd type="triangle" w="med" len="med"/>
          </a:ln>
        </p:spPr>
      </p:cxnSp>
      <p:sp>
        <p:nvSpPr>
          <p:cNvPr id="24" name="TextShape 4"/>
          <p:cNvSpPr txBox="1"/>
          <p:nvPr/>
        </p:nvSpPr>
        <p:spPr>
          <a:xfrm>
            <a:off x="5846431" y="2570576"/>
            <a:ext cx="2429945" cy="554955"/>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Steady performance for most methods</a:t>
            </a:r>
            <a:endParaRPr lang="en-US" sz="1633" spc="-1" dirty="0">
              <a:latin typeface="Arial" panose="020B0604020202020204" pitchFamily="34" charset="0"/>
            </a:endParaRPr>
          </a:p>
        </p:txBody>
      </p:sp>
      <p:sp>
        <p:nvSpPr>
          <p:cNvPr id="25" name="Line 7"/>
          <p:cNvSpPr/>
          <p:nvPr/>
        </p:nvSpPr>
        <p:spPr>
          <a:xfrm flipH="1">
            <a:off x="5317189" y="2863481"/>
            <a:ext cx="497403"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6" name="TextShape 5"/>
          <p:cNvSpPr txBox="1"/>
          <p:nvPr/>
        </p:nvSpPr>
        <p:spPr>
          <a:xfrm>
            <a:off x="2584655" y="4632362"/>
            <a:ext cx="3042943" cy="412175"/>
          </a:xfrm>
          <a:prstGeom prst="rect">
            <a:avLst/>
          </a:prstGeom>
          <a:noFill/>
          <a:ln>
            <a:noFill/>
          </a:ln>
        </p:spPr>
        <p:txBody>
          <a:bodyPr lIns="0" tIns="0" rIns="0" bIns="0" anchor="ctr"/>
          <a:lstStyle/>
          <a:p>
            <a:r>
              <a:rPr lang="en-US" sz="1497" b="1" spc="-1" dirty="0">
                <a:solidFill>
                  <a:srgbClr val="4C4C4C"/>
                </a:solidFill>
                <a:latin typeface="Arial" panose="020B0604020202020204" pitchFamily="34" charset="0"/>
              </a:rPr>
              <a:t>(Size = 100GB, Dimensions = 16)</a:t>
            </a:r>
            <a:endParaRPr lang="en-US" sz="1497" spc="-1" dirty="0">
              <a:latin typeface="Arial" panose="020B0604020202020204" pitchFamily="34" charset="0"/>
            </a:endParaRPr>
          </a:p>
        </p:txBody>
      </p:sp>
      <p:sp>
        <p:nvSpPr>
          <p:cNvPr id="12" name="Footer Placeholder 1">
            <a:extLst>
              <a:ext uri="{FF2B5EF4-FFF2-40B4-BE49-F238E27FC236}">
                <a16:creationId xmlns:a16="http://schemas.microsoft.com/office/drawing/2014/main" id="{AE2FBE40-E3B4-4212-8094-AB7EDDE0B8E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75437347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CA" dirty="0"/>
              <a:t>Unexpected Results</a:t>
            </a:r>
          </a:p>
        </p:txBody>
      </p:sp>
      <p:sp>
        <p:nvSpPr>
          <p:cNvPr id="13" name="Content Placeholder 2"/>
          <p:cNvSpPr>
            <a:spLocks noGrp="1"/>
          </p:cNvSpPr>
          <p:nvPr>
            <p:ph idx="1"/>
          </p:nvPr>
        </p:nvSpPr>
        <p:spPr/>
        <p:txBody>
          <a:bodyPr>
            <a:normAutofit/>
          </a:bodyPr>
          <a:lstStyle/>
          <a:p>
            <a:r>
              <a:rPr lang="en-CA" sz="2400" dirty="0"/>
              <a:t> Some methods do not scale as expected (or not at all!)</a:t>
            </a:r>
          </a:p>
          <a:p>
            <a:r>
              <a:rPr lang="en-CA" sz="2400" dirty="0"/>
              <a:t> Brought back to the spotlight two older methods </a:t>
            </a:r>
            <a:r>
              <a:rPr lang="en-CA" sz="2400" dirty="0" err="1"/>
              <a:t>VA+file</a:t>
            </a:r>
            <a:r>
              <a:rPr lang="en-CA" sz="2400" dirty="0"/>
              <a:t> and </a:t>
            </a:r>
            <a:r>
              <a:rPr lang="en-CA" sz="2400" dirty="0" err="1"/>
              <a:t>DSTree</a:t>
            </a:r>
            <a:endParaRPr lang="en-CA" sz="2400" dirty="0"/>
          </a:p>
          <a:p>
            <a:pPr lvl="1"/>
            <a:r>
              <a:rPr lang="en-CA" dirty="0"/>
              <a:t>New </a:t>
            </a:r>
            <a:r>
              <a:rPr lang="en-CA" dirty="0" err="1"/>
              <a:t>reimplementations</a:t>
            </a:r>
            <a:r>
              <a:rPr lang="en-CA" dirty="0"/>
              <a:t> outperform by far the original ones </a:t>
            </a:r>
          </a:p>
          <a:p>
            <a:r>
              <a:rPr lang="en-CA" sz="2400" dirty="0"/>
              <a:t> Optimal parameters for some methods are different from the ones reported in the original papers</a:t>
            </a:r>
          </a:p>
          <a:p>
            <a:r>
              <a:rPr lang="en-CA" sz="2400" dirty="0"/>
              <a:t> Tightness of Lower Bound (TLB) does not always predict performance</a:t>
            </a:r>
          </a:p>
          <a:p>
            <a:pPr marL="0" indent="0">
              <a:buNone/>
            </a:pPr>
            <a:endParaRPr lang="en-CA" sz="2400" dirty="0"/>
          </a:p>
        </p:txBody>
      </p:sp>
      <p:sp>
        <p:nvSpPr>
          <p:cNvPr id="6" name="Rectangle 5">
            <a:extLst>
              <a:ext uri="{FF2B5EF4-FFF2-40B4-BE49-F238E27FC236}">
                <a16:creationId xmlns:a16="http://schemas.microsoft.com/office/drawing/2014/main" id="{33A8D825-B2EE-4C46-B928-D9737BEBE1E9}"/>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ACCF07D2-7813-47D9-B492-DC90CA925C3A}"/>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29ADECD5-F213-4C3A-9ABF-E31E65951368}"/>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948D3901-5525-4894-85AA-FE06F8CD1F7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1639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TLB does not always predict performance</a:t>
            </a:r>
          </a:p>
        </p:txBody>
      </p:sp>
      <p:sp>
        <p:nvSpPr>
          <p:cNvPr id="7" name="Content Placeholder 6"/>
          <p:cNvSpPr>
            <a:spLocks noGrp="1"/>
          </p:cNvSpPr>
          <p:nvPr>
            <p:ph idx="1"/>
          </p:nvPr>
        </p:nvSpPr>
        <p:spPr/>
        <p:txBody>
          <a:bodyPr/>
          <a:lstStyle/>
          <a:p>
            <a:endParaRPr lang="en-CA"/>
          </a:p>
        </p:txBody>
      </p:sp>
      <p:sp>
        <p:nvSpPr>
          <p:cNvPr id="8" name="Rectangle 7">
            <a:extLst>
              <a:ext uri="{FF2B5EF4-FFF2-40B4-BE49-F238E27FC236}">
                <a16:creationId xmlns:a16="http://schemas.microsoft.com/office/drawing/2014/main" id="{BA184BE6-8610-4D03-A3E3-EE1A5E9A110D}"/>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9" name="Rectangle 8">
            <a:extLst>
              <a:ext uri="{FF2B5EF4-FFF2-40B4-BE49-F238E27FC236}">
                <a16:creationId xmlns:a16="http://schemas.microsoft.com/office/drawing/2014/main" id="{F30EFC77-8561-4E5E-BD47-C79221A9A740}"/>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0" name="Rounded Rectangle 12">
            <a:extLst>
              <a:ext uri="{FF2B5EF4-FFF2-40B4-BE49-F238E27FC236}">
                <a16:creationId xmlns:a16="http://schemas.microsoft.com/office/drawing/2014/main" id="{5431DA90-B154-4306-B838-91BEE5276430}"/>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11" name="Footer Placeholder 1">
            <a:extLst>
              <a:ext uri="{FF2B5EF4-FFF2-40B4-BE49-F238E27FC236}">
                <a16:creationId xmlns:a16="http://schemas.microsoft.com/office/drawing/2014/main" id="{6BAF1BD0-FA30-4223-9906-42BDA1C0890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318513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TLB does not always predict performance</a:t>
            </a:r>
          </a:p>
        </p:txBody>
      </p:sp>
      <p:sp>
        <p:nvSpPr>
          <p:cNvPr id="18" name="Content Placeholder 2"/>
          <p:cNvSpPr>
            <a:spLocks noGrp="1"/>
          </p:cNvSpPr>
          <p:nvPr>
            <p:ph idx="1"/>
          </p:nvPr>
        </p:nvSpPr>
        <p:spPr>
          <a:xfrm>
            <a:off x="457202" y="2249492"/>
            <a:ext cx="8478839"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p:sp>
        <p:nvSpPr>
          <p:cNvPr id="6" name="Rectangle 5">
            <a:extLst>
              <a:ext uri="{FF2B5EF4-FFF2-40B4-BE49-F238E27FC236}">
                <a16:creationId xmlns:a16="http://schemas.microsoft.com/office/drawing/2014/main" id="{85198968-FCB6-40B6-8BBD-10BE5AAA8CA7}"/>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718E27D0-A4DB-4747-8C4E-F0B1AC93476E}"/>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DE849DEE-B35C-4D3B-B6CD-DDA0F2C5E70C}"/>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87461121-3DF4-419C-BE0F-D9EACA1AB68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7476795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TLB does not always predict performance</a:t>
            </a:r>
          </a:p>
        </p:txBody>
      </p:sp>
      <p:sp>
        <p:nvSpPr>
          <p:cNvPr id="18" name="Content Placeholder 2"/>
          <p:cNvSpPr>
            <a:spLocks noGrp="1"/>
          </p:cNvSpPr>
          <p:nvPr>
            <p:ph idx="1"/>
          </p:nvPr>
        </p:nvSpPr>
        <p:spPr>
          <a:xfrm>
            <a:off x="457202" y="2249492"/>
            <a:ext cx="8478839"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A9CEA7A-0457-4171-8D74-FFBB5BE89F48}"/>
                  </a:ext>
                </a:extLst>
              </p:cNvPr>
              <p:cNvSpPr txBox="1"/>
              <p:nvPr/>
            </p:nvSpPr>
            <p:spPr>
              <a:xfrm>
                <a:off x="1905624"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6" name="TextBox 5">
                <a:extLst>
                  <a:ext uri="{FF2B5EF4-FFF2-40B4-BE49-F238E27FC236}">
                    <a16:creationId xmlns:a16="http://schemas.microsoft.com/office/drawing/2014/main" id="{0A9CEA7A-0457-4171-8D74-FFBB5BE89F48}"/>
                  </a:ext>
                </a:extLst>
              </p:cNvPr>
              <p:cNvSpPr txBox="1">
                <a:spLocks noRot="1" noChangeAspect="1" noMove="1" noResize="1" noEditPoints="1" noAdjustHandles="1" noChangeArrowheads="1" noChangeShapeType="1" noTextEdit="1"/>
              </p:cNvSpPr>
              <p:nvPr/>
            </p:nvSpPr>
            <p:spPr>
              <a:xfrm>
                <a:off x="1905624" y="2669684"/>
                <a:ext cx="5271511" cy="514756"/>
              </a:xfrm>
              <a:prstGeom prst="rect">
                <a:avLst/>
              </a:prstGeom>
              <a:blipFill>
                <a:blip r:embed="rId2"/>
                <a:stretch>
                  <a:fillRect l="-347" t="-2381" b="-9524"/>
                </a:stretch>
              </a:blipFill>
            </p:spPr>
            <p:txBody>
              <a:bodyPr/>
              <a:lstStyle/>
              <a:p>
                <a:r>
                  <a:rPr lang="fr-MA">
                    <a:noFill/>
                  </a:rPr>
                  <a:t> </a:t>
                </a:r>
              </a:p>
            </p:txBody>
          </p:sp>
        </mc:Fallback>
      </mc:AlternateContent>
      <p:sp>
        <p:nvSpPr>
          <p:cNvPr id="7" name="Rectangle 6">
            <a:extLst>
              <a:ext uri="{FF2B5EF4-FFF2-40B4-BE49-F238E27FC236}">
                <a16:creationId xmlns:a16="http://schemas.microsoft.com/office/drawing/2014/main" id="{20D8CF7A-D55E-4512-B054-F7C5925180BA}"/>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8" name="Rectangle 7">
            <a:extLst>
              <a:ext uri="{FF2B5EF4-FFF2-40B4-BE49-F238E27FC236}">
                <a16:creationId xmlns:a16="http://schemas.microsoft.com/office/drawing/2014/main" id="{0A0B3EE6-2098-4A6E-AF87-A30E33F7AD3C}"/>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9" name="Rounded Rectangle 12">
            <a:extLst>
              <a:ext uri="{FF2B5EF4-FFF2-40B4-BE49-F238E27FC236}">
                <a16:creationId xmlns:a16="http://schemas.microsoft.com/office/drawing/2014/main" id="{F7AAB620-C452-45FF-89CD-F4F0B6FC3CF0}"/>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10" name="Footer Placeholder 1">
            <a:extLst>
              <a:ext uri="{FF2B5EF4-FFF2-40B4-BE49-F238E27FC236}">
                <a16:creationId xmlns:a16="http://schemas.microsoft.com/office/drawing/2014/main" id="{EEBD68A2-AA85-49AC-94EE-39902EB9296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342448667"/>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TLB does not always predict performance</a:t>
            </a:r>
          </a:p>
        </p:txBody>
      </p:sp>
      <p:sp>
        <p:nvSpPr>
          <p:cNvPr id="18" name="Content Placeholder 2"/>
          <p:cNvSpPr>
            <a:spLocks noGrp="1"/>
          </p:cNvSpPr>
          <p:nvPr>
            <p:ph idx="1"/>
          </p:nvPr>
        </p:nvSpPr>
        <p:spPr>
          <a:xfrm>
            <a:off x="457202" y="2249492"/>
            <a:ext cx="8478839"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p:sp>
        <p:nvSpPr>
          <p:cNvPr id="3" name="TextBox 2"/>
          <p:cNvSpPr txBox="1"/>
          <p:nvPr/>
        </p:nvSpPr>
        <p:spPr>
          <a:xfrm>
            <a:off x="1309767" y="2713991"/>
            <a:ext cx="685800" cy="415498"/>
          </a:xfrm>
          <a:prstGeom prst="rect">
            <a:avLst/>
          </a:prstGeom>
          <a:noFill/>
        </p:spPr>
        <p:txBody>
          <a:bodyPr wrap="square" rtlCol="0">
            <a:spAutoFit/>
          </a:bodyPr>
          <a:lstStyle/>
          <a:p>
            <a:r>
              <a:rPr lang="en-CA" sz="2100" b="1" dirty="0">
                <a:solidFill>
                  <a:srgbClr val="C00000"/>
                </a:solidFill>
                <a:latin typeface="Arial" panose="020B0604020202020204" pitchFamily="34" charset="0"/>
              </a:rPr>
              <a:t>0 </a:t>
            </a:r>
            <a:r>
              <a:rPr lang="en-CA" sz="2100" b="1" dirty="0">
                <a:solidFill>
                  <a:srgbClr val="C00000"/>
                </a:solidFill>
                <a:latin typeface="Times New Roman" panose="02020603050405020304" pitchFamily="18" charset="0"/>
                <a:cs typeface="Times New Roman" panose="02020603050405020304" pitchFamily="18" charset="0"/>
              </a:rPr>
              <a:t>≤</a:t>
            </a:r>
            <a:endParaRPr lang="en-CA" sz="2100" b="1" dirty="0">
              <a:solidFill>
                <a:srgbClr val="C00000"/>
              </a:solidFill>
              <a:latin typeface="Arial" panose="020B0604020202020204" pitchFamily="34" charset="0"/>
            </a:endParaRPr>
          </a:p>
        </p:txBody>
      </p:sp>
      <p:sp>
        <p:nvSpPr>
          <p:cNvPr id="7" name="TextBox 6"/>
          <p:cNvSpPr txBox="1"/>
          <p:nvPr/>
        </p:nvSpPr>
        <p:spPr>
          <a:xfrm>
            <a:off x="6966679" y="2697128"/>
            <a:ext cx="685800" cy="415498"/>
          </a:xfrm>
          <a:prstGeom prst="rect">
            <a:avLst/>
          </a:prstGeom>
          <a:noFill/>
        </p:spPr>
        <p:txBody>
          <a:bodyPr wrap="square" rtlCol="0">
            <a:spAutoFit/>
          </a:bodyPr>
          <a:lstStyle/>
          <a:p>
            <a:r>
              <a:rPr lang="en-CA" sz="2100" b="1" dirty="0">
                <a:solidFill>
                  <a:srgbClr val="C00000"/>
                </a:solidFill>
                <a:latin typeface="Times New Roman" panose="02020603050405020304" pitchFamily="18" charset="0"/>
                <a:cs typeface="Times New Roman" panose="02020603050405020304" pitchFamily="18" charset="0"/>
              </a:rPr>
              <a:t>≤ 1</a:t>
            </a:r>
            <a:endParaRPr lang="en-CA" sz="2100" b="1" dirty="0">
              <a:solidFill>
                <a:srgbClr val="C00000"/>
              </a:solidFill>
              <a:latin typeface="Arial" panose="020B0604020202020204" pitchFamily="34" charset="0"/>
            </a:endParaRPr>
          </a:p>
        </p:txBody>
      </p:sp>
      <p:sp>
        <p:nvSpPr>
          <p:cNvPr id="5" name="TextBox 4"/>
          <p:cNvSpPr txBox="1"/>
          <p:nvPr/>
        </p:nvSpPr>
        <p:spPr>
          <a:xfrm>
            <a:off x="1197344" y="3100155"/>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worst</a:t>
            </a:r>
          </a:p>
        </p:txBody>
      </p:sp>
      <p:sp>
        <p:nvSpPr>
          <p:cNvPr id="9" name="TextBox 8"/>
          <p:cNvSpPr txBox="1"/>
          <p:nvPr/>
        </p:nvSpPr>
        <p:spPr>
          <a:xfrm>
            <a:off x="6955449" y="3102030"/>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best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31D5604-69EF-42B6-828D-B86DC53D3B70}"/>
                  </a:ext>
                </a:extLst>
              </p:cNvPr>
              <p:cNvSpPr txBox="1"/>
              <p:nvPr/>
            </p:nvSpPr>
            <p:spPr>
              <a:xfrm>
                <a:off x="1905624"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10" name="TextBox 9">
                <a:extLst>
                  <a:ext uri="{FF2B5EF4-FFF2-40B4-BE49-F238E27FC236}">
                    <a16:creationId xmlns:a16="http://schemas.microsoft.com/office/drawing/2014/main" id="{031D5604-69EF-42B6-828D-B86DC53D3B70}"/>
                  </a:ext>
                </a:extLst>
              </p:cNvPr>
              <p:cNvSpPr txBox="1">
                <a:spLocks noRot="1" noChangeAspect="1" noMove="1" noResize="1" noEditPoints="1" noAdjustHandles="1" noChangeArrowheads="1" noChangeShapeType="1" noTextEdit="1"/>
              </p:cNvSpPr>
              <p:nvPr/>
            </p:nvSpPr>
            <p:spPr>
              <a:xfrm>
                <a:off x="1905624" y="2669684"/>
                <a:ext cx="5271511" cy="514756"/>
              </a:xfrm>
              <a:prstGeom prst="rect">
                <a:avLst/>
              </a:prstGeom>
              <a:blipFill>
                <a:blip r:embed="rId2"/>
                <a:stretch>
                  <a:fillRect l="-347" t="-2381" b="-9524"/>
                </a:stretch>
              </a:blipFill>
            </p:spPr>
            <p:txBody>
              <a:bodyPr/>
              <a:lstStyle/>
              <a:p>
                <a:r>
                  <a:rPr lang="fr-MA">
                    <a:noFill/>
                  </a:rPr>
                  <a:t> </a:t>
                </a:r>
              </a:p>
            </p:txBody>
          </p:sp>
        </mc:Fallback>
      </mc:AlternateContent>
      <p:sp>
        <p:nvSpPr>
          <p:cNvPr id="11" name="Rectangle 10">
            <a:extLst>
              <a:ext uri="{FF2B5EF4-FFF2-40B4-BE49-F238E27FC236}">
                <a16:creationId xmlns:a16="http://schemas.microsoft.com/office/drawing/2014/main" id="{1F160941-B901-4610-A600-99AA31D5507B}"/>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2" name="Rectangle 11">
            <a:extLst>
              <a:ext uri="{FF2B5EF4-FFF2-40B4-BE49-F238E27FC236}">
                <a16:creationId xmlns:a16="http://schemas.microsoft.com/office/drawing/2014/main" id="{1E166377-A9FC-457D-B979-C2D9FF0F5385}"/>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3" name="Rounded Rectangle 12">
            <a:extLst>
              <a:ext uri="{FF2B5EF4-FFF2-40B4-BE49-F238E27FC236}">
                <a16:creationId xmlns:a16="http://schemas.microsoft.com/office/drawing/2014/main" id="{555148FD-06F1-4DCC-824C-DA6F28C31AF7}"/>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14" name="Footer Placeholder 1">
            <a:extLst>
              <a:ext uri="{FF2B5EF4-FFF2-40B4-BE49-F238E27FC236}">
                <a16:creationId xmlns:a16="http://schemas.microsoft.com/office/drawing/2014/main" id="{4F9C5450-1652-478E-BB89-A9A4C94D2B3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560239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a:xfrm>
            <a:off x="457202" y="2249424"/>
            <a:ext cx="3648454" cy="4325112"/>
          </a:xfrm>
        </p:spPr>
        <p:txBody>
          <a:bodyPr>
            <a:normAutofit/>
          </a:bodyPr>
          <a:lstStyle/>
          <a:p>
            <a:endParaRPr lang="en-US" sz="1800" dirty="0"/>
          </a:p>
          <a:p>
            <a:r>
              <a:rPr lang="en-US" sz="1800" dirty="0"/>
              <a:t>thanks for slides to</a:t>
            </a:r>
          </a:p>
          <a:p>
            <a:pPr lvl="1"/>
            <a:r>
              <a:rPr lang="en-US" sz="1800" dirty="0" err="1"/>
              <a:t>Michail</a:t>
            </a:r>
            <a:r>
              <a:rPr lang="en-US" sz="1800" dirty="0"/>
              <a:t> Vlachos</a:t>
            </a:r>
          </a:p>
          <a:p>
            <a:pPr lvl="1"/>
            <a:r>
              <a:rPr lang="en-US" sz="1800" dirty="0"/>
              <a:t>Eamonn Keogh</a:t>
            </a:r>
          </a:p>
          <a:p>
            <a:pPr lvl="1"/>
            <a:r>
              <a:rPr lang="en-US" sz="1800" dirty="0"/>
              <a:t>Panagiotis </a:t>
            </a:r>
            <a:r>
              <a:rPr lang="en-US" sz="1800" dirty="0" err="1"/>
              <a:t>Papapetrou</a:t>
            </a:r>
            <a:endParaRPr lang="en-US" sz="1800" dirty="0"/>
          </a:p>
          <a:p>
            <a:pPr lvl="1"/>
            <a:r>
              <a:rPr lang="en-US" sz="1800" dirty="0"/>
              <a:t>George </a:t>
            </a:r>
            <a:r>
              <a:rPr lang="en-US" sz="1800" dirty="0" err="1"/>
              <a:t>Kollios</a:t>
            </a:r>
            <a:endParaRPr lang="en-US" sz="1800" dirty="0"/>
          </a:p>
          <a:p>
            <a:pPr lvl="1"/>
            <a:r>
              <a:rPr lang="en-US" sz="1800" dirty="0" err="1"/>
              <a:t>Dimitrios</a:t>
            </a:r>
            <a:r>
              <a:rPr lang="en-US" sz="1800" dirty="0"/>
              <a:t> </a:t>
            </a:r>
            <a:r>
              <a:rPr lang="en-US" sz="1800" dirty="0" err="1"/>
              <a:t>Gunopulos</a:t>
            </a:r>
            <a:endParaRPr lang="en-US" sz="1800" dirty="0"/>
          </a:p>
          <a:p>
            <a:pPr lvl="1"/>
            <a:r>
              <a:rPr lang="en-US" sz="1800" dirty="0"/>
              <a:t>Christos </a:t>
            </a:r>
            <a:r>
              <a:rPr lang="en-US" sz="1800" dirty="0" err="1"/>
              <a:t>Faloutsos</a:t>
            </a:r>
            <a:endParaRPr lang="en-US" sz="1800" dirty="0"/>
          </a:p>
          <a:p>
            <a:pPr lvl="1"/>
            <a:r>
              <a:rPr lang="en-US" sz="1800" dirty="0" err="1"/>
              <a:t>Panos</a:t>
            </a:r>
            <a:r>
              <a:rPr lang="en-US" sz="1800" dirty="0"/>
              <a:t> </a:t>
            </a:r>
            <a:r>
              <a:rPr lang="en-US" sz="1800" dirty="0" err="1"/>
              <a:t>Karras</a:t>
            </a:r>
            <a:endParaRPr lang="en-US" sz="1800" dirty="0"/>
          </a:p>
          <a:p>
            <a:pPr lvl="1"/>
            <a:r>
              <a:rPr lang="en-US" sz="1800" dirty="0"/>
              <a:t>Peng Wang</a:t>
            </a:r>
          </a:p>
          <a:p>
            <a:pPr lvl="1"/>
            <a:r>
              <a:rPr lang="en-US" sz="1800" dirty="0"/>
              <a:t>Liang Zhang</a:t>
            </a:r>
          </a:p>
          <a:p>
            <a:pPr lvl="1"/>
            <a:r>
              <a:rPr lang="en-US" sz="1800" dirty="0"/>
              <a:t>Reza </a:t>
            </a:r>
            <a:r>
              <a:rPr lang="en-US" sz="1800" dirty="0" err="1"/>
              <a:t>Akbarinia</a:t>
            </a:r>
            <a:endParaRPr lang="en-US" sz="1800" dirty="0"/>
          </a:p>
        </p:txBody>
      </p:sp>
      <p:sp>
        <p:nvSpPr>
          <p:cNvPr id="6" name="Content Placeholder 2">
            <a:extLst>
              <a:ext uri="{FF2B5EF4-FFF2-40B4-BE49-F238E27FC236}">
                <a16:creationId xmlns:a16="http://schemas.microsoft.com/office/drawing/2014/main" id="{A39B1EE8-73EF-4A4B-BE15-D825EFF83690}"/>
              </a:ext>
            </a:extLst>
          </p:cNvPr>
          <p:cNvSpPr txBox="1">
            <a:spLocks/>
          </p:cNvSpPr>
          <p:nvPr/>
        </p:nvSpPr>
        <p:spPr>
          <a:xfrm>
            <a:off x="3977836" y="2485645"/>
            <a:ext cx="3316147"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sz="1800" dirty="0"/>
          </a:p>
          <a:p>
            <a:pPr lvl="1"/>
            <a:r>
              <a:rPr lang="en-US" sz="1800" dirty="0"/>
              <a:t>Marco Patella</a:t>
            </a:r>
          </a:p>
          <a:p>
            <a:pPr lvl="1"/>
            <a:r>
              <a:rPr lang="en-US" sz="1800" dirty="0"/>
              <a:t>Wei Wang</a:t>
            </a:r>
          </a:p>
          <a:p>
            <a:pPr lvl="1"/>
            <a:r>
              <a:rPr lang="en-US" sz="1800" dirty="0" err="1"/>
              <a:t>Yury</a:t>
            </a:r>
            <a:r>
              <a:rPr lang="en-US" sz="1800" dirty="0"/>
              <a:t> </a:t>
            </a:r>
            <a:r>
              <a:rPr lang="en-US" sz="1800" dirty="0" err="1"/>
              <a:t>Malkov</a:t>
            </a:r>
            <a:endParaRPr lang="en-US" sz="1800" dirty="0"/>
          </a:p>
          <a:p>
            <a:pPr lvl="1"/>
            <a:r>
              <a:rPr lang="en-US" sz="1800" dirty="0"/>
              <a:t>Matthijs </a:t>
            </a:r>
            <a:r>
              <a:rPr lang="en-US" sz="1800" dirty="0" err="1"/>
              <a:t>Douze</a:t>
            </a:r>
            <a:endParaRPr lang="en-US" sz="1800" dirty="0"/>
          </a:p>
          <a:p>
            <a:pPr lvl="1"/>
            <a:r>
              <a:rPr lang="en-US" sz="1800" dirty="0"/>
              <a:t>Cong Fu</a:t>
            </a:r>
          </a:p>
          <a:p>
            <a:pPr lvl="1"/>
            <a:r>
              <a:rPr lang="en-US" sz="1800" dirty="0"/>
              <a:t>Arnab Bhattacharya</a:t>
            </a:r>
          </a:p>
          <a:p>
            <a:pPr lvl="1"/>
            <a:r>
              <a:rPr lang="en-US" sz="1800" dirty="0" err="1"/>
              <a:t>Qiang</a:t>
            </a:r>
            <a:r>
              <a:rPr lang="en-US" sz="1800" dirty="0"/>
              <a:t> Huang</a:t>
            </a:r>
          </a:p>
          <a:p>
            <a:pPr lvl="1"/>
            <a:r>
              <a:rPr lang="en-US" sz="1800" dirty="0"/>
              <a:t>Artem </a:t>
            </a:r>
            <a:r>
              <a:rPr lang="en-US" sz="1800" dirty="0" err="1"/>
              <a:t>Babenko</a:t>
            </a:r>
            <a:endParaRPr lang="en-US" sz="1800" dirty="0"/>
          </a:p>
          <a:p>
            <a:pPr lvl="1"/>
            <a:r>
              <a:rPr lang="en-US" sz="1800" dirty="0"/>
              <a:t>David Lowe</a:t>
            </a:r>
          </a:p>
          <a:p>
            <a:pPr lvl="1"/>
            <a:endParaRPr lang="en-US" sz="1800" dirty="0"/>
          </a:p>
        </p:txBody>
      </p:sp>
      <p:sp>
        <p:nvSpPr>
          <p:cNvPr id="5" name="Footer Placeholder 1">
            <a:extLst>
              <a:ext uri="{FF2B5EF4-FFF2-40B4-BE49-F238E27FC236}">
                <a16:creationId xmlns:a16="http://schemas.microsoft.com/office/drawing/2014/main" id="{C1542F06-13B0-4207-ACEE-D8D51580C73C}"/>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578737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lstStyle/>
          <a:p>
            <a:r>
              <a:rPr lang="en-US" altLang="en-US"/>
              <a:t>Euclidean Distance</a:t>
            </a:r>
          </a:p>
        </p:txBody>
      </p:sp>
      <p:sp>
        <p:nvSpPr>
          <p:cNvPr id="6148" name="Content Placeholder 3"/>
          <p:cNvSpPr>
            <a:spLocks noGrp="1"/>
          </p:cNvSpPr>
          <p:nvPr>
            <p:ph idx="1"/>
          </p:nvPr>
        </p:nvSpPr>
        <p:spPr/>
        <p:txBody>
          <a:bodyPr/>
          <a:lstStyle/>
          <a:p>
            <a:endParaRPr lang="en-US" altLang="en-US"/>
          </a:p>
        </p:txBody>
      </p:sp>
      <p:sp>
        <p:nvSpPr>
          <p:cNvPr id="6149" name="Rectangle 43"/>
          <p:cNvSpPr>
            <a:spLocks noChangeArrowheads="1"/>
          </p:cNvSpPr>
          <p:nvPr/>
        </p:nvSpPr>
        <p:spPr bwMode="auto">
          <a:xfrm>
            <a:off x="4203700" y="3443291"/>
            <a:ext cx="450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1</a:t>
            </a:r>
            <a:endParaRPr lang="en-US" altLang="en-US"/>
          </a:p>
        </p:txBody>
      </p:sp>
      <p:sp>
        <p:nvSpPr>
          <p:cNvPr id="6150" name="Rectangle 44"/>
          <p:cNvSpPr>
            <a:spLocks noChangeArrowheads="1"/>
          </p:cNvSpPr>
          <p:nvPr/>
        </p:nvSpPr>
        <p:spPr bwMode="auto">
          <a:xfrm>
            <a:off x="4721225" y="3213103"/>
            <a:ext cx="450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2</a:t>
            </a:r>
            <a:endParaRPr lang="en-US" altLang="en-US"/>
          </a:p>
        </p:txBody>
      </p:sp>
      <p:sp>
        <p:nvSpPr>
          <p:cNvPr id="6151" name="Line 1060"/>
          <p:cNvSpPr>
            <a:spLocks noChangeAspect="1" noChangeShapeType="1"/>
          </p:cNvSpPr>
          <p:nvPr/>
        </p:nvSpPr>
        <p:spPr bwMode="auto">
          <a:xfrm>
            <a:off x="1685928" y="4148139"/>
            <a:ext cx="5719763"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152" name="Line 1062"/>
          <p:cNvSpPr>
            <a:spLocks noChangeAspect="1" noChangeShapeType="1"/>
          </p:cNvSpPr>
          <p:nvPr/>
        </p:nvSpPr>
        <p:spPr bwMode="auto">
          <a:xfrm flipV="1">
            <a:off x="2252666" y="4097339"/>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3" name="Line 1063"/>
          <p:cNvSpPr>
            <a:spLocks noChangeAspect="1" noChangeShapeType="1"/>
          </p:cNvSpPr>
          <p:nvPr/>
        </p:nvSpPr>
        <p:spPr bwMode="auto">
          <a:xfrm flipV="1">
            <a:off x="2817816"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 name="Line 1064"/>
          <p:cNvSpPr>
            <a:spLocks noChangeAspect="1" noChangeShapeType="1"/>
          </p:cNvSpPr>
          <p:nvPr/>
        </p:nvSpPr>
        <p:spPr bwMode="auto">
          <a:xfrm flipV="1">
            <a:off x="3384553" y="4097339"/>
            <a:ext cx="4763"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 name="Line 1065"/>
          <p:cNvSpPr>
            <a:spLocks noChangeAspect="1" noChangeShapeType="1"/>
          </p:cNvSpPr>
          <p:nvPr/>
        </p:nvSpPr>
        <p:spPr bwMode="auto">
          <a:xfrm flipV="1">
            <a:off x="3943351" y="4097339"/>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 name="Line 1066"/>
          <p:cNvSpPr>
            <a:spLocks noChangeAspect="1" noChangeShapeType="1"/>
          </p:cNvSpPr>
          <p:nvPr/>
        </p:nvSpPr>
        <p:spPr bwMode="auto">
          <a:xfrm flipV="1">
            <a:off x="4508503"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 name="Line 1067"/>
          <p:cNvSpPr>
            <a:spLocks noChangeAspect="1" noChangeShapeType="1"/>
          </p:cNvSpPr>
          <p:nvPr/>
        </p:nvSpPr>
        <p:spPr bwMode="auto">
          <a:xfrm flipV="1">
            <a:off x="5075242"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068"/>
          <p:cNvSpPr>
            <a:spLocks noChangeAspect="1" noChangeShapeType="1"/>
          </p:cNvSpPr>
          <p:nvPr/>
        </p:nvSpPr>
        <p:spPr bwMode="auto">
          <a:xfrm flipV="1">
            <a:off x="5641975" y="4097339"/>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 name="Oval 1073"/>
          <p:cNvSpPr>
            <a:spLocks noChangeArrowheads="1"/>
          </p:cNvSpPr>
          <p:nvPr/>
        </p:nvSpPr>
        <p:spPr bwMode="auto">
          <a:xfrm>
            <a:off x="3890967" y="3244854"/>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0" name="Oval 1074"/>
          <p:cNvSpPr>
            <a:spLocks noChangeArrowheads="1"/>
          </p:cNvSpPr>
          <p:nvPr/>
        </p:nvSpPr>
        <p:spPr bwMode="auto">
          <a:xfrm>
            <a:off x="3336928" y="3298826"/>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1" name="Oval 1075"/>
          <p:cNvSpPr>
            <a:spLocks noChangeArrowheads="1"/>
          </p:cNvSpPr>
          <p:nvPr/>
        </p:nvSpPr>
        <p:spPr bwMode="auto">
          <a:xfrm>
            <a:off x="2765428" y="349567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2" name="Oval 1076"/>
          <p:cNvSpPr>
            <a:spLocks noChangeArrowheads="1"/>
          </p:cNvSpPr>
          <p:nvPr/>
        </p:nvSpPr>
        <p:spPr bwMode="auto">
          <a:xfrm>
            <a:off x="2201867" y="3629026"/>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3" name="Line 1085"/>
          <p:cNvSpPr>
            <a:spLocks noChangeAspect="1" noChangeShapeType="1"/>
          </p:cNvSpPr>
          <p:nvPr/>
        </p:nvSpPr>
        <p:spPr bwMode="auto">
          <a:xfrm flipV="1">
            <a:off x="6189666"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 name="Line 1086"/>
          <p:cNvSpPr>
            <a:spLocks noChangeAspect="1" noChangeShapeType="1"/>
          </p:cNvSpPr>
          <p:nvPr/>
        </p:nvSpPr>
        <p:spPr bwMode="auto">
          <a:xfrm flipV="1">
            <a:off x="6707190"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5" name="Line 1094"/>
          <p:cNvSpPr>
            <a:spLocks noChangeAspect="1" noChangeShapeType="1"/>
          </p:cNvSpPr>
          <p:nvPr/>
        </p:nvSpPr>
        <p:spPr bwMode="auto">
          <a:xfrm flipV="1">
            <a:off x="7223128" y="410368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6" name="Oval 1099"/>
          <p:cNvSpPr>
            <a:spLocks noChangeArrowheads="1"/>
          </p:cNvSpPr>
          <p:nvPr/>
        </p:nvSpPr>
        <p:spPr bwMode="auto">
          <a:xfrm>
            <a:off x="6670679" y="3497264"/>
            <a:ext cx="104775" cy="95251"/>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7" name="Oval 1075"/>
          <p:cNvSpPr>
            <a:spLocks noChangeArrowheads="1"/>
          </p:cNvSpPr>
          <p:nvPr/>
        </p:nvSpPr>
        <p:spPr bwMode="auto">
          <a:xfrm>
            <a:off x="4459291" y="3530601"/>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8" name="Oval 1075"/>
          <p:cNvSpPr>
            <a:spLocks noChangeArrowheads="1"/>
          </p:cNvSpPr>
          <p:nvPr/>
        </p:nvSpPr>
        <p:spPr bwMode="auto">
          <a:xfrm>
            <a:off x="5022854" y="385603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9" name="Oval 1075"/>
          <p:cNvSpPr>
            <a:spLocks noChangeArrowheads="1"/>
          </p:cNvSpPr>
          <p:nvPr/>
        </p:nvSpPr>
        <p:spPr bwMode="auto">
          <a:xfrm>
            <a:off x="5589591" y="3949701"/>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0" name="Oval 1075"/>
          <p:cNvSpPr>
            <a:spLocks noChangeArrowheads="1"/>
          </p:cNvSpPr>
          <p:nvPr/>
        </p:nvSpPr>
        <p:spPr bwMode="auto">
          <a:xfrm>
            <a:off x="6148391" y="359727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1" name="Oval 1073"/>
          <p:cNvSpPr>
            <a:spLocks noChangeArrowheads="1"/>
          </p:cNvSpPr>
          <p:nvPr/>
        </p:nvSpPr>
        <p:spPr bwMode="auto">
          <a:xfrm>
            <a:off x="3894142" y="2711454"/>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2" name="Oval 1074"/>
          <p:cNvSpPr>
            <a:spLocks noChangeArrowheads="1"/>
          </p:cNvSpPr>
          <p:nvPr/>
        </p:nvSpPr>
        <p:spPr bwMode="auto">
          <a:xfrm>
            <a:off x="3340103" y="2765426"/>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3" name="Oval 1075"/>
          <p:cNvSpPr>
            <a:spLocks noChangeArrowheads="1"/>
          </p:cNvSpPr>
          <p:nvPr/>
        </p:nvSpPr>
        <p:spPr bwMode="auto">
          <a:xfrm>
            <a:off x="2770191" y="2962279"/>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4" name="Oval 1076"/>
          <p:cNvSpPr>
            <a:spLocks noChangeArrowheads="1"/>
          </p:cNvSpPr>
          <p:nvPr/>
        </p:nvSpPr>
        <p:spPr bwMode="auto">
          <a:xfrm>
            <a:off x="2205042" y="2776539"/>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5" name="Oval 1099"/>
          <p:cNvSpPr>
            <a:spLocks noChangeArrowheads="1"/>
          </p:cNvSpPr>
          <p:nvPr/>
        </p:nvSpPr>
        <p:spPr bwMode="auto">
          <a:xfrm>
            <a:off x="6673854" y="2906714"/>
            <a:ext cx="104775" cy="95251"/>
          </a:xfrm>
          <a:prstGeom prst="ellipse">
            <a:avLst/>
          </a:prstGeom>
          <a:solidFill>
            <a:srgbClr val="00B0F0"/>
          </a:solidFill>
          <a:ln w="9525">
            <a:solidFill>
              <a:srgbClr val="C2C2C2"/>
            </a:solidFill>
            <a:round/>
            <a:headEnd/>
            <a:tailEnd/>
          </a:ln>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6" name="Oval 1075"/>
          <p:cNvSpPr>
            <a:spLocks noChangeArrowheads="1"/>
          </p:cNvSpPr>
          <p:nvPr/>
        </p:nvSpPr>
        <p:spPr bwMode="auto">
          <a:xfrm>
            <a:off x="4462467" y="2836864"/>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7" name="Oval 1075"/>
          <p:cNvSpPr>
            <a:spLocks noChangeArrowheads="1"/>
          </p:cNvSpPr>
          <p:nvPr/>
        </p:nvSpPr>
        <p:spPr bwMode="auto">
          <a:xfrm>
            <a:off x="5027616" y="3024189"/>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8" name="Oval 1075"/>
          <p:cNvSpPr>
            <a:spLocks noChangeArrowheads="1"/>
          </p:cNvSpPr>
          <p:nvPr/>
        </p:nvSpPr>
        <p:spPr bwMode="auto">
          <a:xfrm>
            <a:off x="5594351" y="2811464"/>
            <a:ext cx="103188"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9" name="Oval 1075"/>
          <p:cNvSpPr>
            <a:spLocks noChangeArrowheads="1"/>
          </p:cNvSpPr>
          <p:nvPr/>
        </p:nvSpPr>
        <p:spPr bwMode="auto">
          <a:xfrm>
            <a:off x="6151567" y="3006728"/>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35" name="Footer Placeholder 1">
            <a:extLst>
              <a:ext uri="{FF2B5EF4-FFF2-40B4-BE49-F238E27FC236}">
                <a16:creationId xmlns:a16="http://schemas.microsoft.com/office/drawing/2014/main" id="{A1959C9D-F818-40F3-85E4-BB64D94C3C7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TLB does not always predict performance</a:t>
            </a:r>
          </a:p>
        </p:txBody>
      </p:sp>
      <p:sp>
        <p:nvSpPr>
          <p:cNvPr id="18" name="Content Placeholder 2"/>
          <p:cNvSpPr>
            <a:spLocks noGrp="1"/>
          </p:cNvSpPr>
          <p:nvPr>
            <p:ph idx="1"/>
          </p:nvPr>
        </p:nvSpPr>
        <p:spPr>
          <a:xfrm>
            <a:off x="457201" y="2249492"/>
            <a:ext cx="8547363"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p:sp>
        <p:nvSpPr>
          <p:cNvPr id="3" name="TextBox 2"/>
          <p:cNvSpPr txBox="1"/>
          <p:nvPr/>
        </p:nvSpPr>
        <p:spPr>
          <a:xfrm>
            <a:off x="1309767" y="2713991"/>
            <a:ext cx="685800" cy="415498"/>
          </a:xfrm>
          <a:prstGeom prst="rect">
            <a:avLst/>
          </a:prstGeom>
          <a:noFill/>
        </p:spPr>
        <p:txBody>
          <a:bodyPr wrap="square" rtlCol="0">
            <a:spAutoFit/>
          </a:bodyPr>
          <a:lstStyle/>
          <a:p>
            <a:r>
              <a:rPr lang="en-CA" sz="2100" b="1" dirty="0">
                <a:solidFill>
                  <a:srgbClr val="C00000"/>
                </a:solidFill>
                <a:latin typeface="Arial" panose="020B0604020202020204" pitchFamily="34" charset="0"/>
              </a:rPr>
              <a:t>0 </a:t>
            </a:r>
            <a:r>
              <a:rPr lang="en-CA" sz="2100" b="1" dirty="0">
                <a:solidFill>
                  <a:srgbClr val="C00000"/>
                </a:solidFill>
                <a:latin typeface="Times New Roman" panose="02020603050405020304" pitchFamily="18" charset="0"/>
                <a:cs typeface="Times New Roman" panose="02020603050405020304" pitchFamily="18" charset="0"/>
              </a:rPr>
              <a:t>≤</a:t>
            </a:r>
            <a:endParaRPr lang="en-CA" sz="2100" b="1" dirty="0">
              <a:solidFill>
                <a:srgbClr val="C00000"/>
              </a:solidFill>
              <a:latin typeface="Arial" panose="020B0604020202020204" pitchFamily="34" charset="0"/>
            </a:endParaRPr>
          </a:p>
        </p:txBody>
      </p:sp>
      <p:sp>
        <p:nvSpPr>
          <p:cNvPr id="7" name="TextBox 6"/>
          <p:cNvSpPr txBox="1"/>
          <p:nvPr/>
        </p:nvSpPr>
        <p:spPr>
          <a:xfrm>
            <a:off x="6966679" y="2697128"/>
            <a:ext cx="685800" cy="415498"/>
          </a:xfrm>
          <a:prstGeom prst="rect">
            <a:avLst/>
          </a:prstGeom>
          <a:noFill/>
        </p:spPr>
        <p:txBody>
          <a:bodyPr wrap="square" rtlCol="0">
            <a:spAutoFit/>
          </a:bodyPr>
          <a:lstStyle/>
          <a:p>
            <a:r>
              <a:rPr lang="en-CA" sz="2100" b="1" dirty="0">
                <a:solidFill>
                  <a:srgbClr val="C00000"/>
                </a:solidFill>
                <a:latin typeface="Times New Roman" panose="02020603050405020304" pitchFamily="18" charset="0"/>
                <a:cs typeface="Times New Roman" panose="02020603050405020304" pitchFamily="18" charset="0"/>
              </a:rPr>
              <a:t>≤ 1</a:t>
            </a:r>
            <a:endParaRPr lang="en-CA" sz="2100" b="1" dirty="0">
              <a:solidFill>
                <a:srgbClr val="C00000"/>
              </a:solidFill>
              <a:latin typeface="Arial" panose="020B0604020202020204" pitchFamily="34" charset="0"/>
            </a:endParaRPr>
          </a:p>
        </p:txBody>
      </p:sp>
      <p:sp>
        <p:nvSpPr>
          <p:cNvPr id="5" name="TextBox 4"/>
          <p:cNvSpPr txBox="1"/>
          <p:nvPr/>
        </p:nvSpPr>
        <p:spPr>
          <a:xfrm>
            <a:off x="1197344" y="3100155"/>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worst</a:t>
            </a:r>
          </a:p>
        </p:txBody>
      </p:sp>
      <p:sp>
        <p:nvSpPr>
          <p:cNvPr id="9" name="TextBox 8"/>
          <p:cNvSpPr txBox="1"/>
          <p:nvPr/>
        </p:nvSpPr>
        <p:spPr>
          <a:xfrm>
            <a:off x="6955449" y="3102030"/>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best</a:t>
            </a:r>
          </a:p>
        </p:txBody>
      </p:sp>
      <p:pic>
        <p:nvPicPr>
          <p:cNvPr id="10" name="Picture 9"/>
          <p:cNvPicPr/>
          <p:nvPr/>
        </p:nvPicPr>
        <p:blipFill>
          <a:blip r:embed="rId2"/>
          <a:stretch/>
        </p:blipFill>
        <p:spPr>
          <a:xfrm>
            <a:off x="534203" y="4039960"/>
            <a:ext cx="3172743" cy="2078263"/>
          </a:xfrm>
          <a:prstGeom prst="rect">
            <a:avLst/>
          </a:prstGeom>
          <a:ln>
            <a:noFill/>
          </a:ln>
        </p:spPr>
      </p:pic>
      <p:sp>
        <p:nvSpPr>
          <p:cNvPr id="11" name="TextShape 2"/>
          <p:cNvSpPr txBox="1"/>
          <p:nvPr/>
        </p:nvSpPr>
        <p:spPr>
          <a:xfrm>
            <a:off x="625478" y="3630725"/>
            <a:ext cx="3234703" cy="372011"/>
          </a:xfrm>
          <a:prstGeom prst="rect">
            <a:avLst/>
          </a:prstGeom>
          <a:noFill/>
          <a:ln>
            <a:noFill/>
          </a:ln>
        </p:spPr>
        <p:txBody>
          <a:bodyPr lIns="0" tIns="0" rIns="0" bIns="0" anchor="ctr"/>
          <a:lstStyle/>
          <a:p>
            <a:r>
              <a:rPr lang="en-US" sz="1361" b="1" spc="-1" dirty="0" err="1">
                <a:solidFill>
                  <a:srgbClr val="009E4F"/>
                </a:solidFill>
                <a:latin typeface="Arial" panose="020B0604020202020204" pitchFamily="34" charset="0"/>
              </a:rPr>
              <a:t>DSTree</a:t>
            </a:r>
            <a:r>
              <a:rPr lang="en-US" sz="1361" b="1" spc="-1" dirty="0">
                <a:solidFill>
                  <a:srgbClr val="009E4F"/>
                </a:solidFill>
                <a:latin typeface="Arial" panose="020B0604020202020204" pitchFamily="34" charset="0"/>
              </a:rPr>
              <a:t> </a:t>
            </a:r>
            <a:r>
              <a:rPr lang="en-US" sz="1361" b="1" spc="-1" dirty="0">
                <a:solidFill>
                  <a:srgbClr val="4C4C4C"/>
                </a:solidFill>
                <a:latin typeface="Arial" panose="020B0604020202020204" pitchFamily="34" charset="0"/>
              </a:rPr>
              <a:t>and </a:t>
            </a:r>
            <a:r>
              <a:rPr lang="en-US" sz="1361" b="1" spc="-1" dirty="0">
                <a:solidFill>
                  <a:srgbClr val="005800"/>
                </a:solidFill>
                <a:latin typeface="Arial" panose="020B0604020202020204" pitchFamily="34" charset="0"/>
              </a:rPr>
              <a:t>iSAX2+</a:t>
            </a:r>
            <a:r>
              <a:rPr lang="en-US" sz="1361" b="1" spc="-1" dirty="0">
                <a:solidFill>
                  <a:srgbClr val="CE181E"/>
                </a:solidFill>
                <a:latin typeface="Arial" panose="020B0604020202020204" pitchFamily="34" charset="0"/>
              </a:rPr>
              <a:t> </a:t>
            </a:r>
            <a:r>
              <a:rPr lang="en-US" sz="1361" b="1" spc="-1" dirty="0">
                <a:solidFill>
                  <a:srgbClr val="4C4C4C"/>
                </a:solidFill>
                <a:latin typeface="Arial" panose="020B0604020202020204" pitchFamily="34" charset="0"/>
              </a:rPr>
              <a:t>have similar TLB</a:t>
            </a:r>
            <a:r>
              <a:rPr lang="en-US" sz="1361" b="1" spc="-1" dirty="0">
                <a:solidFill>
                  <a:srgbClr val="CE181E"/>
                </a:solidFill>
                <a:latin typeface="Arial" panose="020B0604020202020204" pitchFamily="34" charset="0"/>
              </a:rPr>
              <a:t> </a:t>
            </a:r>
            <a:endParaRPr lang="en-US" sz="1361" spc="-1" dirty="0">
              <a:latin typeface="Arial" panose="020B0604020202020204" pitchFamily="34" charset="0"/>
            </a:endParaRPr>
          </a:p>
        </p:txBody>
      </p:sp>
      <p:sp>
        <p:nvSpPr>
          <p:cNvPr id="13" name="Line 3"/>
          <p:cNvSpPr/>
          <p:nvPr/>
        </p:nvSpPr>
        <p:spPr>
          <a:xfrm>
            <a:off x="1024118" y="3931533"/>
            <a:ext cx="346451" cy="873329"/>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4" name="Line 4"/>
          <p:cNvSpPr/>
          <p:nvPr/>
        </p:nvSpPr>
        <p:spPr>
          <a:xfrm flipH="1">
            <a:off x="1493032" y="3889009"/>
            <a:ext cx="257403" cy="8891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62F64BA-57E2-41CB-9527-8D8A0D5AE295}"/>
                  </a:ext>
                </a:extLst>
              </p:cNvPr>
              <p:cNvSpPr txBox="1"/>
              <p:nvPr/>
            </p:nvSpPr>
            <p:spPr>
              <a:xfrm>
                <a:off x="1905624"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15" name="TextBox 14">
                <a:extLst>
                  <a:ext uri="{FF2B5EF4-FFF2-40B4-BE49-F238E27FC236}">
                    <a16:creationId xmlns:a16="http://schemas.microsoft.com/office/drawing/2014/main" id="{662F64BA-57E2-41CB-9527-8D8A0D5AE295}"/>
                  </a:ext>
                </a:extLst>
              </p:cNvPr>
              <p:cNvSpPr txBox="1">
                <a:spLocks noRot="1" noChangeAspect="1" noMove="1" noResize="1" noEditPoints="1" noAdjustHandles="1" noChangeArrowheads="1" noChangeShapeType="1" noTextEdit="1"/>
              </p:cNvSpPr>
              <p:nvPr/>
            </p:nvSpPr>
            <p:spPr>
              <a:xfrm>
                <a:off x="1905624" y="2669684"/>
                <a:ext cx="5271511" cy="514756"/>
              </a:xfrm>
              <a:prstGeom prst="rect">
                <a:avLst/>
              </a:prstGeom>
              <a:blipFill>
                <a:blip r:embed="rId3"/>
                <a:stretch>
                  <a:fillRect l="-347" t="-2381" b="-9524"/>
                </a:stretch>
              </a:blipFill>
            </p:spPr>
            <p:txBody>
              <a:bodyPr/>
              <a:lstStyle/>
              <a:p>
                <a:r>
                  <a:rPr lang="fr-MA">
                    <a:noFill/>
                  </a:rPr>
                  <a:t> </a:t>
                </a:r>
              </a:p>
            </p:txBody>
          </p:sp>
        </mc:Fallback>
      </mc:AlternateContent>
      <p:sp>
        <p:nvSpPr>
          <p:cNvPr id="16" name="Rectangle 15">
            <a:extLst>
              <a:ext uri="{FF2B5EF4-FFF2-40B4-BE49-F238E27FC236}">
                <a16:creationId xmlns:a16="http://schemas.microsoft.com/office/drawing/2014/main" id="{AA01921E-CB79-4005-8EED-3BCB8776CDED}"/>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7" name="Rectangle 16">
            <a:extLst>
              <a:ext uri="{FF2B5EF4-FFF2-40B4-BE49-F238E27FC236}">
                <a16:creationId xmlns:a16="http://schemas.microsoft.com/office/drawing/2014/main" id="{0724AEAC-A13F-4D59-B17A-556FCC5BCA82}"/>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9" name="Rounded Rectangle 12">
            <a:extLst>
              <a:ext uri="{FF2B5EF4-FFF2-40B4-BE49-F238E27FC236}">
                <a16:creationId xmlns:a16="http://schemas.microsoft.com/office/drawing/2014/main" id="{3F745F34-591D-4C9A-96BB-D41CAB5A23CF}"/>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20" name="Footer Placeholder 1">
            <a:extLst>
              <a:ext uri="{FF2B5EF4-FFF2-40B4-BE49-F238E27FC236}">
                <a16:creationId xmlns:a16="http://schemas.microsoft.com/office/drawing/2014/main" id="{308F4506-3526-47F6-91C7-EDEA6E56ED5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57644991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TLB does not always predict performance</a:t>
            </a:r>
          </a:p>
        </p:txBody>
      </p:sp>
      <p:sp>
        <p:nvSpPr>
          <p:cNvPr id="18" name="Content Placeholder 2"/>
          <p:cNvSpPr>
            <a:spLocks noGrp="1"/>
          </p:cNvSpPr>
          <p:nvPr>
            <p:ph idx="1"/>
          </p:nvPr>
        </p:nvSpPr>
        <p:spPr>
          <a:xfrm>
            <a:off x="457202" y="2249492"/>
            <a:ext cx="8478839"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p:sp>
        <p:nvSpPr>
          <p:cNvPr id="3" name="TextBox 2"/>
          <p:cNvSpPr txBox="1"/>
          <p:nvPr/>
        </p:nvSpPr>
        <p:spPr>
          <a:xfrm>
            <a:off x="1309767" y="2713991"/>
            <a:ext cx="685800" cy="415498"/>
          </a:xfrm>
          <a:prstGeom prst="rect">
            <a:avLst/>
          </a:prstGeom>
          <a:noFill/>
        </p:spPr>
        <p:txBody>
          <a:bodyPr wrap="square" rtlCol="0">
            <a:spAutoFit/>
          </a:bodyPr>
          <a:lstStyle/>
          <a:p>
            <a:r>
              <a:rPr lang="en-CA" sz="2100" b="1" dirty="0">
                <a:solidFill>
                  <a:srgbClr val="C00000"/>
                </a:solidFill>
                <a:latin typeface="Arial" panose="020B0604020202020204" pitchFamily="34" charset="0"/>
              </a:rPr>
              <a:t>0 </a:t>
            </a:r>
            <a:r>
              <a:rPr lang="en-CA" sz="2100" b="1" dirty="0">
                <a:solidFill>
                  <a:srgbClr val="C00000"/>
                </a:solidFill>
                <a:latin typeface="Times New Roman" panose="02020603050405020304" pitchFamily="18" charset="0"/>
                <a:cs typeface="Times New Roman" panose="02020603050405020304" pitchFamily="18" charset="0"/>
              </a:rPr>
              <a:t>≤</a:t>
            </a:r>
            <a:endParaRPr lang="en-CA" sz="2100" b="1" dirty="0">
              <a:solidFill>
                <a:srgbClr val="C00000"/>
              </a:solidFill>
              <a:latin typeface="Arial" panose="020B0604020202020204" pitchFamily="34" charset="0"/>
            </a:endParaRPr>
          </a:p>
        </p:txBody>
      </p:sp>
      <p:sp>
        <p:nvSpPr>
          <p:cNvPr id="7" name="TextBox 6"/>
          <p:cNvSpPr txBox="1"/>
          <p:nvPr/>
        </p:nvSpPr>
        <p:spPr>
          <a:xfrm>
            <a:off x="6966679" y="2697128"/>
            <a:ext cx="685800" cy="415498"/>
          </a:xfrm>
          <a:prstGeom prst="rect">
            <a:avLst/>
          </a:prstGeom>
          <a:noFill/>
        </p:spPr>
        <p:txBody>
          <a:bodyPr wrap="square" rtlCol="0">
            <a:spAutoFit/>
          </a:bodyPr>
          <a:lstStyle/>
          <a:p>
            <a:r>
              <a:rPr lang="en-CA" sz="2100" b="1" dirty="0">
                <a:solidFill>
                  <a:srgbClr val="C00000"/>
                </a:solidFill>
                <a:latin typeface="Times New Roman" panose="02020603050405020304" pitchFamily="18" charset="0"/>
                <a:cs typeface="Times New Roman" panose="02020603050405020304" pitchFamily="18" charset="0"/>
              </a:rPr>
              <a:t>≤ 1</a:t>
            </a:r>
            <a:endParaRPr lang="en-CA" sz="2100" b="1" dirty="0">
              <a:solidFill>
                <a:srgbClr val="C00000"/>
              </a:solidFill>
              <a:latin typeface="Arial" panose="020B0604020202020204" pitchFamily="34" charset="0"/>
            </a:endParaRPr>
          </a:p>
        </p:txBody>
      </p:sp>
      <p:sp>
        <p:nvSpPr>
          <p:cNvPr id="5" name="TextBox 4"/>
          <p:cNvSpPr txBox="1"/>
          <p:nvPr/>
        </p:nvSpPr>
        <p:spPr>
          <a:xfrm>
            <a:off x="1197344" y="3100155"/>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worst</a:t>
            </a:r>
          </a:p>
        </p:txBody>
      </p:sp>
      <p:sp>
        <p:nvSpPr>
          <p:cNvPr id="9" name="TextBox 8"/>
          <p:cNvSpPr txBox="1"/>
          <p:nvPr/>
        </p:nvSpPr>
        <p:spPr>
          <a:xfrm>
            <a:off x="6955449" y="3102030"/>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best</a:t>
            </a:r>
          </a:p>
        </p:txBody>
      </p:sp>
      <p:pic>
        <p:nvPicPr>
          <p:cNvPr id="10" name="Picture 9"/>
          <p:cNvPicPr/>
          <p:nvPr/>
        </p:nvPicPr>
        <p:blipFill>
          <a:blip r:embed="rId2"/>
          <a:stretch/>
        </p:blipFill>
        <p:spPr>
          <a:xfrm>
            <a:off x="534203" y="4039960"/>
            <a:ext cx="3172743" cy="2078263"/>
          </a:xfrm>
          <a:prstGeom prst="rect">
            <a:avLst/>
          </a:prstGeom>
          <a:ln>
            <a:noFill/>
          </a:ln>
        </p:spPr>
      </p:pic>
      <p:sp>
        <p:nvSpPr>
          <p:cNvPr id="11" name="TextShape 2"/>
          <p:cNvSpPr txBox="1"/>
          <p:nvPr/>
        </p:nvSpPr>
        <p:spPr>
          <a:xfrm>
            <a:off x="625478" y="3630725"/>
            <a:ext cx="3234703" cy="372011"/>
          </a:xfrm>
          <a:prstGeom prst="rect">
            <a:avLst/>
          </a:prstGeom>
          <a:noFill/>
          <a:ln>
            <a:noFill/>
          </a:ln>
        </p:spPr>
        <p:txBody>
          <a:bodyPr lIns="0" tIns="0" rIns="0" bIns="0" anchor="ctr"/>
          <a:lstStyle/>
          <a:p>
            <a:r>
              <a:rPr lang="en-US" sz="1361" b="1" spc="-1" dirty="0" err="1">
                <a:solidFill>
                  <a:srgbClr val="009E4F"/>
                </a:solidFill>
                <a:latin typeface="Arial" panose="020B0604020202020204" pitchFamily="34" charset="0"/>
              </a:rPr>
              <a:t>DSTree</a:t>
            </a:r>
            <a:r>
              <a:rPr lang="en-US" sz="1361" b="1" spc="-1" dirty="0">
                <a:solidFill>
                  <a:srgbClr val="009E4F"/>
                </a:solidFill>
                <a:latin typeface="Arial" panose="020B0604020202020204" pitchFamily="34" charset="0"/>
              </a:rPr>
              <a:t> </a:t>
            </a:r>
            <a:r>
              <a:rPr lang="en-US" sz="1361" b="1" spc="-1" dirty="0">
                <a:solidFill>
                  <a:srgbClr val="4C4C4C"/>
                </a:solidFill>
                <a:latin typeface="Arial" panose="020B0604020202020204" pitchFamily="34" charset="0"/>
              </a:rPr>
              <a:t>and </a:t>
            </a:r>
            <a:r>
              <a:rPr lang="en-US" sz="1361" b="1" spc="-1" dirty="0">
                <a:solidFill>
                  <a:srgbClr val="005800"/>
                </a:solidFill>
                <a:latin typeface="Arial" panose="020B0604020202020204" pitchFamily="34" charset="0"/>
              </a:rPr>
              <a:t>iSAX2+</a:t>
            </a:r>
            <a:r>
              <a:rPr lang="en-US" sz="1361" b="1" spc="-1" dirty="0">
                <a:solidFill>
                  <a:srgbClr val="CE181E"/>
                </a:solidFill>
                <a:latin typeface="Arial" panose="020B0604020202020204" pitchFamily="34" charset="0"/>
              </a:rPr>
              <a:t> </a:t>
            </a:r>
            <a:r>
              <a:rPr lang="en-US" sz="1361" b="1" spc="-1" dirty="0">
                <a:solidFill>
                  <a:srgbClr val="4C4C4C"/>
                </a:solidFill>
                <a:latin typeface="Arial" panose="020B0604020202020204" pitchFamily="34" charset="0"/>
              </a:rPr>
              <a:t>have similar TLB</a:t>
            </a:r>
            <a:r>
              <a:rPr lang="en-US" sz="1361" b="1" spc="-1" dirty="0">
                <a:solidFill>
                  <a:srgbClr val="CE181E"/>
                </a:solidFill>
                <a:latin typeface="Arial" panose="020B0604020202020204" pitchFamily="34" charset="0"/>
              </a:rPr>
              <a:t> </a:t>
            </a:r>
            <a:endParaRPr lang="en-US" sz="1361" spc="-1" dirty="0">
              <a:latin typeface="Arial" panose="020B0604020202020204" pitchFamily="34" charset="0"/>
            </a:endParaRPr>
          </a:p>
        </p:txBody>
      </p:sp>
      <p:pic>
        <p:nvPicPr>
          <p:cNvPr id="12" name="Picture 11"/>
          <p:cNvPicPr/>
          <p:nvPr/>
        </p:nvPicPr>
        <p:blipFill>
          <a:blip r:embed="rId3"/>
          <a:srcRect l="26511" t="4317" r="50746" b="20072"/>
          <a:stretch/>
        </p:blipFill>
        <p:spPr>
          <a:xfrm>
            <a:off x="5028446" y="3965199"/>
            <a:ext cx="2054241" cy="1882815"/>
          </a:xfrm>
          <a:prstGeom prst="rect">
            <a:avLst/>
          </a:prstGeom>
          <a:ln>
            <a:noFill/>
          </a:ln>
        </p:spPr>
      </p:pic>
      <p:sp>
        <p:nvSpPr>
          <p:cNvPr id="13" name="TextShape 5"/>
          <p:cNvSpPr txBox="1"/>
          <p:nvPr/>
        </p:nvSpPr>
        <p:spPr>
          <a:xfrm>
            <a:off x="7227284" y="4444269"/>
            <a:ext cx="1988437" cy="372011"/>
          </a:xfrm>
          <a:prstGeom prst="rect">
            <a:avLst/>
          </a:prstGeom>
          <a:noFill/>
          <a:ln>
            <a:noFill/>
          </a:ln>
        </p:spPr>
        <p:txBody>
          <a:bodyPr lIns="0" tIns="0" rIns="0" bIns="0" anchor="ctr"/>
          <a:lstStyle/>
          <a:p>
            <a:r>
              <a:rPr lang="en-US" sz="1361" b="1" spc="-1" dirty="0">
                <a:solidFill>
                  <a:srgbClr val="00B4B4"/>
                </a:solidFill>
                <a:latin typeface="Arial" panose="020B0604020202020204" pitchFamily="34" charset="0"/>
              </a:rPr>
              <a:t>iSAX2+ </a:t>
            </a:r>
            <a:r>
              <a:rPr lang="en-US" sz="1361" b="1" spc="-1" dirty="0">
                <a:solidFill>
                  <a:srgbClr val="4C4C4C"/>
                </a:solidFill>
                <a:latin typeface="Arial" panose="020B0604020202020204" pitchFamily="34" charset="0"/>
              </a:rPr>
              <a:t>5x slower than </a:t>
            </a:r>
          </a:p>
          <a:p>
            <a:r>
              <a:rPr lang="en-US" sz="1361" b="1" spc="-1" dirty="0" err="1">
                <a:solidFill>
                  <a:srgbClr val="009E4F"/>
                </a:solidFill>
                <a:latin typeface="Arial" panose="020B0604020202020204" pitchFamily="34" charset="0"/>
              </a:rPr>
              <a:t>DSTree</a:t>
            </a:r>
            <a:endParaRPr lang="en-US" sz="1361" spc="-1" dirty="0">
              <a:latin typeface="Arial" panose="020B0604020202020204" pitchFamily="34" charset="0"/>
            </a:endParaRPr>
          </a:p>
        </p:txBody>
      </p:sp>
      <p:sp>
        <p:nvSpPr>
          <p:cNvPr id="14" name="TextShape 8"/>
          <p:cNvSpPr txBox="1"/>
          <p:nvPr/>
        </p:nvSpPr>
        <p:spPr>
          <a:xfrm rot="21570600">
            <a:off x="4059214" y="4402904"/>
            <a:ext cx="437891" cy="329152"/>
          </a:xfrm>
          <a:prstGeom prst="rect">
            <a:avLst/>
          </a:prstGeom>
          <a:noFill/>
          <a:ln>
            <a:noFill/>
          </a:ln>
        </p:spPr>
        <p:txBody>
          <a:bodyPr lIns="0" tIns="0" rIns="0" bIns="0" anchor="ctr"/>
          <a:lstStyle/>
          <a:p>
            <a:r>
              <a:rPr lang="en-US" sz="1633" b="1" spc="-1" dirty="0">
                <a:solidFill>
                  <a:srgbClr val="CE181E"/>
                </a:solidFill>
                <a:latin typeface="Arial" panose="020B0604020202020204" pitchFamily="34" charset="0"/>
              </a:rPr>
              <a:t>YET</a:t>
            </a:r>
            <a:endParaRPr lang="en-US" sz="1633" spc="-1" dirty="0">
              <a:latin typeface="Arial" panose="020B0604020202020204" pitchFamily="34" charset="0"/>
            </a:endParaRPr>
          </a:p>
        </p:txBody>
      </p:sp>
      <p:sp>
        <p:nvSpPr>
          <p:cNvPr id="17" name="Line 3"/>
          <p:cNvSpPr/>
          <p:nvPr/>
        </p:nvSpPr>
        <p:spPr>
          <a:xfrm>
            <a:off x="1024118" y="3931533"/>
            <a:ext cx="346451" cy="873329"/>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0" name="Line 4"/>
          <p:cNvSpPr/>
          <p:nvPr/>
        </p:nvSpPr>
        <p:spPr>
          <a:xfrm flipH="1">
            <a:off x="1493032" y="3889009"/>
            <a:ext cx="257403" cy="8891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1" name="Line 7"/>
          <p:cNvSpPr/>
          <p:nvPr/>
        </p:nvSpPr>
        <p:spPr>
          <a:xfrm flipH="1" flipV="1">
            <a:off x="6275932" y="4551998"/>
            <a:ext cx="901200" cy="4331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2" name="Line 7"/>
          <p:cNvSpPr/>
          <p:nvPr/>
        </p:nvSpPr>
        <p:spPr>
          <a:xfrm flipH="1">
            <a:off x="6275930" y="4816277"/>
            <a:ext cx="901203" cy="7445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13397FA-99F5-4FB2-904E-02098423F55D}"/>
                  </a:ext>
                </a:extLst>
              </p:cNvPr>
              <p:cNvSpPr txBox="1"/>
              <p:nvPr/>
            </p:nvSpPr>
            <p:spPr>
              <a:xfrm>
                <a:off x="1905624"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23" name="TextBox 22">
                <a:extLst>
                  <a:ext uri="{FF2B5EF4-FFF2-40B4-BE49-F238E27FC236}">
                    <a16:creationId xmlns:a16="http://schemas.microsoft.com/office/drawing/2014/main" id="{713397FA-99F5-4FB2-904E-02098423F55D}"/>
                  </a:ext>
                </a:extLst>
              </p:cNvPr>
              <p:cNvSpPr txBox="1">
                <a:spLocks noRot="1" noChangeAspect="1" noMove="1" noResize="1" noEditPoints="1" noAdjustHandles="1" noChangeArrowheads="1" noChangeShapeType="1" noTextEdit="1"/>
              </p:cNvSpPr>
              <p:nvPr/>
            </p:nvSpPr>
            <p:spPr>
              <a:xfrm>
                <a:off x="1905624" y="2669684"/>
                <a:ext cx="5271511" cy="514756"/>
              </a:xfrm>
              <a:prstGeom prst="rect">
                <a:avLst/>
              </a:prstGeom>
              <a:blipFill>
                <a:blip r:embed="rId4"/>
                <a:stretch>
                  <a:fillRect l="-347" t="-2381" b="-9524"/>
                </a:stretch>
              </a:blipFill>
            </p:spPr>
            <p:txBody>
              <a:bodyPr/>
              <a:lstStyle/>
              <a:p>
                <a:r>
                  <a:rPr lang="fr-MA">
                    <a:noFill/>
                  </a:rPr>
                  <a:t> </a:t>
                </a:r>
              </a:p>
            </p:txBody>
          </p:sp>
        </mc:Fallback>
      </mc:AlternateContent>
      <p:sp>
        <p:nvSpPr>
          <p:cNvPr id="24" name="Rectangle 23">
            <a:extLst>
              <a:ext uri="{FF2B5EF4-FFF2-40B4-BE49-F238E27FC236}">
                <a16:creationId xmlns:a16="http://schemas.microsoft.com/office/drawing/2014/main" id="{0806D05F-8BF9-41E2-9E93-97A3C5A7B0F8}"/>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5" name="Rectangle 24">
            <a:extLst>
              <a:ext uri="{FF2B5EF4-FFF2-40B4-BE49-F238E27FC236}">
                <a16:creationId xmlns:a16="http://schemas.microsoft.com/office/drawing/2014/main" id="{EA6757C4-C4A8-45A3-911A-9B3A8ABB941F}"/>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6" name="Rounded Rectangle 12">
            <a:extLst>
              <a:ext uri="{FF2B5EF4-FFF2-40B4-BE49-F238E27FC236}">
                <a16:creationId xmlns:a16="http://schemas.microsoft.com/office/drawing/2014/main" id="{AC92633C-2CA6-4273-A403-F002BF5AEB3C}"/>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27" name="Footer Placeholder 1">
            <a:extLst>
              <a:ext uri="{FF2B5EF4-FFF2-40B4-BE49-F238E27FC236}">
                <a16:creationId xmlns:a16="http://schemas.microsoft.com/office/drawing/2014/main" id="{8F85D9E9-F286-4520-86C5-8F2616F3D14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74367311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TLB does not always predict performance</a:t>
            </a:r>
          </a:p>
        </p:txBody>
      </p:sp>
      <p:sp>
        <p:nvSpPr>
          <p:cNvPr id="18" name="Content Placeholder 2"/>
          <p:cNvSpPr>
            <a:spLocks noGrp="1"/>
          </p:cNvSpPr>
          <p:nvPr>
            <p:ph idx="1"/>
          </p:nvPr>
        </p:nvSpPr>
        <p:spPr>
          <a:xfrm>
            <a:off x="457202" y="2249492"/>
            <a:ext cx="8478839"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mc:AlternateContent xmlns:mc="http://schemas.openxmlformats.org/markup-compatibility/2006" xmlns:a14="http://schemas.microsoft.com/office/drawing/2010/main">
        <mc:Choice Requires="a14">
          <p:sp>
            <p:nvSpPr>
              <p:cNvPr id="19" name="TextBox 18"/>
              <p:cNvSpPr txBox="1"/>
              <p:nvPr/>
            </p:nvSpPr>
            <p:spPr>
              <a:xfrm>
                <a:off x="1905624"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1905624" y="2669684"/>
                <a:ext cx="5271511" cy="514756"/>
              </a:xfrm>
              <a:prstGeom prst="rect">
                <a:avLst/>
              </a:prstGeom>
              <a:blipFill>
                <a:blip r:embed="rId2"/>
                <a:stretch>
                  <a:fillRect l="-347" t="-2381" b="-9524"/>
                </a:stretch>
              </a:blipFill>
            </p:spPr>
            <p:txBody>
              <a:bodyPr/>
              <a:lstStyle/>
              <a:p>
                <a:r>
                  <a:rPr lang="fr-MA">
                    <a:noFill/>
                  </a:rPr>
                  <a:t> </a:t>
                </a:r>
              </a:p>
            </p:txBody>
          </p:sp>
        </mc:Fallback>
      </mc:AlternateContent>
      <p:sp>
        <p:nvSpPr>
          <p:cNvPr id="3" name="TextBox 2"/>
          <p:cNvSpPr txBox="1"/>
          <p:nvPr/>
        </p:nvSpPr>
        <p:spPr>
          <a:xfrm>
            <a:off x="1309767" y="2713991"/>
            <a:ext cx="685800" cy="415498"/>
          </a:xfrm>
          <a:prstGeom prst="rect">
            <a:avLst/>
          </a:prstGeom>
          <a:noFill/>
        </p:spPr>
        <p:txBody>
          <a:bodyPr wrap="square" rtlCol="0">
            <a:spAutoFit/>
          </a:bodyPr>
          <a:lstStyle/>
          <a:p>
            <a:r>
              <a:rPr lang="en-CA" sz="2100" b="1" dirty="0">
                <a:solidFill>
                  <a:srgbClr val="C00000"/>
                </a:solidFill>
                <a:latin typeface="Arial" panose="020B0604020202020204" pitchFamily="34" charset="0"/>
              </a:rPr>
              <a:t>0 </a:t>
            </a:r>
            <a:r>
              <a:rPr lang="en-CA" sz="2100" b="1" dirty="0">
                <a:solidFill>
                  <a:srgbClr val="C00000"/>
                </a:solidFill>
                <a:latin typeface="Times New Roman" panose="02020603050405020304" pitchFamily="18" charset="0"/>
                <a:cs typeface="Times New Roman" panose="02020603050405020304" pitchFamily="18" charset="0"/>
              </a:rPr>
              <a:t>≤</a:t>
            </a:r>
            <a:endParaRPr lang="en-CA" sz="2100" b="1" dirty="0">
              <a:solidFill>
                <a:srgbClr val="C00000"/>
              </a:solidFill>
              <a:latin typeface="Arial" panose="020B0604020202020204" pitchFamily="34" charset="0"/>
            </a:endParaRPr>
          </a:p>
        </p:txBody>
      </p:sp>
      <p:sp>
        <p:nvSpPr>
          <p:cNvPr id="7" name="TextBox 6"/>
          <p:cNvSpPr txBox="1"/>
          <p:nvPr/>
        </p:nvSpPr>
        <p:spPr>
          <a:xfrm>
            <a:off x="6966679" y="2697128"/>
            <a:ext cx="685800" cy="415498"/>
          </a:xfrm>
          <a:prstGeom prst="rect">
            <a:avLst/>
          </a:prstGeom>
          <a:noFill/>
        </p:spPr>
        <p:txBody>
          <a:bodyPr wrap="square" rtlCol="0">
            <a:spAutoFit/>
          </a:bodyPr>
          <a:lstStyle/>
          <a:p>
            <a:r>
              <a:rPr lang="en-CA" sz="2100" b="1" dirty="0">
                <a:solidFill>
                  <a:srgbClr val="C00000"/>
                </a:solidFill>
                <a:latin typeface="Times New Roman" panose="02020603050405020304" pitchFamily="18" charset="0"/>
                <a:cs typeface="Times New Roman" panose="02020603050405020304" pitchFamily="18" charset="0"/>
              </a:rPr>
              <a:t>≤ 1</a:t>
            </a:r>
            <a:endParaRPr lang="en-CA" sz="2100" b="1" dirty="0">
              <a:solidFill>
                <a:srgbClr val="C00000"/>
              </a:solidFill>
              <a:latin typeface="Arial" panose="020B0604020202020204" pitchFamily="34" charset="0"/>
            </a:endParaRPr>
          </a:p>
        </p:txBody>
      </p:sp>
      <p:sp>
        <p:nvSpPr>
          <p:cNvPr id="5" name="TextBox 4"/>
          <p:cNvSpPr txBox="1"/>
          <p:nvPr/>
        </p:nvSpPr>
        <p:spPr>
          <a:xfrm>
            <a:off x="1197344" y="3100155"/>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worst</a:t>
            </a:r>
          </a:p>
        </p:txBody>
      </p:sp>
      <p:sp>
        <p:nvSpPr>
          <p:cNvPr id="9" name="TextBox 8"/>
          <p:cNvSpPr txBox="1"/>
          <p:nvPr/>
        </p:nvSpPr>
        <p:spPr>
          <a:xfrm>
            <a:off x="6955449" y="3102030"/>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best</a:t>
            </a:r>
          </a:p>
        </p:txBody>
      </p:sp>
      <p:pic>
        <p:nvPicPr>
          <p:cNvPr id="10" name="Picture 9"/>
          <p:cNvPicPr/>
          <p:nvPr/>
        </p:nvPicPr>
        <p:blipFill>
          <a:blip r:embed="rId3"/>
          <a:stretch/>
        </p:blipFill>
        <p:spPr>
          <a:xfrm>
            <a:off x="534203" y="4039960"/>
            <a:ext cx="3172743" cy="2078263"/>
          </a:xfrm>
          <a:prstGeom prst="rect">
            <a:avLst/>
          </a:prstGeom>
          <a:ln>
            <a:noFill/>
          </a:ln>
        </p:spPr>
      </p:pic>
      <p:sp>
        <p:nvSpPr>
          <p:cNvPr id="11" name="TextShape 2"/>
          <p:cNvSpPr txBox="1"/>
          <p:nvPr/>
        </p:nvSpPr>
        <p:spPr>
          <a:xfrm>
            <a:off x="625478" y="3630725"/>
            <a:ext cx="3234703" cy="372011"/>
          </a:xfrm>
          <a:prstGeom prst="rect">
            <a:avLst/>
          </a:prstGeom>
          <a:noFill/>
          <a:ln>
            <a:noFill/>
          </a:ln>
        </p:spPr>
        <p:txBody>
          <a:bodyPr lIns="0" tIns="0" rIns="0" bIns="0" anchor="ctr"/>
          <a:lstStyle/>
          <a:p>
            <a:r>
              <a:rPr lang="en-US" sz="1361" b="1" spc="-1" dirty="0" err="1">
                <a:solidFill>
                  <a:srgbClr val="009E4F"/>
                </a:solidFill>
                <a:latin typeface="Arial" panose="020B0604020202020204" pitchFamily="34" charset="0"/>
              </a:rPr>
              <a:t>DSTree</a:t>
            </a:r>
            <a:r>
              <a:rPr lang="en-US" sz="1361" b="1" spc="-1" dirty="0">
                <a:solidFill>
                  <a:srgbClr val="009E4F"/>
                </a:solidFill>
                <a:latin typeface="Arial" panose="020B0604020202020204" pitchFamily="34" charset="0"/>
              </a:rPr>
              <a:t> </a:t>
            </a:r>
            <a:r>
              <a:rPr lang="en-US" sz="1361" b="1" spc="-1" dirty="0">
                <a:solidFill>
                  <a:srgbClr val="4C4C4C"/>
                </a:solidFill>
                <a:latin typeface="Arial" panose="020B0604020202020204" pitchFamily="34" charset="0"/>
              </a:rPr>
              <a:t>and </a:t>
            </a:r>
            <a:r>
              <a:rPr lang="en-US" sz="1361" b="1" spc="-1" dirty="0">
                <a:solidFill>
                  <a:srgbClr val="005800"/>
                </a:solidFill>
                <a:latin typeface="Arial" panose="020B0604020202020204" pitchFamily="34" charset="0"/>
              </a:rPr>
              <a:t>iSAX2+</a:t>
            </a:r>
            <a:r>
              <a:rPr lang="en-US" sz="1361" b="1" spc="-1" dirty="0">
                <a:solidFill>
                  <a:srgbClr val="CE181E"/>
                </a:solidFill>
                <a:latin typeface="Arial" panose="020B0604020202020204" pitchFamily="34" charset="0"/>
              </a:rPr>
              <a:t> </a:t>
            </a:r>
            <a:r>
              <a:rPr lang="en-US" sz="1361" b="1" spc="-1" dirty="0">
                <a:solidFill>
                  <a:srgbClr val="4C4C4C"/>
                </a:solidFill>
                <a:latin typeface="Arial" panose="020B0604020202020204" pitchFamily="34" charset="0"/>
              </a:rPr>
              <a:t>have similar TLB</a:t>
            </a:r>
            <a:r>
              <a:rPr lang="en-US" sz="1361" b="1" spc="-1" dirty="0">
                <a:solidFill>
                  <a:srgbClr val="CE181E"/>
                </a:solidFill>
                <a:latin typeface="Arial" panose="020B0604020202020204" pitchFamily="34" charset="0"/>
              </a:rPr>
              <a:t> </a:t>
            </a:r>
            <a:endParaRPr lang="en-US" sz="1361" spc="-1" dirty="0">
              <a:latin typeface="Arial" panose="020B0604020202020204" pitchFamily="34" charset="0"/>
            </a:endParaRPr>
          </a:p>
        </p:txBody>
      </p:sp>
      <p:pic>
        <p:nvPicPr>
          <p:cNvPr id="12" name="Picture 11"/>
          <p:cNvPicPr/>
          <p:nvPr/>
        </p:nvPicPr>
        <p:blipFill>
          <a:blip r:embed="rId4"/>
          <a:srcRect l="26511" t="4317" r="50746" b="20072"/>
          <a:stretch/>
        </p:blipFill>
        <p:spPr>
          <a:xfrm>
            <a:off x="5028446" y="3965199"/>
            <a:ext cx="2054241" cy="1882815"/>
          </a:xfrm>
          <a:prstGeom prst="rect">
            <a:avLst/>
          </a:prstGeom>
          <a:ln>
            <a:noFill/>
          </a:ln>
        </p:spPr>
      </p:pic>
      <p:sp>
        <p:nvSpPr>
          <p:cNvPr id="14" name="TextShape 8"/>
          <p:cNvSpPr txBox="1"/>
          <p:nvPr/>
        </p:nvSpPr>
        <p:spPr>
          <a:xfrm rot="21570600">
            <a:off x="4059214" y="4402904"/>
            <a:ext cx="437891" cy="329152"/>
          </a:xfrm>
          <a:prstGeom prst="rect">
            <a:avLst/>
          </a:prstGeom>
          <a:noFill/>
          <a:ln>
            <a:noFill/>
          </a:ln>
        </p:spPr>
        <p:txBody>
          <a:bodyPr lIns="0" tIns="0" rIns="0" bIns="0" anchor="ctr"/>
          <a:lstStyle/>
          <a:p>
            <a:r>
              <a:rPr lang="en-US" sz="1633" b="1" spc="-1" dirty="0">
                <a:solidFill>
                  <a:srgbClr val="CE181E"/>
                </a:solidFill>
                <a:latin typeface="Arial" panose="020B0604020202020204" pitchFamily="34" charset="0"/>
              </a:rPr>
              <a:t>YET</a:t>
            </a:r>
            <a:endParaRPr lang="en-US" sz="1633" spc="-1" dirty="0">
              <a:latin typeface="Arial" panose="020B0604020202020204" pitchFamily="34" charset="0"/>
            </a:endParaRPr>
          </a:p>
        </p:txBody>
      </p:sp>
      <p:sp>
        <p:nvSpPr>
          <p:cNvPr id="15" name="Content Placeholder 2"/>
          <p:cNvSpPr txBox="1">
            <a:spLocks/>
          </p:cNvSpPr>
          <p:nvPr/>
        </p:nvSpPr>
        <p:spPr>
          <a:xfrm>
            <a:off x="1568349" y="6236966"/>
            <a:ext cx="6483205" cy="482227"/>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solidFill>
                  <a:srgbClr val="C00000"/>
                </a:solidFill>
                <a:latin typeface="Arial" panose="020B0604020202020204" pitchFamily="34" charset="0"/>
              </a:rPr>
              <a:t>No bias, same data and same implementation framework</a:t>
            </a:r>
          </a:p>
          <a:p>
            <a:pPr marL="0" indent="0">
              <a:buNone/>
            </a:pPr>
            <a:endParaRPr lang="en-CA" sz="2100" dirty="0">
              <a:latin typeface="Arial" panose="020B0604020202020204" pitchFamily="34" charset="0"/>
            </a:endParaRPr>
          </a:p>
        </p:txBody>
      </p:sp>
      <p:sp>
        <p:nvSpPr>
          <p:cNvPr id="16" name="Line 3"/>
          <p:cNvSpPr/>
          <p:nvPr/>
        </p:nvSpPr>
        <p:spPr>
          <a:xfrm>
            <a:off x="1024118" y="3931533"/>
            <a:ext cx="346451" cy="873329"/>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7" name="Line 4"/>
          <p:cNvSpPr/>
          <p:nvPr/>
        </p:nvSpPr>
        <p:spPr>
          <a:xfrm flipH="1">
            <a:off x="1493032" y="3889009"/>
            <a:ext cx="257403" cy="8891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0" name="Line 7"/>
          <p:cNvSpPr/>
          <p:nvPr/>
        </p:nvSpPr>
        <p:spPr>
          <a:xfrm flipH="1" flipV="1">
            <a:off x="6275932" y="4551998"/>
            <a:ext cx="901200" cy="4331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1" name="Line 7"/>
          <p:cNvSpPr/>
          <p:nvPr/>
        </p:nvSpPr>
        <p:spPr>
          <a:xfrm flipH="1">
            <a:off x="6275930" y="4816277"/>
            <a:ext cx="901203" cy="7445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2" name="TextShape 5">
            <a:extLst>
              <a:ext uri="{FF2B5EF4-FFF2-40B4-BE49-F238E27FC236}">
                <a16:creationId xmlns:a16="http://schemas.microsoft.com/office/drawing/2014/main" id="{8904876A-60D6-4209-90AF-0DB47D164146}"/>
              </a:ext>
            </a:extLst>
          </p:cNvPr>
          <p:cNvSpPr txBox="1"/>
          <p:nvPr/>
        </p:nvSpPr>
        <p:spPr>
          <a:xfrm>
            <a:off x="7227284" y="4444269"/>
            <a:ext cx="1988437" cy="372011"/>
          </a:xfrm>
          <a:prstGeom prst="rect">
            <a:avLst/>
          </a:prstGeom>
          <a:noFill/>
          <a:ln>
            <a:noFill/>
          </a:ln>
        </p:spPr>
        <p:txBody>
          <a:bodyPr lIns="0" tIns="0" rIns="0" bIns="0" anchor="ctr"/>
          <a:lstStyle/>
          <a:p>
            <a:r>
              <a:rPr lang="en-US" sz="1361" b="1" spc="-1" dirty="0">
                <a:solidFill>
                  <a:srgbClr val="00B4B4"/>
                </a:solidFill>
                <a:latin typeface="Arial" panose="020B0604020202020204" pitchFamily="34" charset="0"/>
              </a:rPr>
              <a:t>iSAX2+ </a:t>
            </a:r>
            <a:r>
              <a:rPr lang="en-US" sz="1361" b="1" spc="-1" dirty="0">
                <a:solidFill>
                  <a:srgbClr val="4C4C4C"/>
                </a:solidFill>
                <a:latin typeface="Arial" panose="020B0604020202020204" pitchFamily="34" charset="0"/>
              </a:rPr>
              <a:t>5x slower than </a:t>
            </a:r>
          </a:p>
          <a:p>
            <a:r>
              <a:rPr lang="en-US" sz="1361" b="1" spc="-1" dirty="0" err="1">
                <a:solidFill>
                  <a:srgbClr val="009E4F"/>
                </a:solidFill>
                <a:latin typeface="Arial" panose="020B0604020202020204" pitchFamily="34" charset="0"/>
              </a:rPr>
              <a:t>DSTree</a:t>
            </a:r>
            <a:endParaRPr lang="en-US" sz="1361" spc="-1" dirty="0">
              <a:latin typeface="Arial" panose="020B0604020202020204" pitchFamily="34" charset="0"/>
            </a:endParaRPr>
          </a:p>
        </p:txBody>
      </p:sp>
      <p:sp>
        <p:nvSpPr>
          <p:cNvPr id="23" name="Rectangle 22">
            <a:extLst>
              <a:ext uri="{FF2B5EF4-FFF2-40B4-BE49-F238E27FC236}">
                <a16:creationId xmlns:a16="http://schemas.microsoft.com/office/drawing/2014/main" id="{BCDFA1D9-7E0A-4253-A625-3D77AE507E97}"/>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4" name="Rectangle 23">
            <a:extLst>
              <a:ext uri="{FF2B5EF4-FFF2-40B4-BE49-F238E27FC236}">
                <a16:creationId xmlns:a16="http://schemas.microsoft.com/office/drawing/2014/main" id="{F07D9602-5A5D-4F60-8C25-8F4B707CC6F2}"/>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5" name="Rounded Rectangle 12">
            <a:extLst>
              <a:ext uri="{FF2B5EF4-FFF2-40B4-BE49-F238E27FC236}">
                <a16:creationId xmlns:a16="http://schemas.microsoft.com/office/drawing/2014/main" id="{9F280757-4AF9-4F21-8CF4-ACD113717F01}"/>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26" name="Footer Placeholder 1">
            <a:extLst>
              <a:ext uri="{FF2B5EF4-FFF2-40B4-BE49-F238E27FC236}">
                <a16:creationId xmlns:a16="http://schemas.microsoft.com/office/drawing/2014/main" id="{4D862B24-E67C-4A71-93C2-063FD10631C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7254613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CA" dirty="0"/>
              <a:t>Insights</a:t>
            </a:r>
          </a:p>
        </p:txBody>
      </p:sp>
      <p:sp>
        <p:nvSpPr>
          <p:cNvPr id="13" name="Content Placeholder 2"/>
          <p:cNvSpPr>
            <a:spLocks noGrp="1"/>
          </p:cNvSpPr>
          <p:nvPr>
            <p:ph idx="1"/>
          </p:nvPr>
        </p:nvSpPr>
        <p:spPr/>
        <p:txBody>
          <a:bodyPr/>
          <a:lstStyle/>
          <a:p>
            <a:r>
              <a:rPr lang="en-CA" dirty="0"/>
              <a:t> Results are sensitive to:</a:t>
            </a:r>
          </a:p>
          <a:p>
            <a:pPr lvl="1"/>
            <a:r>
              <a:rPr lang="en-CA" dirty="0"/>
              <a:t>Parameter tuning</a:t>
            </a:r>
          </a:p>
          <a:p>
            <a:pPr lvl="1"/>
            <a:r>
              <a:rPr lang="en-CA" dirty="0"/>
              <a:t>Hardware setup</a:t>
            </a:r>
          </a:p>
          <a:p>
            <a:pPr lvl="1"/>
            <a:r>
              <a:rPr lang="en-CA" dirty="0"/>
              <a:t>Implementation</a:t>
            </a:r>
          </a:p>
          <a:p>
            <a:pPr lvl="1"/>
            <a:r>
              <a:rPr lang="en-CA" dirty="0"/>
              <a:t>Workload selection</a:t>
            </a:r>
          </a:p>
          <a:p>
            <a:r>
              <a:rPr lang="en-CA" dirty="0"/>
              <a:t> Results identify methods that would benefit from modern hardware</a:t>
            </a:r>
          </a:p>
          <a:p>
            <a:pPr marL="0" indent="0">
              <a:buNone/>
            </a:pPr>
            <a:endParaRPr lang="en-CA" dirty="0"/>
          </a:p>
        </p:txBody>
      </p:sp>
      <p:pic>
        <p:nvPicPr>
          <p:cNvPr id="6" name="Google Shape;335;p26"/>
          <p:cNvPicPr preferRelativeResize="0"/>
          <p:nvPr/>
        </p:nvPicPr>
        <p:blipFill>
          <a:blip r:embed="rId3">
            <a:alphaModFix/>
          </a:blip>
          <a:stretch>
            <a:fillRect/>
          </a:stretch>
        </p:blipFill>
        <p:spPr>
          <a:xfrm>
            <a:off x="5598249" y="1331721"/>
            <a:ext cx="689363" cy="689363"/>
          </a:xfrm>
          <a:prstGeom prst="rect">
            <a:avLst/>
          </a:prstGeom>
          <a:noFill/>
          <a:ln>
            <a:noFill/>
          </a:ln>
        </p:spPr>
      </p:pic>
      <p:sp>
        <p:nvSpPr>
          <p:cNvPr id="7" name="Rectangle 6">
            <a:extLst>
              <a:ext uri="{FF2B5EF4-FFF2-40B4-BE49-F238E27FC236}">
                <a16:creationId xmlns:a16="http://schemas.microsoft.com/office/drawing/2014/main" id="{11C42FDC-2104-40FA-A3DC-485865BECE9F}"/>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8" name="Rectangle 7">
            <a:extLst>
              <a:ext uri="{FF2B5EF4-FFF2-40B4-BE49-F238E27FC236}">
                <a16:creationId xmlns:a16="http://schemas.microsoft.com/office/drawing/2014/main" id="{C9488DCD-3B9F-4E11-A42E-6B7234EE7923}"/>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9" name="Rounded Rectangle 12">
            <a:extLst>
              <a:ext uri="{FF2B5EF4-FFF2-40B4-BE49-F238E27FC236}">
                <a16:creationId xmlns:a16="http://schemas.microsoft.com/office/drawing/2014/main" id="{44BABD7D-93C5-451D-8557-05600A2E9091}"/>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10" name="Footer Placeholder 1">
            <a:extLst>
              <a:ext uri="{FF2B5EF4-FFF2-40B4-BE49-F238E27FC236}">
                <a16:creationId xmlns:a16="http://schemas.microsoft.com/office/drawing/2014/main" id="{EA767FE4-DB9B-4C05-97E9-F055E2F1A5E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1757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82;p38"/>
          <p:cNvSpPr txBox="1">
            <a:spLocks/>
          </p:cNvSpPr>
          <p:nvPr/>
        </p:nvSpPr>
        <p:spPr>
          <a:xfrm>
            <a:off x="1364851" y="2395517"/>
            <a:ext cx="6905911" cy="429525"/>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spcBef>
                <a:spcPts val="0"/>
              </a:spcBef>
            </a:pPr>
            <a:r>
              <a:rPr lang="en-US" sz="1651" b="1" u="sng" dirty="0">
                <a:solidFill>
                  <a:srgbClr val="666666"/>
                </a:solidFill>
                <a:latin typeface="Arial" panose="020B0604020202020204" pitchFamily="34" charset="0"/>
                <a:ea typeface="Century Gothic"/>
                <a:cs typeface="Arial" panose="020B0604020202020204" pitchFamily="34" charset="0"/>
                <a:sym typeface="Century Gothic"/>
              </a:rPr>
              <a:t>Scenario</a:t>
            </a:r>
            <a:r>
              <a:rPr lang="en-US" sz="1651" b="1" dirty="0">
                <a:solidFill>
                  <a:srgbClr val="666666"/>
                </a:solidFill>
                <a:latin typeface="Arial" panose="020B0604020202020204" pitchFamily="34" charset="0"/>
                <a:ea typeface="Century Gothic"/>
                <a:cs typeface="Arial" panose="020B0604020202020204" pitchFamily="34" charset="0"/>
                <a:sym typeface="Century Gothic"/>
              </a:rPr>
              <a:t>: Indexing and answering 10K exact queries on HDD</a:t>
            </a:r>
            <a:endParaRPr lang="en-US" sz="2700" b="1" dirty="0">
              <a:solidFill>
                <a:srgbClr val="3D85C6"/>
              </a:solidFill>
              <a:latin typeface="Arial" panose="020B0604020202020204" pitchFamily="34" charset="0"/>
              <a:ea typeface="Century Gothic"/>
              <a:cs typeface="Arial" panose="020B0604020202020204" pitchFamily="34" charset="0"/>
              <a:sym typeface="Century Gothic"/>
            </a:endParaRPr>
          </a:p>
        </p:txBody>
      </p:sp>
      <p:sp>
        <p:nvSpPr>
          <p:cNvPr id="8" name="Title 1"/>
          <p:cNvSpPr txBox="1">
            <a:spLocks/>
          </p:cNvSpPr>
          <p:nvPr/>
        </p:nvSpPr>
        <p:spPr>
          <a:xfrm>
            <a:off x="226615" y="1320703"/>
            <a:ext cx="9475967"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Recommendations</a:t>
            </a:r>
          </a:p>
        </p:txBody>
      </p:sp>
      <p:pic>
        <p:nvPicPr>
          <p:cNvPr id="10" name="Google Shape;336;p26"/>
          <p:cNvPicPr preferRelativeResize="0"/>
          <p:nvPr/>
        </p:nvPicPr>
        <p:blipFill>
          <a:blip r:embed="rId3">
            <a:alphaModFix/>
          </a:blip>
          <a:stretch>
            <a:fillRect/>
          </a:stretch>
        </p:blipFill>
        <p:spPr>
          <a:xfrm>
            <a:off x="6601077" y="1148050"/>
            <a:ext cx="689363" cy="692444"/>
          </a:xfrm>
          <a:prstGeom prst="rect">
            <a:avLst/>
          </a:prstGeom>
          <a:noFill/>
          <a:ln>
            <a:noFill/>
          </a:ln>
        </p:spPr>
      </p:pic>
      <p:sp>
        <p:nvSpPr>
          <p:cNvPr id="6" name="Rectangle 5">
            <a:extLst>
              <a:ext uri="{FF2B5EF4-FFF2-40B4-BE49-F238E27FC236}">
                <a16:creationId xmlns:a16="http://schemas.microsoft.com/office/drawing/2014/main" id="{C62FCF14-D021-407D-A5AF-CD7115B36702}"/>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66BA2A43-1B4D-408E-9258-9530270D3B97}"/>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1" name="Rounded Rectangle 12">
            <a:extLst>
              <a:ext uri="{FF2B5EF4-FFF2-40B4-BE49-F238E27FC236}">
                <a16:creationId xmlns:a16="http://schemas.microsoft.com/office/drawing/2014/main" id="{0CF8EB31-1AE5-415B-8443-B8AF68244264}"/>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pic>
        <p:nvPicPr>
          <p:cNvPr id="4" name="Image 3">
            <a:extLst>
              <a:ext uri="{FF2B5EF4-FFF2-40B4-BE49-F238E27FC236}">
                <a16:creationId xmlns:a16="http://schemas.microsoft.com/office/drawing/2014/main" id="{8F730BF4-C125-42D5-9F67-EF592929CA46}"/>
              </a:ext>
            </a:extLst>
          </p:cNvPr>
          <p:cNvPicPr>
            <a:picLocks noChangeAspect="1"/>
          </p:cNvPicPr>
          <p:nvPr/>
        </p:nvPicPr>
        <p:blipFill rotWithShape="1">
          <a:blip r:embed="rId4"/>
          <a:srcRect l="61646" t="50000" r="11139" b="30463"/>
          <a:stretch/>
        </p:blipFill>
        <p:spPr>
          <a:xfrm>
            <a:off x="1105171" y="2905679"/>
            <a:ext cx="7106103" cy="2869476"/>
          </a:xfrm>
          <a:prstGeom prst="rect">
            <a:avLst/>
          </a:prstGeom>
        </p:spPr>
      </p:pic>
      <p:sp>
        <p:nvSpPr>
          <p:cNvPr id="12" name="Footer Placeholder 1">
            <a:extLst>
              <a:ext uri="{FF2B5EF4-FFF2-40B4-BE49-F238E27FC236}">
                <a16:creationId xmlns:a16="http://schemas.microsoft.com/office/drawing/2014/main" id="{2073932C-B7D3-4F2D-B914-17D03BE7635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72993466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Experimental Comparisons:</a:t>
            </a:r>
            <a:br>
              <a:rPr lang="en-US" dirty="0"/>
            </a:br>
            <a:r>
              <a:rPr lang="en-US" dirty="0"/>
              <a:t>Approximate Query Answering</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A988F9DB-3E3C-4B7E-A5CF-D04360AAFD1D}"/>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7"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a:xfrm>
            <a:off x="8174039" y="1588"/>
            <a:ext cx="762000" cy="366712"/>
          </a:xfrm>
        </p:spPr>
        <p:txBody>
          <a:bodyPr/>
          <a:lstStyle/>
          <a:p>
            <a:fld id="{B5C6C3C4-1F13-A745-94B4-FF34C1932FEB}" type="slidenum">
              <a:rPr lang="en-US" smtClean="0"/>
              <a:pPr/>
              <a:t>305</a:t>
            </a:fld>
            <a:endParaRPr lang="en-US" dirty="0"/>
          </a:p>
        </p:txBody>
      </p:sp>
    </p:spTree>
    <p:extLst>
      <p:ext uri="{BB962C8B-B14F-4D97-AF65-F5344CB8AC3E}">
        <p14:creationId xmlns:p14="http://schemas.microsoft.com/office/powerpoint/2010/main" val="195611934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008"/>
            <a:ext cx="8229600" cy="1066800"/>
          </a:xfrm>
        </p:spPr>
        <p:txBody>
          <a:bodyPr/>
          <a:lstStyle/>
          <a:p>
            <a:r>
              <a:rPr lang="en-CA" dirty="0"/>
              <a:t>Experimental Framework</a:t>
            </a:r>
            <a:endParaRPr lang="en-US" dirty="0"/>
          </a:p>
        </p:txBody>
      </p:sp>
      <p:sp>
        <p:nvSpPr>
          <p:cNvPr id="15" name="Content Placeholder 2"/>
          <p:cNvSpPr txBox="1">
            <a:spLocks/>
          </p:cNvSpPr>
          <p:nvPr/>
        </p:nvSpPr>
        <p:spPr bwMode="auto">
          <a:xfrm>
            <a:off x="616081" y="1135411"/>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dirty="0"/>
          </a:p>
          <a:p>
            <a:r>
              <a:rPr lang="en-CA" sz="1800" dirty="0"/>
              <a:t>Datasets</a:t>
            </a:r>
          </a:p>
          <a:p>
            <a:pPr lvl="1"/>
            <a:r>
              <a:rPr lang="en-CA" sz="1600" dirty="0"/>
              <a:t>In-memory and disk-based datasets</a:t>
            </a:r>
          </a:p>
          <a:p>
            <a:pPr lvl="1"/>
            <a:r>
              <a:rPr lang="en-CA" sz="1600" dirty="0"/>
              <a:t>Synthetic data modeling financial time series </a:t>
            </a:r>
          </a:p>
          <a:p>
            <a:pPr lvl="1"/>
            <a:r>
              <a:rPr lang="en-CA" sz="1600" dirty="0"/>
              <a:t>Four real datasets from deep learning, computer vision, seismology, and neuroscience (25GB-250GB)</a:t>
            </a:r>
          </a:p>
          <a:p>
            <a:r>
              <a:rPr lang="en-CA" sz="1800" dirty="0"/>
              <a:t> Query Workloads</a:t>
            </a:r>
          </a:p>
          <a:p>
            <a:pPr lvl="1"/>
            <a:r>
              <a:rPr lang="en-CA" sz="1600" dirty="0"/>
              <a:t>100 – 10,000 </a:t>
            </a:r>
            <a:r>
              <a:rPr lang="en-CA" sz="1600" dirty="0" err="1"/>
              <a:t>kNN</a:t>
            </a:r>
            <a:r>
              <a:rPr lang="en-CA" sz="1600" dirty="0"/>
              <a:t> queries k in [1,100]</a:t>
            </a:r>
          </a:p>
          <a:p>
            <a:pPr lvl="1"/>
            <a:r>
              <a:rPr lang="en-CA" sz="1600" dirty="0"/>
              <a:t>ng-approximate and </a:t>
            </a:r>
            <a:r>
              <a:rPr lang="en-US" sz="1600" dirty="0">
                <a:ea typeface="Helvetica Neue"/>
                <a:cs typeface="Helvetica Neue"/>
                <a:sym typeface="Helvetica Neue"/>
              </a:rPr>
              <a:t>δ-ε</a:t>
            </a:r>
            <a:r>
              <a:rPr lang="en-US" sz="1600" b="1" dirty="0">
                <a:ea typeface="Helvetica Neue"/>
                <a:cs typeface="Helvetica Neue"/>
                <a:sym typeface="Helvetica Neue"/>
              </a:rPr>
              <a:t>-</a:t>
            </a:r>
            <a:r>
              <a:rPr lang="en-US" sz="1600" dirty="0">
                <a:ea typeface="Helvetica Neue"/>
                <a:cs typeface="Helvetica Neue"/>
                <a:sym typeface="Helvetica Neue"/>
              </a:rPr>
              <a:t>approximate queries (exact queries used as yardstick)</a:t>
            </a:r>
            <a:endParaRPr lang="en-CA" sz="1600" dirty="0"/>
          </a:p>
          <a:p>
            <a:r>
              <a:rPr lang="en-CA" sz="1800" dirty="0"/>
              <a:t>C/C++ methods (3 methods reimplemented from scratch) </a:t>
            </a:r>
          </a:p>
          <a:p>
            <a:r>
              <a:rPr lang="en-CA" sz="1600" dirty="0"/>
              <a:t> Performance measures</a:t>
            </a:r>
          </a:p>
          <a:p>
            <a:pPr lvl="1"/>
            <a:r>
              <a:rPr lang="en-CA" sz="1200" dirty="0"/>
              <a:t>Efficiency: time, throughput, #disk accesses, % of data accessed</a:t>
            </a:r>
          </a:p>
          <a:p>
            <a:pPr lvl="1"/>
            <a:r>
              <a:rPr lang="en-CA" sz="1200" dirty="0"/>
              <a:t>Accuracy: average recall, mean average precision, mean relative error </a:t>
            </a:r>
            <a:endParaRPr lang="en-CA" sz="1000" dirty="0"/>
          </a:p>
          <a:p>
            <a:r>
              <a:rPr lang="en-CA" sz="1800" dirty="0"/>
              <a:t>Procedure:</a:t>
            </a:r>
          </a:p>
          <a:p>
            <a:pPr lvl="1"/>
            <a:r>
              <a:rPr lang="en-CA" sz="1600" dirty="0"/>
              <a:t>Step 1: Parametrization</a:t>
            </a:r>
          </a:p>
          <a:p>
            <a:pPr lvl="1"/>
            <a:r>
              <a:rPr lang="en-CA" sz="1600" dirty="0"/>
              <a:t>Step 2: Evaluation of indexing/query answering scalability in-memory </a:t>
            </a:r>
          </a:p>
          <a:p>
            <a:pPr lvl="1"/>
            <a:r>
              <a:rPr lang="en-CA" sz="1600" dirty="0"/>
              <a:t>Step 3: Evaluation of indexing/query answering scalability on-disk</a:t>
            </a:r>
          </a:p>
          <a:p>
            <a:pPr lvl="1"/>
            <a:r>
              <a:rPr lang="en-CA" sz="1600" dirty="0"/>
              <a:t>Step 4: Additional experiments with best-performing methods on disk</a:t>
            </a:r>
            <a:endParaRPr lang="en-CA" dirty="0"/>
          </a:p>
        </p:txBody>
      </p:sp>
      <p:sp>
        <p:nvSpPr>
          <p:cNvPr id="6" name="Rectangle 5">
            <a:extLst>
              <a:ext uri="{FF2B5EF4-FFF2-40B4-BE49-F238E27FC236}">
                <a16:creationId xmlns:a16="http://schemas.microsoft.com/office/drawing/2014/main" id="{5D44143F-3ADA-4944-A48B-6968551CFFC5}"/>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6A48CDF0-334A-46D4-B7F5-203BD5B118C4}"/>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5840A259-4612-4D0E-8BC0-DB42037CB13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389EFEFE-8A86-4DBE-B7C3-2E1E789EC62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66239527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64946"/>
          <a:stretch/>
        </p:blipFill>
        <p:spPr>
          <a:xfrm>
            <a:off x="73823" y="2637954"/>
            <a:ext cx="9008280" cy="717999"/>
          </a:xfrm>
          <a:prstGeom prst="rect">
            <a:avLst/>
          </a:prstGeom>
        </p:spPr>
      </p:pic>
      <p:sp>
        <p:nvSpPr>
          <p:cNvPr id="7" name="Title 1"/>
          <p:cNvSpPr txBox="1">
            <a:spLocks/>
          </p:cNvSpPr>
          <p:nvPr/>
        </p:nvSpPr>
        <p:spPr>
          <a:xfrm>
            <a:off x="238539" y="1267031"/>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Approximate Methods Covered in Study</a:t>
            </a:r>
          </a:p>
        </p:txBody>
      </p:sp>
      <p:sp>
        <p:nvSpPr>
          <p:cNvPr id="4" name="Footer Placeholder 1">
            <a:extLst>
              <a:ext uri="{FF2B5EF4-FFF2-40B4-BE49-F238E27FC236}">
                <a16:creationId xmlns:a16="http://schemas.microsoft.com/office/drawing/2014/main" id="{AC0612C7-47D4-46E9-82B3-D5BF2F3AB87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86405709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56794"/>
          <a:stretch/>
        </p:blipFill>
        <p:spPr>
          <a:xfrm>
            <a:off x="73823" y="2637951"/>
            <a:ext cx="9008280" cy="884976"/>
          </a:xfrm>
          <a:prstGeom prst="rect">
            <a:avLst/>
          </a:prstGeom>
        </p:spPr>
      </p:pic>
      <p:sp>
        <p:nvSpPr>
          <p:cNvPr id="7" name="Title 1"/>
          <p:cNvSpPr txBox="1">
            <a:spLocks/>
          </p:cNvSpPr>
          <p:nvPr/>
        </p:nvSpPr>
        <p:spPr>
          <a:xfrm>
            <a:off x="238539" y="1267031"/>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Approximate Methods Covered in Study</a:t>
            </a:r>
          </a:p>
        </p:txBody>
      </p:sp>
      <p:sp>
        <p:nvSpPr>
          <p:cNvPr id="4" name="Footer Placeholder 1">
            <a:extLst>
              <a:ext uri="{FF2B5EF4-FFF2-40B4-BE49-F238E27FC236}">
                <a16:creationId xmlns:a16="http://schemas.microsoft.com/office/drawing/2014/main" id="{4ED72AF5-738E-44CA-9BE7-1B1F495866F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57806135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1072"/>
          <a:stretch/>
        </p:blipFill>
        <p:spPr>
          <a:xfrm>
            <a:off x="73823" y="2637950"/>
            <a:ext cx="9008280" cy="1207004"/>
          </a:xfrm>
          <a:prstGeom prst="rect">
            <a:avLst/>
          </a:prstGeom>
        </p:spPr>
      </p:pic>
      <p:sp>
        <p:nvSpPr>
          <p:cNvPr id="7" name="Title 1"/>
          <p:cNvSpPr txBox="1">
            <a:spLocks/>
          </p:cNvSpPr>
          <p:nvPr/>
        </p:nvSpPr>
        <p:spPr>
          <a:xfrm>
            <a:off x="238539" y="1267031"/>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Approximate Methods Covered in Study</a:t>
            </a:r>
          </a:p>
        </p:txBody>
      </p:sp>
      <p:sp>
        <p:nvSpPr>
          <p:cNvPr id="4" name="Footer Placeholder 1">
            <a:extLst>
              <a:ext uri="{FF2B5EF4-FFF2-40B4-BE49-F238E27FC236}">
                <a16:creationId xmlns:a16="http://schemas.microsoft.com/office/drawing/2014/main" id="{BE9683D8-81F0-4043-B196-9799813F688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112551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r>
              <a:rPr lang="en-US" altLang="en-US"/>
              <a:t>Euclidean Distance</a:t>
            </a:r>
          </a:p>
        </p:txBody>
      </p:sp>
      <p:sp>
        <p:nvSpPr>
          <p:cNvPr id="7172" name="Content Placeholder 3"/>
          <p:cNvSpPr>
            <a:spLocks noGrp="1"/>
          </p:cNvSpPr>
          <p:nvPr>
            <p:ph idx="1"/>
          </p:nvPr>
        </p:nvSpPr>
        <p:spPr/>
        <p:txBody>
          <a:bodyPr/>
          <a:lstStyle/>
          <a:p>
            <a:endParaRPr lang="en-US" altLang="en-US"/>
          </a:p>
        </p:txBody>
      </p:sp>
      <p:sp>
        <p:nvSpPr>
          <p:cNvPr id="7173" name="Rectangle 43"/>
          <p:cNvSpPr>
            <a:spLocks noChangeArrowheads="1"/>
          </p:cNvSpPr>
          <p:nvPr/>
        </p:nvSpPr>
        <p:spPr bwMode="auto">
          <a:xfrm>
            <a:off x="4203700" y="3443291"/>
            <a:ext cx="450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1</a:t>
            </a:r>
            <a:endParaRPr lang="en-US" altLang="en-US"/>
          </a:p>
        </p:txBody>
      </p:sp>
      <p:sp>
        <p:nvSpPr>
          <p:cNvPr id="7174" name="Rectangle 44"/>
          <p:cNvSpPr>
            <a:spLocks noChangeArrowheads="1"/>
          </p:cNvSpPr>
          <p:nvPr/>
        </p:nvSpPr>
        <p:spPr bwMode="auto">
          <a:xfrm>
            <a:off x="4721225" y="3213103"/>
            <a:ext cx="450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2</a:t>
            </a:r>
            <a:endParaRPr lang="en-US" altLang="en-US"/>
          </a:p>
        </p:txBody>
      </p:sp>
      <p:sp>
        <p:nvSpPr>
          <p:cNvPr id="7175" name="Line 1060"/>
          <p:cNvSpPr>
            <a:spLocks noChangeAspect="1" noChangeShapeType="1"/>
          </p:cNvSpPr>
          <p:nvPr/>
        </p:nvSpPr>
        <p:spPr bwMode="auto">
          <a:xfrm>
            <a:off x="1685928" y="4148139"/>
            <a:ext cx="5719763"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176" name="Line 1062"/>
          <p:cNvSpPr>
            <a:spLocks noChangeAspect="1" noChangeShapeType="1"/>
          </p:cNvSpPr>
          <p:nvPr/>
        </p:nvSpPr>
        <p:spPr bwMode="auto">
          <a:xfrm flipV="1">
            <a:off x="2252666" y="4097339"/>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 name="Line 1063"/>
          <p:cNvSpPr>
            <a:spLocks noChangeAspect="1" noChangeShapeType="1"/>
          </p:cNvSpPr>
          <p:nvPr/>
        </p:nvSpPr>
        <p:spPr bwMode="auto">
          <a:xfrm flipV="1">
            <a:off x="2817816"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 name="Line 1064"/>
          <p:cNvSpPr>
            <a:spLocks noChangeAspect="1" noChangeShapeType="1"/>
          </p:cNvSpPr>
          <p:nvPr/>
        </p:nvSpPr>
        <p:spPr bwMode="auto">
          <a:xfrm flipV="1">
            <a:off x="3384553" y="4097339"/>
            <a:ext cx="4763"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9" name="Line 1065"/>
          <p:cNvSpPr>
            <a:spLocks noChangeAspect="1" noChangeShapeType="1"/>
          </p:cNvSpPr>
          <p:nvPr/>
        </p:nvSpPr>
        <p:spPr bwMode="auto">
          <a:xfrm flipV="1">
            <a:off x="3943351" y="4097339"/>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0" name="Line 1066"/>
          <p:cNvSpPr>
            <a:spLocks noChangeAspect="1" noChangeShapeType="1"/>
          </p:cNvSpPr>
          <p:nvPr/>
        </p:nvSpPr>
        <p:spPr bwMode="auto">
          <a:xfrm flipV="1">
            <a:off x="4508503"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1" name="Line 1067"/>
          <p:cNvSpPr>
            <a:spLocks noChangeAspect="1" noChangeShapeType="1"/>
          </p:cNvSpPr>
          <p:nvPr/>
        </p:nvSpPr>
        <p:spPr bwMode="auto">
          <a:xfrm flipV="1">
            <a:off x="5075242"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2" name="Line 1068"/>
          <p:cNvSpPr>
            <a:spLocks noChangeAspect="1" noChangeShapeType="1"/>
          </p:cNvSpPr>
          <p:nvPr/>
        </p:nvSpPr>
        <p:spPr bwMode="auto">
          <a:xfrm flipV="1">
            <a:off x="5641975" y="4097339"/>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3" name="Oval 1073"/>
          <p:cNvSpPr>
            <a:spLocks noChangeArrowheads="1"/>
          </p:cNvSpPr>
          <p:nvPr/>
        </p:nvSpPr>
        <p:spPr bwMode="auto">
          <a:xfrm>
            <a:off x="3890967" y="3244854"/>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84" name="Oval 1074"/>
          <p:cNvSpPr>
            <a:spLocks noChangeArrowheads="1"/>
          </p:cNvSpPr>
          <p:nvPr/>
        </p:nvSpPr>
        <p:spPr bwMode="auto">
          <a:xfrm>
            <a:off x="3336928" y="3298826"/>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85" name="Oval 1075"/>
          <p:cNvSpPr>
            <a:spLocks noChangeArrowheads="1"/>
          </p:cNvSpPr>
          <p:nvPr/>
        </p:nvSpPr>
        <p:spPr bwMode="auto">
          <a:xfrm>
            <a:off x="2765428" y="349567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86" name="Oval 1076"/>
          <p:cNvSpPr>
            <a:spLocks noChangeArrowheads="1"/>
          </p:cNvSpPr>
          <p:nvPr/>
        </p:nvSpPr>
        <p:spPr bwMode="auto">
          <a:xfrm>
            <a:off x="2201867" y="3629026"/>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87" name="Line 1085"/>
          <p:cNvSpPr>
            <a:spLocks noChangeAspect="1" noChangeShapeType="1"/>
          </p:cNvSpPr>
          <p:nvPr/>
        </p:nvSpPr>
        <p:spPr bwMode="auto">
          <a:xfrm flipV="1">
            <a:off x="6189666"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8" name="Line 1086"/>
          <p:cNvSpPr>
            <a:spLocks noChangeAspect="1" noChangeShapeType="1"/>
          </p:cNvSpPr>
          <p:nvPr/>
        </p:nvSpPr>
        <p:spPr bwMode="auto">
          <a:xfrm flipV="1">
            <a:off x="6707190"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9" name="Line 1094"/>
          <p:cNvSpPr>
            <a:spLocks noChangeAspect="1" noChangeShapeType="1"/>
          </p:cNvSpPr>
          <p:nvPr/>
        </p:nvSpPr>
        <p:spPr bwMode="auto">
          <a:xfrm flipV="1">
            <a:off x="7223128" y="410368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0" name="Oval 1099"/>
          <p:cNvSpPr>
            <a:spLocks noChangeArrowheads="1"/>
          </p:cNvSpPr>
          <p:nvPr/>
        </p:nvSpPr>
        <p:spPr bwMode="auto">
          <a:xfrm>
            <a:off x="6670679" y="3497264"/>
            <a:ext cx="104775" cy="95251"/>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91" name="Oval 1075"/>
          <p:cNvSpPr>
            <a:spLocks noChangeArrowheads="1"/>
          </p:cNvSpPr>
          <p:nvPr/>
        </p:nvSpPr>
        <p:spPr bwMode="auto">
          <a:xfrm>
            <a:off x="4459291" y="3530601"/>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92" name="Oval 1075"/>
          <p:cNvSpPr>
            <a:spLocks noChangeArrowheads="1"/>
          </p:cNvSpPr>
          <p:nvPr/>
        </p:nvSpPr>
        <p:spPr bwMode="auto">
          <a:xfrm>
            <a:off x="5022854" y="385603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93" name="Oval 1075"/>
          <p:cNvSpPr>
            <a:spLocks noChangeArrowheads="1"/>
          </p:cNvSpPr>
          <p:nvPr/>
        </p:nvSpPr>
        <p:spPr bwMode="auto">
          <a:xfrm>
            <a:off x="5589591" y="3949701"/>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94" name="Oval 1075"/>
          <p:cNvSpPr>
            <a:spLocks noChangeArrowheads="1"/>
          </p:cNvSpPr>
          <p:nvPr/>
        </p:nvSpPr>
        <p:spPr bwMode="auto">
          <a:xfrm>
            <a:off x="6148391" y="359727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95" name="Oval 1073"/>
          <p:cNvSpPr>
            <a:spLocks noChangeArrowheads="1"/>
          </p:cNvSpPr>
          <p:nvPr/>
        </p:nvSpPr>
        <p:spPr bwMode="auto">
          <a:xfrm>
            <a:off x="3894142" y="2711454"/>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96" name="Oval 1074"/>
          <p:cNvSpPr>
            <a:spLocks noChangeArrowheads="1"/>
          </p:cNvSpPr>
          <p:nvPr/>
        </p:nvSpPr>
        <p:spPr bwMode="auto">
          <a:xfrm>
            <a:off x="3340103" y="2765426"/>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97" name="Oval 1075"/>
          <p:cNvSpPr>
            <a:spLocks noChangeArrowheads="1"/>
          </p:cNvSpPr>
          <p:nvPr/>
        </p:nvSpPr>
        <p:spPr bwMode="auto">
          <a:xfrm>
            <a:off x="2770191" y="2962279"/>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98" name="Oval 1076"/>
          <p:cNvSpPr>
            <a:spLocks noChangeArrowheads="1"/>
          </p:cNvSpPr>
          <p:nvPr/>
        </p:nvSpPr>
        <p:spPr bwMode="auto">
          <a:xfrm>
            <a:off x="2205042" y="2776539"/>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199" name="Oval 1099"/>
          <p:cNvSpPr>
            <a:spLocks noChangeArrowheads="1"/>
          </p:cNvSpPr>
          <p:nvPr/>
        </p:nvSpPr>
        <p:spPr bwMode="auto">
          <a:xfrm>
            <a:off x="6673854" y="2906714"/>
            <a:ext cx="104775" cy="95251"/>
          </a:xfrm>
          <a:prstGeom prst="ellipse">
            <a:avLst/>
          </a:prstGeom>
          <a:solidFill>
            <a:srgbClr val="00B0F0"/>
          </a:solidFill>
          <a:ln w="9525">
            <a:solidFill>
              <a:srgbClr val="C2C2C2"/>
            </a:solidFill>
            <a:round/>
            <a:headEnd/>
            <a:tailEnd/>
          </a:ln>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200" name="Oval 1075"/>
          <p:cNvSpPr>
            <a:spLocks noChangeArrowheads="1"/>
          </p:cNvSpPr>
          <p:nvPr/>
        </p:nvSpPr>
        <p:spPr bwMode="auto">
          <a:xfrm>
            <a:off x="4462467" y="2836864"/>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201" name="Oval 1075"/>
          <p:cNvSpPr>
            <a:spLocks noChangeArrowheads="1"/>
          </p:cNvSpPr>
          <p:nvPr/>
        </p:nvSpPr>
        <p:spPr bwMode="auto">
          <a:xfrm>
            <a:off x="5027616" y="3024189"/>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202" name="Oval 1075"/>
          <p:cNvSpPr>
            <a:spLocks noChangeArrowheads="1"/>
          </p:cNvSpPr>
          <p:nvPr/>
        </p:nvSpPr>
        <p:spPr bwMode="auto">
          <a:xfrm>
            <a:off x="5594351" y="2811464"/>
            <a:ext cx="103188"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7203" name="Oval 1075"/>
          <p:cNvSpPr>
            <a:spLocks noChangeArrowheads="1"/>
          </p:cNvSpPr>
          <p:nvPr/>
        </p:nvSpPr>
        <p:spPr bwMode="auto">
          <a:xfrm>
            <a:off x="6151567" y="3006728"/>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cxnSp>
        <p:nvCxnSpPr>
          <p:cNvPr id="5" name="Straight Connector 4"/>
          <p:cNvCxnSpPr>
            <a:stCxn id="7198" idx="4"/>
            <a:endCxn id="7186" idx="0"/>
          </p:cNvCxnSpPr>
          <p:nvPr/>
        </p:nvCxnSpPr>
        <p:spPr>
          <a:xfrm flipH="1">
            <a:off x="2254254" y="2870203"/>
            <a:ext cx="3175" cy="758825"/>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197" idx="4"/>
            <a:endCxn id="7185" idx="0"/>
          </p:cNvCxnSpPr>
          <p:nvPr/>
        </p:nvCxnSpPr>
        <p:spPr>
          <a:xfrm flipH="1">
            <a:off x="2817814" y="3055942"/>
            <a:ext cx="4763"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196" idx="4"/>
            <a:endCxn id="7184" idx="0"/>
          </p:cNvCxnSpPr>
          <p:nvPr/>
        </p:nvCxnSpPr>
        <p:spPr>
          <a:xfrm flipH="1">
            <a:off x="3389316" y="2860676"/>
            <a:ext cx="3175" cy="438151"/>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195" idx="4"/>
            <a:endCxn id="7183" idx="0"/>
          </p:cNvCxnSpPr>
          <p:nvPr/>
        </p:nvCxnSpPr>
        <p:spPr>
          <a:xfrm flipH="1">
            <a:off x="3943354" y="2805117"/>
            <a:ext cx="3175"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200" idx="4"/>
            <a:endCxn id="7191" idx="0"/>
          </p:cNvCxnSpPr>
          <p:nvPr/>
        </p:nvCxnSpPr>
        <p:spPr>
          <a:xfrm flipH="1">
            <a:off x="4511679" y="2932116"/>
            <a:ext cx="3175" cy="5984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7201" idx="4"/>
            <a:endCxn id="7192" idx="0"/>
          </p:cNvCxnSpPr>
          <p:nvPr/>
        </p:nvCxnSpPr>
        <p:spPr>
          <a:xfrm flipH="1">
            <a:off x="5075238" y="3119439"/>
            <a:ext cx="4763" cy="736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7202" idx="4"/>
            <a:endCxn id="7193" idx="0"/>
          </p:cNvCxnSpPr>
          <p:nvPr/>
        </p:nvCxnSpPr>
        <p:spPr>
          <a:xfrm flipH="1">
            <a:off x="5641979" y="2905128"/>
            <a:ext cx="3175" cy="1044575"/>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7203" idx="4"/>
            <a:endCxn id="7194" idx="0"/>
          </p:cNvCxnSpPr>
          <p:nvPr/>
        </p:nvCxnSpPr>
        <p:spPr>
          <a:xfrm flipH="1">
            <a:off x="6200779" y="3100391"/>
            <a:ext cx="3175" cy="4968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7199" idx="4"/>
            <a:endCxn id="7190" idx="0"/>
          </p:cNvCxnSpPr>
          <p:nvPr/>
        </p:nvCxnSpPr>
        <p:spPr>
          <a:xfrm flipH="1">
            <a:off x="6723067" y="3001963"/>
            <a:ext cx="3175" cy="495300"/>
          </a:xfrm>
          <a:prstGeom prst="line">
            <a:avLst/>
          </a:prstGeom>
        </p:spPr>
        <p:style>
          <a:lnRef idx="2">
            <a:schemeClr val="accent1"/>
          </a:lnRef>
          <a:fillRef idx="0">
            <a:schemeClr val="accent1"/>
          </a:fillRef>
          <a:effectRef idx="1">
            <a:schemeClr val="accent1"/>
          </a:effectRef>
          <a:fontRef idx="minor">
            <a:schemeClr val="tx1"/>
          </a:fontRef>
        </p:style>
      </p:cxnSp>
      <p:sp>
        <p:nvSpPr>
          <p:cNvPr id="44" name="Footer Placeholder 1">
            <a:extLst>
              <a:ext uri="{FF2B5EF4-FFF2-40B4-BE49-F238E27FC236}">
                <a16:creationId xmlns:a16="http://schemas.microsoft.com/office/drawing/2014/main" id="{04505016-2D10-49A4-ACFB-6AF191F1536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2919"/>
          <a:stretch/>
        </p:blipFill>
        <p:spPr>
          <a:xfrm>
            <a:off x="73823" y="2637952"/>
            <a:ext cx="9008280" cy="1373981"/>
          </a:xfrm>
          <a:prstGeom prst="rect">
            <a:avLst/>
          </a:prstGeom>
        </p:spPr>
      </p:pic>
      <p:sp>
        <p:nvSpPr>
          <p:cNvPr id="4" name="Google Shape;380;p29"/>
          <p:cNvSpPr txBox="1">
            <a:spLocks/>
          </p:cNvSpPr>
          <p:nvPr/>
        </p:nvSpPr>
        <p:spPr>
          <a:xfrm>
            <a:off x="1242457" y="534813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351" b="1" dirty="0">
                <a:solidFill>
                  <a:schemeClr val="tx1"/>
                </a:solidFill>
                <a:latin typeface="Arial" panose="020B0604020202020204" pitchFamily="34" charset="0"/>
                <a:ea typeface="Century Gothic"/>
                <a:cs typeface="Arial" panose="020B0604020202020204" pitchFamily="34" charset="0"/>
                <a:sym typeface="Century Gothic"/>
              </a:rPr>
              <a:t> Our extensions</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p>
          <a:p>
            <a:endParaRPr lang="en-US" sz="1400" b="1" dirty="0">
              <a:solidFill>
                <a:srgbClr val="666666"/>
              </a:solidFill>
              <a:latin typeface="Arial" panose="020B0604020202020204" pitchFamily="34" charset="0"/>
              <a:ea typeface="Century Gothic"/>
              <a:cs typeface="Arial" panose="020B0604020202020204" pitchFamily="34" charset="0"/>
              <a:sym typeface="Century Gothic"/>
            </a:endParaRPr>
          </a:p>
        </p:txBody>
      </p:sp>
      <p:sp>
        <p:nvSpPr>
          <p:cNvPr id="6" name="Oval 5"/>
          <p:cNvSpPr>
            <a:spLocks noChangeAspect="1"/>
          </p:cNvSpPr>
          <p:nvPr/>
        </p:nvSpPr>
        <p:spPr>
          <a:xfrm>
            <a:off x="1212735" y="5510152"/>
            <a:ext cx="59436" cy="64008"/>
          </a:xfrm>
          <a:prstGeom prst="ellipse">
            <a:avLst/>
          </a:prstGeom>
          <a:solidFill>
            <a:schemeClr val="tx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10" name="Title 1"/>
          <p:cNvSpPr txBox="1">
            <a:spLocks/>
          </p:cNvSpPr>
          <p:nvPr/>
        </p:nvSpPr>
        <p:spPr>
          <a:xfrm>
            <a:off x="238539" y="1267031"/>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Approximate Methods Covered in Study</a:t>
            </a:r>
          </a:p>
        </p:txBody>
      </p:sp>
      <p:sp>
        <p:nvSpPr>
          <p:cNvPr id="7" name="Footer Placeholder 1">
            <a:extLst>
              <a:ext uri="{FF2B5EF4-FFF2-40B4-BE49-F238E27FC236}">
                <a16:creationId xmlns:a16="http://schemas.microsoft.com/office/drawing/2014/main" id="{5F4C8C8E-2AAF-4EBA-812D-39AAA5089F9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7078415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3" y="2637952"/>
            <a:ext cx="9008280" cy="2048255"/>
          </a:xfrm>
          <a:prstGeom prst="rect">
            <a:avLst/>
          </a:prstGeom>
        </p:spPr>
      </p:pic>
      <p:sp>
        <p:nvSpPr>
          <p:cNvPr id="10" name="Google Shape;380;p29"/>
          <p:cNvSpPr txBox="1">
            <a:spLocks/>
          </p:cNvSpPr>
          <p:nvPr/>
        </p:nvSpPr>
        <p:spPr>
          <a:xfrm>
            <a:off x="1242457" y="534813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351" b="1" dirty="0">
                <a:solidFill>
                  <a:schemeClr val="tx1"/>
                </a:solidFill>
                <a:latin typeface="Arial" panose="020B0604020202020204" pitchFamily="34" charset="0"/>
                <a:ea typeface="Century Gothic"/>
                <a:cs typeface="Arial" panose="020B0604020202020204" pitchFamily="34" charset="0"/>
                <a:sym typeface="Century Gothic"/>
              </a:rPr>
              <a:t> Our extensions</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p>
          <a:p>
            <a:endParaRPr lang="en-US" sz="1400" b="1" dirty="0">
              <a:solidFill>
                <a:srgbClr val="666666"/>
              </a:solidFill>
              <a:latin typeface="Arial" panose="020B0604020202020204" pitchFamily="34" charset="0"/>
              <a:ea typeface="Century Gothic"/>
              <a:cs typeface="Arial" panose="020B0604020202020204" pitchFamily="34" charset="0"/>
              <a:sym typeface="Century Gothic"/>
            </a:endParaRPr>
          </a:p>
        </p:txBody>
      </p:sp>
      <p:sp>
        <p:nvSpPr>
          <p:cNvPr id="11" name="Oval 10"/>
          <p:cNvSpPr>
            <a:spLocks noChangeAspect="1"/>
          </p:cNvSpPr>
          <p:nvPr/>
        </p:nvSpPr>
        <p:spPr>
          <a:xfrm>
            <a:off x="1212735" y="5510152"/>
            <a:ext cx="59436" cy="64008"/>
          </a:xfrm>
          <a:prstGeom prst="ellipse">
            <a:avLst/>
          </a:prstGeom>
          <a:solidFill>
            <a:schemeClr val="tx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8" name="Title 1"/>
          <p:cNvSpPr txBox="1">
            <a:spLocks/>
          </p:cNvSpPr>
          <p:nvPr/>
        </p:nvSpPr>
        <p:spPr>
          <a:xfrm>
            <a:off x="238539" y="1267031"/>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Approximate Methods Covered in Study</a:t>
            </a:r>
          </a:p>
        </p:txBody>
      </p:sp>
      <p:sp>
        <p:nvSpPr>
          <p:cNvPr id="6" name="Footer Placeholder 1">
            <a:extLst>
              <a:ext uri="{FF2B5EF4-FFF2-40B4-BE49-F238E27FC236}">
                <a16:creationId xmlns:a16="http://schemas.microsoft.com/office/drawing/2014/main" id="{75F39887-9F1C-4343-BB48-A51A1EC1916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58856365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a:t>
            </a:r>
            <a:r>
              <a:rPr lang="en-US" sz="1800" dirty="0">
                <a:solidFill>
                  <a:schemeClr val="bg1"/>
                </a:solidFill>
                <a:latin typeface="Arial" panose="020B0604020202020204" pitchFamily="34" charset="0"/>
              </a:rPr>
              <a:t>,</a:t>
            </a:r>
            <a:r>
              <a:rPr lang="en-US" sz="1800" dirty="0">
                <a:latin typeface="Arial" panose="020B0604020202020204" pitchFamily="34" charset="0"/>
              </a:rPr>
              <a:t> </a:t>
            </a:r>
            <a:r>
              <a:rPr lang="en-US" sz="1800" dirty="0">
                <a:solidFill>
                  <a:schemeClr val="bg1"/>
                </a:solidFill>
                <a:latin typeface="Arial" panose="020B0604020202020204" pitchFamily="34" charset="0"/>
              </a:rPr>
              <a:t>in-memory 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Unexpected Results</a:t>
            </a:r>
          </a:p>
        </p:txBody>
      </p:sp>
      <p:pic>
        <p:nvPicPr>
          <p:cNvPr id="11" name="Google Shape;334;p26"/>
          <p:cNvPicPr preferRelativeResize="0"/>
          <p:nvPr/>
        </p:nvPicPr>
        <p:blipFill>
          <a:blip r:embed="rId3">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13" name="Footer Placeholder 1">
            <a:extLst>
              <a:ext uri="{FF2B5EF4-FFF2-40B4-BE49-F238E27FC236}">
                <a16:creationId xmlns:a16="http://schemas.microsoft.com/office/drawing/2014/main" id="{838B1A65-6FE3-4030-B02C-844EDF61EFB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68295711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a:t>
            </a:r>
            <a:r>
              <a:rPr lang="en-US" sz="1800" dirty="0">
                <a:solidFill>
                  <a:schemeClr val="bg1"/>
                </a:solidFill>
                <a:latin typeface="Arial" panose="020B0604020202020204" pitchFamily="34" charset="0"/>
              </a:rPr>
              <a:t>, in-memory 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2">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pic>
        <p:nvPicPr>
          <p:cNvPr id="21" name="Picture 20"/>
          <p:cNvPicPr>
            <a:picLocks noChangeAspect="1"/>
          </p:cNvPicPr>
          <p:nvPr/>
        </p:nvPicPr>
        <p:blipFill>
          <a:blip r:embed="rId4"/>
          <a:stretch>
            <a:fillRect/>
          </a:stretch>
        </p:blipFill>
        <p:spPr>
          <a:xfrm>
            <a:off x="639878" y="3190242"/>
            <a:ext cx="2222595" cy="2339267"/>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14" name="TextBox 13"/>
          <p:cNvSpPr txBox="1"/>
          <p:nvPr/>
        </p:nvSpPr>
        <p:spPr>
          <a:xfrm>
            <a:off x="2755131" y="3229320"/>
            <a:ext cx="599080" cy="300210"/>
          </a:xfrm>
          <a:prstGeom prst="rect">
            <a:avLst/>
          </a:prstGeom>
          <a:noFill/>
        </p:spPr>
        <p:txBody>
          <a:bodyPr wrap="square" rtlCol="0">
            <a:spAutoFit/>
          </a:bodyPr>
          <a:lstStyle/>
          <a:p>
            <a:r>
              <a:rPr lang="en-CA" sz="1351" b="1" dirty="0">
                <a:solidFill>
                  <a:srgbClr val="C00000"/>
                </a:solidFill>
              </a:rPr>
              <a:t>best</a:t>
            </a:r>
          </a:p>
        </p:txBody>
      </p:sp>
      <p:sp>
        <p:nvSpPr>
          <p:cNvPr id="15" name="TextBox 14"/>
          <p:cNvSpPr txBox="1"/>
          <p:nvPr/>
        </p:nvSpPr>
        <p:spPr>
          <a:xfrm>
            <a:off x="2862473" y="4964748"/>
            <a:ext cx="1223393" cy="300210"/>
          </a:xfrm>
          <a:prstGeom prst="rect">
            <a:avLst/>
          </a:prstGeom>
          <a:noFill/>
        </p:spPr>
        <p:txBody>
          <a:bodyPr wrap="square" rtlCol="0">
            <a:spAutoFit/>
          </a:bodyPr>
          <a:lstStyle/>
          <a:p>
            <a:r>
              <a:rPr lang="en-CA" sz="1351" b="1" dirty="0">
                <a:solidFill>
                  <a:srgbClr val="C00000"/>
                </a:solidFill>
              </a:rPr>
              <a:t>Accuracy</a:t>
            </a:r>
          </a:p>
        </p:txBody>
      </p:sp>
      <p:cxnSp>
        <p:nvCxnSpPr>
          <p:cNvPr id="16" name="Straight Arrow Connector 15"/>
          <p:cNvCxnSpPr/>
          <p:nvPr/>
        </p:nvCxnSpPr>
        <p:spPr>
          <a:xfrm>
            <a:off x="1294075" y="5086636"/>
            <a:ext cx="1568396" cy="9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00378" y="3248607"/>
            <a:ext cx="5785" cy="14083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8137" y="4670852"/>
            <a:ext cx="977016" cy="300210"/>
          </a:xfrm>
          <a:prstGeom prst="rect">
            <a:avLst/>
          </a:prstGeom>
          <a:noFill/>
        </p:spPr>
        <p:txBody>
          <a:bodyPr wrap="square" rtlCol="0">
            <a:spAutoFit/>
          </a:bodyPr>
          <a:lstStyle/>
          <a:p>
            <a:r>
              <a:rPr lang="en-CA" sz="1351" b="1" dirty="0">
                <a:solidFill>
                  <a:srgbClr val="C00000"/>
                </a:solidFill>
              </a:rPr>
              <a:t>Time</a:t>
            </a:r>
          </a:p>
        </p:txBody>
      </p:sp>
      <p:sp>
        <p:nvSpPr>
          <p:cNvPr id="19" name="Oval 18"/>
          <p:cNvSpPr/>
          <p:nvPr/>
        </p:nvSpPr>
        <p:spPr>
          <a:xfrm>
            <a:off x="2671642" y="3408038"/>
            <a:ext cx="101379" cy="1020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20" name="Footer Placeholder 1">
            <a:extLst>
              <a:ext uri="{FF2B5EF4-FFF2-40B4-BE49-F238E27FC236}">
                <a16:creationId xmlns:a16="http://schemas.microsoft.com/office/drawing/2014/main" id="{E78E32AD-E941-4913-B05F-A0CB7D6AB98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83058979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t>
            </a:r>
            <a:r>
              <a:rPr lang="en-US" sz="1800" dirty="0">
                <a:solidFill>
                  <a:schemeClr val="bg1"/>
                </a:solidFill>
                <a:latin typeface="Arial" panose="020B0604020202020204" pitchFamily="34" charset="0"/>
              </a:rPr>
              <a:t>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2">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pic>
        <p:nvPicPr>
          <p:cNvPr id="21" name="Picture 20"/>
          <p:cNvPicPr>
            <a:picLocks noChangeAspect="1"/>
          </p:cNvPicPr>
          <p:nvPr/>
        </p:nvPicPr>
        <p:blipFill>
          <a:blip r:embed="rId4"/>
          <a:stretch>
            <a:fillRect/>
          </a:stretch>
        </p:blipFill>
        <p:spPr>
          <a:xfrm>
            <a:off x="639878" y="3190242"/>
            <a:ext cx="2222595" cy="2339267"/>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26" name="Google Shape;457;p55"/>
          <p:cNvSpPr/>
          <p:nvPr/>
        </p:nvSpPr>
        <p:spPr>
          <a:xfrm rot="-1149713">
            <a:off x="2479847" y="3396304"/>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8" name="Google Shape;460;p55"/>
          <p:cNvSpPr txBox="1"/>
          <p:nvPr/>
        </p:nvSpPr>
        <p:spPr>
          <a:xfrm flipH="1">
            <a:off x="2487110" y="2904577"/>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13" name="Footer Placeholder 1">
            <a:extLst>
              <a:ext uri="{FF2B5EF4-FFF2-40B4-BE49-F238E27FC236}">
                <a16:creationId xmlns:a16="http://schemas.microsoft.com/office/drawing/2014/main" id="{63787E80-4BF9-4C19-9965-25772563108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17172191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2">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pic>
        <p:nvPicPr>
          <p:cNvPr id="21" name="Picture 20"/>
          <p:cNvPicPr>
            <a:picLocks noChangeAspect="1"/>
          </p:cNvPicPr>
          <p:nvPr/>
        </p:nvPicPr>
        <p:blipFill>
          <a:blip r:embed="rId4"/>
          <a:stretch>
            <a:fillRect/>
          </a:stretch>
        </p:blipFill>
        <p:spPr>
          <a:xfrm>
            <a:off x="639878" y="3190242"/>
            <a:ext cx="2222595" cy="2339267"/>
          </a:xfrm>
          <a:prstGeom prst="rect">
            <a:avLst/>
          </a:prstGeom>
        </p:spPr>
      </p:pic>
      <p:pic>
        <p:nvPicPr>
          <p:cNvPr id="22" name="Picture 21"/>
          <p:cNvPicPr>
            <a:picLocks noChangeAspect="1"/>
          </p:cNvPicPr>
          <p:nvPr/>
        </p:nvPicPr>
        <p:blipFill>
          <a:blip r:embed="rId5"/>
          <a:stretch>
            <a:fillRect/>
          </a:stretch>
        </p:blipFill>
        <p:spPr>
          <a:xfrm>
            <a:off x="3621734" y="3105594"/>
            <a:ext cx="2097143" cy="2373279"/>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26" name="Google Shape;457;p55"/>
          <p:cNvSpPr/>
          <p:nvPr/>
        </p:nvSpPr>
        <p:spPr>
          <a:xfrm rot="-1149713">
            <a:off x="2479847" y="3396304"/>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27" name="Google Shape;457;p55"/>
          <p:cNvSpPr/>
          <p:nvPr/>
        </p:nvSpPr>
        <p:spPr>
          <a:xfrm rot="-1149713">
            <a:off x="5324895" y="3430968"/>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pic>
        <p:nvPicPr>
          <p:cNvPr id="34" name="Picture 33"/>
          <p:cNvPicPr>
            <a:picLocks noChangeAspect="1"/>
          </p:cNvPicPr>
          <p:nvPr/>
        </p:nvPicPr>
        <p:blipFill>
          <a:blip r:embed="rId6"/>
          <a:stretch>
            <a:fillRect/>
          </a:stretch>
        </p:blipFill>
        <p:spPr>
          <a:xfrm>
            <a:off x="6300341" y="3190242"/>
            <a:ext cx="2244129" cy="2369083"/>
          </a:xfrm>
          <a:prstGeom prst="rect">
            <a:avLst/>
          </a:prstGeom>
        </p:spPr>
      </p:pic>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6" name="Google Shape;457;p55"/>
          <p:cNvSpPr/>
          <p:nvPr/>
        </p:nvSpPr>
        <p:spPr>
          <a:xfrm rot="-1149713">
            <a:off x="8076423" y="3547272"/>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37" name="Google Shape;460;p55"/>
          <p:cNvSpPr txBox="1"/>
          <p:nvPr/>
        </p:nvSpPr>
        <p:spPr>
          <a:xfrm flipH="1">
            <a:off x="7902943" y="2881719"/>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38" name="Google Shape;460;p55"/>
          <p:cNvSpPr txBox="1"/>
          <p:nvPr/>
        </p:nvSpPr>
        <p:spPr>
          <a:xfrm flipH="1">
            <a:off x="2487110" y="2904577"/>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39" name="Google Shape;460;p55"/>
          <p:cNvSpPr txBox="1"/>
          <p:nvPr/>
        </p:nvSpPr>
        <p:spPr>
          <a:xfrm flipH="1">
            <a:off x="5320755" y="2893645"/>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19" name="Footer Placeholder 1">
            <a:extLst>
              <a:ext uri="{FF2B5EF4-FFF2-40B4-BE49-F238E27FC236}">
                <a16:creationId xmlns:a16="http://schemas.microsoft.com/office/drawing/2014/main" id="{34FF6BC5-CA58-46D1-B0DD-8E0BE642CF9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00888880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70;p56"/>
          <p:cNvPicPr preferRelativeResize="0"/>
          <p:nvPr/>
        </p:nvPicPr>
        <p:blipFill rotWithShape="1">
          <a:blip r:embed="rId2">
            <a:alphaModFix/>
          </a:blip>
          <a:srcRect/>
          <a:stretch/>
        </p:blipFill>
        <p:spPr>
          <a:xfrm>
            <a:off x="2080075" y="5726518"/>
            <a:ext cx="4942936" cy="251225"/>
          </a:xfrm>
          <a:prstGeom prst="rect">
            <a:avLst/>
          </a:prstGeom>
          <a:noFill/>
          <a:ln>
            <a:noFill/>
          </a:ln>
        </p:spPr>
      </p:pic>
      <p:pic>
        <p:nvPicPr>
          <p:cNvPr id="8" name="Google Shape;445;p54" descr="A close up of a map&#10;&#10;Description automatically generated"/>
          <p:cNvPicPr preferRelativeResize="0"/>
          <p:nvPr/>
        </p:nvPicPr>
        <p:blipFill rotWithShape="1">
          <a:blip r:embed="rId3">
            <a:alphaModFix/>
          </a:blip>
          <a:srcRect/>
          <a:stretch/>
        </p:blipFill>
        <p:spPr>
          <a:xfrm>
            <a:off x="2408861" y="3528616"/>
            <a:ext cx="3855988" cy="2123149"/>
          </a:xfrm>
          <a:prstGeom prst="rect">
            <a:avLst/>
          </a:prstGeom>
          <a:noFill/>
          <a:ln>
            <a:noFill/>
          </a:ln>
        </p:spPr>
      </p:pic>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latin typeface="Arial" panose="020B0604020202020204" pitchFamily="34" charset="0"/>
              </a:rPr>
              <a:t> </a:t>
            </a:r>
            <a:r>
              <a:rPr lang="en-CA" sz="2100" dirty="0">
                <a:solidFill>
                  <a:srgbClr val="C00000"/>
                </a:solidFill>
                <a:latin typeface="Arial" panose="020B0604020202020204" pitchFamily="34" charset="0"/>
              </a:rPr>
              <a:t>Our new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solidFill>
                  <a:schemeClr val="bg1"/>
                </a:solidFill>
                <a:latin typeface="Arial" panose="020B0604020202020204" pitchFamily="34" charset="0"/>
              </a:rPr>
              <a:t>,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7" name="Footer Placeholder 1">
            <a:extLst>
              <a:ext uri="{FF2B5EF4-FFF2-40B4-BE49-F238E27FC236}">
                <a16:creationId xmlns:a16="http://schemas.microsoft.com/office/drawing/2014/main" id="{CF2529D5-6C6B-40B1-AB1A-D4A446CDC0F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84194936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70;p56"/>
          <p:cNvPicPr preferRelativeResize="0"/>
          <p:nvPr/>
        </p:nvPicPr>
        <p:blipFill rotWithShape="1">
          <a:blip r:embed="rId2">
            <a:alphaModFix/>
          </a:blip>
          <a:srcRect/>
          <a:stretch/>
        </p:blipFill>
        <p:spPr>
          <a:xfrm>
            <a:off x="2080075" y="5726518"/>
            <a:ext cx="4942936" cy="251225"/>
          </a:xfrm>
          <a:prstGeom prst="rect">
            <a:avLst/>
          </a:prstGeom>
          <a:noFill/>
          <a:ln>
            <a:noFill/>
          </a:ln>
        </p:spPr>
      </p:pic>
      <p:pic>
        <p:nvPicPr>
          <p:cNvPr id="8" name="Google Shape;445;p54" descr="A close up of a map&#10;&#10;Description automatically generated"/>
          <p:cNvPicPr preferRelativeResize="0"/>
          <p:nvPr/>
        </p:nvPicPr>
        <p:blipFill rotWithShape="1">
          <a:blip r:embed="rId3">
            <a:alphaModFix/>
          </a:blip>
          <a:srcRect/>
          <a:stretch/>
        </p:blipFill>
        <p:spPr>
          <a:xfrm>
            <a:off x="2408861" y="3528616"/>
            <a:ext cx="3855988" cy="2123149"/>
          </a:xfrm>
          <a:prstGeom prst="rect">
            <a:avLst/>
          </a:prstGeom>
          <a:noFill/>
          <a:ln>
            <a:noFill/>
          </a:ln>
        </p:spPr>
      </p:pic>
      <p:sp>
        <p:nvSpPr>
          <p:cNvPr id="7" name="Google Shape;457;p55"/>
          <p:cNvSpPr/>
          <p:nvPr/>
        </p:nvSpPr>
        <p:spPr>
          <a:xfrm rot="-1149713">
            <a:off x="3958791" y="3831639"/>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9" name="Google Shape;457;p55"/>
          <p:cNvSpPr/>
          <p:nvPr/>
        </p:nvSpPr>
        <p:spPr>
          <a:xfrm rot="-1149713">
            <a:off x="5932167" y="4163358"/>
            <a:ext cx="374736" cy="616148"/>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10" name="Google Shape;458;p55"/>
          <p:cNvSpPr txBox="1"/>
          <p:nvPr/>
        </p:nvSpPr>
        <p:spPr>
          <a:xfrm flipH="1">
            <a:off x="6459930" y="3951178"/>
            <a:ext cx="850119" cy="692499"/>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a:p>
            <a:r>
              <a:rPr lang="en-US" sz="1351" dirty="0" err="1">
                <a:solidFill>
                  <a:schemeClr val="dk1"/>
                </a:solidFill>
                <a:latin typeface="Georgia"/>
                <a:ea typeface="Georgia"/>
                <a:cs typeface="Georgia"/>
                <a:sym typeface="Georgia"/>
              </a:rPr>
              <a:t>VA+file</a:t>
            </a:r>
            <a:endParaRPr sz="1351" dirty="0">
              <a:solidFill>
                <a:schemeClr val="dk1"/>
              </a:solidFill>
              <a:latin typeface="Georgia"/>
              <a:ea typeface="Georgia"/>
              <a:cs typeface="Georgia"/>
              <a:sym typeface="Georgia"/>
            </a:endParaRPr>
          </a:p>
        </p:txBody>
      </p:sp>
      <p:sp>
        <p:nvSpPr>
          <p:cNvPr id="17"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latin typeface="Arial" panose="020B0604020202020204" pitchFamily="34" charset="0"/>
              </a:rPr>
              <a:t> </a:t>
            </a:r>
            <a:r>
              <a:rPr lang="en-CA" sz="2100" dirty="0">
                <a:solidFill>
                  <a:srgbClr val="C00000"/>
                </a:solidFill>
                <a:latin typeface="Arial" panose="020B0604020202020204" pitchFamily="34" charset="0"/>
              </a:rPr>
              <a:t>Our new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8" name="Google Shape;460;p55"/>
          <p:cNvSpPr txBox="1"/>
          <p:nvPr/>
        </p:nvSpPr>
        <p:spPr>
          <a:xfrm flipH="1">
            <a:off x="3701427" y="3344893"/>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13"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4"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11" name="Footer Placeholder 1">
            <a:extLst>
              <a:ext uri="{FF2B5EF4-FFF2-40B4-BE49-F238E27FC236}">
                <a16:creationId xmlns:a16="http://schemas.microsoft.com/office/drawing/2014/main" id="{4149889E-D2C6-4C7F-AF8E-03E3D67D8FB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91685161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70;p56"/>
          <p:cNvPicPr preferRelativeResize="0"/>
          <p:nvPr/>
        </p:nvPicPr>
        <p:blipFill rotWithShape="1">
          <a:blip r:embed="rId2">
            <a:alphaModFix/>
          </a:blip>
          <a:srcRect/>
          <a:stretch/>
        </p:blipFill>
        <p:spPr>
          <a:xfrm>
            <a:off x="2020440" y="5690734"/>
            <a:ext cx="4942936" cy="251225"/>
          </a:xfrm>
          <a:prstGeom prst="rect">
            <a:avLst/>
          </a:prstGeom>
          <a:noFill/>
          <a:ln>
            <a:noFill/>
          </a:ln>
        </p:spPr>
      </p:pic>
      <p:pic>
        <p:nvPicPr>
          <p:cNvPr id="7" name="Google Shape;471;p56" descr="A close up of a map&#10;&#10;Description automatically generated"/>
          <p:cNvPicPr preferRelativeResize="0"/>
          <p:nvPr/>
        </p:nvPicPr>
        <p:blipFill rotWithShape="1">
          <a:blip r:embed="rId3">
            <a:alphaModFix/>
          </a:blip>
          <a:srcRect/>
          <a:stretch/>
        </p:blipFill>
        <p:spPr>
          <a:xfrm>
            <a:off x="2459602" y="3581729"/>
            <a:ext cx="3784423" cy="2055248"/>
          </a:xfrm>
          <a:prstGeom prst="rect">
            <a:avLst/>
          </a:prstGeom>
          <a:noFill/>
          <a:ln>
            <a:noFill/>
          </a:ln>
        </p:spPr>
      </p:pic>
      <p:sp>
        <p:nvSpPr>
          <p:cNvPr id="8" name="Google Shape;484;p57"/>
          <p:cNvSpPr/>
          <p:nvPr/>
        </p:nvSpPr>
        <p:spPr>
          <a:xfrm rot="-809809">
            <a:off x="5888807" y="3936652"/>
            <a:ext cx="374736" cy="659357"/>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9" name="Google Shape;483;p57"/>
          <p:cNvSpPr/>
          <p:nvPr/>
        </p:nvSpPr>
        <p:spPr>
          <a:xfrm rot="-623572">
            <a:off x="4004961" y="3979943"/>
            <a:ext cx="374736" cy="600536"/>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10" name="Google Shape;485;p57"/>
          <p:cNvSpPr txBox="1"/>
          <p:nvPr/>
        </p:nvSpPr>
        <p:spPr>
          <a:xfrm flipH="1">
            <a:off x="6329595" y="3708695"/>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14"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latin typeface="Arial" panose="020B0604020202020204" pitchFamily="34" charset="0"/>
              </a:rPr>
              <a:t> </a:t>
            </a:r>
            <a:r>
              <a:rPr lang="en-CA" sz="2100" dirty="0">
                <a:solidFill>
                  <a:srgbClr val="C00000"/>
                </a:solidFill>
                <a:latin typeface="Arial" panose="020B0604020202020204" pitchFamily="34" charset="0"/>
              </a:rPr>
              <a:t>Our new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disk-resident </a:t>
            </a:r>
            <a:r>
              <a:rPr lang="en-US" sz="1800" dirty="0">
                <a:latin typeface="Arial" panose="020B0604020202020204" pitchFamily="34" charset="0"/>
              </a:rPr>
              <a:t>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1"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3"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12" name="Footer Placeholder 1">
            <a:extLst>
              <a:ext uri="{FF2B5EF4-FFF2-40B4-BE49-F238E27FC236}">
                <a16:creationId xmlns:a16="http://schemas.microsoft.com/office/drawing/2014/main" id="{86394F79-C6D5-4793-A947-621D29B2644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00723694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567" y="3708695"/>
            <a:ext cx="2326183" cy="1934863"/>
          </a:xfrm>
          <a:prstGeom prst="rect">
            <a:avLst/>
          </a:prstGeom>
        </p:spPr>
      </p:pic>
      <p:sp>
        <p:nvSpPr>
          <p:cNvPr id="15" name="Google Shape;483;p57"/>
          <p:cNvSpPr/>
          <p:nvPr/>
        </p:nvSpPr>
        <p:spPr>
          <a:xfrm rot="3550781">
            <a:off x="3381665" y="4336661"/>
            <a:ext cx="252981" cy="388016"/>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16" name="Google Shape;485;p57"/>
          <p:cNvSpPr txBox="1"/>
          <p:nvPr/>
        </p:nvSpPr>
        <p:spPr>
          <a:xfrm flipH="1">
            <a:off x="3739574" y="4328301"/>
            <a:ext cx="850119" cy="484748"/>
          </a:xfrm>
          <a:prstGeom prst="rect">
            <a:avLst/>
          </a:prstGeom>
          <a:noFill/>
          <a:ln>
            <a:noFill/>
          </a:ln>
        </p:spPr>
        <p:txBody>
          <a:bodyPr spcFirstLastPara="1" wrap="square" lIns="68569" tIns="34275" rIns="68569" bIns="34275" anchor="t" anchorCtr="0">
            <a:noAutofit/>
          </a:bodyPr>
          <a:lstStyle/>
          <a:p>
            <a:r>
              <a:rPr lang="en-US" sz="1351" dirty="0">
                <a:solidFill>
                  <a:schemeClr val="dk1"/>
                </a:solidFill>
                <a:latin typeface="Georgia"/>
                <a:ea typeface="Georgia"/>
                <a:cs typeface="Georgia"/>
                <a:sym typeface="Georgia"/>
              </a:rPr>
              <a:t>iSAX2+</a:t>
            </a:r>
          </a:p>
          <a:p>
            <a:r>
              <a:rPr lang="en-US" sz="1351" dirty="0" err="1">
                <a:solidFill>
                  <a:schemeClr val="dk1"/>
                </a:solidFill>
                <a:latin typeface="Georgia"/>
                <a:sym typeface="Georgia"/>
              </a:rPr>
              <a:t>VA+file</a:t>
            </a:r>
            <a:endParaRPr sz="135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sp>
        <p:nvSpPr>
          <p:cNvPr id="14"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latin typeface="Arial" panose="020B0604020202020204" pitchFamily="34" charset="0"/>
              </a:rPr>
              <a:t> </a:t>
            </a:r>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disk-resident </a:t>
            </a:r>
            <a:r>
              <a:rPr lang="en-US" sz="1800" dirty="0">
                <a:latin typeface="Arial" panose="020B0604020202020204" pitchFamily="34" charset="0"/>
              </a:rPr>
              <a:t>vectors</a:t>
            </a:r>
          </a:p>
          <a:p>
            <a:pPr lvl="1"/>
            <a:r>
              <a:rPr lang="en-US" sz="1800" dirty="0">
                <a:latin typeface="Arial" panose="020B0604020202020204" pitchFamily="34" charset="0"/>
              </a:rPr>
              <a:t>are </a:t>
            </a:r>
            <a:r>
              <a:rPr lang="en-US" sz="1800" dirty="0">
                <a:solidFill>
                  <a:srgbClr val="C00000"/>
                </a:solidFill>
                <a:latin typeface="Arial" panose="020B0604020202020204" pitchFamily="34" charset="0"/>
              </a:rPr>
              <a:t>fastest at indexing</a:t>
            </a:r>
            <a:r>
              <a:rPr lang="en-US" sz="1800" dirty="0">
                <a:latin typeface="Arial" panose="020B0604020202020204" pitchFamily="34" charset="0"/>
              </a:rPr>
              <a:t> and have </a:t>
            </a:r>
            <a:r>
              <a:rPr lang="en-US" sz="1800" dirty="0">
                <a:solidFill>
                  <a:srgbClr val="C00000"/>
                </a:solidFill>
                <a:latin typeface="Arial" panose="020B0604020202020204" pitchFamily="34" charset="0"/>
              </a:rPr>
              <a:t>the lowest footprint</a:t>
            </a:r>
            <a:endParaRPr lang="en-CA" sz="1800" dirty="0">
              <a:solidFill>
                <a:srgbClr val="C00000"/>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3"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12" name="Footer Placeholder 1">
            <a:extLst>
              <a:ext uri="{FF2B5EF4-FFF2-40B4-BE49-F238E27FC236}">
                <a16:creationId xmlns:a16="http://schemas.microsoft.com/office/drawing/2014/main" id="{7F2F6D60-BE78-4E93-AE24-2A7E6F82710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900927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p:cNvSpPr>
          <p:nvPr>
            <p:ph type="title"/>
          </p:nvPr>
        </p:nvSpPr>
        <p:spPr/>
        <p:txBody>
          <a:bodyPr/>
          <a:lstStyle/>
          <a:p>
            <a:r>
              <a:rPr lang="en-US" altLang="en-US"/>
              <a:t>Euclidean Distance</a:t>
            </a:r>
          </a:p>
        </p:txBody>
      </p:sp>
      <p:sp>
        <p:nvSpPr>
          <p:cNvPr id="8196" name="Content Placeholder 3"/>
          <p:cNvSpPr>
            <a:spLocks noGrp="1"/>
          </p:cNvSpPr>
          <p:nvPr>
            <p:ph idx="1"/>
          </p:nvPr>
        </p:nvSpPr>
        <p:spPr/>
        <p:txBody>
          <a:bodyPr/>
          <a:lstStyle/>
          <a:p>
            <a:endParaRPr lang="en-US" altLang="en-US" dirty="0"/>
          </a:p>
          <a:p>
            <a:endParaRPr lang="en-US" altLang="en-US" dirty="0"/>
          </a:p>
          <a:p>
            <a:endParaRPr lang="en-US" altLang="en-US" dirty="0"/>
          </a:p>
          <a:p>
            <a:endParaRPr lang="en-US" altLang="en-US" dirty="0"/>
          </a:p>
          <a:p>
            <a:endParaRPr lang="en-US" altLang="en-US" dirty="0"/>
          </a:p>
          <a:p>
            <a:r>
              <a:rPr lang="en-US" altLang="en-US" dirty="0"/>
              <a:t>Euclidean distance</a:t>
            </a:r>
          </a:p>
          <a:p>
            <a:pPr lvl="1"/>
            <a:r>
              <a:rPr lang="en-US" altLang="en-US" dirty="0"/>
              <a:t>pair-wise point distance</a:t>
            </a:r>
          </a:p>
        </p:txBody>
      </p:sp>
      <p:sp>
        <p:nvSpPr>
          <p:cNvPr id="8197" name="Rectangle 43"/>
          <p:cNvSpPr>
            <a:spLocks noChangeArrowheads="1"/>
          </p:cNvSpPr>
          <p:nvPr/>
        </p:nvSpPr>
        <p:spPr bwMode="auto">
          <a:xfrm>
            <a:off x="4203700" y="3443291"/>
            <a:ext cx="450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1</a:t>
            </a:r>
            <a:endParaRPr lang="en-US" altLang="en-US"/>
          </a:p>
        </p:txBody>
      </p:sp>
      <p:sp>
        <p:nvSpPr>
          <p:cNvPr id="8198" name="Rectangle 44"/>
          <p:cNvSpPr>
            <a:spLocks noChangeArrowheads="1"/>
          </p:cNvSpPr>
          <p:nvPr/>
        </p:nvSpPr>
        <p:spPr bwMode="auto">
          <a:xfrm>
            <a:off x="4721225" y="3213103"/>
            <a:ext cx="450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2</a:t>
            </a:r>
            <a:endParaRPr lang="en-US" altLang="en-US"/>
          </a:p>
        </p:txBody>
      </p:sp>
      <p:sp>
        <p:nvSpPr>
          <p:cNvPr id="8199" name="Line 1060"/>
          <p:cNvSpPr>
            <a:spLocks noChangeAspect="1" noChangeShapeType="1"/>
          </p:cNvSpPr>
          <p:nvPr/>
        </p:nvSpPr>
        <p:spPr bwMode="auto">
          <a:xfrm>
            <a:off x="1685928" y="4148139"/>
            <a:ext cx="5719763"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8200" name="Line 1062"/>
          <p:cNvSpPr>
            <a:spLocks noChangeAspect="1" noChangeShapeType="1"/>
          </p:cNvSpPr>
          <p:nvPr/>
        </p:nvSpPr>
        <p:spPr bwMode="auto">
          <a:xfrm flipV="1">
            <a:off x="2252666" y="4097339"/>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1" name="Line 1063"/>
          <p:cNvSpPr>
            <a:spLocks noChangeAspect="1" noChangeShapeType="1"/>
          </p:cNvSpPr>
          <p:nvPr/>
        </p:nvSpPr>
        <p:spPr bwMode="auto">
          <a:xfrm flipV="1">
            <a:off x="2817816"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 name="Line 1064"/>
          <p:cNvSpPr>
            <a:spLocks noChangeAspect="1" noChangeShapeType="1"/>
          </p:cNvSpPr>
          <p:nvPr/>
        </p:nvSpPr>
        <p:spPr bwMode="auto">
          <a:xfrm flipV="1">
            <a:off x="3384553" y="4097339"/>
            <a:ext cx="4763"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 name="Line 1065"/>
          <p:cNvSpPr>
            <a:spLocks noChangeAspect="1" noChangeShapeType="1"/>
          </p:cNvSpPr>
          <p:nvPr/>
        </p:nvSpPr>
        <p:spPr bwMode="auto">
          <a:xfrm flipV="1">
            <a:off x="3943351" y="4097339"/>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 name="Line 1066"/>
          <p:cNvSpPr>
            <a:spLocks noChangeAspect="1" noChangeShapeType="1"/>
          </p:cNvSpPr>
          <p:nvPr/>
        </p:nvSpPr>
        <p:spPr bwMode="auto">
          <a:xfrm flipV="1">
            <a:off x="4508503"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5" name="Line 1067"/>
          <p:cNvSpPr>
            <a:spLocks noChangeAspect="1" noChangeShapeType="1"/>
          </p:cNvSpPr>
          <p:nvPr/>
        </p:nvSpPr>
        <p:spPr bwMode="auto">
          <a:xfrm flipV="1">
            <a:off x="5075242" y="4097339"/>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6" name="Line 1068"/>
          <p:cNvSpPr>
            <a:spLocks noChangeAspect="1" noChangeShapeType="1"/>
          </p:cNvSpPr>
          <p:nvPr/>
        </p:nvSpPr>
        <p:spPr bwMode="auto">
          <a:xfrm flipV="1">
            <a:off x="5641975" y="4097339"/>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7" name="Oval 1073"/>
          <p:cNvSpPr>
            <a:spLocks noChangeArrowheads="1"/>
          </p:cNvSpPr>
          <p:nvPr/>
        </p:nvSpPr>
        <p:spPr bwMode="auto">
          <a:xfrm>
            <a:off x="3890967" y="3244854"/>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08" name="Oval 1074"/>
          <p:cNvSpPr>
            <a:spLocks noChangeArrowheads="1"/>
          </p:cNvSpPr>
          <p:nvPr/>
        </p:nvSpPr>
        <p:spPr bwMode="auto">
          <a:xfrm>
            <a:off x="3336928" y="3298826"/>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09" name="Oval 1075"/>
          <p:cNvSpPr>
            <a:spLocks noChangeArrowheads="1"/>
          </p:cNvSpPr>
          <p:nvPr/>
        </p:nvSpPr>
        <p:spPr bwMode="auto">
          <a:xfrm>
            <a:off x="2765428" y="349567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0" name="Oval 1076"/>
          <p:cNvSpPr>
            <a:spLocks noChangeArrowheads="1"/>
          </p:cNvSpPr>
          <p:nvPr/>
        </p:nvSpPr>
        <p:spPr bwMode="auto">
          <a:xfrm>
            <a:off x="2201867" y="3629026"/>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1" name="Line 1085"/>
          <p:cNvSpPr>
            <a:spLocks noChangeAspect="1" noChangeShapeType="1"/>
          </p:cNvSpPr>
          <p:nvPr/>
        </p:nvSpPr>
        <p:spPr bwMode="auto">
          <a:xfrm flipV="1">
            <a:off x="6189666"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2" name="Line 1086"/>
          <p:cNvSpPr>
            <a:spLocks noChangeAspect="1" noChangeShapeType="1"/>
          </p:cNvSpPr>
          <p:nvPr/>
        </p:nvSpPr>
        <p:spPr bwMode="auto">
          <a:xfrm flipV="1">
            <a:off x="6707190"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3" name="Line 1094"/>
          <p:cNvSpPr>
            <a:spLocks noChangeAspect="1" noChangeShapeType="1"/>
          </p:cNvSpPr>
          <p:nvPr/>
        </p:nvSpPr>
        <p:spPr bwMode="auto">
          <a:xfrm flipV="1">
            <a:off x="7223128" y="410368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4" name="Oval 1099"/>
          <p:cNvSpPr>
            <a:spLocks noChangeArrowheads="1"/>
          </p:cNvSpPr>
          <p:nvPr/>
        </p:nvSpPr>
        <p:spPr bwMode="auto">
          <a:xfrm>
            <a:off x="6670679" y="3497264"/>
            <a:ext cx="104775" cy="95251"/>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5" name="Oval 1075"/>
          <p:cNvSpPr>
            <a:spLocks noChangeArrowheads="1"/>
          </p:cNvSpPr>
          <p:nvPr/>
        </p:nvSpPr>
        <p:spPr bwMode="auto">
          <a:xfrm>
            <a:off x="4459291" y="3530601"/>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6" name="Oval 1075"/>
          <p:cNvSpPr>
            <a:spLocks noChangeArrowheads="1"/>
          </p:cNvSpPr>
          <p:nvPr/>
        </p:nvSpPr>
        <p:spPr bwMode="auto">
          <a:xfrm>
            <a:off x="5022854" y="385603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7" name="Oval 1075"/>
          <p:cNvSpPr>
            <a:spLocks noChangeArrowheads="1"/>
          </p:cNvSpPr>
          <p:nvPr/>
        </p:nvSpPr>
        <p:spPr bwMode="auto">
          <a:xfrm>
            <a:off x="5589591" y="3949701"/>
            <a:ext cx="104775" cy="9525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8" name="Oval 1075"/>
          <p:cNvSpPr>
            <a:spLocks noChangeArrowheads="1"/>
          </p:cNvSpPr>
          <p:nvPr/>
        </p:nvSpPr>
        <p:spPr bwMode="auto">
          <a:xfrm>
            <a:off x="6148391" y="3597279"/>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9" name="Oval 1073"/>
          <p:cNvSpPr>
            <a:spLocks noChangeArrowheads="1"/>
          </p:cNvSpPr>
          <p:nvPr/>
        </p:nvSpPr>
        <p:spPr bwMode="auto">
          <a:xfrm>
            <a:off x="3894142" y="2711454"/>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0" name="Oval 1074"/>
          <p:cNvSpPr>
            <a:spLocks noChangeArrowheads="1"/>
          </p:cNvSpPr>
          <p:nvPr/>
        </p:nvSpPr>
        <p:spPr bwMode="auto">
          <a:xfrm>
            <a:off x="3340103" y="2765426"/>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1" name="Oval 1075"/>
          <p:cNvSpPr>
            <a:spLocks noChangeArrowheads="1"/>
          </p:cNvSpPr>
          <p:nvPr/>
        </p:nvSpPr>
        <p:spPr bwMode="auto">
          <a:xfrm>
            <a:off x="2770191" y="2962279"/>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2" name="Oval 1076"/>
          <p:cNvSpPr>
            <a:spLocks noChangeArrowheads="1"/>
          </p:cNvSpPr>
          <p:nvPr/>
        </p:nvSpPr>
        <p:spPr bwMode="auto">
          <a:xfrm>
            <a:off x="2205042" y="2776539"/>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3" name="Oval 1099"/>
          <p:cNvSpPr>
            <a:spLocks noChangeArrowheads="1"/>
          </p:cNvSpPr>
          <p:nvPr/>
        </p:nvSpPr>
        <p:spPr bwMode="auto">
          <a:xfrm>
            <a:off x="6673854" y="2906714"/>
            <a:ext cx="104775" cy="95251"/>
          </a:xfrm>
          <a:prstGeom prst="ellipse">
            <a:avLst/>
          </a:prstGeom>
          <a:solidFill>
            <a:srgbClr val="00B0F0"/>
          </a:solidFill>
          <a:ln w="9525">
            <a:solidFill>
              <a:srgbClr val="C2C2C2"/>
            </a:solidFill>
            <a:round/>
            <a:headEnd/>
            <a:tailEnd/>
          </a:ln>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4" name="Oval 1075"/>
          <p:cNvSpPr>
            <a:spLocks noChangeArrowheads="1"/>
          </p:cNvSpPr>
          <p:nvPr/>
        </p:nvSpPr>
        <p:spPr bwMode="auto">
          <a:xfrm>
            <a:off x="4462467" y="2836864"/>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5" name="Oval 1075"/>
          <p:cNvSpPr>
            <a:spLocks noChangeArrowheads="1"/>
          </p:cNvSpPr>
          <p:nvPr/>
        </p:nvSpPr>
        <p:spPr bwMode="auto">
          <a:xfrm>
            <a:off x="5027616" y="3024189"/>
            <a:ext cx="104775" cy="95251"/>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6" name="Oval 1075"/>
          <p:cNvSpPr>
            <a:spLocks noChangeArrowheads="1"/>
          </p:cNvSpPr>
          <p:nvPr/>
        </p:nvSpPr>
        <p:spPr bwMode="auto">
          <a:xfrm>
            <a:off x="5594351" y="2811464"/>
            <a:ext cx="103188"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7" name="Oval 1075"/>
          <p:cNvSpPr>
            <a:spLocks noChangeArrowheads="1"/>
          </p:cNvSpPr>
          <p:nvPr/>
        </p:nvSpPr>
        <p:spPr bwMode="auto">
          <a:xfrm>
            <a:off x="6151567" y="3006728"/>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cxnSp>
        <p:nvCxnSpPr>
          <p:cNvPr id="5" name="Straight Connector 4"/>
          <p:cNvCxnSpPr>
            <a:stCxn id="8222" idx="4"/>
            <a:endCxn id="8210" idx="0"/>
          </p:cNvCxnSpPr>
          <p:nvPr/>
        </p:nvCxnSpPr>
        <p:spPr>
          <a:xfrm flipH="1">
            <a:off x="2254254" y="2870203"/>
            <a:ext cx="3175" cy="758825"/>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8221" idx="4"/>
            <a:endCxn id="8209" idx="0"/>
          </p:cNvCxnSpPr>
          <p:nvPr/>
        </p:nvCxnSpPr>
        <p:spPr>
          <a:xfrm flipH="1">
            <a:off x="2817814" y="3055942"/>
            <a:ext cx="4763"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8220" idx="4"/>
            <a:endCxn id="8208" idx="0"/>
          </p:cNvCxnSpPr>
          <p:nvPr/>
        </p:nvCxnSpPr>
        <p:spPr>
          <a:xfrm flipH="1">
            <a:off x="3389316" y="2860676"/>
            <a:ext cx="3175" cy="438151"/>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8219" idx="4"/>
            <a:endCxn id="8207" idx="0"/>
          </p:cNvCxnSpPr>
          <p:nvPr/>
        </p:nvCxnSpPr>
        <p:spPr>
          <a:xfrm flipH="1">
            <a:off x="3943354" y="2805117"/>
            <a:ext cx="3175"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8224" idx="4"/>
            <a:endCxn id="8215" idx="0"/>
          </p:cNvCxnSpPr>
          <p:nvPr/>
        </p:nvCxnSpPr>
        <p:spPr>
          <a:xfrm flipH="1">
            <a:off x="4511679" y="2932116"/>
            <a:ext cx="3175" cy="5984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8225" idx="4"/>
            <a:endCxn id="8216" idx="0"/>
          </p:cNvCxnSpPr>
          <p:nvPr/>
        </p:nvCxnSpPr>
        <p:spPr>
          <a:xfrm flipH="1">
            <a:off x="5075238" y="3119439"/>
            <a:ext cx="4763" cy="736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8226" idx="4"/>
            <a:endCxn id="8217" idx="0"/>
          </p:cNvCxnSpPr>
          <p:nvPr/>
        </p:nvCxnSpPr>
        <p:spPr>
          <a:xfrm flipH="1">
            <a:off x="5641979" y="2905128"/>
            <a:ext cx="3175" cy="1044575"/>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227" idx="4"/>
            <a:endCxn id="8218" idx="0"/>
          </p:cNvCxnSpPr>
          <p:nvPr/>
        </p:nvCxnSpPr>
        <p:spPr>
          <a:xfrm flipH="1">
            <a:off x="6200779" y="3100391"/>
            <a:ext cx="3175" cy="4968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8223" idx="4"/>
            <a:endCxn id="8214" idx="0"/>
          </p:cNvCxnSpPr>
          <p:nvPr/>
        </p:nvCxnSpPr>
        <p:spPr>
          <a:xfrm flipH="1">
            <a:off x="6723067" y="3001963"/>
            <a:ext cx="3175" cy="4953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a:spLocks noRot="1" noChangeAspect="1" noMove="1" noResize="1" noEditPoints="1" noAdjustHandles="1" noChangeArrowheads="1" noChangeShapeType="1" noTextEdit="1"/>
          </p:cNvSpPr>
          <p:nvPr/>
        </p:nvSpPr>
        <p:spPr>
          <a:xfrm>
            <a:off x="3048002" y="5024002"/>
            <a:ext cx="3870611" cy="1529201"/>
          </a:xfrm>
          <a:prstGeom prst="rect">
            <a:avLst/>
          </a:prstGeom>
          <a:blipFill rotWithShape="1">
            <a:blip r:embed="rId2"/>
            <a:stretch>
              <a:fillRect/>
            </a:stretch>
          </a:blipFill>
        </p:spPr>
        <p:txBody>
          <a:bodyPr/>
          <a:lstStyle/>
          <a:p>
            <a:r>
              <a:rPr lang="en-US">
                <a:noFill/>
              </a:rPr>
              <a:t> </a:t>
            </a:r>
          </a:p>
        </p:txBody>
      </p:sp>
      <p:sp>
        <p:nvSpPr>
          <p:cNvPr id="45" name="Footer Placeholder 1">
            <a:extLst>
              <a:ext uri="{FF2B5EF4-FFF2-40B4-BE49-F238E27FC236}">
                <a16:creationId xmlns:a16="http://schemas.microsoft.com/office/drawing/2014/main" id="{B363DAE1-C858-4C0D-8CE5-A134C2DB4B8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4294967295"/>
          </p:nvPr>
        </p:nvSpPr>
        <p:spPr>
          <a:xfrm>
            <a:off x="1257301" y="2055021"/>
            <a:ext cx="7886700" cy="3293269"/>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solidFill>
                  <a:schemeClr val="bg1"/>
                </a:solidFill>
              </a:rPr>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solidFill>
                  <a:schemeClr val="bg1"/>
                </a:solidFill>
              </a:rPr>
              <a:t>We show that it is possible to have efficient approximate algorithms with guarantees</a:t>
            </a:r>
            <a:endParaRPr lang="en-CA" sz="1951" dirty="0">
              <a:solidFill>
                <a:schemeClr val="bg1"/>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5" name="Footer Placeholder 1">
            <a:extLst>
              <a:ext uri="{FF2B5EF4-FFF2-40B4-BE49-F238E27FC236}">
                <a16:creationId xmlns:a16="http://schemas.microsoft.com/office/drawing/2014/main" id="{4E8A5E87-FA6D-4503-99F9-451038121A1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84332900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4294967295"/>
          </p:nvPr>
        </p:nvSpPr>
        <p:spPr>
          <a:xfrm>
            <a:off x="1257301" y="2055021"/>
            <a:ext cx="7886700" cy="3293269"/>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solidFill>
                  <a:schemeClr val="bg1"/>
                </a:solidFill>
              </a:rPr>
              <a:t>We show that it is possible to have efficient approximate algorithms with guarantees</a:t>
            </a:r>
            <a:endParaRPr lang="en-CA" sz="1951" dirty="0">
              <a:solidFill>
                <a:schemeClr val="bg1"/>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graphicFrame>
        <p:nvGraphicFramePr>
          <p:cNvPr id="9" name="Table 8"/>
          <p:cNvGraphicFramePr>
            <a:graphicFrameLocks noGrp="1"/>
          </p:cNvGraphicFramePr>
          <p:nvPr/>
        </p:nvGraphicFramePr>
        <p:xfrm>
          <a:off x="1026961" y="3407850"/>
          <a:ext cx="7107970" cy="1226822"/>
        </p:xfrm>
        <a:graphic>
          <a:graphicData uri="http://schemas.openxmlformats.org/drawingml/2006/table">
            <a:tbl>
              <a:tblPr firstRow="1" bandRow="1">
                <a:tableStyleId>{5C22544A-7EE6-4342-B048-85BDC9FD1C3A}</a:tableStyleId>
              </a:tblPr>
              <a:tblGrid>
                <a:gridCol w="3553985">
                  <a:extLst>
                    <a:ext uri="{9D8B030D-6E8A-4147-A177-3AD203B41FA5}">
                      <a16:colId xmlns:a16="http://schemas.microsoft.com/office/drawing/2014/main" val="20000"/>
                    </a:ext>
                  </a:extLst>
                </a:gridCol>
                <a:gridCol w="3553985">
                  <a:extLst>
                    <a:ext uri="{9D8B030D-6E8A-4147-A177-3AD203B41FA5}">
                      <a16:colId xmlns:a16="http://schemas.microsoft.com/office/drawing/2014/main" val="20001"/>
                    </a:ext>
                  </a:extLst>
                </a:gridCol>
              </a:tblGrid>
              <a:tr h="12065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a:t>
                      </a:r>
                      <a:r>
                        <a:rPr lang="en-US" sz="1900" b="0" dirty="0">
                          <a:solidFill>
                            <a:schemeClr val="accent5"/>
                          </a:solidFill>
                          <a:latin typeface="Arial" panose="020B0604020202020204" pitchFamily="34" charset="0"/>
                        </a:rPr>
                        <a:t> </a:t>
                      </a:r>
                      <a:r>
                        <a:rPr lang="en-US" sz="1900" b="0" dirty="0">
                          <a:solidFill>
                            <a:srgbClr val="C00000"/>
                          </a:solidFill>
                          <a:latin typeface="Arial" panose="020B0604020202020204" pitchFamily="34" charset="0"/>
                        </a:rPr>
                        <a:t>without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00B050"/>
                          </a:solidFill>
                          <a:latin typeface="Arial" panose="020B0604020202020204" pitchFamily="34" charset="0"/>
                        </a:rPr>
                        <a:t>relatively efficient</a:t>
                      </a:r>
                    </a:p>
                    <a:p>
                      <a:pPr algn="ctr"/>
                      <a:endParaRPr lang="en-CA" sz="1900" b="0" dirty="0">
                        <a:solidFill>
                          <a:schemeClr val="accent5"/>
                        </a:solidFill>
                        <a:latin typeface="Arial" panose="020B0604020202020204" pitchFamily="34" charset="0"/>
                      </a:endParaRPr>
                    </a:p>
                  </a:txBody>
                  <a:tcPr marL="68580" marR="68580" marT="34291" marB="34291">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 </a:t>
                      </a:r>
                      <a:r>
                        <a:rPr lang="en-US" sz="1900" b="0" dirty="0">
                          <a:solidFill>
                            <a:srgbClr val="00B050"/>
                          </a:solidFill>
                          <a:latin typeface="Arial" panose="020B0604020202020204" pitchFamily="34" charset="0"/>
                        </a:rPr>
                        <a:t>with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C00000"/>
                          </a:solidFill>
                          <a:latin typeface="Arial" panose="020B0604020202020204" pitchFamily="34" charset="0"/>
                        </a:rPr>
                        <a:t>relatively slow</a:t>
                      </a:r>
                    </a:p>
                    <a:p>
                      <a:pPr algn="ctr"/>
                      <a:endParaRPr lang="en-CA" sz="1900" b="0" dirty="0">
                        <a:solidFill>
                          <a:schemeClr val="accent5"/>
                        </a:solidFill>
                        <a:latin typeface="Arial" panose="020B0604020202020204" pitchFamily="34" charset="0"/>
                      </a:endParaRPr>
                    </a:p>
                  </a:txBody>
                  <a:tcPr marL="68580" marR="68580" marT="34291" marB="34291">
                    <a:noFill/>
                  </a:tcPr>
                </a:tc>
                <a:extLst>
                  <a:ext uri="{0D108BD9-81ED-4DB2-BD59-A6C34878D82A}">
                    <a16:rowId xmlns:a16="http://schemas.microsoft.com/office/drawing/2014/main" val="10000"/>
                  </a:ext>
                </a:extLst>
              </a:tr>
            </a:tbl>
          </a:graphicData>
        </a:graphic>
      </p:graphicFrame>
      <p:sp>
        <p:nvSpPr>
          <p:cNvPr id="8"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2" name="TextBox 1"/>
          <p:cNvSpPr txBox="1"/>
          <p:nvPr/>
        </p:nvSpPr>
        <p:spPr>
          <a:xfrm>
            <a:off x="4665909" y="3287211"/>
            <a:ext cx="3896817" cy="300210"/>
          </a:xfrm>
          <a:prstGeom prst="rect">
            <a:avLst/>
          </a:prstGeom>
          <a:solidFill>
            <a:schemeClr val="bg1"/>
          </a:solidFill>
        </p:spPr>
        <p:txBody>
          <a:bodyPr wrap="square" rtlCol="0">
            <a:spAutoFit/>
          </a:bodyPr>
          <a:lstStyle/>
          <a:p>
            <a:endParaRPr lang="en-CA" sz="1351" dirty="0"/>
          </a:p>
        </p:txBody>
      </p:sp>
      <p:sp>
        <p:nvSpPr>
          <p:cNvPr id="7" name="Footer Placeholder 1">
            <a:extLst>
              <a:ext uri="{FF2B5EF4-FFF2-40B4-BE49-F238E27FC236}">
                <a16:creationId xmlns:a16="http://schemas.microsoft.com/office/drawing/2014/main" id="{BE1BADF0-5665-4C52-B358-DABA93063E9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47858888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4294967295"/>
          </p:nvPr>
        </p:nvSpPr>
        <p:spPr>
          <a:xfrm>
            <a:off x="1257301" y="2055021"/>
            <a:ext cx="7886700" cy="3293269"/>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solidFill>
                  <a:schemeClr val="bg1"/>
                </a:solidFill>
              </a:rPr>
              <a:t>We show that it is possible to have efficient approximate algorithms with guarantees</a:t>
            </a:r>
            <a:endParaRPr lang="en-CA" sz="1951" dirty="0">
              <a:solidFill>
                <a:schemeClr val="bg1"/>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graphicFrame>
        <p:nvGraphicFramePr>
          <p:cNvPr id="9" name="Table 8"/>
          <p:cNvGraphicFramePr>
            <a:graphicFrameLocks noGrp="1"/>
          </p:cNvGraphicFramePr>
          <p:nvPr/>
        </p:nvGraphicFramePr>
        <p:xfrm>
          <a:off x="1026961" y="3407850"/>
          <a:ext cx="7107970" cy="1226822"/>
        </p:xfrm>
        <a:graphic>
          <a:graphicData uri="http://schemas.openxmlformats.org/drawingml/2006/table">
            <a:tbl>
              <a:tblPr firstRow="1" bandRow="1">
                <a:tableStyleId>{5C22544A-7EE6-4342-B048-85BDC9FD1C3A}</a:tableStyleId>
              </a:tblPr>
              <a:tblGrid>
                <a:gridCol w="3553985">
                  <a:extLst>
                    <a:ext uri="{9D8B030D-6E8A-4147-A177-3AD203B41FA5}">
                      <a16:colId xmlns:a16="http://schemas.microsoft.com/office/drawing/2014/main" val="20000"/>
                    </a:ext>
                  </a:extLst>
                </a:gridCol>
                <a:gridCol w="3553985">
                  <a:extLst>
                    <a:ext uri="{9D8B030D-6E8A-4147-A177-3AD203B41FA5}">
                      <a16:colId xmlns:a16="http://schemas.microsoft.com/office/drawing/2014/main" val="20001"/>
                    </a:ext>
                  </a:extLst>
                </a:gridCol>
              </a:tblGrid>
              <a:tr h="12065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a:t>
                      </a:r>
                      <a:r>
                        <a:rPr lang="en-US" sz="1900" b="0" dirty="0">
                          <a:solidFill>
                            <a:schemeClr val="accent5"/>
                          </a:solidFill>
                          <a:latin typeface="Arial" panose="020B0604020202020204" pitchFamily="34" charset="0"/>
                        </a:rPr>
                        <a:t> </a:t>
                      </a:r>
                      <a:r>
                        <a:rPr lang="en-US" sz="1900" b="0" dirty="0">
                          <a:solidFill>
                            <a:srgbClr val="C00000"/>
                          </a:solidFill>
                          <a:latin typeface="Arial" panose="020B0604020202020204" pitchFamily="34" charset="0"/>
                        </a:rPr>
                        <a:t>without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00B050"/>
                          </a:solidFill>
                          <a:latin typeface="Arial" panose="020B0604020202020204" pitchFamily="34" charset="0"/>
                        </a:rPr>
                        <a:t>relatively efficient</a:t>
                      </a:r>
                    </a:p>
                    <a:p>
                      <a:pPr algn="ctr"/>
                      <a:endParaRPr lang="en-CA" sz="1900" b="0" dirty="0">
                        <a:solidFill>
                          <a:schemeClr val="accent5"/>
                        </a:solidFill>
                        <a:latin typeface="Arial" panose="020B0604020202020204" pitchFamily="34" charset="0"/>
                      </a:endParaRPr>
                    </a:p>
                  </a:txBody>
                  <a:tcPr marL="68580" marR="68580" marT="34291" marB="34291">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 </a:t>
                      </a:r>
                      <a:r>
                        <a:rPr lang="en-US" sz="1900" b="0" dirty="0">
                          <a:solidFill>
                            <a:srgbClr val="00B050"/>
                          </a:solidFill>
                          <a:latin typeface="Arial" panose="020B0604020202020204" pitchFamily="34" charset="0"/>
                        </a:rPr>
                        <a:t>with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C00000"/>
                          </a:solidFill>
                          <a:latin typeface="Arial" panose="020B0604020202020204" pitchFamily="34" charset="0"/>
                        </a:rPr>
                        <a:t>relatively slow</a:t>
                      </a:r>
                    </a:p>
                    <a:p>
                      <a:pPr algn="ctr"/>
                      <a:endParaRPr lang="en-CA" sz="1900" b="0" dirty="0">
                        <a:solidFill>
                          <a:schemeClr val="accent5"/>
                        </a:solidFill>
                        <a:latin typeface="Arial" panose="020B0604020202020204" pitchFamily="34" charset="0"/>
                      </a:endParaRPr>
                    </a:p>
                  </a:txBody>
                  <a:tcPr marL="68580" marR="68580" marT="34291" marB="34291">
                    <a:noFill/>
                  </a:tcPr>
                </a:tc>
                <a:extLst>
                  <a:ext uri="{0D108BD9-81ED-4DB2-BD59-A6C34878D82A}">
                    <a16:rowId xmlns:a16="http://schemas.microsoft.com/office/drawing/2014/main" val="10000"/>
                  </a:ext>
                </a:extLst>
              </a:tr>
            </a:tbl>
          </a:graphicData>
        </a:graphic>
      </p:graphicFrame>
      <p:sp>
        <p:nvSpPr>
          <p:cNvPr id="8"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7" name="Footer Placeholder 1">
            <a:extLst>
              <a:ext uri="{FF2B5EF4-FFF2-40B4-BE49-F238E27FC236}">
                <a16:creationId xmlns:a16="http://schemas.microsoft.com/office/drawing/2014/main" id="{3B4C1621-81D5-43E4-A283-86ABC14044A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23869927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4294967295"/>
          </p:nvPr>
        </p:nvSpPr>
        <p:spPr>
          <a:xfrm>
            <a:off x="1257301" y="2055021"/>
            <a:ext cx="7886700" cy="3293269"/>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t>We show that it is possible to have </a:t>
            </a:r>
            <a:r>
              <a:rPr lang="en-US" sz="1951" dirty="0">
                <a:solidFill>
                  <a:srgbClr val="00B050"/>
                </a:solidFill>
              </a:rPr>
              <a:t>efficient</a:t>
            </a:r>
            <a:r>
              <a:rPr lang="en-US" sz="1951" dirty="0"/>
              <a:t> approximate algorithms </a:t>
            </a:r>
            <a:r>
              <a:rPr lang="en-US" sz="1951" dirty="0">
                <a:solidFill>
                  <a:srgbClr val="00B050"/>
                </a:solidFill>
              </a:rPr>
              <a:t>with guarantees</a:t>
            </a:r>
            <a:endParaRPr lang="en-CA" sz="1951" dirty="0">
              <a:solidFill>
                <a:srgbClr val="00B050"/>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graphicFrame>
        <p:nvGraphicFramePr>
          <p:cNvPr id="8" name="Table 7"/>
          <p:cNvGraphicFramePr>
            <a:graphicFrameLocks noGrp="1"/>
          </p:cNvGraphicFramePr>
          <p:nvPr/>
        </p:nvGraphicFramePr>
        <p:xfrm>
          <a:off x="1026961" y="3407850"/>
          <a:ext cx="7107970" cy="1226822"/>
        </p:xfrm>
        <a:graphic>
          <a:graphicData uri="http://schemas.openxmlformats.org/drawingml/2006/table">
            <a:tbl>
              <a:tblPr firstRow="1" bandRow="1">
                <a:tableStyleId>{5C22544A-7EE6-4342-B048-85BDC9FD1C3A}</a:tableStyleId>
              </a:tblPr>
              <a:tblGrid>
                <a:gridCol w="3553985">
                  <a:extLst>
                    <a:ext uri="{9D8B030D-6E8A-4147-A177-3AD203B41FA5}">
                      <a16:colId xmlns:a16="http://schemas.microsoft.com/office/drawing/2014/main" val="20000"/>
                    </a:ext>
                  </a:extLst>
                </a:gridCol>
                <a:gridCol w="3553985">
                  <a:extLst>
                    <a:ext uri="{9D8B030D-6E8A-4147-A177-3AD203B41FA5}">
                      <a16:colId xmlns:a16="http://schemas.microsoft.com/office/drawing/2014/main" val="20001"/>
                    </a:ext>
                  </a:extLst>
                </a:gridCol>
              </a:tblGrid>
              <a:tr h="12065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a:t>
                      </a:r>
                      <a:r>
                        <a:rPr lang="en-US" sz="1900" b="0" dirty="0">
                          <a:solidFill>
                            <a:schemeClr val="accent5"/>
                          </a:solidFill>
                          <a:latin typeface="Arial" panose="020B0604020202020204" pitchFamily="34" charset="0"/>
                        </a:rPr>
                        <a:t> </a:t>
                      </a:r>
                      <a:r>
                        <a:rPr lang="en-US" sz="1900" b="0" dirty="0">
                          <a:solidFill>
                            <a:srgbClr val="C00000"/>
                          </a:solidFill>
                          <a:latin typeface="Arial" panose="020B0604020202020204" pitchFamily="34" charset="0"/>
                        </a:rPr>
                        <a:t>without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00B050"/>
                          </a:solidFill>
                          <a:latin typeface="Arial" panose="020B0604020202020204" pitchFamily="34" charset="0"/>
                        </a:rPr>
                        <a:t>relatively efficient</a:t>
                      </a:r>
                    </a:p>
                    <a:p>
                      <a:pPr algn="ctr"/>
                      <a:endParaRPr lang="en-CA" sz="1900" b="0" dirty="0">
                        <a:solidFill>
                          <a:schemeClr val="accent5"/>
                        </a:solidFill>
                        <a:latin typeface="Arial" panose="020B0604020202020204" pitchFamily="34" charset="0"/>
                      </a:endParaRPr>
                    </a:p>
                  </a:txBody>
                  <a:tcPr marL="68580" marR="68580" marT="34291" marB="34291">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 </a:t>
                      </a:r>
                      <a:r>
                        <a:rPr lang="en-US" sz="1900" b="0" dirty="0">
                          <a:solidFill>
                            <a:srgbClr val="00B050"/>
                          </a:solidFill>
                          <a:latin typeface="Arial" panose="020B0604020202020204" pitchFamily="34" charset="0"/>
                        </a:rPr>
                        <a:t>with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C00000"/>
                          </a:solidFill>
                          <a:latin typeface="Arial" panose="020B0604020202020204" pitchFamily="34" charset="0"/>
                        </a:rPr>
                        <a:t>relatively slow</a:t>
                      </a:r>
                    </a:p>
                    <a:p>
                      <a:pPr algn="ctr"/>
                      <a:endParaRPr lang="en-CA" sz="1900" b="0" dirty="0">
                        <a:solidFill>
                          <a:schemeClr val="accent5"/>
                        </a:solidFill>
                        <a:latin typeface="Arial" panose="020B0604020202020204" pitchFamily="34" charset="0"/>
                      </a:endParaRPr>
                    </a:p>
                  </a:txBody>
                  <a:tcPr marL="68580" marR="68580" marT="34291" marB="34291">
                    <a:noFill/>
                  </a:tcPr>
                </a:tc>
                <a:extLst>
                  <a:ext uri="{0D108BD9-81ED-4DB2-BD59-A6C34878D82A}">
                    <a16:rowId xmlns:a16="http://schemas.microsoft.com/office/drawing/2014/main" val="10000"/>
                  </a:ext>
                </a:extLst>
              </a:tr>
            </a:tbl>
          </a:graphicData>
        </a:graphic>
      </p:graphicFrame>
      <p:sp>
        <p:nvSpPr>
          <p:cNvPr id="9"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7" name="Footer Placeholder 1">
            <a:extLst>
              <a:ext uri="{FF2B5EF4-FFF2-40B4-BE49-F238E27FC236}">
                <a16:creationId xmlns:a16="http://schemas.microsoft.com/office/drawing/2014/main" id="{159B5B2F-4AAC-42C5-A179-B617E9D22DB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1681987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4294967295"/>
          </p:nvPr>
        </p:nvSpPr>
        <p:spPr>
          <a:xfrm>
            <a:off x="1257301" y="2055021"/>
            <a:ext cx="7886700" cy="3293269"/>
          </a:xfrm>
        </p:spPr>
        <p:txBody>
          <a:bodyPr>
            <a:normAutofit/>
          </a:bodyPr>
          <a:lstStyle/>
          <a:p>
            <a:pPr marL="0" indent="0">
              <a:buNone/>
            </a:pPr>
            <a:r>
              <a:rPr lang="en-CA" sz="1951" dirty="0"/>
              <a:t>Approximate state-of-the-art techniques for high-d vectors are not practical:</a:t>
            </a:r>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5" name="Footer Placeholder 1">
            <a:extLst>
              <a:ext uri="{FF2B5EF4-FFF2-40B4-BE49-F238E27FC236}">
                <a16:creationId xmlns:a16="http://schemas.microsoft.com/office/drawing/2014/main" id="{C074AA0D-5381-4AF6-9503-019E5F3AFA2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81485896"/>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4294967295"/>
          </p:nvPr>
        </p:nvSpPr>
        <p:spPr>
          <a:xfrm>
            <a:off x="1257301" y="2055021"/>
            <a:ext cx="7886700" cy="3293269"/>
          </a:xfrm>
        </p:spPr>
        <p:txBody>
          <a:bodyPr>
            <a:normAutofit/>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5" name="Footer Placeholder 1">
            <a:extLst>
              <a:ext uri="{FF2B5EF4-FFF2-40B4-BE49-F238E27FC236}">
                <a16:creationId xmlns:a16="http://schemas.microsoft.com/office/drawing/2014/main" id="{0E3E5AA4-82BA-4377-AFC1-486E82A872C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3647962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4294967295"/>
          </p:nvPr>
        </p:nvSpPr>
        <p:spPr>
          <a:xfrm>
            <a:off x="1257301" y="2055021"/>
            <a:ext cx="7886700" cy="3293269"/>
          </a:xfrm>
        </p:spPr>
        <p:txBody>
          <a:bodyPr>
            <a:normAutofit/>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a:p>
            <a:pPr marL="342891" lvl="1" indent="0">
              <a:buNone/>
            </a:pPr>
            <a:r>
              <a:rPr lang="en-CA" sz="1951" dirty="0" err="1"/>
              <a:t>kNNG</a:t>
            </a:r>
            <a:r>
              <a:rPr lang="en-CA" sz="1951" dirty="0"/>
              <a:t>-based techniques</a:t>
            </a:r>
          </a:p>
          <a:p>
            <a:pPr marL="342891" lvl="1" indent="0">
              <a:buNone/>
            </a:pPr>
            <a:r>
              <a:rPr lang="en-CA" sz="1951" dirty="0"/>
              <a:t>	</a:t>
            </a:r>
            <a:r>
              <a:rPr lang="en-CA" sz="1951" dirty="0">
                <a:solidFill>
                  <a:srgbClr val="C00000"/>
                </a:solidFill>
              </a:rPr>
              <a:t>slow indexing, difficult to tune, in-memory, no guarantees </a:t>
            </a:r>
          </a:p>
          <a:p>
            <a:pPr marL="342891" lvl="1" indent="0">
              <a:buNone/>
            </a:pPr>
            <a:endParaRPr lang="en-CA" sz="1951" dirty="0"/>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5" name="Footer Placeholder 1">
            <a:extLst>
              <a:ext uri="{FF2B5EF4-FFF2-40B4-BE49-F238E27FC236}">
                <a16:creationId xmlns:a16="http://schemas.microsoft.com/office/drawing/2014/main" id="{E963A59D-19D4-40CB-98EC-F40FE62292E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49765937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4294967295"/>
          </p:nvPr>
        </p:nvSpPr>
        <p:spPr>
          <a:xfrm>
            <a:off x="1257301" y="2055021"/>
            <a:ext cx="7886700" cy="3293269"/>
          </a:xfrm>
        </p:spPr>
        <p:txBody>
          <a:bodyPr>
            <a:normAutofit lnSpcReduction="10000"/>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a:p>
            <a:pPr marL="342891" lvl="1" indent="0">
              <a:buNone/>
            </a:pPr>
            <a:r>
              <a:rPr lang="en-CA" sz="1951" dirty="0" err="1"/>
              <a:t>kNNG</a:t>
            </a:r>
            <a:r>
              <a:rPr lang="en-CA" sz="1951" dirty="0"/>
              <a:t>-based techniques</a:t>
            </a:r>
          </a:p>
          <a:p>
            <a:pPr marL="342891" lvl="1" indent="0">
              <a:buNone/>
            </a:pPr>
            <a:r>
              <a:rPr lang="en-CA" sz="1951" dirty="0"/>
              <a:t>	</a:t>
            </a:r>
            <a:r>
              <a:rPr lang="en-CA" sz="1951" dirty="0">
                <a:solidFill>
                  <a:srgbClr val="C00000"/>
                </a:solidFill>
              </a:rPr>
              <a:t>slow indexing, difficult to tune, in-memory, no guarantees </a:t>
            </a:r>
          </a:p>
          <a:p>
            <a:pPr marL="342891" lvl="1" indent="0">
              <a:buNone/>
            </a:pPr>
            <a:endParaRPr lang="en-CA" sz="1951" dirty="0"/>
          </a:p>
          <a:p>
            <a:pPr marL="342891" lvl="1" indent="0">
              <a:buNone/>
            </a:pPr>
            <a:r>
              <a:rPr lang="en-CA" sz="1951" dirty="0"/>
              <a:t>Quantization-based techniques</a:t>
            </a:r>
          </a:p>
          <a:p>
            <a:pPr marL="342891" lvl="1" indent="0">
              <a:buNone/>
            </a:pPr>
            <a:r>
              <a:rPr lang="en-CA" sz="1951" dirty="0">
                <a:solidFill>
                  <a:srgbClr val="C00000"/>
                </a:solidFill>
              </a:rPr>
              <a:t>	slow indexing, difficult to tune, no guarantees</a:t>
            </a:r>
            <a:endParaRPr lang="en-CA" sz="1951" dirty="0"/>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5" name="Footer Placeholder 1">
            <a:extLst>
              <a:ext uri="{FF2B5EF4-FFF2-40B4-BE49-F238E27FC236}">
                <a16:creationId xmlns:a16="http://schemas.microsoft.com/office/drawing/2014/main" id="{7B17314D-4783-45D6-BA37-B05940DB707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36994036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4294967295"/>
          </p:nvPr>
        </p:nvSpPr>
        <p:spPr>
          <a:xfrm>
            <a:off x="1257301" y="2055021"/>
            <a:ext cx="7886700" cy="3293269"/>
          </a:xfrm>
        </p:spPr>
        <p:txBody>
          <a:bodyPr>
            <a:normAutofit lnSpcReduction="10000"/>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a:p>
            <a:pPr marL="342891" lvl="1" indent="0">
              <a:buNone/>
            </a:pPr>
            <a:r>
              <a:rPr lang="en-CA" sz="1951" dirty="0" err="1"/>
              <a:t>kNNG</a:t>
            </a:r>
            <a:r>
              <a:rPr lang="en-CA" sz="1951" dirty="0"/>
              <a:t>-based techniques</a:t>
            </a:r>
          </a:p>
          <a:p>
            <a:pPr marL="342891" lvl="1" indent="0">
              <a:buNone/>
            </a:pPr>
            <a:r>
              <a:rPr lang="en-CA" sz="1951" dirty="0"/>
              <a:t>	</a:t>
            </a:r>
            <a:r>
              <a:rPr lang="en-CA" sz="1951" dirty="0">
                <a:solidFill>
                  <a:srgbClr val="C00000"/>
                </a:solidFill>
              </a:rPr>
              <a:t>slow indexing, difficult to tune, in-memory, no guarantees </a:t>
            </a:r>
          </a:p>
          <a:p>
            <a:pPr marL="342891" lvl="1" indent="0">
              <a:buNone/>
            </a:pPr>
            <a:endParaRPr lang="en-CA" sz="1951" dirty="0"/>
          </a:p>
          <a:p>
            <a:pPr marL="342891" lvl="1" indent="0">
              <a:buNone/>
            </a:pPr>
            <a:r>
              <a:rPr lang="en-CA" sz="1951" dirty="0"/>
              <a:t>Quantization-based techniques</a:t>
            </a:r>
          </a:p>
          <a:p>
            <a:pPr marL="342891" lvl="1" indent="0">
              <a:buNone/>
            </a:pPr>
            <a:r>
              <a:rPr lang="en-CA" sz="1951" dirty="0">
                <a:solidFill>
                  <a:srgbClr val="C00000"/>
                </a:solidFill>
              </a:rPr>
              <a:t>	slow indexing, difficult to tune, no guarantees</a:t>
            </a:r>
            <a:endParaRPr lang="en-CA" sz="1951" dirty="0"/>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Google Shape;448;p36"/>
          <p:cNvSpPr txBox="1">
            <a:spLocks/>
          </p:cNvSpPr>
          <p:nvPr/>
        </p:nvSpPr>
        <p:spPr>
          <a:xfrm rot="-1424">
            <a:off x="572090" y="5175173"/>
            <a:ext cx="9310431" cy="429525"/>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lnSpc>
                <a:spcPct val="115000"/>
              </a:lnSpc>
              <a:spcBef>
                <a:spcPts val="0"/>
              </a:spcBef>
              <a:buClr>
                <a:schemeClr val="dk1"/>
              </a:buClr>
              <a:buSzPts val="1100"/>
            </a:pPr>
            <a:r>
              <a:rPr lang="en-US" sz="1500" b="1" dirty="0">
                <a:solidFill>
                  <a:srgbClr val="CC0000"/>
                </a:solidFill>
                <a:latin typeface="Arial" panose="020B0604020202020204" pitchFamily="34" charset="0"/>
                <a:ea typeface="Century Gothic"/>
                <a:cs typeface="Arial" panose="020B0604020202020204" pitchFamily="34" charset="0"/>
                <a:sym typeface="Century Gothic"/>
              </a:rPr>
              <a:t>All suffer a serious limitation: accuracy determined during </a:t>
            </a:r>
            <a:r>
              <a:rPr lang="en-US" sz="1500" b="1" u="dbl" dirty="0">
                <a:solidFill>
                  <a:srgbClr val="CC0000"/>
                </a:solidFill>
                <a:latin typeface="Arial" panose="020B0604020202020204" pitchFamily="34" charset="0"/>
                <a:ea typeface="Century Gothic"/>
                <a:cs typeface="Arial" panose="020B0604020202020204" pitchFamily="34" charset="0"/>
                <a:sym typeface="Century Gothic"/>
              </a:rPr>
              <a:t>index-building</a:t>
            </a:r>
            <a:r>
              <a:rPr lang="en-US" sz="1500" b="1" dirty="0">
                <a:solidFill>
                  <a:srgbClr val="CC0000"/>
                </a:solidFill>
                <a:latin typeface="Arial" panose="020B0604020202020204" pitchFamily="34" charset="0"/>
                <a:ea typeface="Century Gothic"/>
                <a:cs typeface="Arial" panose="020B0604020202020204" pitchFamily="34" charset="0"/>
                <a:sym typeface="Century Gothic"/>
              </a:rPr>
              <a:t> &amp; query answering</a:t>
            </a:r>
          </a:p>
          <a:p>
            <a:pPr>
              <a:spcBef>
                <a:spcPts val="0"/>
              </a:spcBef>
            </a:pPr>
            <a:endParaRPr lang="en-US" sz="3300" dirty="0"/>
          </a:p>
        </p:txBody>
      </p:sp>
      <p:sp>
        <p:nvSpPr>
          <p:cNvPr id="8"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9" name="Footer Placeholder 1">
            <a:extLst>
              <a:ext uri="{FF2B5EF4-FFF2-40B4-BE49-F238E27FC236}">
                <a16:creationId xmlns:a16="http://schemas.microsoft.com/office/drawing/2014/main" id="{7E6276D4-C1FC-416D-AC0A-CB8C74C9D83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95844451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59;p36"/>
          <p:cNvSpPr txBox="1">
            <a:spLocks/>
          </p:cNvSpPr>
          <p:nvPr/>
        </p:nvSpPr>
        <p:spPr>
          <a:xfrm>
            <a:off x="2555047" y="3096176"/>
            <a:ext cx="3114869" cy="429720"/>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lnSpc>
                <a:spcPct val="115000"/>
              </a:lnSpc>
              <a:spcBef>
                <a:spcPts val="0"/>
              </a:spcBef>
            </a:pPr>
            <a:r>
              <a:rPr lang="en-CA" sz="1800" b="1" dirty="0">
                <a:solidFill>
                  <a:srgbClr val="CC0000"/>
                </a:solidFill>
                <a:latin typeface="Arial" panose="020B0604020202020204" pitchFamily="34" charset="0"/>
                <a:ea typeface="Century Gothic"/>
                <a:cs typeface="Arial" panose="020B0604020202020204" pitchFamily="34" charset="0"/>
                <a:sym typeface="Century Gothic"/>
              </a:rPr>
              <a:t>Data series approaches </a:t>
            </a:r>
          </a:p>
          <a:p>
            <a:pPr>
              <a:lnSpc>
                <a:spcPct val="115000"/>
              </a:lnSpc>
              <a:spcBef>
                <a:spcPts val="0"/>
              </a:spcBef>
            </a:pPr>
            <a:r>
              <a:rPr lang="en-CA" sz="1800" b="1" dirty="0">
                <a:solidFill>
                  <a:srgbClr val="CC0000"/>
                </a:solidFill>
                <a:latin typeface="Arial" panose="020B0604020202020204" pitchFamily="34" charset="0"/>
                <a:ea typeface="Century Gothic"/>
                <a:cs typeface="Arial" panose="020B0604020202020204" pitchFamily="34" charset="0"/>
                <a:sym typeface="Century Gothic"/>
              </a:rPr>
              <a:t>are the overall winners!</a:t>
            </a:r>
            <a:endParaRPr lang="en-CA" sz="3300" dirty="0"/>
          </a:p>
        </p:txBody>
      </p:sp>
      <p:pic>
        <p:nvPicPr>
          <p:cNvPr id="9" name="Google Shape;460;p36"/>
          <p:cNvPicPr preferRelativeResize="0"/>
          <p:nvPr/>
        </p:nvPicPr>
        <p:blipFill>
          <a:blip r:embed="rId2">
            <a:alphaModFix/>
          </a:blip>
          <a:stretch>
            <a:fillRect/>
          </a:stretch>
        </p:blipFill>
        <p:spPr>
          <a:xfrm>
            <a:off x="1245365" y="2733541"/>
            <a:ext cx="802181" cy="792356"/>
          </a:xfrm>
          <a:prstGeom prst="rect">
            <a:avLst/>
          </a:prstGeom>
          <a:noFill/>
          <a:ln>
            <a:noFill/>
          </a:ln>
        </p:spPr>
      </p:pic>
      <p:pic>
        <p:nvPicPr>
          <p:cNvPr id="10" name="Google Shape;336;p26"/>
          <p:cNvPicPr preferRelativeResize="0"/>
          <p:nvPr/>
        </p:nvPicPr>
        <p:blipFill>
          <a:blip r:embed="rId3">
            <a:alphaModFix/>
          </a:blip>
          <a:stretch>
            <a:fillRect/>
          </a:stretch>
        </p:blipFill>
        <p:spPr>
          <a:xfrm>
            <a:off x="7593326" y="1265110"/>
            <a:ext cx="689363" cy="692444"/>
          </a:xfrm>
          <a:prstGeom prst="rect">
            <a:avLst/>
          </a:prstGeom>
          <a:noFill/>
          <a:ln>
            <a:noFill/>
          </a:ln>
        </p:spPr>
      </p:pic>
      <p:sp>
        <p:nvSpPr>
          <p:cNvPr id="26" name="Google Shape;459;p36"/>
          <p:cNvSpPr txBox="1">
            <a:spLocks/>
          </p:cNvSpPr>
          <p:nvPr/>
        </p:nvSpPr>
        <p:spPr>
          <a:xfrm>
            <a:off x="2555046" y="4153293"/>
            <a:ext cx="5919059" cy="429720"/>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lnSpc>
                <a:spcPct val="115000"/>
              </a:lnSpc>
              <a:spcBef>
                <a:spcPts val="0"/>
              </a:spcBef>
            </a:pPr>
            <a:r>
              <a:rPr lang="en-CA" sz="1800" dirty="0">
                <a:solidFill>
                  <a:schemeClr val="accent5"/>
                </a:solidFill>
                <a:latin typeface="Arial" panose="020B0604020202020204" pitchFamily="34" charset="0"/>
                <a:ea typeface="Century Gothic"/>
                <a:cs typeface="Arial" panose="020B0604020202020204" pitchFamily="34" charset="0"/>
                <a:sym typeface="Century Gothic"/>
              </a:rPr>
              <a:t>The only exception is HNSW for </a:t>
            </a:r>
            <a:r>
              <a:rPr lang="en-CA" sz="1800" dirty="0">
                <a:solidFill>
                  <a:srgbClr val="C00000"/>
                </a:solidFill>
                <a:latin typeface="Arial" panose="020B0604020202020204" pitchFamily="34" charset="0"/>
                <a:ea typeface="Century Gothic"/>
                <a:cs typeface="Arial" panose="020B0604020202020204" pitchFamily="34" charset="0"/>
                <a:sym typeface="Century Gothic"/>
              </a:rPr>
              <a:t>in-memory</a:t>
            </a:r>
            <a:r>
              <a:rPr lang="en-CA" sz="1800" dirty="0">
                <a:solidFill>
                  <a:schemeClr val="accent5"/>
                </a:solidFill>
                <a:latin typeface="Arial" panose="020B0604020202020204" pitchFamily="34" charset="0"/>
                <a:ea typeface="Century Gothic"/>
                <a:cs typeface="Arial" panose="020B0604020202020204" pitchFamily="34" charset="0"/>
                <a:sym typeface="Century Gothic"/>
              </a:rPr>
              <a:t> </a:t>
            </a:r>
          </a:p>
          <a:p>
            <a:pPr>
              <a:lnSpc>
                <a:spcPct val="115000"/>
              </a:lnSpc>
              <a:spcBef>
                <a:spcPts val="0"/>
              </a:spcBef>
            </a:pPr>
            <a:r>
              <a:rPr lang="en-CA" sz="1800" dirty="0">
                <a:solidFill>
                  <a:schemeClr val="accent5"/>
                </a:solidFill>
                <a:latin typeface="Arial" panose="020B0604020202020204" pitchFamily="34" charset="0"/>
                <a:ea typeface="Century Gothic"/>
                <a:cs typeface="Arial" panose="020B0604020202020204" pitchFamily="34" charset="0"/>
                <a:sym typeface="Century Gothic"/>
              </a:rPr>
              <a:t>ng-approximate queries </a:t>
            </a:r>
            <a:r>
              <a:rPr lang="en-CA" sz="1800" dirty="0">
                <a:solidFill>
                  <a:srgbClr val="C00000"/>
                </a:solidFill>
                <a:latin typeface="Arial" panose="020B0604020202020204" pitchFamily="34" charset="0"/>
                <a:ea typeface="Century Gothic"/>
                <a:cs typeface="Arial" panose="020B0604020202020204" pitchFamily="34" charset="0"/>
                <a:sym typeface="Century Gothic"/>
              </a:rPr>
              <a:t>using an existing index</a:t>
            </a:r>
            <a:endParaRPr lang="en-CA" sz="3300" dirty="0">
              <a:solidFill>
                <a:srgbClr val="C00000"/>
              </a:solidFill>
            </a:endParaRPr>
          </a:p>
        </p:txBody>
      </p:sp>
      <p:sp>
        <p:nvSpPr>
          <p:cNvPr id="11" name="Title 1"/>
          <p:cNvSpPr txBox="1">
            <a:spLocks/>
          </p:cNvSpPr>
          <p:nvPr/>
        </p:nvSpPr>
        <p:spPr>
          <a:xfrm>
            <a:off x="226615" y="1320703"/>
            <a:ext cx="9475967"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Recommendations for </a:t>
            </a:r>
            <a:r>
              <a:rPr lang="en-CA" sz="3000" dirty="0">
                <a:solidFill>
                  <a:srgbClr val="C00000"/>
                </a:solidFill>
              </a:rPr>
              <a:t>approx.</a:t>
            </a:r>
            <a:r>
              <a:rPr lang="en-CA" sz="3000" dirty="0">
                <a:solidFill>
                  <a:schemeClr val="accent1">
                    <a:lumMod val="50000"/>
                  </a:schemeClr>
                </a:solidFill>
              </a:rPr>
              <a:t> techniques</a:t>
            </a:r>
          </a:p>
        </p:txBody>
      </p:sp>
      <p:sp>
        <p:nvSpPr>
          <p:cNvPr id="7" name="Footer Placeholder 1">
            <a:extLst>
              <a:ext uri="{FF2B5EF4-FFF2-40B4-BE49-F238E27FC236}">
                <a16:creationId xmlns:a16="http://schemas.microsoft.com/office/drawing/2014/main" id="{9A054F14-2948-466B-B3DD-9089DD83DC4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37760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lstStyle/>
          <a:p>
            <a:endParaRPr lang="en-US" dirty="0"/>
          </a:p>
          <a:p>
            <a:r>
              <a:rPr lang="en-US" dirty="0"/>
              <a:t>similarity matching requires many distance computations</a:t>
            </a:r>
          </a:p>
          <a:p>
            <a:pPr lvl="1"/>
            <a:r>
              <a:rPr lang="en-US" dirty="0"/>
              <a:t>can significantly slow down processing</a:t>
            </a:r>
          </a:p>
          <a:p>
            <a:pPr lvl="2"/>
            <a:r>
              <a:rPr lang="en-US" dirty="0"/>
              <a:t>because of large number of data series in the collection</a:t>
            </a:r>
          </a:p>
          <a:p>
            <a:pPr lvl="2"/>
            <a:r>
              <a:rPr lang="en-US" dirty="0"/>
              <a:t>because of high dimensionality of each data series</a:t>
            </a:r>
          </a:p>
        </p:txBody>
      </p:sp>
      <p:sp>
        <p:nvSpPr>
          <p:cNvPr id="4" name="Footer Placeholder 1">
            <a:extLst>
              <a:ext uri="{FF2B5EF4-FFF2-40B4-BE49-F238E27FC236}">
                <a16:creationId xmlns:a16="http://schemas.microsoft.com/office/drawing/2014/main" id="{B21DD742-13AA-45CC-8F6C-7C1B1EBD753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00698987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82;p38"/>
          <p:cNvSpPr txBox="1">
            <a:spLocks/>
          </p:cNvSpPr>
          <p:nvPr/>
        </p:nvSpPr>
        <p:spPr>
          <a:xfrm>
            <a:off x="1364851" y="2395517"/>
            <a:ext cx="6905911" cy="429525"/>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spcBef>
                <a:spcPts val="0"/>
              </a:spcBef>
            </a:pPr>
            <a:r>
              <a:rPr lang="en-US" sz="1651" b="1" u="sng" dirty="0">
                <a:solidFill>
                  <a:srgbClr val="666666"/>
                </a:solidFill>
                <a:latin typeface="Arial" panose="020B0604020202020204" pitchFamily="34" charset="0"/>
                <a:ea typeface="Century Gothic"/>
                <a:cs typeface="Arial" panose="020B0604020202020204" pitchFamily="34" charset="0"/>
                <a:sym typeface="Century Gothic"/>
              </a:rPr>
              <a:t>Scenario</a:t>
            </a:r>
            <a:r>
              <a:rPr lang="en-US" sz="1651" b="1" dirty="0">
                <a:solidFill>
                  <a:srgbClr val="666666"/>
                </a:solidFill>
                <a:latin typeface="Arial" panose="020B0604020202020204" pitchFamily="34" charset="0"/>
                <a:ea typeface="Century Gothic"/>
                <a:cs typeface="Arial" panose="020B0604020202020204" pitchFamily="34" charset="0"/>
                <a:sym typeface="Century Gothic"/>
              </a:rPr>
              <a:t>: Answering a query workload using an existing index</a:t>
            </a:r>
            <a:endParaRPr lang="en-US" sz="2700" b="1" dirty="0">
              <a:solidFill>
                <a:srgbClr val="3D85C6"/>
              </a:solidFill>
              <a:latin typeface="Arial" panose="020B0604020202020204" pitchFamily="34" charset="0"/>
              <a:ea typeface="Century Gothic"/>
              <a:cs typeface="Arial" panose="020B0604020202020204" pitchFamily="34" charset="0"/>
              <a:sym typeface="Century Gothic"/>
            </a:endParaRPr>
          </a:p>
        </p:txBody>
      </p:sp>
      <p:pic>
        <p:nvPicPr>
          <p:cNvPr id="2" name="Picture 1"/>
          <p:cNvPicPr>
            <a:picLocks noChangeAspect="1"/>
          </p:cNvPicPr>
          <p:nvPr/>
        </p:nvPicPr>
        <p:blipFill>
          <a:blip r:embed="rId3"/>
          <a:stretch>
            <a:fillRect/>
          </a:stretch>
        </p:blipFill>
        <p:spPr>
          <a:xfrm>
            <a:off x="1376776" y="2813115"/>
            <a:ext cx="6251655" cy="2272031"/>
          </a:xfrm>
          <a:prstGeom prst="rect">
            <a:avLst/>
          </a:prstGeom>
        </p:spPr>
      </p:pic>
      <p:sp>
        <p:nvSpPr>
          <p:cNvPr id="8" name="Title 1"/>
          <p:cNvSpPr txBox="1">
            <a:spLocks/>
          </p:cNvSpPr>
          <p:nvPr/>
        </p:nvSpPr>
        <p:spPr>
          <a:xfrm>
            <a:off x="226615" y="1320703"/>
            <a:ext cx="9475967"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Recommendations</a:t>
            </a:r>
          </a:p>
        </p:txBody>
      </p:sp>
      <p:pic>
        <p:nvPicPr>
          <p:cNvPr id="10" name="Google Shape;336;p26"/>
          <p:cNvPicPr preferRelativeResize="0"/>
          <p:nvPr/>
        </p:nvPicPr>
        <p:blipFill>
          <a:blip r:embed="rId4">
            <a:alphaModFix/>
          </a:blip>
          <a:stretch>
            <a:fillRect/>
          </a:stretch>
        </p:blipFill>
        <p:spPr>
          <a:xfrm>
            <a:off x="7593326" y="1265110"/>
            <a:ext cx="689363" cy="692444"/>
          </a:xfrm>
          <a:prstGeom prst="rect">
            <a:avLst/>
          </a:prstGeom>
          <a:noFill/>
          <a:ln>
            <a:noFill/>
          </a:ln>
        </p:spPr>
      </p:pic>
      <p:sp>
        <p:nvSpPr>
          <p:cNvPr id="6" name="Footer Placeholder 1">
            <a:extLst>
              <a:ext uri="{FF2B5EF4-FFF2-40B4-BE49-F238E27FC236}">
                <a16:creationId xmlns:a16="http://schemas.microsoft.com/office/drawing/2014/main" id="{11A7CD5D-06D7-4732-B1D6-8EF9E412589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54065672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95169" y="2060644"/>
            <a:ext cx="7886700" cy="3293269"/>
          </a:xfrm>
        </p:spPr>
        <p:txBody>
          <a:bodyPr>
            <a:normAutofit fontScale="85000" lnSpcReduction="10000"/>
          </a:bodyPr>
          <a:lstStyle/>
          <a:p>
            <a:pPr marL="0" indent="0">
              <a:buNone/>
            </a:pPr>
            <a:r>
              <a:rPr lang="en-CA" sz="2251" dirty="0">
                <a:solidFill>
                  <a:srgbClr val="C00000"/>
                </a:solidFill>
              </a:rPr>
              <a:t>Similarity search </a:t>
            </a:r>
            <a:r>
              <a:rPr lang="en-CA" sz="2251" dirty="0"/>
              <a:t>on data series/high-d vectors is an </a:t>
            </a:r>
            <a:r>
              <a:rPr lang="en-CA" sz="2251" dirty="0">
                <a:solidFill>
                  <a:srgbClr val="C00000"/>
                </a:solidFill>
              </a:rPr>
              <a:t>important problem</a:t>
            </a:r>
          </a:p>
          <a:p>
            <a:endParaRPr lang="en-CA" sz="2251" dirty="0"/>
          </a:p>
          <a:p>
            <a:pPr marL="0" indent="0">
              <a:buNone/>
            </a:pPr>
            <a:r>
              <a:rPr lang="en-CA" sz="2251" dirty="0"/>
              <a:t>We conducted the first experimental comparison of </a:t>
            </a:r>
            <a:r>
              <a:rPr lang="en-CA" sz="2251" dirty="0">
                <a:solidFill>
                  <a:srgbClr val="C00000"/>
                </a:solidFill>
              </a:rPr>
              <a:t>both </a:t>
            </a:r>
            <a:r>
              <a:rPr lang="en-CA" sz="2251" dirty="0"/>
              <a:t>data series and high-d vector methods</a:t>
            </a:r>
          </a:p>
          <a:p>
            <a:pPr marL="342891" lvl="1" indent="0">
              <a:buNone/>
            </a:pPr>
            <a:r>
              <a:rPr lang="en-CA" sz="1951" dirty="0"/>
              <a:t>Demonstrated that </a:t>
            </a:r>
            <a:r>
              <a:rPr lang="en-CA" sz="1951" dirty="0">
                <a:solidFill>
                  <a:srgbClr val="C00000"/>
                </a:solidFill>
              </a:rPr>
              <a:t>data series methods dominate </a:t>
            </a:r>
            <a:r>
              <a:rPr lang="en-CA" sz="1951" dirty="0"/>
              <a:t>traditional high-d vector methods </a:t>
            </a:r>
          </a:p>
          <a:p>
            <a:pPr marL="342891" lvl="1" indent="0">
              <a:buNone/>
            </a:pPr>
            <a:endParaRPr lang="en-CA" sz="1951" dirty="0"/>
          </a:p>
          <a:p>
            <a:pPr marL="342891" lvl="1" indent="0">
              <a:buNone/>
            </a:pPr>
            <a:r>
              <a:rPr lang="en-CA" sz="1951" dirty="0"/>
              <a:t>Described </a:t>
            </a:r>
            <a:r>
              <a:rPr lang="en-CA" sz="1951" dirty="0">
                <a:solidFill>
                  <a:srgbClr val="C00000"/>
                </a:solidFill>
              </a:rPr>
              <a:t>new methods </a:t>
            </a:r>
            <a:r>
              <a:rPr lang="en-CA" sz="1951" dirty="0"/>
              <a:t>that support approximate similarity search with guarantees</a:t>
            </a:r>
          </a:p>
          <a:p>
            <a:endParaRPr lang="en-CA" sz="2251" dirty="0"/>
          </a:p>
          <a:p>
            <a:pPr marL="0" indent="0">
              <a:buNone/>
            </a:pPr>
            <a:r>
              <a:rPr lang="en-CA" sz="2251" dirty="0"/>
              <a:t>Methods and observations are </a:t>
            </a:r>
            <a:r>
              <a:rPr lang="en-CA" sz="2251" dirty="0">
                <a:solidFill>
                  <a:srgbClr val="C00000"/>
                </a:solidFill>
              </a:rPr>
              <a:t>applicable to high-d vectors in general</a:t>
            </a:r>
            <a:r>
              <a:rPr lang="en-CA" sz="2251" dirty="0"/>
              <a:t>!</a:t>
            </a:r>
          </a:p>
          <a:p>
            <a:endParaRPr lang="en-CA" dirty="0"/>
          </a:p>
        </p:txBody>
      </p:sp>
      <p:sp>
        <p:nvSpPr>
          <p:cNvPr id="5" name="Title 1"/>
          <p:cNvSpPr txBox="1">
            <a:spLocks/>
          </p:cNvSpPr>
          <p:nvPr/>
        </p:nvSpPr>
        <p:spPr>
          <a:xfrm>
            <a:off x="226615" y="1320703"/>
            <a:ext cx="9475967"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Summary</a:t>
            </a:r>
          </a:p>
        </p:txBody>
      </p:sp>
      <p:sp>
        <p:nvSpPr>
          <p:cNvPr id="4" name="Footer Placeholder 1">
            <a:extLst>
              <a:ext uri="{FF2B5EF4-FFF2-40B4-BE49-F238E27FC236}">
                <a16:creationId xmlns:a16="http://schemas.microsoft.com/office/drawing/2014/main" id="{11D57D25-8ECB-4F8E-A357-888F7B69A6A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6514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Questions?</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144419-DAC4-4EAF-84A7-B66166918B9F}"/>
              </a:ext>
            </a:extLst>
          </p:cNvPr>
          <p:cNvSpPr>
            <a:spLocks noGrp="1"/>
          </p:cNvSpPr>
          <p:nvPr>
            <p:ph type="sldNum" sz="quarter" idx="12"/>
          </p:nvPr>
        </p:nvSpPr>
        <p:spPr/>
        <p:txBody>
          <a:bodyPr/>
          <a:lstStyle/>
          <a:p>
            <a:fld id="{B5C6C3C4-1F13-A745-94B4-FF34C1932FEB}" type="slidenum">
              <a:rPr lang="en-US" smtClean="0"/>
              <a:pPr/>
              <a:t>332</a:t>
            </a:fld>
            <a:endParaRPr lang="en-US" dirty="0"/>
          </a:p>
        </p:txBody>
      </p:sp>
      <p:sp>
        <p:nvSpPr>
          <p:cNvPr id="2" name="Footer Placeholder 1">
            <a:extLst>
              <a:ext uri="{FF2B5EF4-FFF2-40B4-BE49-F238E27FC236}">
                <a16:creationId xmlns:a16="http://schemas.microsoft.com/office/drawing/2014/main" id="{F03D6E99-648E-4A3A-B63D-7B11750A8079}"/>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413654548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High-d Similarity Search: Challenges and Open Problems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A988F9DB-3E3C-4B7E-A5CF-D04360AAFD1D}"/>
              </a:ext>
            </a:extLst>
          </p:cNvPr>
          <p:cNvSpPr>
            <a:spLocks noGrp="1"/>
          </p:cNvSpPr>
          <p:nvPr>
            <p:ph type="ftr" sz="quarter" idx="11"/>
          </p:nvPr>
        </p:nvSpPr>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
        <p:nvSpPr>
          <p:cNvPr id="7"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a:xfrm>
            <a:off x="8174039" y="1588"/>
            <a:ext cx="762000" cy="366712"/>
          </a:xfrm>
        </p:spPr>
        <p:txBody>
          <a:bodyPr/>
          <a:lstStyle/>
          <a:p>
            <a:fld id="{B5C6C3C4-1F13-A745-94B4-FF34C1932FEB}" type="slidenum">
              <a:rPr lang="en-US" smtClean="0"/>
              <a:pPr/>
              <a:t>333</a:t>
            </a:fld>
            <a:endParaRPr lang="en-US" dirty="0"/>
          </a:p>
        </p:txBody>
      </p:sp>
    </p:spTree>
    <p:extLst>
      <p:ext uri="{BB962C8B-B14F-4D97-AF65-F5344CB8AC3E}">
        <p14:creationId xmlns:p14="http://schemas.microsoft.com/office/powerpoint/2010/main" val="3501691144"/>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CD0A22-1CC3-4E8D-8E53-FAB009609D81}"/>
              </a:ext>
            </a:extLst>
          </p:cNvPr>
          <p:cNvSpPr>
            <a:spLocks noGrp="1"/>
          </p:cNvSpPr>
          <p:nvPr>
            <p:ph type="title"/>
          </p:nvPr>
        </p:nvSpPr>
        <p:spPr/>
        <p:txBody>
          <a:bodyPr/>
          <a:lstStyle/>
          <a:p>
            <a:r>
              <a:rPr lang="en-US" dirty="0"/>
              <a:t>Challenges and Open Problems</a:t>
            </a:r>
          </a:p>
        </p:txBody>
      </p:sp>
      <p:sp>
        <p:nvSpPr>
          <p:cNvPr id="7" name="Content Placeholder 6">
            <a:extLst>
              <a:ext uri="{FF2B5EF4-FFF2-40B4-BE49-F238E27FC236}">
                <a16:creationId xmlns:a16="http://schemas.microsoft.com/office/drawing/2014/main" id="{AC19B542-DAA7-4971-AD54-9FBA7A367C4F}"/>
              </a:ext>
            </a:extLst>
          </p:cNvPr>
          <p:cNvSpPr>
            <a:spLocks noGrp="1"/>
          </p:cNvSpPr>
          <p:nvPr>
            <p:ph idx="1"/>
          </p:nvPr>
        </p:nvSpPr>
        <p:spPr/>
        <p:txBody>
          <a:bodyPr/>
          <a:lstStyle/>
          <a:p>
            <a:r>
              <a:rPr lang="en-US" dirty="0"/>
              <a:t>we are still far from having solved the problem</a:t>
            </a:r>
          </a:p>
          <a:p>
            <a:endParaRPr lang="en-US" dirty="0"/>
          </a:p>
          <a:p>
            <a:r>
              <a:rPr lang="en-US" dirty="0"/>
              <a:t>several challenges remain in terms of </a:t>
            </a:r>
          </a:p>
          <a:p>
            <a:pPr lvl="1"/>
            <a:r>
              <a:rPr lang="en-US" dirty="0"/>
              <a:t>usability, ease of use</a:t>
            </a:r>
          </a:p>
          <a:p>
            <a:pPr lvl="1"/>
            <a:r>
              <a:rPr lang="en-US" dirty="0"/>
              <a:t>scalability, distribution</a:t>
            </a:r>
          </a:p>
          <a:p>
            <a:pPr lvl="1"/>
            <a:r>
              <a:rPr lang="en-US" dirty="0"/>
              <a:t>benchmarking</a:t>
            </a:r>
          </a:p>
          <a:p>
            <a:endParaRPr lang="en-US" dirty="0"/>
          </a:p>
          <a:p>
            <a:r>
              <a:rPr lang="en-US" dirty="0"/>
              <a:t>these challenges derive from modern data science applications</a:t>
            </a:r>
          </a:p>
        </p:txBody>
      </p:sp>
      <p:sp>
        <p:nvSpPr>
          <p:cNvPr id="4" name="Footer Placeholder 1">
            <a:extLst>
              <a:ext uri="{FF2B5EF4-FFF2-40B4-BE49-F238E27FC236}">
                <a16:creationId xmlns:a16="http://schemas.microsoft.com/office/drawing/2014/main" id="{D629CB2D-83E6-4955-833A-ABC5E2B36CA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7097980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benchmarking</a:t>
            </a:r>
          </a:p>
          <a:p>
            <a:r>
              <a:rPr lang="en-US" dirty="0"/>
              <a:t>interactive analytics</a:t>
            </a:r>
          </a:p>
          <a:p>
            <a:r>
              <a:rPr lang="en-US" dirty="0"/>
              <a:t>parallelization and distribution</a:t>
            </a:r>
          </a:p>
          <a:p>
            <a:r>
              <a:rPr lang="en-US" dirty="0"/>
              <a:t>deep learning</a:t>
            </a:r>
          </a:p>
        </p:txBody>
      </p:sp>
      <p:sp>
        <p:nvSpPr>
          <p:cNvPr id="4" name="Footer Placeholder 1">
            <a:extLst>
              <a:ext uri="{FF2B5EF4-FFF2-40B4-BE49-F238E27FC236}">
                <a16:creationId xmlns:a16="http://schemas.microsoft.com/office/drawing/2014/main" id="{B336DDF3-5C06-478B-A7CA-0B0BEE875DC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7296590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120780" y="1288199"/>
            <a:ext cx="3941291" cy="2551492"/>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9" name="Rectangle 18"/>
          <p:cNvSpPr/>
          <p:nvPr/>
        </p:nvSpPr>
        <p:spPr>
          <a:xfrm>
            <a:off x="81937" y="3923820"/>
            <a:ext cx="4929601" cy="2087311"/>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8" name="Rectangle 17"/>
          <p:cNvSpPr/>
          <p:nvPr/>
        </p:nvSpPr>
        <p:spPr>
          <a:xfrm>
            <a:off x="81935" y="1288199"/>
            <a:ext cx="4929600" cy="2551492"/>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pic>
        <p:nvPicPr>
          <p:cNvPr id="7" name="Picture 6"/>
          <p:cNvPicPr>
            <a:picLocks noChangeAspect="1"/>
          </p:cNvPicPr>
          <p:nvPr/>
        </p:nvPicPr>
        <p:blipFill>
          <a:blip r:embed="rId3"/>
          <a:stretch>
            <a:fillRect/>
          </a:stretch>
        </p:blipFill>
        <p:spPr>
          <a:xfrm>
            <a:off x="5011535" y="1288203"/>
            <a:ext cx="2073620" cy="2361463"/>
          </a:xfrm>
          <a:prstGeom prst="rect">
            <a:avLst/>
          </a:prstGeom>
        </p:spPr>
      </p:pic>
      <p:sp>
        <p:nvSpPr>
          <p:cNvPr id="2" name="Title 1"/>
          <p:cNvSpPr>
            <a:spLocks noGrp="1"/>
          </p:cNvSpPr>
          <p:nvPr>
            <p:ph type="title"/>
          </p:nvPr>
        </p:nvSpPr>
        <p:spPr>
          <a:xfrm>
            <a:off x="43130" y="-41389"/>
            <a:ext cx="7257084" cy="1143000"/>
          </a:xfrm>
        </p:spPr>
        <p:txBody>
          <a:bodyPr>
            <a:normAutofit/>
          </a:bodyPr>
          <a:lstStyle/>
          <a:p>
            <a:r>
              <a:rPr lang="en-US" dirty="0"/>
              <a:t>Massive High-d Data Collections</a:t>
            </a:r>
          </a:p>
        </p:txBody>
      </p:sp>
      <p:sp>
        <p:nvSpPr>
          <p:cNvPr id="4" name="Rectangle 3"/>
          <p:cNvSpPr/>
          <p:nvPr/>
        </p:nvSpPr>
        <p:spPr>
          <a:xfrm>
            <a:off x="6556712" y="2985135"/>
            <a:ext cx="2474139" cy="800219"/>
          </a:xfrm>
          <a:prstGeom prst="rect">
            <a:avLst/>
          </a:prstGeom>
        </p:spPr>
        <p:txBody>
          <a:bodyPr wrap="none">
            <a:spAutoFit/>
          </a:bodyPr>
          <a:lstStyle/>
          <a:p>
            <a:pPr algn="ctr" defTabSz="457189">
              <a:defRPr/>
            </a:pPr>
            <a:r>
              <a:rPr lang="en-US" b="1" dirty="0">
                <a:solidFill>
                  <a:prstClr val="black"/>
                </a:solidFill>
                <a:latin typeface="Calibri"/>
                <a:cs typeface="Arial" charset="0"/>
              </a:rPr>
              <a:t>Human Genome project</a:t>
            </a:r>
          </a:p>
          <a:p>
            <a:pPr algn="ctr" defTabSz="457189">
              <a:defRPr/>
            </a:pPr>
            <a:r>
              <a:rPr lang="en-US" sz="2800" b="1" dirty="0">
                <a:solidFill>
                  <a:srgbClr val="FF0000"/>
                </a:solidFill>
                <a:latin typeface="Calibri"/>
                <a:cs typeface="Arial" charset="0"/>
              </a:rPr>
              <a:t>130 TB</a:t>
            </a:r>
          </a:p>
        </p:txBody>
      </p:sp>
      <p:sp>
        <p:nvSpPr>
          <p:cNvPr id="9" name="Rectangle 8"/>
          <p:cNvSpPr/>
          <p:nvPr/>
        </p:nvSpPr>
        <p:spPr>
          <a:xfrm>
            <a:off x="2009049" y="1382414"/>
            <a:ext cx="2693369" cy="800219"/>
          </a:xfrm>
          <a:prstGeom prst="rect">
            <a:avLst/>
          </a:prstGeom>
        </p:spPr>
        <p:txBody>
          <a:bodyPr wrap="square">
            <a:spAutoFit/>
          </a:bodyPr>
          <a:lstStyle/>
          <a:p>
            <a:pPr algn="r" defTabSz="457189">
              <a:defRPr/>
            </a:pPr>
            <a:r>
              <a:rPr lang="en-US" b="1" dirty="0">
                <a:solidFill>
                  <a:prstClr val="black"/>
                </a:solidFill>
                <a:latin typeface="Calibri"/>
                <a:cs typeface="Arial" charset="0"/>
              </a:rPr>
              <a:t>NASA’s Solar Observatory </a:t>
            </a:r>
          </a:p>
          <a:p>
            <a:pPr algn="r" defTabSz="457189">
              <a:defRPr/>
            </a:pPr>
            <a:r>
              <a:rPr lang="en-US" sz="2800" b="1" dirty="0">
                <a:solidFill>
                  <a:srgbClr val="FF0000"/>
                </a:solidFill>
                <a:latin typeface="Calibri"/>
                <a:cs typeface="Arial" charset="0"/>
              </a:rPr>
              <a:t>1.5 TB per day</a:t>
            </a:r>
          </a:p>
        </p:txBody>
      </p:sp>
      <p:sp>
        <p:nvSpPr>
          <p:cNvPr id="10" name="Rectangle 9"/>
          <p:cNvSpPr/>
          <p:nvPr/>
        </p:nvSpPr>
        <p:spPr>
          <a:xfrm>
            <a:off x="2088606" y="2497597"/>
            <a:ext cx="2641595" cy="1077218"/>
          </a:xfrm>
          <a:prstGeom prst="rect">
            <a:avLst/>
          </a:prstGeom>
        </p:spPr>
        <p:txBody>
          <a:bodyPr wrap="square">
            <a:spAutoFit/>
          </a:bodyPr>
          <a:lstStyle/>
          <a:p>
            <a:pPr algn="r" defTabSz="457189">
              <a:defRPr/>
            </a:pPr>
            <a:r>
              <a:rPr lang="en-US" b="1" dirty="0">
                <a:solidFill>
                  <a:prstClr val="black"/>
                </a:solidFill>
                <a:latin typeface="Calibri"/>
                <a:cs typeface="Arial" charset="0"/>
              </a:rPr>
              <a:t>Large Synoptic Survey Telescope (2019)</a:t>
            </a:r>
          </a:p>
          <a:p>
            <a:pPr algn="r" defTabSz="457189">
              <a:defRPr/>
            </a:pPr>
            <a:r>
              <a:rPr lang="en-US" sz="2800" b="1" dirty="0">
                <a:solidFill>
                  <a:srgbClr val="FF0000"/>
                </a:solidFill>
                <a:latin typeface="Calibri"/>
                <a:cs typeface="Arial" charset="0"/>
              </a:rPr>
              <a:t>~30 TB per night</a:t>
            </a:r>
          </a:p>
        </p:txBody>
      </p:sp>
      <p:pic>
        <p:nvPicPr>
          <p:cNvPr id="11" name="Picture 10"/>
          <p:cNvPicPr>
            <a:picLocks noChangeAspect="1"/>
          </p:cNvPicPr>
          <p:nvPr/>
        </p:nvPicPr>
        <p:blipFill>
          <a:blip r:embed="rId4"/>
          <a:stretch>
            <a:fillRect/>
          </a:stretch>
        </p:blipFill>
        <p:spPr>
          <a:xfrm rot="370123">
            <a:off x="143406" y="4300936"/>
            <a:ext cx="4708083" cy="1461467"/>
          </a:xfrm>
          <a:prstGeom prst="rect">
            <a:avLst/>
          </a:prstGeom>
        </p:spPr>
      </p:pic>
      <p:sp>
        <p:nvSpPr>
          <p:cNvPr id="12" name="TextBox 11"/>
          <p:cNvSpPr txBox="1"/>
          <p:nvPr/>
        </p:nvSpPr>
        <p:spPr>
          <a:xfrm rot="21245584">
            <a:off x="1816765" y="4151625"/>
            <a:ext cx="2382382" cy="800219"/>
          </a:xfrm>
          <a:prstGeom prst="rect">
            <a:avLst/>
          </a:prstGeom>
          <a:noFill/>
        </p:spPr>
        <p:txBody>
          <a:bodyPr wrap="none" rtlCol="0">
            <a:spAutoFit/>
          </a:bodyPr>
          <a:lstStyle/>
          <a:p>
            <a:pPr algn="ctr" defTabSz="457189">
              <a:defRPr/>
            </a:pPr>
            <a:r>
              <a:rPr lang="en-US" b="1" dirty="0">
                <a:solidFill>
                  <a:prstClr val="black"/>
                </a:solidFill>
                <a:latin typeface="Calibri"/>
                <a:cs typeface="Arial" charset="0"/>
              </a:rPr>
              <a:t>passenger aircrafts</a:t>
            </a:r>
          </a:p>
          <a:p>
            <a:pPr algn="ctr" defTabSz="457189">
              <a:defRPr/>
            </a:pPr>
            <a:r>
              <a:rPr lang="en-US" sz="2800" b="1" dirty="0">
                <a:solidFill>
                  <a:srgbClr val="FF0000"/>
                </a:solidFill>
                <a:latin typeface="Calibri"/>
                <a:cs typeface="Arial" charset="0"/>
              </a:rPr>
              <a:t>20 TB per hour</a:t>
            </a: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336</a:t>
            </a:fld>
            <a:endParaRPr lang="en-US">
              <a:solidFill>
                <a:prstClr val="black">
                  <a:tint val="75000"/>
                </a:prstClr>
              </a:solidFill>
            </a:endParaRPr>
          </a:p>
        </p:txBody>
      </p:sp>
      <p:sp>
        <p:nvSpPr>
          <p:cNvPr id="15" name="Rectangle 14"/>
          <p:cNvSpPr/>
          <p:nvPr/>
        </p:nvSpPr>
        <p:spPr>
          <a:xfrm>
            <a:off x="5127260" y="3923819"/>
            <a:ext cx="3941291" cy="2087309"/>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6" name="Rectangle 15"/>
          <p:cNvSpPr/>
          <p:nvPr/>
        </p:nvSpPr>
        <p:spPr>
          <a:xfrm>
            <a:off x="5207964" y="4213419"/>
            <a:ext cx="2311723" cy="1508105"/>
          </a:xfrm>
          <a:prstGeom prst="rect">
            <a:avLst/>
          </a:prstGeom>
        </p:spPr>
        <p:txBody>
          <a:bodyPr wrap="none">
            <a:spAutoFit/>
          </a:bodyPr>
          <a:lstStyle/>
          <a:p>
            <a:pPr algn="ctr" defTabSz="457189">
              <a:defRPr/>
            </a:pPr>
            <a:r>
              <a:rPr lang="en-US" b="1" dirty="0">
                <a:solidFill>
                  <a:prstClr val="black"/>
                </a:solidFill>
                <a:latin typeface="Calibri"/>
                <a:cs typeface="Arial" charset="0"/>
              </a:rPr>
              <a:t>data center and</a:t>
            </a:r>
          </a:p>
          <a:p>
            <a:pPr algn="ctr" defTabSz="457189">
              <a:defRPr/>
            </a:pPr>
            <a:r>
              <a:rPr lang="en-US" b="1" dirty="0">
                <a:solidFill>
                  <a:prstClr val="black"/>
                </a:solidFill>
                <a:latin typeface="Calibri"/>
                <a:cs typeface="Arial" charset="0"/>
              </a:rPr>
              <a:t>services monitoring</a:t>
            </a:r>
          </a:p>
          <a:p>
            <a:pPr algn="ctr" defTabSz="457189">
              <a:defRPr/>
            </a:pPr>
            <a:r>
              <a:rPr lang="en-US" sz="2800" b="1" dirty="0">
                <a:solidFill>
                  <a:srgbClr val="FF0000"/>
                </a:solidFill>
                <a:latin typeface="Calibri"/>
                <a:cs typeface="Arial" charset="0"/>
              </a:rPr>
              <a:t>2B data series</a:t>
            </a:r>
          </a:p>
          <a:p>
            <a:pPr algn="ctr" defTabSz="457189">
              <a:defRPr/>
            </a:pPr>
            <a:r>
              <a:rPr lang="en-US" sz="2800" b="1" dirty="0">
                <a:solidFill>
                  <a:srgbClr val="FF0000"/>
                </a:solidFill>
                <a:latin typeface="Calibri"/>
                <a:cs typeface="Arial" charset="0"/>
              </a:rPr>
              <a:t>4M points/sec</a:t>
            </a:r>
          </a:p>
        </p:txBody>
      </p:sp>
      <p:pic>
        <p:nvPicPr>
          <p:cNvPr id="1026" name="Picture 2" descr="C:\Users\a\Desktop\faceboo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9078" y="4204207"/>
            <a:ext cx="1387119" cy="392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esktop\Google-Data-Center-Okl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5" t="10444"/>
          <a:stretch/>
        </p:blipFill>
        <p:spPr bwMode="auto">
          <a:xfrm>
            <a:off x="7589080" y="4631726"/>
            <a:ext cx="1388995" cy="1097887"/>
          </a:xfrm>
          <a:prstGeom prst="rect">
            <a:avLst/>
          </a:prstGeom>
          <a:noFill/>
          <a:extLst>
            <a:ext uri="{909E8E84-426E-40DD-AFC4-6F175D3DCCD1}">
              <a14:hiddenFill xmlns:a14="http://schemas.microsoft.com/office/drawing/2010/main">
                <a:solidFill>
                  <a:srgbClr val="FFFFFF"/>
                </a:solidFill>
              </a14:hiddenFill>
            </a:ext>
          </a:extLst>
        </p:spPr>
      </p:pic>
      <p:pic>
        <p:nvPicPr>
          <p:cNvPr id="72706" name="Picture 2" descr="C:\Users\a\Desktop\largesynopti.jpg"/>
          <p:cNvPicPr>
            <a:picLocks noChangeAspect="1" noChangeArrowheads="1"/>
          </p:cNvPicPr>
          <p:nvPr/>
        </p:nvPicPr>
        <p:blipFill rotWithShape="1">
          <a:blip r:embed="rId7">
            <a:extLst>
              <a:ext uri="{28A0092B-C50C-407E-A947-70E740481C1C}">
                <a14:useLocalDpi xmlns:a14="http://schemas.microsoft.com/office/drawing/2010/main" val="0"/>
              </a:ext>
            </a:extLst>
          </a:blip>
          <a:srcRect r="3551" b="4434"/>
          <a:stretch/>
        </p:blipFill>
        <p:spPr bwMode="auto">
          <a:xfrm>
            <a:off x="125131" y="1722758"/>
            <a:ext cx="1995704" cy="172644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4CC98CE-2EF1-4478-A009-4138E89DBCFF}"/>
              </a:ext>
            </a:extLst>
          </p:cNvPr>
          <p:cNvSpPr/>
          <p:nvPr/>
        </p:nvSpPr>
        <p:spPr>
          <a:xfrm>
            <a:off x="7427148" y="475372"/>
            <a:ext cx="1600759"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23" name="Rectangle 22">
            <a:extLst>
              <a:ext uri="{FF2B5EF4-FFF2-40B4-BE49-F238E27FC236}">
                <a16:creationId xmlns:a16="http://schemas.microsoft.com/office/drawing/2014/main" id="{B0E7E1C9-8818-49BC-A708-87BD4760F929}"/>
              </a:ext>
            </a:extLst>
          </p:cNvPr>
          <p:cNvSpPr/>
          <p:nvPr/>
        </p:nvSpPr>
        <p:spPr>
          <a:xfrm>
            <a:off x="7431209" y="146299"/>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24" name="Rounded Rectangle 7">
            <a:extLst>
              <a:ext uri="{FF2B5EF4-FFF2-40B4-BE49-F238E27FC236}">
                <a16:creationId xmlns:a16="http://schemas.microsoft.com/office/drawing/2014/main" id="{4F33F15E-7A80-4D40-ABAD-52F375D4BF5E}"/>
              </a:ext>
            </a:extLst>
          </p:cNvPr>
          <p:cNvSpPr/>
          <p:nvPr/>
        </p:nvSpPr>
        <p:spPr>
          <a:xfrm>
            <a:off x="7633314" y="60627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a:solidFill>
                  <a:prstClr val="white"/>
                </a:solidFill>
                <a:latin typeface="Gill Sans" charset="0"/>
                <a:ea typeface="Gill Sans" charset="0"/>
                <a:cs typeface="Gill Sans" charset="0"/>
              </a:rPr>
              <a:t>Palpanas-SIGREC’19</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3" name="Footer Placeholder 2">
            <a:extLst>
              <a:ext uri="{FF2B5EF4-FFF2-40B4-BE49-F238E27FC236}">
                <a16:creationId xmlns:a16="http://schemas.microsoft.com/office/drawing/2014/main" id="{FD00FC49-A041-45EB-95DC-77D6A8117346}"/>
              </a:ext>
            </a:extLst>
          </p:cNvPr>
          <p:cNvSpPr>
            <a:spLocks noGrp="1"/>
          </p:cNvSpPr>
          <p:nvPr>
            <p:ph type="ftr" sz="quarter" idx="11"/>
          </p:nvPr>
        </p:nvSpPr>
        <p:spPr/>
        <p:txBody>
          <a:bodyPr/>
          <a:lstStyle/>
          <a:p>
            <a:pPr defTabSz="457189">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Tree>
    <p:extLst>
      <p:ext uri="{BB962C8B-B14F-4D97-AF65-F5344CB8AC3E}">
        <p14:creationId xmlns:p14="http://schemas.microsoft.com/office/powerpoint/2010/main" val="2760229663"/>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solidFill>
                  <a:srgbClr val="C00000"/>
                </a:solidFill>
              </a:rPr>
              <a:t>benchmarking</a:t>
            </a:r>
          </a:p>
          <a:p>
            <a:r>
              <a:rPr lang="en-US" dirty="0"/>
              <a:t>interactive analytics</a:t>
            </a:r>
          </a:p>
          <a:p>
            <a:r>
              <a:rPr lang="en-US" dirty="0"/>
              <a:t>parallelization and distribution</a:t>
            </a:r>
          </a:p>
          <a:p>
            <a:r>
              <a:rPr lang="en-US" dirty="0"/>
              <a:t>deep learning</a:t>
            </a:r>
          </a:p>
        </p:txBody>
      </p:sp>
      <p:sp>
        <p:nvSpPr>
          <p:cNvPr id="4" name="Footer Placeholder 1">
            <a:extLst>
              <a:ext uri="{FF2B5EF4-FFF2-40B4-BE49-F238E27FC236}">
                <a16:creationId xmlns:a16="http://schemas.microsoft.com/office/drawing/2014/main" id="{B39BA026-7901-4768-905A-7BB8B7B2E93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94001418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Studies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2911" y="3856722"/>
            <a:ext cx="1486664" cy="1632767"/>
          </a:xfrm>
          <a:prstGeom prst="rect">
            <a:avLst/>
          </a:prstGeom>
        </p:spPr>
      </p:pic>
      <p:sp>
        <p:nvSpPr>
          <p:cNvPr id="8" name="Freeform 7"/>
          <p:cNvSpPr/>
          <p:nvPr/>
        </p:nvSpPr>
        <p:spPr>
          <a:xfrm rot="3167430">
            <a:off x="4153051" y="3475187"/>
            <a:ext cx="664852" cy="861695"/>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909" h="1562941">
                <a:moveTo>
                  <a:pt x="9930" y="1562941"/>
                </a:moveTo>
                <a:cubicBezTo>
                  <a:pt x="-1373" y="1397527"/>
                  <a:pt x="-12675" y="1232113"/>
                  <a:pt x="34589" y="1168413"/>
                </a:cubicBezTo>
                <a:cubicBezTo>
                  <a:pt x="81853" y="1104713"/>
                  <a:pt x="272963" y="1289648"/>
                  <a:pt x="293512" y="1180742"/>
                </a:cubicBezTo>
                <a:cubicBezTo>
                  <a:pt x="314061" y="1071836"/>
                  <a:pt x="110622" y="599225"/>
                  <a:pt x="157886" y="514977"/>
                </a:cubicBezTo>
                <a:cubicBezTo>
                  <a:pt x="205150" y="430729"/>
                  <a:pt x="505172" y="671144"/>
                  <a:pt x="577095" y="675254"/>
                </a:cubicBezTo>
                <a:cubicBezTo>
                  <a:pt x="649018" y="679364"/>
                  <a:pt x="535996" y="556074"/>
                  <a:pt x="589425" y="539635"/>
                </a:cubicBezTo>
                <a:cubicBezTo>
                  <a:pt x="642854" y="523196"/>
                  <a:pt x="877118" y="664980"/>
                  <a:pt x="897667" y="576622"/>
                </a:cubicBezTo>
                <a:cubicBezTo>
                  <a:pt x="918216" y="488264"/>
                  <a:pt x="661348" y="71133"/>
                  <a:pt x="712722" y="9488"/>
                </a:cubicBezTo>
                <a:cubicBezTo>
                  <a:pt x="764096" y="-52157"/>
                  <a:pt x="1205909" y="206752"/>
                  <a:pt x="1205909"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US">
              <a:solidFill>
                <a:prstClr val="black"/>
              </a:solidFill>
              <a:latin typeface="Calibri"/>
            </a:endParaRPr>
          </a:p>
        </p:txBody>
      </p:sp>
      <p:sp>
        <p:nvSpPr>
          <p:cNvPr id="9" name="Rectangle 8"/>
          <p:cNvSpPr/>
          <p:nvPr/>
        </p:nvSpPr>
        <p:spPr>
          <a:xfrm>
            <a:off x="129968" y="2048438"/>
            <a:ext cx="6137021" cy="430887"/>
          </a:xfrm>
          <a:prstGeom prst="rect">
            <a:avLst/>
          </a:prstGeom>
        </p:spPr>
        <p:txBody>
          <a:bodyPr wrap="square">
            <a:spAutoFit/>
          </a:bodyPr>
          <a:lstStyle/>
          <a:p>
            <a:pPr marL="800080" lvl="1" indent="-342891" defTabSz="457189">
              <a:buFont typeface="Arial" panose="020B0604020202020204" pitchFamily="34" charset="0"/>
              <a:buChar char="•"/>
              <a:defRPr/>
            </a:pPr>
            <a:r>
              <a:rPr lang="en-US" sz="2200" dirty="0">
                <a:solidFill>
                  <a:prstClr val="black"/>
                </a:solidFill>
                <a:latin typeface="Gill Sans"/>
                <a:cs typeface="Gill Sans"/>
              </a:rPr>
              <a:t>chosen from the data (with/without noise)</a:t>
            </a:r>
          </a:p>
        </p:txBody>
      </p:sp>
      <p:sp>
        <p:nvSpPr>
          <p:cNvPr id="3" name="Slide Number Placeholder 2"/>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338</a:t>
            </a:fld>
            <a:endParaRPr lang="en-US">
              <a:solidFill>
                <a:prstClr val="black">
                  <a:tint val="75000"/>
                </a:prstClr>
              </a:solidFill>
            </a:endParaRPr>
          </a:p>
        </p:txBody>
      </p:sp>
      <p:sp>
        <p:nvSpPr>
          <p:cNvPr id="6" name="TextBox 5"/>
          <p:cNvSpPr txBox="1"/>
          <p:nvPr/>
        </p:nvSpPr>
        <p:spPr>
          <a:xfrm>
            <a:off x="648090" y="1564020"/>
            <a:ext cx="7769371" cy="800219"/>
          </a:xfrm>
          <a:prstGeom prst="rect">
            <a:avLst/>
          </a:prstGeom>
          <a:noFill/>
        </p:spPr>
        <p:txBody>
          <a:bodyPr wrap="none" rtlCol="0">
            <a:spAutoFit/>
          </a:bodyPr>
          <a:lstStyle/>
          <a:p>
            <a:pPr algn="ctr" defTabSz="457189">
              <a:defRPr/>
            </a:pPr>
            <a:r>
              <a:rPr lang="en-US" sz="2200" dirty="0">
                <a:solidFill>
                  <a:prstClr val="black"/>
                </a:solidFill>
                <a:latin typeface="Gill Sans"/>
                <a:cs typeface="Gill Sans"/>
              </a:rPr>
              <a:t>evaluate </a:t>
            </a:r>
            <a:r>
              <a:rPr lang="en-US" sz="2200" b="1" dirty="0">
                <a:solidFill>
                  <a:prstClr val="black"/>
                </a:solidFill>
                <a:latin typeface="Gill Sans"/>
                <a:cs typeface="Gill Sans"/>
              </a:rPr>
              <a:t>performance</a:t>
            </a:r>
            <a:r>
              <a:rPr lang="en-US" sz="2200" dirty="0">
                <a:solidFill>
                  <a:prstClr val="black"/>
                </a:solidFill>
                <a:latin typeface="Gill Sans"/>
                <a:cs typeface="Gill Sans"/>
              </a:rPr>
              <a:t> of </a:t>
            </a:r>
            <a:r>
              <a:rPr lang="en-US" sz="2200" b="1" dirty="0">
                <a:solidFill>
                  <a:prstClr val="black"/>
                </a:solidFill>
                <a:latin typeface="Gill Sans"/>
                <a:cs typeface="Gill Sans"/>
              </a:rPr>
              <a:t>indexing</a:t>
            </a:r>
            <a:r>
              <a:rPr lang="en-US" sz="2200" dirty="0">
                <a:solidFill>
                  <a:prstClr val="black"/>
                </a:solidFill>
                <a:latin typeface="Gill Sans"/>
                <a:cs typeface="Gill Sans"/>
              </a:rPr>
              <a:t> </a:t>
            </a:r>
            <a:r>
              <a:rPr lang="en-US" sz="2200" b="1" dirty="0">
                <a:solidFill>
                  <a:prstClr val="black"/>
                </a:solidFill>
                <a:latin typeface="Gill Sans"/>
                <a:cs typeface="Gill Sans"/>
              </a:rPr>
              <a:t>methods</a:t>
            </a:r>
            <a:r>
              <a:rPr lang="en-US" sz="2200" dirty="0">
                <a:solidFill>
                  <a:prstClr val="black"/>
                </a:solidFill>
                <a:latin typeface="Gill Sans"/>
                <a:cs typeface="Gill Sans"/>
              </a:rPr>
              <a:t> using </a:t>
            </a:r>
            <a:r>
              <a:rPr lang="en-US" sz="2200" b="1" dirty="0">
                <a:solidFill>
                  <a:prstClr val="black"/>
                </a:solidFill>
                <a:latin typeface="Gill Sans"/>
                <a:cs typeface="Gill Sans"/>
              </a:rPr>
              <a:t>random queries</a:t>
            </a:r>
          </a:p>
          <a:p>
            <a:pPr algn="ctr" defTabSz="457189">
              <a:defRPr/>
            </a:pPr>
            <a:endParaRPr lang="en-US" sz="2400" dirty="0">
              <a:solidFill>
                <a:prstClr val="black"/>
              </a:solidFill>
              <a:latin typeface="Gill Sans"/>
              <a:cs typeface="Gill Sans"/>
            </a:endParaRPr>
          </a:p>
        </p:txBody>
      </p:sp>
      <p:sp>
        <p:nvSpPr>
          <p:cNvPr id="4" name="Footer Placeholder 3">
            <a:extLst>
              <a:ext uri="{FF2B5EF4-FFF2-40B4-BE49-F238E27FC236}">
                <a16:creationId xmlns:a16="http://schemas.microsoft.com/office/drawing/2014/main" id="{43D4E74C-0D9A-42AD-AE0E-550A673FD8F4}"/>
              </a:ext>
            </a:extLst>
          </p:cNvPr>
          <p:cNvSpPr>
            <a:spLocks noGrp="1"/>
          </p:cNvSpPr>
          <p:nvPr>
            <p:ph type="ftr" sz="quarter" idx="11"/>
          </p:nvPr>
        </p:nvSpPr>
        <p:spPr/>
        <p:txBody>
          <a:bodyPr/>
          <a:lstStyle/>
          <a:p>
            <a:pPr defTabSz="457189">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Tree>
    <p:extLst>
      <p:ext uri="{BB962C8B-B14F-4D97-AF65-F5344CB8AC3E}">
        <p14:creationId xmlns:p14="http://schemas.microsoft.com/office/powerpoint/2010/main" val="31814231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4.35016E-6 -4.67809E-6 C 0.02863 -0.07619 0.05726 -0.15238 0.09023 -0.14219 C 0.1232 -0.132 0.17751 0.01344 0.19816 0.06114 C 0.21881 0.10885 0.21655 0.12622 0.2143 0.14382 " pathEditMode="relative" ptsTypes="aaaA">
                                      <p:cBhvr>
                                        <p:cTn id="9" dur="2000" fill="hold"/>
                                        <p:tgtEl>
                                          <p:spTgt spid="8"/>
                                        </p:tgtEl>
                                        <p:attrNameLst>
                                          <p:attrName>ppt_x</p:attrName>
                                          <p:attrName>ppt_y</p:attrName>
                                        </p:attrNameLst>
                                      </p:cBhvr>
                                    </p:animMotion>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rot="3167430">
            <a:off x="6113467" y="4461506"/>
            <a:ext cx="664852" cy="861695"/>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909" h="1562941">
                <a:moveTo>
                  <a:pt x="9930" y="1562941"/>
                </a:moveTo>
                <a:cubicBezTo>
                  <a:pt x="-1373" y="1397527"/>
                  <a:pt x="-12675" y="1232113"/>
                  <a:pt x="34589" y="1168413"/>
                </a:cubicBezTo>
                <a:cubicBezTo>
                  <a:pt x="81853" y="1104713"/>
                  <a:pt x="272963" y="1289648"/>
                  <a:pt x="293512" y="1180742"/>
                </a:cubicBezTo>
                <a:cubicBezTo>
                  <a:pt x="314061" y="1071836"/>
                  <a:pt x="110622" y="599225"/>
                  <a:pt x="157886" y="514977"/>
                </a:cubicBezTo>
                <a:cubicBezTo>
                  <a:pt x="205150" y="430729"/>
                  <a:pt x="505172" y="671144"/>
                  <a:pt x="577095" y="675254"/>
                </a:cubicBezTo>
                <a:cubicBezTo>
                  <a:pt x="649018" y="679364"/>
                  <a:pt x="535996" y="556074"/>
                  <a:pt x="589425" y="539635"/>
                </a:cubicBezTo>
                <a:cubicBezTo>
                  <a:pt x="642854" y="523196"/>
                  <a:pt x="877118" y="664980"/>
                  <a:pt x="897667" y="576622"/>
                </a:cubicBezTo>
                <a:cubicBezTo>
                  <a:pt x="918216" y="488264"/>
                  <a:pt x="661348" y="71133"/>
                  <a:pt x="712722" y="9488"/>
                </a:cubicBezTo>
                <a:cubicBezTo>
                  <a:pt x="764096" y="-52157"/>
                  <a:pt x="1205909" y="206752"/>
                  <a:pt x="1205909"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US">
              <a:solidFill>
                <a:prstClr val="black"/>
              </a:solidFill>
              <a:latin typeface="Calibri"/>
            </a:endParaRPr>
          </a:p>
        </p:txBody>
      </p:sp>
      <p:sp>
        <p:nvSpPr>
          <p:cNvPr id="2" name="Title 1"/>
          <p:cNvSpPr>
            <a:spLocks noGrp="1"/>
          </p:cNvSpPr>
          <p:nvPr>
            <p:ph type="title"/>
          </p:nvPr>
        </p:nvSpPr>
        <p:spPr/>
        <p:txBody>
          <a:bodyPr/>
          <a:lstStyle/>
          <a:p>
            <a:r>
              <a:rPr lang="en-US" dirty="0"/>
              <a:t>Previous Studies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2911" y="3856722"/>
            <a:ext cx="1486664" cy="1632767"/>
          </a:xfrm>
          <a:prstGeom prst="rect">
            <a:avLst/>
          </a:prstGeom>
        </p:spPr>
      </p:pic>
      <p:sp>
        <p:nvSpPr>
          <p:cNvPr id="5" name="Freeform 4"/>
          <p:cNvSpPr/>
          <p:nvPr/>
        </p:nvSpPr>
        <p:spPr>
          <a:xfrm rot="3167430">
            <a:off x="7880923" y="4503935"/>
            <a:ext cx="738684" cy="861695"/>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460469 w 1205909"/>
              <a:gd name="connsiteY5" fmla="*/ 413638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9930 w 1205909"/>
              <a:gd name="connsiteY0" fmla="*/ 1562941 h 1562941"/>
              <a:gd name="connsiteX1" fmla="*/ 34589 w 1205909"/>
              <a:gd name="connsiteY1" fmla="*/ 1168413 h 1562941"/>
              <a:gd name="connsiteX2" fmla="*/ 293512 w 1205909"/>
              <a:gd name="connsiteY2" fmla="*/ 1180742 h 1562941"/>
              <a:gd name="connsiteX3" fmla="*/ 358080 w 1205909"/>
              <a:gd name="connsiteY3" fmla="*/ 695069 h 1562941"/>
              <a:gd name="connsiteX4" fmla="*/ 577095 w 1205909"/>
              <a:gd name="connsiteY4" fmla="*/ 675254 h 1562941"/>
              <a:gd name="connsiteX5" fmla="*/ 460469 w 1205909"/>
              <a:gd name="connsiteY5" fmla="*/ 413638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143847 w 1339826"/>
              <a:gd name="connsiteY0" fmla="*/ 1562941 h 1562941"/>
              <a:gd name="connsiteX1" fmla="*/ 8215 w 1339826"/>
              <a:gd name="connsiteY1" fmla="*/ 1046703 h 1562941"/>
              <a:gd name="connsiteX2" fmla="*/ 427429 w 1339826"/>
              <a:gd name="connsiteY2" fmla="*/ 1180742 h 1562941"/>
              <a:gd name="connsiteX3" fmla="*/ 491997 w 1339826"/>
              <a:gd name="connsiteY3" fmla="*/ 695069 h 1562941"/>
              <a:gd name="connsiteX4" fmla="*/ 711012 w 1339826"/>
              <a:gd name="connsiteY4" fmla="*/ 675254 h 1562941"/>
              <a:gd name="connsiteX5" fmla="*/ 594386 w 1339826"/>
              <a:gd name="connsiteY5" fmla="*/ 413638 h 1562941"/>
              <a:gd name="connsiteX6" fmla="*/ 1031584 w 1339826"/>
              <a:gd name="connsiteY6" fmla="*/ 576622 h 1562941"/>
              <a:gd name="connsiteX7" fmla="*/ 846639 w 1339826"/>
              <a:gd name="connsiteY7" fmla="*/ 9488 h 1562941"/>
              <a:gd name="connsiteX8" fmla="*/ 1339826 w 1339826"/>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26" h="1562941">
                <a:moveTo>
                  <a:pt x="143847" y="1562941"/>
                </a:moveTo>
                <a:cubicBezTo>
                  <a:pt x="132544" y="1397527"/>
                  <a:pt x="-39049" y="1110403"/>
                  <a:pt x="8215" y="1046703"/>
                </a:cubicBezTo>
                <a:cubicBezTo>
                  <a:pt x="55479" y="983003"/>
                  <a:pt x="346799" y="1239348"/>
                  <a:pt x="427429" y="1180742"/>
                </a:cubicBezTo>
                <a:cubicBezTo>
                  <a:pt x="508059" y="1122136"/>
                  <a:pt x="444733" y="779317"/>
                  <a:pt x="491997" y="695069"/>
                </a:cubicBezTo>
                <a:cubicBezTo>
                  <a:pt x="539261" y="610821"/>
                  <a:pt x="693947" y="722159"/>
                  <a:pt x="711012" y="675254"/>
                </a:cubicBezTo>
                <a:cubicBezTo>
                  <a:pt x="728077" y="628349"/>
                  <a:pt x="540957" y="430077"/>
                  <a:pt x="594386" y="413638"/>
                </a:cubicBezTo>
                <a:cubicBezTo>
                  <a:pt x="647815" y="397199"/>
                  <a:pt x="989542" y="643980"/>
                  <a:pt x="1031584" y="576622"/>
                </a:cubicBezTo>
                <a:cubicBezTo>
                  <a:pt x="1073626" y="509264"/>
                  <a:pt x="795265" y="71133"/>
                  <a:pt x="846639" y="9488"/>
                </a:cubicBezTo>
                <a:cubicBezTo>
                  <a:pt x="898013" y="-52157"/>
                  <a:pt x="1339826" y="206752"/>
                  <a:pt x="1339826"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US">
              <a:solidFill>
                <a:prstClr val="black"/>
              </a:solidFill>
              <a:latin typeface="Calibri"/>
            </a:endParaRPr>
          </a:p>
        </p:txBody>
      </p:sp>
      <p:sp>
        <p:nvSpPr>
          <p:cNvPr id="6" name="TextBox 5"/>
          <p:cNvSpPr txBox="1"/>
          <p:nvPr/>
        </p:nvSpPr>
        <p:spPr>
          <a:xfrm>
            <a:off x="2985539" y="1689567"/>
            <a:ext cx="2991524" cy="461665"/>
          </a:xfrm>
          <a:prstGeom prst="rect">
            <a:avLst/>
          </a:prstGeom>
          <a:noFill/>
        </p:spPr>
        <p:txBody>
          <a:bodyPr wrap="none" rtlCol="0">
            <a:spAutoFit/>
          </a:bodyPr>
          <a:lstStyle/>
          <a:p>
            <a:pPr algn="ctr" defTabSz="457189">
              <a:defRPr/>
            </a:pPr>
            <a:r>
              <a:rPr lang="en-US" sz="2400" b="1" dirty="0">
                <a:solidFill>
                  <a:prstClr val="black"/>
                </a:solidFill>
                <a:latin typeface="Gill Sans"/>
                <a:cs typeface="Gill Sans"/>
              </a:rPr>
              <a:t>With or without noise</a:t>
            </a:r>
            <a:endParaRPr lang="en-US" sz="2400" dirty="0">
              <a:solidFill>
                <a:prstClr val="black"/>
              </a:solidFill>
              <a:latin typeface="Gill Sans"/>
              <a:cs typeface="Gill Sans"/>
            </a:endParaRPr>
          </a:p>
        </p:txBody>
      </p:sp>
      <p:sp>
        <p:nvSpPr>
          <p:cNvPr id="8" name="Right Arrow 7"/>
          <p:cNvSpPr/>
          <p:nvPr/>
        </p:nvSpPr>
        <p:spPr>
          <a:xfrm>
            <a:off x="6990064" y="4625334"/>
            <a:ext cx="669053" cy="454215"/>
          </a:xfrm>
          <a:prstGeom prst="rightArrow">
            <a:avLst>
              <a:gd name="adj1" fmla="val 53700"/>
              <a:gd name="adj2" fmla="val 497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457189">
              <a:defRPr/>
            </a:pPr>
            <a:endParaRPr lang="en-US" dirty="0">
              <a:solidFill>
                <a:prstClr val="black"/>
              </a:solidFill>
              <a:latin typeface="Calibri"/>
            </a:endParaRPr>
          </a:p>
        </p:txBody>
      </p:sp>
      <p:sp>
        <p:nvSpPr>
          <p:cNvPr id="9" name="TextBox 8"/>
          <p:cNvSpPr txBox="1"/>
          <p:nvPr/>
        </p:nvSpPr>
        <p:spPr>
          <a:xfrm>
            <a:off x="6982120" y="4650167"/>
            <a:ext cx="630301" cy="338554"/>
          </a:xfrm>
          <a:prstGeom prst="rect">
            <a:avLst/>
          </a:prstGeom>
          <a:noFill/>
        </p:spPr>
        <p:txBody>
          <a:bodyPr wrap="none" rtlCol="0">
            <a:spAutoFit/>
          </a:bodyPr>
          <a:lstStyle/>
          <a:p>
            <a:pPr algn="ctr" defTabSz="457189">
              <a:defRPr/>
            </a:pPr>
            <a:r>
              <a:rPr lang="en-US" sz="1600" dirty="0">
                <a:solidFill>
                  <a:prstClr val="black"/>
                </a:solidFill>
                <a:latin typeface="Gill Sans"/>
                <a:cs typeface="Gill Sans"/>
              </a:rPr>
              <a:t>noise</a:t>
            </a:r>
          </a:p>
        </p:txBody>
      </p:sp>
      <p:sp>
        <p:nvSpPr>
          <p:cNvPr id="3" name="Slide Number Placeholder 2"/>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339</a:t>
            </a:fld>
            <a:endParaRPr lang="en-US">
              <a:solidFill>
                <a:prstClr val="black">
                  <a:tint val="75000"/>
                </a:prstClr>
              </a:solidFill>
            </a:endParaRPr>
          </a:p>
        </p:txBody>
      </p:sp>
      <p:sp>
        <p:nvSpPr>
          <p:cNvPr id="10" name="Footer Placeholder 9">
            <a:extLst>
              <a:ext uri="{FF2B5EF4-FFF2-40B4-BE49-F238E27FC236}">
                <a16:creationId xmlns:a16="http://schemas.microsoft.com/office/drawing/2014/main" id="{DEBA4C55-ED29-40FE-B5CE-6A26856A2813}"/>
              </a:ext>
            </a:extLst>
          </p:cNvPr>
          <p:cNvSpPr>
            <a:spLocks noGrp="1"/>
          </p:cNvSpPr>
          <p:nvPr>
            <p:ph type="ftr" sz="quarter" idx="11"/>
          </p:nvPr>
        </p:nvSpPr>
        <p:spPr/>
        <p:txBody>
          <a:bodyPr/>
          <a:lstStyle/>
          <a:p>
            <a:pPr defTabSz="457189">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Tree>
    <p:extLst>
      <p:ext uri="{BB962C8B-B14F-4D97-AF65-F5344CB8AC3E}">
        <p14:creationId xmlns:p14="http://schemas.microsoft.com/office/powerpoint/2010/main" val="22771889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normAutofit fontScale="92500" lnSpcReduction="10000"/>
          </a:bodyPr>
          <a:lstStyle/>
          <a:p>
            <a:endParaRPr lang="en-US" dirty="0"/>
          </a:p>
          <a:p>
            <a:r>
              <a:rPr lang="en-US" dirty="0"/>
              <a:t>similarity matching requires many distance computations</a:t>
            </a:r>
          </a:p>
          <a:p>
            <a:pPr lvl="1"/>
            <a:r>
              <a:rPr lang="en-US" dirty="0"/>
              <a:t>can significantly slow down processing</a:t>
            </a:r>
          </a:p>
          <a:p>
            <a:pPr lvl="2"/>
            <a:r>
              <a:rPr lang="en-US" dirty="0"/>
              <a:t>because of large number of data series in the collection</a:t>
            </a:r>
          </a:p>
          <a:p>
            <a:pPr lvl="2"/>
            <a:r>
              <a:rPr lang="en-US" dirty="0"/>
              <a:t>because of high dimensionality of each data series</a:t>
            </a:r>
          </a:p>
          <a:p>
            <a:endParaRPr lang="en-US" dirty="0"/>
          </a:p>
          <a:p>
            <a:r>
              <a:rPr lang="en-US" dirty="0"/>
              <a:t>in case of Euclidean Distance, we can speedup processing by</a:t>
            </a:r>
          </a:p>
          <a:p>
            <a:pPr lvl="1"/>
            <a:r>
              <a:rPr lang="en-US" dirty="0"/>
              <a:t>smart implementation of distance function</a:t>
            </a:r>
          </a:p>
          <a:p>
            <a:pPr lvl="1"/>
            <a:r>
              <a:rPr lang="en-US" dirty="0"/>
              <a:t>early abandoning</a:t>
            </a:r>
          </a:p>
        </p:txBody>
      </p:sp>
      <p:sp>
        <p:nvSpPr>
          <p:cNvPr id="4" name="Footer Placeholder 1">
            <a:extLst>
              <a:ext uri="{FF2B5EF4-FFF2-40B4-BE49-F238E27FC236}">
                <a16:creationId xmlns:a16="http://schemas.microsoft.com/office/drawing/2014/main" id="{7A071186-F3EE-40B1-818C-2170AFB23DA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004583508"/>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with</a:t>
            </a:r>
            <a:br>
              <a:rPr lang="en-US" dirty="0"/>
            </a:br>
            <a:r>
              <a:rPr lang="en-US" dirty="0"/>
              <a:t>Random Queries</a:t>
            </a:r>
          </a:p>
        </p:txBody>
      </p:sp>
      <p:grpSp>
        <p:nvGrpSpPr>
          <p:cNvPr id="44" name="Group 43"/>
          <p:cNvGrpSpPr/>
          <p:nvPr/>
        </p:nvGrpSpPr>
        <p:grpSpPr>
          <a:xfrm>
            <a:off x="457200" y="2604030"/>
            <a:ext cx="8789936" cy="1780890"/>
            <a:chOff x="617673" y="4215521"/>
            <a:chExt cx="8789936" cy="1780891"/>
          </a:xfrm>
        </p:grpSpPr>
        <p:sp>
          <p:nvSpPr>
            <p:cNvPr id="5" name="Rectangle 4"/>
            <p:cNvSpPr/>
            <p:nvPr/>
          </p:nvSpPr>
          <p:spPr>
            <a:xfrm>
              <a:off x="2766741" y="4373886"/>
              <a:ext cx="6640868" cy="1292663"/>
            </a:xfrm>
            <a:prstGeom prst="rect">
              <a:avLst/>
            </a:prstGeom>
          </p:spPr>
          <p:txBody>
            <a:bodyPr wrap="square">
              <a:spAutoFit/>
            </a:bodyPr>
            <a:lstStyle/>
            <a:p>
              <a:pPr defTabSz="457189">
                <a:defRPr/>
              </a:pPr>
              <a:r>
                <a:rPr lang="en-US" sz="2400" b="1" i="1" dirty="0">
                  <a:solidFill>
                    <a:prstClr val="black"/>
                  </a:solidFill>
                  <a:latin typeface="Gill Sans"/>
                  <a:cs typeface="Gill Sans"/>
                </a:rPr>
                <a:t>No</a:t>
              </a:r>
              <a:r>
                <a:rPr lang="en-US" sz="2400" dirty="0">
                  <a:solidFill>
                    <a:prstClr val="black"/>
                  </a:solidFill>
                  <a:latin typeface="Gill Sans"/>
                  <a:cs typeface="Gill Sans"/>
                </a:rPr>
                <a:t> </a:t>
              </a:r>
              <a:r>
                <a:rPr lang="en-US" sz="2400" b="1" i="1" dirty="0">
                  <a:solidFill>
                    <a:prstClr val="black"/>
                  </a:solidFill>
                  <a:latin typeface="Gill Sans"/>
                  <a:cs typeface="Gill Sans"/>
                </a:rPr>
                <a:t>control</a:t>
              </a:r>
              <a:r>
                <a:rPr lang="en-US" sz="2400" dirty="0">
                  <a:solidFill>
                    <a:prstClr val="black"/>
                  </a:solidFill>
                  <a:latin typeface="Gill Sans"/>
                  <a:cs typeface="Gill Sans"/>
                </a:rPr>
                <a:t> on their </a:t>
              </a:r>
              <a:r>
                <a:rPr lang="en-US" sz="2400" b="1" i="1" dirty="0">
                  <a:solidFill>
                    <a:prstClr val="black"/>
                  </a:solidFill>
                  <a:latin typeface="Gill Sans"/>
                  <a:cs typeface="Gill Sans"/>
                </a:rPr>
                <a:t>characteristics</a:t>
              </a:r>
              <a:endParaRPr lang="en-US" sz="2400" dirty="0">
                <a:solidFill>
                  <a:prstClr val="black"/>
                </a:solidFill>
                <a:latin typeface="Gill Sans"/>
                <a:cs typeface="Gill Sans"/>
              </a:endParaRPr>
            </a:p>
            <a:p>
              <a:pPr defTabSz="457189">
                <a:defRPr/>
              </a:pPr>
              <a:endParaRPr lang="en-US" dirty="0">
                <a:solidFill>
                  <a:prstClr val="black"/>
                </a:solidFill>
                <a:latin typeface="Gill Sans"/>
                <a:cs typeface="Gill Sans"/>
              </a:endParaRPr>
            </a:p>
            <a:p>
              <a:pPr defTabSz="457189">
                <a:defRPr/>
              </a:pPr>
              <a:endParaRPr lang="en-US" dirty="0">
                <a:solidFill>
                  <a:prstClr val="black"/>
                </a:solidFill>
                <a:latin typeface="Gill Sans"/>
                <a:cs typeface="Gill Sans"/>
              </a:endParaRPr>
            </a:p>
            <a:p>
              <a:pPr defTabSz="457189">
                <a:defRPr/>
              </a:pPr>
              <a:r>
                <a:rPr lang="en-US" dirty="0">
                  <a:solidFill>
                    <a:prstClr val="black"/>
                  </a:solidFill>
                  <a:latin typeface="Gill Sans"/>
                  <a:cs typeface="Gill Sans"/>
                </a:rPr>
                <a:t>We </a:t>
              </a:r>
              <a:r>
                <a:rPr lang="en-US" b="1" dirty="0">
                  <a:solidFill>
                    <a:prstClr val="black"/>
                  </a:solidFill>
                  <a:latin typeface="Gill Sans"/>
                  <a:cs typeface="Gill Sans"/>
                </a:rPr>
                <a:t>cannot</a:t>
              </a:r>
              <a:r>
                <a:rPr lang="en-US" dirty="0">
                  <a:solidFill>
                    <a:prstClr val="black"/>
                  </a:solidFill>
                  <a:latin typeface="Gill Sans"/>
                  <a:cs typeface="Gill Sans"/>
                </a:rPr>
                <a:t> </a:t>
              </a:r>
              <a:r>
                <a:rPr lang="en-US" b="1" dirty="0">
                  <a:solidFill>
                    <a:prstClr val="black"/>
                  </a:solidFill>
                  <a:latin typeface="Gill Sans"/>
                  <a:cs typeface="Gill Sans"/>
                </a:rPr>
                <a:t>properly</a:t>
              </a:r>
              <a:r>
                <a:rPr lang="en-US" dirty="0">
                  <a:solidFill>
                    <a:prstClr val="black"/>
                  </a:solidFill>
                  <a:latin typeface="Gill Sans"/>
                  <a:cs typeface="Gill Sans"/>
                </a:rPr>
                <a:t> </a:t>
              </a:r>
              <a:r>
                <a:rPr lang="en-US" b="1" dirty="0">
                  <a:solidFill>
                    <a:prstClr val="black"/>
                  </a:solidFill>
                  <a:latin typeface="Gill Sans"/>
                  <a:cs typeface="Gill Sans"/>
                </a:rPr>
                <a:t>evaluate</a:t>
              </a:r>
              <a:r>
                <a:rPr lang="en-US" dirty="0">
                  <a:solidFill>
                    <a:prstClr val="black"/>
                  </a:solidFill>
                  <a:latin typeface="Gill Sans"/>
                  <a:cs typeface="Gill Sans"/>
                </a:rPr>
                <a:t> summarizations and indexes</a:t>
              </a:r>
              <a:endParaRPr lang="en-US" dirty="0">
                <a:solidFill>
                  <a:prstClr val="black"/>
                </a:solidFill>
                <a:latin typeface="Calibri"/>
                <a:cs typeface="Arial" charset="0"/>
              </a:endParaRPr>
            </a:p>
          </p:txBody>
        </p:sp>
        <p:grpSp>
          <p:nvGrpSpPr>
            <p:cNvPr id="42" name="Group 41"/>
            <p:cNvGrpSpPr/>
            <p:nvPr/>
          </p:nvGrpSpPr>
          <p:grpSpPr>
            <a:xfrm>
              <a:off x="617673" y="4215521"/>
              <a:ext cx="1524399" cy="1780891"/>
              <a:chOff x="1024867" y="4332771"/>
              <a:chExt cx="1524399" cy="1780891"/>
            </a:xfrm>
          </p:grpSpPr>
          <p:pic>
            <p:nvPicPr>
              <p:cNvPr id="23" name="Picture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369" y="5278647"/>
                <a:ext cx="652703" cy="835015"/>
              </a:xfrm>
              <a:prstGeom prst="rect">
                <a:avLst/>
              </a:prstGeom>
            </p:spPr>
          </p:pic>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3328" y="5583552"/>
                <a:ext cx="389876" cy="372797"/>
              </a:xfrm>
              <a:prstGeom prst="rect">
                <a:avLst/>
              </a:prstGeom>
            </p:spPr>
          </p:pic>
          <p:grpSp>
            <p:nvGrpSpPr>
              <p:cNvPr id="38" name="Group 37"/>
              <p:cNvGrpSpPr/>
              <p:nvPr/>
            </p:nvGrpSpPr>
            <p:grpSpPr>
              <a:xfrm>
                <a:off x="1024867" y="4332771"/>
                <a:ext cx="1524399" cy="1089814"/>
                <a:chOff x="397377" y="2324065"/>
                <a:chExt cx="1524399" cy="1089814"/>
              </a:xfrm>
            </p:grpSpPr>
            <p:sp>
              <p:nvSpPr>
                <p:cNvPr id="32" name="Cloud 31"/>
                <p:cNvSpPr/>
                <p:nvPr/>
              </p:nvSpPr>
              <p:spPr>
                <a:xfrm>
                  <a:off x="397377" y="2324065"/>
                  <a:ext cx="1524399" cy="862394"/>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189">
                    <a:defRPr/>
                  </a:pPr>
                  <a:endParaRPr lang="en-US">
                    <a:solidFill>
                      <a:prstClr val="black"/>
                    </a:solidFill>
                    <a:latin typeface="Calibri"/>
                  </a:endParaRPr>
                </a:p>
              </p:txBody>
            </p:sp>
            <p:pic>
              <p:nvPicPr>
                <p:cNvPr id="34" name="Picture 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807" y="2891559"/>
                  <a:ext cx="546249" cy="522320"/>
                </a:xfrm>
                <a:prstGeom prst="rect">
                  <a:avLst/>
                </a:prstGeom>
                <a:noFill/>
                <a:ln>
                  <a:noFill/>
                </a:ln>
              </p:spPr>
              <p:style>
                <a:lnRef idx="2">
                  <a:schemeClr val="accent1"/>
                </a:lnRef>
                <a:fillRef idx="1">
                  <a:schemeClr val="lt1"/>
                </a:fillRef>
                <a:effectRef idx="0">
                  <a:schemeClr val="accent1"/>
                </a:effectRef>
                <a:fontRef idx="minor">
                  <a:schemeClr val="dk1"/>
                </a:fontRef>
              </p:style>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7781" y="2440558"/>
                  <a:ext cx="671963" cy="470015"/>
                </a:xfrm>
                <a:prstGeom prst="rect">
                  <a:avLst/>
                </a:prstGeom>
              </p:spPr>
            </p:pic>
            <p:pic>
              <p:nvPicPr>
                <p:cNvPr id="36" name="Picture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7500" y="2592235"/>
                  <a:ext cx="457200" cy="303467"/>
                </a:xfrm>
                <a:prstGeom prst="rect">
                  <a:avLst/>
                </a:prstGeom>
              </p:spPr>
            </p:pic>
            <p:pic>
              <p:nvPicPr>
                <p:cNvPr id="37" name="Picture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9170" y="2567907"/>
                  <a:ext cx="234907" cy="151066"/>
                </a:xfrm>
                <a:prstGeom prst="rect">
                  <a:avLst/>
                </a:prstGeom>
              </p:spPr>
            </p:pic>
          </p:grpSp>
        </p:grpSp>
        <p:sp>
          <p:nvSpPr>
            <p:cNvPr id="41" name="Left Arrow 40"/>
            <p:cNvSpPr/>
            <p:nvPr/>
          </p:nvSpPr>
          <p:spPr>
            <a:xfrm>
              <a:off x="2238407" y="4491126"/>
              <a:ext cx="466478" cy="2847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3" name="Left Arrow 42"/>
            <p:cNvSpPr/>
            <p:nvPr/>
          </p:nvSpPr>
          <p:spPr>
            <a:xfrm rot="10800000">
              <a:off x="2236836" y="5305335"/>
              <a:ext cx="466478" cy="2847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grpSp>
      <p:sp>
        <p:nvSpPr>
          <p:cNvPr id="24" name="Slide Number Placeholder 23"/>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340</a:t>
            </a:fld>
            <a:endParaRPr lang="en-US">
              <a:solidFill>
                <a:prstClr val="black">
                  <a:tint val="75000"/>
                </a:prstClr>
              </a:solidFill>
            </a:endParaRPr>
          </a:p>
        </p:txBody>
      </p:sp>
      <p:sp>
        <p:nvSpPr>
          <p:cNvPr id="25" name="TextBox 24"/>
          <p:cNvSpPr txBox="1"/>
          <p:nvPr/>
        </p:nvSpPr>
        <p:spPr>
          <a:xfrm>
            <a:off x="1591886" y="4716432"/>
            <a:ext cx="5884688" cy="830997"/>
          </a:xfrm>
          <a:prstGeom prst="rect">
            <a:avLst/>
          </a:prstGeom>
          <a:noFill/>
        </p:spPr>
        <p:txBody>
          <a:bodyPr wrap="none" rtlCol="0">
            <a:spAutoFit/>
          </a:bodyPr>
          <a:lstStyle/>
          <a:p>
            <a:pPr algn="ctr" defTabSz="457189">
              <a:defRPr/>
            </a:pPr>
            <a:r>
              <a:rPr lang="en-US" sz="2400" b="1" dirty="0">
                <a:solidFill>
                  <a:prstClr val="black"/>
                </a:solidFill>
                <a:latin typeface="Gill Sans"/>
                <a:cs typeface="Gill Sans"/>
              </a:rPr>
              <a:t>We need queries that cover the entire range </a:t>
            </a:r>
          </a:p>
          <a:p>
            <a:pPr algn="ctr" defTabSz="457189">
              <a:defRPr/>
            </a:pPr>
            <a:r>
              <a:rPr lang="en-US" sz="2400" b="1" dirty="0">
                <a:solidFill>
                  <a:prstClr val="black"/>
                </a:solidFill>
                <a:latin typeface="Gill Sans"/>
                <a:cs typeface="Gill Sans"/>
              </a:rPr>
              <a:t>from easy to hard</a:t>
            </a:r>
          </a:p>
        </p:txBody>
      </p:sp>
      <p:sp>
        <p:nvSpPr>
          <p:cNvPr id="3" name="Footer Placeholder 2">
            <a:extLst>
              <a:ext uri="{FF2B5EF4-FFF2-40B4-BE49-F238E27FC236}">
                <a16:creationId xmlns:a16="http://schemas.microsoft.com/office/drawing/2014/main" id="{4C53FDAD-1ED6-46F3-AE5E-770525ADC82E}"/>
              </a:ext>
            </a:extLst>
          </p:cNvPr>
          <p:cNvSpPr>
            <a:spLocks noGrp="1"/>
          </p:cNvSpPr>
          <p:nvPr>
            <p:ph type="ftr" sz="quarter" idx="11"/>
          </p:nvPr>
        </p:nvSpPr>
        <p:spPr/>
        <p:txBody>
          <a:bodyPr/>
          <a:lstStyle/>
          <a:p>
            <a:pPr defTabSz="457189">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Tree>
    <p:extLst>
      <p:ext uri="{BB962C8B-B14F-4D97-AF65-F5344CB8AC3E}">
        <p14:creationId xmlns:p14="http://schemas.microsoft.com/office/powerpoint/2010/main" val="19411651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Workloads</a:t>
            </a:r>
          </a:p>
        </p:txBody>
      </p:sp>
      <p:sp>
        <p:nvSpPr>
          <p:cNvPr id="4" name="TextBox 3"/>
          <p:cNvSpPr txBox="1"/>
          <p:nvPr/>
        </p:nvSpPr>
        <p:spPr>
          <a:xfrm>
            <a:off x="1482887" y="1158999"/>
            <a:ext cx="5179816" cy="369332"/>
          </a:xfrm>
          <a:prstGeom prst="rect">
            <a:avLst/>
          </a:prstGeom>
          <a:noFill/>
        </p:spPr>
        <p:txBody>
          <a:bodyPr wrap="none" rtlCol="0">
            <a:spAutoFit/>
          </a:bodyPr>
          <a:lstStyle/>
          <a:p>
            <a:pPr defTabSz="457189">
              <a:defRPr/>
            </a:pPr>
            <a:r>
              <a:rPr lang="en-US" b="1" dirty="0">
                <a:solidFill>
                  <a:prstClr val="black"/>
                </a:solidFill>
                <a:latin typeface="Gill Sans"/>
                <a:cs typeface="Gill Sans"/>
              </a:rPr>
              <a:t>Most previous</a:t>
            </a:r>
            <a:r>
              <a:rPr lang="en-US" dirty="0">
                <a:solidFill>
                  <a:prstClr val="black"/>
                </a:solidFill>
                <a:latin typeface="Gill Sans"/>
                <a:cs typeface="Gill Sans"/>
              </a:rPr>
              <a:t> workloads are </a:t>
            </a:r>
            <a:r>
              <a:rPr lang="en-US" b="1" i="1" dirty="0">
                <a:solidFill>
                  <a:srgbClr val="FF0000"/>
                </a:solidFill>
                <a:latin typeface="Gill Sans"/>
                <a:cs typeface="Gill Sans"/>
              </a:rPr>
              <a:t>skewed</a:t>
            </a:r>
            <a:r>
              <a:rPr lang="en-US" b="1" dirty="0">
                <a:solidFill>
                  <a:prstClr val="black"/>
                </a:solidFill>
                <a:latin typeface="Gill Sans"/>
                <a:cs typeface="Gill Sans"/>
              </a:rPr>
              <a:t> </a:t>
            </a:r>
            <a:r>
              <a:rPr lang="en-US" dirty="0">
                <a:solidFill>
                  <a:prstClr val="black"/>
                </a:solidFill>
                <a:latin typeface="Gill Sans"/>
                <a:cs typeface="Gill Sans"/>
              </a:rPr>
              <a:t>to </a:t>
            </a:r>
            <a:r>
              <a:rPr lang="en-US" b="1" i="1" dirty="0">
                <a:solidFill>
                  <a:srgbClr val="FF0000"/>
                </a:solidFill>
                <a:latin typeface="Gill Sans"/>
                <a:cs typeface="Gill Sans"/>
              </a:rPr>
              <a:t>easy </a:t>
            </a:r>
            <a:r>
              <a:rPr lang="en-US" dirty="0">
                <a:solidFill>
                  <a:prstClr val="black"/>
                </a:solidFill>
                <a:latin typeface="Gill Sans"/>
                <a:cs typeface="Gill Sans"/>
              </a:rPr>
              <a:t>queries</a:t>
            </a:r>
            <a:endParaRPr lang="en-US" b="1" i="1" dirty="0">
              <a:solidFill>
                <a:prstClr val="black"/>
              </a:solidFill>
              <a:latin typeface="Gill Sans"/>
              <a:cs typeface="Gill Sans"/>
            </a:endParaRPr>
          </a:p>
        </p:txBody>
      </p:sp>
      <p:pic>
        <p:nvPicPr>
          <p:cNvPr id="5" name="Picture 4" descr="DNA.64-previous-hardness-hist.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504" y="1676208"/>
            <a:ext cx="2444223" cy="1629483"/>
          </a:xfrm>
          <a:prstGeom prst="rect">
            <a:avLst/>
          </a:prstGeom>
        </p:spPr>
      </p:pic>
      <p:pic>
        <p:nvPicPr>
          <p:cNvPr id="6" name="Picture 5" descr="DNA.256-previous-hardness-hist.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703" y="1676208"/>
            <a:ext cx="2444223" cy="1629483"/>
          </a:xfrm>
          <a:prstGeom prst="rect">
            <a:avLst/>
          </a:prstGeom>
        </p:spPr>
      </p:pic>
      <p:pic>
        <p:nvPicPr>
          <p:cNvPr id="7" name="Picture 6" descr="DNA.1024-previous-hardness-hist.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0904" y="1676208"/>
            <a:ext cx="2444223" cy="1629483"/>
          </a:xfrm>
          <a:prstGeom prst="rect">
            <a:avLst/>
          </a:prstGeom>
        </p:spPr>
      </p:pic>
      <p:sp>
        <p:nvSpPr>
          <p:cNvPr id="14" name="TextBox 13"/>
          <p:cNvSpPr txBox="1"/>
          <p:nvPr/>
        </p:nvSpPr>
        <p:spPr>
          <a:xfrm>
            <a:off x="90925" y="2132920"/>
            <a:ext cx="476412"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DNA</a:t>
            </a:r>
          </a:p>
        </p:txBody>
      </p:sp>
      <p:sp>
        <p:nvSpPr>
          <p:cNvPr id="17" name="TextBox 16"/>
          <p:cNvSpPr txBox="1"/>
          <p:nvPr/>
        </p:nvSpPr>
        <p:spPr>
          <a:xfrm>
            <a:off x="2031129" y="1528334"/>
            <a:ext cx="341760"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64</a:t>
            </a:r>
          </a:p>
        </p:txBody>
      </p:sp>
      <p:sp>
        <p:nvSpPr>
          <p:cNvPr id="18" name="TextBox 17"/>
          <p:cNvSpPr txBox="1"/>
          <p:nvPr/>
        </p:nvSpPr>
        <p:spPr>
          <a:xfrm>
            <a:off x="4896060" y="1531784"/>
            <a:ext cx="420308"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256</a:t>
            </a:r>
          </a:p>
        </p:txBody>
      </p:sp>
      <p:sp>
        <p:nvSpPr>
          <p:cNvPr id="19" name="TextBox 18"/>
          <p:cNvSpPr txBox="1"/>
          <p:nvPr/>
        </p:nvSpPr>
        <p:spPr>
          <a:xfrm>
            <a:off x="7534615" y="1496068"/>
            <a:ext cx="498855"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1024</a:t>
            </a:r>
          </a:p>
        </p:txBody>
      </p:sp>
      <p:sp>
        <p:nvSpPr>
          <p:cNvPr id="21" name="Rectangle 20"/>
          <p:cNvSpPr/>
          <p:nvPr/>
        </p:nvSpPr>
        <p:spPr>
          <a:xfrm>
            <a:off x="1416046"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pic>
        <p:nvPicPr>
          <p:cNvPr id="20" name="Picture 19" descr="legen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71540" y="3305692"/>
            <a:ext cx="3212568" cy="672399"/>
          </a:xfrm>
          <a:prstGeom prst="rect">
            <a:avLst/>
          </a:prstGeom>
        </p:spPr>
      </p:pic>
      <p:sp>
        <p:nvSpPr>
          <p:cNvPr id="24" name="Rectangle 23"/>
          <p:cNvSpPr/>
          <p:nvPr/>
        </p:nvSpPr>
        <p:spPr>
          <a:xfrm>
            <a:off x="4156033"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25" name="Rectangle 24"/>
          <p:cNvSpPr/>
          <p:nvPr/>
        </p:nvSpPr>
        <p:spPr>
          <a:xfrm>
            <a:off x="6899830"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3" name="Slide Number Placeholder 2"/>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341</a:t>
            </a:fld>
            <a:endParaRPr lang="en-US">
              <a:solidFill>
                <a:prstClr val="black">
                  <a:tint val="75000"/>
                </a:prstClr>
              </a:solidFill>
            </a:endParaRPr>
          </a:p>
        </p:txBody>
      </p:sp>
      <p:sp>
        <p:nvSpPr>
          <p:cNvPr id="28" name="Rectangle 27"/>
          <p:cNvSpPr/>
          <p:nvPr/>
        </p:nvSpPr>
        <p:spPr>
          <a:xfrm>
            <a:off x="7732787" y="278111"/>
            <a:ext cx="1297927"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29" name="Rectangle 28"/>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31" name="Rounded Rectangle 26">
            <a:extLst>
              <a:ext uri="{FF2B5EF4-FFF2-40B4-BE49-F238E27FC236}">
                <a16:creationId xmlns:a16="http://schemas.microsoft.com/office/drawing/2014/main" id="{3420D127-CE53-4F40-ACF3-FF98D59123F7}"/>
              </a:ext>
            </a:extLst>
          </p:cNvPr>
          <p:cNvSpPr/>
          <p:nvPr/>
        </p:nvSpPr>
        <p:spPr>
          <a:xfrm>
            <a:off x="7772400" y="36966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ZoumbatianosKDD</a:t>
            </a:r>
            <a:r>
              <a:rPr lang="en-US" sz="1300" dirty="0">
                <a:solidFill>
                  <a:prstClr val="white"/>
                </a:solidFill>
                <a:latin typeface="Gill Sans" charset="0"/>
                <a:ea typeface="Gill Sans" charset="0"/>
                <a:cs typeface="Gill Sans" charset="0"/>
              </a:rPr>
              <a:t> ‘15</a:t>
            </a:r>
            <a:endParaRPr lang="en-US" sz="1300" b="1" dirty="0">
              <a:solidFill>
                <a:prstClr val="white"/>
              </a:solidFill>
              <a:latin typeface="Gill Sans" charset="0"/>
              <a:ea typeface="Gill Sans" charset="0"/>
              <a:cs typeface="Gill Sans" charset="0"/>
            </a:endParaRPr>
          </a:p>
        </p:txBody>
      </p:sp>
      <p:sp>
        <p:nvSpPr>
          <p:cNvPr id="32" name="Rounded Rectangle 26">
            <a:extLst>
              <a:ext uri="{FF2B5EF4-FFF2-40B4-BE49-F238E27FC236}">
                <a16:creationId xmlns:a16="http://schemas.microsoft.com/office/drawing/2014/main" id="{04DE3DCE-E6C6-4870-A9BA-61501F22DAC6}"/>
              </a:ext>
            </a:extLst>
          </p:cNvPr>
          <p:cNvSpPr/>
          <p:nvPr/>
        </p:nvSpPr>
        <p:spPr>
          <a:xfrm>
            <a:off x="7771052" y="84574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ZoumbatianosTKDE</a:t>
            </a:r>
            <a:r>
              <a:rPr lang="en-US" sz="1300" dirty="0">
                <a:solidFill>
                  <a:prstClr val="white"/>
                </a:solidFill>
                <a:latin typeface="Gill Sans" charset="0"/>
                <a:ea typeface="Gill Sans" charset="0"/>
                <a:cs typeface="Gill Sans" charset="0"/>
              </a:rPr>
              <a:t> ‘18</a:t>
            </a:r>
            <a:endParaRPr lang="en-US" sz="1300" b="1" dirty="0">
              <a:solidFill>
                <a:prstClr val="white"/>
              </a:solidFill>
              <a:latin typeface="Gill Sans" charset="0"/>
              <a:ea typeface="Gill Sans" charset="0"/>
              <a:cs typeface="Gill Sans" charset="0"/>
            </a:endParaRPr>
          </a:p>
        </p:txBody>
      </p:sp>
      <p:sp>
        <p:nvSpPr>
          <p:cNvPr id="8" name="Footer Placeholder 7">
            <a:extLst>
              <a:ext uri="{FF2B5EF4-FFF2-40B4-BE49-F238E27FC236}">
                <a16:creationId xmlns:a16="http://schemas.microsoft.com/office/drawing/2014/main" id="{749355D4-EAA5-48BE-9BCC-9C6659563195}"/>
              </a:ext>
            </a:extLst>
          </p:cNvPr>
          <p:cNvSpPr>
            <a:spLocks noGrp="1"/>
          </p:cNvSpPr>
          <p:nvPr>
            <p:ph type="ftr" sz="quarter" idx="11"/>
          </p:nvPr>
        </p:nvSpPr>
        <p:spPr/>
        <p:txBody>
          <a:bodyPr/>
          <a:lstStyle/>
          <a:p>
            <a:pPr defTabSz="457189">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Tree>
    <p:extLst>
      <p:ext uri="{BB962C8B-B14F-4D97-AF65-F5344CB8AC3E}">
        <p14:creationId xmlns:p14="http://schemas.microsoft.com/office/powerpoint/2010/main" val="35425371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P spid="24" grpId="0" animBg="1"/>
      <p:bldP spid="25" grpId="0" animBg="1"/>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Workloads</a:t>
            </a:r>
          </a:p>
        </p:txBody>
      </p:sp>
      <p:pic>
        <p:nvPicPr>
          <p:cNvPr id="5" name="Picture 4" descr="DNA.64-previous-hardness-hist.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504" y="1676208"/>
            <a:ext cx="2444223" cy="1629483"/>
          </a:xfrm>
          <a:prstGeom prst="rect">
            <a:avLst/>
          </a:prstGeom>
        </p:spPr>
      </p:pic>
      <p:pic>
        <p:nvPicPr>
          <p:cNvPr id="6" name="Picture 5" descr="DNA.256-previous-hardness-hist.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703" y="1676208"/>
            <a:ext cx="2444223" cy="1629483"/>
          </a:xfrm>
          <a:prstGeom prst="rect">
            <a:avLst/>
          </a:prstGeom>
        </p:spPr>
      </p:pic>
      <p:pic>
        <p:nvPicPr>
          <p:cNvPr id="7" name="Picture 6" descr="DNA.1024-previous-hardness-hist.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0904" y="1676208"/>
            <a:ext cx="2444223" cy="1629483"/>
          </a:xfrm>
          <a:prstGeom prst="rect">
            <a:avLst/>
          </a:prstGeom>
        </p:spPr>
      </p:pic>
      <p:pic>
        <p:nvPicPr>
          <p:cNvPr id="8" name="Picture 7" descr="EEG.64-previous-hardness-hist.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504" y="3073494"/>
            <a:ext cx="2444223" cy="1629483"/>
          </a:xfrm>
          <a:prstGeom prst="rect">
            <a:avLst/>
          </a:prstGeom>
        </p:spPr>
      </p:pic>
      <p:pic>
        <p:nvPicPr>
          <p:cNvPr id="9" name="Picture 8" descr="EEG.256-previous-hardness-hist.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07703" y="3073494"/>
            <a:ext cx="2444223" cy="1629483"/>
          </a:xfrm>
          <a:prstGeom prst="rect">
            <a:avLst/>
          </a:prstGeom>
        </p:spPr>
      </p:pic>
      <p:pic>
        <p:nvPicPr>
          <p:cNvPr id="10" name="Picture 9" descr="EEG.1024-previous-hardness-hist.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2583" y="3073494"/>
            <a:ext cx="2444223" cy="1629483"/>
          </a:xfrm>
          <a:prstGeom prst="rect">
            <a:avLst/>
          </a:prstGeom>
        </p:spPr>
      </p:pic>
      <p:pic>
        <p:nvPicPr>
          <p:cNvPr id="11" name="Picture 10" descr="RANDOMWALK.64-previous-hardness-hist.pd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499" y="4424052"/>
            <a:ext cx="2743200" cy="1828800"/>
          </a:xfrm>
          <a:prstGeom prst="rect">
            <a:avLst/>
          </a:prstGeom>
        </p:spPr>
      </p:pic>
      <p:pic>
        <p:nvPicPr>
          <p:cNvPr id="12" name="Picture 11" descr="RANDOMWALK.256-previous-hardness-hist.pd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50057" y="4424052"/>
            <a:ext cx="2743200" cy="1828800"/>
          </a:xfrm>
          <a:prstGeom prst="rect">
            <a:avLst/>
          </a:prstGeom>
        </p:spPr>
      </p:pic>
      <p:pic>
        <p:nvPicPr>
          <p:cNvPr id="13" name="Picture 12" descr="RANDOMWALK.1024-previous-hardness-hist.pd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93257" y="4424052"/>
            <a:ext cx="2743200" cy="1828800"/>
          </a:xfrm>
          <a:prstGeom prst="rect">
            <a:avLst/>
          </a:prstGeom>
        </p:spPr>
      </p:pic>
      <p:sp>
        <p:nvSpPr>
          <p:cNvPr id="14" name="TextBox 13"/>
          <p:cNvSpPr txBox="1"/>
          <p:nvPr/>
        </p:nvSpPr>
        <p:spPr>
          <a:xfrm>
            <a:off x="90925" y="2132920"/>
            <a:ext cx="476412"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DNA</a:t>
            </a:r>
          </a:p>
        </p:txBody>
      </p:sp>
      <p:sp>
        <p:nvSpPr>
          <p:cNvPr id="15" name="TextBox 14"/>
          <p:cNvSpPr txBox="1"/>
          <p:nvPr/>
        </p:nvSpPr>
        <p:spPr>
          <a:xfrm>
            <a:off x="115646" y="3431914"/>
            <a:ext cx="430887"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EEG</a:t>
            </a:r>
          </a:p>
        </p:txBody>
      </p:sp>
      <p:sp>
        <p:nvSpPr>
          <p:cNvPr id="16" name="TextBox 15"/>
          <p:cNvSpPr txBox="1"/>
          <p:nvPr/>
        </p:nvSpPr>
        <p:spPr>
          <a:xfrm rot="16200000">
            <a:off x="-96019" y="4949681"/>
            <a:ext cx="1021755" cy="276999"/>
          </a:xfrm>
          <a:prstGeom prst="rect">
            <a:avLst/>
          </a:prstGeom>
          <a:noFill/>
        </p:spPr>
        <p:txBody>
          <a:bodyPr wrap="none" rtlCol="0">
            <a:spAutoFit/>
          </a:bodyPr>
          <a:lstStyle/>
          <a:p>
            <a:pPr defTabSz="457189">
              <a:defRPr/>
            </a:pPr>
            <a:r>
              <a:rPr lang="en-US" sz="1200" b="1" dirty="0" err="1">
                <a:solidFill>
                  <a:prstClr val="black"/>
                </a:solidFill>
                <a:latin typeface="Gill Sans"/>
                <a:cs typeface="Gill Sans"/>
              </a:rPr>
              <a:t>Randomwalk</a:t>
            </a:r>
            <a:endParaRPr lang="en-US" sz="1200" b="1" dirty="0">
              <a:solidFill>
                <a:prstClr val="black"/>
              </a:solidFill>
              <a:latin typeface="Gill Sans"/>
              <a:cs typeface="Gill Sans"/>
            </a:endParaRPr>
          </a:p>
        </p:txBody>
      </p:sp>
      <p:sp>
        <p:nvSpPr>
          <p:cNvPr id="17" name="TextBox 16"/>
          <p:cNvSpPr txBox="1"/>
          <p:nvPr/>
        </p:nvSpPr>
        <p:spPr>
          <a:xfrm>
            <a:off x="2031129" y="1528334"/>
            <a:ext cx="341760"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64</a:t>
            </a:r>
          </a:p>
        </p:txBody>
      </p:sp>
      <p:sp>
        <p:nvSpPr>
          <p:cNvPr id="18" name="TextBox 17"/>
          <p:cNvSpPr txBox="1"/>
          <p:nvPr/>
        </p:nvSpPr>
        <p:spPr>
          <a:xfrm>
            <a:off x="4896060" y="1531784"/>
            <a:ext cx="420308"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256</a:t>
            </a:r>
          </a:p>
        </p:txBody>
      </p:sp>
      <p:sp>
        <p:nvSpPr>
          <p:cNvPr id="19" name="TextBox 18"/>
          <p:cNvSpPr txBox="1"/>
          <p:nvPr/>
        </p:nvSpPr>
        <p:spPr>
          <a:xfrm>
            <a:off x="7534615" y="1496068"/>
            <a:ext cx="498855" cy="276999"/>
          </a:xfrm>
          <a:prstGeom prst="rect">
            <a:avLst/>
          </a:prstGeom>
          <a:noFill/>
        </p:spPr>
        <p:txBody>
          <a:bodyPr wrap="none" rtlCol="0">
            <a:spAutoFit/>
          </a:bodyPr>
          <a:lstStyle/>
          <a:p>
            <a:pPr defTabSz="457189">
              <a:defRPr/>
            </a:pPr>
            <a:r>
              <a:rPr lang="en-US" sz="1200" b="1" dirty="0">
                <a:solidFill>
                  <a:prstClr val="black"/>
                </a:solidFill>
                <a:latin typeface="Gill Sans"/>
                <a:cs typeface="Gill Sans"/>
              </a:rPr>
              <a:t>1024</a:t>
            </a:r>
          </a:p>
        </p:txBody>
      </p:sp>
      <p:sp>
        <p:nvSpPr>
          <p:cNvPr id="30" name="TextBox 29"/>
          <p:cNvSpPr txBox="1"/>
          <p:nvPr/>
        </p:nvSpPr>
        <p:spPr>
          <a:xfrm>
            <a:off x="1482887" y="1158999"/>
            <a:ext cx="5179816" cy="369332"/>
          </a:xfrm>
          <a:prstGeom prst="rect">
            <a:avLst/>
          </a:prstGeom>
          <a:noFill/>
        </p:spPr>
        <p:txBody>
          <a:bodyPr wrap="none" rtlCol="0">
            <a:spAutoFit/>
          </a:bodyPr>
          <a:lstStyle/>
          <a:p>
            <a:pPr defTabSz="457189">
              <a:defRPr/>
            </a:pPr>
            <a:r>
              <a:rPr lang="en-US" b="1" dirty="0">
                <a:solidFill>
                  <a:prstClr val="black"/>
                </a:solidFill>
                <a:latin typeface="Gill Sans"/>
                <a:cs typeface="Gill Sans"/>
              </a:rPr>
              <a:t>Most previous</a:t>
            </a:r>
            <a:r>
              <a:rPr lang="en-US" dirty="0">
                <a:solidFill>
                  <a:prstClr val="black"/>
                </a:solidFill>
                <a:latin typeface="Gill Sans"/>
                <a:cs typeface="Gill Sans"/>
              </a:rPr>
              <a:t> workloads are </a:t>
            </a:r>
            <a:r>
              <a:rPr lang="en-US" b="1" i="1" dirty="0">
                <a:solidFill>
                  <a:srgbClr val="FF0000"/>
                </a:solidFill>
                <a:latin typeface="Gill Sans"/>
                <a:cs typeface="Gill Sans"/>
              </a:rPr>
              <a:t>skewed</a:t>
            </a:r>
            <a:r>
              <a:rPr lang="en-US" b="1" dirty="0">
                <a:solidFill>
                  <a:prstClr val="black"/>
                </a:solidFill>
                <a:latin typeface="Gill Sans"/>
                <a:cs typeface="Gill Sans"/>
              </a:rPr>
              <a:t> </a:t>
            </a:r>
            <a:r>
              <a:rPr lang="en-US" dirty="0">
                <a:solidFill>
                  <a:prstClr val="black"/>
                </a:solidFill>
                <a:latin typeface="Gill Sans"/>
                <a:cs typeface="Gill Sans"/>
              </a:rPr>
              <a:t>to </a:t>
            </a:r>
            <a:r>
              <a:rPr lang="en-US" b="1" i="1" dirty="0">
                <a:solidFill>
                  <a:srgbClr val="FF0000"/>
                </a:solidFill>
                <a:latin typeface="Gill Sans"/>
                <a:cs typeface="Gill Sans"/>
              </a:rPr>
              <a:t>easy </a:t>
            </a:r>
            <a:r>
              <a:rPr lang="en-US" dirty="0">
                <a:solidFill>
                  <a:prstClr val="black"/>
                </a:solidFill>
                <a:latin typeface="Gill Sans"/>
                <a:cs typeface="Gill Sans"/>
              </a:rPr>
              <a:t>queries</a:t>
            </a:r>
            <a:endParaRPr lang="en-US" b="1" i="1" dirty="0">
              <a:solidFill>
                <a:prstClr val="black"/>
              </a:solidFill>
              <a:latin typeface="Gill Sans"/>
              <a:cs typeface="Gill Sans"/>
            </a:endParaRPr>
          </a:p>
        </p:txBody>
      </p:sp>
      <p:sp>
        <p:nvSpPr>
          <p:cNvPr id="29" name="Rectangle 28"/>
          <p:cNvSpPr/>
          <p:nvPr/>
        </p:nvSpPr>
        <p:spPr>
          <a:xfrm>
            <a:off x="1416046"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1" name="Rectangle 40"/>
          <p:cNvSpPr/>
          <p:nvPr/>
        </p:nvSpPr>
        <p:spPr>
          <a:xfrm>
            <a:off x="4156033"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2" name="Rectangle 41"/>
          <p:cNvSpPr/>
          <p:nvPr/>
        </p:nvSpPr>
        <p:spPr>
          <a:xfrm>
            <a:off x="6899830" y="170294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6" name="Rectangle 45"/>
          <p:cNvSpPr/>
          <p:nvPr/>
        </p:nvSpPr>
        <p:spPr>
          <a:xfrm>
            <a:off x="1420890" y="313036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7" name="Rectangle 46"/>
          <p:cNvSpPr/>
          <p:nvPr/>
        </p:nvSpPr>
        <p:spPr>
          <a:xfrm>
            <a:off x="4160876" y="313036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8" name="Rectangle 47"/>
          <p:cNvSpPr/>
          <p:nvPr/>
        </p:nvSpPr>
        <p:spPr>
          <a:xfrm>
            <a:off x="6904673" y="3130367"/>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9" name="Rectangle 48"/>
          <p:cNvSpPr/>
          <p:nvPr/>
        </p:nvSpPr>
        <p:spPr>
          <a:xfrm>
            <a:off x="1482886" y="4602421"/>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50" name="Rectangle 49"/>
          <p:cNvSpPr/>
          <p:nvPr/>
        </p:nvSpPr>
        <p:spPr>
          <a:xfrm>
            <a:off x="4180893" y="4602421"/>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51" name="Rectangle 50"/>
          <p:cNvSpPr/>
          <p:nvPr/>
        </p:nvSpPr>
        <p:spPr>
          <a:xfrm>
            <a:off x="6924690" y="4602421"/>
            <a:ext cx="295115"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3" name="Slide Number Placeholder 2"/>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342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69772F2-657D-4AE2-B519-3C03D48CE813}"/>
              </a:ext>
            </a:extLst>
          </p:cNvPr>
          <p:cNvSpPr>
            <a:spLocks noGrp="1"/>
          </p:cNvSpPr>
          <p:nvPr>
            <p:ph type="ftr" sz="quarter" idx="11"/>
          </p:nvPr>
        </p:nvSpPr>
        <p:spPr/>
        <p:txBody>
          <a:bodyPr/>
          <a:lstStyle/>
          <a:p>
            <a:pPr defTabSz="457189">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
        <p:nvSpPr>
          <p:cNvPr id="34" name="Rectangle 33">
            <a:extLst>
              <a:ext uri="{FF2B5EF4-FFF2-40B4-BE49-F238E27FC236}">
                <a16:creationId xmlns:a16="http://schemas.microsoft.com/office/drawing/2014/main" id="{3884D1B4-84FB-4D4A-B025-6914A346D6F9}"/>
              </a:ext>
            </a:extLst>
          </p:cNvPr>
          <p:cNvSpPr/>
          <p:nvPr/>
        </p:nvSpPr>
        <p:spPr>
          <a:xfrm>
            <a:off x="7732787" y="278111"/>
            <a:ext cx="1297927"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35" name="Rectangle 34">
            <a:extLst>
              <a:ext uri="{FF2B5EF4-FFF2-40B4-BE49-F238E27FC236}">
                <a16:creationId xmlns:a16="http://schemas.microsoft.com/office/drawing/2014/main" id="{8D4C9ADB-42AB-47AB-A78E-E1EDF1FB3EEF}"/>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36" name="Rounded Rectangle 26">
            <a:extLst>
              <a:ext uri="{FF2B5EF4-FFF2-40B4-BE49-F238E27FC236}">
                <a16:creationId xmlns:a16="http://schemas.microsoft.com/office/drawing/2014/main" id="{FD18AC47-37C2-472A-ACCB-B3F8C7ABDE42}"/>
              </a:ext>
            </a:extLst>
          </p:cNvPr>
          <p:cNvSpPr/>
          <p:nvPr/>
        </p:nvSpPr>
        <p:spPr>
          <a:xfrm>
            <a:off x="7772400" y="36966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ZoumbatianosKDD</a:t>
            </a:r>
            <a:r>
              <a:rPr lang="en-US" sz="1300" dirty="0">
                <a:solidFill>
                  <a:prstClr val="white"/>
                </a:solidFill>
                <a:latin typeface="Gill Sans" charset="0"/>
                <a:ea typeface="Gill Sans" charset="0"/>
                <a:cs typeface="Gill Sans" charset="0"/>
              </a:rPr>
              <a:t> ‘15</a:t>
            </a:r>
            <a:endParaRPr lang="en-US" sz="1300" b="1" dirty="0">
              <a:solidFill>
                <a:prstClr val="white"/>
              </a:solidFill>
              <a:latin typeface="Gill Sans" charset="0"/>
              <a:ea typeface="Gill Sans" charset="0"/>
              <a:cs typeface="Gill Sans" charset="0"/>
            </a:endParaRPr>
          </a:p>
        </p:txBody>
      </p:sp>
      <p:sp>
        <p:nvSpPr>
          <p:cNvPr id="43" name="Rounded Rectangle 26">
            <a:extLst>
              <a:ext uri="{FF2B5EF4-FFF2-40B4-BE49-F238E27FC236}">
                <a16:creationId xmlns:a16="http://schemas.microsoft.com/office/drawing/2014/main" id="{0A9A851C-BA83-4BBD-A59A-1AFE6B32F1DE}"/>
              </a:ext>
            </a:extLst>
          </p:cNvPr>
          <p:cNvSpPr/>
          <p:nvPr/>
        </p:nvSpPr>
        <p:spPr>
          <a:xfrm>
            <a:off x="7771052" y="84574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ZoumbatianosTKDE</a:t>
            </a:r>
            <a:r>
              <a:rPr lang="en-US" sz="1300" dirty="0">
                <a:solidFill>
                  <a:prstClr val="white"/>
                </a:solidFill>
                <a:latin typeface="Gill Sans" charset="0"/>
                <a:ea typeface="Gill Sans" charset="0"/>
                <a:cs typeface="Gill Sans" charset="0"/>
              </a:rPr>
              <a:t> ‘18</a:t>
            </a:r>
            <a:endParaRPr lang="en-US" sz="1300" b="1"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34699871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954087">
            <a:off x="2727647" y="2561055"/>
            <a:ext cx="674823" cy="246263"/>
          </a:xfrm>
          <a:prstGeom prst="rect">
            <a:avLst/>
          </a:prstGeom>
        </p:spPr>
      </p:pic>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562427">
            <a:off x="1546548" y="2513430"/>
            <a:ext cx="674823" cy="246263"/>
          </a:xfrm>
          <a:prstGeom prst="rect">
            <a:avLst/>
          </a:prstGeom>
        </p:spPr>
      </p:pic>
      <p:grpSp>
        <p:nvGrpSpPr>
          <p:cNvPr id="26" name="Group 25"/>
          <p:cNvGrpSpPr/>
          <p:nvPr/>
        </p:nvGrpSpPr>
        <p:grpSpPr>
          <a:xfrm>
            <a:off x="1212947" y="2460346"/>
            <a:ext cx="2549428" cy="1243347"/>
            <a:chOff x="1105265" y="2392424"/>
            <a:chExt cx="2715896" cy="1243347"/>
          </a:xfrm>
        </p:grpSpPr>
        <p:pic>
          <p:nvPicPr>
            <p:cNvPr id="22" name="Picture 21"/>
            <p:cNvPicPr>
              <a:picLocks noChangeAspect="1"/>
            </p:cNvPicPr>
            <p:nvPr/>
          </p:nvPicPr>
          <p:blipFill rotWithShape="1">
            <a:blip r:embed="rId4" cstate="email">
              <a:graysc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1105265" y="2392424"/>
              <a:ext cx="1152168" cy="1243347"/>
            </a:xfrm>
            <a:prstGeom prst="rect">
              <a:avLst/>
            </a:prstGeom>
          </p:spPr>
        </p:pic>
        <p:pic>
          <p:nvPicPr>
            <p:cNvPr id="23" name="Picture 22"/>
            <p:cNvPicPr>
              <a:picLocks noChangeAspect="1"/>
            </p:cNvPicPr>
            <p:nvPr/>
          </p:nvPicPr>
          <p:blipFill rotWithShape="1">
            <a:blip r:embed="rId6" cstate="email">
              <a:graysc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flipH="1">
              <a:off x="2719209" y="2438414"/>
              <a:ext cx="1101952" cy="1197357"/>
            </a:xfrm>
            <a:prstGeom prst="rect">
              <a:avLst/>
            </a:prstGeom>
          </p:spPr>
        </p:pic>
      </p:grpSp>
      <p:sp>
        <p:nvSpPr>
          <p:cNvPr id="2" name="Title 1"/>
          <p:cNvSpPr>
            <a:spLocks noGrp="1"/>
          </p:cNvSpPr>
          <p:nvPr>
            <p:ph type="title"/>
          </p:nvPr>
        </p:nvSpPr>
        <p:spPr/>
        <p:txBody>
          <a:bodyPr/>
          <a:lstStyle/>
          <a:p>
            <a:r>
              <a:rPr lang="en-US" dirty="0"/>
              <a:t>Benchmark Workloads</a:t>
            </a:r>
          </a:p>
        </p:txBody>
      </p:sp>
      <p:sp>
        <p:nvSpPr>
          <p:cNvPr id="3" name="Slide Number Placeholder 2"/>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343</a:t>
            </a:fld>
            <a:endParaRPr lang="en-US">
              <a:solidFill>
                <a:prstClr val="black">
                  <a:tint val="75000"/>
                </a:prstClr>
              </a:solidFill>
            </a:endParaRPr>
          </a:p>
        </p:txBody>
      </p:sp>
      <p:sp>
        <p:nvSpPr>
          <p:cNvPr id="4" name="Rectangle 3"/>
          <p:cNvSpPr/>
          <p:nvPr/>
        </p:nvSpPr>
        <p:spPr>
          <a:xfrm>
            <a:off x="1056387" y="1403460"/>
            <a:ext cx="2896242" cy="830997"/>
          </a:xfrm>
          <a:prstGeom prst="rect">
            <a:avLst/>
          </a:prstGeom>
        </p:spPr>
        <p:txBody>
          <a:bodyPr wrap="none">
            <a:spAutoFit/>
          </a:bodyPr>
          <a:lstStyle/>
          <a:p>
            <a:pPr algn="ctr" defTabSz="457189">
              <a:defRPr/>
            </a:pPr>
            <a:r>
              <a:rPr lang="en-US" sz="2400" dirty="0">
                <a:solidFill>
                  <a:prstClr val="black"/>
                </a:solidFill>
                <a:latin typeface="Gill Sans"/>
                <a:cs typeface="Gill Sans"/>
              </a:rPr>
              <a:t>If all queries are </a:t>
            </a:r>
            <a:r>
              <a:rPr lang="en-US" sz="2400" b="1" dirty="0">
                <a:solidFill>
                  <a:prstClr val="black"/>
                </a:solidFill>
                <a:latin typeface="Gill Sans"/>
                <a:cs typeface="Gill Sans"/>
              </a:rPr>
              <a:t>easy </a:t>
            </a:r>
          </a:p>
          <a:p>
            <a:pPr algn="ctr" defTabSz="457189">
              <a:defRPr/>
            </a:pPr>
            <a:r>
              <a:rPr lang="en-US" sz="2400" dirty="0">
                <a:solidFill>
                  <a:prstClr val="black"/>
                </a:solidFill>
                <a:latin typeface="Gill Sans"/>
                <a:cs typeface="Gill Sans"/>
              </a:rPr>
              <a:t>all indexes look </a:t>
            </a:r>
            <a:r>
              <a:rPr lang="en-US" sz="2400" b="1" dirty="0">
                <a:solidFill>
                  <a:prstClr val="black"/>
                </a:solidFill>
                <a:latin typeface="Gill Sans"/>
                <a:cs typeface="Gill Sans"/>
              </a:rPr>
              <a:t>good</a:t>
            </a:r>
          </a:p>
        </p:txBody>
      </p:sp>
      <p:grpSp>
        <p:nvGrpSpPr>
          <p:cNvPr id="27" name="Group 26"/>
          <p:cNvGrpSpPr/>
          <p:nvPr/>
        </p:nvGrpSpPr>
        <p:grpSpPr>
          <a:xfrm flipH="1">
            <a:off x="5239375" y="2377118"/>
            <a:ext cx="3167409" cy="1178887"/>
            <a:chOff x="5040659" y="2377114"/>
            <a:chExt cx="3419898" cy="1178886"/>
          </a:xfrm>
        </p:grpSpPr>
        <p:pic>
          <p:nvPicPr>
            <p:cNvPr id="15" name="Picture 14"/>
            <p:cNvPicPr>
              <a:picLocks noChangeAspect="1"/>
            </p:cNvPicPr>
            <p:nvPr/>
          </p:nvPicPr>
          <p:blipFill>
            <a:blip r:embed="rId8" cstate="email">
              <a:biLevel thresh="50000"/>
              <a:extLst>
                <a:ext uri="{28A0092B-C50C-407E-A947-70E740481C1C}">
                  <a14:useLocalDpi xmlns:a14="http://schemas.microsoft.com/office/drawing/2010/main"/>
                </a:ext>
              </a:extLst>
            </a:blip>
            <a:stretch>
              <a:fillRect/>
            </a:stretch>
          </p:blipFill>
          <p:spPr>
            <a:xfrm>
              <a:off x="5040659" y="2377114"/>
              <a:ext cx="1573987" cy="1178886"/>
            </a:xfrm>
            <a:prstGeom prst="rect">
              <a:avLst/>
            </a:prstGeom>
          </p:spPr>
        </p:pic>
        <p:pic>
          <p:nvPicPr>
            <p:cNvPr id="16" name="Picture 15"/>
            <p:cNvPicPr>
              <a:picLocks noChangeAspect="1"/>
            </p:cNvPicPr>
            <p:nvPr/>
          </p:nvPicPr>
          <p:blipFill>
            <a:blip r:embed="rId9" cstate="email">
              <a:extLst>
                <a:ext uri="{BEBA8EAE-BF5A-486C-A8C5-ECC9F3942E4B}">
                  <a14:imgProps xmlns:a14="http://schemas.microsoft.com/office/drawing/2010/main">
                    <a14:imgLayer r:embed="rId10">
                      <a14:imgEffect>
                        <a14:artisticPhotocopy/>
                      </a14:imgEffect>
                      <a14:imgEffect>
                        <a14:saturation sat="0"/>
                      </a14:imgEffect>
                    </a14:imgLayer>
                  </a14:imgProps>
                </a:ext>
                <a:ext uri="{28A0092B-C50C-407E-A947-70E740481C1C}">
                  <a14:useLocalDpi xmlns:a14="http://schemas.microsoft.com/office/drawing/2010/main"/>
                </a:ext>
              </a:extLst>
            </a:blip>
            <a:stretch>
              <a:fillRect/>
            </a:stretch>
          </p:blipFill>
          <p:spPr>
            <a:xfrm>
              <a:off x="7093745" y="2460342"/>
              <a:ext cx="1366812" cy="1079783"/>
            </a:xfrm>
            <a:prstGeom prst="rect">
              <a:avLst/>
            </a:prstGeom>
          </p:spPr>
        </p:pic>
      </p:grpSp>
      <p:sp>
        <p:nvSpPr>
          <p:cNvPr id="17" name="Rectangle 16"/>
          <p:cNvSpPr/>
          <p:nvPr/>
        </p:nvSpPr>
        <p:spPr>
          <a:xfrm>
            <a:off x="5323945" y="1377672"/>
            <a:ext cx="2911566" cy="830997"/>
          </a:xfrm>
          <a:prstGeom prst="rect">
            <a:avLst/>
          </a:prstGeom>
        </p:spPr>
        <p:txBody>
          <a:bodyPr wrap="none">
            <a:spAutoFit/>
          </a:bodyPr>
          <a:lstStyle/>
          <a:p>
            <a:pPr algn="ctr" defTabSz="457189">
              <a:defRPr/>
            </a:pPr>
            <a:r>
              <a:rPr lang="en-US" sz="2400" dirty="0">
                <a:solidFill>
                  <a:prstClr val="black"/>
                </a:solidFill>
                <a:latin typeface="Gill Sans"/>
                <a:cs typeface="Gill Sans"/>
              </a:rPr>
              <a:t>If all queries are </a:t>
            </a:r>
            <a:r>
              <a:rPr lang="en-US" sz="2400" b="1" dirty="0">
                <a:solidFill>
                  <a:prstClr val="black"/>
                </a:solidFill>
                <a:latin typeface="Gill Sans"/>
                <a:cs typeface="Gill Sans"/>
              </a:rPr>
              <a:t>hard </a:t>
            </a:r>
          </a:p>
          <a:p>
            <a:pPr algn="ctr" defTabSz="457189">
              <a:defRPr/>
            </a:pPr>
            <a:r>
              <a:rPr lang="en-US" sz="2400" dirty="0">
                <a:solidFill>
                  <a:prstClr val="black"/>
                </a:solidFill>
                <a:latin typeface="Gill Sans"/>
                <a:cs typeface="Gill Sans"/>
              </a:rPr>
              <a:t>all indexes look </a:t>
            </a:r>
            <a:r>
              <a:rPr lang="en-US" sz="2400" b="1" dirty="0">
                <a:solidFill>
                  <a:prstClr val="black"/>
                </a:solidFill>
                <a:latin typeface="Gill Sans"/>
                <a:cs typeface="Gill Sans"/>
              </a:rPr>
              <a:t>bad</a:t>
            </a:r>
          </a:p>
        </p:txBody>
      </p:sp>
      <p:pic>
        <p:nvPicPr>
          <p:cNvPr id="25" name="Picture 24" descr="dumbell-rack.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99463" y="4730751"/>
            <a:ext cx="1799104" cy="1349328"/>
          </a:xfrm>
          <a:prstGeom prst="rect">
            <a:avLst/>
          </a:prstGeom>
        </p:spPr>
      </p:pic>
      <p:sp>
        <p:nvSpPr>
          <p:cNvPr id="21" name="Rectangle 20"/>
          <p:cNvSpPr/>
          <p:nvPr/>
        </p:nvSpPr>
        <p:spPr>
          <a:xfrm>
            <a:off x="879695" y="4078829"/>
            <a:ext cx="7427418" cy="461665"/>
          </a:xfrm>
          <a:prstGeom prst="rect">
            <a:avLst/>
          </a:prstGeom>
        </p:spPr>
        <p:txBody>
          <a:bodyPr wrap="none">
            <a:spAutoFit/>
          </a:bodyPr>
          <a:lstStyle/>
          <a:p>
            <a:pPr algn="ctr" defTabSz="457189">
              <a:defRPr/>
            </a:pPr>
            <a:r>
              <a:rPr lang="en-US" sz="2400" dirty="0">
                <a:solidFill>
                  <a:prstClr val="black"/>
                </a:solidFill>
                <a:latin typeface="Gill Sans"/>
                <a:cs typeface="Gill Sans"/>
              </a:rPr>
              <a:t>need </a:t>
            </a:r>
            <a:r>
              <a:rPr lang="en-US" sz="2400" b="1" dirty="0">
                <a:solidFill>
                  <a:prstClr val="black"/>
                </a:solidFill>
                <a:latin typeface="Gill Sans"/>
                <a:cs typeface="Gill Sans"/>
              </a:rPr>
              <a:t>methods</a:t>
            </a:r>
            <a:r>
              <a:rPr lang="en-US" sz="2400" dirty="0">
                <a:solidFill>
                  <a:prstClr val="black"/>
                </a:solidFill>
                <a:latin typeface="Gill Sans"/>
                <a:cs typeface="Gill Sans"/>
              </a:rPr>
              <a:t> for </a:t>
            </a:r>
            <a:r>
              <a:rPr lang="en-US" sz="2400" b="1" dirty="0">
                <a:solidFill>
                  <a:prstClr val="black"/>
                </a:solidFill>
                <a:latin typeface="Gill Sans"/>
                <a:cs typeface="Gill Sans"/>
              </a:rPr>
              <a:t>generating</a:t>
            </a:r>
            <a:r>
              <a:rPr lang="en-US" sz="2400" dirty="0">
                <a:solidFill>
                  <a:prstClr val="black"/>
                </a:solidFill>
                <a:latin typeface="Gill Sans"/>
                <a:cs typeface="Gill Sans"/>
              </a:rPr>
              <a:t> queries of </a:t>
            </a:r>
            <a:r>
              <a:rPr lang="en-US" sz="2400" b="1" dirty="0">
                <a:solidFill>
                  <a:prstClr val="black"/>
                </a:solidFill>
                <a:latin typeface="Gill Sans"/>
                <a:cs typeface="Gill Sans"/>
              </a:rPr>
              <a:t>varying</a:t>
            </a:r>
            <a:r>
              <a:rPr lang="en-US" sz="2400" dirty="0">
                <a:solidFill>
                  <a:prstClr val="black"/>
                </a:solidFill>
                <a:latin typeface="Gill Sans"/>
                <a:cs typeface="Gill Sans"/>
              </a:rPr>
              <a:t> </a:t>
            </a:r>
            <a:r>
              <a:rPr lang="en-US" sz="2400" b="1" dirty="0">
                <a:solidFill>
                  <a:prstClr val="black"/>
                </a:solidFill>
                <a:latin typeface="Gill Sans"/>
                <a:cs typeface="Gill Sans"/>
              </a:rPr>
              <a:t>hardness</a:t>
            </a:r>
          </a:p>
        </p:txBody>
      </p:sp>
      <p:sp>
        <p:nvSpPr>
          <p:cNvPr id="5" name="Footer Placeholder 4">
            <a:extLst>
              <a:ext uri="{FF2B5EF4-FFF2-40B4-BE49-F238E27FC236}">
                <a16:creationId xmlns:a16="http://schemas.microsoft.com/office/drawing/2014/main" id="{78A4178C-5D07-46B4-9519-86397064EE00}"/>
              </a:ext>
            </a:extLst>
          </p:cNvPr>
          <p:cNvSpPr>
            <a:spLocks noGrp="1"/>
          </p:cNvSpPr>
          <p:nvPr>
            <p:ph type="ftr" sz="quarter" idx="11"/>
          </p:nvPr>
        </p:nvSpPr>
        <p:spPr/>
        <p:txBody>
          <a:bodyPr/>
          <a:lstStyle/>
          <a:p>
            <a:pPr defTabSz="457189">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
        <p:nvSpPr>
          <p:cNvPr id="30" name="Rectangle 29">
            <a:extLst>
              <a:ext uri="{FF2B5EF4-FFF2-40B4-BE49-F238E27FC236}">
                <a16:creationId xmlns:a16="http://schemas.microsoft.com/office/drawing/2014/main" id="{30116CC0-BCC3-4115-A2D6-B2471AE09A59}"/>
              </a:ext>
            </a:extLst>
          </p:cNvPr>
          <p:cNvSpPr/>
          <p:nvPr/>
        </p:nvSpPr>
        <p:spPr>
          <a:xfrm>
            <a:off x="7732787" y="278111"/>
            <a:ext cx="1297927"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31" name="Rectangle 30">
            <a:extLst>
              <a:ext uri="{FF2B5EF4-FFF2-40B4-BE49-F238E27FC236}">
                <a16:creationId xmlns:a16="http://schemas.microsoft.com/office/drawing/2014/main" id="{CF7DAADF-4AA1-4498-962F-E35868114CC6}"/>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32" name="Rounded Rectangle 26">
            <a:extLst>
              <a:ext uri="{FF2B5EF4-FFF2-40B4-BE49-F238E27FC236}">
                <a16:creationId xmlns:a16="http://schemas.microsoft.com/office/drawing/2014/main" id="{D0DD2A53-52C6-450A-8B44-17EA5BED7EDA}"/>
              </a:ext>
            </a:extLst>
          </p:cNvPr>
          <p:cNvSpPr/>
          <p:nvPr/>
        </p:nvSpPr>
        <p:spPr>
          <a:xfrm>
            <a:off x="7772400" y="36966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ZoumbatianosKDD</a:t>
            </a:r>
            <a:r>
              <a:rPr lang="en-US" sz="1300" dirty="0">
                <a:solidFill>
                  <a:prstClr val="white"/>
                </a:solidFill>
                <a:latin typeface="Gill Sans" charset="0"/>
                <a:ea typeface="Gill Sans" charset="0"/>
                <a:cs typeface="Gill Sans" charset="0"/>
              </a:rPr>
              <a:t> ‘15</a:t>
            </a:r>
            <a:endParaRPr lang="en-US" sz="1300" b="1" dirty="0">
              <a:solidFill>
                <a:prstClr val="white"/>
              </a:solidFill>
              <a:latin typeface="Gill Sans" charset="0"/>
              <a:ea typeface="Gill Sans" charset="0"/>
              <a:cs typeface="Gill Sans" charset="0"/>
            </a:endParaRPr>
          </a:p>
        </p:txBody>
      </p:sp>
      <p:sp>
        <p:nvSpPr>
          <p:cNvPr id="33" name="Rounded Rectangle 26">
            <a:extLst>
              <a:ext uri="{FF2B5EF4-FFF2-40B4-BE49-F238E27FC236}">
                <a16:creationId xmlns:a16="http://schemas.microsoft.com/office/drawing/2014/main" id="{2A4D1622-373A-47AF-BDFC-E459F10BF8D4}"/>
              </a:ext>
            </a:extLst>
          </p:cNvPr>
          <p:cNvSpPr/>
          <p:nvPr/>
        </p:nvSpPr>
        <p:spPr>
          <a:xfrm>
            <a:off x="7771052" y="84574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ZoumbatianosTKDE</a:t>
            </a:r>
            <a:r>
              <a:rPr lang="en-US" sz="1300" dirty="0">
                <a:solidFill>
                  <a:prstClr val="white"/>
                </a:solidFill>
                <a:latin typeface="Gill Sans" charset="0"/>
                <a:ea typeface="Gill Sans" charset="0"/>
                <a:cs typeface="Gill Sans" charset="0"/>
              </a:rPr>
              <a:t> ‘18</a:t>
            </a:r>
            <a:endParaRPr lang="en-US" sz="1300" b="1"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2894095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3572697" y="2013741"/>
            <a:ext cx="0" cy="213522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Characterizing Queries</a:t>
            </a:r>
          </a:p>
        </p:txBody>
      </p:sp>
      <p:grpSp>
        <p:nvGrpSpPr>
          <p:cNvPr id="9" name="Group 8"/>
          <p:cNvGrpSpPr/>
          <p:nvPr/>
        </p:nvGrpSpPr>
        <p:grpSpPr>
          <a:xfrm>
            <a:off x="2749322" y="2308301"/>
            <a:ext cx="4055235" cy="528332"/>
            <a:chOff x="5023407" y="3820026"/>
            <a:chExt cx="4055235" cy="528332"/>
          </a:xfrm>
        </p:grpSpPr>
        <p:cxnSp>
          <p:nvCxnSpPr>
            <p:cNvPr id="83" name="Straight Connector 82"/>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a:endParaRPr>
            </a:p>
          </p:txBody>
        </p:sp>
        <p:grpSp>
          <p:nvGrpSpPr>
            <p:cNvPr id="85" name="Group 84"/>
            <p:cNvGrpSpPr/>
            <p:nvPr/>
          </p:nvGrpSpPr>
          <p:grpSpPr>
            <a:xfrm>
              <a:off x="5776078" y="3820026"/>
              <a:ext cx="609065" cy="307777"/>
              <a:chOff x="1581123" y="2983132"/>
              <a:chExt cx="609065" cy="307777"/>
            </a:xfrm>
          </p:grpSpPr>
          <p:sp>
            <p:nvSpPr>
              <p:cNvPr id="86" name="Oval 85"/>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87" name="TextBox 86"/>
              <p:cNvSpPr txBox="1"/>
              <p:nvPr/>
            </p:nvSpPr>
            <p:spPr>
              <a:xfrm>
                <a:off x="1680052" y="2983132"/>
                <a:ext cx="510136" cy="307777"/>
              </a:xfrm>
              <a:prstGeom prst="rect">
                <a:avLst/>
              </a:prstGeom>
              <a:noFill/>
            </p:spPr>
            <p:txBody>
              <a:bodyPr wrap="square" rtlCol="0">
                <a:spAutoFit/>
              </a:bodyPr>
              <a:lstStyle/>
              <a:p>
                <a:pPr>
                  <a:defRPr/>
                </a:pPr>
                <a:r>
                  <a:rPr lang="en-US" sz="1400" b="1" i="1" dirty="0">
                    <a:solidFill>
                      <a:prstClr val="black"/>
                    </a:solidFill>
                    <a:latin typeface="Calibri"/>
                  </a:rPr>
                  <a:t>P</a:t>
                </a:r>
                <a:r>
                  <a:rPr lang="en-US" sz="1400" b="1" i="1" baseline="-25000" dirty="0">
                    <a:solidFill>
                      <a:prstClr val="black"/>
                    </a:solidFill>
                    <a:latin typeface="Calibri"/>
                  </a:rPr>
                  <a:t>4</a:t>
                </a:r>
              </a:p>
            </p:txBody>
          </p:sp>
        </p:grpSp>
        <p:sp>
          <p:nvSpPr>
            <p:cNvPr id="81" name="Oval 80"/>
            <p:cNvSpPr/>
            <p:nvPr/>
          </p:nvSpPr>
          <p:spPr>
            <a:xfrm>
              <a:off x="5776078" y="3840291"/>
              <a:ext cx="141414" cy="141414"/>
            </a:xfrm>
            <a:prstGeom prst="ellipse">
              <a:avLst/>
            </a:prstGeom>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US">
                <a:solidFill>
                  <a:prstClr val="white"/>
                </a:solidFill>
                <a:latin typeface="Calibri"/>
              </a:endParaRPr>
            </a:p>
          </p:txBody>
        </p:sp>
        <p:cxnSp>
          <p:nvCxnSpPr>
            <p:cNvPr id="82" name="Straight Arrow Connector 8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1" name="TextBox 110"/>
            <p:cNvSpPr txBox="1"/>
            <p:nvPr/>
          </p:nvSpPr>
          <p:spPr>
            <a:xfrm>
              <a:off x="5141664" y="4071359"/>
              <a:ext cx="731867" cy="276999"/>
            </a:xfrm>
            <a:prstGeom prst="rect">
              <a:avLst/>
            </a:prstGeom>
            <a:noFill/>
          </p:spPr>
          <p:txBody>
            <a:bodyPr wrap="none" rtlCol="0">
              <a:spAutoFit/>
            </a:bodyPr>
            <a:lstStyle/>
            <a:p>
              <a:pPr>
                <a:defRPr/>
              </a:pPr>
              <a:r>
                <a:rPr lang="en-US" sz="1200" dirty="0">
                  <a:solidFill>
                    <a:prstClr val="black"/>
                  </a:solidFill>
                  <a:latin typeface="Calibri"/>
                </a:rPr>
                <a:t>MINDIST</a:t>
              </a:r>
            </a:p>
          </p:txBody>
        </p:sp>
        <p:sp>
          <p:nvSpPr>
            <p:cNvPr id="112" name="Oval 111"/>
            <p:cNvSpPr/>
            <p:nvPr/>
          </p:nvSpPr>
          <p:spPr>
            <a:xfrm>
              <a:off x="6385143"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3" name="Oval 112"/>
            <p:cNvSpPr/>
            <p:nvPr/>
          </p:nvSpPr>
          <p:spPr>
            <a:xfrm>
              <a:off x="6526557"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4" name="Oval 113"/>
            <p:cNvSpPr/>
            <p:nvPr/>
          </p:nvSpPr>
          <p:spPr>
            <a:xfrm>
              <a:off x="6990695"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5" name="Oval 114"/>
            <p:cNvSpPr/>
            <p:nvPr/>
          </p:nvSpPr>
          <p:spPr>
            <a:xfrm>
              <a:off x="7611584"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6" name="Oval 115"/>
            <p:cNvSpPr/>
            <p:nvPr/>
          </p:nvSpPr>
          <p:spPr>
            <a:xfrm>
              <a:off x="8149742"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7" name="Oval 116"/>
            <p:cNvSpPr/>
            <p:nvPr/>
          </p:nvSpPr>
          <p:spPr>
            <a:xfrm>
              <a:off x="8404348"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118" name="Oval 117"/>
            <p:cNvSpPr/>
            <p:nvPr/>
          </p:nvSpPr>
          <p:spPr>
            <a:xfrm>
              <a:off x="887236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20" name="Right Brace 19"/>
            <p:cNvSpPr/>
            <p:nvPr/>
          </p:nvSpPr>
          <p:spPr>
            <a:xfrm rot="5400000">
              <a:off x="7565103" y="2891220"/>
              <a:ext cx="273491" cy="2443142"/>
            </a:xfrm>
            <a:prstGeom prst="rightBrace">
              <a:avLst>
                <a:gd name="adj1" fmla="val 68571"/>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defRPr/>
              </a:pPr>
              <a:endParaRPr lang="en-US">
                <a:solidFill>
                  <a:prstClr val="black"/>
                </a:solidFill>
                <a:latin typeface="Calibri"/>
              </a:endParaRPr>
            </a:p>
          </p:txBody>
        </p:sp>
      </p:grpSp>
      <p:grpSp>
        <p:nvGrpSpPr>
          <p:cNvPr id="46" name="Group 45"/>
          <p:cNvGrpSpPr/>
          <p:nvPr/>
        </p:nvGrpSpPr>
        <p:grpSpPr>
          <a:xfrm>
            <a:off x="2749322" y="3579865"/>
            <a:ext cx="4055235" cy="520486"/>
            <a:chOff x="5023407" y="3827872"/>
            <a:chExt cx="4055235" cy="520486"/>
          </a:xfrm>
        </p:grpSpPr>
        <p:cxnSp>
          <p:nvCxnSpPr>
            <p:cNvPr id="47" name="Straight Connector 46"/>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a:endParaRPr>
            </a:p>
          </p:txBody>
        </p:sp>
        <p:sp>
          <p:nvSpPr>
            <p:cNvPr id="51" name="Oval 50"/>
            <p:cNvSpPr/>
            <p:nvPr/>
          </p:nvSpPr>
          <p:spPr>
            <a:xfrm>
              <a:off x="5342224" y="3832501"/>
              <a:ext cx="141414" cy="141414"/>
            </a:xfrm>
            <a:prstGeom prst="ellipse">
              <a:avLst/>
            </a:prstGeom>
            <a:solidFill>
              <a:srgbClr val="C0504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US">
                <a:solidFill>
                  <a:prstClr val="white"/>
                </a:solidFill>
                <a:latin typeface="Calibri"/>
              </a:endParaRPr>
            </a:p>
          </p:txBody>
        </p:sp>
        <p:cxnSp>
          <p:nvCxnSpPr>
            <p:cNvPr id="52" name="Straight Arrow Connector 5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5141664" y="4071359"/>
              <a:ext cx="731867" cy="276999"/>
            </a:xfrm>
            <a:prstGeom prst="rect">
              <a:avLst/>
            </a:prstGeom>
            <a:noFill/>
          </p:spPr>
          <p:txBody>
            <a:bodyPr wrap="none" rtlCol="0">
              <a:spAutoFit/>
            </a:bodyPr>
            <a:lstStyle/>
            <a:p>
              <a:pPr>
                <a:defRPr/>
              </a:pPr>
              <a:r>
                <a:rPr lang="en-US" sz="1200" dirty="0">
                  <a:solidFill>
                    <a:prstClr val="black"/>
                  </a:solidFill>
                  <a:latin typeface="Calibri"/>
                </a:rPr>
                <a:t>MINDIST</a:t>
              </a:r>
            </a:p>
          </p:txBody>
        </p:sp>
        <p:sp>
          <p:nvSpPr>
            <p:cNvPr id="56" name="Oval 55"/>
            <p:cNvSpPr/>
            <p:nvPr/>
          </p:nvSpPr>
          <p:spPr>
            <a:xfrm>
              <a:off x="5412931"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57" name="Oval 56"/>
            <p:cNvSpPr/>
            <p:nvPr/>
          </p:nvSpPr>
          <p:spPr>
            <a:xfrm>
              <a:off x="550375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58" name="Oval 57"/>
            <p:cNvSpPr/>
            <p:nvPr/>
          </p:nvSpPr>
          <p:spPr>
            <a:xfrm>
              <a:off x="555434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59" name="Oval 58"/>
            <p:cNvSpPr/>
            <p:nvPr/>
          </p:nvSpPr>
          <p:spPr>
            <a:xfrm>
              <a:off x="577607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60" name="Oval 59"/>
            <p:cNvSpPr/>
            <p:nvPr/>
          </p:nvSpPr>
          <p:spPr>
            <a:xfrm>
              <a:off x="6314436"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61" name="Oval 60"/>
            <p:cNvSpPr/>
            <p:nvPr/>
          </p:nvSpPr>
          <p:spPr>
            <a:xfrm>
              <a:off x="6667971"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sp>
          <p:nvSpPr>
            <p:cNvPr id="62" name="Oval 61"/>
            <p:cNvSpPr/>
            <p:nvPr/>
          </p:nvSpPr>
          <p:spPr>
            <a:xfrm>
              <a:off x="6919988"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solidFill>
                  <a:prstClr val="black"/>
                </a:solidFill>
                <a:latin typeface="Calibri"/>
              </a:endParaRPr>
            </a:p>
          </p:txBody>
        </p:sp>
      </p:grpSp>
      <p:cxnSp>
        <p:nvCxnSpPr>
          <p:cNvPr id="66" name="Straight Arrow Connector 65"/>
          <p:cNvCxnSpPr>
            <a:stCxn id="51" idx="0"/>
            <a:endCxn id="81" idx="4"/>
          </p:cNvCxnSpPr>
          <p:nvPr/>
        </p:nvCxnSpPr>
        <p:spPr>
          <a:xfrm flipV="1">
            <a:off x="3138844" y="2469980"/>
            <a:ext cx="433855" cy="1114515"/>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1" idx="7"/>
            <a:endCxn id="113" idx="4"/>
          </p:cNvCxnSpPr>
          <p:nvPr/>
        </p:nvCxnSpPr>
        <p:spPr>
          <a:xfrm flipV="1">
            <a:off x="3188840" y="2449718"/>
            <a:ext cx="1134336" cy="1155489"/>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57" idx="0"/>
            <a:endCxn id="112" idx="4"/>
          </p:cNvCxnSpPr>
          <p:nvPr/>
        </p:nvCxnSpPr>
        <p:spPr>
          <a:xfrm flipV="1">
            <a:off x="3300375" y="2449715"/>
            <a:ext cx="881388" cy="1130151"/>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4" name="Straight Arrow Connector 73"/>
          <p:cNvCxnSpPr>
            <a:stCxn id="58" idx="0"/>
            <a:endCxn id="114" idx="3"/>
          </p:cNvCxnSpPr>
          <p:nvPr/>
        </p:nvCxnSpPr>
        <p:spPr>
          <a:xfrm flipV="1">
            <a:off x="3350967" y="2429005"/>
            <a:ext cx="1386353" cy="1150860"/>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7" name="Straight Arrow Connector 76"/>
          <p:cNvCxnSpPr>
            <a:stCxn id="59" idx="7"/>
            <a:endCxn id="116" idx="3"/>
          </p:cNvCxnSpPr>
          <p:nvPr/>
        </p:nvCxnSpPr>
        <p:spPr>
          <a:xfrm flipV="1">
            <a:off x="3622695" y="2441479"/>
            <a:ext cx="2273671" cy="116372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80" name="Straight Arrow Connector 79"/>
          <p:cNvCxnSpPr>
            <a:stCxn id="60" idx="0"/>
            <a:endCxn id="115" idx="4"/>
          </p:cNvCxnSpPr>
          <p:nvPr/>
        </p:nvCxnSpPr>
        <p:spPr>
          <a:xfrm flipV="1">
            <a:off x="4111055" y="2462189"/>
            <a:ext cx="1297148" cy="112230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0" name="Straight Arrow Connector 89"/>
          <p:cNvCxnSpPr>
            <a:stCxn id="62" idx="7"/>
            <a:endCxn id="118" idx="4"/>
          </p:cNvCxnSpPr>
          <p:nvPr/>
        </p:nvCxnSpPr>
        <p:spPr>
          <a:xfrm flipV="1">
            <a:off x="4766607" y="2462193"/>
            <a:ext cx="1902383" cy="1138385"/>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1" name="Straight Arrow Connector 90"/>
          <p:cNvCxnSpPr>
            <a:stCxn id="61" idx="0"/>
            <a:endCxn id="117" idx="3"/>
          </p:cNvCxnSpPr>
          <p:nvPr/>
        </p:nvCxnSpPr>
        <p:spPr>
          <a:xfrm flipV="1">
            <a:off x="4464591" y="2439855"/>
            <a:ext cx="1686380" cy="1143015"/>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2"/>
          </p:nvPr>
        </p:nvSpPr>
        <p:spPr/>
        <p:txBody>
          <a:bodyPr/>
          <a:lstStyle/>
          <a:p>
            <a:pPr>
              <a:defRPr/>
            </a:pPr>
            <a:fld id="{4569DCD8-05AC-A541-BEE1-82CF59BF5289}" type="slidenum">
              <a:rPr lang="en-US">
                <a:solidFill>
                  <a:prstClr val="black">
                    <a:tint val="75000"/>
                  </a:prstClr>
                </a:solidFill>
              </a:rPr>
              <a:pPr>
                <a:defRPr/>
              </a:pPr>
              <a:t>344</a:t>
            </a:fld>
            <a:endParaRPr lang="en-US">
              <a:solidFill>
                <a:prstClr val="black">
                  <a:tint val="75000"/>
                </a:prstClr>
              </a:solidFill>
            </a:endParaRPr>
          </a:p>
        </p:txBody>
      </p:sp>
      <p:sp>
        <p:nvSpPr>
          <p:cNvPr id="49" name="TextBox 48"/>
          <p:cNvSpPr txBox="1"/>
          <p:nvPr/>
        </p:nvSpPr>
        <p:spPr>
          <a:xfrm>
            <a:off x="6409383" y="3210585"/>
            <a:ext cx="2749320" cy="830997"/>
          </a:xfrm>
          <a:prstGeom prst="rect">
            <a:avLst/>
          </a:prstGeom>
          <a:solidFill>
            <a:schemeClr val="bg1"/>
          </a:solidFill>
        </p:spPr>
        <p:txBody>
          <a:bodyPr wrap="square" rtlCol="0">
            <a:spAutoFit/>
          </a:bodyPr>
          <a:lstStyle/>
          <a:p>
            <a:pPr>
              <a:defRPr/>
            </a:pPr>
            <a:r>
              <a:rPr lang="en-US" sz="1600" b="1" dirty="0">
                <a:solidFill>
                  <a:prstClr val="black"/>
                </a:solidFill>
                <a:latin typeface="Calibri"/>
              </a:rPr>
              <a:t>Approximating</a:t>
            </a:r>
            <a:r>
              <a:rPr lang="en-US" sz="1600" dirty="0">
                <a:solidFill>
                  <a:prstClr val="black"/>
                </a:solidFill>
                <a:latin typeface="Calibri"/>
              </a:rPr>
              <a:t> distances using </a:t>
            </a:r>
            <a:r>
              <a:rPr lang="en-US" sz="1600" b="1" dirty="0">
                <a:solidFill>
                  <a:prstClr val="black"/>
                </a:solidFill>
                <a:latin typeface="Calibri"/>
              </a:rPr>
              <a:t>Lower Bounding functions </a:t>
            </a:r>
            <a:r>
              <a:rPr lang="en-US" sz="1600" dirty="0">
                <a:solidFill>
                  <a:prstClr val="black"/>
                </a:solidFill>
                <a:latin typeface="Calibri"/>
              </a:rPr>
              <a:t>on </a:t>
            </a:r>
            <a:r>
              <a:rPr lang="en-US" sz="1600" b="1" dirty="0">
                <a:solidFill>
                  <a:prstClr val="black"/>
                </a:solidFill>
                <a:latin typeface="Calibri"/>
              </a:rPr>
              <a:t>summarizations</a:t>
            </a:r>
            <a:r>
              <a:rPr lang="en-US" sz="1600" dirty="0">
                <a:solidFill>
                  <a:prstClr val="black"/>
                </a:solidFill>
                <a:latin typeface="Calibri"/>
              </a:rPr>
              <a:t>.</a:t>
            </a:r>
          </a:p>
        </p:txBody>
      </p:sp>
      <p:sp>
        <p:nvSpPr>
          <p:cNvPr id="4" name="Footer Placeholder 3">
            <a:extLst>
              <a:ext uri="{FF2B5EF4-FFF2-40B4-BE49-F238E27FC236}">
                <a16:creationId xmlns:a16="http://schemas.microsoft.com/office/drawing/2014/main" id="{9ECF90E4-D88C-4DE7-B4FC-A7DE43EB1DC7}"/>
              </a:ext>
            </a:extLst>
          </p:cNvPr>
          <p:cNvSpPr>
            <a:spLocks noGrp="1"/>
          </p:cNvSpPr>
          <p:nvPr>
            <p:ph type="ftr" sz="quarter" idx="11"/>
          </p:nvPr>
        </p:nvSpPr>
        <p:spPr/>
        <p:txBody>
          <a:bodyPr/>
          <a:lstStyle/>
          <a:p>
            <a:pPr>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
        <p:nvSpPr>
          <p:cNvPr id="53" name="Rectangle 52">
            <a:extLst>
              <a:ext uri="{FF2B5EF4-FFF2-40B4-BE49-F238E27FC236}">
                <a16:creationId xmlns:a16="http://schemas.microsoft.com/office/drawing/2014/main" id="{6B4FFC7A-EF7F-401F-B15A-29581FDD7D86}"/>
              </a:ext>
            </a:extLst>
          </p:cNvPr>
          <p:cNvSpPr/>
          <p:nvPr/>
        </p:nvSpPr>
        <p:spPr>
          <a:xfrm>
            <a:off x="7732787" y="278111"/>
            <a:ext cx="1297927"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54" name="Rectangle 53">
            <a:extLst>
              <a:ext uri="{FF2B5EF4-FFF2-40B4-BE49-F238E27FC236}">
                <a16:creationId xmlns:a16="http://schemas.microsoft.com/office/drawing/2014/main" id="{5275D165-EA35-4C77-80C4-4BCA84D66909}"/>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63" name="Rounded Rectangle 26">
            <a:extLst>
              <a:ext uri="{FF2B5EF4-FFF2-40B4-BE49-F238E27FC236}">
                <a16:creationId xmlns:a16="http://schemas.microsoft.com/office/drawing/2014/main" id="{F52884F5-9067-4239-840E-7A6B22FF13E7}"/>
              </a:ext>
            </a:extLst>
          </p:cNvPr>
          <p:cNvSpPr/>
          <p:nvPr/>
        </p:nvSpPr>
        <p:spPr>
          <a:xfrm>
            <a:off x="7772400" y="36966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ZoumbatianosKDD</a:t>
            </a:r>
            <a:r>
              <a:rPr lang="en-US" sz="1300" dirty="0">
                <a:solidFill>
                  <a:prstClr val="white"/>
                </a:solidFill>
                <a:latin typeface="Gill Sans" charset="0"/>
                <a:ea typeface="Gill Sans" charset="0"/>
                <a:cs typeface="Gill Sans" charset="0"/>
              </a:rPr>
              <a:t> ‘15</a:t>
            </a:r>
            <a:endParaRPr lang="en-US" sz="1300" b="1" dirty="0">
              <a:solidFill>
                <a:prstClr val="white"/>
              </a:solidFill>
              <a:latin typeface="Gill Sans" charset="0"/>
              <a:ea typeface="Gill Sans" charset="0"/>
              <a:cs typeface="Gill Sans" charset="0"/>
            </a:endParaRPr>
          </a:p>
        </p:txBody>
      </p:sp>
      <p:sp>
        <p:nvSpPr>
          <p:cNvPr id="64" name="Rounded Rectangle 26">
            <a:extLst>
              <a:ext uri="{FF2B5EF4-FFF2-40B4-BE49-F238E27FC236}">
                <a16:creationId xmlns:a16="http://schemas.microsoft.com/office/drawing/2014/main" id="{CFBC98A8-99D8-4C3D-84DB-A13D3F715EA7}"/>
              </a:ext>
            </a:extLst>
          </p:cNvPr>
          <p:cNvSpPr/>
          <p:nvPr/>
        </p:nvSpPr>
        <p:spPr>
          <a:xfrm>
            <a:off x="7771052" y="84574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ZoumbatianosTKDE</a:t>
            </a:r>
            <a:r>
              <a:rPr lang="en-US" sz="1300" dirty="0">
                <a:solidFill>
                  <a:prstClr val="white"/>
                </a:solidFill>
                <a:latin typeface="Gill Sans" charset="0"/>
                <a:ea typeface="Gill Sans" charset="0"/>
                <a:cs typeface="Gill Sans" charset="0"/>
              </a:rPr>
              <a:t> ‘18</a:t>
            </a:r>
            <a:endParaRPr lang="en-US" sz="1300" b="1" dirty="0">
              <a:solidFill>
                <a:prstClr val="white"/>
              </a:solidFill>
              <a:latin typeface="Gill Sans" charset="0"/>
              <a:ea typeface="Gill Sans" charset="0"/>
              <a:cs typeface="Gill Sans" charset="0"/>
            </a:endParaRPr>
          </a:p>
        </p:txBody>
      </p:sp>
      <p:sp>
        <p:nvSpPr>
          <p:cNvPr id="65" name="TextBox 64">
            <a:extLst>
              <a:ext uri="{FF2B5EF4-FFF2-40B4-BE49-F238E27FC236}">
                <a16:creationId xmlns:a16="http://schemas.microsoft.com/office/drawing/2014/main" id="{302E5190-2C0A-4935-BB17-7D1C722B1283}"/>
              </a:ext>
            </a:extLst>
          </p:cNvPr>
          <p:cNvSpPr txBox="1"/>
          <p:nvPr/>
        </p:nvSpPr>
        <p:spPr>
          <a:xfrm>
            <a:off x="1613739" y="2892288"/>
            <a:ext cx="734368" cy="369332"/>
          </a:xfrm>
          <a:prstGeom prst="rect">
            <a:avLst/>
          </a:prstGeom>
          <a:noFill/>
        </p:spPr>
        <p:txBody>
          <a:bodyPr wrap="none" rtlCol="0">
            <a:spAutoFit/>
          </a:bodyPr>
          <a:lstStyle/>
          <a:p>
            <a:pPr>
              <a:defRPr/>
            </a:pPr>
            <a:r>
              <a:rPr lang="en-US" b="1" i="1" dirty="0">
                <a:solidFill>
                  <a:srgbClr val="9BBB59">
                    <a:lumMod val="75000"/>
                  </a:srgbClr>
                </a:solidFill>
                <a:latin typeface="Gill Sans"/>
                <a:cs typeface="Gill Sans"/>
              </a:rPr>
              <a:t>query</a:t>
            </a:r>
            <a:endParaRPr lang="en-US" dirty="0">
              <a:solidFill>
                <a:prstClr val="black"/>
              </a:solidFill>
              <a:latin typeface="Calibri"/>
            </a:endParaRPr>
          </a:p>
        </p:txBody>
      </p:sp>
      <p:cxnSp>
        <p:nvCxnSpPr>
          <p:cNvPr id="67" name="Straight Arrow Connector 66">
            <a:extLst>
              <a:ext uri="{FF2B5EF4-FFF2-40B4-BE49-F238E27FC236}">
                <a16:creationId xmlns:a16="http://schemas.microsoft.com/office/drawing/2014/main" id="{4BBB394F-4D55-4474-B4CA-A7E662D0FED2}"/>
              </a:ext>
            </a:extLst>
          </p:cNvPr>
          <p:cNvCxnSpPr/>
          <p:nvPr/>
        </p:nvCxnSpPr>
        <p:spPr>
          <a:xfrm flipV="1">
            <a:off x="2207058" y="2498709"/>
            <a:ext cx="481955" cy="393581"/>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79297721-CFB8-4054-904D-C0AA2B8D6EE9}"/>
              </a:ext>
            </a:extLst>
          </p:cNvPr>
          <p:cNvCxnSpPr>
            <a:cxnSpLocks/>
          </p:cNvCxnSpPr>
          <p:nvPr/>
        </p:nvCxnSpPr>
        <p:spPr>
          <a:xfrm>
            <a:off x="2184647" y="3300185"/>
            <a:ext cx="465839" cy="286797"/>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8BC40BBB-B5BF-4AEB-8072-A57BCB9C1454}"/>
              </a:ext>
            </a:extLst>
          </p:cNvPr>
          <p:cNvSpPr txBox="1"/>
          <p:nvPr/>
        </p:nvSpPr>
        <p:spPr>
          <a:xfrm>
            <a:off x="3677170" y="1706291"/>
            <a:ext cx="2043508" cy="307777"/>
          </a:xfrm>
          <a:prstGeom prst="rect">
            <a:avLst/>
          </a:prstGeom>
          <a:noFill/>
        </p:spPr>
        <p:txBody>
          <a:bodyPr wrap="none" rtlCol="0">
            <a:spAutoFit/>
          </a:bodyPr>
          <a:lstStyle/>
          <a:p>
            <a:pPr>
              <a:defRPr/>
            </a:pPr>
            <a:r>
              <a:rPr lang="en-US" sz="1400" b="1" i="1" u="sng" dirty="0">
                <a:solidFill>
                  <a:prstClr val="black"/>
                </a:solidFill>
                <a:latin typeface="Gill Sans"/>
                <a:cs typeface="Gill Sans"/>
              </a:rPr>
              <a:t>Real Distance</a:t>
            </a:r>
            <a:r>
              <a:rPr lang="en-US" sz="1400" i="1" dirty="0">
                <a:solidFill>
                  <a:prstClr val="black"/>
                </a:solidFill>
                <a:latin typeface="Gill Sans"/>
                <a:cs typeface="Gill Sans"/>
              </a:rPr>
              <a:t> from </a:t>
            </a:r>
            <a:r>
              <a:rPr lang="en-US" sz="1400" b="1" i="1" dirty="0">
                <a:solidFill>
                  <a:srgbClr val="9BBB59">
                    <a:lumMod val="75000"/>
                  </a:srgbClr>
                </a:solidFill>
                <a:latin typeface="Gill Sans"/>
                <a:cs typeface="Gill Sans"/>
              </a:rPr>
              <a:t>query</a:t>
            </a:r>
          </a:p>
        </p:txBody>
      </p:sp>
      <p:sp>
        <p:nvSpPr>
          <p:cNvPr id="72" name="TextBox 71">
            <a:extLst>
              <a:ext uri="{FF2B5EF4-FFF2-40B4-BE49-F238E27FC236}">
                <a16:creationId xmlns:a16="http://schemas.microsoft.com/office/drawing/2014/main" id="{E9BB9D8B-A833-47FD-8179-1ADF428CF121}"/>
              </a:ext>
            </a:extLst>
          </p:cNvPr>
          <p:cNvSpPr txBox="1"/>
          <p:nvPr/>
        </p:nvSpPr>
        <p:spPr>
          <a:xfrm>
            <a:off x="3677172" y="4059217"/>
            <a:ext cx="2676951" cy="307777"/>
          </a:xfrm>
          <a:prstGeom prst="rect">
            <a:avLst/>
          </a:prstGeom>
          <a:noFill/>
        </p:spPr>
        <p:txBody>
          <a:bodyPr wrap="none" rtlCol="0">
            <a:spAutoFit/>
          </a:bodyPr>
          <a:lstStyle/>
          <a:p>
            <a:pPr>
              <a:defRPr/>
            </a:pPr>
            <a:r>
              <a:rPr lang="en-US" sz="1400" b="1" i="1" u="sng" dirty="0">
                <a:solidFill>
                  <a:prstClr val="black"/>
                </a:solidFill>
                <a:latin typeface="Gill Sans"/>
                <a:cs typeface="Gill Sans"/>
              </a:rPr>
              <a:t>Lower Bound</a:t>
            </a:r>
            <a:r>
              <a:rPr lang="en-US" sz="1400" i="1" dirty="0">
                <a:solidFill>
                  <a:prstClr val="black"/>
                </a:solidFill>
                <a:latin typeface="Gill Sans"/>
                <a:cs typeface="Gill Sans"/>
              </a:rPr>
              <a:t> Distance from </a:t>
            </a:r>
            <a:r>
              <a:rPr lang="en-US" sz="1400" b="1" i="1" dirty="0">
                <a:solidFill>
                  <a:srgbClr val="9BBB59">
                    <a:lumMod val="75000"/>
                  </a:srgbClr>
                </a:solidFill>
                <a:latin typeface="Gill Sans"/>
                <a:cs typeface="Gill Sans"/>
              </a:rPr>
              <a:t>query</a:t>
            </a:r>
          </a:p>
        </p:txBody>
      </p:sp>
    </p:spTree>
    <p:extLst>
      <p:ext uri="{BB962C8B-B14F-4D97-AF65-F5344CB8AC3E}">
        <p14:creationId xmlns:p14="http://schemas.microsoft.com/office/powerpoint/2010/main" val="17843260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20077" y="1747866"/>
            <a:ext cx="4012824" cy="1477328"/>
          </a:xfrm>
          <a:prstGeom prst="rect">
            <a:avLst/>
          </a:prstGeom>
          <a:noFill/>
        </p:spPr>
        <p:txBody>
          <a:bodyPr wrap="square" rtlCol="0">
            <a:spAutoFit/>
          </a:bodyPr>
          <a:lstStyle/>
          <a:p>
            <a:pPr>
              <a:defRPr/>
            </a:pPr>
            <a:r>
              <a:rPr lang="en-US" dirty="0">
                <a:solidFill>
                  <a:prstClr val="black"/>
                </a:solidFill>
                <a:latin typeface="Gill Sans"/>
                <a:cs typeface="Gill Sans"/>
              </a:rPr>
              <a:t>Distribute points such that:</a:t>
            </a:r>
          </a:p>
          <a:p>
            <a:pPr>
              <a:defRPr/>
            </a:pPr>
            <a:r>
              <a:rPr lang="en-US" dirty="0">
                <a:solidFill>
                  <a:prstClr val="black"/>
                </a:solidFill>
                <a:latin typeface="Gill Sans"/>
                <a:cs typeface="Gill Sans"/>
              </a:rPr>
              <a:t>The </a:t>
            </a:r>
            <a:r>
              <a:rPr lang="en-US" b="1" dirty="0">
                <a:solidFill>
                  <a:prstClr val="black"/>
                </a:solidFill>
                <a:latin typeface="Gill Sans"/>
                <a:cs typeface="Gill Sans"/>
              </a:rPr>
              <a:t>worse</a:t>
            </a:r>
            <a:r>
              <a:rPr lang="en-US" dirty="0">
                <a:solidFill>
                  <a:prstClr val="black"/>
                </a:solidFill>
                <a:latin typeface="Gill Sans"/>
                <a:cs typeface="Gill Sans"/>
              </a:rPr>
              <a:t> a summarization</a:t>
            </a:r>
          </a:p>
          <a:p>
            <a:pPr>
              <a:defRPr/>
            </a:pPr>
            <a:r>
              <a:rPr lang="en-US" b="1" i="1" dirty="0">
                <a:solidFill>
                  <a:srgbClr val="008000"/>
                </a:solidFill>
                <a:latin typeface="Gill Sans"/>
                <a:cs typeface="Gill Sans"/>
              </a:rPr>
              <a:t>the more data it checks</a:t>
            </a:r>
          </a:p>
          <a:p>
            <a:pPr>
              <a:defRPr/>
            </a:pPr>
            <a:endParaRPr lang="en-US" b="1" i="1" dirty="0">
              <a:solidFill>
                <a:srgbClr val="9BBB59"/>
              </a:solidFill>
              <a:latin typeface="Gill Sans"/>
              <a:cs typeface="Gill Sans"/>
            </a:endParaRPr>
          </a:p>
          <a:p>
            <a:pPr>
              <a:defRPr/>
            </a:pPr>
            <a:r>
              <a:rPr lang="en-US" b="1" dirty="0">
                <a:solidFill>
                  <a:srgbClr val="000000"/>
                </a:solidFill>
                <a:latin typeface="Gill Sans"/>
                <a:cs typeface="Gill Sans"/>
              </a:rPr>
              <a:t>Equal</a:t>
            </a:r>
            <a:r>
              <a:rPr lang="en-US" dirty="0">
                <a:solidFill>
                  <a:srgbClr val="000000"/>
                </a:solidFill>
                <a:latin typeface="Gill Sans"/>
                <a:cs typeface="Gill Sans"/>
              </a:rPr>
              <a:t> number of points in every “zone”</a:t>
            </a:r>
          </a:p>
        </p:txBody>
      </p:sp>
      <p:grpSp>
        <p:nvGrpSpPr>
          <p:cNvPr id="3" name="Group 2"/>
          <p:cNvGrpSpPr/>
          <p:nvPr/>
        </p:nvGrpSpPr>
        <p:grpSpPr>
          <a:xfrm>
            <a:off x="4205904" y="1635193"/>
            <a:ext cx="4334965" cy="4334965"/>
            <a:chOff x="2332942" y="1636473"/>
            <a:chExt cx="4334965" cy="4334965"/>
          </a:xfrm>
        </p:grpSpPr>
        <p:sp>
          <p:nvSpPr>
            <p:cNvPr id="26" name="Donut 25"/>
            <p:cNvSpPr/>
            <p:nvPr/>
          </p:nvSpPr>
          <p:spPr>
            <a:xfrm>
              <a:off x="2332942" y="1636473"/>
              <a:ext cx="4334965" cy="4334965"/>
            </a:xfrm>
            <a:prstGeom prst="donut">
              <a:avLst>
                <a:gd name="adj" fmla="val 48648"/>
              </a:avLst>
            </a:prstGeom>
            <a:solidFill>
              <a:schemeClr val="accent2">
                <a:lumMod val="40000"/>
                <a:lumOff val="60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sz="1000">
                <a:solidFill>
                  <a:prstClr val="black"/>
                </a:solidFill>
                <a:latin typeface="Calibri"/>
              </a:endParaRPr>
            </a:p>
          </p:txBody>
        </p:sp>
        <p:sp>
          <p:nvSpPr>
            <p:cNvPr id="49" name="Donut 48"/>
            <p:cNvSpPr/>
            <p:nvPr/>
          </p:nvSpPr>
          <p:spPr>
            <a:xfrm>
              <a:off x="2934428" y="2201772"/>
              <a:ext cx="3179709" cy="3179709"/>
            </a:xfrm>
            <a:prstGeom prst="donut">
              <a:avLst>
                <a:gd name="adj" fmla="val 48648"/>
              </a:avLst>
            </a:prstGeom>
            <a:solidFill>
              <a:schemeClr val="accent6">
                <a:lumMod val="60000"/>
                <a:lumOff val="40000"/>
                <a:alpha val="70000"/>
              </a:schemeClr>
            </a:solidFill>
            <a:ln w="3175" cmpd="sng">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sz="1000">
                <a:solidFill>
                  <a:prstClr val="black"/>
                </a:solidFill>
                <a:latin typeface="Calibri"/>
              </a:endParaRPr>
            </a:p>
          </p:txBody>
        </p:sp>
        <p:sp>
          <p:nvSpPr>
            <p:cNvPr id="48" name="Donut 47"/>
            <p:cNvSpPr/>
            <p:nvPr/>
          </p:nvSpPr>
          <p:spPr>
            <a:xfrm>
              <a:off x="3427662" y="2688374"/>
              <a:ext cx="2167483" cy="2167483"/>
            </a:xfrm>
            <a:prstGeom prst="donut">
              <a:avLst>
                <a:gd name="adj" fmla="val 48648"/>
              </a:avLst>
            </a:prstGeom>
            <a:solidFill>
              <a:schemeClr val="accent3">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sz="1000">
                <a:solidFill>
                  <a:prstClr val="black"/>
                </a:solidFill>
                <a:latin typeface="Calibri"/>
              </a:endParaRPr>
            </a:p>
          </p:txBody>
        </p:sp>
        <p:sp>
          <p:nvSpPr>
            <p:cNvPr id="28" name="Donut 27"/>
            <p:cNvSpPr/>
            <p:nvPr/>
          </p:nvSpPr>
          <p:spPr>
            <a:xfrm>
              <a:off x="4023105" y="3302140"/>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sz="1000">
                <a:solidFill>
                  <a:prstClr val="black"/>
                </a:solidFill>
                <a:latin typeface="Calibri"/>
              </a:endParaRPr>
            </a:p>
          </p:txBody>
        </p:sp>
        <p:sp>
          <p:nvSpPr>
            <p:cNvPr id="29" name="Oval 28"/>
            <p:cNvSpPr/>
            <p:nvPr/>
          </p:nvSpPr>
          <p:spPr>
            <a:xfrm>
              <a:off x="4099736" y="3389456"/>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sz="1000">
                <a:solidFill>
                  <a:prstClr val="black"/>
                </a:solidFill>
                <a:latin typeface="Calibri"/>
              </a:endParaRPr>
            </a:p>
          </p:txBody>
        </p:sp>
        <p:sp>
          <p:nvSpPr>
            <p:cNvPr id="30" name="Oval 29"/>
            <p:cNvSpPr/>
            <p:nvPr/>
          </p:nvSpPr>
          <p:spPr>
            <a:xfrm>
              <a:off x="4097588" y="3390209"/>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sz="1000">
                <a:solidFill>
                  <a:prstClr val="black"/>
                </a:solidFill>
                <a:latin typeface="Calibri"/>
              </a:endParaRPr>
            </a:p>
          </p:txBody>
        </p:sp>
        <p:sp>
          <p:nvSpPr>
            <p:cNvPr id="31" name="Oval 30"/>
            <p:cNvSpPr/>
            <p:nvPr/>
          </p:nvSpPr>
          <p:spPr>
            <a:xfrm>
              <a:off x="4096440" y="3385965"/>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US" sz="1000">
                <a:solidFill>
                  <a:prstClr val="white"/>
                </a:solidFill>
                <a:latin typeface="Calibri"/>
              </a:endParaRPr>
            </a:p>
          </p:txBody>
        </p:sp>
        <p:cxnSp>
          <p:nvCxnSpPr>
            <p:cNvPr id="32" name="Straight Arrow Connector 31"/>
            <p:cNvCxnSpPr>
              <a:stCxn id="34" idx="1"/>
              <a:endCxn id="31" idx="5"/>
            </p:cNvCxnSpPr>
            <p:nvPr/>
          </p:nvCxnSpPr>
          <p:spPr>
            <a:xfrm flipH="1" flipV="1">
              <a:off x="4179445" y="3468969"/>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33" name="Group 32"/>
            <p:cNvGrpSpPr/>
            <p:nvPr/>
          </p:nvGrpSpPr>
          <p:grpSpPr>
            <a:xfrm>
              <a:off x="4439367" y="3728065"/>
              <a:ext cx="179549" cy="350034"/>
              <a:chOff x="2547454" y="3761794"/>
              <a:chExt cx="261098" cy="509016"/>
            </a:xfrm>
          </p:grpSpPr>
          <p:sp>
            <p:nvSpPr>
              <p:cNvPr id="34" name="Oval 33"/>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sz="1000">
                  <a:solidFill>
                    <a:prstClr val="white"/>
                  </a:solidFill>
                  <a:latin typeface="Calibri"/>
                </a:endParaRPr>
              </a:p>
            </p:txBody>
          </p:sp>
          <p:sp>
            <p:nvSpPr>
              <p:cNvPr id="35" name="TextBox 34"/>
              <p:cNvSpPr txBox="1"/>
              <p:nvPr/>
            </p:nvSpPr>
            <p:spPr>
              <a:xfrm>
                <a:off x="2618314" y="3763570"/>
                <a:ext cx="190238" cy="507240"/>
              </a:xfrm>
              <a:prstGeom prst="rect">
                <a:avLst/>
              </a:prstGeom>
              <a:noFill/>
            </p:spPr>
            <p:txBody>
              <a:bodyPr wrap="square" rtlCol="0">
                <a:spAutoFit/>
              </a:bodyPr>
              <a:lstStyle/>
              <a:p>
                <a:pPr>
                  <a:defRPr/>
                </a:pPr>
                <a:r>
                  <a:rPr lang="en-US" sz="1000" b="1" i="1" dirty="0">
                    <a:solidFill>
                      <a:prstClr val="black"/>
                    </a:solidFill>
                    <a:latin typeface="Calibri"/>
                  </a:rPr>
                  <a:t>Q</a:t>
                </a:r>
                <a:r>
                  <a:rPr lang="en-US" sz="1000" b="1" i="1" baseline="-25000" dirty="0">
                    <a:solidFill>
                      <a:prstClr val="black"/>
                    </a:solidFill>
                    <a:latin typeface="Calibri"/>
                  </a:rPr>
                  <a:t>1</a:t>
                </a:r>
              </a:p>
            </p:txBody>
          </p:sp>
        </p:grpSp>
        <p:sp>
          <p:nvSpPr>
            <p:cNvPr id="36" name="TextBox 35"/>
            <p:cNvSpPr txBox="1"/>
            <p:nvPr/>
          </p:nvSpPr>
          <p:spPr>
            <a:xfrm rot="2700000">
              <a:off x="4025878" y="3557263"/>
              <a:ext cx="503664" cy="200055"/>
            </a:xfrm>
            <a:prstGeom prst="rect">
              <a:avLst/>
            </a:prstGeom>
            <a:noFill/>
          </p:spPr>
          <p:txBody>
            <a:bodyPr wrap="none" rtlCol="0">
              <a:spAutoFit/>
            </a:bodyPr>
            <a:lstStyle/>
            <a:p>
              <a:pPr>
                <a:defRPr/>
              </a:pPr>
              <a:r>
                <a:rPr lang="en-US" sz="700" dirty="0">
                  <a:solidFill>
                    <a:prstClr val="black"/>
                  </a:solidFill>
                  <a:latin typeface="Calibri"/>
                </a:rPr>
                <a:t>MINDIST</a:t>
              </a:r>
            </a:p>
          </p:txBody>
        </p:sp>
        <p:sp>
          <p:nvSpPr>
            <p:cNvPr id="38" name="Oval 37"/>
            <p:cNvSpPr/>
            <p:nvPr/>
          </p:nvSpPr>
          <p:spPr>
            <a:xfrm>
              <a:off x="3115148" y="3134520"/>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9" name="Oval 38"/>
            <p:cNvSpPr/>
            <p:nvPr/>
          </p:nvSpPr>
          <p:spPr>
            <a:xfrm>
              <a:off x="3429565" y="2958043"/>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0" name="Oval 39"/>
            <p:cNvSpPr/>
            <p:nvPr/>
          </p:nvSpPr>
          <p:spPr>
            <a:xfrm>
              <a:off x="2788411" y="2975087"/>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1" name="Oval 40"/>
            <p:cNvSpPr/>
            <p:nvPr/>
          </p:nvSpPr>
          <p:spPr>
            <a:xfrm>
              <a:off x="3201456" y="3971568"/>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2" name="Oval 41"/>
            <p:cNvSpPr/>
            <p:nvPr/>
          </p:nvSpPr>
          <p:spPr>
            <a:xfrm>
              <a:off x="5322165" y="4237228"/>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3" name="Oval 42"/>
            <p:cNvSpPr/>
            <p:nvPr/>
          </p:nvSpPr>
          <p:spPr>
            <a:xfrm>
              <a:off x="5595145" y="2061254"/>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6" name="Oval 45"/>
            <p:cNvSpPr/>
            <p:nvPr/>
          </p:nvSpPr>
          <p:spPr>
            <a:xfrm>
              <a:off x="3936797" y="2357145"/>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7" name="Oval 46"/>
            <p:cNvSpPr/>
            <p:nvPr/>
          </p:nvSpPr>
          <p:spPr>
            <a:xfrm>
              <a:off x="3028840" y="2790335"/>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4" name="Oval 43"/>
            <p:cNvSpPr/>
            <p:nvPr/>
          </p:nvSpPr>
          <p:spPr>
            <a:xfrm>
              <a:off x="3899808" y="33428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0" name="Oval 49"/>
            <p:cNvSpPr/>
            <p:nvPr/>
          </p:nvSpPr>
          <p:spPr>
            <a:xfrm>
              <a:off x="3891918" y="34952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1" name="Oval 50"/>
            <p:cNvSpPr/>
            <p:nvPr/>
          </p:nvSpPr>
          <p:spPr>
            <a:xfrm>
              <a:off x="3706968" y="34952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2" name="Oval 51"/>
            <p:cNvSpPr/>
            <p:nvPr/>
          </p:nvSpPr>
          <p:spPr>
            <a:xfrm>
              <a:off x="3620660" y="4370569"/>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3" name="Oval 52"/>
            <p:cNvSpPr/>
            <p:nvPr/>
          </p:nvSpPr>
          <p:spPr>
            <a:xfrm>
              <a:off x="4367301" y="2718484"/>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4" name="Oval 53"/>
            <p:cNvSpPr/>
            <p:nvPr/>
          </p:nvSpPr>
          <p:spPr>
            <a:xfrm>
              <a:off x="5322165" y="4237228"/>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5" name="Oval 54"/>
            <p:cNvSpPr/>
            <p:nvPr/>
          </p:nvSpPr>
          <p:spPr>
            <a:xfrm>
              <a:off x="5365319" y="3209610"/>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6" name="Oval 55"/>
            <p:cNvSpPr/>
            <p:nvPr/>
          </p:nvSpPr>
          <p:spPr>
            <a:xfrm>
              <a:off x="3020774" y="2632176"/>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7" name="Oval 56"/>
            <p:cNvSpPr/>
            <p:nvPr/>
          </p:nvSpPr>
          <p:spPr>
            <a:xfrm>
              <a:off x="5912955" y="4794207"/>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8" name="Oval 57"/>
            <p:cNvSpPr/>
            <p:nvPr/>
          </p:nvSpPr>
          <p:spPr>
            <a:xfrm>
              <a:off x="4353059" y="5435314"/>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grpSp>
      <p:sp>
        <p:nvSpPr>
          <p:cNvPr id="37" name="Title 1"/>
          <p:cNvSpPr txBox="1">
            <a:spLocks/>
          </p:cNvSpPr>
          <p:nvPr/>
        </p:nvSpPr>
        <p:spPr>
          <a:xfrm>
            <a:off x="609600" y="341745"/>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pPr>
              <a:defRPr/>
            </a:pPr>
            <a:r>
              <a:rPr lang="en-US" sz="2500" dirty="0">
                <a:solidFill>
                  <a:prstClr val="black"/>
                </a:solidFill>
              </a:rPr>
              <a:t>Densification Method:</a:t>
            </a:r>
            <a:br>
              <a:rPr lang="en-US" dirty="0">
                <a:solidFill>
                  <a:prstClr val="black"/>
                </a:solidFill>
              </a:rPr>
            </a:br>
            <a:r>
              <a:rPr lang="en-US" sz="3700" dirty="0" err="1">
                <a:solidFill>
                  <a:prstClr val="black"/>
                </a:solidFill>
              </a:rPr>
              <a:t>Equi</a:t>
            </a:r>
            <a:r>
              <a:rPr lang="en-US" sz="3700" dirty="0">
                <a:solidFill>
                  <a:prstClr val="black"/>
                </a:solidFill>
              </a:rPr>
              <a:t>-densification</a:t>
            </a:r>
          </a:p>
        </p:txBody>
      </p:sp>
      <p:sp>
        <p:nvSpPr>
          <p:cNvPr id="2" name="Slide Number Placeholder 1"/>
          <p:cNvSpPr>
            <a:spLocks noGrp="1"/>
          </p:cNvSpPr>
          <p:nvPr>
            <p:ph type="sldNum" sz="quarter" idx="12"/>
          </p:nvPr>
        </p:nvSpPr>
        <p:spPr/>
        <p:txBody>
          <a:bodyPr/>
          <a:lstStyle/>
          <a:p>
            <a:pPr>
              <a:defRPr/>
            </a:pPr>
            <a:fld id="{4569DCD8-05AC-A541-BEE1-82CF59BF5289}" type="slidenum">
              <a:rPr lang="en-US">
                <a:solidFill>
                  <a:prstClr val="black">
                    <a:tint val="75000"/>
                  </a:prstClr>
                </a:solidFill>
              </a:rPr>
              <a:pPr>
                <a:defRPr/>
              </a:pPr>
              <a:t>345</a:t>
            </a:fld>
            <a:endParaRPr lang="en-US">
              <a:solidFill>
                <a:prstClr val="black">
                  <a:tint val="75000"/>
                </a:prstClr>
              </a:solidFill>
            </a:endParaRPr>
          </a:p>
        </p:txBody>
      </p:sp>
      <p:grpSp>
        <p:nvGrpSpPr>
          <p:cNvPr id="45" name="Group 44"/>
          <p:cNvGrpSpPr/>
          <p:nvPr/>
        </p:nvGrpSpPr>
        <p:grpSpPr>
          <a:xfrm>
            <a:off x="7546493" y="1237988"/>
            <a:ext cx="1835635" cy="692388"/>
            <a:chOff x="7546490" y="1237985"/>
            <a:chExt cx="1835635" cy="692387"/>
          </a:xfrm>
        </p:grpSpPr>
        <p:sp>
          <p:nvSpPr>
            <p:cNvPr id="59" name="Oval 58"/>
            <p:cNvSpPr/>
            <p:nvPr/>
          </p:nvSpPr>
          <p:spPr>
            <a:xfrm>
              <a:off x="7547239" y="1411247"/>
              <a:ext cx="86308" cy="86308"/>
            </a:xfrm>
            <a:prstGeom prst="ellipse">
              <a:avLst/>
            </a:prstGeom>
            <a:solidFill>
              <a:srgbClr val="FF0000"/>
            </a:solidFill>
            <a:ln>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0" name="TextBox 59"/>
            <p:cNvSpPr txBox="1"/>
            <p:nvPr/>
          </p:nvSpPr>
          <p:spPr>
            <a:xfrm>
              <a:off x="7678059" y="1237985"/>
              <a:ext cx="1248996" cy="369332"/>
            </a:xfrm>
            <a:prstGeom prst="rect">
              <a:avLst/>
            </a:prstGeom>
            <a:noFill/>
          </p:spPr>
          <p:txBody>
            <a:bodyPr wrap="none" rtlCol="0">
              <a:spAutoFit/>
            </a:bodyPr>
            <a:lstStyle/>
            <a:p>
              <a:pPr>
                <a:defRPr/>
              </a:pPr>
              <a:r>
                <a:rPr lang="en-US" dirty="0">
                  <a:solidFill>
                    <a:prstClr val="black"/>
                  </a:solidFill>
                  <a:latin typeface="Calibri"/>
                </a:rPr>
                <a:t>New points</a:t>
              </a:r>
            </a:p>
          </p:txBody>
        </p:sp>
        <p:sp>
          <p:nvSpPr>
            <p:cNvPr id="61" name="Oval 60"/>
            <p:cNvSpPr/>
            <p:nvPr/>
          </p:nvSpPr>
          <p:spPr>
            <a:xfrm>
              <a:off x="7546490" y="1729830"/>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2" name="TextBox 61"/>
            <p:cNvSpPr txBox="1"/>
            <p:nvPr/>
          </p:nvSpPr>
          <p:spPr>
            <a:xfrm>
              <a:off x="7669738" y="1561040"/>
              <a:ext cx="1712387" cy="369332"/>
            </a:xfrm>
            <a:prstGeom prst="rect">
              <a:avLst/>
            </a:prstGeom>
            <a:noFill/>
          </p:spPr>
          <p:txBody>
            <a:bodyPr wrap="square" rtlCol="0">
              <a:spAutoFit/>
            </a:bodyPr>
            <a:lstStyle/>
            <a:p>
              <a:pPr>
                <a:defRPr/>
              </a:pPr>
              <a:r>
                <a:rPr lang="en-US" dirty="0">
                  <a:solidFill>
                    <a:prstClr val="black"/>
                  </a:solidFill>
                  <a:latin typeface="Calibri"/>
                </a:rPr>
                <a:t>Original points</a:t>
              </a:r>
            </a:p>
          </p:txBody>
        </p:sp>
      </p:grpSp>
      <p:sp>
        <p:nvSpPr>
          <p:cNvPr id="4" name="Footer Placeholder 3">
            <a:extLst>
              <a:ext uri="{FF2B5EF4-FFF2-40B4-BE49-F238E27FC236}">
                <a16:creationId xmlns:a16="http://schemas.microsoft.com/office/drawing/2014/main" id="{52C6186E-F9D3-4D11-9F6A-B6BEA40379BE}"/>
              </a:ext>
            </a:extLst>
          </p:cNvPr>
          <p:cNvSpPr>
            <a:spLocks noGrp="1"/>
          </p:cNvSpPr>
          <p:nvPr>
            <p:ph type="ftr" sz="quarter" idx="11"/>
          </p:nvPr>
        </p:nvSpPr>
        <p:spPr/>
        <p:txBody>
          <a:bodyPr/>
          <a:lstStyle/>
          <a:p>
            <a:pPr>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
        <p:nvSpPr>
          <p:cNvPr id="63" name="Rectangle 62">
            <a:extLst>
              <a:ext uri="{FF2B5EF4-FFF2-40B4-BE49-F238E27FC236}">
                <a16:creationId xmlns:a16="http://schemas.microsoft.com/office/drawing/2014/main" id="{BC69F03B-CF18-4D0C-9D3E-6F711B7DA851}"/>
              </a:ext>
            </a:extLst>
          </p:cNvPr>
          <p:cNvSpPr/>
          <p:nvPr/>
        </p:nvSpPr>
        <p:spPr>
          <a:xfrm>
            <a:off x="7732787" y="278111"/>
            <a:ext cx="1297927"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64" name="Rectangle 63">
            <a:extLst>
              <a:ext uri="{FF2B5EF4-FFF2-40B4-BE49-F238E27FC236}">
                <a16:creationId xmlns:a16="http://schemas.microsoft.com/office/drawing/2014/main" id="{EC6A2171-29A5-40B3-AC62-FF651B21D496}"/>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65" name="Rounded Rectangle 26">
            <a:extLst>
              <a:ext uri="{FF2B5EF4-FFF2-40B4-BE49-F238E27FC236}">
                <a16:creationId xmlns:a16="http://schemas.microsoft.com/office/drawing/2014/main" id="{210B9B57-A912-478C-8459-C22005462C17}"/>
              </a:ext>
            </a:extLst>
          </p:cNvPr>
          <p:cNvSpPr/>
          <p:nvPr/>
        </p:nvSpPr>
        <p:spPr>
          <a:xfrm>
            <a:off x="7772400" y="36966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ZoumbatianosKDD</a:t>
            </a:r>
            <a:r>
              <a:rPr lang="en-US" sz="1300" dirty="0">
                <a:solidFill>
                  <a:prstClr val="white"/>
                </a:solidFill>
                <a:latin typeface="Gill Sans" charset="0"/>
                <a:ea typeface="Gill Sans" charset="0"/>
                <a:cs typeface="Gill Sans" charset="0"/>
              </a:rPr>
              <a:t> ‘15</a:t>
            </a:r>
            <a:endParaRPr lang="en-US" sz="1300" b="1" dirty="0">
              <a:solidFill>
                <a:prstClr val="white"/>
              </a:solidFill>
              <a:latin typeface="Gill Sans" charset="0"/>
              <a:ea typeface="Gill Sans" charset="0"/>
              <a:cs typeface="Gill Sans" charset="0"/>
            </a:endParaRPr>
          </a:p>
        </p:txBody>
      </p:sp>
      <p:sp>
        <p:nvSpPr>
          <p:cNvPr id="66" name="Rounded Rectangle 26">
            <a:extLst>
              <a:ext uri="{FF2B5EF4-FFF2-40B4-BE49-F238E27FC236}">
                <a16:creationId xmlns:a16="http://schemas.microsoft.com/office/drawing/2014/main" id="{29061138-8F05-4723-871A-2B6A6026D7D6}"/>
              </a:ext>
            </a:extLst>
          </p:cNvPr>
          <p:cNvSpPr/>
          <p:nvPr/>
        </p:nvSpPr>
        <p:spPr>
          <a:xfrm>
            <a:off x="7771052" y="84574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ZoumbatianosTKDE</a:t>
            </a:r>
            <a:r>
              <a:rPr lang="en-US" sz="1300" dirty="0">
                <a:solidFill>
                  <a:prstClr val="white"/>
                </a:solidFill>
                <a:latin typeface="Gill Sans" charset="0"/>
                <a:ea typeface="Gill Sans" charset="0"/>
                <a:cs typeface="Gill Sans" charset="0"/>
              </a:rPr>
              <a:t> ‘18</a:t>
            </a:r>
            <a:endParaRPr lang="en-US" sz="1300" b="1"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8163172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ghtnes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9299"/>
            <a:ext cx="9144000" cy="3657600"/>
          </a:xfrm>
          <a:prstGeom prst="rect">
            <a:avLst/>
          </a:prstGeom>
        </p:spPr>
      </p:pic>
      <p:sp>
        <p:nvSpPr>
          <p:cNvPr id="2" name="Title 1"/>
          <p:cNvSpPr>
            <a:spLocks noGrp="1"/>
          </p:cNvSpPr>
          <p:nvPr>
            <p:ph type="title"/>
          </p:nvPr>
        </p:nvSpPr>
        <p:spPr>
          <a:xfrm>
            <a:off x="457200" y="294103"/>
            <a:ext cx="8229600" cy="882904"/>
          </a:xfrm>
        </p:spPr>
        <p:txBody>
          <a:bodyPr>
            <a:normAutofit fontScale="90000"/>
          </a:bodyPr>
          <a:lstStyle/>
          <a:p>
            <a:r>
              <a:rPr lang="en-US" dirty="0"/>
              <a:t>Experiments </a:t>
            </a:r>
            <a:br>
              <a:rPr lang="en-US" dirty="0"/>
            </a:br>
            <a:r>
              <a:rPr lang="en-US" sz="3100" dirty="0"/>
              <a:t>Densification Methods</a:t>
            </a:r>
            <a:br>
              <a:rPr lang="en-US" sz="3100" dirty="0"/>
            </a:br>
            <a:endParaRPr lang="en-US" dirty="0"/>
          </a:p>
        </p:txBody>
      </p:sp>
      <p:sp>
        <p:nvSpPr>
          <p:cNvPr id="3" name="TextBox 2"/>
          <p:cNvSpPr txBox="1"/>
          <p:nvPr/>
        </p:nvSpPr>
        <p:spPr>
          <a:xfrm>
            <a:off x="457202" y="1360554"/>
            <a:ext cx="8579852" cy="1538883"/>
          </a:xfrm>
          <a:prstGeom prst="rect">
            <a:avLst/>
          </a:prstGeom>
          <a:noFill/>
        </p:spPr>
        <p:txBody>
          <a:bodyPr wrap="square" rtlCol="0">
            <a:spAutoFit/>
          </a:bodyPr>
          <a:lstStyle/>
          <a:p>
            <a:pPr>
              <a:defRPr/>
            </a:pPr>
            <a:r>
              <a:rPr lang="en-US" i="1" dirty="0">
                <a:solidFill>
                  <a:prstClr val="black"/>
                </a:solidFill>
                <a:latin typeface="Calibri"/>
              </a:rPr>
              <a:t>Using all datasets of size 256 (100 queries for each dens. method), we measured the:</a:t>
            </a:r>
          </a:p>
          <a:p>
            <a:pPr marL="285744" indent="-285744">
              <a:buFont typeface="Arial"/>
              <a:buChar char="•"/>
              <a:defRPr/>
            </a:pPr>
            <a:r>
              <a:rPr lang="en-US" b="1" i="1" dirty="0">
                <a:solidFill>
                  <a:prstClr val="black"/>
                </a:solidFill>
                <a:latin typeface="Calibri"/>
              </a:rPr>
              <a:t>1-TLB: Summarization Error</a:t>
            </a:r>
            <a:r>
              <a:rPr lang="en-US" i="1" dirty="0">
                <a:solidFill>
                  <a:prstClr val="black"/>
                </a:solidFill>
                <a:latin typeface="Calibri"/>
              </a:rPr>
              <a:t> (0: perfect bound, 1: worst possible bound)</a:t>
            </a:r>
          </a:p>
          <a:p>
            <a:pPr marL="285744" indent="-285744">
              <a:buFont typeface="Arial"/>
              <a:buChar char="•"/>
              <a:defRPr/>
            </a:pPr>
            <a:r>
              <a:rPr lang="en-US" b="1" i="1" dirty="0">
                <a:solidFill>
                  <a:prstClr val="black"/>
                </a:solidFill>
                <a:latin typeface="Calibri"/>
              </a:rPr>
              <a:t>Minimum Effort </a:t>
            </a:r>
            <a:r>
              <a:rPr lang="en-US" i="1" dirty="0">
                <a:solidFill>
                  <a:prstClr val="black"/>
                </a:solidFill>
                <a:latin typeface="Calibri"/>
              </a:rPr>
              <a:t>for a set of summarizations using 8 – 64 bytes.</a:t>
            </a:r>
          </a:p>
          <a:p>
            <a:pPr algn="ctr">
              <a:defRPr/>
            </a:pPr>
            <a:endParaRPr lang="en-US" sz="400" b="1" i="1" dirty="0">
              <a:solidFill>
                <a:prstClr val="black"/>
              </a:solidFill>
              <a:latin typeface="Calibri"/>
            </a:endParaRPr>
          </a:p>
          <a:p>
            <a:pPr algn="ctr">
              <a:defRPr/>
            </a:pPr>
            <a:r>
              <a:rPr lang="en-US" b="1" i="1" dirty="0">
                <a:solidFill>
                  <a:srgbClr val="FF0000"/>
                </a:solidFill>
                <a:latin typeface="Calibri"/>
              </a:rPr>
              <a:t>Normalized over SAX-64 </a:t>
            </a:r>
          </a:p>
          <a:p>
            <a:pPr>
              <a:defRPr/>
            </a:pPr>
            <a:endParaRPr lang="en-US" i="1" dirty="0">
              <a:solidFill>
                <a:prstClr val="black"/>
              </a:solidFill>
              <a:latin typeface="Calibri"/>
            </a:endParaRPr>
          </a:p>
        </p:txBody>
      </p:sp>
      <p:sp>
        <p:nvSpPr>
          <p:cNvPr id="4" name="Slide Number Placeholder 3"/>
          <p:cNvSpPr>
            <a:spLocks noGrp="1"/>
          </p:cNvSpPr>
          <p:nvPr>
            <p:ph type="sldNum" sz="quarter" idx="12"/>
          </p:nvPr>
        </p:nvSpPr>
        <p:spPr/>
        <p:txBody>
          <a:bodyPr/>
          <a:lstStyle/>
          <a:p>
            <a:pPr>
              <a:defRPr/>
            </a:pPr>
            <a:fld id="{4569DCD8-05AC-A541-BEE1-82CF59BF5289}" type="slidenum">
              <a:rPr lang="en-US">
                <a:solidFill>
                  <a:prstClr val="black">
                    <a:tint val="75000"/>
                  </a:prstClr>
                </a:solidFill>
              </a:rPr>
              <a:pPr>
                <a:defRPr/>
              </a:pPr>
              <a:t>346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996FF3-BBC1-4C3D-A992-84EE5C01651B}"/>
              </a:ext>
            </a:extLst>
          </p:cNvPr>
          <p:cNvSpPr>
            <a:spLocks noGrp="1"/>
          </p:cNvSpPr>
          <p:nvPr>
            <p:ph type="ftr" sz="quarter" idx="11"/>
          </p:nvPr>
        </p:nvSpPr>
        <p:spPr/>
        <p:txBody>
          <a:bodyPr/>
          <a:lstStyle/>
          <a:p>
            <a:pPr>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
        <p:nvSpPr>
          <p:cNvPr id="7" name="Rectangle 6">
            <a:extLst>
              <a:ext uri="{FF2B5EF4-FFF2-40B4-BE49-F238E27FC236}">
                <a16:creationId xmlns:a16="http://schemas.microsoft.com/office/drawing/2014/main" id="{CDFFE4EC-20F5-457F-9714-D17484256C2A}"/>
              </a:ext>
            </a:extLst>
          </p:cNvPr>
          <p:cNvSpPr/>
          <p:nvPr/>
        </p:nvSpPr>
        <p:spPr>
          <a:xfrm>
            <a:off x="7732787" y="278111"/>
            <a:ext cx="1297927"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8" name="Rectangle 7">
            <a:extLst>
              <a:ext uri="{FF2B5EF4-FFF2-40B4-BE49-F238E27FC236}">
                <a16:creationId xmlns:a16="http://schemas.microsoft.com/office/drawing/2014/main" id="{96934474-9416-4C6C-A7DC-D41A08ED0185}"/>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10" name="Rounded Rectangle 26">
            <a:extLst>
              <a:ext uri="{FF2B5EF4-FFF2-40B4-BE49-F238E27FC236}">
                <a16:creationId xmlns:a16="http://schemas.microsoft.com/office/drawing/2014/main" id="{C5B8A2D5-943E-49E5-BC1B-7BF84B319209}"/>
              </a:ext>
            </a:extLst>
          </p:cNvPr>
          <p:cNvSpPr/>
          <p:nvPr/>
        </p:nvSpPr>
        <p:spPr>
          <a:xfrm>
            <a:off x="7772400" y="36966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ZoumbatianosKDD</a:t>
            </a:r>
            <a:r>
              <a:rPr lang="en-US" sz="1300" dirty="0">
                <a:solidFill>
                  <a:prstClr val="white"/>
                </a:solidFill>
                <a:latin typeface="Gill Sans" charset="0"/>
                <a:ea typeface="Gill Sans" charset="0"/>
                <a:cs typeface="Gill Sans" charset="0"/>
              </a:rPr>
              <a:t> ‘15</a:t>
            </a:r>
            <a:endParaRPr lang="en-US" sz="1300" b="1" dirty="0">
              <a:solidFill>
                <a:prstClr val="white"/>
              </a:solidFill>
              <a:latin typeface="Gill Sans" charset="0"/>
              <a:ea typeface="Gill Sans" charset="0"/>
              <a:cs typeface="Gill Sans" charset="0"/>
            </a:endParaRPr>
          </a:p>
        </p:txBody>
      </p:sp>
      <p:sp>
        <p:nvSpPr>
          <p:cNvPr id="11" name="Rounded Rectangle 26">
            <a:extLst>
              <a:ext uri="{FF2B5EF4-FFF2-40B4-BE49-F238E27FC236}">
                <a16:creationId xmlns:a16="http://schemas.microsoft.com/office/drawing/2014/main" id="{627E1DC8-A059-4768-901D-D4A098F59E7F}"/>
              </a:ext>
            </a:extLst>
          </p:cNvPr>
          <p:cNvSpPr/>
          <p:nvPr/>
        </p:nvSpPr>
        <p:spPr>
          <a:xfrm>
            <a:off x="7771052" y="84574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ZoumbatianosTKDE</a:t>
            </a:r>
            <a:r>
              <a:rPr lang="en-US" sz="1300" dirty="0">
                <a:solidFill>
                  <a:prstClr val="white"/>
                </a:solidFill>
                <a:latin typeface="Gill Sans" charset="0"/>
                <a:ea typeface="Gill Sans" charset="0"/>
                <a:cs typeface="Gill Sans" charset="0"/>
              </a:rPr>
              <a:t> ‘18</a:t>
            </a:r>
            <a:endParaRPr lang="en-US" sz="1300" b="1"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8203322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04448"/>
            <a:ext cx="9144000" cy="923330"/>
          </a:xfrm>
          <a:prstGeom prst="rect">
            <a:avLst/>
          </a:prstGeom>
          <a:noFill/>
        </p:spPr>
        <p:txBody>
          <a:bodyPr wrap="square" rtlCol="0">
            <a:spAutoFit/>
          </a:bodyPr>
          <a:lstStyle/>
          <a:p>
            <a:pPr algn="ctr">
              <a:defRPr/>
            </a:pPr>
            <a:r>
              <a:rPr lang="en-US" dirty="0">
                <a:solidFill>
                  <a:prstClr val="black"/>
                </a:solidFill>
                <a:latin typeface="Gill Sans"/>
                <a:cs typeface="Gill Sans"/>
              </a:rPr>
              <a:t>For</a:t>
            </a:r>
            <a:r>
              <a:rPr lang="en-US" b="1" dirty="0">
                <a:solidFill>
                  <a:prstClr val="black"/>
                </a:solidFill>
                <a:latin typeface="Gill Sans"/>
                <a:cs typeface="Gill Sans"/>
              </a:rPr>
              <a:t> </a:t>
            </a:r>
            <a:r>
              <a:rPr lang="en-US" b="1" dirty="0" err="1">
                <a:solidFill>
                  <a:prstClr val="black"/>
                </a:solidFill>
                <a:latin typeface="Gill Sans"/>
                <a:cs typeface="Gill Sans"/>
              </a:rPr>
              <a:t>equi</a:t>
            </a:r>
            <a:r>
              <a:rPr lang="en-US" b="1" dirty="0">
                <a:solidFill>
                  <a:prstClr val="black"/>
                </a:solidFill>
                <a:latin typeface="Gill Sans"/>
                <a:cs typeface="Gill Sans"/>
              </a:rPr>
              <a:t>-densification </a:t>
            </a:r>
          </a:p>
          <a:p>
            <a:pPr algn="ctr">
              <a:defRPr/>
            </a:pPr>
            <a:r>
              <a:rPr lang="en-US" b="1" dirty="0">
                <a:solidFill>
                  <a:prstClr val="black"/>
                </a:solidFill>
                <a:latin typeface="Gill Sans"/>
                <a:cs typeface="Gill Sans"/>
              </a:rPr>
              <a:t>normalized Effort</a:t>
            </a:r>
            <a:r>
              <a:rPr lang="en-US" dirty="0">
                <a:solidFill>
                  <a:prstClr val="black"/>
                </a:solidFill>
                <a:latin typeface="Gill Sans"/>
                <a:cs typeface="Gill Sans"/>
              </a:rPr>
              <a:t> is closer to the </a:t>
            </a:r>
            <a:r>
              <a:rPr lang="en-US" b="1" dirty="0">
                <a:solidFill>
                  <a:prstClr val="black"/>
                </a:solidFill>
                <a:latin typeface="Gill Sans"/>
                <a:cs typeface="Gill Sans"/>
              </a:rPr>
              <a:t>normalized Summarization Error</a:t>
            </a:r>
          </a:p>
          <a:p>
            <a:pPr algn="ctr">
              <a:defRPr/>
            </a:pPr>
            <a:r>
              <a:rPr lang="en-US" b="1" dirty="0">
                <a:solidFill>
                  <a:srgbClr val="FF0000"/>
                </a:solidFill>
                <a:latin typeface="Gill Sans"/>
                <a:cs typeface="Gill Sans"/>
              </a:rPr>
              <a:t>The worse a summarization the bigger effort it does</a:t>
            </a:r>
          </a:p>
        </p:txBody>
      </p:sp>
      <p:pic>
        <p:nvPicPr>
          <p:cNvPr id="9" name="Picture 8" descr="tightnes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8299"/>
            <a:ext cx="9144000" cy="3657600"/>
          </a:xfrm>
          <a:prstGeom prst="rect">
            <a:avLst/>
          </a:prstGeom>
        </p:spPr>
      </p:pic>
      <p:sp>
        <p:nvSpPr>
          <p:cNvPr id="5" name="Rectangle 4"/>
          <p:cNvSpPr/>
          <p:nvPr/>
        </p:nvSpPr>
        <p:spPr>
          <a:xfrm>
            <a:off x="552354" y="306136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0" name="Rectangle 9"/>
          <p:cNvSpPr/>
          <p:nvPr/>
        </p:nvSpPr>
        <p:spPr>
          <a:xfrm>
            <a:off x="1045406" y="306076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1" name="Rectangle 10"/>
          <p:cNvSpPr/>
          <p:nvPr/>
        </p:nvSpPr>
        <p:spPr>
          <a:xfrm>
            <a:off x="1546965" y="306136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2" name="Rectangle 11"/>
          <p:cNvSpPr/>
          <p:nvPr/>
        </p:nvSpPr>
        <p:spPr>
          <a:xfrm>
            <a:off x="2643174" y="304739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3" name="Rectangle 12"/>
          <p:cNvSpPr/>
          <p:nvPr/>
        </p:nvSpPr>
        <p:spPr>
          <a:xfrm>
            <a:off x="3136226" y="304679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4" name="Rectangle 13"/>
          <p:cNvSpPr/>
          <p:nvPr/>
        </p:nvSpPr>
        <p:spPr>
          <a:xfrm>
            <a:off x="3637786" y="304739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5" name="Rectangle 14"/>
          <p:cNvSpPr/>
          <p:nvPr/>
        </p:nvSpPr>
        <p:spPr>
          <a:xfrm>
            <a:off x="4096086" y="304679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6" name="Rectangle 15"/>
          <p:cNvSpPr/>
          <p:nvPr/>
        </p:nvSpPr>
        <p:spPr>
          <a:xfrm>
            <a:off x="4760733" y="306136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7" name="Rectangle 16"/>
          <p:cNvSpPr/>
          <p:nvPr/>
        </p:nvSpPr>
        <p:spPr>
          <a:xfrm>
            <a:off x="5253785" y="306076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8" name="Rectangle 17"/>
          <p:cNvSpPr/>
          <p:nvPr/>
        </p:nvSpPr>
        <p:spPr>
          <a:xfrm>
            <a:off x="5755344" y="306136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19" name="Rectangle 18"/>
          <p:cNvSpPr/>
          <p:nvPr/>
        </p:nvSpPr>
        <p:spPr>
          <a:xfrm>
            <a:off x="6213645" y="306076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0" name="Rectangle 19"/>
          <p:cNvSpPr/>
          <p:nvPr/>
        </p:nvSpPr>
        <p:spPr>
          <a:xfrm>
            <a:off x="6878292" y="3047997"/>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1" name="Rectangle 20"/>
          <p:cNvSpPr/>
          <p:nvPr/>
        </p:nvSpPr>
        <p:spPr>
          <a:xfrm>
            <a:off x="7371344" y="304739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2" name="Rectangle 21"/>
          <p:cNvSpPr/>
          <p:nvPr/>
        </p:nvSpPr>
        <p:spPr>
          <a:xfrm>
            <a:off x="7872902" y="3047997"/>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3" name="Rectangle 22"/>
          <p:cNvSpPr/>
          <p:nvPr/>
        </p:nvSpPr>
        <p:spPr>
          <a:xfrm>
            <a:off x="8331204" y="304739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8" name="Rectangle 27"/>
          <p:cNvSpPr/>
          <p:nvPr/>
        </p:nvSpPr>
        <p:spPr>
          <a:xfrm>
            <a:off x="552354" y="400250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29" name="Rectangle 28"/>
          <p:cNvSpPr/>
          <p:nvPr/>
        </p:nvSpPr>
        <p:spPr>
          <a:xfrm>
            <a:off x="1045406" y="400189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0" name="Rectangle 29"/>
          <p:cNvSpPr/>
          <p:nvPr/>
        </p:nvSpPr>
        <p:spPr>
          <a:xfrm>
            <a:off x="1546965" y="400250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1" name="Rectangle 30"/>
          <p:cNvSpPr/>
          <p:nvPr/>
        </p:nvSpPr>
        <p:spPr>
          <a:xfrm>
            <a:off x="2643174" y="398853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2" name="Rectangle 31"/>
          <p:cNvSpPr/>
          <p:nvPr/>
        </p:nvSpPr>
        <p:spPr>
          <a:xfrm>
            <a:off x="3136226" y="3987928"/>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3" name="Rectangle 32"/>
          <p:cNvSpPr/>
          <p:nvPr/>
        </p:nvSpPr>
        <p:spPr>
          <a:xfrm>
            <a:off x="3637786" y="398853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4" name="Rectangle 33"/>
          <p:cNvSpPr/>
          <p:nvPr/>
        </p:nvSpPr>
        <p:spPr>
          <a:xfrm>
            <a:off x="4096086" y="3987928"/>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5" name="Rectangle 34"/>
          <p:cNvSpPr/>
          <p:nvPr/>
        </p:nvSpPr>
        <p:spPr>
          <a:xfrm>
            <a:off x="4760733" y="400250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6" name="Rectangle 35"/>
          <p:cNvSpPr/>
          <p:nvPr/>
        </p:nvSpPr>
        <p:spPr>
          <a:xfrm>
            <a:off x="5253785" y="400189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7" name="Rectangle 36"/>
          <p:cNvSpPr/>
          <p:nvPr/>
        </p:nvSpPr>
        <p:spPr>
          <a:xfrm>
            <a:off x="5755344" y="400250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8" name="Rectangle 37"/>
          <p:cNvSpPr/>
          <p:nvPr/>
        </p:nvSpPr>
        <p:spPr>
          <a:xfrm>
            <a:off x="6213645" y="400189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39" name="Rectangle 38"/>
          <p:cNvSpPr/>
          <p:nvPr/>
        </p:nvSpPr>
        <p:spPr>
          <a:xfrm>
            <a:off x="6878292" y="398913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0" name="Rectangle 39"/>
          <p:cNvSpPr/>
          <p:nvPr/>
        </p:nvSpPr>
        <p:spPr>
          <a:xfrm>
            <a:off x="7371344" y="398853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1" name="Rectangle 40"/>
          <p:cNvSpPr/>
          <p:nvPr/>
        </p:nvSpPr>
        <p:spPr>
          <a:xfrm>
            <a:off x="7872902" y="3989133"/>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2" name="Rectangle 41"/>
          <p:cNvSpPr/>
          <p:nvPr/>
        </p:nvSpPr>
        <p:spPr>
          <a:xfrm>
            <a:off x="8331204" y="3988531"/>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3" name="Rectangle 42"/>
          <p:cNvSpPr/>
          <p:nvPr/>
        </p:nvSpPr>
        <p:spPr>
          <a:xfrm>
            <a:off x="565722" y="4951660"/>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4" name="Rectangle 43"/>
          <p:cNvSpPr/>
          <p:nvPr/>
        </p:nvSpPr>
        <p:spPr>
          <a:xfrm>
            <a:off x="1058774" y="4951057"/>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5" name="Rectangle 44"/>
          <p:cNvSpPr/>
          <p:nvPr/>
        </p:nvSpPr>
        <p:spPr>
          <a:xfrm>
            <a:off x="1560333" y="4951660"/>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6" name="Rectangle 45"/>
          <p:cNvSpPr/>
          <p:nvPr/>
        </p:nvSpPr>
        <p:spPr>
          <a:xfrm>
            <a:off x="2656542" y="493768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7" name="Rectangle 46"/>
          <p:cNvSpPr/>
          <p:nvPr/>
        </p:nvSpPr>
        <p:spPr>
          <a:xfrm>
            <a:off x="3149594" y="493708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8" name="Rectangle 47"/>
          <p:cNvSpPr/>
          <p:nvPr/>
        </p:nvSpPr>
        <p:spPr>
          <a:xfrm>
            <a:off x="3651154" y="493768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49" name="Rectangle 48"/>
          <p:cNvSpPr/>
          <p:nvPr/>
        </p:nvSpPr>
        <p:spPr>
          <a:xfrm>
            <a:off x="4109454" y="4937085"/>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0" name="Rectangle 49"/>
          <p:cNvSpPr/>
          <p:nvPr/>
        </p:nvSpPr>
        <p:spPr>
          <a:xfrm>
            <a:off x="4774101" y="4951660"/>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1" name="Rectangle 50"/>
          <p:cNvSpPr/>
          <p:nvPr/>
        </p:nvSpPr>
        <p:spPr>
          <a:xfrm>
            <a:off x="5267153" y="4951057"/>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2" name="Rectangle 51"/>
          <p:cNvSpPr/>
          <p:nvPr/>
        </p:nvSpPr>
        <p:spPr>
          <a:xfrm>
            <a:off x="5768712" y="4951660"/>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3" name="Rectangle 52"/>
          <p:cNvSpPr/>
          <p:nvPr/>
        </p:nvSpPr>
        <p:spPr>
          <a:xfrm>
            <a:off x="6227013" y="4951057"/>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4" name="Rectangle 53"/>
          <p:cNvSpPr/>
          <p:nvPr/>
        </p:nvSpPr>
        <p:spPr>
          <a:xfrm>
            <a:off x="6891660" y="4938292"/>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5" name="Rectangle 54"/>
          <p:cNvSpPr/>
          <p:nvPr/>
        </p:nvSpPr>
        <p:spPr>
          <a:xfrm>
            <a:off x="7384712" y="493768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6" name="Rectangle 55"/>
          <p:cNvSpPr/>
          <p:nvPr/>
        </p:nvSpPr>
        <p:spPr>
          <a:xfrm>
            <a:off x="7886270" y="4938292"/>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7" name="Rectangle 56"/>
          <p:cNvSpPr/>
          <p:nvPr/>
        </p:nvSpPr>
        <p:spPr>
          <a:xfrm>
            <a:off x="8344572" y="4937689"/>
            <a:ext cx="276491"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w="3175" cmpd="sng">
                <a:solidFill>
                  <a:srgbClr val="000000"/>
                </a:solidFill>
              </a:ln>
              <a:solidFill>
                <a:prstClr val="white"/>
              </a:solidFill>
              <a:latin typeface="Calibri"/>
            </a:endParaRPr>
          </a:p>
        </p:txBody>
      </p:sp>
      <p:sp>
        <p:nvSpPr>
          <p:cNvPr id="58" name="Title 1"/>
          <p:cNvSpPr>
            <a:spLocks noGrp="1"/>
          </p:cNvSpPr>
          <p:nvPr>
            <p:ph type="title"/>
          </p:nvPr>
        </p:nvSpPr>
        <p:spPr>
          <a:xfrm>
            <a:off x="457200" y="294103"/>
            <a:ext cx="8229600" cy="882904"/>
          </a:xfrm>
        </p:spPr>
        <p:txBody>
          <a:bodyPr>
            <a:normAutofit fontScale="90000"/>
          </a:bodyPr>
          <a:lstStyle/>
          <a:p>
            <a:r>
              <a:rPr lang="en-US" dirty="0"/>
              <a:t>Experiments </a:t>
            </a:r>
            <a:br>
              <a:rPr lang="en-US" dirty="0"/>
            </a:br>
            <a:r>
              <a:rPr lang="en-US" sz="3100" dirty="0"/>
              <a:t>Densification Methods</a:t>
            </a:r>
            <a:br>
              <a:rPr lang="en-US" sz="3100" dirty="0"/>
            </a:br>
            <a:endParaRPr lang="en-US" dirty="0"/>
          </a:p>
        </p:txBody>
      </p:sp>
      <p:sp>
        <p:nvSpPr>
          <p:cNvPr id="2" name="Slide Number Placeholder 1"/>
          <p:cNvSpPr>
            <a:spLocks noGrp="1"/>
          </p:cNvSpPr>
          <p:nvPr>
            <p:ph type="sldNum" sz="quarter" idx="12"/>
          </p:nvPr>
        </p:nvSpPr>
        <p:spPr/>
        <p:txBody>
          <a:bodyPr/>
          <a:lstStyle/>
          <a:p>
            <a:pPr>
              <a:defRPr/>
            </a:pPr>
            <a:fld id="{4569DCD8-05AC-A541-BEE1-82CF59BF5289}" type="slidenum">
              <a:rPr lang="en-US">
                <a:solidFill>
                  <a:prstClr val="black">
                    <a:tint val="75000"/>
                  </a:prstClr>
                </a:solidFill>
              </a:rPr>
              <a:pPr>
                <a:defRPr/>
              </a:pPr>
              <a:t>347</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9165861-E687-46F2-9821-2EE53F81D102}"/>
              </a:ext>
            </a:extLst>
          </p:cNvPr>
          <p:cNvSpPr>
            <a:spLocks noGrp="1"/>
          </p:cNvSpPr>
          <p:nvPr>
            <p:ph type="ftr" sz="quarter" idx="11"/>
          </p:nvPr>
        </p:nvSpPr>
        <p:spPr/>
        <p:txBody>
          <a:bodyPr/>
          <a:lstStyle/>
          <a:p>
            <a:pPr>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
        <p:nvSpPr>
          <p:cNvPr id="59" name="Rectangle 58">
            <a:extLst>
              <a:ext uri="{FF2B5EF4-FFF2-40B4-BE49-F238E27FC236}">
                <a16:creationId xmlns:a16="http://schemas.microsoft.com/office/drawing/2014/main" id="{3C32EF31-B6E9-4ABF-98B3-3465DB117C2F}"/>
              </a:ext>
            </a:extLst>
          </p:cNvPr>
          <p:cNvSpPr/>
          <p:nvPr/>
        </p:nvSpPr>
        <p:spPr>
          <a:xfrm>
            <a:off x="7732787" y="278111"/>
            <a:ext cx="1297927"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60" name="Rectangle 59">
            <a:extLst>
              <a:ext uri="{FF2B5EF4-FFF2-40B4-BE49-F238E27FC236}">
                <a16:creationId xmlns:a16="http://schemas.microsoft.com/office/drawing/2014/main" id="{FB4C72A7-7F48-48D5-ACEF-C8E134A14C85}"/>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61" name="Rounded Rectangle 26">
            <a:extLst>
              <a:ext uri="{FF2B5EF4-FFF2-40B4-BE49-F238E27FC236}">
                <a16:creationId xmlns:a16="http://schemas.microsoft.com/office/drawing/2014/main" id="{F1AD06D8-9CEC-41C8-9FC8-DDE1C208CA49}"/>
              </a:ext>
            </a:extLst>
          </p:cNvPr>
          <p:cNvSpPr/>
          <p:nvPr/>
        </p:nvSpPr>
        <p:spPr>
          <a:xfrm>
            <a:off x="7772400" y="36966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ZoumbatianosKDD</a:t>
            </a:r>
            <a:r>
              <a:rPr lang="en-US" sz="1300" dirty="0">
                <a:solidFill>
                  <a:prstClr val="white"/>
                </a:solidFill>
                <a:latin typeface="Gill Sans" charset="0"/>
                <a:ea typeface="Gill Sans" charset="0"/>
                <a:cs typeface="Gill Sans" charset="0"/>
              </a:rPr>
              <a:t> ‘15</a:t>
            </a:r>
            <a:endParaRPr lang="en-US" sz="1300" b="1" dirty="0">
              <a:solidFill>
                <a:prstClr val="white"/>
              </a:solidFill>
              <a:latin typeface="Gill Sans" charset="0"/>
              <a:ea typeface="Gill Sans" charset="0"/>
              <a:cs typeface="Gill Sans" charset="0"/>
            </a:endParaRPr>
          </a:p>
        </p:txBody>
      </p:sp>
      <p:sp>
        <p:nvSpPr>
          <p:cNvPr id="62" name="Rounded Rectangle 26">
            <a:extLst>
              <a:ext uri="{FF2B5EF4-FFF2-40B4-BE49-F238E27FC236}">
                <a16:creationId xmlns:a16="http://schemas.microsoft.com/office/drawing/2014/main" id="{5663101C-6444-42AC-8011-3EA95BC0DE99}"/>
              </a:ext>
            </a:extLst>
          </p:cNvPr>
          <p:cNvSpPr/>
          <p:nvPr/>
        </p:nvSpPr>
        <p:spPr>
          <a:xfrm>
            <a:off x="7771052" y="84574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ZoumbatianosTKDE</a:t>
            </a:r>
            <a:r>
              <a:rPr lang="en-US" sz="1300" dirty="0">
                <a:solidFill>
                  <a:prstClr val="white"/>
                </a:solidFill>
                <a:latin typeface="Gill Sans" charset="0"/>
                <a:ea typeface="Gill Sans" charset="0"/>
                <a:cs typeface="Gill Sans" charset="0"/>
              </a:rPr>
              <a:t> ‘18</a:t>
            </a:r>
            <a:endParaRPr lang="en-US" sz="1300" b="1"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4780267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79566" y="2123319"/>
            <a:ext cx="1082243" cy="768919"/>
          </a:xfrm>
          <a:prstGeom prst="rect">
            <a:avLst/>
          </a:prstGeom>
        </p:spPr>
      </p:pic>
      <p:sp>
        <p:nvSpPr>
          <p:cNvPr id="4" name="Rectangle 3"/>
          <p:cNvSpPr/>
          <p:nvPr/>
        </p:nvSpPr>
        <p:spPr>
          <a:xfrm>
            <a:off x="1865010" y="2010014"/>
            <a:ext cx="7024993" cy="1015663"/>
          </a:xfrm>
          <a:prstGeom prst="rect">
            <a:avLst/>
          </a:prstGeom>
        </p:spPr>
        <p:txBody>
          <a:bodyPr wrap="square">
            <a:spAutoFit/>
          </a:bodyPr>
          <a:lstStyle/>
          <a:p>
            <a:pPr defTabSz="457189">
              <a:defRPr/>
            </a:pPr>
            <a:r>
              <a:rPr lang="en-US" sz="2000" b="1" dirty="0">
                <a:solidFill>
                  <a:prstClr val="black"/>
                </a:solidFill>
                <a:latin typeface="Gill Sans"/>
                <a:cs typeface="Gill Sans"/>
              </a:rPr>
              <a:t>Theoretical background</a:t>
            </a:r>
          </a:p>
          <a:p>
            <a:pPr defTabSz="457189">
              <a:defRPr/>
            </a:pPr>
            <a:r>
              <a:rPr lang="en-US" sz="2000" dirty="0">
                <a:solidFill>
                  <a:prstClr val="black"/>
                </a:solidFill>
                <a:latin typeface="Gill Sans"/>
                <a:cs typeface="Gill Sans"/>
              </a:rPr>
              <a:t>Methodology for characterizing </a:t>
            </a:r>
          </a:p>
          <a:p>
            <a:pPr defTabSz="457189">
              <a:defRPr/>
            </a:pPr>
            <a:r>
              <a:rPr lang="en-US" sz="2000" dirty="0">
                <a:solidFill>
                  <a:prstClr val="black"/>
                </a:solidFill>
                <a:latin typeface="Gill Sans"/>
                <a:cs typeface="Gill Sans"/>
              </a:rPr>
              <a:t>NN queries for data series indexes</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792" y="3478058"/>
            <a:ext cx="1027016" cy="833595"/>
          </a:xfrm>
          <a:prstGeom prst="rect">
            <a:avLst/>
          </a:prstGeom>
        </p:spPr>
      </p:pic>
      <p:sp>
        <p:nvSpPr>
          <p:cNvPr id="6" name="Rectangle 5"/>
          <p:cNvSpPr/>
          <p:nvPr/>
        </p:nvSpPr>
        <p:spPr>
          <a:xfrm>
            <a:off x="1865010" y="3360571"/>
            <a:ext cx="7246353" cy="1015663"/>
          </a:xfrm>
          <a:prstGeom prst="rect">
            <a:avLst/>
          </a:prstGeom>
        </p:spPr>
        <p:txBody>
          <a:bodyPr wrap="square">
            <a:spAutoFit/>
          </a:bodyPr>
          <a:lstStyle/>
          <a:p>
            <a:pPr defTabSz="457189">
              <a:defRPr/>
            </a:pPr>
            <a:r>
              <a:rPr lang="en-US" sz="2000" b="1" dirty="0">
                <a:solidFill>
                  <a:prstClr val="black"/>
                </a:solidFill>
                <a:latin typeface="Gill Sans"/>
                <a:cs typeface="Gill Sans"/>
              </a:rPr>
              <a:t>Nearest neighbor query workload generator</a:t>
            </a:r>
            <a:r>
              <a:rPr lang="en-US" sz="2000" dirty="0">
                <a:solidFill>
                  <a:prstClr val="black"/>
                </a:solidFill>
                <a:latin typeface="Gill Sans"/>
                <a:cs typeface="Gill Sans"/>
              </a:rPr>
              <a:t> </a:t>
            </a:r>
          </a:p>
          <a:p>
            <a:pPr defTabSz="457189">
              <a:defRPr/>
            </a:pPr>
            <a:r>
              <a:rPr lang="en-US" sz="2000" dirty="0">
                <a:solidFill>
                  <a:prstClr val="black"/>
                </a:solidFill>
                <a:latin typeface="Gill Sans"/>
                <a:cs typeface="Gill Sans"/>
              </a:rPr>
              <a:t>Designed to stress-test data series indexes </a:t>
            </a:r>
          </a:p>
          <a:p>
            <a:pPr defTabSz="457189">
              <a:defRPr/>
            </a:pPr>
            <a:r>
              <a:rPr lang="en-US" sz="2000" dirty="0">
                <a:solidFill>
                  <a:prstClr val="black"/>
                </a:solidFill>
                <a:latin typeface="Gill Sans"/>
                <a:cs typeface="Gill Sans"/>
              </a:rPr>
              <a:t>at varying levels of difficulty</a:t>
            </a: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348</a:t>
            </a:fld>
            <a:endParaRPr lang="en-US">
              <a:solidFill>
                <a:prstClr val="black">
                  <a:tint val="75000"/>
                </a:prstClr>
              </a:solidFill>
            </a:endParaRPr>
          </a:p>
        </p:txBody>
      </p:sp>
      <p:sp>
        <p:nvSpPr>
          <p:cNvPr id="13" name="Rectangle 12">
            <a:extLst>
              <a:ext uri="{FF2B5EF4-FFF2-40B4-BE49-F238E27FC236}">
                <a16:creationId xmlns:a16="http://schemas.microsoft.com/office/drawing/2014/main" id="{53F2E06C-A0B6-41CF-83B4-116BC9D92FC4}"/>
              </a:ext>
            </a:extLst>
          </p:cNvPr>
          <p:cNvSpPr/>
          <p:nvPr/>
        </p:nvSpPr>
        <p:spPr>
          <a:xfrm>
            <a:off x="457203" y="1475065"/>
            <a:ext cx="7024993" cy="461665"/>
          </a:xfrm>
          <a:prstGeom prst="rect">
            <a:avLst/>
          </a:prstGeom>
        </p:spPr>
        <p:txBody>
          <a:bodyPr wrap="square">
            <a:spAutoFit/>
          </a:bodyPr>
          <a:lstStyle/>
          <a:p>
            <a:pPr defTabSz="457189">
              <a:defRPr/>
            </a:pPr>
            <a:r>
              <a:rPr lang="en-US" sz="2400" b="1" dirty="0">
                <a:solidFill>
                  <a:prstClr val="black"/>
                </a:solidFill>
                <a:latin typeface="Gill Sans"/>
                <a:cs typeface="Gill Sans"/>
              </a:rPr>
              <a:t>Pros:</a:t>
            </a:r>
            <a:endParaRPr lang="en-US" sz="2400" dirty="0">
              <a:solidFill>
                <a:prstClr val="black"/>
              </a:solidFill>
              <a:latin typeface="Gill Sans"/>
              <a:cs typeface="Gill Sans"/>
            </a:endParaRPr>
          </a:p>
        </p:txBody>
      </p:sp>
      <p:sp>
        <p:nvSpPr>
          <p:cNvPr id="15" name="Rectangle 14">
            <a:extLst>
              <a:ext uri="{FF2B5EF4-FFF2-40B4-BE49-F238E27FC236}">
                <a16:creationId xmlns:a16="http://schemas.microsoft.com/office/drawing/2014/main" id="{A5BAB1B5-E95B-4E5A-9B6A-E8B52D2ECA38}"/>
              </a:ext>
            </a:extLst>
          </p:cNvPr>
          <p:cNvSpPr/>
          <p:nvPr/>
        </p:nvSpPr>
        <p:spPr>
          <a:xfrm>
            <a:off x="1865010" y="5491797"/>
            <a:ext cx="7024993" cy="707886"/>
          </a:xfrm>
          <a:prstGeom prst="rect">
            <a:avLst/>
          </a:prstGeom>
        </p:spPr>
        <p:txBody>
          <a:bodyPr wrap="square">
            <a:spAutoFit/>
          </a:bodyPr>
          <a:lstStyle/>
          <a:p>
            <a:pPr defTabSz="457189">
              <a:defRPr/>
            </a:pPr>
            <a:r>
              <a:rPr lang="en-US" sz="2000" b="1" dirty="0">
                <a:solidFill>
                  <a:prstClr val="black"/>
                </a:solidFill>
                <a:latin typeface="Gill Sans"/>
                <a:cs typeface="Gill Sans"/>
              </a:rPr>
              <a:t>Time complexity</a:t>
            </a:r>
          </a:p>
          <a:p>
            <a:pPr defTabSz="457189">
              <a:defRPr/>
            </a:pPr>
            <a:r>
              <a:rPr lang="en-US" sz="2000" dirty="0">
                <a:solidFill>
                  <a:prstClr val="black"/>
                </a:solidFill>
                <a:latin typeface="Gill Sans"/>
                <a:cs typeface="Gill Sans"/>
              </a:rPr>
              <a:t>Need new approach to scale to very large datasets</a:t>
            </a:r>
          </a:p>
        </p:txBody>
      </p:sp>
      <p:sp>
        <p:nvSpPr>
          <p:cNvPr id="16" name="Rectangle 15">
            <a:extLst>
              <a:ext uri="{FF2B5EF4-FFF2-40B4-BE49-F238E27FC236}">
                <a16:creationId xmlns:a16="http://schemas.microsoft.com/office/drawing/2014/main" id="{16A9BE3F-2F52-4FE4-BA52-207E4A3D4720}"/>
              </a:ext>
            </a:extLst>
          </p:cNvPr>
          <p:cNvSpPr/>
          <p:nvPr/>
        </p:nvSpPr>
        <p:spPr>
          <a:xfrm>
            <a:off x="457203" y="4956850"/>
            <a:ext cx="7024993" cy="461665"/>
          </a:xfrm>
          <a:prstGeom prst="rect">
            <a:avLst/>
          </a:prstGeom>
        </p:spPr>
        <p:txBody>
          <a:bodyPr wrap="square">
            <a:spAutoFit/>
          </a:bodyPr>
          <a:lstStyle/>
          <a:p>
            <a:pPr defTabSz="457189">
              <a:defRPr/>
            </a:pPr>
            <a:r>
              <a:rPr lang="en-US" sz="2400" b="1" dirty="0">
                <a:solidFill>
                  <a:prstClr val="black"/>
                </a:solidFill>
                <a:latin typeface="Gill Sans"/>
                <a:cs typeface="Gill Sans"/>
              </a:rPr>
              <a:t>Cons:</a:t>
            </a:r>
            <a:endParaRPr lang="en-US" sz="2400" dirty="0">
              <a:solidFill>
                <a:prstClr val="black"/>
              </a:solidFill>
              <a:latin typeface="Gill Sans"/>
              <a:cs typeface="Gill Sans"/>
            </a:endParaRPr>
          </a:p>
        </p:txBody>
      </p:sp>
      <p:pic>
        <p:nvPicPr>
          <p:cNvPr id="11" name="Picture 10" descr="A close up of a clock&#10;&#10;Description automatically generated">
            <a:extLst>
              <a:ext uri="{FF2B5EF4-FFF2-40B4-BE49-F238E27FC236}">
                <a16:creationId xmlns:a16="http://schemas.microsoft.com/office/drawing/2014/main" id="{7D6EA8A8-63AB-44C0-B704-BCEC8EA13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795" y="5418515"/>
            <a:ext cx="935039" cy="825495"/>
          </a:xfrm>
          <a:prstGeom prst="rect">
            <a:avLst/>
          </a:prstGeom>
        </p:spPr>
      </p:pic>
      <p:sp>
        <p:nvSpPr>
          <p:cNvPr id="12" name="Footer Placeholder 11">
            <a:extLst>
              <a:ext uri="{FF2B5EF4-FFF2-40B4-BE49-F238E27FC236}">
                <a16:creationId xmlns:a16="http://schemas.microsoft.com/office/drawing/2014/main" id="{4F2E3B25-C3C6-4179-83B5-CA1732EB2D61}"/>
              </a:ext>
            </a:extLst>
          </p:cNvPr>
          <p:cNvSpPr>
            <a:spLocks noGrp="1"/>
          </p:cNvSpPr>
          <p:nvPr>
            <p:ph type="ftr" sz="quarter" idx="11"/>
          </p:nvPr>
        </p:nvSpPr>
        <p:spPr/>
        <p:txBody>
          <a:bodyPr/>
          <a:lstStyle/>
          <a:p>
            <a:pPr defTabSz="457189">
              <a:defRPr/>
            </a:pPr>
            <a:r>
              <a:rPr lang="en-US" dirty="0" err="1">
                <a:solidFill>
                  <a:prstClr val="black"/>
                </a:solidFill>
                <a:latin typeface="Calibri"/>
              </a:rPr>
              <a:t>Echihabi</a:t>
            </a:r>
            <a:r>
              <a:rPr lang="en-US" dirty="0">
                <a:solidFill>
                  <a:prstClr val="black"/>
                </a:solidFill>
                <a:latin typeface="Calibri"/>
              </a:rPr>
              <a:t>, </a:t>
            </a:r>
            <a:r>
              <a:rPr lang="en-US" dirty="0" err="1">
                <a:solidFill>
                  <a:prstClr val="black"/>
                </a:solidFill>
                <a:latin typeface="Calibri"/>
              </a:rPr>
              <a:t>Zoumpatianos</a:t>
            </a:r>
            <a:r>
              <a:rPr lang="en-US" dirty="0">
                <a:solidFill>
                  <a:prstClr val="black"/>
                </a:solidFill>
                <a:latin typeface="Calibri"/>
              </a:rPr>
              <a:t>, Palpanas - ICDE 2021</a:t>
            </a:r>
          </a:p>
        </p:txBody>
      </p:sp>
      <p:sp>
        <p:nvSpPr>
          <p:cNvPr id="14" name="Rectangle 13">
            <a:extLst>
              <a:ext uri="{FF2B5EF4-FFF2-40B4-BE49-F238E27FC236}">
                <a16:creationId xmlns:a16="http://schemas.microsoft.com/office/drawing/2014/main" id="{167847D6-6E26-4B1B-AA6E-E54C48318BA0}"/>
              </a:ext>
            </a:extLst>
          </p:cNvPr>
          <p:cNvSpPr/>
          <p:nvPr/>
        </p:nvSpPr>
        <p:spPr>
          <a:xfrm>
            <a:off x="7732787" y="278111"/>
            <a:ext cx="1297927"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189">
              <a:defRPr/>
            </a:pPr>
            <a:endParaRPr lang="en-US">
              <a:solidFill>
                <a:prstClr val="black"/>
              </a:solidFill>
              <a:latin typeface="Calibri"/>
            </a:endParaRPr>
          </a:p>
        </p:txBody>
      </p:sp>
      <p:sp>
        <p:nvSpPr>
          <p:cNvPr id="17" name="Rectangle 16">
            <a:extLst>
              <a:ext uri="{FF2B5EF4-FFF2-40B4-BE49-F238E27FC236}">
                <a16:creationId xmlns:a16="http://schemas.microsoft.com/office/drawing/2014/main" id="{8D68B218-DA84-40DC-983B-F375ECE8B8FE}"/>
              </a:ext>
            </a:extLst>
          </p:cNvPr>
          <p:cNvSpPr/>
          <p:nvPr/>
        </p:nvSpPr>
        <p:spPr>
          <a:xfrm>
            <a:off x="7736233" y="61999"/>
            <a:ext cx="926912" cy="215943"/>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algn="ctr" defTabSz="457189">
              <a:defRPr/>
            </a:pPr>
            <a:r>
              <a:rPr lang="en-US" sz="1100" dirty="0">
                <a:solidFill>
                  <a:prstClr val="white"/>
                </a:solidFill>
                <a:latin typeface="Calibri"/>
              </a:rPr>
              <a:t>Publications</a:t>
            </a:r>
          </a:p>
        </p:txBody>
      </p:sp>
      <p:sp>
        <p:nvSpPr>
          <p:cNvPr id="18" name="Rounded Rectangle 26">
            <a:extLst>
              <a:ext uri="{FF2B5EF4-FFF2-40B4-BE49-F238E27FC236}">
                <a16:creationId xmlns:a16="http://schemas.microsoft.com/office/drawing/2014/main" id="{B6E515A5-ADCC-47E3-8460-E506DC43320C}"/>
              </a:ext>
            </a:extLst>
          </p:cNvPr>
          <p:cNvSpPr/>
          <p:nvPr/>
        </p:nvSpPr>
        <p:spPr>
          <a:xfrm>
            <a:off x="7772400" y="36966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ZoumbatianosKDD</a:t>
            </a:r>
            <a:r>
              <a:rPr lang="en-US" sz="1300" dirty="0">
                <a:solidFill>
                  <a:prstClr val="white"/>
                </a:solidFill>
                <a:latin typeface="Gill Sans" charset="0"/>
                <a:ea typeface="Gill Sans" charset="0"/>
                <a:cs typeface="Gill Sans" charset="0"/>
              </a:rPr>
              <a:t> ‘15</a:t>
            </a:r>
            <a:endParaRPr lang="en-US" sz="1300" b="1" dirty="0">
              <a:solidFill>
                <a:prstClr val="white"/>
              </a:solidFill>
              <a:latin typeface="Gill Sans" charset="0"/>
              <a:ea typeface="Gill Sans" charset="0"/>
              <a:cs typeface="Gill Sans" charset="0"/>
            </a:endParaRPr>
          </a:p>
        </p:txBody>
      </p:sp>
      <p:sp>
        <p:nvSpPr>
          <p:cNvPr id="19" name="Rounded Rectangle 26">
            <a:extLst>
              <a:ext uri="{FF2B5EF4-FFF2-40B4-BE49-F238E27FC236}">
                <a16:creationId xmlns:a16="http://schemas.microsoft.com/office/drawing/2014/main" id="{EDC3219E-E59B-4866-82A2-6C7B0BC133B0}"/>
              </a:ext>
            </a:extLst>
          </p:cNvPr>
          <p:cNvSpPr/>
          <p:nvPr/>
        </p:nvSpPr>
        <p:spPr>
          <a:xfrm>
            <a:off x="7771052" y="845746"/>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defTabSz="457189">
              <a:lnSpc>
                <a:spcPct val="90000"/>
              </a:lnSpc>
              <a:defRPr/>
            </a:pPr>
            <a:r>
              <a:rPr lang="en-US" sz="1300" dirty="0" err="1">
                <a:solidFill>
                  <a:prstClr val="white"/>
                </a:solidFill>
                <a:latin typeface="Gill Sans" charset="0"/>
                <a:ea typeface="Gill Sans" charset="0"/>
                <a:cs typeface="Gill Sans" charset="0"/>
              </a:rPr>
              <a:t>ZoumbatianosTKDE</a:t>
            </a:r>
            <a:r>
              <a:rPr lang="en-US" sz="1300" dirty="0">
                <a:solidFill>
                  <a:prstClr val="white"/>
                </a:solidFill>
                <a:latin typeface="Gill Sans" charset="0"/>
                <a:ea typeface="Gill Sans" charset="0"/>
                <a:cs typeface="Gill Sans" charset="0"/>
              </a:rPr>
              <a:t> ‘18</a:t>
            </a:r>
            <a:endParaRPr lang="en-US" sz="1300" b="1"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41549890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benchmarking</a:t>
            </a:r>
          </a:p>
          <a:p>
            <a:r>
              <a:rPr lang="en-US" dirty="0">
                <a:solidFill>
                  <a:srgbClr val="C00000"/>
                </a:solidFill>
              </a:rPr>
              <a:t>interactive analytics</a:t>
            </a:r>
          </a:p>
          <a:p>
            <a:r>
              <a:rPr lang="en-US" dirty="0"/>
              <a:t>parallelization and distribution</a:t>
            </a:r>
          </a:p>
          <a:p>
            <a:r>
              <a:rPr lang="en-US" dirty="0"/>
              <a:t>deep learning</a:t>
            </a:r>
          </a:p>
        </p:txBody>
      </p:sp>
      <p:sp>
        <p:nvSpPr>
          <p:cNvPr id="4" name="Footer Placeholder 1">
            <a:extLst>
              <a:ext uri="{FF2B5EF4-FFF2-40B4-BE49-F238E27FC236}">
                <a16:creationId xmlns:a16="http://schemas.microsoft.com/office/drawing/2014/main" id="{8E44DC0A-D5EC-4A0B-AB65-553CC40E958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05265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normAutofit fontScale="85000" lnSpcReduction="20000"/>
          </a:bodyPr>
          <a:lstStyle/>
          <a:p>
            <a:endParaRPr lang="en-US" dirty="0"/>
          </a:p>
          <a:p>
            <a:r>
              <a:rPr lang="en-US" dirty="0"/>
              <a:t>similarity matching requires many distance computations</a:t>
            </a:r>
          </a:p>
          <a:p>
            <a:pPr lvl="1"/>
            <a:r>
              <a:rPr lang="en-US" dirty="0"/>
              <a:t>can significantly slow down processing</a:t>
            </a:r>
          </a:p>
          <a:p>
            <a:pPr lvl="2"/>
            <a:r>
              <a:rPr lang="en-US" dirty="0"/>
              <a:t>because of large number of data series in the collection</a:t>
            </a:r>
          </a:p>
          <a:p>
            <a:pPr lvl="2"/>
            <a:r>
              <a:rPr lang="en-US" dirty="0"/>
              <a:t>because of high dimensionality of each data series</a:t>
            </a:r>
          </a:p>
          <a:p>
            <a:endParaRPr lang="en-US" dirty="0"/>
          </a:p>
          <a:p>
            <a:r>
              <a:rPr lang="en-US" dirty="0"/>
              <a:t>in case of Euclidean Distance, we can speedup processing by</a:t>
            </a:r>
          </a:p>
          <a:p>
            <a:pPr lvl="1"/>
            <a:r>
              <a:rPr lang="en-US" dirty="0"/>
              <a:t>smart implementation of distance function</a:t>
            </a:r>
          </a:p>
          <a:p>
            <a:pPr lvl="1"/>
            <a:r>
              <a:rPr lang="en-US" dirty="0"/>
              <a:t>early abandoning</a:t>
            </a:r>
          </a:p>
          <a:p>
            <a:endParaRPr lang="en-US" dirty="0"/>
          </a:p>
          <a:p>
            <a:r>
              <a:rPr lang="en-US" dirty="0"/>
              <a:t>result in </a:t>
            </a:r>
            <a:r>
              <a:rPr lang="en-US" dirty="0">
                <a:solidFill>
                  <a:srgbClr val="C00000"/>
                </a:solidFill>
              </a:rPr>
              <a:t>considerable</a:t>
            </a:r>
            <a:r>
              <a:rPr lang="en-US" dirty="0"/>
              <a:t> performance improvement</a:t>
            </a:r>
          </a:p>
        </p:txBody>
      </p:sp>
      <p:sp>
        <p:nvSpPr>
          <p:cNvPr id="4" name="Footer Placeholder 1">
            <a:extLst>
              <a:ext uri="{FF2B5EF4-FFF2-40B4-BE49-F238E27FC236}">
                <a16:creationId xmlns:a16="http://schemas.microsoft.com/office/drawing/2014/main" id="{1477C27B-B0AB-41FA-A38A-2E800C563D0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609982119"/>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analytics over high-d data is </a:t>
            </a:r>
            <a:r>
              <a:rPr lang="en-US" dirty="0">
                <a:solidFill>
                  <a:srgbClr val="C00000"/>
                </a:solidFill>
              </a:rPr>
              <a:t>computationally expensive</a:t>
            </a:r>
          </a:p>
          <a:p>
            <a:pPr lvl="1" eaLnBrk="1" hangingPunct="1">
              <a:defRPr/>
            </a:pPr>
            <a:r>
              <a:rPr lang="en-US" dirty="0"/>
              <a:t>very high inherent complexity</a:t>
            </a:r>
          </a:p>
          <a:p>
            <a:pPr lvl="4" eaLnBrk="1" hangingPunct="1">
              <a:defRPr/>
            </a:pPr>
            <a:endParaRPr lang="en-US" dirty="0"/>
          </a:p>
          <a:p>
            <a:pPr eaLnBrk="1" hangingPunct="1">
              <a:defRPr/>
            </a:pPr>
            <a:r>
              <a:rPr lang="en-US" dirty="0"/>
              <a:t>may not always be possible to remove delays</a:t>
            </a:r>
          </a:p>
          <a:p>
            <a:pPr lvl="1" eaLnBrk="1" hangingPunct="1">
              <a:defRPr/>
            </a:pPr>
            <a:r>
              <a:rPr lang="en-US" dirty="0"/>
              <a:t>but could try to hide them!</a:t>
            </a:r>
          </a:p>
          <a:p>
            <a:pPr eaLnBrk="1" hangingPunct="1">
              <a:defRPr/>
            </a:pPr>
            <a:endParaRPr lang="en-US" dirty="0"/>
          </a:p>
        </p:txBody>
      </p:sp>
      <p:sp>
        <p:nvSpPr>
          <p:cNvPr id="4" name="Footer Placeholder 1">
            <a:extLst>
              <a:ext uri="{FF2B5EF4-FFF2-40B4-BE49-F238E27FC236}">
                <a16:creationId xmlns:a16="http://schemas.microsoft.com/office/drawing/2014/main" id="{0D0F62DD-919C-49D3-AD4A-B90287CC39E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9929733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eaLnBrk="1" hangingPunct="1">
              <a:defRPr/>
            </a:pPr>
            <a:endParaRPr lang="en-US" dirty="0"/>
          </a:p>
        </p:txBody>
      </p:sp>
      <p:sp>
        <p:nvSpPr>
          <p:cNvPr id="7" name="Rectangle 6">
            <a:extLst>
              <a:ext uri="{FF2B5EF4-FFF2-40B4-BE49-F238E27FC236}">
                <a16:creationId xmlns:a16="http://schemas.microsoft.com/office/drawing/2014/main" id="{88CF4872-119F-4C8D-8974-9A874BE947AB}"/>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8" name="Rectangle 7">
            <a:extLst>
              <a:ext uri="{FF2B5EF4-FFF2-40B4-BE49-F238E27FC236}">
                <a16:creationId xmlns:a16="http://schemas.microsoft.com/office/drawing/2014/main" id="{25E104C3-2761-429D-9B55-3D7CF1E6F3D6}"/>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0" name="Rounded Rectangle 12">
            <a:extLst>
              <a:ext uri="{FF2B5EF4-FFF2-40B4-BE49-F238E27FC236}">
                <a16:creationId xmlns:a16="http://schemas.microsoft.com/office/drawing/2014/main" id="{4BB53377-D8E8-42DD-A60F-032758DFC0D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Gogolou</a:t>
            </a:r>
            <a:r>
              <a:rPr lang="en-US" sz="1300" kern="0" dirty="0">
                <a:solidFill>
                  <a:prstClr val="white"/>
                </a:solidFill>
                <a:latin typeface="Gill Sans" charset="0"/>
                <a:ea typeface="Gill Sans" charset="0"/>
                <a:cs typeface="Gill Sans" charset="0"/>
              </a:rPr>
              <a:t>-BigVis‘19</a:t>
            </a:r>
            <a:endParaRPr lang="en-US" sz="1300" b="1" kern="0" dirty="0">
              <a:solidFill>
                <a:prstClr val="white"/>
              </a:solidFill>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C9F6BE99-5ECC-4FDB-B537-4C77311A3BB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9911363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eaLnBrk="1" hangingPunct="1">
              <a:defRPr/>
            </a:pPr>
            <a:endParaRPr lang="en-US" dirty="0"/>
          </a:p>
        </p:txBody>
      </p:sp>
      <p:sp>
        <p:nvSpPr>
          <p:cNvPr id="7" name="Rectangle 6">
            <a:extLst>
              <a:ext uri="{FF2B5EF4-FFF2-40B4-BE49-F238E27FC236}">
                <a16:creationId xmlns:a16="http://schemas.microsoft.com/office/drawing/2014/main" id="{88CF4872-119F-4C8D-8974-9A874BE947AB}"/>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8" name="Rectangle 7">
            <a:extLst>
              <a:ext uri="{FF2B5EF4-FFF2-40B4-BE49-F238E27FC236}">
                <a16:creationId xmlns:a16="http://schemas.microsoft.com/office/drawing/2014/main" id="{25E104C3-2761-429D-9B55-3D7CF1E6F3D6}"/>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0" name="Rounded Rectangle 12">
            <a:extLst>
              <a:ext uri="{FF2B5EF4-FFF2-40B4-BE49-F238E27FC236}">
                <a16:creationId xmlns:a16="http://schemas.microsoft.com/office/drawing/2014/main" id="{4BB53377-D8E8-42DD-A60F-032758DFC0D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1" name="Picture 1">
            <a:extLst>
              <a:ext uri="{FF2B5EF4-FFF2-40B4-BE49-F238E27FC236}">
                <a16:creationId xmlns:a16="http://schemas.microsoft.com/office/drawing/2014/main" id="{1A4B48CA-5BE9-4AA0-B8BF-AD56CEC2EF7F}"/>
              </a:ext>
            </a:extLst>
          </p:cNvPr>
          <p:cNvPicPr>
            <a:picLocks noChangeAspect="1"/>
          </p:cNvPicPr>
          <p:nvPr/>
        </p:nvPicPr>
        <p:blipFill rotWithShape="1">
          <a:blip r:embed="rId2"/>
          <a:srcRect r="9205"/>
          <a:stretch/>
        </p:blipFill>
        <p:spPr>
          <a:xfrm>
            <a:off x="74723" y="4038049"/>
            <a:ext cx="4671849" cy="1988985"/>
          </a:xfrm>
          <a:prstGeom prst="rect">
            <a:avLst/>
          </a:prstGeom>
        </p:spPr>
      </p:pic>
      <p:sp>
        <p:nvSpPr>
          <p:cNvPr id="9" name="Footer Placeholder 1">
            <a:extLst>
              <a:ext uri="{FF2B5EF4-FFF2-40B4-BE49-F238E27FC236}">
                <a16:creationId xmlns:a16="http://schemas.microsoft.com/office/drawing/2014/main" id="{B19A1FFE-D040-443C-98A4-B2537B8F7EA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82118011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eaLnBrk="1" hangingPunct="1">
              <a:defRPr/>
            </a:pPr>
            <a:endParaRPr lang="en-US" dirty="0"/>
          </a:p>
        </p:txBody>
      </p:sp>
      <p:sp>
        <p:nvSpPr>
          <p:cNvPr id="7" name="Rectangle 6">
            <a:extLst>
              <a:ext uri="{FF2B5EF4-FFF2-40B4-BE49-F238E27FC236}">
                <a16:creationId xmlns:a16="http://schemas.microsoft.com/office/drawing/2014/main" id="{88CF4872-119F-4C8D-8974-9A874BE947AB}"/>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8" name="Rectangle 7">
            <a:extLst>
              <a:ext uri="{FF2B5EF4-FFF2-40B4-BE49-F238E27FC236}">
                <a16:creationId xmlns:a16="http://schemas.microsoft.com/office/drawing/2014/main" id="{25E104C3-2761-429D-9B55-3D7CF1E6F3D6}"/>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0" name="Rounded Rectangle 12">
            <a:extLst>
              <a:ext uri="{FF2B5EF4-FFF2-40B4-BE49-F238E27FC236}">
                <a16:creationId xmlns:a16="http://schemas.microsoft.com/office/drawing/2014/main" id="{4BB53377-D8E8-42DD-A60F-032758DFC0D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3" name="Picture 1">
            <a:extLst>
              <a:ext uri="{FF2B5EF4-FFF2-40B4-BE49-F238E27FC236}">
                <a16:creationId xmlns:a16="http://schemas.microsoft.com/office/drawing/2014/main" id="{6A6BB05B-28B6-4CA5-9F0E-DBA338E56D23}"/>
              </a:ext>
            </a:extLst>
          </p:cNvPr>
          <p:cNvPicPr>
            <a:picLocks noChangeAspect="1"/>
          </p:cNvPicPr>
          <p:nvPr/>
        </p:nvPicPr>
        <p:blipFill rotWithShape="1">
          <a:blip r:embed="rId2"/>
          <a:srcRect r="9205"/>
          <a:stretch/>
        </p:blipFill>
        <p:spPr>
          <a:xfrm>
            <a:off x="74723" y="4038049"/>
            <a:ext cx="4671849" cy="1988985"/>
          </a:xfrm>
          <a:prstGeom prst="rect">
            <a:avLst/>
          </a:prstGeom>
        </p:spPr>
      </p:pic>
      <p:sp>
        <p:nvSpPr>
          <p:cNvPr id="16" name="Oval 2">
            <a:extLst>
              <a:ext uri="{FF2B5EF4-FFF2-40B4-BE49-F238E27FC236}">
                <a16:creationId xmlns:a16="http://schemas.microsoft.com/office/drawing/2014/main" id="{F5CDA62A-5BDF-4982-BFB5-119570B52A60}"/>
              </a:ext>
            </a:extLst>
          </p:cNvPr>
          <p:cNvSpPr/>
          <p:nvPr/>
        </p:nvSpPr>
        <p:spPr>
          <a:xfrm>
            <a:off x="581995" y="4470017"/>
            <a:ext cx="772887" cy="155701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Georgia"/>
            </a:endParaRPr>
          </a:p>
        </p:txBody>
      </p:sp>
      <p:sp>
        <p:nvSpPr>
          <p:cNvPr id="9" name="Footer Placeholder 1">
            <a:extLst>
              <a:ext uri="{FF2B5EF4-FFF2-40B4-BE49-F238E27FC236}">
                <a16:creationId xmlns:a16="http://schemas.microsoft.com/office/drawing/2014/main" id="{D7C327A4-06E4-411D-B4AB-A56CAA83A11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24443652"/>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eaLnBrk="1" hangingPunct="1">
              <a:defRPr/>
            </a:pPr>
            <a:endParaRPr lang="en-US" dirty="0"/>
          </a:p>
        </p:txBody>
      </p:sp>
      <p:sp>
        <p:nvSpPr>
          <p:cNvPr id="7" name="Rectangle 6">
            <a:extLst>
              <a:ext uri="{FF2B5EF4-FFF2-40B4-BE49-F238E27FC236}">
                <a16:creationId xmlns:a16="http://schemas.microsoft.com/office/drawing/2014/main" id="{88CF4872-119F-4C8D-8974-9A874BE947AB}"/>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8" name="Rectangle 7">
            <a:extLst>
              <a:ext uri="{FF2B5EF4-FFF2-40B4-BE49-F238E27FC236}">
                <a16:creationId xmlns:a16="http://schemas.microsoft.com/office/drawing/2014/main" id="{25E104C3-2761-429D-9B55-3D7CF1E6F3D6}"/>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0" name="Rounded Rectangle 12">
            <a:extLst>
              <a:ext uri="{FF2B5EF4-FFF2-40B4-BE49-F238E27FC236}">
                <a16:creationId xmlns:a16="http://schemas.microsoft.com/office/drawing/2014/main" id="{4BB53377-D8E8-42DD-A60F-032758DFC0D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2" name="Picture 1">
            <a:extLst>
              <a:ext uri="{FF2B5EF4-FFF2-40B4-BE49-F238E27FC236}">
                <a16:creationId xmlns:a16="http://schemas.microsoft.com/office/drawing/2014/main" id="{3C5AF451-9F40-40CE-A26C-961AAEEE06A6}"/>
              </a:ext>
            </a:extLst>
          </p:cNvPr>
          <p:cNvPicPr>
            <a:picLocks noChangeAspect="1"/>
          </p:cNvPicPr>
          <p:nvPr/>
        </p:nvPicPr>
        <p:blipFill rotWithShape="1">
          <a:blip r:embed="rId2"/>
          <a:srcRect r="9205"/>
          <a:stretch/>
        </p:blipFill>
        <p:spPr>
          <a:xfrm>
            <a:off x="74723" y="4038049"/>
            <a:ext cx="4671849" cy="1988985"/>
          </a:xfrm>
          <a:prstGeom prst="rect">
            <a:avLst/>
          </a:prstGeom>
        </p:spPr>
      </p:pic>
      <p:sp>
        <p:nvSpPr>
          <p:cNvPr id="3" name="Oval 2">
            <a:extLst>
              <a:ext uri="{FF2B5EF4-FFF2-40B4-BE49-F238E27FC236}">
                <a16:creationId xmlns:a16="http://schemas.microsoft.com/office/drawing/2014/main" id="{21269380-864F-43E6-A7F4-9DD2C4E380E9}"/>
              </a:ext>
            </a:extLst>
          </p:cNvPr>
          <p:cNvSpPr/>
          <p:nvPr/>
        </p:nvSpPr>
        <p:spPr>
          <a:xfrm>
            <a:off x="581995" y="4470017"/>
            <a:ext cx="772887" cy="155701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Georgia"/>
            </a:endParaRPr>
          </a:p>
        </p:txBody>
      </p:sp>
      <p:sp>
        <p:nvSpPr>
          <p:cNvPr id="14" name="Arrow: Curved Down 13">
            <a:extLst>
              <a:ext uri="{FF2B5EF4-FFF2-40B4-BE49-F238E27FC236}">
                <a16:creationId xmlns:a16="http://schemas.microsoft.com/office/drawing/2014/main" id="{AEBF75AD-C7DB-4534-84C4-396F84F01B1B}"/>
              </a:ext>
            </a:extLst>
          </p:cNvPr>
          <p:cNvSpPr/>
          <p:nvPr/>
        </p:nvSpPr>
        <p:spPr>
          <a:xfrm rot="21319376">
            <a:off x="816166" y="3514883"/>
            <a:ext cx="5570075" cy="7640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black"/>
              </a:solidFill>
              <a:latin typeface="Georgia"/>
            </a:endParaRPr>
          </a:p>
        </p:txBody>
      </p:sp>
      <p:pic>
        <p:nvPicPr>
          <p:cNvPr id="25" name="Google Shape;314;p42">
            <a:extLst>
              <a:ext uri="{FF2B5EF4-FFF2-40B4-BE49-F238E27FC236}">
                <a16:creationId xmlns:a16="http://schemas.microsoft.com/office/drawing/2014/main" id="{7861AF7F-8D89-4A6E-964E-08A4D662FF16}"/>
              </a:ext>
            </a:extLst>
          </p:cNvPr>
          <p:cNvPicPr preferRelativeResize="0"/>
          <p:nvPr/>
        </p:nvPicPr>
        <p:blipFill rotWithShape="1">
          <a:blip r:embed="rId3">
            <a:alphaModFix/>
          </a:blip>
          <a:srcRect l="78810" t="1468"/>
          <a:stretch/>
        </p:blipFill>
        <p:spPr>
          <a:xfrm>
            <a:off x="8371793" y="4370356"/>
            <a:ext cx="658531" cy="2129059"/>
          </a:xfrm>
          <a:prstGeom prst="rect">
            <a:avLst/>
          </a:prstGeom>
          <a:noFill/>
          <a:ln>
            <a:noFill/>
          </a:ln>
        </p:spPr>
      </p:pic>
      <p:pic>
        <p:nvPicPr>
          <p:cNvPr id="26" name="Google Shape;316;p42">
            <a:extLst>
              <a:ext uri="{FF2B5EF4-FFF2-40B4-BE49-F238E27FC236}">
                <a16:creationId xmlns:a16="http://schemas.microsoft.com/office/drawing/2014/main" id="{8911EA89-CEE4-48CC-9F9C-575BD0715D9C}"/>
              </a:ext>
            </a:extLst>
          </p:cNvPr>
          <p:cNvPicPr preferRelativeResize="0"/>
          <p:nvPr/>
        </p:nvPicPr>
        <p:blipFill rotWithShape="1">
          <a:blip r:embed="rId4">
            <a:alphaModFix/>
          </a:blip>
          <a:srcRect l="13816" t="44526" r="51667" b="25198"/>
          <a:stretch/>
        </p:blipFill>
        <p:spPr>
          <a:xfrm>
            <a:off x="4780367" y="4254021"/>
            <a:ext cx="3680095" cy="1892445"/>
          </a:xfrm>
          <a:prstGeom prst="rect">
            <a:avLst/>
          </a:prstGeom>
          <a:noFill/>
          <a:ln>
            <a:noFill/>
          </a:ln>
        </p:spPr>
      </p:pic>
      <p:sp>
        <p:nvSpPr>
          <p:cNvPr id="27" name="Google Shape;318;p42">
            <a:extLst>
              <a:ext uri="{FF2B5EF4-FFF2-40B4-BE49-F238E27FC236}">
                <a16:creationId xmlns:a16="http://schemas.microsoft.com/office/drawing/2014/main" id="{B45196BE-4FED-4C84-BD38-E4047F491D25}"/>
              </a:ext>
            </a:extLst>
          </p:cNvPr>
          <p:cNvSpPr/>
          <p:nvPr/>
        </p:nvSpPr>
        <p:spPr>
          <a:xfrm>
            <a:off x="7851371" y="5606965"/>
            <a:ext cx="322671" cy="218577"/>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latin typeface="Georgia"/>
              <a:ea typeface="Georgia"/>
              <a:cs typeface="Georgia"/>
              <a:sym typeface="Georgia"/>
            </a:endParaRPr>
          </a:p>
        </p:txBody>
      </p:sp>
      <p:sp>
        <p:nvSpPr>
          <p:cNvPr id="28" name="Google Shape;304;p41">
            <a:extLst>
              <a:ext uri="{FF2B5EF4-FFF2-40B4-BE49-F238E27FC236}">
                <a16:creationId xmlns:a16="http://schemas.microsoft.com/office/drawing/2014/main" id="{DA068B47-0236-428A-BCD2-885E74C19A5C}"/>
              </a:ext>
            </a:extLst>
          </p:cNvPr>
          <p:cNvSpPr/>
          <p:nvPr/>
        </p:nvSpPr>
        <p:spPr>
          <a:xfrm>
            <a:off x="6824443" y="5620363"/>
            <a:ext cx="322671" cy="218577"/>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sz="1800">
              <a:solidFill>
                <a:srgbClr val="FFFFFF"/>
              </a:solidFill>
              <a:latin typeface="Georgia"/>
              <a:ea typeface="Georgia"/>
              <a:cs typeface="Georgia"/>
              <a:sym typeface="Georgia"/>
            </a:endParaRPr>
          </a:p>
        </p:txBody>
      </p:sp>
      <p:sp>
        <p:nvSpPr>
          <p:cNvPr id="15" name="Footer Placeholder 1">
            <a:extLst>
              <a:ext uri="{FF2B5EF4-FFF2-40B4-BE49-F238E27FC236}">
                <a16:creationId xmlns:a16="http://schemas.microsoft.com/office/drawing/2014/main" id="{3DBE91DA-3D9E-4B44-8876-A334A1E57AA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89883642"/>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Palpanas - ICDE 2021</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355</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2">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6142535" y="3987347"/>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D0CFE8-AD46-4476-AD02-3CF8EB861B41}"/>
              </a:ext>
            </a:extLst>
          </p:cNvPr>
          <p:cNvSpPr/>
          <p:nvPr/>
        </p:nvSpPr>
        <p:spPr>
          <a:xfrm>
            <a:off x="1765982" y="4137289"/>
            <a:ext cx="4495219" cy="215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0F69F2-F3CC-465C-B3DD-ECC64A8725C0}"/>
              </a:ext>
            </a:extLst>
          </p:cNvPr>
          <p:cNvSpPr/>
          <p:nvPr/>
        </p:nvSpPr>
        <p:spPr>
          <a:xfrm>
            <a:off x="1614160" y="4661950"/>
            <a:ext cx="347264" cy="155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812487"/>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Palpanas - ICDE 2021</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356</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2">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6142535" y="4329732"/>
            <a:ext cx="2979996" cy="1954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D0CFE8-AD46-4476-AD02-3CF8EB861B41}"/>
              </a:ext>
            </a:extLst>
          </p:cNvPr>
          <p:cNvSpPr/>
          <p:nvPr/>
        </p:nvSpPr>
        <p:spPr>
          <a:xfrm>
            <a:off x="3511019" y="4329735"/>
            <a:ext cx="2750180" cy="1988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6A82B7A-B834-4839-AFDA-03953C9F4FD2}"/>
              </a:ext>
            </a:extLst>
          </p:cNvPr>
          <p:cNvSpPr/>
          <p:nvPr/>
        </p:nvSpPr>
        <p:spPr>
          <a:xfrm>
            <a:off x="3099189" y="5288555"/>
            <a:ext cx="649155" cy="923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0F69F2-F3CC-465C-B3DD-ECC64A8725C0}"/>
              </a:ext>
            </a:extLst>
          </p:cNvPr>
          <p:cNvSpPr/>
          <p:nvPr/>
        </p:nvSpPr>
        <p:spPr>
          <a:xfrm>
            <a:off x="3099190" y="4329733"/>
            <a:ext cx="809699" cy="737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8CA6A1E-D303-4D86-B453-1BF4605B6CC3}"/>
              </a:ext>
            </a:extLst>
          </p:cNvPr>
          <p:cNvSpPr/>
          <p:nvPr/>
        </p:nvSpPr>
        <p:spPr>
          <a:xfrm>
            <a:off x="7643776" y="3987347"/>
            <a:ext cx="1478757"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44972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Palpanas - ICDE 2021</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357</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2">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6142535" y="4329731"/>
            <a:ext cx="2979996" cy="195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D0CFE8-AD46-4476-AD02-3CF8EB861B41}"/>
              </a:ext>
            </a:extLst>
          </p:cNvPr>
          <p:cNvSpPr/>
          <p:nvPr/>
        </p:nvSpPr>
        <p:spPr>
          <a:xfrm>
            <a:off x="4676706" y="4329731"/>
            <a:ext cx="1584495" cy="1988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87583FA-831A-425A-893A-5749AB794B29}"/>
              </a:ext>
            </a:extLst>
          </p:cNvPr>
          <p:cNvSpPr/>
          <p:nvPr/>
        </p:nvSpPr>
        <p:spPr>
          <a:xfrm>
            <a:off x="7643776" y="3987347"/>
            <a:ext cx="1478757"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160915"/>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Palpanas - ICDE 2021</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358</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2">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6142535" y="4318297"/>
            <a:ext cx="2979996" cy="1965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18F8-C206-4D54-BE03-5CEDAFAECBC3}"/>
              </a:ext>
            </a:extLst>
          </p:cNvPr>
          <p:cNvSpPr/>
          <p:nvPr/>
        </p:nvSpPr>
        <p:spPr>
          <a:xfrm>
            <a:off x="7643776" y="3987347"/>
            <a:ext cx="1478757"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40655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Palpanas - ICDE 2021</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359</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2">
            <a:alphaModFix/>
          </a:blip>
          <a:stretch>
            <a:fillRect/>
          </a:stretch>
        </p:blipFill>
        <p:spPr>
          <a:xfrm>
            <a:off x="21470" y="4058829"/>
            <a:ext cx="9122531" cy="2153509"/>
          </a:xfrm>
          <a:prstGeom prst="rect">
            <a:avLst/>
          </a:prstGeom>
          <a:noFill/>
          <a:ln>
            <a:noFill/>
          </a:ln>
        </p:spPr>
      </p:pic>
      <p:sp>
        <p:nvSpPr>
          <p:cNvPr id="2" name="Rectangle 1">
            <a:extLst>
              <a:ext uri="{FF2B5EF4-FFF2-40B4-BE49-F238E27FC236}">
                <a16:creationId xmlns:a16="http://schemas.microsoft.com/office/drawing/2014/main" id="{86C95CE1-CB4D-4F97-B6D2-EFB5FA523064}"/>
              </a:ext>
            </a:extLst>
          </p:cNvPr>
          <p:cNvSpPr/>
          <p:nvPr/>
        </p:nvSpPr>
        <p:spPr>
          <a:xfrm>
            <a:off x="7643776" y="3987347"/>
            <a:ext cx="1478757"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593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normAutofit/>
          </a:bodyPr>
          <a:lstStyle/>
          <a:p>
            <a:endParaRPr lang="en-US" sz="2400" dirty="0"/>
          </a:p>
          <a:p>
            <a:r>
              <a:rPr lang="en-US" sz="2400" dirty="0"/>
              <a:t>smart implementation of distance function</a:t>
            </a:r>
          </a:p>
          <a:p>
            <a:endParaRPr lang="en-US" sz="2400" dirty="0"/>
          </a:p>
        </p:txBody>
      </p:sp>
      <mc:AlternateContent xmlns:mc="http://schemas.openxmlformats.org/markup-compatibility/2006" xmlns:a14="http://schemas.microsoft.com/office/drawing/2010/main">
        <mc:Choice Requires="a14">
          <p:sp>
            <p:nvSpPr>
              <p:cNvPr id="7" name="TextBox 6"/>
              <p:cNvSpPr txBox="1"/>
              <p:nvPr/>
            </p:nvSpPr>
            <p:spPr>
              <a:xfrm>
                <a:off x="2667000" y="3211578"/>
                <a:ext cx="3941144" cy="1529201"/>
              </a:xfrm>
              <a:prstGeom prst="rect">
                <a:avLst/>
              </a:prstGeom>
              <a:noFill/>
            </p:spPr>
            <p:txBody>
              <a:bodyPr wrap="none" rtlCol="0">
                <a:spAutoFit/>
              </a:bodyPr>
              <a:lstStyle/>
              <a:p>
                <a:pPr lvl="0" fontAlgn="base">
                  <a:spcBef>
                    <a:spcPct val="0"/>
                  </a:spcBef>
                  <a:spcAft>
                    <a:spcPct val="0"/>
                  </a:spcAft>
                  <a:defRPr/>
                </a:pPr>
                <a14:m>
                  <m:oMathPara xmlns:m="http://schemas.openxmlformats.org/officeDocument/2006/math">
                    <m:oMathParaPr>
                      <m:jc m:val="centerGroup"/>
                    </m:oMathParaPr>
                    <m:oMath xmlns:m="http://schemas.openxmlformats.org/officeDocument/2006/math">
                      <m:r>
                        <a:rPr lang="en-US" sz="2400" i="1">
                          <a:solidFill>
                            <a:prstClr val="black"/>
                          </a:solidFill>
                          <a:latin typeface="Cambria Math"/>
                        </a:rPr>
                        <m:t>𝐸𝐷</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𝑋</m:t>
                          </m:r>
                          <m:r>
                            <a:rPr lang="en-US" sz="2400" i="1">
                              <a:solidFill>
                                <a:prstClr val="black"/>
                              </a:solidFill>
                              <a:latin typeface="Cambria Math"/>
                            </a:rPr>
                            <m:t>,</m:t>
                          </m:r>
                          <m:r>
                            <a:rPr lang="en-US" sz="2400" i="1">
                              <a:solidFill>
                                <a:prstClr val="black"/>
                              </a:solidFill>
                              <a:latin typeface="Cambria Math"/>
                            </a:rPr>
                            <m:t>𝑌</m:t>
                          </m:r>
                        </m:e>
                      </m:d>
                      <m:r>
                        <a:rPr lang="en-US" sz="2400" i="1">
                          <a:solidFill>
                            <a:prstClr val="black"/>
                          </a:solidFill>
                          <a:latin typeface="Cambria Math"/>
                        </a:rPr>
                        <m:t>=</m:t>
                      </m:r>
                      <m:rad>
                        <m:radPr>
                          <m:degHide m:val="on"/>
                          <m:ctrlPr>
                            <a:rPr lang="en-US" sz="2400" i="1">
                              <a:solidFill>
                                <a:prstClr val="black"/>
                              </a:solidFill>
                              <a:latin typeface="Cambria Math" panose="02040503050406030204" pitchFamily="18" charset="0"/>
                            </a:rPr>
                          </m:ctrlPr>
                        </m:radPr>
                        <m:deg/>
                        <m:e>
                          <m:nary>
                            <m:naryPr>
                              <m:chr m:val="∑"/>
                              <m:ctrlPr>
                                <a:rPr lang="en-US" sz="2400" i="1">
                                  <a:solidFill>
                                    <a:prstClr val="black"/>
                                  </a:solidFill>
                                  <a:latin typeface="Cambria Math" panose="02040503050406030204" pitchFamily="18" charset="0"/>
                                </a:rPr>
                              </m:ctrlPr>
                            </m:naryPr>
                            <m:sub>
                              <m:r>
                                <m:rPr>
                                  <m:brk m:alnAt="23"/>
                                </m:rPr>
                                <a:rPr lang="en-US" sz="2400" i="1">
                                  <a:solidFill>
                                    <a:prstClr val="black"/>
                                  </a:solidFill>
                                  <a:latin typeface="Cambria Math"/>
                                </a:rPr>
                                <m:t>𝑖</m:t>
                              </m:r>
                              <m:r>
                                <a:rPr lang="en-US" sz="2400" i="1">
                                  <a:solidFill>
                                    <a:prstClr val="black"/>
                                  </a:solidFill>
                                  <a:latin typeface="Cambria Math"/>
                                </a:rPr>
                                <m:t>=1</m:t>
                              </m:r>
                            </m:sub>
                            <m:sup>
                              <m:r>
                                <a:rPr lang="en-US" sz="2400" i="1">
                                  <a:solidFill>
                                    <a:prstClr val="black"/>
                                  </a:solidFill>
                                  <a:latin typeface="Cambria Math"/>
                                </a:rPr>
                                <m:t>𝑛</m:t>
                              </m:r>
                            </m:sup>
                            <m:e>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𝑥</m:t>
                                          </m:r>
                                        </m:e>
                                        <m:sub>
                                          <m:r>
                                            <a:rPr lang="en-US" sz="2400" i="1">
                                              <a:solidFill>
                                                <a:prstClr val="black"/>
                                              </a:solidFill>
                                              <a:latin typeface="Cambria Math"/>
                                            </a:rPr>
                                            <m:t>𝑖</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𝑦</m:t>
                                          </m:r>
                                        </m:e>
                                        <m:sub>
                                          <m:r>
                                            <a:rPr lang="en-US" sz="2400" i="1">
                                              <a:solidFill>
                                                <a:prstClr val="black"/>
                                              </a:solidFill>
                                              <a:latin typeface="Cambria Math"/>
                                            </a:rPr>
                                            <m:t>𝑖</m:t>
                                          </m:r>
                                        </m:sub>
                                      </m:sSub>
                                    </m:e>
                                  </m:d>
                                </m:e>
                                <m:sup>
                                  <m:r>
                                    <a:rPr lang="en-US" sz="2400" i="1">
                                      <a:solidFill>
                                        <a:prstClr val="black"/>
                                      </a:solidFill>
                                      <a:latin typeface="Cambria Math"/>
                                    </a:rPr>
                                    <m:t>2</m:t>
                                  </m:r>
                                </m:sup>
                              </m:sSup>
                            </m:e>
                          </m:nary>
                          <m:r>
                            <m:rPr>
                              <m:nor/>
                            </m:rPr>
                            <a:rPr lang="en-US" sz="2400" dirty="0">
                              <a:solidFill>
                                <a:prstClr val="black"/>
                              </a:solidFill>
                              <a:latin typeface="Tahoma" pitchFamily="34" charset="0"/>
                              <a:ea typeface="MS PGothic" pitchFamily="34" charset="-128"/>
                            </a:rPr>
                            <m:t> </m:t>
                          </m:r>
                        </m:e>
                      </m:rad>
                    </m:oMath>
                  </m:oMathPara>
                </a14:m>
                <a:endParaRPr lang="en-US" sz="2400" dirty="0">
                  <a:solidFill>
                    <a:prstClr val="black"/>
                  </a:solidFill>
                  <a:latin typeface="Tahoma" pitchFamily="34" charset="0"/>
                  <a:ea typeface="MS PGothic" pitchFamily="34" charset="-128"/>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667000" y="3211578"/>
                <a:ext cx="3941144" cy="1529201"/>
              </a:xfrm>
              <a:prstGeom prst="rect">
                <a:avLst/>
              </a:prstGeom>
              <a:blipFill>
                <a:blip r:embed="rId2"/>
                <a:stretch>
                  <a:fillRect/>
                </a:stretch>
              </a:blipFill>
            </p:spPr>
            <p:txBody>
              <a:bodyPr/>
              <a:lstStyle/>
              <a:p>
                <a:r>
                  <a:rPr lang="fr-MA">
                    <a:noFill/>
                  </a:rPr>
                  <a:t> </a:t>
                </a:r>
              </a:p>
            </p:txBody>
          </p:sp>
        </mc:Fallback>
      </mc:AlternateContent>
      <p:sp>
        <p:nvSpPr>
          <p:cNvPr id="8" name="Rectangle 7">
            <a:extLst>
              <a:ext uri="{FF2B5EF4-FFF2-40B4-BE49-F238E27FC236}">
                <a16:creationId xmlns:a16="http://schemas.microsoft.com/office/drawing/2014/main" id="{AE35F15C-5E79-4CE3-BB66-6E3CAE8A40E9}"/>
              </a:ext>
            </a:extLst>
          </p:cNvPr>
          <p:cNvSpPr/>
          <p:nvPr/>
        </p:nvSpPr>
        <p:spPr>
          <a:xfrm>
            <a:off x="7593081" y="1057016"/>
            <a:ext cx="1409356" cy="5933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9" name="Rectangle 8">
            <a:extLst>
              <a:ext uri="{FF2B5EF4-FFF2-40B4-BE49-F238E27FC236}">
                <a16:creationId xmlns:a16="http://schemas.microsoft.com/office/drawing/2014/main" id="{58D4093B-0CFA-4FE0-BA44-874F8B1E4F7D}"/>
              </a:ext>
            </a:extLst>
          </p:cNvPr>
          <p:cNvSpPr/>
          <p:nvPr/>
        </p:nvSpPr>
        <p:spPr>
          <a:xfrm>
            <a:off x="7597141" y="72794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0" name="Rounded Rectangle 8">
            <a:extLst>
              <a:ext uri="{FF2B5EF4-FFF2-40B4-BE49-F238E27FC236}">
                <a16:creationId xmlns:a16="http://schemas.microsoft.com/office/drawing/2014/main" id="{C7B7CE90-C31D-47F5-9188-39E502E737CA}"/>
              </a:ext>
            </a:extLst>
          </p:cNvPr>
          <p:cNvSpPr/>
          <p:nvPr/>
        </p:nvSpPr>
        <p:spPr>
          <a:xfrm>
            <a:off x="7716494" y="118893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Keogh-</a:t>
            </a:r>
          </a:p>
          <a:p>
            <a:pPr marL="0" lvl="1" algn="ctr" defTabSz="457189">
              <a:lnSpc>
                <a:spcPct val="90000"/>
              </a:lnSpc>
              <a:defRPr/>
            </a:pPr>
            <a:r>
              <a:rPr lang="en-US" sz="1300" kern="0" dirty="0">
                <a:solidFill>
                  <a:prstClr val="white"/>
                </a:solidFill>
                <a:latin typeface="Gill Sans" charset="0"/>
                <a:ea typeface="Gill Sans" charset="0"/>
                <a:cs typeface="Gill Sans" charset="0"/>
              </a:rPr>
              <a:t>DMKD’03</a:t>
            </a:r>
            <a:endParaRPr lang="en-US" sz="1300" b="1" kern="0" dirty="0">
              <a:solidFill>
                <a:prstClr val="white"/>
              </a:solidFill>
              <a:latin typeface="Gill Sans" charset="0"/>
              <a:ea typeface="Gill Sans" charset="0"/>
              <a:cs typeface="Gill Sans" charset="0"/>
            </a:endParaRPr>
          </a:p>
        </p:txBody>
      </p:sp>
      <p:sp>
        <p:nvSpPr>
          <p:cNvPr id="11" name="Footer Placeholder 1">
            <a:extLst>
              <a:ext uri="{FF2B5EF4-FFF2-40B4-BE49-F238E27FC236}">
                <a16:creationId xmlns:a16="http://schemas.microsoft.com/office/drawing/2014/main" id="{81C907D4-32E7-4345-A14E-6CE57549878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7482613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dirty="0" err="1">
                <a:solidFill>
                  <a:schemeClr val="accent2"/>
                </a:solidFill>
              </a:rPr>
              <a:t>Echihabi</a:t>
            </a:r>
            <a:r>
              <a:rPr lang="en-US" dirty="0">
                <a:solidFill>
                  <a:schemeClr val="accent2"/>
                </a:solidFill>
              </a:rPr>
              <a:t>, </a:t>
            </a:r>
            <a:r>
              <a:rPr lang="en-US" dirty="0" err="1">
                <a:solidFill>
                  <a:schemeClr val="accent2"/>
                </a:solidFill>
              </a:rPr>
              <a:t>Zoumpatianos</a:t>
            </a:r>
            <a:r>
              <a:rPr lang="en-US" dirty="0">
                <a:solidFill>
                  <a:schemeClr val="accent2"/>
                </a:solidFill>
              </a:rPr>
              <a:t>, Palpanas - ICDE 2021</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360</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6"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9" y="1576621"/>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Gogolou-SIGMOD‘20</a:t>
            </a:r>
            <a:endParaRPr lang="en-US" sz="1300" b="1" kern="0" dirty="0">
              <a:solidFill>
                <a:prstClr val="white"/>
              </a:solidFill>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Gogolou-BigVis‘19</a:t>
            </a:r>
            <a:endParaRPr lang="en-US" sz="1300" b="1" kern="0" dirty="0">
              <a:solidFill>
                <a:prstClr val="white"/>
              </a:solidFill>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2">
            <a:alphaModFix/>
          </a:blip>
          <a:stretch>
            <a:fillRect/>
          </a:stretch>
        </p:blipFill>
        <p:spPr>
          <a:xfrm>
            <a:off x="21470" y="4058829"/>
            <a:ext cx="9122531" cy="2153509"/>
          </a:xfrm>
          <a:prstGeom prst="rect">
            <a:avLst/>
          </a:prstGeom>
          <a:noFill/>
          <a:ln>
            <a:noFill/>
          </a:ln>
        </p:spPr>
      </p:pic>
    </p:spTree>
    <p:extLst>
      <p:ext uri="{BB962C8B-B14F-4D97-AF65-F5344CB8AC3E}">
        <p14:creationId xmlns:p14="http://schemas.microsoft.com/office/powerpoint/2010/main" val="284198959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4" name="Footer Placeholder 1">
            <a:extLst>
              <a:ext uri="{FF2B5EF4-FFF2-40B4-BE49-F238E27FC236}">
                <a16:creationId xmlns:a16="http://schemas.microsoft.com/office/drawing/2014/main" id="{F28D7BC2-DD6C-48C5-BD54-D7562AF6A07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90350885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10"/>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a:p>
            <a:pPr eaLnBrk="1" hangingPunct="1">
              <a:defRPr/>
            </a:pPr>
            <a:r>
              <a:rPr lang="en-US" dirty="0"/>
              <a:t>several exciting </a:t>
            </a:r>
            <a:r>
              <a:rPr lang="en-US" dirty="0">
                <a:solidFill>
                  <a:srgbClr val="C00000"/>
                </a:solidFill>
              </a:rPr>
              <a:t>research problems </a:t>
            </a:r>
            <a:r>
              <a:rPr lang="en-US" dirty="0"/>
              <a:t>in intersection of visualization and data management</a:t>
            </a:r>
          </a:p>
          <a:p>
            <a:pPr lvl="1" eaLnBrk="1" hangingPunct="1">
              <a:defRPr/>
            </a:pPr>
            <a:r>
              <a:rPr lang="en-US" i="1" dirty="0">
                <a:solidFill>
                  <a:srgbClr val="C00000"/>
                </a:solidFill>
              </a:rPr>
              <a:t>frontend</a:t>
            </a:r>
            <a:r>
              <a:rPr lang="en-US" dirty="0"/>
              <a:t>: HCI/visualizations for querying/results display</a:t>
            </a:r>
          </a:p>
          <a:p>
            <a:pPr lvl="1" eaLnBrk="1" hangingPunct="1">
              <a:defRPr/>
            </a:pPr>
            <a:r>
              <a:rPr lang="en-US" i="1" dirty="0">
                <a:solidFill>
                  <a:srgbClr val="C00000"/>
                </a:solidFill>
              </a:rPr>
              <a:t>backend</a:t>
            </a:r>
            <a:r>
              <a:rPr lang="en-US" dirty="0"/>
              <a:t>: efficiently supporting these operations</a:t>
            </a:r>
          </a:p>
          <a:p>
            <a:pPr lvl="1" eaLnBrk="1" hangingPunct="1">
              <a:defRPr/>
            </a:pPr>
            <a:endParaRPr lang="en-US" dirty="0"/>
          </a:p>
          <a:p>
            <a:pPr eaLnBrk="1" hangingPunct="1">
              <a:defRPr/>
            </a:pPr>
            <a:endParaRPr lang="en-US" dirty="0"/>
          </a:p>
        </p:txBody>
      </p:sp>
      <p:sp>
        <p:nvSpPr>
          <p:cNvPr id="10" name="Rectangle 9">
            <a:extLst>
              <a:ext uri="{FF2B5EF4-FFF2-40B4-BE49-F238E27FC236}">
                <a16:creationId xmlns:a16="http://schemas.microsoft.com/office/drawing/2014/main" id="{9C58A091-97DF-402A-AA7D-1290770EF2C9}"/>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12" name="Rectangle 11">
            <a:extLst>
              <a:ext uri="{FF2B5EF4-FFF2-40B4-BE49-F238E27FC236}">
                <a16:creationId xmlns:a16="http://schemas.microsoft.com/office/drawing/2014/main" id="{9DA28080-83D9-4B71-AD7E-C924650ECD52}"/>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3" name="Rounded Rectangle 12">
            <a:extLst>
              <a:ext uri="{FF2B5EF4-FFF2-40B4-BE49-F238E27FC236}">
                <a16:creationId xmlns:a16="http://schemas.microsoft.com/office/drawing/2014/main" id="{54452FC4-6E82-472E-892C-2A4DEA1E5370}"/>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Gogolou-Vis‘18</a:t>
            </a:r>
            <a:endParaRPr lang="en-US" sz="1300" b="1" kern="0" dirty="0">
              <a:solidFill>
                <a:prstClr val="white"/>
              </a:solidFill>
              <a:latin typeface="Gill Sans" charset="0"/>
              <a:ea typeface="Gill Sans" charset="0"/>
              <a:cs typeface="Gill Sans" charset="0"/>
            </a:endParaRPr>
          </a:p>
        </p:txBody>
      </p:sp>
      <p:sp>
        <p:nvSpPr>
          <p:cNvPr id="7" name="Footer Placeholder 1">
            <a:extLst>
              <a:ext uri="{FF2B5EF4-FFF2-40B4-BE49-F238E27FC236}">
                <a16:creationId xmlns:a16="http://schemas.microsoft.com/office/drawing/2014/main" id="{48496F7F-8344-48B6-89D2-76490C0B508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5417238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benchmarking</a:t>
            </a:r>
          </a:p>
          <a:p>
            <a:r>
              <a:rPr lang="en-US" dirty="0"/>
              <a:t>interactive analytics</a:t>
            </a:r>
          </a:p>
          <a:p>
            <a:r>
              <a:rPr lang="en-US" dirty="0">
                <a:solidFill>
                  <a:srgbClr val="C00000"/>
                </a:solidFill>
              </a:rPr>
              <a:t>parallelization and distribution</a:t>
            </a:r>
          </a:p>
          <a:p>
            <a:r>
              <a:rPr lang="en-US" dirty="0"/>
              <a:t>deep learning</a:t>
            </a:r>
          </a:p>
        </p:txBody>
      </p:sp>
      <p:sp>
        <p:nvSpPr>
          <p:cNvPr id="4" name="Footer Placeholder 1">
            <a:extLst>
              <a:ext uri="{FF2B5EF4-FFF2-40B4-BE49-F238E27FC236}">
                <a16:creationId xmlns:a16="http://schemas.microsoft.com/office/drawing/2014/main" id="{7AA645DC-DDA2-4805-BF73-8B071B18FA5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04763932"/>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Need for</a:t>
            </a:r>
            <a:br>
              <a:rPr lang="en-US" dirty="0"/>
            </a:br>
            <a:r>
              <a:rPr lang="en-US" dirty="0"/>
              <a:t>Parallelization/Distribution</a:t>
            </a:r>
          </a:p>
        </p:txBody>
      </p:sp>
      <p:sp>
        <p:nvSpPr>
          <p:cNvPr id="3" name="Content Placeholder 2"/>
          <p:cNvSpPr>
            <a:spLocks noGrp="1"/>
          </p:cNvSpPr>
          <p:nvPr>
            <p:ph idx="1"/>
          </p:nvPr>
        </p:nvSpPr>
        <p:spPr>
          <a:xfrm>
            <a:off x="457200" y="2168467"/>
            <a:ext cx="8229600" cy="4498553"/>
          </a:xfrm>
        </p:spPr>
        <p:txBody>
          <a:bodyPr/>
          <a:lstStyle/>
          <a:p>
            <a:r>
              <a:rPr lang="en-US" dirty="0"/>
              <a:t>take advantage of all modern hardware opportunities!</a:t>
            </a:r>
          </a:p>
          <a:p>
            <a:pPr lvl="1"/>
            <a:r>
              <a:rPr lang="en-US" dirty="0"/>
              <a:t>Single Instruction Multiple Data (SIMD) </a:t>
            </a:r>
          </a:p>
          <a:p>
            <a:pPr lvl="2"/>
            <a:r>
              <a:rPr lang="en-US" dirty="0"/>
              <a:t>natural for data series operations</a:t>
            </a:r>
          </a:p>
          <a:p>
            <a:pPr lvl="1"/>
            <a:r>
              <a:rPr lang="en-US" dirty="0"/>
              <a:t>multi-tier CPU caches</a:t>
            </a:r>
          </a:p>
          <a:p>
            <a:pPr lvl="2"/>
            <a:r>
              <a:rPr lang="en-US" dirty="0"/>
              <a:t>design data structures aligned to cache lines</a:t>
            </a:r>
          </a:p>
          <a:p>
            <a:pPr lvl="1"/>
            <a:r>
              <a:rPr lang="en-US" dirty="0"/>
              <a:t>multi-core and multi-socket architectures</a:t>
            </a:r>
          </a:p>
          <a:p>
            <a:pPr lvl="2"/>
            <a:r>
              <a:rPr lang="en-US" dirty="0"/>
              <a:t>use parallelism inside each computation server</a:t>
            </a:r>
          </a:p>
          <a:p>
            <a:pPr lvl="1"/>
            <a:r>
              <a:rPr lang="en-US" dirty="0"/>
              <a:t>Graphics Processing Units (GPUs)</a:t>
            </a:r>
          </a:p>
          <a:p>
            <a:pPr lvl="2"/>
            <a:r>
              <a:rPr lang="en-US" dirty="0"/>
              <a:t>propose massively parallel techniques for GPUs</a:t>
            </a:r>
          </a:p>
          <a:p>
            <a:pPr lvl="1"/>
            <a:r>
              <a:rPr lang="en-US" dirty="0"/>
              <a:t>new storage solutions: NVRAMs, FPGAs</a:t>
            </a:r>
          </a:p>
          <a:p>
            <a:pPr lvl="2"/>
            <a:r>
              <a:rPr lang="en-US" dirty="0"/>
              <a:t>develop algorithms that take these new characteristics/tradeoffs into account</a:t>
            </a:r>
          </a:p>
          <a:p>
            <a:pPr lvl="1"/>
            <a:r>
              <a:rPr lang="en-US" dirty="0"/>
              <a:t>compute clusters</a:t>
            </a:r>
          </a:p>
          <a:p>
            <a:pPr lvl="2"/>
            <a:r>
              <a:rPr lang="en-US" dirty="0"/>
              <a:t>distribute operation over many machines</a:t>
            </a:r>
          </a:p>
        </p:txBody>
      </p:sp>
      <p:sp>
        <p:nvSpPr>
          <p:cNvPr id="6" name="Rectangle 5">
            <a:extLst>
              <a:ext uri="{FF2B5EF4-FFF2-40B4-BE49-F238E27FC236}">
                <a16:creationId xmlns:a16="http://schemas.microsoft.com/office/drawing/2014/main" id="{C10E5689-F91E-4102-A8AF-341BB5FB8093}"/>
              </a:ext>
            </a:extLst>
          </p:cNvPr>
          <p:cNvSpPr/>
          <p:nvPr/>
        </p:nvSpPr>
        <p:spPr>
          <a:xfrm>
            <a:off x="7427148" y="992527"/>
            <a:ext cx="1600759"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D753540E-CA91-4D94-BEBC-39E563E2BE7B}"/>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600CC291-5F24-4B24-A44B-30A9D0B5C243}"/>
              </a:ext>
            </a:extLst>
          </p:cNvPr>
          <p:cNvSpPr/>
          <p:nvPr/>
        </p:nvSpPr>
        <p:spPr>
          <a:xfrm>
            <a:off x="7633314" y="1123433"/>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Palpanas-HPCS’17</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0FB4DDD1-6F2E-43B0-8C4E-F9BDE80256C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96260822"/>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Need for</a:t>
            </a:r>
            <a:br>
              <a:rPr lang="en-US" dirty="0"/>
            </a:br>
            <a:r>
              <a:rPr lang="en-US" dirty="0"/>
              <a:t>Parallelization/Distribution</a:t>
            </a:r>
          </a:p>
        </p:txBody>
      </p:sp>
      <p:sp>
        <p:nvSpPr>
          <p:cNvPr id="3" name="Content Placeholder 2"/>
          <p:cNvSpPr>
            <a:spLocks noGrp="1"/>
          </p:cNvSpPr>
          <p:nvPr>
            <p:ph idx="1"/>
          </p:nvPr>
        </p:nvSpPr>
        <p:spPr/>
        <p:txBody>
          <a:bodyPr/>
          <a:lstStyle/>
          <a:p>
            <a:r>
              <a:rPr lang="en-US" dirty="0"/>
              <a:t>further scale-up and scale-out possible!</a:t>
            </a:r>
          </a:p>
          <a:p>
            <a:pPr lvl="1"/>
            <a:r>
              <a:rPr lang="en-US" dirty="0"/>
              <a:t>techniques inherently parallelizable</a:t>
            </a:r>
          </a:p>
          <a:p>
            <a:pPr lvl="2"/>
            <a:r>
              <a:rPr lang="en-US" dirty="0"/>
              <a:t>across cores, across machines</a:t>
            </a:r>
          </a:p>
          <a:p>
            <a:pPr lvl="2"/>
            <a:endParaRPr lang="en-US" dirty="0"/>
          </a:p>
          <a:p>
            <a:r>
              <a:rPr lang="en-US" dirty="0"/>
              <a:t>need to </a:t>
            </a:r>
          </a:p>
          <a:p>
            <a:pPr lvl="1"/>
            <a:r>
              <a:rPr lang="en-US" dirty="0"/>
              <a:t>propose methods for concurrent query answering </a:t>
            </a:r>
          </a:p>
          <a:p>
            <a:pPr lvl="1"/>
            <a:r>
              <a:rPr lang="en-US" dirty="0"/>
              <a:t>combine multi-core and distributed methods </a:t>
            </a:r>
          </a:p>
          <a:p>
            <a:pPr lvl="1"/>
            <a:r>
              <a:rPr lang="en-US" dirty="0"/>
              <a:t>examine FPGA and NVM technologies</a:t>
            </a:r>
          </a:p>
          <a:p>
            <a:endParaRPr lang="en-US" dirty="0"/>
          </a:p>
          <a:p>
            <a:r>
              <a:rPr lang="en-US" dirty="0"/>
              <a:t>more involved solutions required when optimizing for energy</a:t>
            </a:r>
          </a:p>
          <a:p>
            <a:pPr lvl="1"/>
            <a:r>
              <a:rPr lang="en-US" dirty="0"/>
              <a:t>reducing execution time is relatively easy</a:t>
            </a:r>
          </a:p>
          <a:p>
            <a:pPr lvl="1"/>
            <a:r>
              <a:rPr lang="en-US" dirty="0"/>
              <a:t>minimizing total work (energy) is more challenging</a:t>
            </a:r>
          </a:p>
        </p:txBody>
      </p:sp>
      <p:sp>
        <p:nvSpPr>
          <p:cNvPr id="6" name="Rectangle 5">
            <a:extLst>
              <a:ext uri="{FF2B5EF4-FFF2-40B4-BE49-F238E27FC236}">
                <a16:creationId xmlns:a16="http://schemas.microsoft.com/office/drawing/2014/main" id="{58671533-8C11-4B01-AA94-DD8052DF9F28}"/>
              </a:ext>
            </a:extLst>
          </p:cNvPr>
          <p:cNvSpPr/>
          <p:nvPr/>
        </p:nvSpPr>
        <p:spPr>
          <a:xfrm>
            <a:off x="7427148" y="992527"/>
            <a:ext cx="1600759"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058BD4B8-8859-4EE8-AADC-56E9404CD9A1}"/>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3802D54B-D4D0-4FCD-BCC3-06956674BCC5}"/>
              </a:ext>
            </a:extLst>
          </p:cNvPr>
          <p:cNvSpPr/>
          <p:nvPr/>
        </p:nvSpPr>
        <p:spPr>
          <a:xfrm>
            <a:off x="7633314" y="1123433"/>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Palpanas-HPCS’17</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 name="Footer Placeholder 1">
            <a:extLst>
              <a:ext uri="{FF2B5EF4-FFF2-40B4-BE49-F238E27FC236}">
                <a16:creationId xmlns:a16="http://schemas.microsoft.com/office/drawing/2014/main" id="{B1C71D71-4AC6-45D5-8B11-292DBAEBF72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166761918"/>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benchmarking</a:t>
            </a:r>
          </a:p>
          <a:p>
            <a:r>
              <a:rPr lang="en-US" dirty="0"/>
              <a:t>interactive analytics</a:t>
            </a:r>
          </a:p>
          <a:p>
            <a:r>
              <a:rPr lang="en-US" dirty="0"/>
              <a:t>parallelization and distribution</a:t>
            </a:r>
          </a:p>
          <a:p>
            <a:r>
              <a:rPr lang="en-US" dirty="0">
                <a:solidFill>
                  <a:srgbClr val="C00000"/>
                </a:solidFill>
              </a:rPr>
              <a:t>deep learning</a:t>
            </a:r>
          </a:p>
        </p:txBody>
      </p:sp>
      <p:sp>
        <p:nvSpPr>
          <p:cNvPr id="4" name="Footer Placeholder 1">
            <a:extLst>
              <a:ext uri="{FF2B5EF4-FFF2-40B4-BE49-F238E27FC236}">
                <a16:creationId xmlns:a16="http://schemas.microsoft.com/office/drawing/2014/main" id="{3C52C836-156A-439B-A4B0-5CC73154342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758991634"/>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966585"/>
            <a:ext cx="8478839" cy="4607256"/>
          </a:xfrm>
        </p:spPr>
        <p:txBody>
          <a:bodyPr/>
          <a:lstStyle/>
          <a:p>
            <a:r>
              <a:rPr lang="en-US" dirty="0"/>
              <a:t>data series indexing for deep embeddings</a:t>
            </a:r>
          </a:p>
          <a:p>
            <a:pPr lvl="1"/>
            <a:endParaRPr lang="en-US" dirty="0"/>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dirty="0" err="1"/>
              <a:t>Echihabi</a:t>
            </a:r>
            <a:r>
              <a:rPr lang="en-US" dirty="0"/>
              <a:t>, </a:t>
            </a:r>
            <a:r>
              <a:rPr lang="en-US" dirty="0" err="1"/>
              <a:t>Zoumpatianos</a:t>
            </a:r>
            <a:r>
              <a:rPr lang="en-US" dirty="0"/>
              <a:t>, Palpanas - ICDE 2021</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367</a:t>
            </a:fld>
            <a:endParaRPr lang="en-US"/>
          </a:p>
        </p:txBody>
      </p:sp>
    </p:spTree>
    <p:extLst>
      <p:ext uri="{BB962C8B-B14F-4D97-AF65-F5344CB8AC3E}">
        <p14:creationId xmlns:p14="http://schemas.microsoft.com/office/powerpoint/2010/main" val="322334162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966585"/>
            <a:ext cx="8478839" cy="4607256"/>
          </a:xfrm>
        </p:spPr>
        <p:txBody>
          <a:bodyPr/>
          <a:lstStyle/>
          <a:p>
            <a:r>
              <a:rPr lang="en-US" dirty="0"/>
              <a:t>data series indexing for deep embeddings</a:t>
            </a:r>
          </a:p>
          <a:p>
            <a:pPr lvl="1"/>
            <a:endParaRPr lang="en-US" dirty="0"/>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dirty="0" err="1"/>
              <a:t>Echihabi</a:t>
            </a:r>
            <a:r>
              <a:rPr lang="en-US" dirty="0"/>
              <a:t>, </a:t>
            </a:r>
            <a:r>
              <a:rPr lang="en-US" dirty="0" err="1"/>
              <a:t>Zoumpatianos</a:t>
            </a:r>
            <a:r>
              <a:rPr lang="en-US" dirty="0"/>
              <a:t>, Palpanas - ICDE 2021</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368</a:t>
            </a:fld>
            <a:endParaRPr lang="en-US"/>
          </a:p>
        </p:txBody>
      </p:sp>
      <p:sp>
        <p:nvSpPr>
          <p:cNvPr id="13" name="TextBox 1">
            <a:extLst>
              <a:ext uri="{FF2B5EF4-FFF2-40B4-BE49-F238E27FC236}">
                <a16:creationId xmlns:a16="http://schemas.microsoft.com/office/drawing/2014/main" id="{D0FF58C2-B2F5-4840-A64E-A74E5473C995}"/>
              </a:ext>
            </a:extLst>
          </p:cNvPr>
          <p:cNvSpPr txBox="1"/>
          <p:nvPr/>
        </p:nvSpPr>
        <p:spPr>
          <a:xfrm>
            <a:off x="2" y="3094664"/>
            <a:ext cx="143944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CA" b="1" dirty="0">
                <a:solidFill>
                  <a:srgbClr val="C00000"/>
                </a:solidFill>
              </a:rPr>
              <a:t>sequences</a:t>
            </a:r>
          </a:p>
          <a:p>
            <a:pPr algn="r"/>
            <a:r>
              <a:rPr lang="en-CA" b="1" dirty="0">
                <a:solidFill>
                  <a:srgbClr val="C00000"/>
                </a:solidFill>
              </a:rPr>
              <a:t>text</a:t>
            </a:r>
          </a:p>
          <a:p>
            <a:pPr algn="r"/>
            <a:r>
              <a:rPr lang="en-CA" b="1" dirty="0">
                <a:solidFill>
                  <a:srgbClr val="C00000"/>
                </a:solidFill>
              </a:rPr>
              <a:t>images</a:t>
            </a:r>
          </a:p>
          <a:p>
            <a:pPr algn="r"/>
            <a:r>
              <a:rPr lang="en-CA" b="1" dirty="0">
                <a:solidFill>
                  <a:srgbClr val="C00000"/>
                </a:solidFill>
              </a:rPr>
              <a:t>video</a:t>
            </a:r>
          </a:p>
          <a:p>
            <a:pPr algn="r"/>
            <a:r>
              <a:rPr lang="en-CA" b="1" dirty="0">
                <a:solidFill>
                  <a:srgbClr val="C00000"/>
                </a:solidFill>
              </a:rPr>
              <a:t>graphs</a:t>
            </a:r>
          </a:p>
          <a:p>
            <a:pPr algn="r"/>
            <a:r>
              <a:rPr lang="en-CA" b="1" dirty="0">
                <a:solidFill>
                  <a:srgbClr val="C00000"/>
                </a:solidFill>
              </a:rPr>
              <a:t> ... </a:t>
            </a:r>
          </a:p>
        </p:txBody>
      </p:sp>
    </p:spTree>
    <p:extLst>
      <p:ext uri="{BB962C8B-B14F-4D97-AF65-F5344CB8AC3E}">
        <p14:creationId xmlns:p14="http://schemas.microsoft.com/office/powerpoint/2010/main" val="80225398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966585"/>
            <a:ext cx="8478839" cy="4607256"/>
          </a:xfrm>
        </p:spPr>
        <p:txBody>
          <a:bodyPr/>
          <a:lstStyle/>
          <a:p>
            <a:r>
              <a:rPr lang="en-US" dirty="0"/>
              <a:t>data series indexing for deep embeddings</a:t>
            </a:r>
          </a:p>
          <a:p>
            <a:pPr lvl="1"/>
            <a:endParaRPr lang="en-US" dirty="0"/>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dirty="0" err="1"/>
              <a:t>Echihabi</a:t>
            </a:r>
            <a:r>
              <a:rPr lang="en-US" dirty="0"/>
              <a:t>, </a:t>
            </a:r>
            <a:r>
              <a:rPr lang="en-US" dirty="0" err="1"/>
              <a:t>Zoumpatianos</a:t>
            </a:r>
            <a:r>
              <a:rPr lang="en-US" dirty="0"/>
              <a:t>, Palpanas - ICDE 2021</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369</a:t>
            </a:fld>
            <a:endParaRPr lang="en-US"/>
          </a:p>
        </p:txBody>
      </p:sp>
      <p:pic>
        <p:nvPicPr>
          <p:cNvPr id="6" name="Picture 5">
            <a:extLst>
              <a:ext uri="{FF2B5EF4-FFF2-40B4-BE49-F238E27FC236}">
                <a16:creationId xmlns:a16="http://schemas.microsoft.com/office/drawing/2014/main" id="{7F5FFEA4-16D8-4AA4-86B5-7D3423B640BE}"/>
              </a:ext>
            </a:extLst>
          </p:cNvPr>
          <p:cNvPicPr>
            <a:picLocks noChangeAspect="1"/>
          </p:cNvPicPr>
          <p:nvPr/>
        </p:nvPicPr>
        <p:blipFill rotWithShape="1">
          <a:blip r:embed="rId2"/>
          <a:srcRect l="4995" t="6516" r="4655" b="4070"/>
          <a:stretch/>
        </p:blipFill>
        <p:spPr>
          <a:xfrm>
            <a:off x="1439446" y="2924327"/>
            <a:ext cx="3717865" cy="1991591"/>
          </a:xfrm>
          <a:prstGeom prst="rect">
            <a:avLst/>
          </a:prstGeom>
        </p:spPr>
      </p:pic>
      <p:sp>
        <p:nvSpPr>
          <p:cNvPr id="13" name="TextBox 1">
            <a:extLst>
              <a:ext uri="{FF2B5EF4-FFF2-40B4-BE49-F238E27FC236}">
                <a16:creationId xmlns:a16="http://schemas.microsoft.com/office/drawing/2014/main" id="{D0FF58C2-B2F5-4840-A64E-A74E5473C995}"/>
              </a:ext>
            </a:extLst>
          </p:cNvPr>
          <p:cNvSpPr txBox="1"/>
          <p:nvPr/>
        </p:nvSpPr>
        <p:spPr>
          <a:xfrm>
            <a:off x="2" y="3094664"/>
            <a:ext cx="143944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CA" b="1" dirty="0">
                <a:solidFill>
                  <a:srgbClr val="C00000"/>
                </a:solidFill>
              </a:rPr>
              <a:t>sequences</a:t>
            </a:r>
          </a:p>
          <a:p>
            <a:pPr algn="r"/>
            <a:r>
              <a:rPr lang="en-CA" b="1" dirty="0">
                <a:solidFill>
                  <a:srgbClr val="C00000"/>
                </a:solidFill>
              </a:rPr>
              <a:t>text</a:t>
            </a:r>
          </a:p>
          <a:p>
            <a:pPr algn="r"/>
            <a:r>
              <a:rPr lang="en-CA" b="1" dirty="0">
                <a:solidFill>
                  <a:srgbClr val="C00000"/>
                </a:solidFill>
              </a:rPr>
              <a:t>images</a:t>
            </a:r>
          </a:p>
          <a:p>
            <a:pPr algn="r"/>
            <a:r>
              <a:rPr lang="en-CA" b="1" dirty="0">
                <a:solidFill>
                  <a:srgbClr val="C00000"/>
                </a:solidFill>
              </a:rPr>
              <a:t>video</a:t>
            </a:r>
          </a:p>
          <a:p>
            <a:pPr algn="r"/>
            <a:r>
              <a:rPr lang="en-CA" b="1" dirty="0">
                <a:solidFill>
                  <a:srgbClr val="C00000"/>
                </a:solidFill>
              </a:rPr>
              <a:t>graphs</a:t>
            </a:r>
          </a:p>
          <a:p>
            <a:pPr algn="r"/>
            <a:r>
              <a:rPr lang="en-CA" b="1" dirty="0">
                <a:solidFill>
                  <a:srgbClr val="C00000"/>
                </a:solidFill>
              </a:rPr>
              <a:t> ... </a:t>
            </a:r>
          </a:p>
        </p:txBody>
      </p:sp>
    </p:spTree>
    <p:extLst>
      <p:ext uri="{BB962C8B-B14F-4D97-AF65-F5344CB8AC3E}">
        <p14:creationId xmlns:p14="http://schemas.microsoft.com/office/powerpoint/2010/main" val="1777700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normAutofit/>
          </a:bodyPr>
          <a:lstStyle/>
          <a:p>
            <a:endParaRPr lang="en-US" sz="2400" dirty="0"/>
          </a:p>
          <a:p>
            <a:r>
              <a:rPr lang="en-US" sz="2400" dirty="0"/>
              <a:t>smart implementation of distance function</a:t>
            </a:r>
          </a:p>
          <a:p>
            <a:pPr lvl="1"/>
            <a:r>
              <a:rPr lang="en-US" sz="2400" dirty="0"/>
              <a:t>do </a:t>
            </a:r>
            <a:r>
              <a:rPr lang="en-US" sz="2400" dirty="0">
                <a:solidFill>
                  <a:srgbClr val="C00000"/>
                </a:solidFill>
              </a:rPr>
              <a:t>not</a:t>
            </a:r>
            <a:r>
              <a:rPr lang="en-US" sz="2400" dirty="0"/>
              <a:t> compute the square root (of the Euclidean Distance)</a:t>
            </a:r>
          </a:p>
          <a:p>
            <a:endParaRPr lang="en-US" sz="2400" dirty="0"/>
          </a:p>
        </p:txBody>
      </p:sp>
      <mc:AlternateContent xmlns:mc="http://schemas.openxmlformats.org/markup-compatibility/2006" xmlns:a14="http://schemas.microsoft.com/office/drawing/2010/main">
        <mc:Choice Requires="a14">
          <p:sp>
            <p:nvSpPr>
              <p:cNvPr id="7" name="TextBox 6"/>
              <p:cNvSpPr txBox="1"/>
              <p:nvPr/>
            </p:nvSpPr>
            <p:spPr>
              <a:xfrm>
                <a:off x="2667003" y="3448641"/>
                <a:ext cx="3558475" cy="1100558"/>
              </a:xfrm>
              <a:prstGeom prst="rect">
                <a:avLst/>
              </a:prstGeom>
              <a:noFill/>
            </p:spPr>
            <p:txBody>
              <a:bodyPr wrap="none" rtlCol="0">
                <a:spAutoFit/>
              </a:bodyPr>
              <a:lstStyle/>
              <a:p>
                <a:pPr fontAlgn="base">
                  <a:spcBef>
                    <a:spcPct val="0"/>
                  </a:spcBef>
                  <a:spcAft>
                    <a:spcPct val="0"/>
                  </a:spcAft>
                  <a:defRPr/>
                </a:pPr>
                <a14:m>
                  <m:oMathPara xmlns:m="http://schemas.openxmlformats.org/officeDocument/2006/math">
                    <m:oMathParaPr>
                      <m:jc m:val="centerGroup"/>
                    </m:oMathParaPr>
                    <m:oMath xmlns:m="http://schemas.openxmlformats.org/officeDocument/2006/math">
                      <m:r>
                        <a:rPr lang="en-US" sz="2400" i="1">
                          <a:solidFill>
                            <a:prstClr val="black"/>
                          </a:solidFill>
                          <a:latin typeface="Cambria Math"/>
                        </a:rPr>
                        <m:t>𝐸𝐷</m:t>
                      </m:r>
                      <m:r>
                        <a:rPr lang="en-US" sz="2400" i="1">
                          <a:solidFill>
                            <a:prstClr val="black"/>
                          </a:solidFill>
                          <a:latin typeface="Cambria Math"/>
                        </a:rPr>
                        <m:t>(</m:t>
                      </m:r>
                      <m:r>
                        <a:rPr lang="en-US" sz="2400" i="1">
                          <a:solidFill>
                            <a:prstClr val="black"/>
                          </a:solidFill>
                          <a:latin typeface="Cambria Math"/>
                        </a:rPr>
                        <m:t>𝑋</m:t>
                      </m:r>
                      <m:r>
                        <a:rPr lang="en-US" sz="2400" i="1">
                          <a:solidFill>
                            <a:prstClr val="black"/>
                          </a:solidFill>
                          <a:latin typeface="Cambria Math"/>
                        </a:rPr>
                        <m:t>,</m:t>
                      </m:r>
                      <m:r>
                        <a:rPr lang="en-US" sz="2400" i="1">
                          <a:solidFill>
                            <a:prstClr val="black"/>
                          </a:solidFill>
                          <a:latin typeface="Cambria Math"/>
                        </a:rPr>
                        <m:t>𝑌</m:t>
                      </m:r>
                      <m:r>
                        <a:rPr lang="en-US" sz="2400" i="1">
                          <a:solidFill>
                            <a:prstClr val="black"/>
                          </a:solidFill>
                          <a:latin typeface="Cambria Math"/>
                        </a:rPr>
                        <m:t>)=</m:t>
                      </m:r>
                      <m:nary>
                        <m:naryPr>
                          <m:chr m:val="∑"/>
                          <m:ctrlPr>
                            <a:rPr lang="en-US" sz="2400" i="1">
                              <a:solidFill>
                                <a:prstClr val="black"/>
                              </a:solidFill>
                              <a:latin typeface="Cambria Math" panose="02040503050406030204" pitchFamily="18" charset="0"/>
                            </a:rPr>
                          </m:ctrlPr>
                        </m:naryPr>
                        <m:sub>
                          <m:r>
                            <m:rPr>
                              <m:brk m:alnAt="23"/>
                            </m:rPr>
                            <a:rPr lang="en-US" sz="2400" i="1">
                              <a:solidFill>
                                <a:prstClr val="black"/>
                              </a:solidFill>
                              <a:latin typeface="Cambria Math"/>
                            </a:rPr>
                            <m:t>𝑖</m:t>
                          </m:r>
                          <m:r>
                            <a:rPr lang="en-US" sz="2400" i="1">
                              <a:solidFill>
                                <a:prstClr val="black"/>
                              </a:solidFill>
                              <a:latin typeface="Cambria Math"/>
                            </a:rPr>
                            <m:t>=1</m:t>
                          </m:r>
                        </m:sub>
                        <m:sup>
                          <m:r>
                            <a:rPr lang="en-US" sz="2400" i="1">
                              <a:solidFill>
                                <a:prstClr val="black"/>
                              </a:solidFill>
                              <a:latin typeface="Cambria Math"/>
                            </a:rPr>
                            <m:t>𝑛</m:t>
                          </m:r>
                        </m:sup>
                        <m:e>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𝑥</m:t>
                                      </m:r>
                                    </m:e>
                                    <m:sub>
                                      <m:r>
                                        <a:rPr lang="en-US" sz="2400" i="1">
                                          <a:solidFill>
                                            <a:prstClr val="black"/>
                                          </a:solidFill>
                                          <a:latin typeface="Cambria Math"/>
                                        </a:rPr>
                                        <m:t>𝑖</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𝑦</m:t>
                                      </m:r>
                                    </m:e>
                                    <m:sub>
                                      <m:r>
                                        <a:rPr lang="en-US" sz="2400" i="1">
                                          <a:solidFill>
                                            <a:prstClr val="black"/>
                                          </a:solidFill>
                                          <a:latin typeface="Cambria Math"/>
                                        </a:rPr>
                                        <m:t>𝑖</m:t>
                                      </m:r>
                                    </m:sub>
                                  </m:sSub>
                                </m:e>
                              </m:d>
                            </m:e>
                            <m:sup>
                              <m:r>
                                <a:rPr lang="en-US" sz="2400" i="1">
                                  <a:solidFill>
                                    <a:prstClr val="black"/>
                                  </a:solidFill>
                                  <a:latin typeface="Cambria Math"/>
                                </a:rPr>
                                <m:t>2</m:t>
                              </m:r>
                            </m:sup>
                          </m:sSup>
                        </m:e>
                      </m:nary>
                    </m:oMath>
                  </m:oMathPara>
                </a14:m>
                <a:endParaRPr lang="en-US" sz="2400" dirty="0">
                  <a:solidFill>
                    <a:prstClr val="black"/>
                  </a:solidFill>
                  <a:latin typeface="Tahoma" pitchFamily="34" charset="0"/>
                  <a:ea typeface="MS PGothic" pitchFamily="34" charset="-128"/>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667003" y="3448641"/>
                <a:ext cx="3558475" cy="1100558"/>
              </a:xfrm>
              <a:prstGeom prst="rect">
                <a:avLst/>
              </a:prstGeom>
              <a:blipFill>
                <a:blip r:embed="rId2"/>
                <a:stretch>
                  <a:fillRect/>
                </a:stretch>
              </a:blipFill>
            </p:spPr>
            <p:txBody>
              <a:bodyPr/>
              <a:lstStyle/>
              <a:p>
                <a:r>
                  <a:rPr lang="fr-MA">
                    <a:noFill/>
                  </a:rPr>
                  <a:t> </a:t>
                </a:r>
              </a:p>
            </p:txBody>
          </p:sp>
        </mc:Fallback>
      </mc:AlternateContent>
      <p:sp>
        <p:nvSpPr>
          <p:cNvPr id="8" name="Rectangle 7">
            <a:extLst>
              <a:ext uri="{FF2B5EF4-FFF2-40B4-BE49-F238E27FC236}">
                <a16:creationId xmlns:a16="http://schemas.microsoft.com/office/drawing/2014/main" id="{05A86FE4-D10E-4FCD-87FD-25E664AF4F10}"/>
              </a:ext>
            </a:extLst>
          </p:cNvPr>
          <p:cNvSpPr/>
          <p:nvPr/>
        </p:nvSpPr>
        <p:spPr>
          <a:xfrm>
            <a:off x="7593081" y="1057016"/>
            <a:ext cx="1409356" cy="5933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9" name="Rectangle 8">
            <a:extLst>
              <a:ext uri="{FF2B5EF4-FFF2-40B4-BE49-F238E27FC236}">
                <a16:creationId xmlns:a16="http://schemas.microsoft.com/office/drawing/2014/main" id="{2A792EBF-9C3F-4CF5-B8DA-572FD685814F}"/>
              </a:ext>
            </a:extLst>
          </p:cNvPr>
          <p:cNvSpPr/>
          <p:nvPr/>
        </p:nvSpPr>
        <p:spPr>
          <a:xfrm>
            <a:off x="7597141" y="72794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0" name="Rounded Rectangle 8">
            <a:extLst>
              <a:ext uri="{FF2B5EF4-FFF2-40B4-BE49-F238E27FC236}">
                <a16:creationId xmlns:a16="http://schemas.microsoft.com/office/drawing/2014/main" id="{96A4465A-FB1C-412D-A3D0-9C26B4340CFA}"/>
              </a:ext>
            </a:extLst>
          </p:cNvPr>
          <p:cNvSpPr/>
          <p:nvPr/>
        </p:nvSpPr>
        <p:spPr>
          <a:xfrm>
            <a:off x="7716494" y="118893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Keogh-</a:t>
            </a:r>
          </a:p>
          <a:p>
            <a:pPr marL="0" lvl="1" algn="ctr" defTabSz="457189">
              <a:lnSpc>
                <a:spcPct val="90000"/>
              </a:lnSpc>
              <a:defRPr/>
            </a:pPr>
            <a:r>
              <a:rPr lang="en-US" sz="1300" kern="0" dirty="0">
                <a:solidFill>
                  <a:prstClr val="white"/>
                </a:solidFill>
                <a:latin typeface="Gill Sans" charset="0"/>
                <a:ea typeface="Gill Sans" charset="0"/>
                <a:cs typeface="Gill Sans" charset="0"/>
              </a:rPr>
              <a:t>DMKD’03</a:t>
            </a:r>
            <a:endParaRPr lang="en-US" sz="1300" b="1" kern="0" dirty="0">
              <a:solidFill>
                <a:prstClr val="white"/>
              </a:solidFill>
              <a:latin typeface="Gill Sans" charset="0"/>
              <a:ea typeface="Gill Sans" charset="0"/>
              <a:cs typeface="Gill Sans" charset="0"/>
            </a:endParaRPr>
          </a:p>
        </p:txBody>
      </p:sp>
      <p:sp>
        <p:nvSpPr>
          <p:cNvPr id="11" name="Footer Placeholder 1">
            <a:extLst>
              <a:ext uri="{FF2B5EF4-FFF2-40B4-BE49-F238E27FC236}">
                <a16:creationId xmlns:a16="http://schemas.microsoft.com/office/drawing/2014/main" id="{77CD7A43-A50B-4C86-9598-CF8EEE578B3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4649447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966585"/>
            <a:ext cx="8478839" cy="4607256"/>
          </a:xfrm>
        </p:spPr>
        <p:txBody>
          <a:bodyPr/>
          <a:lstStyle/>
          <a:p>
            <a:r>
              <a:rPr lang="en-US" dirty="0"/>
              <a:t>data series indexing for deep embeddings</a:t>
            </a:r>
          </a:p>
          <a:p>
            <a:pPr lvl="1"/>
            <a:endParaRPr lang="en-US" dirty="0"/>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dirty="0" err="1"/>
              <a:t>Echihabi</a:t>
            </a:r>
            <a:r>
              <a:rPr lang="en-US" dirty="0"/>
              <a:t>, </a:t>
            </a:r>
            <a:r>
              <a:rPr lang="en-US" dirty="0" err="1"/>
              <a:t>Zoumpatianos</a:t>
            </a:r>
            <a:r>
              <a:rPr lang="en-US" dirty="0"/>
              <a:t>, Palpanas - ICDE 2021</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370</a:t>
            </a:fld>
            <a:endParaRPr lang="en-US"/>
          </a:p>
        </p:txBody>
      </p:sp>
      <p:pic>
        <p:nvPicPr>
          <p:cNvPr id="6" name="Picture 5">
            <a:extLst>
              <a:ext uri="{FF2B5EF4-FFF2-40B4-BE49-F238E27FC236}">
                <a16:creationId xmlns:a16="http://schemas.microsoft.com/office/drawing/2014/main" id="{7F5FFEA4-16D8-4AA4-86B5-7D3423B640BE}"/>
              </a:ext>
            </a:extLst>
          </p:cNvPr>
          <p:cNvPicPr>
            <a:picLocks noChangeAspect="1"/>
          </p:cNvPicPr>
          <p:nvPr/>
        </p:nvPicPr>
        <p:blipFill rotWithShape="1">
          <a:blip r:embed="rId2"/>
          <a:srcRect l="4995" t="6516" r="4655" b="4070"/>
          <a:stretch/>
        </p:blipFill>
        <p:spPr>
          <a:xfrm>
            <a:off x="1439446" y="2924327"/>
            <a:ext cx="3717865" cy="1991591"/>
          </a:xfrm>
          <a:prstGeom prst="rect">
            <a:avLst/>
          </a:prstGeom>
        </p:spPr>
      </p:pic>
      <p:sp>
        <p:nvSpPr>
          <p:cNvPr id="7" name="TextBox 6">
            <a:extLst>
              <a:ext uri="{FF2B5EF4-FFF2-40B4-BE49-F238E27FC236}">
                <a16:creationId xmlns:a16="http://schemas.microsoft.com/office/drawing/2014/main" id="{005E3E15-168E-43FD-BCE0-66DC15DD0A8C}"/>
              </a:ext>
            </a:extLst>
          </p:cNvPr>
          <p:cNvSpPr txBox="1"/>
          <p:nvPr/>
        </p:nvSpPr>
        <p:spPr>
          <a:xfrm>
            <a:off x="5157311" y="3596955"/>
            <a:ext cx="3836307" cy="646331"/>
          </a:xfrm>
          <a:prstGeom prst="rect">
            <a:avLst/>
          </a:prstGeom>
          <a:noFill/>
        </p:spPr>
        <p:txBody>
          <a:bodyPr wrap="none" rtlCol="0">
            <a:spAutoFit/>
          </a:bodyPr>
          <a:lstStyle/>
          <a:p>
            <a:r>
              <a:rPr lang="en-CA" b="1" dirty="0">
                <a:solidFill>
                  <a:srgbClr val="C00000"/>
                </a:solidFill>
              </a:rPr>
              <a:t>deep embeddings</a:t>
            </a:r>
            <a:endParaRPr lang="en-CA" dirty="0">
              <a:solidFill>
                <a:schemeClr val="accent1">
                  <a:lumMod val="50000"/>
                </a:schemeClr>
              </a:solidFill>
            </a:endParaRPr>
          </a:p>
          <a:p>
            <a:r>
              <a:rPr lang="en-CA" dirty="0"/>
              <a:t>high-d vectors learned using a DNN</a:t>
            </a:r>
          </a:p>
        </p:txBody>
      </p:sp>
      <p:sp>
        <p:nvSpPr>
          <p:cNvPr id="9" name="Rectangle 8">
            <a:extLst>
              <a:ext uri="{FF2B5EF4-FFF2-40B4-BE49-F238E27FC236}">
                <a16:creationId xmlns:a16="http://schemas.microsoft.com/office/drawing/2014/main" id="{AB77911A-9975-41D1-BFE1-4D65A4A8765C}"/>
              </a:ext>
            </a:extLst>
          </p:cNvPr>
          <p:cNvSpPr/>
          <p:nvPr/>
        </p:nvSpPr>
        <p:spPr>
          <a:xfrm>
            <a:off x="3497158" y="3157975"/>
            <a:ext cx="1523489" cy="14134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C373B5A-C131-4947-9E53-32822EF3AB01}"/>
              </a:ext>
            </a:extLst>
          </p:cNvPr>
          <p:cNvSpPr/>
          <p:nvPr/>
        </p:nvSpPr>
        <p:spPr>
          <a:xfrm>
            <a:off x="4163188" y="4571443"/>
            <a:ext cx="857459" cy="41700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4ACD05-978D-4096-A0BF-515DE460F78D}"/>
              </a:ext>
            </a:extLst>
          </p:cNvPr>
          <p:cNvSpPr/>
          <p:nvPr/>
        </p:nvSpPr>
        <p:spPr>
          <a:xfrm>
            <a:off x="1697730" y="3123258"/>
            <a:ext cx="1523489" cy="14134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A054B41-13B1-45E8-A9C7-34689CF58932}"/>
              </a:ext>
            </a:extLst>
          </p:cNvPr>
          <p:cNvSpPr/>
          <p:nvPr/>
        </p:nvSpPr>
        <p:spPr>
          <a:xfrm>
            <a:off x="1694198" y="4518883"/>
            <a:ext cx="857459" cy="41700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
            <a:extLst>
              <a:ext uri="{FF2B5EF4-FFF2-40B4-BE49-F238E27FC236}">
                <a16:creationId xmlns:a16="http://schemas.microsoft.com/office/drawing/2014/main" id="{D0FF58C2-B2F5-4840-A64E-A74E5473C995}"/>
              </a:ext>
            </a:extLst>
          </p:cNvPr>
          <p:cNvSpPr txBox="1"/>
          <p:nvPr/>
        </p:nvSpPr>
        <p:spPr>
          <a:xfrm>
            <a:off x="2" y="3094664"/>
            <a:ext cx="143944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CA" b="1" dirty="0">
                <a:solidFill>
                  <a:srgbClr val="C00000"/>
                </a:solidFill>
              </a:rPr>
              <a:t>sequences</a:t>
            </a:r>
          </a:p>
          <a:p>
            <a:pPr algn="r"/>
            <a:r>
              <a:rPr lang="en-CA" b="1" dirty="0">
                <a:solidFill>
                  <a:srgbClr val="C00000"/>
                </a:solidFill>
              </a:rPr>
              <a:t>text</a:t>
            </a:r>
          </a:p>
          <a:p>
            <a:pPr algn="r"/>
            <a:r>
              <a:rPr lang="en-CA" b="1" dirty="0">
                <a:solidFill>
                  <a:srgbClr val="C00000"/>
                </a:solidFill>
              </a:rPr>
              <a:t>images</a:t>
            </a:r>
          </a:p>
          <a:p>
            <a:pPr algn="r"/>
            <a:r>
              <a:rPr lang="en-CA" b="1" dirty="0">
                <a:solidFill>
                  <a:srgbClr val="C00000"/>
                </a:solidFill>
              </a:rPr>
              <a:t>video</a:t>
            </a:r>
          </a:p>
          <a:p>
            <a:pPr algn="r"/>
            <a:r>
              <a:rPr lang="en-CA" b="1" dirty="0">
                <a:solidFill>
                  <a:srgbClr val="C00000"/>
                </a:solidFill>
              </a:rPr>
              <a:t>graphs</a:t>
            </a:r>
          </a:p>
          <a:p>
            <a:pPr algn="r"/>
            <a:r>
              <a:rPr lang="en-CA" b="1" dirty="0">
                <a:solidFill>
                  <a:srgbClr val="C00000"/>
                </a:solidFill>
              </a:rPr>
              <a:t> ... </a:t>
            </a:r>
          </a:p>
        </p:txBody>
      </p:sp>
    </p:spTree>
    <p:extLst>
      <p:ext uri="{BB962C8B-B14F-4D97-AF65-F5344CB8AC3E}">
        <p14:creationId xmlns:p14="http://schemas.microsoft.com/office/powerpoint/2010/main" val="1830539453"/>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842443"/>
            <a:ext cx="8478839" cy="4607256"/>
          </a:xfrm>
        </p:spPr>
        <p:txBody>
          <a:bodyPr/>
          <a:lstStyle/>
          <a:p>
            <a:r>
              <a:rPr lang="en-US" dirty="0"/>
              <a:t>data series indexing for deep embeddings</a:t>
            </a:r>
          </a:p>
          <a:p>
            <a:pPr lvl="1"/>
            <a:r>
              <a:rPr lang="en-US" dirty="0"/>
              <a:t>deep embeddings are high-d vectors</a:t>
            </a:r>
          </a:p>
          <a:p>
            <a:pPr lvl="1"/>
            <a:r>
              <a:rPr lang="en-US" dirty="0"/>
              <a:t>data series techniques provide effective/scalable similarity search</a:t>
            </a:r>
          </a:p>
          <a:p>
            <a:pPr lvl="1"/>
            <a:endParaRPr lang="en-US" dirty="0"/>
          </a:p>
          <a:p>
            <a:pPr lvl="1"/>
            <a:endParaRPr lang="en-US" dirty="0"/>
          </a:p>
          <a:p>
            <a:endParaRPr lang="en-US" dirty="0"/>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dirty="0" err="1"/>
              <a:t>Echihabi</a:t>
            </a:r>
            <a:r>
              <a:rPr lang="en-US" dirty="0"/>
              <a:t>, </a:t>
            </a:r>
            <a:r>
              <a:rPr lang="en-US" dirty="0" err="1"/>
              <a:t>Zoumpatianos</a:t>
            </a:r>
            <a:r>
              <a:rPr lang="en-US" dirty="0"/>
              <a:t>, Palpanas - ICDE 2021</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371</a:t>
            </a:fld>
            <a:endParaRPr lang="en-US"/>
          </a:p>
        </p:txBody>
      </p:sp>
    </p:spTree>
    <p:extLst>
      <p:ext uri="{BB962C8B-B14F-4D97-AF65-F5344CB8AC3E}">
        <p14:creationId xmlns:p14="http://schemas.microsoft.com/office/powerpoint/2010/main" val="2975046867"/>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842443"/>
            <a:ext cx="8478839" cy="4607256"/>
          </a:xfrm>
        </p:spPr>
        <p:txBody>
          <a:bodyPr/>
          <a:lstStyle/>
          <a:p>
            <a:r>
              <a:rPr lang="en-US" dirty="0"/>
              <a:t>data series indexing for deep embeddings</a:t>
            </a:r>
          </a:p>
          <a:p>
            <a:pPr lvl="1"/>
            <a:r>
              <a:rPr lang="en-US" dirty="0"/>
              <a:t>deep embeddings are high-d vectors</a:t>
            </a:r>
          </a:p>
          <a:p>
            <a:pPr lvl="1"/>
            <a:r>
              <a:rPr lang="en-US" dirty="0"/>
              <a:t>data series techniques provide effective/scalable similarity search</a:t>
            </a:r>
          </a:p>
          <a:p>
            <a:pPr lvl="1"/>
            <a:endParaRPr lang="en-US" dirty="0"/>
          </a:p>
          <a:p>
            <a:r>
              <a:rPr lang="en-US" dirty="0"/>
              <a:t>deep learning for summarizing for high-d vectors</a:t>
            </a:r>
          </a:p>
          <a:p>
            <a:pPr lvl="1"/>
            <a:r>
              <a:rPr lang="en-US" dirty="0"/>
              <a:t>Different summarization for different high-d data types</a:t>
            </a:r>
          </a:p>
          <a:p>
            <a:pPr lvl="1"/>
            <a:r>
              <a:rPr lang="en-US" dirty="0" err="1"/>
              <a:t>eg</a:t>
            </a:r>
            <a:r>
              <a:rPr lang="en-US" dirty="0"/>
              <a:t>, autoencoders can learn efficient data series summaries</a:t>
            </a:r>
          </a:p>
          <a:p>
            <a:pPr lvl="1"/>
            <a:endParaRPr lang="en-US" dirty="0"/>
          </a:p>
          <a:p>
            <a:endParaRPr lang="en-US" dirty="0"/>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dirty="0" err="1"/>
              <a:t>Echihabi</a:t>
            </a:r>
            <a:r>
              <a:rPr lang="en-US" dirty="0"/>
              <a:t>, </a:t>
            </a:r>
            <a:r>
              <a:rPr lang="en-US" dirty="0" err="1"/>
              <a:t>Zoumpatianos</a:t>
            </a:r>
            <a:r>
              <a:rPr lang="en-US" dirty="0"/>
              <a:t>, Palpanas - ICDE 2021</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372</a:t>
            </a:fld>
            <a:endParaRPr lang="en-US"/>
          </a:p>
        </p:txBody>
      </p:sp>
    </p:spTree>
    <p:extLst>
      <p:ext uri="{BB962C8B-B14F-4D97-AF65-F5344CB8AC3E}">
        <p14:creationId xmlns:p14="http://schemas.microsoft.com/office/powerpoint/2010/main" val="793206355"/>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842443"/>
            <a:ext cx="8478839" cy="4607256"/>
          </a:xfrm>
        </p:spPr>
        <p:txBody>
          <a:bodyPr/>
          <a:lstStyle/>
          <a:p>
            <a:r>
              <a:rPr lang="en-US" dirty="0"/>
              <a:t>data series indexing for deep embeddings</a:t>
            </a:r>
          </a:p>
          <a:p>
            <a:pPr lvl="1"/>
            <a:r>
              <a:rPr lang="en-US" dirty="0"/>
              <a:t>deep embeddings are high-d vectors</a:t>
            </a:r>
          </a:p>
          <a:p>
            <a:pPr lvl="1"/>
            <a:r>
              <a:rPr lang="en-US" dirty="0"/>
              <a:t>data series techniques provide effective/scalable similarity search</a:t>
            </a:r>
          </a:p>
          <a:p>
            <a:pPr lvl="1"/>
            <a:endParaRPr lang="en-US" dirty="0"/>
          </a:p>
          <a:p>
            <a:r>
              <a:rPr lang="en-US" dirty="0"/>
              <a:t>deep learning for summarizing for high-d vectors</a:t>
            </a:r>
          </a:p>
          <a:p>
            <a:pPr lvl="1"/>
            <a:r>
              <a:rPr lang="en-US" dirty="0"/>
              <a:t>Different summarization for different high-d data types</a:t>
            </a:r>
          </a:p>
          <a:p>
            <a:pPr lvl="1"/>
            <a:r>
              <a:rPr lang="en-US" dirty="0" err="1"/>
              <a:t>eg</a:t>
            </a:r>
            <a:r>
              <a:rPr lang="en-US" dirty="0"/>
              <a:t>, autoencoders can learn efficient data series summaries</a:t>
            </a:r>
          </a:p>
          <a:p>
            <a:pPr lvl="1"/>
            <a:endParaRPr lang="en-US" dirty="0"/>
          </a:p>
          <a:p>
            <a:r>
              <a:rPr lang="en-US" dirty="0"/>
              <a:t>deep learning for designing index data structures</a:t>
            </a:r>
          </a:p>
          <a:p>
            <a:pPr lvl="1"/>
            <a:r>
              <a:rPr lang="en-US" dirty="0"/>
              <a:t>learn an index for similarity search</a:t>
            </a:r>
          </a:p>
          <a:p>
            <a:pPr lvl="1"/>
            <a:endParaRPr lang="en-US" dirty="0"/>
          </a:p>
          <a:p>
            <a:endParaRPr lang="en-US" dirty="0"/>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dirty="0" err="1"/>
              <a:t>Echihabi</a:t>
            </a:r>
            <a:r>
              <a:rPr lang="en-US" dirty="0"/>
              <a:t>, </a:t>
            </a:r>
            <a:r>
              <a:rPr lang="en-US" dirty="0" err="1"/>
              <a:t>Zoumpatianos</a:t>
            </a:r>
            <a:r>
              <a:rPr lang="en-US" dirty="0"/>
              <a:t>, Palpanas - ICDE 2021</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373</a:t>
            </a:fld>
            <a:endParaRPr lang="en-US"/>
          </a:p>
        </p:txBody>
      </p:sp>
    </p:spTree>
    <p:extLst>
      <p:ext uri="{BB962C8B-B14F-4D97-AF65-F5344CB8AC3E}">
        <p14:creationId xmlns:p14="http://schemas.microsoft.com/office/powerpoint/2010/main" val="368371336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3"/>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2" y="1842443"/>
            <a:ext cx="8478839" cy="4607256"/>
          </a:xfrm>
        </p:spPr>
        <p:txBody>
          <a:bodyPr/>
          <a:lstStyle/>
          <a:p>
            <a:r>
              <a:rPr lang="en-US" dirty="0"/>
              <a:t>data series indexing for deep embeddings</a:t>
            </a:r>
          </a:p>
          <a:p>
            <a:pPr lvl="1"/>
            <a:r>
              <a:rPr lang="en-US" dirty="0"/>
              <a:t>deep embeddings are high-d vectors</a:t>
            </a:r>
          </a:p>
          <a:p>
            <a:pPr lvl="1"/>
            <a:r>
              <a:rPr lang="en-US" dirty="0"/>
              <a:t>data series techniques provide effective/scalable similarity search</a:t>
            </a:r>
          </a:p>
          <a:p>
            <a:pPr lvl="1"/>
            <a:endParaRPr lang="en-US" dirty="0"/>
          </a:p>
          <a:p>
            <a:r>
              <a:rPr lang="en-US" dirty="0"/>
              <a:t>deep learning for summarizing for high-d vectors</a:t>
            </a:r>
          </a:p>
          <a:p>
            <a:pPr lvl="1"/>
            <a:r>
              <a:rPr lang="en-US" dirty="0"/>
              <a:t>Different summarization for different high-d data types</a:t>
            </a:r>
          </a:p>
          <a:p>
            <a:pPr lvl="1"/>
            <a:r>
              <a:rPr lang="en-US" dirty="0" err="1"/>
              <a:t>eg</a:t>
            </a:r>
            <a:r>
              <a:rPr lang="en-US" dirty="0"/>
              <a:t>, autoencoders can learn efficient data series summaries</a:t>
            </a:r>
          </a:p>
          <a:p>
            <a:pPr lvl="1"/>
            <a:endParaRPr lang="en-US" dirty="0"/>
          </a:p>
          <a:p>
            <a:r>
              <a:rPr lang="en-US" dirty="0"/>
              <a:t>deep learning for designing index data structures</a:t>
            </a:r>
          </a:p>
          <a:p>
            <a:pPr lvl="1"/>
            <a:r>
              <a:rPr lang="en-US" dirty="0"/>
              <a:t>learn an index for similarity search</a:t>
            </a:r>
          </a:p>
          <a:p>
            <a:pPr lvl="1"/>
            <a:endParaRPr lang="en-US" dirty="0"/>
          </a:p>
          <a:p>
            <a:r>
              <a:rPr lang="en-US" dirty="0"/>
              <a:t>deep learning for query optimization</a:t>
            </a:r>
          </a:p>
          <a:p>
            <a:pPr lvl="1"/>
            <a:r>
              <a:rPr lang="en-US" dirty="0"/>
              <a:t>search space is vast</a:t>
            </a:r>
          </a:p>
          <a:p>
            <a:pPr lvl="1"/>
            <a:r>
              <a:rPr lang="en-US" dirty="0"/>
              <a:t>learn optimization function</a:t>
            </a:r>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dirty="0" err="1"/>
              <a:t>Echihabi</a:t>
            </a:r>
            <a:r>
              <a:rPr lang="en-US" dirty="0"/>
              <a:t>, </a:t>
            </a:r>
            <a:r>
              <a:rPr lang="en-US" dirty="0" err="1"/>
              <a:t>Zoumpatianos</a:t>
            </a:r>
            <a:r>
              <a:rPr lang="en-US" dirty="0"/>
              <a:t>, Palpanas - ICDE 2021</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374</a:t>
            </a:fld>
            <a:endParaRPr lang="en-US"/>
          </a:p>
        </p:txBody>
      </p:sp>
    </p:spTree>
    <p:extLst>
      <p:ext uri="{BB962C8B-B14F-4D97-AF65-F5344CB8AC3E}">
        <p14:creationId xmlns:p14="http://schemas.microsoft.com/office/powerpoint/2010/main" val="3516830451"/>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altLang="en-US" dirty="0"/>
              <a:t>Overall Conclusions</a:t>
            </a:r>
          </a:p>
        </p:txBody>
      </p:sp>
      <p:sp>
        <p:nvSpPr>
          <p:cNvPr id="46083" name="Content Placeholder 2"/>
          <p:cNvSpPr>
            <a:spLocks noGrp="1"/>
          </p:cNvSpPr>
          <p:nvPr>
            <p:ph idx="1"/>
          </p:nvPr>
        </p:nvSpPr>
        <p:spPr>
          <a:xfrm>
            <a:off x="457201" y="2249492"/>
            <a:ext cx="8569843" cy="4324351"/>
          </a:xfrm>
        </p:spPr>
        <p:txBody>
          <a:bodyPr/>
          <a:lstStyle/>
          <a:p>
            <a:pPr eaLnBrk="1" hangingPunct="1">
              <a:defRPr/>
            </a:pPr>
            <a:r>
              <a:rPr lang="en-US" dirty="0"/>
              <a:t>High-d data is a very </a:t>
            </a:r>
            <a:r>
              <a:rPr lang="en-US" dirty="0">
                <a:solidFill>
                  <a:srgbClr val="C00000"/>
                </a:solidFill>
              </a:rPr>
              <a:t>common</a:t>
            </a:r>
            <a:r>
              <a:rPr lang="en-US" dirty="0"/>
              <a:t> data type</a:t>
            </a:r>
          </a:p>
          <a:p>
            <a:pPr lvl="1" eaLnBrk="1" hangingPunct="1">
              <a:defRPr/>
            </a:pPr>
            <a:r>
              <a:rPr lang="en-US" dirty="0"/>
              <a:t>across several different domains and applications</a:t>
            </a:r>
          </a:p>
          <a:p>
            <a:pPr eaLnBrk="1" hangingPunct="1">
              <a:defRPr/>
            </a:pPr>
            <a:endParaRPr lang="en-US" dirty="0"/>
          </a:p>
        </p:txBody>
      </p:sp>
      <p:sp>
        <p:nvSpPr>
          <p:cNvPr id="4" name="Footer Placeholder 3">
            <a:extLst>
              <a:ext uri="{FF2B5EF4-FFF2-40B4-BE49-F238E27FC236}">
                <a16:creationId xmlns:a16="http://schemas.microsoft.com/office/drawing/2014/main" id="{59010C02-C618-4290-A82E-A84658317E47}"/>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243600175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altLang="en-US" dirty="0"/>
              <a:t>Overall Conclusions</a:t>
            </a:r>
          </a:p>
        </p:txBody>
      </p:sp>
      <p:sp>
        <p:nvSpPr>
          <p:cNvPr id="46083" name="Content Placeholder 2"/>
          <p:cNvSpPr>
            <a:spLocks noGrp="1"/>
          </p:cNvSpPr>
          <p:nvPr>
            <p:ph idx="1"/>
          </p:nvPr>
        </p:nvSpPr>
        <p:spPr>
          <a:xfrm>
            <a:off x="457201" y="2249492"/>
            <a:ext cx="8569843" cy="4324351"/>
          </a:xfrm>
        </p:spPr>
        <p:txBody>
          <a:bodyPr/>
          <a:lstStyle/>
          <a:p>
            <a:pPr eaLnBrk="1" hangingPunct="1">
              <a:defRPr/>
            </a:pPr>
            <a:r>
              <a:rPr lang="en-US" dirty="0"/>
              <a:t>High-d data is a very </a:t>
            </a:r>
            <a:r>
              <a:rPr lang="en-US" dirty="0">
                <a:solidFill>
                  <a:srgbClr val="C00000"/>
                </a:solidFill>
              </a:rPr>
              <a:t>common</a:t>
            </a:r>
            <a:r>
              <a:rPr lang="en-US" dirty="0"/>
              <a:t> data type</a:t>
            </a:r>
          </a:p>
          <a:p>
            <a:pPr lvl="1" eaLnBrk="1" hangingPunct="1">
              <a:defRPr/>
            </a:pPr>
            <a:r>
              <a:rPr lang="en-US" dirty="0"/>
              <a:t>across several different domains and applications</a:t>
            </a:r>
          </a:p>
          <a:p>
            <a:pPr eaLnBrk="1" hangingPunct="1">
              <a:defRPr/>
            </a:pPr>
            <a:r>
              <a:rPr lang="en-US" dirty="0"/>
              <a:t>Complex analytics on high-d data are </a:t>
            </a:r>
            <a:r>
              <a:rPr lang="en-US" dirty="0">
                <a:solidFill>
                  <a:srgbClr val="C00000"/>
                </a:solidFill>
              </a:rPr>
              <a:t>challenging</a:t>
            </a:r>
          </a:p>
          <a:p>
            <a:pPr lvl="1" eaLnBrk="1" hangingPunct="1">
              <a:defRPr/>
            </a:pPr>
            <a:r>
              <a:rPr lang="en-US" dirty="0"/>
              <a:t>have very high complexity</a:t>
            </a:r>
          </a:p>
          <a:p>
            <a:pPr lvl="1" eaLnBrk="1" hangingPunct="1">
              <a:defRPr/>
            </a:pPr>
            <a:r>
              <a:rPr lang="en-US" dirty="0"/>
              <a:t>efficiency comes from data series management/indexing techniques</a:t>
            </a:r>
          </a:p>
          <a:p>
            <a:pPr eaLnBrk="1" hangingPunct="1">
              <a:defRPr/>
            </a:pPr>
            <a:endParaRPr lang="en-US" dirty="0"/>
          </a:p>
        </p:txBody>
      </p:sp>
      <p:sp>
        <p:nvSpPr>
          <p:cNvPr id="4" name="Footer Placeholder 3">
            <a:extLst>
              <a:ext uri="{FF2B5EF4-FFF2-40B4-BE49-F238E27FC236}">
                <a16:creationId xmlns:a16="http://schemas.microsoft.com/office/drawing/2014/main" id="{922EF6C7-7FCA-487F-BB29-68C45C64874B}"/>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655598216"/>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altLang="en-US" dirty="0"/>
              <a:t>Overall Conclusions</a:t>
            </a:r>
          </a:p>
        </p:txBody>
      </p:sp>
      <p:sp>
        <p:nvSpPr>
          <p:cNvPr id="46083" name="Content Placeholder 2"/>
          <p:cNvSpPr>
            <a:spLocks noGrp="1"/>
          </p:cNvSpPr>
          <p:nvPr>
            <p:ph idx="1"/>
          </p:nvPr>
        </p:nvSpPr>
        <p:spPr>
          <a:xfrm>
            <a:off x="457201" y="2249492"/>
            <a:ext cx="8569843" cy="4324351"/>
          </a:xfrm>
        </p:spPr>
        <p:txBody>
          <a:bodyPr/>
          <a:lstStyle/>
          <a:p>
            <a:pPr eaLnBrk="1" hangingPunct="1">
              <a:defRPr/>
            </a:pPr>
            <a:r>
              <a:rPr lang="en-US" dirty="0"/>
              <a:t>High-d data is a very </a:t>
            </a:r>
            <a:r>
              <a:rPr lang="en-US" dirty="0">
                <a:solidFill>
                  <a:srgbClr val="C00000"/>
                </a:solidFill>
              </a:rPr>
              <a:t>common</a:t>
            </a:r>
            <a:r>
              <a:rPr lang="en-US" dirty="0"/>
              <a:t> data type</a:t>
            </a:r>
          </a:p>
          <a:p>
            <a:pPr lvl="1" eaLnBrk="1" hangingPunct="1">
              <a:defRPr/>
            </a:pPr>
            <a:r>
              <a:rPr lang="en-US" dirty="0"/>
              <a:t>across several different domains and applications</a:t>
            </a:r>
          </a:p>
          <a:p>
            <a:pPr eaLnBrk="1" hangingPunct="1">
              <a:defRPr/>
            </a:pPr>
            <a:r>
              <a:rPr lang="en-US" dirty="0"/>
              <a:t>Complex analytics on high-d data are </a:t>
            </a:r>
            <a:r>
              <a:rPr lang="en-US" dirty="0">
                <a:solidFill>
                  <a:srgbClr val="C00000"/>
                </a:solidFill>
              </a:rPr>
              <a:t>challenging</a:t>
            </a:r>
          </a:p>
          <a:p>
            <a:pPr lvl="1" eaLnBrk="1" hangingPunct="1">
              <a:defRPr/>
            </a:pPr>
            <a:r>
              <a:rPr lang="en-US" dirty="0"/>
              <a:t>have very high complexity</a:t>
            </a:r>
          </a:p>
          <a:p>
            <a:pPr lvl="1" eaLnBrk="1" hangingPunct="1">
              <a:defRPr/>
            </a:pPr>
            <a:r>
              <a:rPr lang="en-US" dirty="0"/>
              <a:t>efficiency comes from data series management/indexing techniques</a:t>
            </a:r>
          </a:p>
          <a:p>
            <a:pPr eaLnBrk="1" hangingPunct="1">
              <a:defRPr/>
            </a:pPr>
            <a:r>
              <a:rPr lang="en-US" dirty="0"/>
              <a:t>Several exciting </a:t>
            </a:r>
            <a:r>
              <a:rPr lang="en-US" dirty="0">
                <a:solidFill>
                  <a:srgbClr val="C00000"/>
                </a:solidFill>
              </a:rPr>
              <a:t>research opportunities</a:t>
            </a:r>
            <a:endParaRPr lang="en-US" dirty="0"/>
          </a:p>
          <a:p>
            <a:pPr eaLnBrk="1" hangingPunct="1">
              <a:defRPr/>
            </a:pPr>
            <a:endParaRPr lang="en-US" dirty="0"/>
          </a:p>
        </p:txBody>
      </p:sp>
      <p:sp>
        <p:nvSpPr>
          <p:cNvPr id="4" name="Footer Placeholder 3">
            <a:extLst>
              <a:ext uri="{FF2B5EF4-FFF2-40B4-BE49-F238E27FC236}">
                <a16:creationId xmlns:a16="http://schemas.microsoft.com/office/drawing/2014/main" id="{0C8622EF-4FC8-4FD7-AE5E-1D902850C51D}"/>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2972271523"/>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5B7FDFA-6A90-454D-9904-B77FC95B296A}"/>
              </a:ext>
            </a:extLst>
          </p:cNvPr>
          <p:cNvSpPr txBox="1">
            <a:spLocks/>
          </p:cNvSpPr>
          <p:nvPr/>
        </p:nvSpPr>
        <p:spPr>
          <a:xfrm>
            <a:off x="457200" y="2062454"/>
            <a:ext cx="8229600" cy="4324351"/>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rgbClr val="002060"/>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6" indent="0" algn="ctr">
              <a:buClr>
                <a:srgbClr val="A04DA3"/>
              </a:buClr>
              <a:buNone/>
            </a:pPr>
            <a:r>
              <a:rPr lang="en-US" altLang="en-US" sz="4000" dirty="0">
                <a:solidFill>
                  <a:prstClr val="black"/>
                </a:solidFill>
                <a:latin typeface="Courier New" pitchFamily="49" charset="0"/>
                <a:cs typeface="Courier New" pitchFamily="49" charset="0"/>
              </a:rPr>
              <a:t>thank you!</a:t>
            </a:r>
          </a:p>
          <a:p>
            <a:pPr marL="109536" indent="0" algn="ctr">
              <a:buClr>
                <a:srgbClr val="A04DA3"/>
              </a:buClr>
              <a:buNone/>
            </a:pPr>
            <a:endParaRPr lang="en-US" altLang="en-US" sz="2400" dirty="0">
              <a:solidFill>
                <a:prstClr val="black"/>
              </a:solidFill>
              <a:latin typeface="Courier New" pitchFamily="49" charset="0"/>
              <a:cs typeface="Courier New" pitchFamily="49" charset="0"/>
            </a:endParaRPr>
          </a:p>
          <a:p>
            <a:pPr marL="109536" indent="0" algn="ctr">
              <a:buClr>
                <a:srgbClr val="A04DA3"/>
              </a:buClr>
              <a:buNone/>
            </a:pPr>
            <a:endParaRPr lang="en-US" altLang="en-US" sz="2400" dirty="0">
              <a:solidFill>
                <a:prstClr val="black"/>
              </a:solidFill>
              <a:latin typeface="Courier New" pitchFamily="49" charset="0"/>
              <a:cs typeface="Courier New" pitchFamily="49" charset="0"/>
            </a:endParaRPr>
          </a:p>
          <a:p>
            <a:pPr marL="109536" indent="0" algn="ctr">
              <a:buClr>
                <a:srgbClr val="A04DA3"/>
              </a:buClr>
              <a:buNone/>
            </a:pPr>
            <a:r>
              <a:rPr lang="en-US" altLang="en-US" sz="2000" dirty="0">
                <a:solidFill>
                  <a:prstClr val="black"/>
                </a:solidFill>
                <a:latin typeface="Courier New" pitchFamily="49" charset="0"/>
                <a:cs typeface="Courier New" pitchFamily="49" charset="0"/>
              </a:rPr>
              <a:t>google: </a:t>
            </a:r>
            <a:r>
              <a:rPr lang="en-US" altLang="en-US" sz="2000" b="1" dirty="0">
                <a:solidFill>
                  <a:prstClr val="black"/>
                </a:solidFill>
                <a:latin typeface="Courier New" pitchFamily="49" charset="0"/>
                <a:cs typeface="Courier New" pitchFamily="49" charset="0"/>
              </a:rPr>
              <a:t>Karima </a:t>
            </a:r>
            <a:r>
              <a:rPr lang="en-US" altLang="en-US" sz="2000" b="1" dirty="0" err="1">
                <a:solidFill>
                  <a:prstClr val="black"/>
                </a:solidFill>
                <a:latin typeface="Courier New" pitchFamily="49" charset="0"/>
                <a:cs typeface="Courier New" pitchFamily="49" charset="0"/>
              </a:rPr>
              <a:t>Echihabi</a:t>
            </a:r>
            <a:endParaRPr lang="en-US" altLang="en-US" sz="2000" b="1" dirty="0">
              <a:solidFill>
                <a:prstClr val="black"/>
              </a:solidFill>
              <a:latin typeface="Courier New" pitchFamily="49" charset="0"/>
              <a:cs typeface="Courier New" pitchFamily="49" charset="0"/>
            </a:endParaRPr>
          </a:p>
          <a:p>
            <a:pPr marL="109536" indent="0" algn="ctr">
              <a:buClr>
                <a:srgbClr val="A04DA3"/>
              </a:buClr>
              <a:buNone/>
            </a:pPr>
            <a:r>
              <a:rPr lang="en-US" altLang="en-US" sz="2000" b="1" dirty="0">
                <a:solidFill>
                  <a:prstClr val="black"/>
                </a:solidFill>
                <a:latin typeface="Courier New" pitchFamily="49" charset="0"/>
                <a:cs typeface="Courier New" pitchFamily="49" charset="0"/>
              </a:rPr>
              <a:t>            Kostas </a:t>
            </a:r>
            <a:r>
              <a:rPr lang="en-US" altLang="en-US" sz="2000" b="1" dirty="0" err="1">
                <a:solidFill>
                  <a:prstClr val="black"/>
                </a:solidFill>
                <a:latin typeface="Courier New" pitchFamily="49" charset="0"/>
                <a:cs typeface="Courier New" pitchFamily="49" charset="0"/>
              </a:rPr>
              <a:t>Zoumpatianos</a:t>
            </a:r>
            <a:endParaRPr lang="en-US" altLang="en-US" sz="2000" b="1" dirty="0">
              <a:solidFill>
                <a:prstClr val="black"/>
              </a:solidFill>
              <a:latin typeface="Courier New" pitchFamily="49" charset="0"/>
              <a:cs typeface="Courier New" pitchFamily="49" charset="0"/>
            </a:endParaRPr>
          </a:p>
          <a:p>
            <a:pPr marL="109536" indent="0" algn="ctr">
              <a:buClr>
                <a:srgbClr val="A04DA3"/>
              </a:buClr>
              <a:buNone/>
            </a:pPr>
            <a:r>
              <a:rPr lang="en-US" altLang="en-US" sz="2000" b="1" dirty="0">
                <a:solidFill>
                  <a:prstClr val="black"/>
                </a:solidFill>
                <a:latin typeface="Courier New" pitchFamily="49" charset="0"/>
                <a:cs typeface="Courier New" pitchFamily="49" charset="0"/>
              </a:rPr>
              <a:t>        Themis </a:t>
            </a:r>
            <a:r>
              <a:rPr lang="en-US" altLang="en-US" sz="2000" b="1" dirty="0" err="1">
                <a:solidFill>
                  <a:prstClr val="black"/>
                </a:solidFill>
                <a:latin typeface="Courier New" pitchFamily="49" charset="0"/>
                <a:cs typeface="Courier New" pitchFamily="49" charset="0"/>
              </a:rPr>
              <a:t>Palpanas</a:t>
            </a:r>
            <a:endParaRPr lang="en-US" altLang="en-US" sz="2000" b="1" dirty="0">
              <a:solidFill>
                <a:prstClr val="black"/>
              </a:solidFill>
              <a:latin typeface="Courier New" pitchFamily="49" charset="0"/>
              <a:cs typeface="Courier New" pitchFamily="49" charset="0"/>
            </a:endParaRPr>
          </a:p>
          <a:p>
            <a:pPr marL="109536" indent="0" algn="ctr">
              <a:buClr>
                <a:srgbClr val="A04DA3"/>
              </a:buClr>
              <a:buNone/>
            </a:pPr>
            <a:endParaRPr lang="en-US" altLang="en-US" sz="2000" dirty="0">
              <a:solidFill>
                <a:prstClr val="black"/>
              </a:solidFill>
              <a:latin typeface="Courier New" pitchFamily="49" charset="0"/>
              <a:cs typeface="Courier New" pitchFamily="49" charset="0"/>
            </a:endParaRPr>
          </a:p>
          <a:p>
            <a:pPr marL="109536" indent="0" algn="ctr">
              <a:buClr>
                <a:srgbClr val="A04DA3"/>
              </a:buClr>
              <a:buNone/>
            </a:pPr>
            <a:r>
              <a:rPr lang="en-US" altLang="en-US" sz="2000" dirty="0">
                <a:solidFill>
                  <a:prstClr val="black"/>
                </a:solidFill>
                <a:latin typeface="Courier New" pitchFamily="49" charset="0"/>
                <a:cs typeface="Courier New" pitchFamily="49" charset="0"/>
              </a:rPr>
              <a:t>visit: http://</a:t>
            </a:r>
            <a:r>
              <a:rPr lang="en-US" altLang="en-US" sz="2000" b="1" dirty="0">
                <a:solidFill>
                  <a:prstClr val="black"/>
                </a:solidFill>
                <a:latin typeface="Courier New" pitchFamily="49" charset="0"/>
                <a:cs typeface="Courier New" pitchFamily="49" charset="0"/>
              </a:rPr>
              <a:t>nestordb.com</a:t>
            </a:r>
          </a:p>
          <a:p>
            <a:pPr marL="109536" indent="0" algn="ctr">
              <a:buClr>
                <a:srgbClr val="A04DA3"/>
              </a:buClr>
              <a:buNone/>
            </a:pPr>
            <a:endParaRPr lang="en-US" altLang="en-US" sz="2000" dirty="0">
              <a:solidFill>
                <a:prstClr val="black"/>
              </a:solidFill>
              <a:latin typeface="Courier New" pitchFamily="49" charset="0"/>
              <a:cs typeface="Courier New" pitchFamily="49" charset="0"/>
            </a:endParaRPr>
          </a:p>
          <a:p>
            <a:pPr marL="109536" indent="0" algn="ctr">
              <a:buClr>
                <a:srgbClr val="A04DA3"/>
              </a:buClr>
              <a:buNone/>
            </a:pPr>
            <a:endParaRPr lang="en-US" altLang="en-US" sz="2000" dirty="0">
              <a:solidFill>
                <a:prstClr val="black"/>
              </a:solidFill>
              <a:latin typeface="Courier New" pitchFamily="49" charset="0"/>
              <a:cs typeface="Courier New" pitchFamily="49" charset="0"/>
            </a:endParaRPr>
          </a:p>
          <a:p>
            <a:pPr marL="109536" indent="0" algn="ctr">
              <a:buClr>
                <a:srgbClr val="A04DA3"/>
              </a:buClr>
              <a:buNone/>
            </a:pPr>
            <a:endParaRPr lang="en-US" altLang="en-US" sz="2000" dirty="0">
              <a:solidFill>
                <a:prstClr val="black"/>
              </a:solidFill>
              <a:latin typeface="Courier New" pitchFamily="49" charset="0"/>
              <a:cs typeface="Courier New" pitchFamily="49" charset="0"/>
            </a:endParaRPr>
          </a:p>
          <a:p>
            <a:pPr marL="109536" indent="0" algn="ctr">
              <a:buClr>
                <a:srgbClr val="A04DA3"/>
              </a:buClr>
              <a:buNone/>
            </a:pPr>
            <a:endParaRPr lang="en-US" altLang="en-US" sz="2000" dirty="0">
              <a:solidFill>
                <a:prstClr val="black"/>
              </a:solidFill>
              <a:latin typeface="Courier New" pitchFamily="49" charset="0"/>
              <a:cs typeface="Courier New" pitchFamily="49" charset="0"/>
            </a:endParaRPr>
          </a:p>
        </p:txBody>
      </p:sp>
      <p:sp>
        <p:nvSpPr>
          <p:cNvPr id="3" name="Footer Placeholder 3">
            <a:extLst>
              <a:ext uri="{FF2B5EF4-FFF2-40B4-BE49-F238E27FC236}">
                <a16:creationId xmlns:a16="http://schemas.microsoft.com/office/drawing/2014/main" id="{3724683D-28D1-4B02-BEFB-7385C3FF53DC}"/>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2631694132"/>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533400" y="328765"/>
            <a:ext cx="8229600" cy="1066800"/>
          </a:xfrm>
        </p:spPr>
        <p:txBody>
          <a:bodyPr/>
          <a:lstStyle/>
          <a:p>
            <a:r>
              <a:rPr lang="en-US" altLang="en-US" dirty="0"/>
              <a:t>References </a:t>
            </a:r>
            <a:r>
              <a:rPr lang="en-US" altLang="en-US" sz="2800" dirty="0"/>
              <a:t>(chronological order)</a:t>
            </a:r>
            <a:endParaRPr lang="en-US" altLang="en-US" dirty="0"/>
          </a:p>
        </p:txBody>
      </p:sp>
      <p:sp>
        <p:nvSpPr>
          <p:cNvPr id="3" name="Content Placeholder 2"/>
          <p:cNvSpPr>
            <a:spLocks noGrp="1"/>
          </p:cNvSpPr>
          <p:nvPr>
            <p:ph idx="1"/>
          </p:nvPr>
        </p:nvSpPr>
        <p:spPr>
          <a:xfrm>
            <a:off x="457200" y="1279254"/>
            <a:ext cx="8229600" cy="5329367"/>
          </a:xfrm>
        </p:spPr>
        <p:txBody>
          <a:bodyPr>
            <a:normAutofit fontScale="92500" lnSpcReduction="20000"/>
          </a:bodyPr>
          <a:lstStyle/>
          <a:p>
            <a:pPr algn="just">
              <a:buFont typeface="Georgia" charset="0"/>
              <a:buChar char="•"/>
              <a:defRPr/>
            </a:pPr>
            <a:r>
              <a:rPr lang="fr-FR" sz="1300" dirty="0"/>
              <a:t>Delaunay, Boris (1934). "Sur la sphère vide". Bulletin de l'Académie des Sciences de l'URSS, Classe des Sciences Mathématiques et Naturelles. </a:t>
            </a:r>
            <a:r>
              <a:rPr lang="fr-FR" sz="1300" b="1" dirty="0"/>
              <a:t>6</a:t>
            </a:r>
            <a:r>
              <a:rPr lang="fr-FR" sz="1300" dirty="0"/>
              <a:t>: 793–800.</a:t>
            </a:r>
          </a:p>
          <a:p>
            <a:pPr algn="just">
              <a:buFont typeface="Georgia" charset="0"/>
              <a:buChar char="•"/>
              <a:defRPr/>
            </a:pPr>
            <a:r>
              <a:rPr lang="en-US" sz="1300" dirty="0">
                <a:solidFill>
                  <a:srgbClr val="000000"/>
                </a:solidFill>
                <a:ea typeface="MS PGothic" charset="0"/>
                <a:cs typeface="Times New Roman" charset="0"/>
              </a:rPr>
              <a:t>Ramer, U. (1972). An iterative procedure for the polygonal approximation of planar curves. </a:t>
            </a:r>
            <a:r>
              <a:rPr lang="en-US" sz="1300" i="1" dirty="0">
                <a:solidFill>
                  <a:srgbClr val="000000"/>
                </a:solidFill>
                <a:ea typeface="MS PGothic" charset="0"/>
                <a:cs typeface="Times New Roman" charset="0"/>
              </a:rPr>
              <a:t>Computer Graphics and Image Processing</a:t>
            </a:r>
            <a:r>
              <a:rPr lang="en-US" sz="1300" dirty="0">
                <a:solidFill>
                  <a:srgbClr val="000000"/>
                </a:solidFill>
                <a:ea typeface="MS PGothic" charset="0"/>
                <a:cs typeface="Times New Roman" charset="0"/>
              </a:rPr>
              <a:t>. 1: pp. 244-256.</a:t>
            </a:r>
          </a:p>
          <a:p>
            <a:pPr algn="just">
              <a:buFont typeface="Georgia" charset="0"/>
              <a:buChar char="•"/>
              <a:defRPr/>
            </a:pPr>
            <a:r>
              <a:rPr lang="en-US" sz="1300" dirty="0">
                <a:solidFill>
                  <a:srgbClr val="000000"/>
                </a:solidFill>
                <a:ea typeface="MS PGothic" charset="0"/>
                <a:cs typeface="Times New Roman" charset="0"/>
              </a:rPr>
              <a:t>Douglas, D. H. &amp; </a:t>
            </a:r>
            <a:r>
              <a:rPr lang="en-US" sz="1300" dirty="0" err="1">
                <a:solidFill>
                  <a:srgbClr val="000000"/>
                </a:solidFill>
                <a:ea typeface="MS PGothic" charset="0"/>
                <a:cs typeface="Times New Roman" charset="0"/>
              </a:rPr>
              <a:t>Peucker</a:t>
            </a:r>
            <a:r>
              <a:rPr lang="en-US" sz="1300" dirty="0">
                <a:solidFill>
                  <a:srgbClr val="000000"/>
                </a:solidFill>
                <a:ea typeface="MS PGothic" charset="0"/>
                <a:cs typeface="Times New Roman" charset="0"/>
              </a:rPr>
              <a:t>, T. K.(1973). Algorithms for the Reduction of the Number of Points Required to Represent a Digitized Line or Its Caricature. </a:t>
            </a:r>
            <a:r>
              <a:rPr lang="en-US" sz="1300" i="1" dirty="0">
                <a:solidFill>
                  <a:srgbClr val="000000"/>
                </a:solidFill>
                <a:ea typeface="MS PGothic" charset="0"/>
                <a:cs typeface="Times New Roman" charset="0"/>
              </a:rPr>
              <a:t>Canadian Cartographer</a:t>
            </a:r>
            <a:r>
              <a:rPr lang="en-US" sz="1300" dirty="0">
                <a:solidFill>
                  <a:srgbClr val="000000"/>
                </a:solidFill>
                <a:ea typeface="MS PGothic" charset="0"/>
                <a:cs typeface="Times New Roman" charset="0"/>
              </a:rPr>
              <a:t>, Vol. 10, No. 2, December. pp. 112-122. </a:t>
            </a:r>
          </a:p>
          <a:p>
            <a:pPr algn="just">
              <a:buFont typeface="Georgia" charset="0"/>
              <a:buChar char="•"/>
              <a:defRPr/>
            </a:pPr>
            <a:r>
              <a:rPr lang="en-US" sz="1300" dirty="0" err="1">
                <a:solidFill>
                  <a:srgbClr val="000000"/>
                </a:solidFill>
                <a:ea typeface="MS PGothic" charset="0"/>
                <a:cs typeface="Times New Roman" charset="0"/>
              </a:rPr>
              <a:t>Duda</a:t>
            </a:r>
            <a:r>
              <a:rPr lang="en-US" sz="1300" dirty="0">
                <a:solidFill>
                  <a:srgbClr val="000000"/>
                </a:solidFill>
                <a:ea typeface="MS PGothic" charset="0"/>
                <a:cs typeface="Times New Roman" charset="0"/>
              </a:rPr>
              <a:t>, R. O. and Hart, P. E. 1973. Pattern Classification and Scene Analysis. Wiley, New York.</a:t>
            </a:r>
          </a:p>
          <a:p>
            <a:pPr algn="just">
              <a:buFont typeface="Georgia" charset="0"/>
              <a:buChar char="•"/>
              <a:defRPr/>
            </a:pPr>
            <a:r>
              <a:rPr lang="en-US" sz="1200" dirty="0"/>
              <a:t>Jon Louis Bentley. 1975. Multidimensional binary search trees used for associative searching. </a:t>
            </a:r>
            <a:r>
              <a:rPr lang="en-US" sz="1200" dirty="0" err="1"/>
              <a:t>Commun</a:t>
            </a:r>
            <a:r>
              <a:rPr lang="en-US" sz="1200" dirty="0"/>
              <a:t>. ACM 18, 9 (Sept. 1975), 509–517.</a:t>
            </a:r>
            <a:endParaRPr lang="en-US" sz="1500" dirty="0">
              <a:ea typeface="MS PGothic" charset="0"/>
              <a:cs typeface="Times New Roman" charset="0"/>
            </a:endParaRPr>
          </a:p>
          <a:p>
            <a:pPr algn="just">
              <a:buFont typeface="Georgia" charset="0"/>
              <a:buChar char="•"/>
              <a:defRPr/>
            </a:pPr>
            <a:r>
              <a:rPr lang="en-US" sz="1300" dirty="0" err="1">
                <a:solidFill>
                  <a:srgbClr val="000000"/>
                </a:solidFill>
                <a:ea typeface="MS PGothic" charset="0"/>
                <a:cs typeface="Times New Roman" charset="0"/>
              </a:rPr>
              <a:t>Pavlidis</a:t>
            </a:r>
            <a:r>
              <a:rPr lang="en-US" sz="1300" dirty="0">
                <a:solidFill>
                  <a:srgbClr val="000000"/>
                </a:solidFill>
                <a:ea typeface="MS PGothic" charset="0"/>
                <a:cs typeface="Times New Roman" charset="0"/>
              </a:rPr>
              <a:t>, T. (1976). Waveform segmentation through functional approximation. </a:t>
            </a:r>
            <a:r>
              <a:rPr lang="en-US" sz="1300" i="1" dirty="0">
                <a:solidFill>
                  <a:srgbClr val="000000"/>
                </a:solidFill>
                <a:ea typeface="MS PGothic" charset="0"/>
                <a:cs typeface="Times New Roman" charset="0"/>
              </a:rPr>
              <a:t>IEEE Transactions on Computers</a:t>
            </a:r>
            <a:r>
              <a:rPr lang="en-US" sz="1300" dirty="0">
                <a:solidFill>
                  <a:srgbClr val="000000"/>
                </a:solidFill>
                <a:ea typeface="MS PGothic" charset="0"/>
                <a:cs typeface="Times New Roman" charset="0"/>
              </a:rPr>
              <a:t>. </a:t>
            </a:r>
          </a:p>
          <a:p>
            <a:pPr algn="just">
              <a:buFont typeface="Georgia" charset="0"/>
              <a:buChar char="•"/>
              <a:defRPr/>
            </a:pPr>
            <a:r>
              <a:rPr lang="en-US" sz="1300" dirty="0" err="1">
                <a:solidFill>
                  <a:srgbClr val="000000"/>
                </a:solidFill>
                <a:ea typeface="MS PGothic" charset="0"/>
                <a:cs typeface="Times New Roman" charset="0"/>
              </a:rPr>
              <a:t>Godfried</a:t>
            </a:r>
            <a:r>
              <a:rPr lang="en-US" sz="1300" dirty="0">
                <a:solidFill>
                  <a:srgbClr val="000000"/>
                </a:solidFill>
                <a:ea typeface="MS PGothic" charset="0"/>
                <a:cs typeface="Times New Roman" charset="0"/>
              </a:rPr>
              <a:t> T. Toussaint, The relative </a:t>
            </a:r>
            <a:r>
              <a:rPr lang="en-US" sz="1300" dirty="0" err="1">
                <a:solidFill>
                  <a:srgbClr val="000000"/>
                </a:solidFill>
                <a:ea typeface="MS PGothic" charset="0"/>
                <a:cs typeface="Times New Roman" charset="0"/>
              </a:rPr>
              <a:t>neighbourhood</a:t>
            </a:r>
            <a:r>
              <a:rPr lang="en-US" sz="1300" dirty="0">
                <a:solidFill>
                  <a:srgbClr val="000000"/>
                </a:solidFill>
                <a:ea typeface="MS PGothic" charset="0"/>
                <a:cs typeface="Times New Roman" charset="0"/>
              </a:rPr>
              <a:t> graph of a finite planar set, Pattern Recognition, Volume 12, Issue 4, 1980, Pages 261-268,</a:t>
            </a:r>
          </a:p>
          <a:p>
            <a:pPr algn="just">
              <a:buFont typeface="Georgia" charset="0"/>
              <a:buChar char="•"/>
              <a:defRPr/>
            </a:pPr>
            <a:r>
              <a:rPr lang="en-US" sz="1300" dirty="0" err="1">
                <a:solidFill>
                  <a:srgbClr val="000000"/>
                </a:solidFill>
                <a:ea typeface="MS PGothic" charset="0"/>
                <a:cs typeface="Times New Roman" charset="0"/>
              </a:rPr>
              <a:t>Ishijima</a:t>
            </a:r>
            <a:r>
              <a:rPr lang="en-US" sz="1300" dirty="0">
                <a:solidFill>
                  <a:srgbClr val="000000"/>
                </a:solidFill>
                <a:ea typeface="MS PGothic" charset="0"/>
                <a:cs typeface="Times New Roman" charset="0"/>
              </a:rPr>
              <a:t>, M., et al. (1983). Scan-Along Polygonal Approximation for Data Compression of Electrocardiograms. </a:t>
            </a:r>
            <a:r>
              <a:rPr lang="en-US" sz="1300" i="1" dirty="0">
                <a:solidFill>
                  <a:srgbClr val="000000"/>
                </a:solidFill>
                <a:ea typeface="MS PGothic" charset="0"/>
                <a:cs typeface="Times New Roman" charset="0"/>
              </a:rPr>
              <a:t>IEEE Transactions on Biomedical Engineering.</a:t>
            </a:r>
            <a:r>
              <a:rPr lang="en-US" sz="1300" dirty="0">
                <a:solidFill>
                  <a:srgbClr val="000000"/>
                </a:solidFill>
                <a:ea typeface="MS PGothic" charset="0"/>
                <a:cs typeface="Times New Roman" charset="0"/>
              </a:rPr>
              <a:t> BME-30(11):723-729. </a:t>
            </a:r>
          </a:p>
          <a:p>
            <a:pPr algn="just">
              <a:buFont typeface="Georgia" charset="0"/>
              <a:buChar char="•"/>
              <a:defRPr/>
            </a:pPr>
            <a:r>
              <a:rPr lang="en-US" sz="1300" dirty="0"/>
              <a:t>N. Beckmann, H.-P. </a:t>
            </a:r>
            <a:r>
              <a:rPr lang="en-US" sz="1300" dirty="0" err="1"/>
              <a:t>Kriegel</a:t>
            </a:r>
            <a:r>
              <a:rPr lang="en-US" sz="1300" dirty="0"/>
              <a:t>, R. Schneider, and B. Seeger. The R*-tree: an efficient and robust access method for points and rectangles. In SIGMOD, pages 322–331, 1990.</a:t>
            </a:r>
          </a:p>
          <a:p>
            <a:pPr algn="just">
              <a:buFont typeface="Georgia" charset="0"/>
              <a:buChar char="•"/>
              <a:defRPr/>
            </a:pPr>
            <a:r>
              <a:rPr lang="fr-MA" sz="1300" dirty="0"/>
              <a:t>C. </a:t>
            </a:r>
            <a:r>
              <a:rPr lang="fr-MA" sz="1300" dirty="0" err="1"/>
              <a:t>Faloutsos</a:t>
            </a:r>
            <a:r>
              <a:rPr lang="fr-MA" sz="1300" dirty="0"/>
              <a:t>, M. </a:t>
            </a:r>
            <a:r>
              <a:rPr lang="fr-MA" sz="1300" dirty="0" err="1"/>
              <a:t>Ranganathan</a:t>
            </a:r>
            <a:r>
              <a:rPr lang="fr-MA" sz="1300" dirty="0"/>
              <a:t>, &amp; Y. </a:t>
            </a:r>
            <a:r>
              <a:rPr lang="fr-MA" sz="1300" dirty="0" err="1"/>
              <a:t>Manolopoulos</a:t>
            </a:r>
            <a:r>
              <a:rPr lang="fr-MA" sz="1300" dirty="0"/>
              <a:t>. Fast </a:t>
            </a:r>
            <a:r>
              <a:rPr lang="fr-MA" sz="1300" dirty="0" err="1"/>
              <a:t>Subsequence</a:t>
            </a:r>
            <a:r>
              <a:rPr lang="fr-MA" sz="1300" dirty="0"/>
              <a:t> Matching in Time-</a:t>
            </a:r>
            <a:r>
              <a:rPr lang="fr-MA" sz="1300" dirty="0" err="1"/>
              <a:t>Series</a:t>
            </a:r>
            <a:r>
              <a:rPr lang="fr-MA" sz="1300" dirty="0"/>
              <a:t> </a:t>
            </a:r>
            <a:r>
              <a:rPr lang="fr-MA" sz="1300" dirty="0" err="1"/>
              <a:t>Databases</a:t>
            </a:r>
            <a:r>
              <a:rPr lang="fr-MA" sz="1300" dirty="0"/>
              <a:t>. In Proc. ACM SIGMOD </a:t>
            </a:r>
            <a:r>
              <a:rPr lang="fr-MA" sz="1300" dirty="0" err="1"/>
              <a:t>Int'l</a:t>
            </a:r>
            <a:r>
              <a:rPr lang="fr-MA" sz="1300" dirty="0"/>
              <a:t> Conf. on Management of Data, pp 419–429, 1994.</a:t>
            </a:r>
            <a:endParaRPr lang="en-US" sz="1000" dirty="0">
              <a:ea typeface="MS PGothic" charset="0"/>
              <a:cs typeface="Times New Roman" charset="0"/>
            </a:endParaRPr>
          </a:p>
          <a:p>
            <a:pPr algn="just">
              <a:buFont typeface="Georgia" charset="0"/>
              <a:buChar char="•"/>
              <a:defRPr/>
            </a:pPr>
            <a:r>
              <a:rPr lang="en-US" sz="1300" dirty="0">
                <a:solidFill>
                  <a:srgbClr val="000000"/>
                </a:solidFill>
                <a:ea typeface="MS PGothic" charset="0"/>
                <a:cs typeface="Times New Roman" charset="0"/>
              </a:rPr>
              <a:t>McKee, J.J., Evans, N.E., &amp; Owens, F.J. (1994).  Efficient implementation of the Fan/SAPA-2 algorithm using fixed point arithmetic. </a:t>
            </a:r>
            <a:r>
              <a:rPr lang="en-US" sz="1300" i="1" dirty="0" err="1">
                <a:solidFill>
                  <a:srgbClr val="000000"/>
                </a:solidFill>
                <a:ea typeface="MS PGothic" charset="0"/>
                <a:cs typeface="Times New Roman" charset="0"/>
              </a:rPr>
              <a:t>Automedica</a:t>
            </a:r>
            <a:r>
              <a:rPr lang="en-US" sz="1300" dirty="0">
                <a:solidFill>
                  <a:srgbClr val="000000"/>
                </a:solidFill>
                <a:ea typeface="MS PGothic" charset="0"/>
                <a:cs typeface="Times New Roman" charset="0"/>
              </a:rPr>
              <a:t>. Vol. 16, pp 109-117. </a:t>
            </a:r>
          </a:p>
          <a:p>
            <a:pPr algn="just">
              <a:buFont typeface="Georgia" charset="0"/>
              <a:buChar char="•"/>
              <a:defRPr/>
            </a:pPr>
            <a:r>
              <a:rPr lang="en-US" sz="1300" dirty="0">
                <a:solidFill>
                  <a:srgbClr val="000000"/>
                </a:solidFill>
                <a:ea typeface="MS PGothic" charset="0"/>
                <a:cs typeface="Times New Roman" charset="0"/>
              </a:rPr>
              <a:t>Koski, A., </a:t>
            </a:r>
            <a:r>
              <a:rPr lang="en-US" sz="1300" dirty="0" err="1">
                <a:solidFill>
                  <a:srgbClr val="000000"/>
                </a:solidFill>
                <a:ea typeface="MS PGothic" charset="0"/>
                <a:cs typeface="Times New Roman" charset="0"/>
              </a:rPr>
              <a:t>Juhola</a:t>
            </a:r>
            <a:r>
              <a:rPr lang="en-US" sz="1300" dirty="0">
                <a:solidFill>
                  <a:srgbClr val="000000"/>
                </a:solidFill>
                <a:ea typeface="MS PGothic" charset="0"/>
                <a:cs typeface="Times New Roman" charset="0"/>
              </a:rPr>
              <a:t>, M. &amp; </a:t>
            </a:r>
            <a:r>
              <a:rPr lang="en-US" sz="1300" dirty="0" err="1">
                <a:solidFill>
                  <a:srgbClr val="000000"/>
                </a:solidFill>
                <a:ea typeface="MS PGothic" charset="0"/>
                <a:cs typeface="Times New Roman" charset="0"/>
              </a:rPr>
              <a:t>Meriste</a:t>
            </a:r>
            <a:r>
              <a:rPr lang="en-US" sz="1300" dirty="0">
                <a:solidFill>
                  <a:srgbClr val="000000"/>
                </a:solidFill>
                <a:ea typeface="MS PGothic" charset="0"/>
                <a:cs typeface="Times New Roman" charset="0"/>
              </a:rPr>
              <a:t>, M. (1995).  Syntactic Recognition of ECG Signals By Attributed Finite Automata. </a:t>
            </a:r>
            <a:r>
              <a:rPr lang="en-US" sz="1300" i="1" dirty="0">
                <a:solidFill>
                  <a:srgbClr val="000000"/>
                </a:solidFill>
                <a:ea typeface="MS PGothic" charset="0"/>
                <a:cs typeface="Times New Roman" charset="0"/>
              </a:rPr>
              <a:t>Pattern Recognition</a:t>
            </a:r>
            <a:r>
              <a:rPr lang="en-US" sz="1300" dirty="0">
                <a:solidFill>
                  <a:srgbClr val="000000"/>
                </a:solidFill>
                <a:ea typeface="MS PGothic" charset="0"/>
                <a:cs typeface="Times New Roman" charset="0"/>
              </a:rPr>
              <a:t>, 28 (12), pp. 1927-1940.</a:t>
            </a:r>
          </a:p>
          <a:p>
            <a:pPr algn="just">
              <a:buFont typeface="Georgia" charset="0"/>
              <a:buChar char="•"/>
              <a:defRPr/>
            </a:pPr>
            <a:r>
              <a:rPr lang="en-US" sz="1300" dirty="0">
                <a:solidFill>
                  <a:srgbClr val="000000"/>
                </a:solidFill>
                <a:ea typeface="MS PGothic" charset="0"/>
                <a:cs typeface="Times New Roman" charset="0"/>
              </a:rPr>
              <a:t>Seshadri P.,  </a:t>
            </a:r>
            <a:r>
              <a:rPr lang="en-US" sz="1300" dirty="0" err="1">
                <a:solidFill>
                  <a:srgbClr val="000000"/>
                </a:solidFill>
                <a:ea typeface="MS PGothic" charset="0"/>
                <a:cs typeface="Times New Roman" charset="0"/>
              </a:rPr>
              <a:t>Livny</a:t>
            </a:r>
            <a:r>
              <a:rPr lang="en-US" sz="1300" dirty="0">
                <a:solidFill>
                  <a:srgbClr val="000000"/>
                </a:solidFill>
                <a:ea typeface="MS PGothic" charset="0"/>
                <a:cs typeface="Times New Roman" charset="0"/>
              </a:rPr>
              <a:t> M. &amp; Ramakrishnan R. (1995): SEQ: A Model for Sequence Databases. ICDE 1995: 232-239</a:t>
            </a:r>
          </a:p>
          <a:p>
            <a:pPr algn="just">
              <a:buFont typeface="Georgia" charset="0"/>
              <a:buChar char="•"/>
              <a:defRPr/>
            </a:pPr>
            <a:r>
              <a:rPr lang="en-US" sz="1300" dirty="0" err="1">
                <a:solidFill>
                  <a:srgbClr val="000000"/>
                </a:solidFill>
                <a:ea typeface="MS PGothic" charset="0"/>
                <a:cs typeface="Times New Roman" charset="0"/>
              </a:rPr>
              <a:t>Shatkay</a:t>
            </a:r>
            <a:r>
              <a:rPr lang="en-US" sz="1300" dirty="0">
                <a:solidFill>
                  <a:srgbClr val="000000"/>
                </a:solidFill>
                <a:ea typeface="MS PGothic" charset="0"/>
                <a:cs typeface="Times New Roman" charset="0"/>
              </a:rPr>
              <a:t>, H. (1995). Approximate Queries and Representations for Large Data Sequences. </a:t>
            </a:r>
            <a:r>
              <a:rPr lang="en-US" sz="1300" i="1" dirty="0">
                <a:solidFill>
                  <a:srgbClr val="000000"/>
                </a:solidFill>
                <a:ea typeface="MS PGothic" charset="0"/>
                <a:cs typeface="Times New Roman" charset="0"/>
              </a:rPr>
              <a:t>Technical Report cs-95-03</a:t>
            </a:r>
            <a:r>
              <a:rPr lang="en-US" sz="1300" dirty="0">
                <a:solidFill>
                  <a:srgbClr val="000000"/>
                </a:solidFill>
                <a:ea typeface="MS PGothic" charset="0"/>
                <a:cs typeface="Times New Roman" charset="0"/>
              </a:rPr>
              <a:t>, Department of Computer Science, Brown University.</a:t>
            </a:r>
          </a:p>
          <a:p>
            <a:pPr algn="just"/>
            <a:r>
              <a:rPr lang="en-US" altLang="en-US" sz="1300" dirty="0" err="1">
                <a:solidFill>
                  <a:srgbClr val="000000"/>
                </a:solidFill>
              </a:rPr>
              <a:t>Shatkay</a:t>
            </a:r>
            <a:r>
              <a:rPr lang="en-US" altLang="en-US" sz="1300" dirty="0">
                <a:solidFill>
                  <a:srgbClr val="000000"/>
                </a:solidFill>
              </a:rPr>
              <a:t>, H., &amp; </a:t>
            </a:r>
            <a:r>
              <a:rPr lang="en-US" altLang="en-US" sz="1300" dirty="0" err="1">
                <a:solidFill>
                  <a:srgbClr val="000000"/>
                </a:solidFill>
              </a:rPr>
              <a:t>Zdonik</a:t>
            </a:r>
            <a:r>
              <a:rPr lang="en-US" altLang="en-US" sz="1300" dirty="0">
                <a:solidFill>
                  <a:srgbClr val="000000"/>
                </a:solidFill>
              </a:rPr>
              <a:t>, S. (1996). Approximate queries and representations for large data sequences. </a:t>
            </a:r>
            <a:r>
              <a:rPr lang="en-US" altLang="en-US" sz="1300" i="1" dirty="0">
                <a:solidFill>
                  <a:srgbClr val="000000"/>
                </a:solidFill>
              </a:rPr>
              <a:t>Proceedings of the 12</a:t>
            </a:r>
            <a:r>
              <a:rPr lang="en-US" altLang="en-US" sz="1300" i="1" baseline="30000" dirty="0">
                <a:solidFill>
                  <a:srgbClr val="000000"/>
                </a:solidFill>
              </a:rPr>
              <a:t>th</a:t>
            </a:r>
            <a:r>
              <a:rPr lang="en-US" altLang="en-US" sz="1300" i="1" dirty="0">
                <a:solidFill>
                  <a:srgbClr val="000000"/>
                </a:solidFill>
              </a:rPr>
              <a:t> IEEE International Conference on Data Engineering</a:t>
            </a:r>
            <a:r>
              <a:rPr lang="en-US" altLang="en-US" sz="1300" dirty="0">
                <a:solidFill>
                  <a:srgbClr val="000000"/>
                </a:solidFill>
              </a:rPr>
              <a:t>. pp 546-553. </a:t>
            </a:r>
          </a:p>
          <a:p>
            <a:pPr algn="just"/>
            <a:r>
              <a:rPr lang="en-US" altLang="en-US" sz="1300" dirty="0" err="1">
                <a:solidFill>
                  <a:srgbClr val="000000"/>
                </a:solidFill>
              </a:rPr>
              <a:t>Vullings</a:t>
            </a:r>
            <a:r>
              <a:rPr lang="en-US" altLang="en-US" sz="1300" dirty="0">
                <a:solidFill>
                  <a:srgbClr val="000000"/>
                </a:solidFill>
              </a:rPr>
              <a:t>, H.J.L.M., Verhaegen, M.H.G. &amp; </a:t>
            </a:r>
            <a:r>
              <a:rPr lang="en-US" altLang="en-US" sz="1300" dirty="0" err="1">
                <a:solidFill>
                  <a:srgbClr val="000000"/>
                </a:solidFill>
              </a:rPr>
              <a:t>Verbruggen</a:t>
            </a:r>
            <a:r>
              <a:rPr lang="en-US" altLang="en-US" sz="1300" dirty="0">
                <a:solidFill>
                  <a:srgbClr val="000000"/>
                </a:solidFill>
              </a:rPr>
              <a:t> H.B. (1997). ECG Segmentation Using Time-Warping. </a:t>
            </a:r>
            <a:r>
              <a:rPr lang="en-US" altLang="en-US" sz="1300" i="1" dirty="0">
                <a:solidFill>
                  <a:srgbClr val="000000"/>
                </a:solidFill>
              </a:rPr>
              <a:t>Proceedings of the 2</a:t>
            </a:r>
            <a:r>
              <a:rPr lang="en-US" altLang="en-US" sz="1300" i="1" baseline="30000" dirty="0">
                <a:solidFill>
                  <a:srgbClr val="000000"/>
                </a:solidFill>
              </a:rPr>
              <a:t>nd</a:t>
            </a:r>
            <a:r>
              <a:rPr lang="en-US" altLang="en-US" sz="1300" i="1" dirty="0">
                <a:solidFill>
                  <a:srgbClr val="000000"/>
                </a:solidFill>
              </a:rPr>
              <a:t> International Symposium on Intelligent Data Analysis</a:t>
            </a:r>
            <a:r>
              <a:rPr lang="en-US" altLang="en-US" sz="1300" dirty="0">
                <a:solidFill>
                  <a:srgbClr val="000000"/>
                </a:solidFill>
              </a:rPr>
              <a:t>.  </a:t>
            </a:r>
          </a:p>
          <a:p>
            <a:pPr algn="just">
              <a:buFont typeface="Georgia" charset="0"/>
              <a:buChar char="•"/>
              <a:defRPr/>
            </a:pPr>
            <a:endParaRPr lang="en-US" sz="1300" dirty="0">
              <a:solidFill>
                <a:srgbClr val="000000"/>
              </a:solidFill>
              <a:ea typeface="MS PGothic" charset="0"/>
              <a:cs typeface="Times New Roman" charset="0"/>
            </a:endParaRPr>
          </a:p>
        </p:txBody>
      </p:sp>
      <p:sp>
        <p:nvSpPr>
          <p:cNvPr id="4" name="Footer Placeholder 3">
            <a:extLst>
              <a:ext uri="{FF2B5EF4-FFF2-40B4-BE49-F238E27FC236}">
                <a16:creationId xmlns:a16="http://schemas.microsoft.com/office/drawing/2014/main" id="{A4240FED-7A5F-4AA6-9AC5-3BBC85B2D402}"/>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434419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normAutofit/>
          </a:bodyPr>
          <a:lstStyle/>
          <a:p>
            <a:endParaRPr lang="en-US" sz="2400" dirty="0"/>
          </a:p>
          <a:p>
            <a:r>
              <a:rPr lang="en-US" sz="2400" dirty="0"/>
              <a:t>smart implementation of distance function</a:t>
            </a:r>
          </a:p>
          <a:p>
            <a:pPr lvl="1"/>
            <a:r>
              <a:rPr lang="en-US" sz="2400" dirty="0"/>
              <a:t>do </a:t>
            </a:r>
            <a:r>
              <a:rPr lang="en-US" sz="2400" dirty="0">
                <a:solidFill>
                  <a:srgbClr val="C00000"/>
                </a:solidFill>
              </a:rPr>
              <a:t>not</a:t>
            </a:r>
            <a:r>
              <a:rPr lang="en-US" sz="2400" dirty="0"/>
              <a:t> compute the square root (of the Euclidean Distance)</a:t>
            </a:r>
          </a:p>
          <a:p>
            <a:endParaRPr lang="en-US" sz="2400" dirty="0"/>
          </a:p>
          <a:p>
            <a:endParaRPr lang="en-US" sz="2400" dirty="0"/>
          </a:p>
          <a:p>
            <a:endParaRPr lang="en-US" sz="2400" dirty="0"/>
          </a:p>
          <a:p>
            <a:endParaRPr lang="en-US" sz="2400" dirty="0"/>
          </a:p>
          <a:p>
            <a:r>
              <a:rPr lang="en-US" sz="2400" dirty="0"/>
              <a:t>does not alter the results</a:t>
            </a:r>
          </a:p>
          <a:p>
            <a:r>
              <a:rPr lang="en-US" sz="2400" dirty="0"/>
              <a:t>saves precious CPU cycles</a:t>
            </a:r>
          </a:p>
        </p:txBody>
      </p:sp>
      <mc:AlternateContent xmlns:mc="http://schemas.openxmlformats.org/markup-compatibility/2006" xmlns:a14="http://schemas.microsoft.com/office/drawing/2010/main">
        <mc:Choice Requires="a14">
          <p:sp>
            <p:nvSpPr>
              <p:cNvPr id="6" name="TextBox 5"/>
              <p:cNvSpPr txBox="1"/>
              <p:nvPr/>
            </p:nvSpPr>
            <p:spPr>
              <a:xfrm>
                <a:off x="2667003" y="3448641"/>
                <a:ext cx="3558475" cy="1100558"/>
              </a:xfrm>
              <a:prstGeom prst="rect">
                <a:avLst/>
              </a:prstGeom>
              <a:noFill/>
            </p:spPr>
            <p:txBody>
              <a:bodyPr wrap="none" rtlCol="0">
                <a:spAutoFit/>
              </a:bodyPr>
              <a:lstStyle/>
              <a:p>
                <a:pPr fontAlgn="base">
                  <a:spcBef>
                    <a:spcPct val="0"/>
                  </a:spcBef>
                  <a:spcAft>
                    <a:spcPct val="0"/>
                  </a:spcAft>
                  <a:defRPr/>
                </a:pPr>
                <a14:m>
                  <m:oMathPara xmlns:m="http://schemas.openxmlformats.org/officeDocument/2006/math">
                    <m:oMathParaPr>
                      <m:jc m:val="centerGroup"/>
                    </m:oMathParaPr>
                    <m:oMath xmlns:m="http://schemas.openxmlformats.org/officeDocument/2006/math">
                      <m:r>
                        <a:rPr lang="en-US" sz="2400" i="1">
                          <a:solidFill>
                            <a:prstClr val="black"/>
                          </a:solidFill>
                          <a:latin typeface="Cambria Math"/>
                        </a:rPr>
                        <m:t>𝐸𝐷</m:t>
                      </m:r>
                      <m:r>
                        <a:rPr lang="en-US" sz="2400" i="1">
                          <a:solidFill>
                            <a:prstClr val="black"/>
                          </a:solidFill>
                          <a:latin typeface="Cambria Math"/>
                        </a:rPr>
                        <m:t>(</m:t>
                      </m:r>
                      <m:r>
                        <a:rPr lang="en-US" sz="2400" i="1">
                          <a:solidFill>
                            <a:prstClr val="black"/>
                          </a:solidFill>
                          <a:latin typeface="Cambria Math"/>
                        </a:rPr>
                        <m:t>𝑋</m:t>
                      </m:r>
                      <m:r>
                        <a:rPr lang="en-US" sz="2400" i="1">
                          <a:solidFill>
                            <a:prstClr val="black"/>
                          </a:solidFill>
                          <a:latin typeface="Cambria Math"/>
                        </a:rPr>
                        <m:t>,</m:t>
                      </m:r>
                      <m:r>
                        <a:rPr lang="en-US" sz="2400" i="1">
                          <a:solidFill>
                            <a:prstClr val="black"/>
                          </a:solidFill>
                          <a:latin typeface="Cambria Math"/>
                        </a:rPr>
                        <m:t>𝑌</m:t>
                      </m:r>
                      <m:r>
                        <a:rPr lang="en-US" sz="2400" i="1">
                          <a:solidFill>
                            <a:prstClr val="black"/>
                          </a:solidFill>
                          <a:latin typeface="Cambria Math"/>
                        </a:rPr>
                        <m:t>)=</m:t>
                      </m:r>
                      <m:nary>
                        <m:naryPr>
                          <m:chr m:val="∑"/>
                          <m:ctrlPr>
                            <a:rPr lang="en-US" sz="2400" i="1">
                              <a:solidFill>
                                <a:prstClr val="black"/>
                              </a:solidFill>
                              <a:latin typeface="Cambria Math" panose="02040503050406030204" pitchFamily="18" charset="0"/>
                            </a:rPr>
                          </m:ctrlPr>
                        </m:naryPr>
                        <m:sub>
                          <m:r>
                            <m:rPr>
                              <m:brk m:alnAt="23"/>
                            </m:rPr>
                            <a:rPr lang="en-US" sz="2400" i="1">
                              <a:solidFill>
                                <a:prstClr val="black"/>
                              </a:solidFill>
                              <a:latin typeface="Cambria Math"/>
                            </a:rPr>
                            <m:t>𝑖</m:t>
                          </m:r>
                          <m:r>
                            <a:rPr lang="en-US" sz="2400" i="1">
                              <a:solidFill>
                                <a:prstClr val="black"/>
                              </a:solidFill>
                              <a:latin typeface="Cambria Math"/>
                            </a:rPr>
                            <m:t>=1</m:t>
                          </m:r>
                        </m:sub>
                        <m:sup>
                          <m:r>
                            <a:rPr lang="en-US" sz="2400" i="1">
                              <a:solidFill>
                                <a:prstClr val="black"/>
                              </a:solidFill>
                              <a:latin typeface="Cambria Math"/>
                            </a:rPr>
                            <m:t>𝑛</m:t>
                          </m:r>
                        </m:sup>
                        <m:e>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𝑥</m:t>
                                      </m:r>
                                    </m:e>
                                    <m:sub>
                                      <m:r>
                                        <a:rPr lang="en-US" sz="2400" i="1">
                                          <a:solidFill>
                                            <a:prstClr val="black"/>
                                          </a:solidFill>
                                          <a:latin typeface="Cambria Math"/>
                                        </a:rPr>
                                        <m:t>𝑖</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𝑦</m:t>
                                      </m:r>
                                    </m:e>
                                    <m:sub>
                                      <m:r>
                                        <a:rPr lang="en-US" sz="2400" i="1">
                                          <a:solidFill>
                                            <a:prstClr val="black"/>
                                          </a:solidFill>
                                          <a:latin typeface="Cambria Math"/>
                                        </a:rPr>
                                        <m:t>𝑖</m:t>
                                      </m:r>
                                    </m:sub>
                                  </m:sSub>
                                </m:e>
                              </m:d>
                            </m:e>
                            <m:sup>
                              <m:r>
                                <a:rPr lang="en-US" sz="2400" i="1">
                                  <a:solidFill>
                                    <a:prstClr val="black"/>
                                  </a:solidFill>
                                  <a:latin typeface="Cambria Math"/>
                                </a:rPr>
                                <m:t>2</m:t>
                              </m:r>
                            </m:sup>
                          </m:sSup>
                        </m:e>
                      </m:nary>
                    </m:oMath>
                  </m:oMathPara>
                </a14:m>
                <a:endParaRPr lang="en-US" sz="2400" dirty="0">
                  <a:solidFill>
                    <a:prstClr val="black"/>
                  </a:solidFill>
                  <a:latin typeface="Tahoma" pitchFamily="34" charset="0"/>
                  <a:ea typeface="MS PGothic" pitchFamily="34" charset="-128"/>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67003" y="3448641"/>
                <a:ext cx="3558475" cy="1100558"/>
              </a:xfrm>
              <a:prstGeom prst="rect">
                <a:avLst/>
              </a:prstGeom>
              <a:blipFill>
                <a:blip r:embed="rId3"/>
                <a:stretch>
                  <a:fillRect/>
                </a:stretch>
              </a:blipFill>
            </p:spPr>
            <p:txBody>
              <a:bodyPr/>
              <a:lstStyle/>
              <a:p>
                <a:r>
                  <a:rPr lang="fr-MA">
                    <a:noFill/>
                  </a:rPr>
                  <a:t> </a:t>
                </a:r>
              </a:p>
            </p:txBody>
          </p:sp>
        </mc:Fallback>
      </mc:AlternateContent>
      <p:sp>
        <p:nvSpPr>
          <p:cNvPr id="7" name="Rectangle 6">
            <a:extLst>
              <a:ext uri="{FF2B5EF4-FFF2-40B4-BE49-F238E27FC236}">
                <a16:creationId xmlns:a16="http://schemas.microsoft.com/office/drawing/2014/main" id="{D7C51DAF-8AEF-4F4A-81C4-08CCB8D6D0E2}"/>
              </a:ext>
            </a:extLst>
          </p:cNvPr>
          <p:cNvSpPr/>
          <p:nvPr/>
        </p:nvSpPr>
        <p:spPr>
          <a:xfrm>
            <a:off x="7593081" y="1057016"/>
            <a:ext cx="1409356" cy="5933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8" name="Rectangle 7">
            <a:extLst>
              <a:ext uri="{FF2B5EF4-FFF2-40B4-BE49-F238E27FC236}">
                <a16:creationId xmlns:a16="http://schemas.microsoft.com/office/drawing/2014/main" id="{367F1AA7-91A4-4734-96FE-82C61B6AED98}"/>
              </a:ext>
            </a:extLst>
          </p:cNvPr>
          <p:cNvSpPr/>
          <p:nvPr/>
        </p:nvSpPr>
        <p:spPr>
          <a:xfrm>
            <a:off x="7597141" y="72794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9" name="Rounded Rectangle 8">
            <a:extLst>
              <a:ext uri="{FF2B5EF4-FFF2-40B4-BE49-F238E27FC236}">
                <a16:creationId xmlns:a16="http://schemas.microsoft.com/office/drawing/2014/main" id="{B28415E3-626D-4058-B01B-A76EA2A4FBCE}"/>
              </a:ext>
            </a:extLst>
          </p:cNvPr>
          <p:cNvSpPr/>
          <p:nvPr/>
        </p:nvSpPr>
        <p:spPr>
          <a:xfrm>
            <a:off x="7716494" y="118893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Keogh-</a:t>
            </a:r>
          </a:p>
          <a:p>
            <a:pPr marL="0" lvl="1" algn="ctr" defTabSz="457189">
              <a:lnSpc>
                <a:spcPct val="90000"/>
              </a:lnSpc>
              <a:defRPr/>
            </a:pPr>
            <a:r>
              <a:rPr lang="en-US" sz="1300" kern="0" dirty="0">
                <a:solidFill>
                  <a:prstClr val="white"/>
                </a:solidFill>
                <a:latin typeface="Gill Sans" charset="0"/>
                <a:ea typeface="Gill Sans" charset="0"/>
                <a:cs typeface="Gill Sans" charset="0"/>
              </a:rPr>
              <a:t>DMKD’03</a:t>
            </a:r>
            <a:endParaRPr lang="en-US" sz="1300" b="1" kern="0" dirty="0">
              <a:solidFill>
                <a:prstClr val="white"/>
              </a:solidFill>
              <a:latin typeface="Gill Sans" charset="0"/>
              <a:ea typeface="Gill Sans" charset="0"/>
              <a:cs typeface="Gill Sans" charset="0"/>
            </a:endParaRPr>
          </a:p>
        </p:txBody>
      </p:sp>
      <p:sp>
        <p:nvSpPr>
          <p:cNvPr id="10" name="Footer Placeholder 1">
            <a:extLst>
              <a:ext uri="{FF2B5EF4-FFF2-40B4-BE49-F238E27FC236}">
                <a16:creationId xmlns:a16="http://schemas.microsoft.com/office/drawing/2014/main" id="{34B53ED7-3407-4273-9081-7791F5C9991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77331361"/>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533400" y="348985"/>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3" name="Content Placeholder 2"/>
          <p:cNvSpPr>
            <a:spLocks noGrp="1"/>
          </p:cNvSpPr>
          <p:nvPr>
            <p:ph idx="1"/>
          </p:nvPr>
        </p:nvSpPr>
        <p:spPr>
          <a:xfrm>
            <a:off x="381000" y="1415789"/>
            <a:ext cx="8229600" cy="5192833"/>
          </a:xfrm>
        </p:spPr>
        <p:txBody>
          <a:bodyPr>
            <a:normAutofit fontScale="92500"/>
          </a:bodyPr>
          <a:lstStyle/>
          <a:p>
            <a:pPr algn="just">
              <a:buFont typeface="Georgia" charset="0"/>
              <a:buChar char="•"/>
              <a:defRPr/>
            </a:pPr>
            <a:r>
              <a:rPr lang="en-US" sz="1300" dirty="0">
                <a:solidFill>
                  <a:srgbClr val="000000"/>
                </a:solidFill>
                <a:ea typeface="MS PGothic" charset="0"/>
                <a:cs typeface="Times New Roman" charset="0"/>
              </a:rPr>
              <a:t>Keogh, E., &amp; Smyth, P. (1997). A probabilistic approach to fast pattern matching in time series databases. </a:t>
            </a:r>
            <a:r>
              <a:rPr lang="en-US" sz="1300" i="1" dirty="0">
                <a:solidFill>
                  <a:srgbClr val="000000"/>
                </a:solidFill>
                <a:ea typeface="MS PGothic" charset="0"/>
                <a:cs typeface="Times New Roman" charset="0"/>
              </a:rPr>
              <a:t>Proceedings of the 3</a:t>
            </a:r>
            <a:r>
              <a:rPr lang="en-US" sz="1300" i="1" baseline="30000" dirty="0">
                <a:solidFill>
                  <a:srgbClr val="000000"/>
                </a:solidFill>
                <a:ea typeface="MS PGothic" charset="0"/>
                <a:cs typeface="Times New Roman" charset="0"/>
              </a:rPr>
              <a:t>rd</a:t>
            </a:r>
            <a:r>
              <a:rPr lang="en-US" sz="1300" i="1" dirty="0">
                <a:solidFill>
                  <a:srgbClr val="000000"/>
                </a:solidFill>
                <a:ea typeface="MS PGothic" charset="0"/>
                <a:cs typeface="Times New Roman" charset="0"/>
              </a:rPr>
              <a:t> International Conference of Knowledge Discovery and Data Mining</a:t>
            </a:r>
            <a:r>
              <a:rPr lang="en-US" sz="1300" dirty="0">
                <a:solidFill>
                  <a:srgbClr val="000000"/>
                </a:solidFill>
                <a:ea typeface="MS PGothic" charset="0"/>
                <a:cs typeface="Times New Roman" charset="0"/>
              </a:rPr>
              <a:t>. pp 24-20. </a:t>
            </a:r>
          </a:p>
          <a:p>
            <a:pPr algn="just">
              <a:buFont typeface="Georgia" charset="0"/>
              <a:buChar char="•"/>
              <a:defRPr/>
            </a:pPr>
            <a:r>
              <a:rPr lang="en-US" sz="1300" dirty="0"/>
              <a:t>P. </a:t>
            </a:r>
            <a:r>
              <a:rPr lang="en-US" sz="1300" dirty="0" err="1"/>
              <a:t>Ciaccia</a:t>
            </a:r>
            <a:r>
              <a:rPr lang="en-US" sz="1300" dirty="0"/>
              <a:t>, M. Patella, and P. </a:t>
            </a:r>
            <a:r>
              <a:rPr lang="en-US" sz="1300" dirty="0" err="1"/>
              <a:t>Zezula</a:t>
            </a:r>
            <a:r>
              <a:rPr lang="en-US" sz="1300" dirty="0"/>
              <a:t>. M-tree: An Efficient Access Method for Similarity Search in Metric Spaces. Proceedings of </a:t>
            </a:r>
            <a:r>
              <a:rPr lang="en-CA" sz="1300" dirty="0"/>
              <a:t>VLDB’97, pp 426–435.</a:t>
            </a:r>
            <a:endParaRPr lang="en-US" sz="1300" dirty="0">
              <a:solidFill>
                <a:srgbClr val="000000"/>
              </a:solidFill>
              <a:ea typeface="MS PGothic" charset="0"/>
              <a:cs typeface="Times New Roman" charset="0"/>
            </a:endParaRPr>
          </a:p>
          <a:p>
            <a:pPr algn="just"/>
            <a:r>
              <a:rPr lang="en-US" sz="1300" dirty="0" err="1">
                <a:solidFill>
                  <a:srgbClr val="000000"/>
                </a:solidFill>
                <a:ea typeface="MS PGothic" charset="0"/>
                <a:cs typeface="Times New Roman" charset="0"/>
              </a:rPr>
              <a:t>Heckbert</a:t>
            </a:r>
            <a:r>
              <a:rPr lang="en-US" sz="1300" dirty="0">
                <a:solidFill>
                  <a:srgbClr val="000000"/>
                </a:solidFill>
                <a:ea typeface="MS PGothic" charset="0"/>
                <a:cs typeface="Times New Roman" charset="0"/>
              </a:rPr>
              <a:t>, P. S. &amp; Garland, M. (1997). Survey of polygonal surface simplification algorithms, Multiresolution Surface Modeling Course. </a:t>
            </a:r>
            <a:r>
              <a:rPr lang="en-US" sz="1300" i="1" dirty="0">
                <a:solidFill>
                  <a:srgbClr val="000000"/>
                </a:solidFill>
                <a:ea typeface="MS PGothic" charset="0"/>
                <a:cs typeface="Times New Roman" charset="0"/>
              </a:rPr>
              <a:t>Proceedings of the 24</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Computer Graphics and Interactive Techniques.</a:t>
            </a:r>
          </a:p>
          <a:p>
            <a:pPr algn="just"/>
            <a:r>
              <a:rPr lang="en-US" sz="1300" dirty="0">
                <a:solidFill>
                  <a:srgbClr val="000000"/>
                </a:solidFill>
                <a:ea typeface="MS PGothic" charset="0"/>
                <a:cs typeface="Times New Roman" charset="0"/>
              </a:rPr>
              <a:t>Piotr </a:t>
            </a:r>
            <a:r>
              <a:rPr lang="en-US" sz="1300" dirty="0" err="1">
                <a:solidFill>
                  <a:srgbClr val="000000"/>
                </a:solidFill>
                <a:ea typeface="MS PGothic" charset="0"/>
                <a:cs typeface="Times New Roman" charset="0"/>
              </a:rPr>
              <a:t>Indyk</a:t>
            </a:r>
            <a:r>
              <a:rPr lang="en-US" sz="1300" dirty="0">
                <a:solidFill>
                  <a:srgbClr val="000000"/>
                </a:solidFill>
                <a:ea typeface="MS PGothic" charset="0"/>
                <a:cs typeface="Times New Roman" charset="0"/>
              </a:rPr>
              <a:t>, Rajeev Motwani. Approximate Nearest Neighbors: Towards Removing the Curse of Dimensionality. STOC 1998.</a:t>
            </a:r>
          </a:p>
          <a:p>
            <a:pPr algn="just"/>
            <a:r>
              <a:rPr lang="en-US" sz="1300" dirty="0">
                <a:solidFill>
                  <a:srgbClr val="000000"/>
                </a:solidFill>
                <a:ea typeface="MS PGothic" charset="0"/>
                <a:cs typeface="Times New Roman" charset="0"/>
              </a:rPr>
              <a:t>Qu, Y., Wang, C. &amp; Wang, S. (1998). Supporting fast search in time series for movement patterns in multiples scales. </a:t>
            </a:r>
            <a:r>
              <a:rPr lang="en-US" sz="1300" i="1" dirty="0">
                <a:solidFill>
                  <a:srgbClr val="000000"/>
                </a:solidFill>
                <a:ea typeface="MS PGothic" charset="0"/>
                <a:cs typeface="Times New Roman" charset="0"/>
              </a:rPr>
              <a:t>Proceedings of the 7</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Information and Knowledge Management</a:t>
            </a:r>
            <a:r>
              <a:rPr lang="en-US" sz="1300" dirty="0">
                <a:solidFill>
                  <a:srgbClr val="000000"/>
                </a:solidFill>
                <a:ea typeface="MS PGothic" charset="0"/>
                <a:cs typeface="Times New Roman" charset="0"/>
              </a:rPr>
              <a:t>.</a:t>
            </a:r>
          </a:p>
          <a:p>
            <a:pPr algn="just">
              <a:buFont typeface="Georgia" charset="0"/>
              <a:buChar char="•"/>
              <a:defRPr/>
            </a:pPr>
            <a:r>
              <a:rPr lang="en-US" sz="1300" dirty="0">
                <a:solidFill>
                  <a:srgbClr val="000000"/>
                </a:solidFill>
                <a:ea typeface="MS PGothic" charset="0"/>
                <a:cs typeface="Times New Roman" charset="0"/>
              </a:rPr>
              <a:t>Keogh, E.,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(1998). An enhanced representation of time series which allows fast and accurate classification, clustering and relevance feedback. </a:t>
            </a:r>
            <a:r>
              <a:rPr lang="en-US" sz="1300" i="1" dirty="0">
                <a:solidFill>
                  <a:srgbClr val="000000"/>
                </a:solidFill>
                <a:ea typeface="MS PGothic" charset="0"/>
                <a:cs typeface="Times New Roman" charset="0"/>
              </a:rPr>
              <a:t>Proceedings of the 4</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of Knowledge Discovery and Data Mining</a:t>
            </a:r>
            <a:r>
              <a:rPr lang="en-US" sz="1300" dirty="0">
                <a:solidFill>
                  <a:srgbClr val="000000"/>
                </a:solidFill>
                <a:ea typeface="MS PGothic" charset="0"/>
                <a:cs typeface="Times New Roman" charset="0"/>
              </a:rPr>
              <a:t>. pp 239-241, AAAI Press.</a:t>
            </a:r>
          </a:p>
          <a:p>
            <a:pPr algn="just">
              <a:buFont typeface="Georgia" charset="0"/>
              <a:buChar char="•"/>
              <a:defRPr/>
            </a:pPr>
            <a:r>
              <a:rPr lang="en-US" sz="1300" dirty="0">
                <a:solidFill>
                  <a:srgbClr val="000000"/>
                </a:solidFill>
                <a:ea typeface="MS PGothic" charset="0"/>
                <a:cs typeface="Times New Roman" charset="0"/>
              </a:rPr>
              <a:t>Hunter, J. &amp; McIntosh, N. (1999). Knowledge-based event detection in complex time series data. </a:t>
            </a:r>
            <a:r>
              <a:rPr lang="en-US" sz="1300" i="1" dirty="0">
                <a:solidFill>
                  <a:srgbClr val="000000"/>
                </a:solidFill>
                <a:ea typeface="MS PGothic" charset="0"/>
                <a:cs typeface="Times New Roman" charset="0"/>
              </a:rPr>
              <a:t>Artificial Intelligence in Medicine</a:t>
            </a:r>
            <a:r>
              <a:rPr lang="en-US" sz="1300" dirty="0">
                <a:solidFill>
                  <a:srgbClr val="000000"/>
                </a:solidFill>
                <a:ea typeface="MS PGothic" charset="0"/>
                <a:cs typeface="Times New Roman" charset="0"/>
              </a:rPr>
              <a:t>.  pp. 271-280. Springer.</a:t>
            </a:r>
          </a:p>
          <a:p>
            <a:pPr>
              <a:buFont typeface="Georgia" charset="0"/>
              <a:buChar char="•"/>
              <a:defRPr/>
            </a:pPr>
            <a:r>
              <a:rPr lang="en-US" sz="1300" b="0" i="0" dirty="0">
                <a:solidFill>
                  <a:srgbClr val="000000"/>
                </a:solidFill>
                <a:effectLst/>
              </a:rPr>
              <a:t>K. S. Beyer, J. Goldstein, R. Ramakrishnan, and U. Shaft. When is “‘nearest neighbor’” meaningful? In </a:t>
            </a:r>
            <a:r>
              <a:rPr lang="en-US" sz="1300" b="0" i="1" dirty="0">
                <a:solidFill>
                  <a:srgbClr val="000000"/>
                </a:solidFill>
                <a:effectLst/>
              </a:rPr>
              <a:t>ICDT</a:t>
            </a:r>
            <a:r>
              <a:rPr lang="en-US" sz="1300" b="0" i="0" dirty="0">
                <a:solidFill>
                  <a:srgbClr val="000000"/>
                </a:solidFill>
                <a:effectLst/>
              </a:rPr>
              <a:t>, 1999.</a:t>
            </a:r>
            <a:r>
              <a:rPr lang="en-US" sz="1300" dirty="0"/>
              <a:t> </a:t>
            </a:r>
            <a:endParaRPr lang="en-US" sz="1300" dirty="0">
              <a:solidFill>
                <a:srgbClr val="000000"/>
              </a:solidFill>
              <a:ea typeface="MS PGothic" charset="0"/>
              <a:cs typeface="Times New Roman" charset="0"/>
            </a:endParaRPr>
          </a:p>
          <a:p>
            <a:pPr algn="just">
              <a:buFont typeface="Georgia" charset="0"/>
              <a:buChar char="•"/>
              <a:defRPr/>
            </a:pPr>
            <a:r>
              <a:rPr lang="en-US" sz="1300" dirty="0">
                <a:solidFill>
                  <a:srgbClr val="000000"/>
                </a:solidFill>
                <a:ea typeface="MS PGothic" charset="0"/>
                <a:cs typeface="Times New Roman" charset="0"/>
              </a:rPr>
              <a:t>Keogh, E.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(1999). Relevance feedback retrieval of time series data. </a:t>
            </a:r>
            <a:r>
              <a:rPr lang="en-US" sz="1300" i="1" dirty="0">
                <a:solidFill>
                  <a:srgbClr val="000000"/>
                </a:solidFill>
                <a:ea typeface="MS PGothic" charset="0"/>
                <a:cs typeface="Times New Roman" charset="0"/>
              </a:rPr>
              <a:t>Proceedings of the 22</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Annual International ACM-SIGIR Conference on Research and Development in Information Retrieval.</a:t>
            </a:r>
            <a:endParaRPr lang="en-US" sz="1300" dirty="0">
              <a:solidFill>
                <a:srgbClr val="000000"/>
              </a:solidFill>
              <a:ea typeface="MS PGothic" charset="0"/>
              <a:cs typeface="Times New Roman" charset="0"/>
            </a:endParaRPr>
          </a:p>
          <a:p>
            <a:pPr algn="just"/>
            <a:r>
              <a:rPr lang="en-US" sz="1300" dirty="0"/>
              <a:t>P. </a:t>
            </a:r>
            <a:r>
              <a:rPr lang="en-US" sz="1300" dirty="0" err="1"/>
              <a:t>Ciaccia</a:t>
            </a:r>
            <a:r>
              <a:rPr lang="en-US" sz="1300" dirty="0"/>
              <a:t> and M. Patella. PAC Nearest Neighbor Queries: Approximate and Controlled Search in </a:t>
            </a:r>
            <a:r>
              <a:rPr lang="en-US" sz="1300" dirty="0" err="1"/>
              <a:t>HighDimensional</a:t>
            </a:r>
            <a:r>
              <a:rPr lang="en-US" sz="1300" dirty="0"/>
              <a:t> and Metric Spaces. In ICDE, pages 244– 255, 2000.</a:t>
            </a:r>
          </a:p>
          <a:p>
            <a:pPr algn="just"/>
            <a:r>
              <a:rPr lang="en-CA" sz="1300" dirty="0"/>
              <a:t>H. </a:t>
            </a:r>
            <a:r>
              <a:rPr lang="en-CA" sz="1300" dirty="0" err="1"/>
              <a:t>Ferhatosmanoglu</a:t>
            </a:r>
            <a:r>
              <a:rPr lang="en-CA" sz="1300" dirty="0"/>
              <a:t>, E. </a:t>
            </a:r>
            <a:r>
              <a:rPr lang="en-CA" sz="1300" dirty="0" err="1"/>
              <a:t>Tuncel</a:t>
            </a:r>
            <a:r>
              <a:rPr lang="en-CA" sz="1300" dirty="0"/>
              <a:t>, D. Agrawal, and A. El </a:t>
            </a:r>
            <a:r>
              <a:rPr lang="en-CA" sz="1300" dirty="0" err="1"/>
              <a:t>Abbadi</a:t>
            </a:r>
            <a:r>
              <a:rPr lang="en-CA" sz="1300" dirty="0"/>
              <a:t>. Vector Approximation Based Indexing for Non-uniform High Dimensional Data Sets. In CIKM, pp 202–209, 2000. </a:t>
            </a:r>
          </a:p>
          <a:p>
            <a:pPr algn="just"/>
            <a:r>
              <a:rPr lang="en-US" sz="1200" dirty="0"/>
              <a:t>J. Kleinberg. The Small-world Phenomenon: An Algorithmic Perspective. In Proceedings of the Thirty- second Annual ACM Symposium on Theory of Computing, STOC ’00, pages 163–170, New York, NY, USA, 2000. ACM</a:t>
            </a:r>
          </a:p>
          <a:p>
            <a:pPr algn="just"/>
            <a:endParaRPr lang="en-US" altLang="en-US" sz="1300" dirty="0">
              <a:solidFill>
                <a:srgbClr val="000000"/>
              </a:solidFill>
            </a:endParaRPr>
          </a:p>
          <a:p>
            <a:pPr algn="just">
              <a:buFont typeface="Georgia" charset="0"/>
              <a:buChar char="•"/>
              <a:defRPr/>
            </a:pPr>
            <a:endParaRPr lang="en-US" sz="1300" dirty="0">
              <a:solidFill>
                <a:srgbClr val="000000"/>
              </a:solidFill>
              <a:ea typeface="MS PGothic" charset="0"/>
              <a:cs typeface="Times New Roman" charset="0"/>
            </a:endParaRPr>
          </a:p>
        </p:txBody>
      </p:sp>
      <p:sp>
        <p:nvSpPr>
          <p:cNvPr id="4" name="Footer Placeholder 3">
            <a:extLst>
              <a:ext uri="{FF2B5EF4-FFF2-40B4-BE49-F238E27FC236}">
                <a16:creationId xmlns:a16="http://schemas.microsoft.com/office/drawing/2014/main" id="{C82A3BF1-78B3-41B7-AE89-FBB7E7D9838C}"/>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486045935"/>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533400" y="304052"/>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3" name="Content Placeholder 2"/>
          <p:cNvSpPr>
            <a:spLocks noGrp="1"/>
          </p:cNvSpPr>
          <p:nvPr>
            <p:ph idx="1"/>
          </p:nvPr>
        </p:nvSpPr>
        <p:spPr>
          <a:xfrm>
            <a:off x="381000" y="1218082"/>
            <a:ext cx="8382000" cy="5517257"/>
          </a:xfrm>
        </p:spPr>
        <p:txBody>
          <a:bodyPr>
            <a:normAutofit fontScale="92500" lnSpcReduction="10000"/>
          </a:bodyPr>
          <a:lstStyle/>
          <a:p>
            <a:pPr algn="just">
              <a:buFont typeface="Georgia" charset="0"/>
              <a:buChar char="•"/>
              <a:defRPr/>
            </a:pPr>
            <a:r>
              <a:rPr lang="en-US" sz="1300" dirty="0" err="1">
                <a:solidFill>
                  <a:srgbClr val="000000"/>
                </a:solidFill>
                <a:ea typeface="MS PGothic" charset="0"/>
                <a:cs typeface="Times New Roman" charset="0"/>
              </a:rPr>
              <a:t>Lavrenko</a:t>
            </a:r>
            <a:r>
              <a:rPr lang="en-US" sz="1300" dirty="0">
                <a:solidFill>
                  <a:srgbClr val="000000"/>
                </a:solidFill>
                <a:ea typeface="MS PGothic" charset="0"/>
                <a:cs typeface="Times New Roman" charset="0"/>
              </a:rPr>
              <a:t>, V., </a:t>
            </a:r>
            <a:r>
              <a:rPr lang="en-US" sz="1300" dirty="0" err="1">
                <a:solidFill>
                  <a:srgbClr val="000000"/>
                </a:solidFill>
                <a:ea typeface="MS PGothic" charset="0"/>
                <a:cs typeface="Times New Roman" charset="0"/>
              </a:rPr>
              <a:t>Schmill</a:t>
            </a:r>
            <a:r>
              <a:rPr lang="en-US" sz="1300" dirty="0">
                <a:solidFill>
                  <a:srgbClr val="000000"/>
                </a:solidFill>
                <a:ea typeface="MS PGothic" charset="0"/>
                <a:cs typeface="Times New Roman" charset="0"/>
              </a:rPr>
              <a:t>, M., Lawrie, D., Ogilvie, P., Jensen, D., &amp; Allan, J. (2000). Mining of </a:t>
            </a:r>
            <a:r>
              <a:rPr lang="en-US" sz="1300" dirty="0" err="1">
                <a:solidFill>
                  <a:srgbClr val="000000"/>
                </a:solidFill>
                <a:ea typeface="MS PGothic" charset="0"/>
                <a:cs typeface="Times New Roman" charset="0"/>
              </a:rPr>
              <a:t>Concurent</a:t>
            </a:r>
            <a:r>
              <a:rPr lang="en-US" sz="1300" dirty="0">
                <a:solidFill>
                  <a:srgbClr val="000000"/>
                </a:solidFill>
                <a:ea typeface="MS PGothic" charset="0"/>
                <a:cs typeface="Times New Roman" charset="0"/>
              </a:rPr>
              <a:t> Text and Time Series. </a:t>
            </a:r>
            <a:r>
              <a:rPr lang="en-US" sz="1300" i="1" dirty="0">
                <a:solidFill>
                  <a:srgbClr val="000000"/>
                </a:solidFill>
                <a:ea typeface="MS PGothic" charset="0"/>
                <a:cs typeface="Times New Roman" charset="0"/>
              </a:rPr>
              <a:t>Proceedings of the 6</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Knowledge Discovery and Data Mining.</a:t>
            </a:r>
            <a:r>
              <a:rPr lang="en-US" sz="1300" dirty="0">
                <a:solidFill>
                  <a:srgbClr val="000000"/>
                </a:solidFill>
                <a:ea typeface="MS PGothic" charset="0"/>
                <a:cs typeface="Times New Roman" charset="0"/>
              </a:rPr>
              <a:t> pp. 37-44.</a:t>
            </a:r>
          </a:p>
          <a:p>
            <a:pPr algn="just">
              <a:buFont typeface="Georgia" charset="0"/>
              <a:buChar char="•"/>
              <a:defRPr/>
            </a:pPr>
            <a:r>
              <a:rPr lang="en-US" altLang="en-US" sz="1300" dirty="0">
                <a:solidFill>
                  <a:srgbClr val="000000"/>
                </a:solidFill>
              </a:rPr>
              <a:t>Wang, C. &amp; Wang, S. (2000). Supporting content-based searches on time Series via approximation</a:t>
            </a:r>
            <a:r>
              <a:rPr lang="en-US" altLang="en-US" sz="1300" i="1" dirty="0">
                <a:solidFill>
                  <a:srgbClr val="000000"/>
                </a:solidFill>
              </a:rPr>
              <a:t>. Proceedings of the 12th International Conference on Scientific and Statistical Database Management</a:t>
            </a:r>
            <a:r>
              <a:rPr lang="en-US" altLang="en-US" sz="1300" dirty="0">
                <a:solidFill>
                  <a:srgbClr val="000000"/>
                </a:solidFill>
              </a:rPr>
              <a:t>.</a:t>
            </a:r>
          </a:p>
          <a:p>
            <a:pPr algn="just">
              <a:buFont typeface="Georgia" charset="0"/>
              <a:buChar char="•"/>
              <a:defRPr/>
            </a:pPr>
            <a:r>
              <a:rPr lang="en-US" sz="1300" dirty="0">
                <a:solidFill>
                  <a:srgbClr val="000000"/>
                </a:solidFill>
                <a:ea typeface="MS PGothic" charset="0"/>
                <a:cs typeface="Times New Roman" charset="0"/>
              </a:rPr>
              <a:t>Keogh, E., Chu, S., Hart, D.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(2001). An Online Algorithm for Segmenting Time Series. In </a:t>
            </a:r>
            <a:r>
              <a:rPr lang="en-US" sz="1300" i="1" dirty="0">
                <a:solidFill>
                  <a:srgbClr val="000000"/>
                </a:solidFill>
                <a:ea typeface="MS PGothic" charset="0"/>
                <a:cs typeface="Times New Roman" charset="0"/>
              </a:rPr>
              <a:t>Proceedings of IEEE International Conference on Data Mining</a:t>
            </a:r>
            <a:r>
              <a:rPr lang="en-US" sz="1300" dirty="0">
                <a:solidFill>
                  <a:srgbClr val="000000"/>
                </a:solidFill>
                <a:ea typeface="MS PGothic" charset="0"/>
                <a:cs typeface="Times New Roman" charset="0"/>
              </a:rPr>
              <a:t>. pp 289-296. </a:t>
            </a:r>
          </a:p>
          <a:p>
            <a:pPr>
              <a:buFont typeface="Georgia" charset="0"/>
              <a:buChar char="•"/>
              <a:defRPr/>
            </a:pPr>
            <a:r>
              <a:rPr lang="en-US" sz="1300" b="0" i="0" dirty="0">
                <a:solidFill>
                  <a:srgbClr val="000000"/>
                </a:solidFill>
                <a:effectLst/>
              </a:rPr>
              <a:t>C. C. Aggarwal, A. </a:t>
            </a:r>
            <a:r>
              <a:rPr lang="en-US" sz="1300" b="0" i="0" dirty="0" err="1">
                <a:solidFill>
                  <a:srgbClr val="000000"/>
                </a:solidFill>
                <a:effectLst/>
              </a:rPr>
              <a:t>Hinneburg</a:t>
            </a:r>
            <a:r>
              <a:rPr lang="en-US" sz="1300" b="0" i="0" dirty="0">
                <a:solidFill>
                  <a:srgbClr val="000000"/>
                </a:solidFill>
                <a:effectLst/>
              </a:rPr>
              <a:t>, and D. A. </a:t>
            </a:r>
            <a:r>
              <a:rPr lang="en-US" sz="1300" b="0" i="0" dirty="0" err="1">
                <a:solidFill>
                  <a:srgbClr val="000000"/>
                </a:solidFill>
                <a:effectLst/>
              </a:rPr>
              <a:t>Keim</a:t>
            </a:r>
            <a:r>
              <a:rPr lang="en-US" sz="1300" b="0" i="0" dirty="0">
                <a:solidFill>
                  <a:srgbClr val="000000"/>
                </a:solidFill>
                <a:effectLst/>
              </a:rPr>
              <a:t>. On the surprising behavior of distance metrics in high dimensional spaces. In </a:t>
            </a:r>
            <a:r>
              <a:rPr lang="en-US" sz="1300" b="0" i="1" dirty="0">
                <a:solidFill>
                  <a:srgbClr val="000000"/>
                </a:solidFill>
                <a:effectLst/>
              </a:rPr>
              <a:t>ICDT</a:t>
            </a:r>
            <a:r>
              <a:rPr lang="en-US" sz="1300" b="0" i="0" dirty="0">
                <a:solidFill>
                  <a:srgbClr val="000000"/>
                </a:solidFill>
                <a:effectLst/>
              </a:rPr>
              <a:t>, 2001</a:t>
            </a:r>
            <a:r>
              <a:rPr lang="en-US" sz="1300" dirty="0"/>
              <a:t> </a:t>
            </a:r>
            <a:endParaRPr lang="en-US" sz="1300" dirty="0">
              <a:solidFill>
                <a:srgbClr val="000000"/>
              </a:solidFill>
              <a:ea typeface="MS PGothic" charset="0"/>
              <a:cs typeface="Times New Roman" charset="0"/>
            </a:endParaRPr>
          </a:p>
          <a:p>
            <a:pPr algn="just">
              <a:buFont typeface="Georgia" charset="0"/>
              <a:buChar char="•"/>
              <a:defRPr/>
            </a:pPr>
            <a:r>
              <a:rPr lang="en-US" sz="1300" dirty="0">
                <a:solidFill>
                  <a:srgbClr val="000000"/>
                </a:solidFill>
                <a:ea typeface="MS PGothic" charset="0"/>
                <a:cs typeface="Times New Roman" charset="0"/>
              </a:rPr>
              <a:t>Ge, X. &amp; Smyth P. (2001). Segmental Semi-Markov Models for Endpoint Detection in Plasma Etching. To appear in </a:t>
            </a:r>
            <a:r>
              <a:rPr lang="en-US" sz="1300" i="1" dirty="0">
                <a:solidFill>
                  <a:srgbClr val="000000"/>
                </a:solidFill>
                <a:ea typeface="MS PGothic" charset="0"/>
                <a:cs typeface="Times New Roman" charset="0"/>
              </a:rPr>
              <a:t>IEEE Transactions on Semiconductor Engineering</a:t>
            </a:r>
            <a:r>
              <a:rPr lang="en-US" sz="1300" dirty="0">
                <a:solidFill>
                  <a:srgbClr val="000000"/>
                </a:solidFill>
                <a:ea typeface="MS PGothic" charset="0"/>
                <a:cs typeface="Times New Roman" charset="0"/>
              </a:rPr>
              <a:t>. </a:t>
            </a:r>
          </a:p>
          <a:p>
            <a:pPr algn="just">
              <a:buFont typeface="Georgia" charset="0"/>
              <a:buChar char="•"/>
              <a:defRPr/>
            </a:pPr>
            <a:r>
              <a:rPr lang="en-US" sz="1300" dirty="0"/>
              <a:t>Eamonn J. Keogh, Shruti </a:t>
            </a:r>
            <a:r>
              <a:rPr lang="en-US" sz="1300" dirty="0" err="1"/>
              <a:t>Kasetty</a:t>
            </a:r>
            <a:r>
              <a:rPr lang="en-US" sz="1300" dirty="0"/>
              <a:t>: On the Need for Time Series Data Mining Benchmarks: A Survey and Empirical Demonstration. Data Min. </a:t>
            </a:r>
            <a:r>
              <a:rPr lang="en-US" sz="1300" dirty="0" err="1"/>
              <a:t>Knowl</a:t>
            </a:r>
            <a:r>
              <a:rPr lang="en-US" sz="1300" dirty="0"/>
              <a:t>. </a:t>
            </a:r>
            <a:r>
              <a:rPr lang="en-US" sz="1300" dirty="0" err="1"/>
              <a:t>Discov</a:t>
            </a:r>
            <a:r>
              <a:rPr lang="en-US" sz="1300" dirty="0"/>
              <a:t>. 7(4): 349-371 (2003)</a:t>
            </a:r>
          </a:p>
          <a:p>
            <a:pPr algn="just">
              <a:buFont typeface="Georgia" charset="0"/>
              <a:buChar char="•"/>
              <a:defRPr/>
            </a:pPr>
            <a:r>
              <a:rPr lang="fr-MA" sz="1300" dirty="0" err="1">
                <a:solidFill>
                  <a:srgbClr val="333333"/>
                </a:solidFill>
              </a:rPr>
              <a:t>Sivic</a:t>
            </a:r>
            <a:r>
              <a:rPr lang="fr-MA" sz="1300" dirty="0">
                <a:solidFill>
                  <a:srgbClr val="333333"/>
                </a:solidFill>
              </a:rPr>
              <a:t> and </a:t>
            </a:r>
            <a:r>
              <a:rPr lang="fr-MA" sz="1300" dirty="0" err="1">
                <a:solidFill>
                  <a:srgbClr val="333333"/>
                </a:solidFill>
              </a:rPr>
              <a:t>Zisserman</a:t>
            </a:r>
            <a:r>
              <a:rPr lang="fr-MA" sz="1300" dirty="0">
                <a:solidFill>
                  <a:srgbClr val="333333"/>
                </a:solidFill>
              </a:rPr>
              <a:t>, "</a:t>
            </a:r>
            <a:r>
              <a:rPr lang="fr-MA" sz="1300" dirty="0" err="1">
                <a:solidFill>
                  <a:srgbClr val="333333"/>
                </a:solidFill>
              </a:rPr>
              <a:t>Video</a:t>
            </a:r>
            <a:r>
              <a:rPr lang="fr-MA" sz="1300" dirty="0">
                <a:solidFill>
                  <a:srgbClr val="333333"/>
                </a:solidFill>
              </a:rPr>
              <a:t> Google: a </a:t>
            </a:r>
            <a:r>
              <a:rPr lang="fr-MA" sz="1300" dirty="0" err="1">
                <a:solidFill>
                  <a:srgbClr val="333333"/>
                </a:solidFill>
              </a:rPr>
              <a:t>text</a:t>
            </a:r>
            <a:r>
              <a:rPr lang="fr-MA" sz="1300" dirty="0">
                <a:solidFill>
                  <a:srgbClr val="333333"/>
                </a:solidFill>
              </a:rPr>
              <a:t> </a:t>
            </a:r>
            <a:r>
              <a:rPr lang="fr-MA" sz="1300" dirty="0" err="1">
                <a:solidFill>
                  <a:srgbClr val="333333"/>
                </a:solidFill>
              </a:rPr>
              <a:t>retrieval</a:t>
            </a:r>
            <a:r>
              <a:rPr lang="fr-MA" sz="1300" dirty="0">
                <a:solidFill>
                  <a:srgbClr val="333333"/>
                </a:solidFill>
              </a:rPr>
              <a:t> </a:t>
            </a:r>
            <a:r>
              <a:rPr lang="fr-MA" sz="1300" dirty="0" err="1">
                <a:solidFill>
                  <a:srgbClr val="333333"/>
                </a:solidFill>
              </a:rPr>
              <a:t>approach</a:t>
            </a:r>
            <a:r>
              <a:rPr lang="fr-MA" sz="1300" dirty="0">
                <a:solidFill>
                  <a:srgbClr val="333333"/>
                </a:solidFill>
              </a:rPr>
              <a:t> to </a:t>
            </a:r>
            <a:r>
              <a:rPr lang="fr-MA" sz="1300" dirty="0" err="1">
                <a:solidFill>
                  <a:srgbClr val="333333"/>
                </a:solidFill>
              </a:rPr>
              <a:t>object</a:t>
            </a:r>
            <a:r>
              <a:rPr lang="fr-MA" sz="1300" dirty="0">
                <a:solidFill>
                  <a:srgbClr val="333333"/>
                </a:solidFill>
              </a:rPr>
              <a:t> </a:t>
            </a:r>
            <a:r>
              <a:rPr lang="fr-MA" sz="1300" dirty="0" err="1">
                <a:solidFill>
                  <a:srgbClr val="333333"/>
                </a:solidFill>
              </a:rPr>
              <a:t>matching</a:t>
            </a:r>
            <a:r>
              <a:rPr lang="fr-MA" sz="1300" dirty="0">
                <a:solidFill>
                  <a:srgbClr val="333333"/>
                </a:solidFill>
              </a:rPr>
              <a:t> in </a:t>
            </a:r>
            <a:r>
              <a:rPr lang="fr-MA" sz="1300" dirty="0" err="1">
                <a:solidFill>
                  <a:srgbClr val="333333"/>
                </a:solidFill>
              </a:rPr>
              <a:t>videos</a:t>
            </a:r>
            <a:r>
              <a:rPr lang="fr-MA" sz="1300" dirty="0">
                <a:solidFill>
                  <a:srgbClr val="333333"/>
                </a:solidFill>
              </a:rPr>
              <a:t>," </a:t>
            </a:r>
            <a:r>
              <a:rPr lang="fr-MA" sz="1300" i="1" dirty="0" err="1">
                <a:solidFill>
                  <a:srgbClr val="333333"/>
                </a:solidFill>
              </a:rPr>
              <a:t>Proceedings</a:t>
            </a:r>
            <a:r>
              <a:rPr lang="fr-MA" sz="1300" i="1" dirty="0">
                <a:solidFill>
                  <a:srgbClr val="333333"/>
                </a:solidFill>
              </a:rPr>
              <a:t> </a:t>
            </a:r>
            <a:r>
              <a:rPr lang="fr-MA" sz="1300" i="1" dirty="0" err="1">
                <a:solidFill>
                  <a:srgbClr val="333333"/>
                </a:solidFill>
              </a:rPr>
              <a:t>Ninth</a:t>
            </a:r>
            <a:r>
              <a:rPr lang="fr-MA" sz="1300" i="1" dirty="0">
                <a:solidFill>
                  <a:srgbClr val="333333"/>
                </a:solidFill>
              </a:rPr>
              <a:t> IEEE International </a:t>
            </a:r>
            <a:r>
              <a:rPr lang="fr-MA" sz="1300" i="1" dirty="0" err="1">
                <a:solidFill>
                  <a:srgbClr val="333333"/>
                </a:solidFill>
              </a:rPr>
              <a:t>Conference</a:t>
            </a:r>
            <a:r>
              <a:rPr lang="fr-MA" sz="1300" i="1" dirty="0">
                <a:solidFill>
                  <a:srgbClr val="333333"/>
                </a:solidFill>
              </a:rPr>
              <a:t> on Computer Vision</a:t>
            </a:r>
            <a:r>
              <a:rPr lang="fr-MA" sz="1300" dirty="0">
                <a:solidFill>
                  <a:srgbClr val="333333"/>
                </a:solidFill>
              </a:rPr>
              <a:t>, Nice, France, 2003, pp. 1470-1477 vol.2</a:t>
            </a:r>
            <a:endParaRPr lang="en-US" sz="1300" dirty="0"/>
          </a:p>
          <a:p>
            <a:pPr algn="just">
              <a:buFont typeface="Georgia" charset="0"/>
              <a:buChar char="•"/>
              <a:defRPr/>
            </a:pPr>
            <a:r>
              <a:rPr lang="en-US" sz="1300" dirty="0">
                <a:solidFill>
                  <a:srgbClr val="000000"/>
                </a:solidFill>
                <a:ea typeface="MS PGothic" charset="0"/>
                <a:cs typeface="Times New Roman" charset="0"/>
              </a:rPr>
              <a:t>T. </a:t>
            </a:r>
            <a:r>
              <a:rPr lang="en-US" sz="1300" dirty="0" err="1">
                <a:solidFill>
                  <a:srgbClr val="000000"/>
                </a:solidFill>
                <a:ea typeface="MS PGothic" charset="0"/>
                <a:cs typeface="Times New Roman" charset="0"/>
              </a:rPr>
              <a:t>Palpanas</a:t>
            </a:r>
            <a:r>
              <a:rPr lang="en-US" sz="1300" dirty="0">
                <a:solidFill>
                  <a:srgbClr val="000000"/>
                </a:solidFill>
                <a:ea typeface="MS PGothic" charset="0"/>
                <a:cs typeface="Times New Roman" charset="0"/>
              </a:rPr>
              <a:t>, M. Vlachos, E. Keogh, D. </a:t>
            </a:r>
            <a:r>
              <a:rPr lang="en-US" sz="1300" dirty="0" err="1">
                <a:solidFill>
                  <a:srgbClr val="000000"/>
                </a:solidFill>
                <a:ea typeface="MS PGothic" charset="0"/>
                <a:cs typeface="Times New Roman" charset="0"/>
              </a:rPr>
              <a:t>Gunopulos</a:t>
            </a:r>
            <a:r>
              <a:rPr lang="en-US" sz="1300" dirty="0">
                <a:solidFill>
                  <a:srgbClr val="000000"/>
                </a:solidFill>
                <a:ea typeface="MS PGothic" charset="0"/>
                <a:cs typeface="Times New Roman" charset="0"/>
              </a:rPr>
              <a:t>, W. </a:t>
            </a:r>
            <a:r>
              <a:rPr lang="en-US" sz="1300" dirty="0" err="1">
                <a:solidFill>
                  <a:srgbClr val="000000"/>
                </a:solidFill>
                <a:ea typeface="MS PGothic" charset="0"/>
                <a:cs typeface="Times New Roman" charset="0"/>
              </a:rPr>
              <a:t>Truppel</a:t>
            </a:r>
            <a:r>
              <a:rPr lang="en-US" sz="1300" dirty="0">
                <a:solidFill>
                  <a:srgbClr val="000000"/>
                </a:solidFill>
                <a:ea typeface="MS PGothic" charset="0"/>
                <a:cs typeface="Times New Roman" charset="0"/>
              </a:rPr>
              <a:t> (2004). Online Amnesic Approximation of Streaming Time Series. In </a:t>
            </a:r>
            <a:r>
              <a:rPr lang="en-US" sz="1300" i="1" dirty="0">
                <a:solidFill>
                  <a:srgbClr val="000000"/>
                </a:solidFill>
                <a:ea typeface="MS PGothic" charset="0"/>
                <a:cs typeface="Times New Roman" charset="0"/>
              </a:rPr>
              <a:t>ICDE </a:t>
            </a:r>
            <a:r>
              <a:rPr lang="en-US" sz="1300" dirty="0">
                <a:solidFill>
                  <a:srgbClr val="000000"/>
                </a:solidFill>
                <a:ea typeface="MS PGothic" charset="0"/>
                <a:cs typeface="Times New Roman" charset="0"/>
              </a:rPr>
              <a:t>. Boston, MA, USA, March 2004.</a:t>
            </a:r>
          </a:p>
          <a:p>
            <a:pPr algn="just">
              <a:buFont typeface="Georgia" charset="0"/>
              <a:buChar char="•"/>
              <a:defRPr/>
            </a:pPr>
            <a:r>
              <a:rPr lang="en-US" sz="1300" dirty="0">
                <a:solidFill>
                  <a:srgbClr val="000000"/>
                </a:solidFill>
                <a:ea typeface="MS PGothic" charset="0"/>
                <a:cs typeface="Times New Roman" charset="0"/>
              </a:rPr>
              <a:t>E. Keogh. Tutorial on Data Mining and Machine Learning in Time Series Databases. KDD 2004.</a:t>
            </a:r>
          </a:p>
          <a:p>
            <a:pPr algn="just">
              <a:buFont typeface="Georgia" charset="0"/>
              <a:buChar char="•"/>
              <a:defRPr/>
            </a:pPr>
            <a:r>
              <a:rPr lang="en-US" sz="1300" dirty="0">
                <a:solidFill>
                  <a:srgbClr val="000000"/>
                </a:solidFill>
                <a:ea typeface="MS PGothic" charset="0"/>
                <a:cs typeface="Times New Roman" charset="0"/>
              </a:rPr>
              <a:t>Richard Cole, Dennis E. </a:t>
            </a:r>
            <a:r>
              <a:rPr lang="en-US" sz="1300" dirty="0" err="1">
                <a:solidFill>
                  <a:srgbClr val="000000"/>
                </a:solidFill>
                <a:ea typeface="MS PGothic" charset="0"/>
                <a:cs typeface="Times New Roman" charset="0"/>
              </a:rPr>
              <a:t>Shasha</a:t>
            </a:r>
            <a:r>
              <a:rPr lang="en-US" sz="1300" dirty="0">
                <a:solidFill>
                  <a:srgbClr val="000000"/>
                </a:solidFill>
                <a:ea typeface="MS PGothic" charset="0"/>
                <a:cs typeface="Times New Roman" charset="0"/>
              </a:rPr>
              <a:t>, </a:t>
            </a:r>
            <a:r>
              <a:rPr lang="en-US" sz="1300" dirty="0" err="1">
                <a:solidFill>
                  <a:srgbClr val="000000"/>
                </a:solidFill>
                <a:ea typeface="MS PGothic" charset="0"/>
                <a:cs typeface="Times New Roman" charset="0"/>
              </a:rPr>
              <a:t>Xiaojian</a:t>
            </a:r>
            <a:r>
              <a:rPr lang="en-US" sz="1300" dirty="0">
                <a:solidFill>
                  <a:srgbClr val="000000"/>
                </a:solidFill>
                <a:ea typeface="MS PGothic" charset="0"/>
                <a:cs typeface="Times New Roman" charset="0"/>
              </a:rPr>
              <a:t> Zhao: Fast window correlations over uncooperative time series. KDD 2005: 743-749</a:t>
            </a:r>
          </a:p>
          <a:p>
            <a:r>
              <a:rPr lang="en-US" altLang="en-US" sz="1300" dirty="0"/>
              <a:t>Jessica Lin, Eamonn J. Keogh, Li Wei, Stefano </a:t>
            </a:r>
            <a:r>
              <a:rPr lang="en-US" altLang="en-US" sz="1300" dirty="0" err="1"/>
              <a:t>Lonardi</a:t>
            </a:r>
            <a:r>
              <a:rPr lang="en-US" altLang="en-US" sz="1300" dirty="0"/>
              <a:t>: Experiencing SAX: a novel symbolic representation of time series. Data Min. </a:t>
            </a:r>
            <a:r>
              <a:rPr lang="en-US" altLang="en-US" sz="1300" dirty="0" err="1"/>
              <a:t>Knowl</a:t>
            </a:r>
            <a:r>
              <a:rPr lang="en-US" altLang="en-US" sz="1300" dirty="0"/>
              <a:t>. </a:t>
            </a:r>
            <a:r>
              <a:rPr lang="en-US" altLang="en-US" sz="1300" dirty="0" err="1"/>
              <a:t>Discov</a:t>
            </a:r>
            <a:r>
              <a:rPr lang="en-US" altLang="en-US" sz="1300" dirty="0"/>
              <a:t>. 15(2): 107-144 (2007)</a:t>
            </a:r>
          </a:p>
          <a:p>
            <a:r>
              <a:rPr lang="en-US" altLang="en-US" sz="1300" dirty="0" err="1"/>
              <a:t>Jin</a:t>
            </a:r>
            <a:r>
              <a:rPr lang="en-US" altLang="en-US" sz="1300" dirty="0"/>
              <a:t> Shieh, Eamonn J. Keogh: </a:t>
            </a:r>
            <a:r>
              <a:rPr lang="en-US" altLang="en-US" sz="1300" dirty="0" err="1"/>
              <a:t>iSAX</a:t>
            </a:r>
            <a:r>
              <a:rPr lang="en-US" altLang="en-US" sz="1300" dirty="0"/>
              <a:t>: indexing and mining terabyte sized time series. KDD 2008: 623-631</a:t>
            </a:r>
          </a:p>
          <a:p>
            <a:r>
              <a:rPr lang="en-US" altLang="en-US" sz="1300" dirty="0"/>
              <a:t>Themis </a:t>
            </a:r>
            <a:r>
              <a:rPr lang="en-US" altLang="en-US" sz="1300" dirty="0" err="1"/>
              <a:t>Palpanas</a:t>
            </a:r>
            <a:r>
              <a:rPr lang="en-US" altLang="en-US" sz="1300" dirty="0"/>
              <a:t>, </a:t>
            </a:r>
            <a:r>
              <a:rPr lang="en-US" altLang="en-US" sz="1300" dirty="0" err="1"/>
              <a:t>Michail</a:t>
            </a:r>
            <a:r>
              <a:rPr lang="en-US" altLang="en-US" sz="1300" dirty="0"/>
              <a:t> Vlachos, Eamonn J. Keogh, </a:t>
            </a:r>
            <a:r>
              <a:rPr lang="en-US" altLang="en-US" sz="1300" dirty="0" err="1"/>
              <a:t>Dimitrios</a:t>
            </a:r>
            <a:r>
              <a:rPr lang="en-US" altLang="en-US" sz="1300" dirty="0"/>
              <a:t> </a:t>
            </a:r>
            <a:r>
              <a:rPr lang="en-US" altLang="en-US" sz="1300" dirty="0" err="1"/>
              <a:t>Gunopulos</a:t>
            </a:r>
            <a:r>
              <a:rPr lang="en-US" altLang="en-US" sz="1300" dirty="0"/>
              <a:t>: Streaming Time Series Summarization Using User-Defined Amnesic Functions. IEEE Trans. </a:t>
            </a:r>
            <a:r>
              <a:rPr lang="en-US" altLang="en-US" sz="1300" dirty="0" err="1"/>
              <a:t>Knowl</a:t>
            </a:r>
            <a:r>
              <a:rPr lang="en-US" altLang="en-US" sz="1300" dirty="0"/>
              <a:t>. Data Eng. 20(7): 992-1006 (2008)</a:t>
            </a:r>
          </a:p>
          <a:p>
            <a:r>
              <a:rPr lang="en-US" sz="1300" dirty="0"/>
              <a:t>Hui Ding, </a:t>
            </a:r>
            <a:r>
              <a:rPr lang="en-US" sz="1300" dirty="0" err="1"/>
              <a:t>Goce</a:t>
            </a:r>
            <a:r>
              <a:rPr lang="en-US" sz="1300" dirty="0"/>
              <a:t> </a:t>
            </a:r>
            <a:r>
              <a:rPr lang="en-US" sz="1300" dirty="0" err="1"/>
              <a:t>Trajcevski</a:t>
            </a:r>
            <a:r>
              <a:rPr lang="en-US" sz="1300" dirty="0"/>
              <a:t>, Peter Scheuermann, </a:t>
            </a:r>
            <a:r>
              <a:rPr lang="en-US" sz="1300" dirty="0" err="1"/>
              <a:t>Xiaoyue</a:t>
            </a:r>
            <a:r>
              <a:rPr lang="en-US" sz="1300" dirty="0"/>
              <a:t> Wang, Eamonn J. Keogh: Querying and mining of time series data: experimental comparison of representations and distance measures. Proc. VLDB Endow. 1(2): 1542-1552 (2008)</a:t>
            </a:r>
          </a:p>
          <a:p>
            <a:r>
              <a:rPr lang="en-US" sz="1200" dirty="0"/>
              <a:t>Stephen </a:t>
            </a:r>
            <a:r>
              <a:rPr lang="en-US" sz="1200" dirty="0" err="1"/>
              <a:t>Blott</a:t>
            </a:r>
            <a:r>
              <a:rPr lang="en-US" sz="1200" dirty="0"/>
              <a:t> and Roger Weber. 2008. What's wrong with high-dimensional similarity search? Proc. VLDB Endow. 1, 1 (August 2008), 3.</a:t>
            </a:r>
          </a:p>
        </p:txBody>
      </p:sp>
      <p:sp>
        <p:nvSpPr>
          <p:cNvPr id="4" name="Footer Placeholder 3">
            <a:extLst>
              <a:ext uri="{FF2B5EF4-FFF2-40B4-BE49-F238E27FC236}">
                <a16:creationId xmlns:a16="http://schemas.microsoft.com/office/drawing/2014/main" id="{B3C2DAA3-3D5D-4ECB-B7F9-ED9A14A6C3DB}"/>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258848945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33400" y="291697"/>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63490" name="Content Placeholder 2"/>
          <p:cNvSpPr>
            <a:spLocks noGrp="1"/>
          </p:cNvSpPr>
          <p:nvPr>
            <p:ph idx="1"/>
          </p:nvPr>
        </p:nvSpPr>
        <p:spPr>
          <a:xfrm>
            <a:off x="381000" y="1272375"/>
            <a:ext cx="8229600" cy="5422369"/>
          </a:xfrm>
        </p:spPr>
        <p:txBody>
          <a:bodyPr>
            <a:noAutofit/>
          </a:bodyPr>
          <a:lstStyle/>
          <a:p>
            <a:r>
              <a:rPr lang="fr-MA" sz="1050" b="0" dirty="0">
                <a:effectLst/>
              </a:rPr>
              <a:t>C. </a:t>
            </a:r>
            <a:r>
              <a:rPr lang="fr-MA" sz="1050" b="0" dirty="0" err="1">
                <a:effectLst/>
              </a:rPr>
              <a:t>Silpa-Anan</a:t>
            </a:r>
            <a:r>
              <a:rPr lang="fr-MA" sz="1050" b="0" dirty="0">
                <a:effectLst/>
              </a:rPr>
              <a:t> and R. Hartley, "</a:t>
            </a:r>
            <a:r>
              <a:rPr lang="fr-MA" sz="1050" b="0" dirty="0" err="1">
                <a:effectLst/>
              </a:rPr>
              <a:t>Optimised</a:t>
            </a:r>
            <a:r>
              <a:rPr lang="fr-MA" sz="1050" b="0" dirty="0">
                <a:effectLst/>
              </a:rPr>
              <a:t> KD-</a:t>
            </a:r>
            <a:r>
              <a:rPr lang="fr-MA" sz="1050" b="0" dirty="0" err="1">
                <a:effectLst/>
              </a:rPr>
              <a:t>trees</a:t>
            </a:r>
            <a:r>
              <a:rPr lang="fr-MA" sz="1050" b="0" dirty="0">
                <a:effectLst/>
              </a:rPr>
              <a:t> for fast image </a:t>
            </a:r>
            <a:r>
              <a:rPr lang="fr-MA" sz="1050" b="0" dirty="0" err="1">
                <a:effectLst/>
              </a:rPr>
              <a:t>descriptor</a:t>
            </a:r>
            <a:r>
              <a:rPr lang="fr-MA" sz="1050" b="0" dirty="0">
                <a:effectLst/>
              </a:rPr>
              <a:t> </a:t>
            </a:r>
            <a:r>
              <a:rPr lang="fr-MA" sz="1050" b="0" dirty="0" err="1">
                <a:effectLst/>
              </a:rPr>
              <a:t>matching</a:t>
            </a:r>
            <a:r>
              <a:rPr lang="fr-MA" sz="1050" b="0" dirty="0">
                <a:effectLst/>
              </a:rPr>
              <a:t>," 2008 IEEE </a:t>
            </a:r>
            <a:r>
              <a:rPr lang="fr-MA" sz="1050" b="0" dirty="0" err="1">
                <a:effectLst/>
              </a:rPr>
              <a:t>Conference</a:t>
            </a:r>
            <a:r>
              <a:rPr lang="fr-MA" sz="1050" b="0" dirty="0">
                <a:effectLst/>
              </a:rPr>
              <a:t> on Computer Vision and Pattern Recognition, Anchorage, AK, USA, 2008, pp. 1-8</a:t>
            </a:r>
          </a:p>
          <a:p>
            <a:r>
              <a:rPr lang="en-US" sz="900" b="0" dirty="0" err="1">
                <a:effectLst/>
              </a:rPr>
              <a:t>Alexandr</a:t>
            </a:r>
            <a:r>
              <a:rPr lang="en-US" sz="900" b="0" dirty="0">
                <a:effectLst/>
              </a:rPr>
              <a:t> </a:t>
            </a:r>
            <a:r>
              <a:rPr lang="en-US" sz="900" b="0" dirty="0" err="1">
                <a:effectLst/>
              </a:rPr>
              <a:t>Andoni</a:t>
            </a:r>
            <a:r>
              <a:rPr lang="en-US" sz="900" b="0" dirty="0">
                <a:effectLst/>
              </a:rPr>
              <a:t> and Piotr </a:t>
            </a:r>
            <a:r>
              <a:rPr lang="en-US" sz="900" b="0" dirty="0" err="1">
                <a:effectLst/>
              </a:rPr>
              <a:t>Indyk</a:t>
            </a:r>
            <a:r>
              <a:rPr lang="en-US" sz="900" b="0" dirty="0">
                <a:effectLst/>
              </a:rPr>
              <a:t>. 2008. Near-optimal hashing algorithms for approximate nearest neighbor in high dimensions. </a:t>
            </a:r>
            <a:r>
              <a:rPr lang="en-US" sz="900" b="0" dirty="0" err="1">
                <a:effectLst/>
              </a:rPr>
              <a:t>Commun</a:t>
            </a:r>
            <a:r>
              <a:rPr lang="en-US" sz="900" b="0" dirty="0">
                <a:effectLst/>
              </a:rPr>
              <a:t>. ACM 51, 1 (January 2008), 117–122.</a:t>
            </a:r>
            <a:endParaRPr lang="fr-MA" sz="1050" b="0" dirty="0">
              <a:effectLst/>
            </a:endParaRPr>
          </a:p>
          <a:p>
            <a:r>
              <a:rPr lang="en-US" sz="1200" dirty="0"/>
              <a:t>M. Muja and D. G. Lowe. Fast approximate nearest neighbors with automatic algorithm configuration. In VISAPP International Conference on Computer Vision Theory and Applications, pages 331–340, 2009</a:t>
            </a:r>
          </a:p>
          <a:p>
            <a:r>
              <a:rPr lang="en-US" altLang="en-US" sz="1200" dirty="0"/>
              <a:t>Alessandro </a:t>
            </a:r>
            <a:r>
              <a:rPr lang="en-US" altLang="en-US" sz="1200" dirty="0" err="1"/>
              <a:t>Camerra</a:t>
            </a:r>
            <a:r>
              <a:rPr lang="en-US" altLang="en-US" sz="1200" dirty="0"/>
              <a:t>, Themis </a:t>
            </a:r>
            <a:r>
              <a:rPr lang="en-US" altLang="en-US" sz="1200" dirty="0" err="1"/>
              <a:t>Palpanas</a:t>
            </a:r>
            <a:r>
              <a:rPr lang="en-US" altLang="en-US" sz="1200" dirty="0"/>
              <a:t>, </a:t>
            </a:r>
            <a:r>
              <a:rPr lang="en-US" altLang="en-US" sz="1200" dirty="0" err="1"/>
              <a:t>Jin</a:t>
            </a:r>
            <a:r>
              <a:rPr lang="en-US" altLang="en-US" sz="1200" dirty="0"/>
              <a:t> Shieh, Eamonn J. Keogh: </a:t>
            </a:r>
            <a:r>
              <a:rPr lang="en-US" altLang="en-US" sz="1200" dirty="0" err="1"/>
              <a:t>iSAX</a:t>
            </a:r>
            <a:r>
              <a:rPr lang="en-US" altLang="en-US" sz="1200" dirty="0"/>
              <a:t> 2.0: Indexing and Mining One Billion Time Series. ICDM 2010: 58-67</a:t>
            </a:r>
          </a:p>
          <a:p>
            <a:r>
              <a:rPr lang="en-US" sz="1200" dirty="0"/>
              <a:t>S. Kashyap and P. </a:t>
            </a:r>
            <a:r>
              <a:rPr lang="en-US" sz="1200" dirty="0" err="1"/>
              <a:t>Karras</a:t>
            </a:r>
            <a:r>
              <a:rPr lang="en-US" sz="1200" dirty="0"/>
              <a:t>. Scalable </a:t>
            </a:r>
            <a:r>
              <a:rPr lang="en-US" sz="1200" dirty="0" err="1"/>
              <a:t>kNN</a:t>
            </a:r>
            <a:r>
              <a:rPr lang="en-US" sz="1200" dirty="0"/>
              <a:t> search on vertically stored time series. In KDD, pages 1334–1342 (2011)</a:t>
            </a:r>
          </a:p>
          <a:p>
            <a:pPr algn="l">
              <a:buFont typeface="Arial" panose="020B0604020202020204" pitchFamily="34" charset="0"/>
              <a:buChar char="•"/>
            </a:pPr>
            <a:r>
              <a:rPr lang="fr-MA" sz="1200" dirty="0"/>
              <a:t>Hervé </a:t>
            </a:r>
            <a:r>
              <a:rPr lang="fr-MA" sz="1200" dirty="0" err="1"/>
              <a:t>Jégou</a:t>
            </a:r>
            <a:r>
              <a:rPr lang="fr-MA" sz="1200" dirty="0"/>
              <a:t>, </a:t>
            </a:r>
            <a:r>
              <a:rPr lang="fr-MA" sz="1200" dirty="0" err="1"/>
              <a:t>Matthijs</a:t>
            </a:r>
            <a:r>
              <a:rPr lang="fr-MA" sz="1200" dirty="0"/>
              <a:t> Douze, </a:t>
            </a:r>
            <a:r>
              <a:rPr lang="fr-MA" sz="1200" dirty="0" err="1"/>
              <a:t>Cordelia</a:t>
            </a:r>
            <a:r>
              <a:rPr lang="fr-MA" sz="1200" dirty="0"/>
              <a:t> Schmid: Product </a:t>
            </a:r>
            <a:r>
              <a:rPr lang="fr-MA" sz="1200" dirty="0" err="1"/>
              <a:t>Quantization</a:t>
            </a:r>
            <a:r>
              <a:rPr lang="fr-MA" sz="1200" dirty="0"/>
              <a:t> for </a:t>
            </a:r>
            <a:r>
              <a:rPr lang="fr-MA" sz="1200" dirty="0" err="1"/>
              <a:t>Nearest</a:t>
            </a:r>
            <a:r>
              <a:rPr lang="fr-MA" sz="1200" dirty="0"/>
              <a:t> </a:t>
            </a:r>
            <a:r>
              <a:rPr lang="fr-MA" sz="1200" dirty="0" err="1"/>
              <a:t>Neighbor</a:t>
            </a:r>
            <a:r>
              <a:rPr lang="fr-MA" sz="1200" dirty="0"/>
              <a:t> </a:t>
            </a:r>
            <a:r>
              <a:rPr lang="fr-MA" sz="1200" dirty="0" err="1"/>
              <a:t>Search</a:t>
            </a:r>
            <a:r>
              <a:rPr lang="fr-MA" sz="1200" dirty="0"/>
              <a:t>. IEEE Trans. Pattern Anal. Mach. </a:t>
            </a:r>
            <a:r>
              <a:rPr lang="fr-MA" sz="1200" dirty="0" err="1"/>
              <a:t>Intell</a:t>
            </a:r>
            <a:r>
              <a:rPr lang="fr-MA" sz="1200" dirty="0"/>
              <a:t>. 33(1): 117-128 (2011)</a:t>
            </a:r>
          </a:p>
          <a:p>
            <a:pPr algn="l">
              <a:buFont typeface="Arial" panose="020B0604020202020204" pitchFamily="34" charset="0"/>
              <a:buChar char="•"/>
            </a:pPr>
            <a:r>
              <a:rPr lang="en-US" sz="1200" b="0" dirty="0">
                <a:effectLst/>
              </a:rPr>
              <a:t>Wei Dong, </a:t>
            </a:r>
            <a:r>
              <a:rPr lang="en-US" sz="1200" b="0" dirty="0" err="1">
                <a:effectLst/>
              </a:rPr>
              <a:t>Charikar</a:t>
            </a:r>
            <a:r>
              <a:rPr lang="en-US" sz="1200" b="0" dirty="0">
                <a:effectLst/>
              </a:rPr>
              <a:t> Moses, and Kai Li. 2011. Efficient k-nearest neighbor graph construction for generic similarity measures. In Proceedings of the 20th international conference on World wide web (WWW '11). </a:t>
            </a:r>
            <a:endParaRPr lang="en-US" altLang="en-US" sz="1800" dirty="0"/>
          </a:p>
          <a:p>
            <a:r>
              <a:rPr lang="en-US" sz="1200" dirty="0"/>
              <a:t>P. Schafer and M. </a:t>
            </a:r>
            <a:r>
              <a:rPr lang="en-US" sz="1200" dirty="0" err="1"/>
              <a:t>Hogvist</a:t>
            </a:r>
            <a:r>
              <a:rPr lang="en-US" sz="1200" dirty="0"/>
              <a:t>. </a:t>
            </a:r>
            <a:r>
              <a:rPr lang="en-US" sz="1200" dirty="0" err="1"/>
              <a:t>Sfa</a:t>
            </a:r>
            <a:r>
              <a:rPr lang="en-US" sz="1200" dirty="0"/>
              <a:t>: A symbolic </a:t>
            </a:r>
            <a:r>
              <a:rPr lang="en-US" sz="1200" dirty="0" err="1"/>
              <a:t>fourier</a:t>
            </a:r>
            <a:r>
              <a:rPr lang="en-US" sz="1200" dirty="0"/>
              <a:t> approximation and index for similarity search in high dimensional datasets. ICDE Conference 2012: 516–527</a:t>
            </a:r>
          </a:p>
          <a:p>
            <a:r>
              <a:rPr lang="en-CA" sz="1200" dirty="0"/>
              <a:t>T. </a:t>
            </a:r>
            <a:r>
              <a:rPr lang="en-CA" sz="1200" dirty="0" err="1"/>
              <a:t>Rakthanmanon</a:t>
            </a:r>
            <a:r>
              <a:rPr lang="en-CA" sz="1200" dirty="0"/>
              <a:t>, B. J. L. Campana, A. </a:t>
            </a:r>
            <a:r>
              <a:rPr lang="en-CA" sz="1200" dirty="0" err="1"/>
              <a:t>Mueen</a:t>
            </a:r>
            <a:r>
              <a:rPr lang="en-CA" sz="1200" dirty="0"/>
              <a:t>, G. E. A. P. A. Batista, M. B. Westover, Q. Zhu, J. Zakaria, and E. J. Keogh. Searching and mining trillions of time series subsequences under dynamic time warping. In KDD, pages 262–270. ACM, 2012.</a:t>
            </a:r>
          </a:p>
          <a:p>
            <a:r>
              <a:rPr lang="en-US" sz="1200" b="0" i="0" dirty="0">
                <a:solidFill>
                  <a:srgbClr val="000000"/>
                </a:solidFill>
                <a:effectLst/>
              </a:rPr>
              <a:t>J. He, S. Kumar, and S.-F. Chang. On the difficulty of nearest neighbor search. In </a:t>
            </a:r>
            <a:r>
              <a:rPr lang="en-US" sz="1200" b="0" i="1" dirty="0">
                <a:solidFill>
                  <a:srgbClr val="000000"/>
                </a:solidFill>
                <a:effectLst/>
              </a:rPr>
              <a:t>ICML</a:t>
            </a:r>
            <a:r>
              <a:rPr lang="en-US" sz="1200" b="0" i="0" dirty="0">
                <a:solidFill>
                  <a:srgbClr val="000000"/>
                </a:solidFill>
                <a:effectLst/>
              </a:rPr>
              <a:t>, 2012.</a:t>
            </a:r>
            <a:r>
              <a:rPr lang="en-US" sz="1200" dirty="0"/>
              <a:t> </a:t>
            </a:r>
            <a:br>
              <a:rPr lang="en-US" sz="1200" dirty="0"/>
            </a:br>
            <a:endParaRPr lang="en-CA" sz="1200" dirty="0"/>
          </a:p>
          <a:p>
            <a:pPr algn="just"/>
            <a:endParaRPr lang="en-US" altLang="en-US" sz="1300" dirty="0">
              <a:solidFill>
                <a:srgbClr val="000000"/>
              </a:solidFill>
            </a:endParaRPr>
          </a:p>
        </p:txBody>
      </p:sp>
      <p:sp>
        <p:nvSpPr>
          <p:cNvPr id="4" name="Footer Placeholder 3">
            <a:extLst>
              <a:ext uri="{FF2B5EF4-FFF2-40B4-BE49-F238E27FC236}">
                <a16:creationId xmlns:a16="http://schemas.microsoft.com/office/drawing/2014/main" id="{81FD8675-76B1-4EB9-9E9D-DE3C5DABA51F}"/>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3492989394"/>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33400" y="291697"/>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63490" name="Content Placeholder 2"/>
          <p:cNvSpPr>
            <a:spLocks noGrp="1"/>
          </p:cNvSpPr>
          <p:nvPr>
            <p:ph idx="1"/>
          </p:nvPr>
        </p:nvSpPr>
        <p:spPr>
          <a:xfrm>
            <a:off x="359664" y="1310942"/>
            <a:ext cx="8229600" cy="5422369"/>
          </a:xfrm>
        </p:spPr>
        <p:txBody>
          <a:bodyPr>
            <a:noAutofit/>
          </a:bodyPr>
          <a:lstStyle/>
          <a:p>
            <a:r>
              <a:rPr lang="fr-MA" sz="1200" b="0" dirty="0" err="1">
                <a:effectLst/>
              </a:rPr>
              <a:t>Junhao</a:t>
            </a:r>
            <a:r>
              <a:rPr lang="fr-MA" sz="1200" b="0" dirty="0">
                <a:effectLst/>
              </a:rPr>
              <a:t> Gan, </a:t>
            </a:r>
            <a:r>
              <a:rPr lang="fr-MA" sz="1200" b="0" dirty="0" err="1">
                <a:effectLst/>
              </a:rPr>
              <a:t>Jianlin</a:t>
            </a:r>
            <a:r>
              <a:rPr lang="fr-MA" sz="1200" b="0" dirty="0">
                <a:effectLst/>
              </a:rPr>
              <a:t> Feng, </a:t>
            </a:r>
            <a:r>
              <a:rPr lang="fr-MA" sz="1200" b="0" dirty="0" err="1">
                <a:effectLst/>
              </a:rPr>
              <a:t>Qiong</a:t>
            </a:r>
            <a:r>
              <a:rPr lang="fr-MA" sz="1200" b="0" dirty="0">
                <a:effectLst/>
              </a:rPr>
              <a:t> Fang, and Wilfred </a:t>
            </a:r>
            <a:r>
              <a:rPr lang="fr-MA" sz="1200" b="0" dirty="0" err="1">
                <a:effectLst/>
              </a:rPr>
              <a:t>Ng</a:t>
            </a:r>
            <a:r>
              <a:rPr lang="fr-MA" sz="1200" b="0" dirty="0">
                <a:effectLst/>
              </a:rPr>
              <a:t>. 2012. </a:t>
            </a:r>
            <a:r>
              <a:rPr lang="fr-MA" sz="1200" b="0" dirty="0" err="1">
                <a:effectLst/>
              </a:rPr>
              <a:t>Locality</a:t>
            </a:r>
            <a:r>
              <a:rPr lang="fr-MA" sz="1200" b="0" dirty="0">
                <a:effectLst/>
              </a:rPr>
              <a:t>-sensitive </a:t>
            </a:r>
            <a:r>
              <a:rPr lang="fr-MA" sz="1200" b="0" dirty="0" err="1">
                <a:effectLst/>
              </a:rPr>
              <a:t>hashing</a:t>
            </a:r>
            <a:r>
              <a:rPr lang="fr-MA" sz="1200" b="0" dirty="0">
                <a:effectLst/>
              </a:rPr>
              <a:t> </a:t>
            </a:r>
            <a:r>
              <a:rPr lang="fr-MA" sz="1200" b="0" dirty="0" err="1">
                <a:effectLst/>
              </a:rPr>
              <a:t>scheme</a:t>
            </a:r>
            <a:r>
              <a:rPr lang="fr-MA" sz="1200" b="0" dirty="0">
                <a:effectLst/>
              </a:rPr>
              <a:t> </a:t>
            </a:r>
            <a:r>
              <a:rPr lang="fr-MA" sz="1200" b="0" dirty="0" err="1">
                <a:effectLst/>
              </a:rPr>
              <a:t>based</a:t>
            </a:r>
            <a:r>
              <a:rPr lang="fr-MA" sz="1200" b="0" dirty="0">
                <a:effectLst/>
              </a:rPr>
              <a:t> on </a:t>
            </a:r>
            <a:r>
              <a:rPr lang="fr-MA" sz="1200" b="0" dirty="0" err="1">
                <a:effectLst/>
              </a:rPr>
              <a:t>dynamic</a:t>
            </a:r>
            <a:r>
              <a:rPr lang="fr-MA" sz="1200" b="0" dirty="0">
                <a:effectLst/>
              </a:rPr>
              <a:t> collision </a:t>
            </a:r>
            <a:r>
              <a:rPr lang="fr-MA" sz="1200" b="0" dirty="0" err="1">
                <a:effectLst/>
              </a:rPr>
              <a:t>counting</a:t>
            </a:r>
            <a:r>
              <a:rPr lang="fr-MA" sz="1200" b="0" dirty="0">
                <a:effectLst/>
              </a:rPr>
              <a:t>. In SIGMOD.</a:t>
            </a:r>
          </a:p>
          <a:p>
            <a:r>
              <a:rPr lang="en-US" altLang="en-US" sz="1200" dirty="0" err="1"/>
              <a:t>Babenko</a:t>
            </a:r>
            <a:r>
              <a:rPr lang="en-US" altLang="en-US" sz="1200" dirty="0"/>
              <a:t>, Artem &amp; </a:t>
            </a:r>
            <a:r>
              <a:rPr lang="en-US" altLang="en-US" sz="1200" dirty="0" err="1"/>
              <a:t>Lempitsky</a:t>
            </a:r>
            <a:r>
              <a:rPr lang="en-US" altLang="en-US" sz="1200" dirty="0"/>
              <a:t>, Victor. (2012). The Inverted Multi-Index. IEEE Transactions on Pattern Analysis and Machine Intelligence. 37. 3069-3076.</a:t>
            </a:r>
          </a:p>
          <a:p>
            <a:pPr algn="just">
              <a:buFont typeface="Georgia" charset="0"/>
              <a:buChar char="•"/>
              <a:defRPr/>
            </a:pPr>
            <a:r>
              <a:rPr lang="en-US" sz="1200" dirty="0"/>
              <a:t>Y. Wang, P. Wang, J. Pei, W. Wang, and S. Huang. A data-adaptive and dynamic segmentation index for whole matching on time series. PVLDB, 6(10):793–804, 2013.</a:t>
            </a:r>
            <a:endParaRPr lang="en-US" altLang="en-US" sz="1200" dirty="0"/>
          </a:p>
          <a:p>
            <a:r>
              <a:rPr lang="en-US" sz="1200" dirty="0"/>
              <a:t>M. </a:t>
            </a:r>
            <a:r>
              <a:rPr lang="en-US" sz="1200" dirty="0" err="1"/>
              <a:t>Norouzi</a:t>
            </a:r>
            <a:r>
              <a:rPr lang="en-US" sz="1200" dirty="0"/>
              <a:t> and D. J. Fleet. Cartesian K-Means. In Proceedings of the 2013 IEEE Conference on Computer Vision and Pattern Recognition, CVPR ’13, pages 3017–3024, 2013</a:t>
            </a:r>
          </a:p>
          <a:p>
            <a:r>
              <a:rPr lang="en-US" altLang="en-US" sz="1200" dirty="0"/>
              <a:t>Alessandro </a:t>
            </a:r>
            <a:r>
              <a:rPr lang="en-US" altLang="en-US" sz="1200" dirty="0" err="1"/>
              <a:t>Camerra</a:t>
            </a:r>
            <a:r>
              <a:rPr lang="en-US" altLang="en-US" sz="1200" dirty="0"/>
              <a:t>, </a:t>
            </a:r>
            <a:r>
              <a:rPr lang="en-US" altLang="en-US" sz="1200" dirty="0" err="1"/>
              <a:t>Jin</a:t>
            </a:r>
            <a:r>
              <a:rPr lang="en-US" altLang="en-US" sz="1200" dirty="0"/>
              <a:t> Shieh, Themis </a:t>
            </a:r>
            <a:r>
              <a:rPr lang="en-US" altLang="en-US" sz="1200" dirty="0" err="1"/>
              <a:t>Palpanas</a:t>
            </a:r>
            <a:r>
              <a:rPr lang="en-US" altLang="en-US" sz="1200" dirty="0"/>
              <a:t>, </a:t>
            </a:r>
            <a:r>
              <a:rPr lang="en-US" altLang="en-US" sz="1200" dirty="0" err="1"/>
              <a:t>Thanawin</a:t>
            </a:r>
            <a:r>
              <a:rPr lang="en-US" altLang="en-US" sz="1200" dirty="0"/>
              <a:t> </a:t>
            </a:r>
            <a:r>
              <a:rPr lang="en-US" altLang="en-US" sz="1200" dirty="0" err="1"/>
              <a:t>Rakthanmanon</a:t>
            </a:r>
            <a:r>
              <a:rPr lang="en-US" altLang="en-US" sz="1200" dirty="0"/>
              <a:t>, Eamonn J. Keogh: Beyond one billion time series: indexing and mining very large time series collections with iSAX2+. </a:t>
            </a:r>
            <a:r>
              <a:rPr lang="en-US" altLang="en-US" sz="1200" dirty="0" err="1"/>
              <a:t>Knowl</a:t>
            </a:r>
            <a:r>
              <a:rPr lang="en-US" altLang="en-US" sz="1200" dirty="0"/>
              <a:t>. Inf. Syst. 39(1): 123-151 (2014)</a:t>
            </a:r>
          </a:p>
          <a:p>
            <a:r>
              <a:rPr lang="en-US" sz="1200" dirty="0"/>
              <a:t>Y. Sun, W. Wang, J. Qin, Y. Zhang, and X. Lin. SRS: Solving c-approximate Nearest Neighbor Queries in High Dimensional Euclidean Space with a Tiny Index. PVLDB, 8(1):1–12, 2014</a:t>
            </a:r>
            <a:endParaRPr lang="en-US" altLang="en-US" sz="1200" dirty="0"/>
          </a:p>
          <a:p>
            <a:r>
              <a:rPr lang="en-US" altLang="en-US" sz="1200" dirty="0"/>
              <a:t>Kostas </a:t>
            </a:r>
            <a:r>
              <a:rPr lang="en-US" altLang="en-US" sz="1200" dirty="0" err="1"/>
              <a:t>Zoumpatianos</a:t>
            </a:r>
            <a:r>
              <a:rPr lang="en-US" altLang="en-US" sz="1200" dirty="0"/>
              <a:t>, Stratos </a:t>
            </a:r>
            <a:r>
              <a:rPr lang="en-US" altLang="en-US" sz="1200" dirty="0" err="1"/>
              <a:t>Idreos</a:t>
            </a:r>
            <a:r>
              <a:rPr lang="en-US" altLang="en-US" sz="1200" dirty="0"/>
              <a:t>, Themis </a:t>
            </a:r>
            <a:r>
              <a:rPr lang="en-US" altLang="en-US" sz="1200" dirty="0" err="1"/>
              <a:t>Palpanas</a:t>
            </a:r>
            <a:r>
              <a:rPr lang="en-US" altLang="en-US" sz="1200" dirty="0"/>
              <a:t>: Indexing for interactive exploration of big data series. SIGMOD Conference 2014: 1555-1566</a:t>
            </a:r>
          </a:p>
          <a:p>
            <a:r>
              <a:rPr lang="en-CA" sz="1300" dirty="0"/>
              <a:t>Y. </a:t>
            </a:r>
            <a:r>
              <a:rPr lang="en-CA" sz="1300" dirty="0" err="1"/>
              <a:t>Malkov</a:t>
            </a:r>
            <a:r>
              <a:rPr lang="en-CA" sz="1300" dirty="0"/>
              <a:t>, A. </a:t>
            </a:r>
            <a:r>
              <a:rPr lang="en-CA" sz="1300" dirty="0" err="1"/>
              <a:t>Ponomarenko</a:t>
            </a:r>
            <a:r>
              <a:rPr lang="en-CA" sz="1300" dirty="0"/>
              <a:t>, A. </a:t>
            </a:r>
            <a:r>
              <a:rPr lang="en-CA" sz="1300" dirty="0" err="1"/>
              <a:t>Logvinov</a:t>
            </a:r>
            <a:r>
              <a:rPr lang="en-CA" sz="1300" dirty="0"/>
              <a:t>, and V. </a:t>
            </a:r>
            <a:r>
              <a:rPr lang="en-CA" sz="1300" dirty="0" err="1"/>
              <a:t>Krylov</a:t>
            </a:r>
            <a:r>
              <a:rPr lang="en-CA" sz="1300" dirty="0"/>
              <a:t>. Approximate nearest neighbor algorithm based on navigable small world graphs. Information Systems (IS), 45:61 – 68, 2014. </a:t>
            </a:r>
          </a:p>
          <a:p>
            <a:r>
              <a:rPr lang="en-AU" sz="1400" dirty="0"/>
              <a:t>NSW IS'14: Y. </a:t>
            </a:r>
            <a:r>
              <a:rPr lang="en-AU" sz="1400" dirty="0" err="1"/>
              <a:t>Malkov</a:t>
            </a:r>
            <a:r>
              <a:rPr lang="en-AU" sz="1400" dirty="0"/>
              <a:t>, A. </a:t>
            </a:r>
            <a:r>
              <a:rPr lang="en-AU" sz="1400" dirty="0" err="1"/>
              <a:t>Ponomarenko</a:t>
            </a:r>
            <a:r>
              <a:rPr lang="en-AU" sz="1400" dirty="0"/>
              <a:t>, A. </a:t>
            </a:r>
            <a:r>
              <a:rPr lang="en-AU" sz="1400" dirty="0" err="1"/>
              <a:t>Logvinov</a:t>
            </a:r>
            <a:r>
              <a:rPr lang="en-AU" sz="1400" dirty="0"/>
              <a:t>, and V. </a:t>
            </a:r>
            <a:r>
              <a:rPr lang="en-AU" sz="1400" dirty="0" err="1"/>
              <a:t>Krylov</a:t>
            </a:r>
            <a:r>
              <a:rPr lang="en-AU" sz="1400" dirty="0"/>
              <a:t>: Approximate nearest </a:t>
            </a:r>
            <a:r>
              <a:rPr lang="en-AU" sz="1400" dirty="0" err="1"/>
              <a:t>neighbor</a:t>
            </a:r>
            <a:r>
              <a:rPr lang="en-AU" sz="1400" dirty="0"/>
              <a:t> algorithm based on navigable small world graphs, Inf. Syst., vol. 45, pp. 61–68, 2014. </a:t>
            </a:r>
            <a:endParaRPr lang="en-CA" sz="1300" dirty="0"/>
          </a:p>
          <a:p>
            <a:r>
              <a:rPr lang="en-US" sz="1300" dirty="0"/>
              <a:t>T. Ge, K. He, Q. </a:t>
            </a:r>
            <a:r>
              <a:rPr lang="en-US" sz="1300" dirty="0" err="1"/>
              <a:t>Ke</a:t>
            </a:r>
            <a:r>
              <a:rPr lang="en-US" sz="1300" dirty="0"/>
              <a:t>, and J. Sun. Optimized Product Quantization. IEEE Trans. Pattern Anal. Mach. </a:t>
            </a:r>
            <a:r>
              <a:rPr lang="en-US" sz="1300" dirty="0" err="1"/>
              <a:t>Intell</a:t>
            </a:r>
            <a:r>
              <a:rPr lang="en-US" sz="1300" dirty="0"/>
              <a:t>. (TPAMI), 36(4):744–755, Apr. 2014</a:t>
            </a:r>
            <a:endParaRPr lang="en-CA" sz="1300" dirty="0"/>
          </a:p>
          <a:p>
            <a:r>
              <a:rPr lang="en-US" sz="1300" dirty="0"/>
              <a:t>A. </a:t>
            </a:r>
            <a:r>
              <a:rPr lang="en-US" sz="1300" dirty="0" err="1"/>
              <a:t>Babenko</a:t>
            </a:r>
            <a:r>
              <a:rPr lang="en-US" sz="1300" dirty="0"/>
              <a:t> and V. </a:t>
            </a:r>
            <a:r>
              <a:rPr lang="en-US" sz="1300" dirty="0" err="1"/>
              <a:t>Lempitsky</a:t>
            </a:r>
            <a:r>
              <a:rPr lang="en-US" sz="1300" dirty="0"/>
              <a:t>. The Inverted </a:t>
            </a:r>
            <a:r>
              <a:rPr lang="en-US" sz="1300" dirty="0" err="1"/>
              <a:t>MultiIndex</a:t>
            </a:r>
            <a:r>
              <a:rPr lang="en-US" sz="1300" dirty="0"/>
              <a:t>. IEEE Transactions on Pattern Analysis and Machine Intelligence (TPAMI), 37(6):1247–1260, June 2015.</a:t>
            </a:r>
          </a:p>
          <a:p>
            <a:pPr algn="just"/>
            <a:endParaRPr lang="en-US" altLang="en-US" sz="1300" dirty="0">
              <a:solidFill>
                <a:srgbClr val="000000"/>
              </a:solidFill>
            </a:endParaRPr>
          </a:p>
        </p:txBody>
      </p:sp>
      <p:sp>
        <p:nvSpPr>
          <p:cNvPr id="4" name="Footer Placeholder 3">
            <a:extLst>
              <a:ext uri="{FF2B5EF4-FFF2-40B4-BE49-F238E27FC236}">
                <a16:creationId xmlns:a16="http://schemas.microsoft.com/office/drawing/2014/main" id="{BBBA20E7-F5C8-4880-AF5F-827A6192B69B}"/>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3236068497"/>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7D89D2-99E3-4DB8-8169-EF628E4A0819}"/>
              </a:ext>
            </a:extLst>
          </p:cNvPr>
          <p:cNvSpPr>
            <a:spLocks noGrp="1"/>
          </p:cNvSpPr>
          <p:nvPr>
            <p:ph type="title"/>
          </p:nvPr>
        </p:nvSpPr>
        <p:spPr>
          <a:xfrm>
            <a:off x="457200" y="304800"/>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dirty="0"/>
          </a:p>
        </p:txBody>
      </p:sp>
      <p:sp>
        <p:nvSpPr>
          <p:cNvPr id="7" name="Content Placeholder 6">
            <a:extLst>
              <a:ext uri="{FF2B5EF4-FFF2-40B4-BE49-F238E27FC236}">
                <a16:creationId xmlns:a16="http://schemas.microsoft.com/office/drawing/2014/main" id="{0B23BB92-8557-487E-8F52-5268E050FBDB}"/>
              </a:ext>
            </a:extLst>
          </p:cNvPr>
          <p:cNvSpPr>
            <a:spLocks noGrp="1"/>
          </p:cNvSpPr>
          <p:nvPr>
            <p:ph idx="1"/>
          </p:nvPr>
        </p:nvSpPr>
        <p:spPr>
          <a:xfrm>
            <a:off x="457200" y="1219200"/>
            <a:ext cx="8229600" cy="5355336"/>
          </a:xfrm>
        </p:spPr>
        <p:txBody>
          <a:bodyPr>
            <a:normAutofit fontScale="92500" lnSpcReduction="10000"/>
          </a:bodyPr>
          <a:lstStyle/>
          <a:p>
            <a:r>
              <a:rPr lang="en-US" altLang="en-US" sz="1300" dirty="0"/>
              <a:t>Kostas </a:t>
            </a:r>
            <a:r>
              <a:rPr lang="en-US" altLang="en-US" sz="1300" dirty="0" err="1"/>
              <a:t>Zoumpatianos</a:t>
            </a:r>
            <a:r>
              <a:rPr lang="en-US" altLang="en-US" sz="1300" dirty="0"/>
              <a:t>, Stratos </a:t>
            </a:r>
            <a:r>
              <a:rPr lang="en-US" altLang="en-US" sz="1300" dirty="0" err="1"/>
              <a:t>Idreos</a:t>
            </a:r>
            <a:r>
              <a:rPr lang="en-US" altLang="en-US" sz="1300" dirty="0"/>
              <a:t>, Themis </a:t>
            </a:r>
            <a:r>
              <a:rPr lang="en-US" altLang="en-US" sz="1300" dirty="0" err="1"/>
              <a:t>Palpanas</a:t>
            </a:r>
            <a:r>
              <a:rPr lang="en-US" altLang="en-US" sz="1300" dirty="0"/>
              <a:t>: RINSE: Interactive Data Series Exploration with ADS+. Proc. VLDB Endow. 8(12): 1912-1915 (2015)</a:t>
            </a:r>
          </a:p>
          <a:p>
            <a:r>
              <a:rPr lang="en-US" altLang="en-US" sz="1300" dirty="0"/>
              <a:t>Kostas </a:t>
            </a:r>
            <a:r>
              <a:rPr lang="en-US" altLang="en-US" sz="1300" dirty="0" err="1"/>
              <a:t>Zoumpatianos</a:t>
            </a:r>
            <a:r>
              <a:rPr lang="en-US" altLang="en-US" sz="1300" dirty="0"/>
              <a:t>, Yin Lou, Themis </a:t>
            </a:r>
            <a:r>
              <a:rPr lang="en-US" altLang="en-US" sz="1300" dirty="0" err="1"/>
              <a:t>Palpanas</a:t>
            </a:r>
            <a:r>
              <a:rPr lang="en-US" altLang="en-US" sz="1300" dirty="0"/>
              <a:t>, Johannes </a:t>
            </a:r>
            <a:r>
              <a:rPr lang="en-US" altLang="en-US" sz="1300" dirty="0" err="1"/>
              <a:t>Gehrke</a:t>
            </a:r>
            <a:r>
              <a:rPr lang="en-US" altLang="en-US" sz="1300" dirty="0"/>
              <a:t>: Query Workloads for Data Series Indexes. KDD 2015: 1603-1612</a:t>
            </a:r>
          </a:p>
          <a:p>
            <a:r>
              <a:rPr lang="en-US" sz="1300" dirty="0"/>
              <a:t>Q. Huang, J. Feng, Y. Zhang, Q. Fang, and W. Ng. Query-aware Locality-sensitive Hashing for Approximate Nearest Neighbor Search. PVLDB, 9(1):1–12, 2015</a:t>
            </a:r>
          </a:p>
          <a:p>
            <a:r>
              <a:rPr lang="en-US" sz="1200" b="0" dirty="0">
                <a:effectLst/>
              </a:rPr>
              <a:t>David C. </a:t>
            </a:r>
            <a:r>
              <a:rPr lang="en-US" sz="1200" b="0" dirty="0" err="1">
                <a:effectLst/>
              </a:rPr>
              <a:t>Anastasiu</a:t>
            </a:r>
            <a:r>
              <a:rPr lang="en-US" sz="1200" b="0" dirty="0">
                <a:effectLst/>
              </a:rPr>
              <a:t> and George </a:t>
            </a:r>
            <a:r>
              <a:rPr lang="en-US" sz="1200" b="0" dirty="0" err="1">
                <a:effectLst/>
              </a:rPr>
              <a:t>Karypis</a:t>
            </a:r>
            <a:r>
              <a:rPr lang="en-US" sz="1200" b="0" dirty="0">
                <a:effectLst/>
              </a:rPr>
              <a:t>. 2015. L2Knng: Fast Exact K-Nearest Neighbor Graph Construction with L2-Norm Pruning. In CIKM ‘15.</a:t>
            </a:r>
            <a:endParaRPr lang="en-US" altLang="en-US" sz="1200" dirty="0"/>
          </a:p>
          <a:p>
            <a:r>
              <a:rPr lang="en-US" altLang="en-US" sz="1300" dirty="0"/>
              <a:t>Themis </a:t>
            </a:r>
            <a:r>
              <a:rPr lang="en-US" altLang="en-US" sz="1300" dirty="0" err="1"/>
              <a:t>Palpanas</a:t>
            </a:r>
            <a:r>
              <a:rPr lang="en-US" altLang="en-US" sz="1300" dirty="0"/>
              <a:t>: Big Sequence Management: A glimpse of the Past, the Present, and the Future. SOFSEM 2016: 63-80</a:t>
            </a:r>
          </a:p>
          <a:p>
            <a:r>
              <a:rPr lang="en-US" altLang="en-US" sz="1300" dirty="0"/>
              <a:t>Kostas </a:t>
            </a:r>
            <a:r>
              <a:rPr lang="en-US" altLang="en-US" sz="1300" dirty="0" err="1"/>
              <a:t>Zoumpatianos</a:t>
            </a:r>
            <a:r>
              <a:rPr lang="en-US" altLang="en-US" sz="1300" dirty="0"/>
              <a:t>, Stratos </a:t>
            </a:r>
            <a:r>
              <a:rPr lang="en-US" altLang="en-US" sz="1300" dirty="0" err="1"/>
              <a:t>Idreos</a:t>
            </a:r>
            <a:r>
              <a:rPr lang="en-US" altLang="en-US" sz="1300" dirty="0"/>
              <a:t>, Themis </a:t>
            </a:r>
            <a:r>
              <a:rPr lang="en-US" altLang="en-US" sz="1300" dirty="0" err="1"/>
              <a:t>Palpanas</a:t>
            </a:r>
            <a:r>
              <a:rPr lang="en-US" altLang="en-US" sz="1300" dirty="0"/>
              <a:t>: ADS: the adaptive data series index. VLDB J. 25(6): 843-866 (2016)</a:t>
            </a:r>
          </a:p>
          <a:p>
            <a:r>
              <a:rPr lang="en-US" sz="1300" dirty="0"/>
              <a:t>Y. A. </a:t>
            </a:r>
            <a:r>
              <a:rPr lang="en-US" sz="1300" dirty="0" err="1"/>
              <a:t>Malkov</a:t>
            </a:r>
            <a:r>
              <a:rPr lang="en-US" sz="1300" dirty="0"/>
              <a:t> and D. A. </a:t>
            </a:r>
            <a:r>
              <a:rPr lang="en-US" sz="1300" dirty="0" err="1"/>
              <a:t>Yashunin</a:t>
            </a:r>
            <a:r>
              <a:rPr lang="en-US" sz="1300" dirty="0"/>
              <a:t>. Efficient and robust approximate nearest neighbor search using Hierarchical Navigable Small World graphs. </a:t>
            </a:r>
            <a:r>
              <a:rPr lang="en-US" sz="1300" dirty="0" err="1"/>
              <a:t>CoRR</a:t>
            </a:r>
            <a:r>
              <a:rPr lang="en-US" sz="1300" dirty="0"/>
              <a:t>, abs/1603.09320, 2016</a:t>
            </a:r>
          </a:p>
          <a:p>
            <a:r>
              <a:rPr lang="en-US" altLang="en-US" sz="1300" dirty="0"/>
              <a:t>Djamel </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Masseglia</a:t>
            </a:r>
            <a:r>
              <a:rPr lang="en-US" altLang="en-US" sz="1300" dirty="0"/>
              <a:t>, Themis </a:t>
            </a:r>
            <a:r>
              <a:rPr lang="en-US" altLang="en-US" sz="1300" dirty="0" err="1"/>
              <a:t>Palpanas</a:t>
            </a:r>
            <a:r>
              <a:rPr lang="en-US" altLang="en-US" sz="1300" dirty="0"/>
              <a:t>: </a:t>
            </a:r>
            <a:r>
              <a:rPr lang="en-US" altLang="en-US" sz="1300" dirty="0" err="1"/>
              <a:t>DPiSAX</a:t>
            </a:r>
            <a:r>
              <a:rPr lang="en-US" altLang="en-US" sz="1300" dirty="0"/>
              <a:t>: Massively Distributed Partitioned </a:t>
            </a:r>
            <a:r>
              <a:rPr lang="en-US" altLang="en-US" sz="1300" dirty="0" err="1"/>
              <a:t>iSAX</a:t>
            </a:r>
            <a:r>
              <a:rPr lang="en-US" altLang="en-US" sz="1300" dirty="0"/>
              <a:t>. ICDM 2017: 1135-1140</a:t>
            </a:r>
          </a:p>
          <a:p>
            <a:r>
              <a:rPr lang="en-CA" sz="1300" dirty="0"/>
              <a:t>A. </a:t>
            </a:r>
            <a:r>
              <a:rPr lang="en-CA" sz="1300" dirty="0" err="1"/>
              <a:t>Mueen</a:t>
            </a:r>
            <a:r>
              <a:rPr lang="en-CA" sz="1300" dirty="0"/>
              <a:t>, Y. Zhu, M. Yeh, K. </a:t>
            </a:r>
            <a:r>
              <a:rPr lang="en-CA" sz="1300" dirty="0" err="1"/>
              <a:t>Kamgar</a:t>
            </a:r>
            <a:r>
              <a:rPr lang="en-CA" sz="1300" dirty="0"/>
              <a:t>, K. Viswanathan, C. Gupta, and E. Keogh. The Fastest Similarity Search Algorithm for Time Series Subsequences under Euclidean Distance, August 2017. http://www.cs.unm.edu/~mueen/ FastestSimilaritySearch.html.</a:t>
            </a:r>
          </a:p>
          <a:p>
            <a:r>
              <a:rPr lang="en-US" altLang="en-US" sz="1300" dirty="0" err="1"/>
              <a:t>Katsiaryna</a:t>
            </a:r>
            <a:r>
              <a:rPr lang="en-US" altLang="en-US" sz="1300" dirty="0"/>
              <a:t> </a:t>
            </a:r>
            <a:r>
              <a:rPr lang="en-US" altLang="en-US" sz="1300" dirty="0" err="1"/>
              <a:t>Mirylenka</a:t>
            </a:r>
            <a:r>
              <a:rPr lang="en-US" altLang="en-US" sz="1300" dirty="0"/>
              <a:t>, Michele </a:t>
            </a:r>
            <a:r>
              <a:rPr lang="en-US" altLang="en-US" sz="1300" dirty="0" err="1"/>
              <a:t>Dallachiesa</a:t>
            </a:r>
            <a:r>
              <a:rPr lang="en-US" altLang="en-US" sz="1300" dirty="0"/>
              <a:t>, Themis </a:t>
            </a:r>
            <a:r>
              <a:rPr lang="en-US" altLang="en-US" sz="1300" dirty="0" err="1"/>
              <a:t>Palpanas</a:t>
            </a:r>
            <a:r>
              <a:rPr lang="en-US" altLang="en-US" sz="1300" dirty="0"/>
              <a:t>: Correlation-Aware Distance Measures for Data Series. ICDE 2017: 502-505</a:t>
            </a:r>
          </a:p>
          <a:p>
            <a:r>
              <a:rPr lang="en-US" altLang="en-US" sz="1300" dirty="0" err="1"/>
              <a:t>Katsiaryna</a:t>
            </a:r>
            <a:r>
              <a:rPr lang="en-US" altLang="en-US" sz="1300" dirty="0"/>
              <a:t> </a:t>
            </a:r>
            <a:r>
              <a:rPr lang="en-US" altLang="en-US" sz="1300" dirty="0" err="1"/>
              <a:t>Mirylenka</a:t>
            </a:r>
            <a:r>
              <a:rPr lang="en-US" altLang="en-US" sz="1300" dirty="0"/>
              <a:t>, Michele </a:t>
            </a:r>
            <a:r>
              <a:rPr lang="en-US" altLang="en-US" sz="1300" dirty="0" err="1"/>
              <a:t>Dallachiesa</a:t>
            </a:r>
            <a:r>
              <a:rPr lang="en-US" altLang="en-US" sz="1300" dirty="0"/>
              <a:t>, Themis </a:t>
            </a:r>
            <a:r>
              <a:rPr lang="en-US" altLang="en-US" sz="1300" dirty="0" err="1"/>
              <a:t>Palpanas</a:t>
            </a:r>
            <a:r>
              <a:rPr lang="en-US" altLang="en-US" sz="1300" dirty="0"/>
              <a:t>: Data Series Similarity Using Correlation-Aware Measures. SSDBM 2017: 11:1-11:12</a:t>
            </a:r>
          </a:p>
          <a:p>
            <a:r>
              <a:rPr lang="en-US" altLang="en-US" sz="1400" dirty="0"/>
              <a:t>Kostas </a:t>
            </a:r>
            <a:r>
              <a:rPr lang="en-US" altLang="en-US" sz="1400" dirty="0" err="1"/>
              <a:t>Zoumpatianos</a:t>
            </a:r>
            <a:r>
              <a:rPr lang="en-US" altLang="en-US" sz="1400" dirty="0"/>
              <a:t>, Themis </a:t>
            </a:r>
            <a:r>
              <a:rPr lang="en-US" altLang="en-US" sz="1400" dirty="0" err="1"/>
              <a:t>Palpanas</a:t>
            </a:r>
            <a:r>
              <a:rPr lang="en-US" altLang="en-US" sz="1400" dirty="0"/>
              <a:t>: Data Series Management: Fulfilling the Need for Big Sequence Analytics. ICDE 2018: 1677-1678</a:t>
            </a:r>
          </a:p>
          <a:p>
            <a:r>
              <a:rPr lang="en-CA" sz="1400" dirty="0"/>
              <a:t>A. Arora, S. Sinha, P. Kumar, and A. Bhattacharya. HD-index: Pushing the Scalability-accuracy Boundary for Approximate </a:t>
            </a:r>
            <a:r>
              <a:rPr lang="en-CA" sz="1400" dirty="0" err="1"/>
              <a:t>kNN</a:t>
            </a:r>
            <a:r>
              <a:rPr lang="en-CA" sz="1400" dirty="0"/>
              <a:t> Search in High-dimensional Spaces. PVLDB, 11(8):906–919, 2018</a:t>
            </a:r>
          </a:p>
        </p:txBody>
      </p:sp>
      <p:sp>
        <p:nvSpPr>
          <p:cNvPr id="4" name="Footer Placeholder 3">
            <a:extLst>
              <a:ext uri="{FF2B5EF4-FFF2-40B4-BE49-F238E27FC236}">
                <a16:creationId xmlns:a16="http://schemas.microsoft.com/office/drawing/2014/main" id="{6A7122BB-3C81-45E9-9EBF-DAF911AAAAA6}"/>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2723584606"/>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330195"/>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36867" name="Content Placeholder 2"/>
          <p:cNvSpPr>
            <a:spLocks noGrp="1"/>
          </p:cNvSpPr>
          <p:nvPr>
            <p:ph idx="1"/>
          </p:nvPr>
        </p:nvSpPr>
        <p:spPr>
          <a:xfrm>
            <a:off x="457200" y="1261527"/>
            <a:ext cx="8229600" cy="5367871"/>
          </a:xfrm>
        </p:spPr>
        <p:txBody>
          <a:bodyPr>
            <a:noAutofit/>
          </a:bodyPr>
          <a:lstStyle/>
          <a:p>
            <a:r>
              <a:rPr lang="en-US" altLang="en-US" sz="1200" dirty="0"/>
              <a:t>Michele </a:t>
            </a:r>
            <a:r>
              <a:rPr lang="en-US" altLang="en-US" sz="1200" dirty="0" err="1"/>
              <a:t>Linardi</a:t>
            </a:r>
            <a:r>
              <a:rPr lang="en-US" altLang="en-US" sz="1200" dirty="0"/>
              <a:t>, Themis </a:t>
            </a:r>
            <a:r>
              <a:rPr lang="en-US" altLang="en-US" sz="1200" dirty="0" err="1"/>
              <a:t>Palpanas</a:t>
            </a:r>
            <a:r>
              <a:rPr lang="en-US" altLang="en-US" sz="1200" dirty="0"/>
              <a:t>: ULISSE: </a:t>
            </a:r>
            <a:r>
              <a:rPr lang="en-US" altLang="en-US" sz="1200" dirty="0" err="1"/>
              <a:t>ULtra</a:t>
            </a:r>
            <a:r>
              <a:rPr lang="en-US" altLang="en-US" sz="1200" dirty="0"/>
              <a:t> Compact Index for Variable-Length Similarity Search in Data Series. ICDE 2018: 1356-1359</a:t>
            </a:r>
          </a:p>
          <a:p>
            <a:r>
              <a:rPr lang="en-US" sz="1200" dirty="0"/>
              <a:t>J. Wang, T. Zhang, j. song, N. </a:t>
            </a:r>
            <a:r>
              <a:rPr lang="en-US" sz="1200" dirty="0" err="1"/>
              <a:t>Sebe</a:t>
            </a:r>
            <a:r>
              <a:rPr lang="en-US" sz="1200" dirty="0"/>
              <a:t>, and H. T. Shen. A survey on learning to hash. TPAMI, 40(4): 769-790 (2018).</a:t>
            </a:r>
            <a:endParaRPr lang="en-US" altLang="en-US" sz="1200" dirty="0"/>
          </a:p>
          <a:p>
            <a:r>
              <a:rPr lang="en-US" altLang="en-US" sz="1200" dirty="0"/>
              <a:t>Kostas </a:t>
            </a:r>
            <a:r>
              <a:rPr lang="en-US" altLang="en-US" sz="1200" dirty="0" err="1"/>
              <a:t>Zoumpatianos</a:t>
            </a:r>
            <a:r>
              <a:rPr lang="en-US" altLang="en-US" sz="1200" dirty="0"/>
              <a:t>, Yin Lou, Ioana Ileana, Themis </a:t>
            </a:r>
            <a:r>
              <a:rPr lang="en-US" altLang="en-US" sz="1200" dirty="0" err="1"/>
              <a:t>Palpanas</a:t>
            </a:r>
            <a:r>
              <a:rPr lang="en-US" altLang="en-US" sz="1200" dirty="0"/>
              <a:t>, Johannes </a:t>
            </a:r>
            <a:r>
              <a:rPr lang="en-US" altLang="en-US" sz="1200" dirty="0" err="1"/>
              <a:t>Gehrke</a:t>
            </a:r>
            <a:r>
              <a:rPr lang="en-US" altLang="en-US" sz="1200" dirty="0"/>
              <a:t>: Generating data series query workloads. VLDB J. 27(6): 823-846 (2018)</a:t>
            </a:r>
          </a:p>
          <a:p>
            <a:r>
              <a:rPr lang="en-US" altLang="en-US" sz="1200" dirty="0" err="1"/>
              <a:t>Haridimos</a:t>
            </a:r>
            <a:r>
              <a:rPr lang="en-US" altLang="en-US" sz="1200" dirty="0"/>
              <a:t> </a:t>
            </a:r>
            <a:r>
              <a:rPr lang="en-US" altLang="en-US" sz="1200" dirty="0" err="1"/>
              <a:t>Kondylakis</a:t>
            </a:r>
            <a:r>
              <a:rPr lang="en-US" altLang="en-US" sz="1200" dirty="0"/>
              <a:t>, Niv Dayan, Kostas </a:t>
            </a:r>
            <a:r>
              <a:rPr lang="en-US" altLang="en-US" sz="1200" dirty="0" err="1"/>
              <a:t>Zoumpatianos</a:t>
            </a:r>
            <a:r>
              <a:rPr lang="en-US" altLang="en-US" sz="1200" dirty="0"/>
              <a:t>, Themis </a:t>
            </a:r>
            <a:r>
              <a:rPr lang="en-US" altLang="en-US" sz="1200" dirty="0" err="1"/>
              <a:t>Palpanas</a:t>
            </a:r>
            <a:r>
              <a:rPr lang="en-US" altLang="en-US" sz="1200" dirty="0"/>
              <a:t>: Coconut: A Scalable Bottom-Up Approach for Building Data Series Indexes. Proc. VLDB Endow. 11(6): 677-690 (2018)</a:t>
            </a:r>
          </a:p>
          <a:p>
            <a:r>
              <a:rPr lang="en-US" altLang="en-US" sz="1200" dirty="0" err="1"/>
              <a:t>Cagatay</a:t>
            </a:r>
            <a:r>
              <a:rPr lang="en-US" altLang="en-US" sz="1200" dirty="0"/>
              <a:t> </a:t>
            </a:r>
            <a:r>
              <a:rPr lang="en-US" altLang="en-US" sz="1200" dirty="0" err="1"/>
              <a:t>Turkay</a:t>
            </a:r>
            <a:r>
              <a:rPr lang="en-US" altLang="en-US" sz="1200" dirty="0"/>
              <a:t>, Nicola </a:t>
            </a:r>
            <a:r>
              <a:rPr lang="en-US" altLang="en-US" sz="1200" dirty="0" err="1"/>
              <a:t>Pezzotti</a:t>
            </a:r>
            <a:r>
              <a:rPr lang="en-US" altLang="en-US" sz="1200" dirty="0"/>
              <a:t>, Carsten Binnig, Hendrik </a:t>
            </a:r>
            <a:r>
              <a:rPr lang="en-US" altLang="en-US" sz="1200" dirty="0" err="1"/>
              <a:t>Strobelt</a:t>
            </a:r>
            <a:r>
              <a:rPr lang="en-US" altLang="en-US" sz="1200" dirty="0"/>
              <a:t>, Barbara Hammer, Daniel A. </a:t>
            </a:r>
            <a:r>
              <a:rPr lang="en-US" altLang="en-US" sz="1200" dirty="0" err="1"/>
              <a:t>Keim</a:t>
            </a:r>
            <a:r>
              <a:rPr lang="en-US" altLang="en-US" sz="1200" dirty="0"/>
              <a:t>, Jean-Daniel Fekete, Themis </a:t>
            </a:r>
            <a:r>
              <a:rPr lang="en-US" altLang="en-US" sz="1200" dirty="0" err="1"/>
              <a:t>Palpanas</a:t>
            </a:r>
            <a:r>
              <a:rPr lang="en-US" altLang="en-US" sz="1200" dirty="0"/>
              <a:t>, </a:t>
            </a:r>
            <a:r>
              <a:rPr lang="en-US" altLang="en-US" sz="1200" dirty="0" err="1"/>
              <a:t>Yunhai</a:t>
            </a:r>
            <a:r>
              <a:rPr lang="en-US" altLang="en-US" sz="1200" dirty="0"/>
              <a:t> Wang, Florin </a:t>
            </a:r>
            <a:r>
              <a:rPr lang="en-US" altLang="en-US" sz="1200" dirty="0" err="1"/>
              <a:t>Rusu</a:t>
            </a:r>
            <a:r>
              <a:rPr lang="en-US" altLang="en-US" sz="1200" dirty="0"/>
              <a:t>: Progressive Data Science: Potential and Challenges. </a:t>
            </a:r>
            <a:r>
              <a:rPr lang="en-US" altLang="en-US" sz="1200" dirty="0" err="1"/>
              <a:t>CoRR</a:t>
            </a:r>
            <a:r>
              <a:rPr lang="en-US" altLang="en-US" sz="1200" dirty="0"/>
              <a:t> abs/1812.08032 (2018)</a:t>
            </a:r>
          </a:p>
          <a:p>
            <a:r>
              <a:rPr lang="en-US" altLang="en-US" sz="1200" dirty="0"/>
              <a:t>Michele </a:t>
            </a:r>
            <a:r>
              <a:rPr lang="en-US" altLang="en-US" sz="1200" dirty="0" err="1"/>
              <a:t>Linardi</a:t>
            </a:r>
            <a:r>
              <a:rPr lang="en-US" altLang="en-US" sz="1200" dirty="0"/>
              <a:t>, Themis </a:t>
            </a:r>
            <a:r>
              <a:rPr lang="en-US" altLang="en-US" sz="1200" dirty="0" err="1"/>
              <a:t>Palpanas</a:t>
            </a:r>
            <a:r>
              <a:rPr lang="en-US" altLang="en-US" sz="1200" dirty="0"/>
              <a:t>: Scalable, Variable-Length Similarity Search in Data Series: The ULISSE Approach. Proc. VLDB Endow. 11(13): 2236-2248 (2018)</a:t>
            </a:r>
          </a:p>
          <a:p>
            <a:r>
              <a:rPr lang="en-US" altLang="en-US" sz="1200" dirty="0"/>
              <a:t>Karima </a:t>
            </a:r>
            <a:r>
              <a:rPr lang="en-US" altLang="en-US" sz="1200" dirty="0" err="1"/>
              <a:t>Echihabi</a:t>
            </a:r>
            <a:r>
              <a:rPr lang="en-US" altLang="en-US" sz="1200" dirty="0"/>
              <a:t>, Kostas </a:t>
            </a:r>
            <a:r>
              <a:rPr lang="en-US" altLang="en-US" sz="1200" dirty="0" err="1"/>
              <a:t>Zoumpatianos</a:t>
            </a:r>
            <a:r>
              <a:rPr lang="en-US" altLang="en-US" sz="1200" dirty="0"/>
              <a:t>, Themis </a:t>
            </a:r>
            <a:r>
              <a:rPr lang="en-US" altLang="en-US" sz="1200" dirty="0" err="1"/>
              <a:t>Palpanas</a:t>
            </a:r>
            <a:r>
              <a:rPr lang="en-US" altLang="en-US" sz="1200" dirty="0"/>
              <a:t>, </a:t>
            </a:r>
            <a:r>
              <a:rPr lang="en-US" altLang="en-US" sz="1200" dirty="0" err="1"/>
              <a:t>Houda</a:t>
            </a:r>
            <a:r>
              <a:rPr lang="en-US" altLang="en-US" sz="1200" dirty="0"/>
              <a:t> </a:t>
            </a:r>
            <a:r>
              <a:rPr lang="en-US" altLang="en-US" sz="1200" dirty="0" err="1"/>
              <a:t>Benbrahim</a:t>
            </a:r>
            <a:r>
              <a:rPr lang="en-US" altLang="en-US" sz="1200" dirty="0"/>
              <a:t>: The </a:t>
            </a:r>
            <a:r>
              <a:rPr lang="en-US" altLang="en-US" sz="1200" dirty="0" err="1"/>
              <a:t>Lernaean</a:t>
            </a:r>
            <a:r>
              <a:rPr lang="en-US" altLang="en-US" sz="1200" dirty="0"/>
              <a:t> Hydra of Data Series Similarity Search: An Experimental Evaluation of the State of the Art. Proc. VLDB Endow. 12(2): 112-127 (2018)</a:t>
            </a:r>
          </a:p>
          <a:p>
            <a:r>
              <a:rPr lang="en-US" altLang="en-US" sz="1200" dirty="0" err="1"/>
              <a:t>Botao</a:t>
            </a:r>
            <a:r>
              <a:rPr lang="en-US" altLang="en-US" sz="1200" dirty="0"/>
              <a:t> Peng, </a:t>
            </a:r>
            <a:r>
              <a:rPr lang="en-US" altLang="en-US" sz="1200" dirty="0" err="1"/>
              <a:t>Panagiota</a:t>
            </a:r>
            <a:r>
              <a:rPr lang="en-US" altLang="en-US" sz="1200" dirty="0"/>
              <a:t> </a:t>
            </a:r>
            <a:r>
              <a:rPr lang="en-US" altLang="en-US" sz="1200" dirty="0" err="1"/>
              <a:t>Fatourou</a:t>
            </a:r>
            <a:r>
              <a:rPr lang="en-US" altLang="en-US" sz="1200" dirty="0"/>
              <a:t>, Themis </a:t>
            </a:r>
            <a:r>
              <a:rPr lang="en-US" altLang="en-US" sz="1200" dirty="0" err="1"/>
              <a:t>Palpanas</a:t>
            </a:r>
            <a:r>
              <a:rPr lang="en-US" altLang="en-US" sz="1200" dirty="0"/>
              <a:t>: </a:t>
            </a:r>
            <a:r>
              <a:rPr lang="en-US" altLang="en-US" sz="1200" dirty="0" err="1"/>
              <a:t>ParIS</a:t>
            </a:r>
            <a:r>
              <a:rPr lang="en-US" altLang="en-US" sz="1200" dirty="0"/>
              <a:t>: The Next Destination for Fast Data Series Indexing and Query Answering. </a:t>
            </a:r>
            <a:r>
              <a:rPr lang="en-US" altLang="en-US" sz="1200" dirty="0" err="1"/>
              <a:t>BigData</a:t>
            </a:r>
            <a:r>
              <a:rPr lang="en-US" altLang="en-US" sz="1200" dirty="0"/>
              <a:t> 2018: 791-800</a:t>
            </a:r>
          </a:p>
          <a:p>
            <a:r>
              <a:rPr lang="fr-MA" sz="1200" dirty="0"/>
              <a:t>Akhil </a:t>
            </a:r>
            <a:r>
              <a:rPr lang="fr-MA" sz="1200" dirty="0" err="1"/>
              <a:t>Arora</a:t>
            </a:r>
            <a:r>
              <a:rPr lang="fr-MA" sz="1200" dirty="0"/>
              <a:t>, </a:t>
            </a:r>
            <a:r>
              <a:rPr lang="fr-MA" sz="1200" dirty="0" err="1"/>
              <a:t>Sakshi</a:t>
            </a:r>
            <a:r>
              <a:rPr lang="fr-MA" sz="1200" dirty="0"/>
              <a:t> Sinha, </a:t>
            </a:r>
            <a:r>
              <a:rPr lang="fr-MA" sz="1200" dirty="0" err="1"/>
              <a:t>Piyush</a:t>
            </a:r>
            <a:r>
              <a:rPr lang="fr-MA" sz="1200" dirty="0"/>
              <a:t> Kumar, </a:t>
            </a:r>
            <a:r>
              <a:rPr lang="fr-MA" sz="1200" dirty="0" err="1"/>
              <a:t>Arnab</a:t>
            </a:r>
            <a:r>
              <a:rPr lang="fr-MA" sz="1200" dirty="0"/>
              <a:t> </a:t>
            </a:r>
            <a:r>
              <a:rPr lang="fr-MA" sz="1200" dirty="0" err="1"/>
              <a:t>Bhattacharya</a:t>
            </a:r>
            <a:r>
              <a:rPr lang="fr-MA" sz="1200" dirty="0"/>
              <a:t>: HD-Index: Pushing the </a:t>
            </a:r>
            <a:r>
              <a:rPr lang="fr-MA" sz="1200" dirty="0" err="1"/>
              <a:t>Scalability-Accuracy</a:t>
            </a:r>
            <a:r>
              <a:rPr lang="fr-MA" sz="1200" dirty="0"/>
              <a:t> </a:t>
            </a:r>
            <a:r>
              <a:rPr lang="fr-MA" sz="1200" dirty="0" err="1"/>
              <a:t>Boundary</a:t>
            </a:r>
            <a:r>
              <a:rPr lang="fr-MA" sz="1200" dirty="0"/>
              <a:t> for </a:t>
            </a:r>
            <a:r>
              <a:rPr lang="fr-MA" sz="1200" dirty="0" err="1"/>
              <a:t>Approximate</a:t>
            </a:r>
            <a:r>
              <a:rPr lang="fr-MA" sz="1200" dirty="0"/>
              <a:t> </a:t>
            </a:r>
            <a:r>
              <a:rPr lang="fr-MA" sz="1200" dirty="0" err="1"/>
              <a:t>kNN</a:t>
            </a:r>
            <a:r>
              <a:rPr lang="fr-MA" sz="1200" dirty="0"/>
              <a:t> </a:t>
            </a:r>
            <a:r>
              <a:rPr lang="fr-MA" sz="1200" dirty="0" err="1"/>
              <a:t>Search</a:t>
            </a:r>
            <a:r>
              <a:rPr lang="fr-MA" sz="1200" dirty="0"/>
              <a:t> in High-</a:t>
            </a:r>
            <a:r>
              <a:rPr lang="fr-MA" sz="1200" dirty="0" err="1"/>
              <a:t>Dimensional</a:t>
            </a:r>
            <a:r>
              <a:rPr lang="fr-MA" sz="1200" dirty="0"/>
              <a:t> </a:t>
            </a:r>
            <a:r>
              <a:rPr lang="fr-MA" sz="1200" dirty="0" err="1"/>
              <a:t>Spaces</a:t>
            </a:r>
            <a:r>
              <a:rPr lang="fr-MA" sz="1200" dirty="0"/>
              <a:t>. PVLDB. 11(8): 906-919 (2018). </a:t>
            </a:r>
          </a:p>
          <a:p>
            <a:r>
              <a:rPr lang="en-US" altLang="en-US" sz="1200" dirty="0"/>
              <a:t>D.E. </a:t>
            </a:r>
            <a:r>
              <a:rPr lang="en-US" altLang="en-US" sz="1200" dirty="0" err="1"/>
              <a:t>Yagoubi</a:t>
            </a:r>
            <a:r>
              <a:rPr lang="en-US" altLang="en-US" sz="1200" dirty="0"/>
              <a:t>, R. </a:t>
            </a:r>
            <a:r>
              <a:rPr lang="en-US" altLang="en-US" sz="1200" dirty="0" err="1"/>
              <a:t>Akbarinia</a:t>
            </a:r>
            <a:r>
              <a:rPr lang="en-US" altLang="en-US" sz="1200" dirty="0"/>
              <a:t>, B. Kolev, O. Levchenko, F. </a:t>
            </a:r>
            <a:r>
              <a:rPr lang="en-US" altLang="en-US" sz="1200" dirty="0" err="1"/>
              <a:t>Masseglia</a:t>
            </a:r>
            <a:r>
              <a:rPr lang="en-US" altLang="en-US" sz="1200" dirty="0"/>
              <a:t>, P. </a:t>
            </a:r>
            <a:r>
              <a:rPr lang="en-US" altLang="en-US" sz="1200" dirty="0" err="1"/>
              <a:t>Valduriez</a:t>
            </a:r>
            <a:r>
              <a:rPr lang="en-US" altLang="en-US" sz="1200" dirty="0"/>
              <a:t>, D. </a:t>
            </a:r>
            <a:r>
              <a:rPr lang="en-US" altLang="en-US" sz="1200" dirty="0" err="1"/>
              <a:t>Shasha</a:t>
            </a:r>
            <a:r>
              <a:rPr lang="en-US" altLang="en-US" sz="1200" dirty="0"/>
              <a:t>. </a:t>
            </a:r>
            <a:r>
              <a:rPr lang="en-US" altLang="en-US" sz="1200" dirty="0" err="1"/>
              <a:t>ParCorr</a:t>
            </a:r>
            <a:r>
              <a:rPr lang="en-US" altLang="en-US" sz="1200" dirty="0"/>
              <a:t>: efficient parallel methods to identify similar time series pairs across sliding windows. Data Mining and Knowledge Discovery (DMKD), 2018</a:t>
            </a:r>
          </a:p>
          <a:p>
            <a:r>
              <a:rPr lang="en-US" altLang="en-US" sz="1200" dirty="0" err="1"/>
              <a:t>Haridimos</a:t>
            </a:r>
            <a:r>
              <a:rPr lang="en-US" altLang="en-US" sz="1200" dirty="0"/>
              <a:t> </a:t>
            </a:r>
            <a:r>
              <a:rPr lang="en-US" altLang="en-US" sz="1200" dirty="0" err="1"/>
              <a:t>Kondylakis</a:t>
            </a:r>
            <a:r>
              <a:rPr lang="en-US" altLang="en-US" sz="1200" dirty="0"/>
              <a:t>, Niv Dayan, Kostas </a:t>
            </a:r>
            <a:r>
              <a:rPr lang="en-US" altLang="en-US" sz="1200" dirty="0" err="1"/>
              <a:t>Zoumpatianos</a:t>
            </a:r>
            <a:r>
              <a:rPr lang="en-US" altLang="en-US" sz="1200" dirty="0"/>
              <a:t>, Themis </a:t>
            </a:r>
            <a:r>
              <a:rPr lang="en-US" altLang="en-US" sz="1200" dirty="0" err="1"/>
              <a:t>Palpanas</a:t>
            </a:r>
            <a:r>
              <a:rPr lang="en-US" altLang="en-US" sz="1200" dirty="0"/>
              <a:t>: Coconut Palm: Static and Streaming Data Series Exploration Now in your Palm. SIGMOD Conference 2019: 1941-1944</a:t>
            </a:r>
          </a:p>
          <a:p>
            <a:r>
              <a:rPr lang="en-US" altLang="en-US" sz="1200" dirty="0"/>
              <a:t>Themis </a:t>
            </a:r>
            <a:r>
              <a:rPr lang="en-US" altLang="en-US" sz="1200" dirty="0" err="1"/>
              <a:t>Palpanas</a:t>
            </a:r>
            <a:r>
              <a:rPr lang="en-US" altLang="en-US" sz="1200" dirty="0"/>
              <a:t>, Volker Beckmann: Report on the First and Second Interdisciplinary Time Series Analysis Workshop (ITISA). SIGMOD Rec. 48(3): 36-40 (2019)</a:t>
            </a:r>
          </a:p>
        </p:txBody>
      </p:sp>
      <p:sp>
        <p:nvSpPr>
          <p:cNvPr id="4" name="Footer Placeholder 3">
            <a:extLst>
              <a:ext uri="{FF2B5EF4-FFF2-40B4-BE49-F238E27FC236}">
                <a16:creationId xmlns:a16="http://schemas.microsoft.com/office/drawing/2014/main" id="{C83BB05C-FC19-4146-A069-DFD3E17AFD89}"/>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272277803"/>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0932"/>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36867" name="Content Placeholder 2"/>
          <p:cNvSpPr>
            <a:spLocks noGrp="1"/>
          </p:cNvSpPr>
          <p:nvPr>
            <p:ph idx="1"/>
          </p:nvPr>
        </p:nvSpPr>
        <p:spPr>
          <a:xfrm>
            <a:off x="457200" y="1244600"/>
            <a:ext cx="8412480" cy="5476240"/>
          </a:xfrm>
        </p:spPr>
        <p:txBody>
          <a:bodyPr>
            <a:noAutofit/>
          </a:bodyPr>
          <a:lstStyle/>
          <a:p>
            <a:r>
              <a:rPr lang="en-US" altLang="en-US" sz="1200" dirty="0" err="1"/>
              <a:t>Oleksandra</a:t>
            </a:r>
            <a:r>
              <a:rPr lang="en-US" altLang="en-US" sz="1200" dirty="0"/>
              <a:t> Levchenko, </a:t>
            </a:r>
            <a:r>
              <a:rPr lang="en-US" altLang="en-US" sz="1200" dirty="0" err="1"/>
              <a:t>Boyan</a:t>
            </a:r>
            <a:r>
              <a:rPr lang="en-US" altLang="en-US" sz="1200" dirty="0"/>
              <a:t> Kolev, Djamel </a:t>
            </a:r>
            <a:r>
              <a:rPr lang="en-US" altLang="en-US" sz="1200" dirty="0" err="1"/>
              <a:t>Edine</a:t>
            </a:r>
            <a:r>
              <a:rPr lang="en-US" altLang="en-US" sz="1200" dirty="0"/>
              <a:t> </a:t>
            </a:r>
            <a:r>
              <a:rPr lang="en-US" altLang="en-US" sz="1200" dirty="0" err="1"/>
              <a:t>Yagoubi</a:t>
            </a:r>
            <a:r>
              <a:rPr lang="en-US" altLang="en-US" sz="1200" dirty="0"/>
              <a:t>, Dennis E. </a:t>
            </a:r>
            <a:r>
              <a:rPr lang="en-US" altLang="en-US" sz="1200" dirty="0" err="1"/>
              <a:t>Shasha</a:t>
            </a:r>
            <a:r>
              <a:rPr lang="en-US" altLang="en-US" sz="1200" dirty="0"/>
              <a:t>, Themis </a:t>
            </a:r>
            <a:r>
              <a:rPr lang="en-US" altLang="en-US" sz="1200" dirty="0" err="1"/>
              <a:t>Palpanas</a:t>
            </a:r>
            <a:r>
              <a:rPr lang="en-US" altLang="en-US" sz="1200" dirty="0"/>
              <a:t>, Patrick </a:t>
            </a:r>
            <a:r>
              <a:rPr lang="en-US" altLang="en-US" sz="1200" dirty="0" err="1"/>
              <a:t>Valduriez</a:t>
            </a:r>
            <a:r>
              <a:rPr lang="en-US" altLang="en-US" sz="1200" dirty="0"/>
              <a:t>, Reza </a:t>
            </a:r>
            <a:r>
              <a:rPr lang="en-US" altLang="en-US" sz="1200" dirty="0" err="1"/>
              <a:t>Akbarinia</a:t>
            </a:r>
            <a:r>
              <a:rPr lang="en-US" altLang="en-US" sz="1200" dirty="0"/>
              <a:t>, Florent </a:t>
            </a:r>
            <a:r>
              <a:rPr lang="en-US" altLang="en-US" sz="1200" dirty="0" err="1"/>
              <a:t>Masseglia</a:t>
            </a:r>
            <a:r>
              <a:rPr lang="en-US" altLang="en-US" sz="1200" dirty="0"/>
              <a:t>: Distributed Algorithms to Find Similar Time Series. ECML/PKDD (3) 2019: 781-785</a:t>
            </a:r>
          </a:p>
          <a:p>
            <a:r>
              <a:rPr lang="en-US" altLang="en-US" sz="1200" dirty="0" err="1"/>
              <a:t>Haridimos</a:t>
            </a:r>
            <a:r>
              <a:rPr lang="en-US" altLang="en-US" sz="1200" dirty="0"/>
              <a:t> </a:t>
            </a:r>
            <a:r>
              <a:rPr lang="en-US" altLang="en-US" sz="1200" dirty="0" err="1"/>
              <a:t>Kondylakis</a:t>
            </a:r>
            <a:r>
              <a:rPr lang="en-US" altLang="en-US" sz="1200" dirty="0"/>
              <a:t>, Niv Dayan, Kostas </a:t>
            </a:r>
            <a:r>
              <a:rPr lang="en-US" altLang="en-US" sz="1200" dirty="0" err="1"/>
              <a:t>Zoumpatianos</a:t>
            </a:r>
            <a:r>
              <a:rPr lang="en-US" altLang="en-US" sz="1200" dirty="0"/>
              <a:t>, Themis </a:t>
            </a:r>
            <a:r>
              <a:rPr lang="en-US" altLang="en-US" sz="1200" dirty="0" err="1"/>
              <a:t>Palpanas</a:t>
            </a:r>
            <a:r>
              <a:rPr lang="en-US" altLang="en-US" sz="1200" dirty="0"/>
              <a:t>: Coconut: sortable summarizations for scalable indexes over static and streaming data series. VLDB J. 28(6): 847-869 (2019)</a:t>
            </a:r>
          </a:p>
          <a:p>
            <a:r>
              <a:rPr lang="en-US" altLang="en-US" sz="1200" dirty="0"/>
              <a:t>Danila </a:t>
            </a:r>
            <a:r>
              <a:rPr lang="en-US" altLang="en-US" sz="1200" dirty="0" err="1"/>
              <a:t>Piatov</a:t>
            </a:r>
            <a:r>
              <a:rPr lang="en-US" altLang="en-US" sz="1200" dirty="0"/>
              <a:t>, Sven Helmer, Anton </a:t>
            </a:r>
            <a:r>
              <a:rPr lang="en-US" altLang="en-US" sz="1200" dirty="0" err="1"/>
              <a:t>Dignös</a:t>
            </a:r>
            <a:r>
              <a:rPr lang="en-US" altLang="en-US" sz="1200" dirty="0"/>
              <a:t>, Johann </a:t>
            </a:r>
            <a:r>
              <a:rPr lang="en-US" altLang="en-US" sz="1200" dirty="0" err="1"/>
              <a:t>Gamper</a:t>
            </a:r>
            <a:r>
              <a:rPr lang="en-US" altLang="en-US" sz="1200" dirty="0"/>
              <a:t>: Interactive and space-efficient multi-dimensional time series subsequence matching. Inf. Syst. 82: 121-135 (2019)</a:t>
            </a:r>
          </a:p>
          <a:p>
            <a:r>
              <a:rPr lang="en-US" altLang="en-US" sz="1200" dirty="0"/>
              <a:t>Karima </a:t>
            </a:r>
            <a:r>
              <a:rPr lang="en-US" altLang="en-US" sz="1200" dirty="0" err="1"/>
              <a:t>Echihabi</a:t>
            </a:r>
            <a:r>
              <a:rPr lang="en-US" altLang="en-US" sz="1200" dirty="0"/>
              <a:t>, Kostas </a:t>
            </a:r>
            <a:r>
              <a:rPr lang="en-US" altLang="en-US" sz="1200" dirty="0" err="1"/>
              <a:t>Zoumpatianos</a:t>
            </a:r>
            <a:r>
              <a:rPr lang="en-US" altLang="en-US" sz="1200" dirty="0"/>
              <a:t>, Themis </a:t>
            </a:r>
            <a:r>
              <a:rPr lang="en-US" altLang="en-US" sz="1200" dirty="0" err="1"/>
              <a:t>Palpanas</a:t>
            </a:r>
            <a:r>
              <a:rPr lang="en-US" altLang="en-US" sz="1200" dirty="0"/>
              <a:t>, </a:t>
            </a:r>
            <a:r>
              <a:rPr lang="en-US" altLang="en-US" sz="1200" dirty="0" err="1"/>
              <a:t>Houda</a:t>
            </a:r>
            <a:r>
              <a:rPr lang="en-US" altLang="en-US" sz="1200" dirty="0"/>
              <a:t> </a:t>
            </a:r>
            <a:r>
              <a:rPr lang="en-US" altLang="en-US" sz="1200" dirty="0" err="1"/>
              <a:t>Benbrahim</a:t>
            </a:r>
            <a:r>
              <a:rPr lang="en-US" altLang="en-US" sz="1200" dirty="0"/>
              <a:t>: Return of the </a:t>
            </a:r>
            <a:r>
              <a:rPr lang="en-US" altLang="en-US" sz="1200" dirty="0" err="1"/>
              <a:t>Lernaean</a:t>
            </a:r>
            <a:r>
              <a:rPr lang="en-US" altLang="en-US" sz="1200" dirty="0"/>
              <a:t> Hydra: Experimental Evaluation of Data Series Approximate Similarity Search. Proc. VLDB Endow. 13(3): 403-420 (2019)</a:t>
            </a:r>
          </a:p>
          <a:p>
            <a:r>
              <a:rPr lang="en-US" sz="1200" dirty="0"/>
              <a:t>C. Fu, C. Xiang, C. Wang, and D. Cai. Fast Approximate Nearest Neighbor Search with the Navigating Spreading-out Graph. PVLDB, 12(5):461–474, 2019.</a:t>
            </a:r>
          </a:p>
          <a:p>
            <a:r>
              <a:rPr lang="en-US" altLang="en-US" sz="1200" dirty="0"/>
              <a:t>Anna </a:t>
            </a:r>
            <a:r>
              <a:rPr lang="en-US" altLang="en-US" sz="1200" dirty="0" err="1"/>
              <a:t>Gogolou</a:t>
            </a:r>
            <a:r>
              <a:rPr lang="en-US" altLang="en-US" sz="1200" dirty="0"/>
              <a:t>, </a:t>
            </a:r>
            <a:r>
              <a:rPr lang="en-US" altLang="en-US" sz="1200" dirty="0" err="1"/>
              <a:t>Theophanis</a:t>
            </a:r>
            <a:r>
              <a:rPr lang="en-US" altLang="en-US" sz="1200" dirty="0"/>
              <a:t> </a:t>
            </a:r>
            <a:r>
              <a:rPr lang="en-US" altLang="en-US" sz="1200" dirty="0" err="1"/>
              <a:t>Tsandilas</a:t>
            </a:r>
            <a:r>
              <a:rPr lang="en-US" altLang="en-US" sz="1200" dirty="0"/>
              <a:t>, Themis </a:t>
            </a:r>
            <a:r>
              <a:rPr lang="en-US" altLang="en-US" sz="1200" dirty="0" err="1"/>
              <a:t>Palpanas</a:t>
            </a:r>
            <a:r>
              <a:rPr lang="en-US" altLang="en-US" sz="1200" dirty="0"/>
              <a:t>, Anastasia </a:t>
            </a:r>
            <a:r>
              <a:rPr lang="en-US" altLang="en-US" sz="1200" dirty="0" err="1"/>
              <a:t>Bezerianos</a:t>
            </a:r>
            <a:r>
              <a:rPr lang="en-US" altLang="en-US" sz="1200" dirty="0"/>
              <a:t>: Comparing Similarity Perception in Time Series Visualizations. IEEE Trans. Vis. </a:t>
            </a:r>
            <a:r>
              <a:rPr lang="en-US" altLang="en-US" sz="1200" dirty="0" err="1"/>
              <a:t>Comput</a:t>
            </a:r>
            <a:r>
              <a:rPr lang="en-US" altLang="en-US" sz="1200" dirty="0"/>
              <a:t>. Graph. 25(1): 523-533 (2019)</a:t>
            </a:r>
          </a:p>
          <a:p>
            <a:r>
              <a:rPr lang="en-US" altLang="en-US" sz="1200" dirty="0"/>
              <a:t>John </a:t>
            </a:r>
            <a:r>
              <a:rPr lang="en-US" altLang="en-US" sz="1200" dirty="0" err="1"/>
              <a:t>Paparrizos</a:t>
            </a:r>
            <a:r>
              <a:rPr lang="en-US" altLang="en-US" sz="1200" dirty="0"/>
              <a:t>, Michael J. Franklin: GRAIL: Efficient Time-Series Representation Learning. Proc. VLDB Endow. 12(11): 1762-1777 (2019)</a:t>
            </a:r>
          </a:p>
          <a:p>
            <a:r>
              <a:rPr lang="en-US" sz="1200" dirty="0"/>
              <a:t>Cong Fu, Chao Xiang, </a:t>
            </a:r>
            <a:r>
              <a:rPr lang="en-US" sz="1200" dirty="0" err="1"/>
              <a:t>Changxu</a:t>
            </a:r>
            <a:r>
              <a:rPr lang="en-US" sz="1200" dirty="0"/>
              <a:t> Wang, and Deng Cai. 2019. Fast approximate nearest neighbor search with the navigating spreading-out graph. Proc. VLDB Endow. 12, 5 (January 2019), 461–474.</a:t>
            </a:r>
            <a:endParaRPr lang="en-US" altLang="en-US" sz="1200" dirty="0"/>
          </a:p>
          <a:p>
            <a:r>
              <a:rPr lang="en-CA" sz="1200" dirty="0" err="1"/>
              <a:t>Jiaye</a:t>
            </a:r>
            <a:r>
              <a:rPr lang="en-CA" sz="1200" dirty="0"/>
              <a:t> Wu, Peng Wang, </a:t>
            </a:r>
            <a:r>
              <a:rPr lang="en-CA" sz="1200" dirty="0" err="1"/>
              <a:t>Ningting</a:t>
            </a:r>
            <a:r>
              <a:rPr lang="en-CA" sz="1200" dirty="0"/>
              <a:t> Pan, Chen Wang, Wei Wang, </a:t>
            </a:r>
            <a:r>
              <a:rPr lang="en-CA" sz="1200" dirty="0" err="1"/>
              <a:t>Jianmin</a:t>
            </a:r>
            <a:r>
              <a:rPr lang="en-CA" sz="1200" dirty="0"/>
              <a:t> Wang: KV-Match: A Subsequence Matching Approach Supporting Normalization and Time Warping. ICDE 2019: 866-877</a:t>
            </a:r>
          </a:p>
          <a:p>
            <a:r>
              <a:rPr lang="en-US" altLang="en-US" sz="1200" dirty="0"/>
              <a:t>Liang Zhang, </a:t>
            </a:r>
            <a:r>
              <a:rPr lang="en-US" altLang="en-US" sz="1200" dirty="0" err="1"/>
              <a:t>Noura</a:t>
            </a:r>
            <a:r>
              <a:rPr lang="en-US" altLang="en-US" sz="1200" dirty="0"/>
              <a:t> Alghamdi, Mohamed Y. </a:t>
            </a:r>
            <a:r>
              <a:rPr lang="en-US" altLang="en-US" sz="1200" dirty="0" err="1"/>
              <a:t>Eltabakh</a:t>
            </a:r>
            <a:r>
              <a:rPr lang="en-US" altLang="en-US" sz="1200" dirty="0"/>
              <a:t>, Elke A. </a:t>
            </a:r>
            <a:r>
              <a:rPr lang="en-US" altLang="en-US" sz="1200" dirty="0" err="1"/>
              <a:t>Rundensteiner</a:t>
            </a:r>
            <a:r>
              <a:rPr lang="en-US" altLang="en-US" sz="1200" dirty="0"/>
              <a:t>: TARDIS: Distributed Indexing Framework for Big Time Series Data. ICDE 2019: 1202-1213</a:t>
            </a:r>
          </a:p>
          <a:p>
            <a:r>
              <a:rPr lang="en-US" altLang="en-US" sz="1200" dirty="0"/>
              <a:t>Anna </a:t>
            </a:r>
            <a:r>
              <a:rPr lang="en-US" altLang="en-US" sz="1200" dirty="0" err="1"/>
              <a:t>Gogolou</a:t>
            </a:r>
            <a:r>
              <a:rPr lang="en-US" altLang="en-US" sz="1200" dirty="0"/>
              <a:t>, </a:t>
            </a:r>
            <a:r>
              <a:rPr lang="en-US" altLang="en-US" sz="1200" dirty="0" err="1"/>
              <a:t>Theophanis</a:t>
            </a:r>
            <a:r>
              <a:rPr lang="en-US" altLang="en-US" sz="1200" dirty="0"/>
              <a:t> </a:t>
            </a:r>
            <a:r>
              <a:rPr lang="en-US" altLang="en-US" sz="1200" dirty="0" err="1"/>
              <a:t>Tsandilas</a:t>
            </a:r>
            <a:r>
              <a:rPr lang="en-US" altLang="en-US" sz="1200" dirty="0"/>
              <a:t>, Karima </a:t>
            </a:r>
            <a:r>
              <a:rPr lang="en-US" altLang="en-US" sz="1200" dirty="0" err="1"/>
              <a:t>Echihabi</a:t>
            </a:r>
            <a:r>
              <a:rPr lang="en-US" altLang="en-US" sz="1200" dirty="0"/>
              <a:t>, Anastasia </a:t>
            </a:r>
            <a:r>
              <a:rPr lang="en-US" altLang="en-US" sz="1200" dirty="0" err="1"/>
              <a:t>Bezerianos</a:t>
            </a:r>
            <a:r>
              <a:rPr lang="en-US" altLang="en-US" sz="1200" dirty="0"/>
              <a:t>, Themis </a:t>
            </a:r>
            <a:r>
              <a:rPr lang="en-US" altLang="en-US" sz="1200" dirty="0" err="1"/>
              <a:t>Palpanas</a:t>
            </a:r>
            <a:r>
              <a:rPr lang="en-US" altLang="en-US" sz="1200" dirty="0"/>
              <a:t>: Data Series Progressive Similarity Search with Probabilistic Quality Guarantees. SIGMOD Conference 2020: 1857-1873</a:t>
            </a:r>
            <a:endParaRPr lang="en-CA" sz="1200" dirty="0"/>
          </a:p>
          <a:p>
            <a:r>
              <a:rPr lang="en-US" altLang="en-US" sz="1200" dirty="0"/>
              <a:t>Themis  </a:t>
            </a:r>
            <a:r>
              <a:rPr lang="en-US" altLang="en-US" sz="1200" dirty="0" err="1"/>
              <a:t>Palpanas</a:t>
            </a:r>
            <a:r>
              <a:rPr lang="en-US" altLang="en-US" sz="1200" dirty="0"/>
              <a:t>.  Evolution of a Data Series Index - The </a:t>
            </a:r>
            <a:r>
              <a:rPr lang="en-US" altLang="en-US" sz="1200" dirty="0" err="1"/>
              <a:t>iSAX</a:t>
            </a:r>
            <a:r>
              <a:rPr lang="en-US" altLang="en-US" sz="1200" dirty="0"/>
              <a:t> Family of Data Series Indexes. CCIS, 1197 (2020)</a:t>
            </a:r>
          </a:p>
          <a:p>
            <a:r>
              <a:rPr lang="en-US" altLang="en-US" sz="1200" dirty="0"/>
              <a:t>Djamel </a:t>
            </a:r>
            <a:r>
              <a:rPr lang="en-US" altLang="en-US" sz="1200" dirty="0" err="1"/>
              <a:t>Edine</a:t>
            </a:r>
            <a:r>
              <a:rPr lang="en-US" altLang="en-US" sz="1200" dirty="0"/>
              <a:t> </a:t>
            </a:r>
            <a:r>
              <a:rPr lang="en-US" altLang="en-US" sz="1200" dirty="0" err="1"/>
              <a:t>Yagoubi</a:t>
            </a:r>
            <a:r>
              <a:rPr lang="en-US" altLang="en-US" sz="1200" dirty="0"/>
              <a:t>, Reza </a:t>
            </a:r>
            <a:r>
              <a:rPr lang="en-US" altLang="en-US" sz="1200" dirty="0" err="1"/>
              <a:t>Akbarinia</a:t>
            </a:r>
            <a:r>
              <a:rPr lang="en-US" altLang="en-US" sz="1200" dirty="0"/>
              <a:t>, Florent </a:t>
            </a:r>
            <a:r>
              <a:rPr lang="en-US" altLang="en-US" sz="1200" dirty="0" err="1"/>
              <a:t>Masseglia</a:t>
            </a:r>
            <a:r>
              <a:rPr lang="en-US" altLang="en-US" sz="1200" dirty="0"/>
              <a:t>, Themis </a:t>
            </a:r>
            <a:r>
              <a:rPr lang="en-US" altLang="en-US" sz="1200" dirty="0" err="1"/>
              <a:t>Palpanas</a:t>
            </a:r>
            <a:r>
              <a:rPr lang="en-US" altLang="en-US" sz="1200" dirty="0"/>
              <a:t>: Massively Distributed Time Series Indexing and Querying. IEEE Trans. </a:t>
            </a:r>
            <a:r>
              <a:rPr lang="en-US" altLang="en-US" sz="1200" dirty="0" err="1"/>
              <a:t>Knowl</a:t>
            </a:r>
            <a:r>
              <a:rPr lang="en-US" altLang="en-US" sz="1200" dirty="0"/>
              <a:t>. Data Eng. 32(1): 108-120 (2020)</a:t>
            </a:r>
          </a:p>
          <a:p>
            <a:endParaRPr lang="en-US" altLang="en-US" sz="1200" dirty="0"/>
          </a:p>
        </p:txBody>
      </p:sp>
      <p:sp>
        <p:nvSpPr>
          <p:cNvPr id="4" name="Footer Placeholder 3">
            <a:extLst>
              <a:ext uri="{FF2B5EF4-FFF2-40B4-BE49-F238E27FC236}">
                <a16:creationId xmlns:a16="http://schemas.microsoft.com/office/drawing/2014/main" id="{5D18E521-48DA-4A56-80FB-8A6ADA4B4466}"/>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476987483"/>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65667"/>
            <a:ext cx="8229600" cy="1066800"/>
          </a:xfrm>
        </p:spPr>
        <p:txBody>
          <a:bodyPr/>
          <a:lstStyle/>
          <a:p>
            <a:r>
              <a:rPr lang="en-US" altLang="en-US" dirty="0">
                <a:solidFill>
                  <a:srgbClr val="424456"/>
                </a:solidFill>
                <a:latin typeface="Trebuchet MS"/>
              </a:rPr>
              <a:t>References </a:t>
            </a:r>
            <a:r>
              <a:rPr lang="en-US" altLang="en-US" sz="2800" dirty="0">
                <a:solidFill>
                  <a:srgbClr val="424456"/>
                </a:solidFill>
                <a:latin typeface="Trebuchet MS"/>
              </a:rPr>
              <a:t>(chronological order)</a:t>
            </a:r>
            <a:endParaRPr lang="en-US" altLang="en-US" dirty="0"/>
          </a:p>
        </p:txBody>
      </p:sp>
      <p:sp>
        <p:nvSpPr>
          <p:cNvPr id="36867" name="Content Placeholder 2"/>
          <p:cNvSpPr>
            <a:spLocks noGrp="1"/>
          </p:cNvSpPr>
          <p:nvPr>
            <p:ph idx="1"/>
          </p:nvPr>
        </p:nvSpPr>
        <p:spPr>
          <a:xfrm>
            <a:off x="457199" y="1223323"/>
            <a:ext cx="8612293" cy="5583878"/>
          </a:xfrm>
        </p:spPr>
        <p:txBody>
          <a:bodyPr>
            <a:normAutofit lnSpcReduction="10000"/>
          </a:bodyPr>
          <a:lstStyle/>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MESSI: In-Memory Data Series Indexing. ICDE 2020: 337-348</a:t>
            </a:r>
          </a:p>
          <a:p>
            <a:r>
              <a:rPr lang="en-US" altLang="en-US" sz="1300" dirty="0" err="1"/>
              <a:t>Kefeng</a:t>
            </a:r>
            <a:r>
              <a:rPr lang="en-US" altLang="en-US" sz="1300" dirty="0"/>
              <a:t> Feng, Peng Wang, </a:t>
            </a:r>
            <a:r>
              <a:rPr lang="en-US" altLang="en-US" sz="1300" dirty="0" err="1"/>
              <a:t>Jiaye</a:t>
            </a:r>
            <a:r>
              <a:rPr lang="en-US" altLang="en-US" sz="1300" dirty="0"/>
              <a:t> Wu, Wei Wang: L-Match: A Lightweight and Effective Subsequence Matching Approach. IEEE Access 8: 71572-71583 (2020)</a:t>
            </a:r>
          </a:p>
          <a:p>
            <a:r>
              <a:rPr lang="en-US" altLang="en-US" sz="1300" dirty="0"/>
              <a:t>Chen Wang, </a:t>
            </a:r>
            <a:r>
              <a:rPr lang="en-US" altLang="en-US" sz="1300" dirty="0" err="1"/>
              <a:t>Xiangdong</a:t>
            </a:r>
            <a:r>
              <a:rPr lang="en-US" altLang="en-US" sz="1300" dirty="0"/>
              <a:t> Huang, </a:t>
            </a:r>
            <a:r>
              <a:rPr lang="en-US" altLang="en-US" sz="1300" dirty="0" err="1"/>
              <a:t>Jialin</a:t>
            </a:r>
            <a:r>
              <a:rPr lang="en-US" altLang="en-US" sz="1300" dirty="0"/>
              <a:t> </a:t>
            </a:r>
            <a:r>
              <a:rPr lang="en-US" altLang="en-US" sz="1300" dirty="0" err="1"/>
              <a:t>Qiao</a:t>
            </a:r>
            <a:r>
              <a:rPr lang="en-US" altLang="en-US" sz="1300" dirty="0"/>
              <a:t>, Tian Jiang, Lei Rui, </a:t>
            </a:r>
            <a:r>
              <a:rPr lang="en-US" altLang="en-US" sz="1300" dirty="0" err="1"/>
              <a:t>Jinrui</a:t>
            </a:r>
            <a:r>
              <a:rPr lang="en-US" altLang="en-US" sz="1300" dirty="0"/>
              <a:t> Zhang, Rong Kang, Julian </a:t>
            </a:r>
            <a:r>
              <a:rPr lang="en-US" altLang="en-US" sz="1300" dirty="0" err="1"/>
              <a:t>Feinauer</a:t>
            </a:r>
            <a:r>
              <a:rPr lang="en-US" altLang="en-US" sz="1300" dirty="0"/>
              <a:t>, Kevin </a:t>
            </a:r>
            <a:r>
              <a:rPr lang="en-US" altLang="en-US" sz="1300" dirty="0" err="1"/>
              <a:t>Mcgrail</a:t>
            </a:r>
            <a:r>
              <a:rPr lang="en-US" altLang="en-US" sz="1300" dirty="0"/>
              <a:t>, Peng Wang, </a:t>
            </a:r>
            <a:r>
              <a:rPr lang="en-US" altLang="en-US" sz="1300" dirty="0" err="1"/>
              <a:t>Diaohan</a:t>
            </a:r>
            <a:r>
              <a:rPr lang="en-US" altLang="en-US" sz="1300" dirty="0"/>
              <a:t> Luo, Jun Yuan, </a:t>
            </a:r>
            <a:r>
              <a:rPr lang="en-US" altLang="en-US" sz="1300" dirty="0" err="1"/>
              <a:t>Jianmin</a:t>
            </a:r>
            <a:r>
              <a:rPr lang="en-US" altLang="en-US" sz="1300" dirty="0"/>
              <a:t> Wang, </a:t>
            </a:r>
            <a:r>
              <a:rPr lang="en-US" altLang="en-US" sz="1300" dirty="0" err="1"/>
              <a:t>Jiaguang</a:t>
            </a:r>
            <a:r>
              <a:rPr lang="en-US" altLang="en-US" sz="1300" dirty="0"/>
              <a:t> Sun: Apache </a:t>
            </a:r>
            <a:r>
              <a:rPr lang="en-US" altLang="en-US" sz="1300" dirty="0" err="1"/>
              <a:t>IoTDB</a:t>
            </a:r>
            <a:r>
              <a:rPr lang="en-US" altLang="en-US" sz="1300" dirty="0"/>
              <a:t>: Time-series database for Internet of Things. Proc. VLDB Endow. 13(12): 2901-2904 (2020)</a:t>
            </a:r>
          </a:p>
          <a:p>
            <a:r>
              <a:rPr lang="en-US" altLang="en-US" sz="1300" dirty="0"/>
              <a:t>Michele </a:t>
            </a:r>
            <a:r>
              <a:rPr lang="en-US" altLang="en-US" sz="1300" dirty="0" err="1"/>
              <a:t>Linardi</a:t>
            </a:r>
            <a:r>
              <a:rPr lang="en-US" altLang="en-US" sz="1300" dirty="0"/>
              <a:t>, Themis </a:t>
            </a:r>
            <a:r>
              <a:rPr lang="en-US" altLang="en-US" sz="1300" dirty="0" err="1"/>
              <a:t>Palpanas</a:t>
            </a:r>
            <a:r>
              <a:rPr lang="en-US" altLang="en-US" sz="1300" dirty="0"/>
              <a:t>. Scalable Data Series Subsequence Matching with ULISSE. VLDBJ 2020</a:t>
            </a:r>
          </a:p>
          <a:p>
            <a:r>
              <a:rPr lang="en-US" altLang="en-US" sz="1300" dirty="0"/>
              <a:t>John </a:t>
            </a:r>
            <a:r>
              <a:rPr lang="en-US" altLang="en-US" sz="1300" dirty="0" err="1"/>
              <a:t>Paparrizos</a:t>
            </a:r>
            <a:r>
              <a:rPr lang="en-US" altLang="en-US" sz="1300" dirty="0"/>
              <a:t>, </a:t>
            </a:r>
            <a:r>
              <a:rPr lang="en-US" altLang="en-US" sz="1300" dirty="0" err="1"/>
              <a:t>Chunwei</a:t>
            </a:r>
            <a:r>
              <a:rPr lang="en-US" altLang="en-US" sz="1300" dirty="0"/>
              <a:t> Liu, Aaron J. Elmore, Michael J. Franklin: Debunking Four Long-Standing Misconceptions of Time-Series Distance Measures. SIGMOD Conference 2020</a:t>
            </a:r>
          </a:p>
          <a:p>
            <a:r>
              <a:rPr lang="en-US" altLang="en-US" sz="1300" dirty="0"/>
              <a:t>Karima  </a:t>
            </a:r>
            <a:r>
              <a:rPr lang="en-US" altLang="en-US" sz="1300" dirty="0" err="1"/>
              <a:t>Echihabi</a:t>
            </a:r>
            <a:r>
              <a:rPr lang="en-US" altLang="en-US" sz="1300" dirty="0"/>
              <a:t>,  Kostas  </a:t>
            </a:r>
            <a:r>
              <a:rPr lang="en-US" altLang="en-US" sz="1300" dirty="0" err="1"/>
              <a:t>Zoumpatianos</a:t>
            </a:r>
            <a:r>
              <a:rPr lang="en-US" altLang="en-US" sz="1300" dirty="0"/>
              <a:t>,  and  Themis  </a:t>
            </a:r>
            <a:r>
              <a:rPr lang="en-US" altLang="en-US" sz="1300" dirty="0" err="1"/>
              <a:t>Palpanas</a:t>
            </a:r>
            <a:r>
              <a:rPr lang="en-US" altLang="en-US" sz="1300" dirty="0"/>
              <a:t>. Scalable Machine Learning on High-Dimensional Vectors: From Data Series to Deep Network Embeddings. In WIMS, 2020</a:t>
            </a:r>
          </a:p>
          <a:p>
            <a:r>
              <a:rPr lang="en-US" altLang="en-US" sz="1300" dirty="0" err="1"/>
              <a:t>Oleksandra</a:t>
            </a:r>
            <a:r>
              <a:rPr lang="en-US" altLang="en-US" sz="1300" dirty="0"/>
              <a:t> Levchenko, </a:t>
            </a:r>
            <a:r>
              <a:rPr lang="en-US" altLang="en-US" sz="1300" dirty="0" err="1"/>
              <a:t>Boyan</a:t>
            </a:r>
            <a:r>
              <a:rPr lang="en-US" altLang="en-US" sz="1300" dirty="0"/>
              <a:t> Kolev, Djamel-</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Masseflia</a:t>
            </a:r>
            <a:r>
              <a:rPr lang="en-US" altLang="en-US" sz="1300" dirty="0"/>
              <a:t>, Themis </a:t>
            </a:r>
            <a:r>
              <a:rPr lang="en-US" altLang="en-US" sz="1300" dirty="0" err="1"/>
              <a:t>Palpanas</a:t>
            </a:r>
            <a:r>
              <a:rPr lang="en-US" altLang="en-US" sz="1300" dirty="0"/>
              <a:t>, Dennis </a:t>
            </a:r>
            <a:r>
              <a:rPr lang="en-US" altLang="en-US" sz="1300" dirty="0" err="1"/>
              <a:t>Shasha</a:t>
            </a:r>
            <a:r>
              <a:rPr lang="en-US" altLang="en-US" sz="1300" dirty="0"/>
              <a:t>, Patrick </a:t>
            </a:r>
            <a:r>
              <a:rPr lang="en-US" altLang="en-US" sz="1300" dirty="0" err="1"/>
              <a:t>Valduriez</a:t>
            </a:r>
            <a:r>
              <a:rPr lang="en-US" altLang="en-US" sz="1300" dirty="0"/>
              <a:t>. </a:t>
            </a:r>
            <a:r>
              <a:rPr lang="en-US" altLang="en-US" sz="1300" dirty="0" err="1"/>
              <a:t>BestNeighbor</a:t>
            </a:r>
            <a:r>
              <a:rPr lang="en-US" altLang="en-US" sz="1300" dirty="0"/>
              <a:t>: Efficient Evaluation of </a:t>
            </a:r>
            <a:r>
              <a:rPr lang="en-US" altLang="en-US" sz="1300" dirty="0" err="1"/>
              <a:t>kNN</a:t>
            </a:r>
            <a:r>
              <a:rPr lang="en-US" altLang="en-US" sz="1300" dirty="0"/>
              <a:t> Queries on Large Time Series Databases. Knowledge and Information Systems (KAIS), 2020</a:t>
            </a:r>
          </a:p>
          <a:p>
            <a:r>
              <a:rPr lang="fr-MA" sz="1300" dirty="0" err="1"/>
              <a:t>Kejing</a:t>
            </a:r>
            <a:r>
              <a:rPr lang="fr-MA" sz="1300" dirty="0"/>
              <a:t> Lu, </a:t>
            </a:r>
            <a:r>
              <a:rPr lang="fr-MA" sz="1300" dirty="0" err="1"/>
              <a:t>Hongya</a:t>
            </a:r>
            <a:r>
              <a:rPr lang="fr-MA" sz="1300" dirty="0"/>
              <a:t> Wang, Wei Wang, </a:t>
            </a:r>
            <a:r>
              <a:rPr lang="fr-MA" sz="1300" dirty="0" err="1"/>
              <a:t>Mineichi</a:t>
            </a:r>
            <a:r>
              <a:rPr lang="fr-MA" sz="1300" dirty="0"/>
              <a:t> </a:t>
            </a:r>
            <a:r>
              <a:rPr lang="fr-MA" sz="1300" dirty="0" err="1"/>
              <a:t>Kudo</a:t>
            </a:r>
            <a:r>
              <a:rPr lang="fr-MA" sz="1300" dirty="0"/>
              <a:t>. VHP: </a:t>
            </a:r>
            <a:r>
              <a:rPr lang="fr-MA" sz="1300" dirty="0" err="1"/>
              <a:t>Approximate</a:t>
            </a:r>
            <a:r>
              <a:rPr lang="fr-MA" sz="1300" dirty="0"/>
              <a:t> </a:t>
            </a:r>
            <a:r>
              <a:rPr lang="fr-MA" sz="1300" dirty="0" err="1"/>
              <a:t>Nearest</a:t>
            </a:r>
            <a:r>
              <a:rPr lang="fr-MA" sz="1300" dirty="0"/>
              <a:t> </a:t>
            </a:r>
            <a:r>
              <a:rPr lang="fr-MA" sz="1300" dirty="0" err="1"/>
              <a:t>Neighbor</a:t>
            </a:r>
            <a:r>
              <a:rPr lang="fr-MA" sz="1300" dirty="0"/>
              <a:t> </a:t>
            </a:r>
            <a:r>
              <a:rPr lang="fr-MA" sz="1300" dirty="0" err="1"/>
              <a:t>Search</a:t>
            </a:r>
            <a:r>
              <a:rPr lang="fr-MA" sz="1300" dirty="0"/>
              <a:t> via Virtual </a:t>
            </a:r>
            <a:r>
              <a:rPr lang="fr-MA" sz="1300" dirty="0" err="1"/>
              <a:t>Hypersphere</a:t>
            </a:r>
            <a:r>
              <a:rPr lang="fr-MA" sz="1300" dirty="0"/>
              <a:t> </a:t>
            </a:r>
            <a:r>
              <a:rPr lang="fr-MA" sz="1300" dirty="0" err="1"/>
              <a:t>Partitioning</a:t>
            </a:r>
            <a:r>
              <a:rPr lang="fr-MA" sz="1300" dirty="0"/>
              <a:t>. PVLDB, 13(9): 1443-1455, 2020</a:t>
            </a:r>
          </a:p>
          <a:p>
            <a:r>
              <a:rPr lang="en-AU" sz="1300" dirty="0" err="1"/>
              <a:t>Yury</a:t>
            </a:r>
            <a:r>
              <a:rPr lang="en-AU" sz="1300" dirty="0"/>
              <a:t> A. </a:t>
            </a:r>
            <a:r>
              <a:rPr lang="en-AU" sz="1300" dirty="0" err="1"/>
              <a:t>Malkov</a:t>
            </a:r>
            <a:r>
              <a:rPr lang="en-AU" sz="1300" dirty="0"/>
              <a:t>, D. A. </a:t>
            </a:r>
            <a:r>
              <a:rPr lang="en-AU" sz="1300" dirty="0" err="1"/>
              <a:t>Yashunin</a:t>
            </a:r>
            <a:r>
              <a:rPr lang="en-AU" sz="1300" dirty="0"/>
              <a:t>: Efficient and Robust Approximate Nearest </a:t>
            </a:r>
            <a:r>
              <a:rPr lang="en-AU" sz="1300" dirty="0" err="1"/>
              <a:t>Neighbor</a:t>
            </a:r>
            <a:r>
              <a:rPr lang="en-AU" sz="1300" dirty="0"/>
              <a:t> Search Using Hierarchical Navigable Small World Graphs. IEEE Trans. Pattern Anal. Mach. </a:t>
            </a:r>
            <a:r>
              <a:rPr lang="en-AU" sz="1300" dirty="0" err="1"/>
              <a:t>Intell</a:t>
            </a:r>
            <a:r>
              <a:rPr lang="en-AU" sz="1300" dirty="0"/>
              <a:t>. 42(4): 824-836 (2020) </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Paris+: Data series indexing on multi-core architectures. TKDE, 2021</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Palpanas. SING: Sequence Indexing Using GPUs. ICDE, 2021</a:t>
            </a:r>
          </a:p>
          <a:p>
            <a:r>
              <a:rPr lang="en-US" sz="1300" dirty="0"/>
              <a:t>Karima </a:t>
            </a:r>
            <a:r>
              <a:rPr lang="en-US" sz="1300" dirty="0" err="1"/>
              <a:t>Echihabi</a:t>
            </a:r>
            <a:r>
              <a:rPr lang="en-US" sz="1300" dirty="0"/>
              <a:t>, Kostas </a:t>
            </a:r>
            <a:r>
              <a:rPr lang="en-US" sz="1300" dirty="0" err="1"/>
              <a:t>Zoumpatianos</a:t>
            </a:r>
            <a:r>
              <a:rPr lang="en-US" sz="1300" dirty="0"/>
              <a:t>, Themis </a:t>
            </a:r>
            <a:r>
              <a:rPr lang="en-US" sz="1300" dirty="0" err="1"/>
              <a:t>Palpanas</a:t>
            </a:r>
            <a:r>
              <a:rPr lang="en-US" sz="1300" dirty="0"/>
              <a:t>. Big Sequence Management: Scaling Up and Out. EDBT 2021</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Fast Data Series Indexing for In-Memory Data. VLDBJ 2021</a:t>
            </a:r>
          </a:p>
          <a:p>
            <a:endParaRPr lang="en-US" altLang="en-US" sz="1300" dirty="0"/>
          </a:p>
        </p:txBody>
      </p:sp>
      <p:sp>
        <p:nvSpPr>
          <p:cNvPr id="4" name="Footer Placeholder 3">
            <a:extLst>
              <a:ext uri="{FF2B5EF4-FFF2-40B4-BE49-F238E27FC236}">
                <a16:creationId xmlns:a16="http://schemas.microsoft.com/office/drawing/2014/main" id="{63B888D2-FD58-4DD6-B461-EBD04A83912B}"/>
              </a:ext>
            </a:extLst>
          </p:cNvPr>
          <p:cNvSpPr>
            <a:spLocks noGrp="1"/>
          </p:cNvSpPr>
          <p:nvPr>
            <p:ph type="ftr" sz="quarter" idx="11"/>
          </p:nvPr>
        </p:nvSpPr>
        <p:spPr>
          <a:xfrm>
            <a:off x="5786439" y="6591301"/>
            <a:ext cx="3281362" cy="266700"/>
          </a:xfrm>
        </p:spPr>
        <p:txBody>
          <a:bodyPr/>
          <a:lstStyle/>
          <a:p>
            <a:pPr>
              <a:defRPr/>
            </a:pPr>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1320502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a:xfrm>
            <a:off x="457200" y="2249490"/>
            <a:ext cx="8382000" cy="4324351"/>
          </a:xfrm>
        </p:spPr>
        <p:txBody>
          <a:bodyPr>
            <a:normAutofit/>
          </a:bodyPr>
          <a:lstStyle/>
          <a:p>
            <a:endParaRPr lang="en-US" sz="2400" dirty="0"/>
          </a:p>
          <a:p>
            <a:r>
              <a:rPr lang="en-US" sz="2400" dirty="0"/>
              <a:t>early abandoning</a:t>
            </a:r>
          </a:p>
          <a:p>
            <a:pPr lvl="1"/>
            <a:r>
              <a:rPr lang="en-US" sz="2400" dirty="0">
                <a:solidFill>
                  <a:srgbClr val="C00000"/>
                </a:solidFill>
              </a:rPr>
              <a:t>stop</a:t>
            </a:r>
            <a:r>
              <a:rPr lang="en-US" sz="2400" dirty="0"/>
              <a:t> the distance computation as soon as it exceeds the value of </a:t>
            </a:r>
            <a:r>
              <a:rPr lang="en-US" sz="2400" dirty="0" err="1"/>
              <a:t>bsf</a:t>
            </a:r>
            <a:endParaRPr lang="en-US" sz="2400" dirty="0"/>
          </a:p>
          <a:p>
            <a:endParaRPr lang="en-US" sz="2400" dirty="0"/>
          </a:p>
        </p:txBody>
      </p:sp>
      <mc:AlternateContent xmlns:mc="http://schemas.openxmlformats.org/markup-compatibility/2006" xmlns:a14="http://schemas.microsoft.com/office/drawing/2010/main">
        <mc:Choice Requires="a14">
          <p:sp>
            <p:nvSpPr>
              <p:cNvPr id="6" name="TextBox 5"/>
              <p:cNvSpPr txBox="1"/>
              <p:nvPr/>
            </p:nvSpPr>
            <p:spPr>
              <a:xfrm>
                <a:off x="2667002" y="3448641"/>
                <a:ext cx="5133520" cy="1100558"/>
              </a:xfrm>
              <a:prstGeom prst="rect">
                <a:avLst/>
              </a:prstGeom>
              <a:noFill/>
            </p:spPr>
            <p:txBody>
              <a:bodyPr wrap="none" rtlCol="0">
                <a:spAutoFit/>
              </a:bodyPr>
              <a:lstStyle/>
              <a:p>
                <a:pPr fontAlgn="base">
                  <a:spcBef>
                    <a:spcPct val="0"/>
                  </a:spcBef>
                  <a:spcAft>
                    <a:spcPct val="0"/>
                  </a:spcAft>
                  <a:defRPr/>
                </a:pPr>
                <a14:m>
                  <m:oMathPara xmlns:m="http://schemas.openxmlformats.org/officeDocument/2006/math">
                    <m:oMathParaPr>
                      <m:jc m:val="centerGroup"/>
                    </m:oMathParaPr>
                    <m:oMath xmlns:m="http://schemas.openxmlformats.org/officeDocument/2006/math">
                      <m:r>
                        <a:rPr lang="en-US" sz="2400" i="1">
                          <a:solidFill>
                            <a:prstClr val="black"/>
                          </a:solidFill>
                          <a:latin typeface="Cambria Math"/>
                        </a:rPr>
                        <m:t>𝐸𝐷</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𝑋</m:t>
                          </m:r>
                          <m:r>
                            <a:rPr lang="en-US" sz="2400" i="1">
                              <a:solidFill>
                                <a:prstClr val="black"/>
                              </a:solidFill>
                              <a:latin typeface="Cambria Math"/>
                            </a:rPr>
                            <m:t>,</m:t>
                          </m:r>
                          <m:r>
                            <a:rPr lang="en-US" sz="2400" i="1">
                              <a:solidFill>
                                <a:prstClr val="black"/>
                              </a:solidFill>
                              <a:latin typeface="Cambria Math"/>
                            </a:rPr>
                            <m:t>𝑌</m:t>
                          </m:r>
                        </m:e>
                      </m:d>
                      <m:r>
                        <a:rPr lang="en-US" sz="2400" i="1">
                          <a:solidFill>
                            <a:prstClr val="black"/>
                          </a:solidFill>
                          <a:latin typeface="Cambria Math"/>
                        </a:rPr>
                        <m:t>=</m:t>
                      </m:r>
                      <m:nary>
                        <m:naryPr>
                          <m:chr m:val="∑"/>
                          <m:ctrlPr>
                            <a:rPr lang="en-US" sz="2400" i="1">
                              <a:solidFill>
                                <a:prstClr val="black"/>
                              </a:solidFill>
                              <a:latin typeface="Cambria Math" panose="02040503050406030204" pitchFamily="18" charset="0"/>
                            </a:rPr>
                          </m:ctrlPr>
                        </m:naryPr>
                        <m:sub>
                          <m:r>
                            <m:rPr>
                              <m:brk m:alnAt="23"/>
                            </m:rPr>
                            <a:rPr lang="en-US" sz="2400" i="1">
                              <a:solidFill>
                                <a:prstClr val="black"/>
                              </a:solidFill>
                              <a:latin typeface="Cambria Math"/>
                            </a:rPr>
                            <m:t>𝑖</m:t>
                          </m:r>
                          <m:r>
                            <a:rPr lang="en-US" sz="2400" i="1">
                              <a:solidFill>
                                <a:prstClr val="black"/>
                              </a:solidFill>
                              <a:latin typeface="Cambria Math"/>
                            </a:rPr>
                            <m:t>=1</m:t>
                          </m:r>
                        </m:sub>
                        <m:sup>
                          <m:r>
                            <a:rPr lang="en-US" sz="2400" i="1">
                              <a:solidFill>
                                <a:prstClr val="black"/>
                              </a:solidFill>
                              <a:latin typeface="Cambria Math"/>
                            </a:rPr>
                            <m:t>𝑚</m:t>
                          </m:r>
                        </m:sup>
                        <m:e>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𝑥</m:t>
                                      </m:r>
                                    </m:e>
                                    <m:sub>
                                      <m:r>
                                        <a:rPr lang="en-US" sz="2400" i="1">
                                          <a:solidFill>
                                            <a:prstClr val="black"/>
                                          </a:solidFill>
                                          <a:latin typeface="Cambria Math"/>
                                        </a:rPr>
                                        <m:t>𝑖</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𝑦</m:t>
                                      </m:r>
                                    </m:e>
                                    <m:sub>
                                      <m:r>
                                        <a:rPr lang="en-US" sz="2400" i="1">
                                          <a:solidFill>
                                            <a:prstClr val="black"/>
                                          </a:solidFill>
                                          <a:latin typeface="Cambria Math"/>
                                        </a:rPr>
                                        <m:t>𝑖</m:t>
                                      </m:r>
                                    </m:sub>
                                  </m:sSub>
                                </m:e>
                              </m:d>
                            </m:e>
                            <m:sup>
                              <m:r>
                                <a:rPr lang="en-US" sz="2400" i="1">
                                  <a:solidFill>
                                    <a:prstClr val="black"/>
                                  </a:solidFill>
                                  <a:latin typeface="Cambria Math"/>
                                </a:rPr>
                                <m:t>2</m:t>
                              </m:r>
                            </m:sup>
                          </m:sSup>
                        </m:e>
                      </m:nary>
                      <m:r>
                        <a:rPr lang="en-US" sz="2400" i="1">
                          <a:solidFill>
                            <a:prstClr val="black"/>
                          </a:solidFill>
                          <a:latin typeface="Cambria Math"/>
                        </a:rPr>
                        <m:t>,  </m:t>
                      </m:r>
                      <m:r>
                        <a:rPr lang="en-US" sz="2400" i="1">
                          <a:solidFill>
                            <a:prstClr val="black"/>
                          </a:solidFill>
                          <a:latin typeface="Cambria Math"/>
                        </a:rPr>
                        <m:t>𝑚</m:t>
                      </m:r>
                      <m:r>
                        <a:rPr lang="en-US" sz="2400" i="1">
                          <a:solidFill>
                            <a:prstClr val="black"/>
                          </a:solidFill>
                          <a:latin typeface="Cambria Math"/>
                          <a:ea typeface="Cambria Math"/>
                        </a:rPr>
                        <m:t>≤</m:t>
                      </m:r>
                      <m:r>
                        <a:rPr lang="en-US" sz="2400" i="1">
                          <a:solidFill>
                            <a:prstClr val="black"/>
                          </a:solidFill>
                          <a:latin typeface="Cambria Math"/>
                          <a:ea typeface="Cambria Math"/>
                        </a:rPr>
                        <m:t>𝑛</m:t>
                      </m:r>
                    </m:oMath>
                  </m:oMathPara>
                </a14:m>
                <a:endParaRPr lang="en-US" sz="2400" dirty="0">
                  <a:solidFill>
                    <a:prstClr val="black"/>
                  </a:solidFill>
                  <a:latin typeface="Tahoma" pitchFamily="34" charset="0"/>
                  <a:ea typeface="MS PGothic" pitchFamily="34" charset="-128"/>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67002" y="3448641"/>
                <a:ext cx="5133520" cy="1100558"/>
              </a:xfrm>
              <a:prstGeom prst="rect">
                <a:avLst/>
              </a:prstGeom>
              <a:blipFill>
                <a:blip r:embed="rId2"/>
                <a:stretch>
                  <a:fillRect/>
                </a:stretch>
              </a:blipFill>
            </p:spPr>
            <p:txBody>
              <a:bodyPr/>
              <a:lstStyle/>
              <a:p>
                <a:r>
                  <a:rPr lang="fr-MA">
                    <a:noFill/>
                  </a:rPr>
                  <a:t> </a:t>
                </a:r>
              </a:p>
            </p:txBody>
          </p:sp>
        </mc:Fallback>
      </mc:AlternateContent>
      <p:sp>
        <p:nvSpPr>
          <p:cNvPr id="9" name="Rectangle 8">
            <a:extLst>
              <a:ext uri="{FF2B5EF4-FFF2-40B4-BE49-F238E27FC236}">
                <a16:creationId xmlns:a16="http://schemas.microsoft.com/office/drawing/2014/main" id="{A69010A9-7D97-43AC-A5CE-B6F1CE593B74}"/>
              </a:ext>
            </a:extLst>
          </p:cNvPr>
          <p:cNvSpPr/>
          <p:nvPr/>
        </p:nvSpPr>
        <p:spPr>
          <a:xfrm>
            <a:off x="7593081" y="1057016"/>
            <a:ext cx="1409356" cy="5933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10" name="Rectangle 9">
            <a:extLst>
              <a:ext uri="{FF2B5EF4-FFF2-40B4-BE49-F238E27FC236}">
                <a16:creationId xmlns:a16="http://schemas.microsoft.com/office/drawing/2014/main" id="{5418B230-5A16-4A9A-9339-3122808C9870}"/>
              </a:ext>
            </a:extLst>
          </p:cNvPr>
          <p:cNvSpPr/>
          <p:nvPr/>
        </p:nvSpPr>
        <p:spPr>
          <a:xfrm>
            <a:off x="7597141" y="72794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11" name="Rounded Rectangle 8">
            <a:extLst>
              <a:ext uri="{FF2B5EF4-FFF2-40B4-BE49-F238E27FC236}">
                <a16:creationId xmlns:a16="http://schemas.microsoft.com/office/drawing/2014/main" id="{122A7726-BC99-4980-AE26-5E6E74CA5A2E}"/>
              </a:ext>
            </a:extLst>
          </p:cNvPr>
          <p:cNvSpPr/>
          <p:nvPr/>
        </p:nvSpPr>
        <p:spPr>
          <a:xfrm>
            <a:off x="7716494" y="118893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Keogh-</a:t>
            </a:r>
          </a:p>
          <a:p>
            <a:pPr marL="0" lvl="1" algn="ctr" defTabSz="457189">
              <a:lnSpc>
                <a:spcPct val="90000"/>
              </a:lnSpc>
              <a:defRPr/>
            </a:pPr>
            <a:r>
              <a:rPr lang="en-US" sz="1300" kern="0" dirty="0">
                <a:solidFill>
                  <a:prstClr val="white"/>
                </a:solidFill>
                <a:latin typeface="Gill Sans" charset="0"/>
                <a:ea typeface="Gill Sans" charset="0"/>
                <a:cs typeface="Gill Sans" charset="0"/>
              </a:rPr>
              <a:t>DMKD’03</a:t>
            </a:r>
            <a:endParaRPr lang="en-US" sz="1300" b="1" kern="0" dirty="0">
              <a:solidFill>
                <a:prstClr val="white"/>
              </a:solidFill>
              <a:latin typeface="Gill Sans" charset="0"/>
              <a:ea typeface="Gill Sans" charset="0"/>
              <a:cs typeface="Gill Sans" charset="0"/>
            </a:endParaRPr>
          </a:p>
        </p:txBody>
      </p:sp>
      <p:sp>
        <p:nvSpPr>
          <p:cNvPr id="8" name="Footer Placeholder 1">
            <a:extLst>
              <a:ext uri="{FF2B5EF4-FFF2-40B4-BE49-F238E27FC236}">
                <a16:creationId xmlns:a16="http://schemas.microsoft.com/office/drawing/2014/main" id="{61777307-2C7C-4107-916B-A355241C7DF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713656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Introduction, Motivation</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144419-DAC4-4EAF-84A7-B66166918B9F}"/>
              </a:ext>
            </a:extLst>
          </p:cNvPr>
          <p:cNvSpPr>
            <a:spLocks noGrp="1"/>
          </p:cNvSpPr>
          <p:nvPr>
            <p:ph type="sldNum" sz="quarter" idx="12"/>
          </p:nvPr>
        </p:nvSpPr>
        <p:spPr/>
        <p:txBody>
          <a:bodyPr/>
          <a:lstStyle/>
          <a:p>
            <a:fld id="{B5C6C3C4-1F13-A745-94B4-FF34C1932FEB}" type="slidenum">
              <a:rPr lang="en-US" smtClean="0"/>
              <a:pPr/>
              <a:t>4</a:t>
            </a:fld>
            <a:endParaRPr lang="en-US" dirty="0"/>
          </a:p>
        </p:txBody>
      </p:sp>
      <p:sp>
        <p:nvSpPr>
          <p:cNvPr id="2" name="Footer Placeholder 1">
            <a:extLst>
              <a:ext uri="{FF2B5EF4-FFF2-40B4-BE49-F238E27FC236}">
                <a16:creationId xmlns:a16="http://schemas.microsoft.com/office/drawing/2014/main" id="{F03D6E99-648E-4A3A-B63D-7B11750A8079}"/>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1493131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a:xfrm>
            <a:off x="457200" y="2249490"/>
            <a:ext cx="8382000" cy="4324351"/>
          </a:xfrm>
        </p:spPr>
        <p:txBody>
          <a:bodyPr>
            <a:normAutofit/>
          </a:bodyPr>
          <a:lstStyle/>
          <a:p>
            <a:endParaRPr lang="en-US" sz="2400" dirty="0"/>
          </a:p>
          <a:p>
            <a:r>
              <a:rPr lang="en-US" sz="2400" dirty="0"/>
              <a:t>early abandoning</a:t>
            </a:r>
          </a:p>
          <a:p>
            <a:pPr lvl="1"/>
            <a:r>
              <a:rPr lang="en-US" sz="2400" dirty="0">
                <a:solidFill>
                  <a:srgbClr val="C00000"/>
                </a:solidFill>
              </a:rPr>
              <a:t>stop</a:t>
            </a:r>
            <a:r>
              <a:rPr lang="en-US" sz="2400" dirty="0"/>
              <a:t> the distance computation as soon as it exceeds the value of </a:t>
            </a:r>
            <a:r>
              <a:rPr lang="en-US" sz="2400" dirty="0" err="1"/>
              <a:t>bsf</a:t>
            </a:r>
            <a:endParaRPr lang="en-US" sz="2400" dirty="0"/>
          </a:p>
          <a:p>
            <a:endParaRPr lang="en-US" sz="2400" dirty="0"/>
          </a:p>
          <a:p>
            <a:endParaRPr lang="en-US" sz="2400" dirty="0"/>
          </a:p>
          <a:p>
            <a:endParaRPr lang="en-US" sz="2400" dirty="0"/>
          </a:p>
          <a:p>
            <a:endParaRPr lang="en-US" sz="2400" dirty="0"/>
          </a:p>
          <a:p>
            <a:r>
              <a:rPr lang="en-US" sz="2400" dirty="0"/>
              <a:t>does not alter the results</a:t>
            </a:r>
          </a:p>
          <a:p>
            <a:r>
              <a:rPr lang="en-US" sz="2400" dirty="0"/>
              <a:t>avoids useless computations</a:t>
            </a:r>
          </a:p>
          <a:p>
            <a:endParaRPr lang="en-US" sz="2400" dirty="0"/>
          </a:p>
          <a:p>
            <a:endParaRPr lang="en-US" sz="2400" dirty="0"/>
          </a:p>
        </p:txBody>
      </p:sp>
      <mc:AlternateContent xmlns:mc="http://schemas.openxmlformats.org/markup-compatibility/2006" xmlns:a14="http://schemas.microsoft.com/office/drawing/2010/main">
        <mc:Choice Requires="a14">
          <p:sp>
            <p:nvSpPr>
              <p:cNvPr id="6" name="TextBox 5"/>
              <p:cNvSpPr txBox="1"/>
              <p:nvPr/>
            </p:nvSpPr>
            <p:spPr>
              <a:xfrm>
                <a:off x="2667002" y="3448641"/>
                <a:ext cx="5133520" cy="1100558"/>
              </a:xfrm>
              <a:prstGeom prst="rect">
                <a:avLst/>
              </a:prstGeom>
              <a:noFill/>
            </p:spPr>
            <p:txBody>
              <a:bodyPr wrap="none" rtlCol="0">
                <a:spAutoFit/>
              </a:bodyPr>
              <a:lstStyle/>
              <a:p>
                <a:pPr fontAlgn="base">
                  <a:spcBef>
                    <a:spcPct val="0"/>
                  </a:spcBef>
                  <a:spcAft>
                    <a:spcPct val="0"/>
                  </a:spcAft>
                  <a:defRPr/>
                </a:pPr>
                <a14:m>
                  <m:oMathPara xmlns:m="http://schemas.openxmlformats.org/officeDocument/2006/math">
                    <m:oMathParaPr>
                      <m:jc m:val="centerGroup"/>
                    </m:oMathParaPr>
                    <m:oMath xmlns:m="http://schemas.openxmlformats.org/officeDocument/2006/math">
                      <m:r>
                        <a:rPr lang="en-US" sz="2400" i="1">
                          <a:solidFill>
                            <a:prstClr val="black"/>
                          </a:solidFill>
                          <a:latin typeface="Cambria Math"/>
                        </a:rPr>
                        <m:t>𝐸𝐷</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𝑋</m:t>
                          </m:r>
                          <m:r>
                            <a:rPr lang="en-US" sz="2400" i="1">
                              <a:solidFill>
                                <a:prstClr val="black"/>
                              </a:solidFill>
                              <a:latin typeface="Cambria Math"/>
                            </a:rPr>
                            <m:t>,</m:t>
                          </m:r>
                          <m:r>
                            <a:rPr lang="en-US" sz="2400" i="1">
                              <a:solidFill>
                                <a:prstClr val="black"/>
                              </a:solidFill>
                              <a:latin typeface="Cambria Math"/>
                            </a:rPr>
                            <m:t>𝑌</m:t>
                          </m:r>
                        </m:e>
                      </m:d>
                      <m:r>
                        <a:rPr lang="en-US" sz="2400" i="1">
                          <a:solidFill>
                            <a:prstClr val="black"/>
                          </a:solidFill>
                          <a:latin typeface="Cambria Math"/>
                        </a:rPr>
                        <m:t>=</m:t>
                      </m:r>
                      <m:nary>
                        <m:naryPr>
                          <m:chr m:val="∑"/>
                          <m:ctrlPr>
                            <a:rPr lang="en-US" sz="2400" i="1">
                              <a:solidFill>
                                <a:prstClr val="black"/>
                              </a:solidFill>
                              <a:latin typeface="Cambria Math" panose="02040503050406030204" pitchFamily="18" charset="0"/>
                            </a:rPr>
                          </m:ctrlPr>
                        </m:naryPr>
                        <m:sub>
                          <m:r>
                            <m:rPr>
                              <m:brk m:alnAt="23"/>
                            </m:rPr>
                            <a:rPr lang="en-US" sz="2400" i="1">
                              <a:solidFill>
                                <a:prstClr val="black"/>
                              </a:solidFill>
                              <a:latin typeface="Cambria Math"/>
                            </a:rPr>
                            <m:t>𝑖</m:t>
                          </m:r>
                          <m:r>
                            <a:rPr lang="en-US" sz="2400" i="1">
                              <a:solidFill>
                                <a:prstClr val="black"/>
                              </a:solidFill>
                              <a:latin typeface="Cambria Math"/>
                            </a:rPr>
                            <m:t>=1</m:t>
                          </m:r>
                        </m:sub>
                        <m:sup>
                          <m:r>
                            <a:rPr lang="en-US" sz="2400" i="1">
                              <a:solidFill>
                                <a:prstClr val="black"/>
                              </a:solidFill>
                              <a:latin typeface="Cambria Math"/>
                            </a:rPr>
                            <m:t>𝑚</m:t>
                          </m:r>
                        </m:sup>
                        <m:e>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𝑥</m:t>
                                      </m:r>
                                    </m:e>
                                    <m:sub>
                                      <m:r>
                                        <a:rPr lang="en-US" sz="2400" i="1">
                                          <a:solidFill>
                                            <a:prstClr val="black"/>
                                          </a:solidFill>
                                          <a:latin typeface="Cambria Math"/>
                                        </a:rPr>
                                        <m:t>𝑖</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𝑦</m:t>
                                      </m:r>
                                    </m:e>
                                    <m:sub>
                                      <m:r>
                                        <a:rPr lang="en-US" sz="2400" i="1">
                                          <a:solidFill>
                                            <a:prstClr val="black"/>
                                          </a:solidFill>
                                          <a:latin typeface="Cambria Math"/>
                                        </a:rPr>
                                        <m:t>𝑖</m:t>
                                      </m:r>
                                    </m:sub>
                                  </m:sSub>
                                </m:e>
                              </m:d>
                            </m:e>
                            <m:sup>
                              <m:r>
                                <a:rPr lang="en-US" sz="2400" i="1">
                                  <a:solidFill>
                                    <a:prstClr val="black"/>
                                  </a:solidFill>
                                  <a:latin typeface="Cambria Math"/>
                                </a:rPr>
                                <m:t>2</m:t>
                              </m:r>
                            </m:sup>
                          </m:sSup>
                        </m:e>
                      </m:nary>
                      <m:r>
                        <a:rPr lang="en-US" sz="2400" i="1">
                          <a:solidFill>
                            <a:prstClr val="black"/>
                          </a:solidFill>
                          <a:latin typeface="Cambria Math"/>
                        </a:rPr>
                        <m:t>,  </m:t>
                      </m:r>
                      <m:r>
                        <a:rPr lang="en-US" sz="2400" i="1">
                          <a:solidFill>
                            <a:prstClr val="black"/>
                          </a:solidFill>
                          <a:latin typeface="Cambria Math"/>
                        </a:rPr>
                        <m:t>𝑚</m:t>
                      </m:r>
                      <m:r>
                        <a:rPr lang="en-US" sz="2400" i="1">
                          <a:solidFill>
                            <a:prstClr val="black"/>
                          </a:solidFill>
                          <a:latin typeface="Cambria Math"/>
                          <a:ea typeface="Cambria Math"/>
                        </a:rPr>
                        <m:t>≤</m:t>
                      </m:r>
                      <m:r>
                        <a:rPr lang="en-US" sz="2400" i="1">
                          <a:solidFill>
                            <a:prstClr val="black"/>
                          </a:solidFill>
                          <a:latin typeface="Cambria Math"/>
                          <a:ea typeface="Cambria Math"/>
                        </a:rPr>
                        <m:t>𝑛</m:t>
                      </m:r>
                    </m:oMath>
                  </m:oMathPara>
                </a14:m>
                <a:endParaRPr lang="en-US" sz="2400" dirty="0">
                  <a:solidFill>
                    <a:prstClr val="black"/>
                  </a:solidFill>
                  <a:latin typeface="Tahoma" pitchFamily="34" charset="0"/>
                  <a:ea typeface="MS PGothic" pitchFamily="34" charset="-128"/>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67002" y="3448641"/>
                <a:ext cx="5133520" cy="1100558"/>
              </a:xfrm>
              <a:prstGeom prst="rect">
                <a:avLst/>
              </a:prstGeom>
              <a:blipFill>
                <a:blip r:embed="rId2"/>
                <a:stretch>
                  <a:fillRect/>
                </a:stretch>
              </a:blipFill>
            </p:spPr>
            <p:txBody>
              <a:bodyPr/>
              <a:lstStyle/>
              <a:p>
                <a:r>
                  <a:rPr lang="fr-MA">
                    <a:noFill/>
                  </a:rPr>
                  <a:t> </a:t>
                </a:r>
              </a:p>
            </p:txBody>
          </p:sp>
        </mc:Fallback>
      </mc:AlternateContent>
      <p:sp>
        <p:nvSpPr>
          <p:cNvPr id="7" name="Rectangle 6">
            <a:extLst>
              <a:ext uri="{FF2B5EF4-FFF2-40B4-BE49-F238E27FC236}">
                <a16:creationId xmlns:a16="http://schemas.microsoft.com/office/drawing/2014/main" id="{605BA0DE-C46B-4B17-8B25-9D74A9638BAF}"/>
              </a:ext>
            </a:extLst>
          </p:cNvPr>
          <p:cNvSpPr/>
          <p:nvPr/>
        </p:nvSpPr>
        <p:spPr>
          <a:xfrm>
            <a:off x="7593081" y="1057016"/>
            <a:ext cx="1409356" cy="5933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dirty="0">
              <a:solidFill>
                <a:prstClr val="black"/>
              </a:solidFill>
              <a:latin typeface="Calibri"/>
              <a:cs typeface="Arial" charset="0"/>
            </a:endParaRPr>
          </a:p>
        </p:txBody>
      </p:sp>
      <p:sp>
        <p:nvSpPr>
          <p:cNvPr id="8" name="Rectangle 7">
            <a:extLst>
              <a:ext uri="{FF2B5EF4-FFF2-40B4-BE49-F238E27FC236}">
                <a16:creationId xmlns:a16="http://schemas.microsoft.com/office/drawing/2014/main" id="{6F025220-44DD-406B-BBBB-8425E2DC4FDD}"/>
              </a:ext>
            </a:extLst>
          </p:cNvPr>
          <p:cNvSpPr/>
          <p:nvPr/>
        </p:nvSpPr>
        <p:spPr>
          <a:xfrm>
            <a:off x="7597141" y="72794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9" name="Rounded Rectangle 8">
            <a:extLst>
              <a:ext uri="{FF2B5EF4-FFF2-40B4-BE49-F238E27FC236}">
                <a16:creationId xmlns:a16="http://schemas.microsoft.com/office/drawing/2014/main" id="{6CFCC76D-72EF-4C32-844F-CC634F9B5C56}"/>
              </a:ext>
            </a:extLst>
          </p:cNvPr>
          <p:cNvSpPr/>
          <p:nvPr/>
        </p:nvSpPr>
        <p:spPr>
          <a:xfrm>
            <a:off x="7716494" y="1188938"/>
            <a:ext cx="1204327"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Keogh-</a:t>
            </a:r>
          </a:p>
          <a:p>
            <a:pPr marL="0" lvl="1" algn="ctr" defTabSz="457189">
              <a:lnSpc>
                <a:spcPct val="90000"/>
              </a:lnSpc>
              <a:defRPr/>
            </a:pPr>
            <a:r>
              <a:rPr lang="en-US" sz="1300" kern="0" dirty="0">
                <a:solidFill>
                  <a:prstClr val="white"/>
                </a:solidFill>
                <a:latin typeface="Gill Sans" charset="0"/>
                <a:ea typeface="Gill Sans" charset="0"/>
                <a:cs typeface="Gill Sans" charset="0"/>
              </a:rPr>
              <a:t>DMKD’03</a:t>
            </a:r>
            <a:endParaRPr lang="en-US" sz="1300" b="1" kern="0" dirty="0">
              <a:solidFill>
                <a:prstClr val="white"/>
              </a:solidFill>
              <a:latin typeface="Gill Sans" charset="0"/>
              <a:ea typeface="Gill Sans" charset="0"/>
              <a:cs typeface="Gill Sans" charset="0"/>
            </a:endParaRPr>
          </a:p>
        </p:txBody>
      </p:sp>
      <p:sp>
        <p:nvSpPr>
          <p:cNvPr id="10" name="Footer Placeholder 1">
            <a:extLst>
              <a:ext uri="{FF2B5EF4-FFF2-40B4-BE49-F238E27FC236}">
                <a16:creationId xmlns:a16="http://schemas.microsoft.com/office/drawing/2014/main" id="{870069BC-6B87-4EC1-8E5F-D9A6EC917DB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299402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Correlation</a:t>
            </a:r>
          </a:p>
        </p:txBody>
      </p:sp>
      <p:sp>
        <p:nvSpPr>
          <p:cNvPr id="12291" name="Content Placeholder 2"/>
          <p:cNvSpPr>
            <a:spLocks noGrp="1"/>
          </p:cNvSpPr>
          <p:nvPr>
            <p:ph idx="1"/>
          </p:nvPr>
        </p:nvSpPr>
        <p:spPr/>
        <p:txBody>
          <a:bodyPr>
            <a:normAutofit fontScale="85000" lnSpcReduction="10000"/>
          </a:bodyPr>
          <a:lstStyle/>
          <a:p>
            <a:r>
              <a:rPr lang="en-US" altLang="en-US" dirty="0"/>
              <a:t>measures the degree of relationship between data series</a:t>
            </a:r>
          </a:p>
          <a:p>
            <a:pPr lvl="1"/>
            <a:r>
              <a:rPr lang="en-US" altLang="en-US" dirty="0"/>
              <a:t>indicates the degree and direction of relationship</a:t>
            </a:r>
          </a:p>
          <a:p>
            <a:r>
              <a:rPr lang="en-US" altLang="en-US" dirty="0"/>
              <a:t>direction of change</a:t>
            </a:r>
          </a:p>
          <a:p>
            <a:pPr lvl="1"/>
            <a:r>
              <a:rPr lang="en-US" altLang="en-US" dirty="0"/>
              <a:t>positive correlation</a:t>
            </a:r>
          </a:p>
          <a:p>
            <a:pPr lvl="2"/>
            <a:r>
              <a:rPr lang="en-US" altLang="en-US" dirty="0"/>
              <a:t>values of two data series change in same direction</a:t>
            </a:r>
          </a:p>
          <a:p>
            <a:pPr lvl="1"/>
            <a:r>
              <a:rPr lang="en-US" altLang="en-US" dirty="0"/>
              <a:t>negative correlation</a:t>
            </a:r>
          </a:p>
          <a:p>
            <a:pPr lvl="2"/>
            <a:r>
              <a:rPr lang="en-US" altLang="en-US" dirty="0"/>
              <a:t>values of two data series change in opposite directions</a:t>
            </a:r>
          </a:p>
          <a:p>
            <a:r>
              <a:rPr lang="en-US" altLang="en-US" dirty="0"/>
              <a:t>linear correlation</a:t>
            </a:r>
          </a:p>
          <a:p>
            <a:pPr lvl="1"/>
            <a:r>
              <a:rPr lang="en-US" altLang="en-US" dirty="0"/>
              <a:t>amount of change in one data series bears constant ratio of change in the other data series</a:t>
            </a:r>
          </a:p>
          <a:p>
            <a:endParaRPr lang="en-US" altLang="en-US" dirty="0"/>
          </a:p>
          <a:p>
            <a:r>
              <a:rPr lang="en-US" altLang="en-US" dirty="0"/>
              <a:t>useful in several applications</a:t>
            </a:r>
          </a:p>
          <a:p>
            <a:endParaRPr lang="en-US" altLang="en-US" dirty="0"/>
          </a:p>
        </p:txBody>
      </p:sp>
      <p:sp>
        <p:nvSpPr>
          <p:cNvPr id="4" name="Rectangle 3">
            <a:extLst>
              <a:ext uri="{FF2B5EF4-FFF2-40B4-BE49-F238E27FC236}">
                <a16:creationId xmlns:a16="http://schemas.microsoft.com/office/drawing/2014/main" id="{23C2941F-7FBC-4A99-8D57-5377E2EBC2AD}"/>
              </a:ext>
            </a:extLst>
          </p:cNvPr>
          <p:cNvSpPr/>
          <p:nvPr/>
        </p:nvSpPr>
        <p:spPr>
          <a:xfrm>
            <a:off x="325821" y="2984770"/>
            <a:ext cx="8229600" cy="3447563"/>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fr-MA"/>
          </a:p>
        </p:txBody>
      </p:sp>
      <p:sp>
        <p:nvSpPr>
          <p:cNvPr id="5" name="Footer Placeholder 1">
            <a:extLst>
              <a:ext uri="{FF2B5EF4-FFF2-40B4-BE49-F238E27FC236}">
                <a16:creationId xmlns:a16="http://schemas.microsoft.com/office/drawing/2014/main" id="{41F5C297-8F70-4FF1-86A7-A1A7589049E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752977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Correlation</a:t>
            </a:r>
          </a:p>
        </p:txBody>
      </p:sp>
      <p:sp>
        <p:nvSpPr>
          <p:cNvPr id="12291" name="Content Placeholder 2"/>
          <p:cNvSpPr>
            <a:spLocks noGrp="1"/>
          </p:cNvSpPr>
          <p:nvPr>
            <p:ph idx="1"/>
          </p:nvPr>
        </p:nvSpPr>
        <p:spPr/>
        <p:txBody>
          <a:bodyPr>
            <a:normAutofit fontScale="85000" lnSpcReduction="10000"/>
          </a:bodyPr>
          <a:lstStyle/>
          <a:p>
            <a:r>
              <a:rPr lang="en-US" altLang="en-US" dirty="0"/>
              <a:t>measures the degree of relationship between data series</a:t>
            </a:r>
          </a:p>
          <a:p>
            <a:pPr lvl="1"/>
            <a:r>
              <a:rPr lang="en-US" altLang="en-US" dirty="0"/>
              <a:t>indicates the degree and direction of relationship</a:t>
            </a:r>
          </a:p>
          <a:p>
            <a:r>
              <a:rPr lang="en-US" altLang="en-US" dirty="0"/>
              <a:t>direction of change</a:t>
            </a:r>
          </a:p>
          <a:p>
            <a:pPr lvl="1"/>
            <a:r>
              <a:rPr lang="en-US" altLang="en-US" dirty="0"/>
              <a:t>positive correlation</a:t>
            </a:r>
          </a:p>
          <a:p>
            <a:pPr lvl="2"/>
            <a:r>
              <a:rPr lang="en-US" altLang="en-US" dirty="0"/>
              <a:t>values of two data series change in same direction</a:t>
            </a:r>
          </a:p>
          <a:p>
            <a:pPr lvl="1"/>
            <a:r>
              <a:rPr lang="en-US" altLang="en-US" dirty="0"/>
              <a:t>negative correlation</a:t>
            </a:r>
          </a:p>
          <a:p>
            <a:pPr lvl="2"/>
            <a:r>
              <a:rPr lang="en-US" altLang="en-US" dirty="0"/>
              <a:t>values of two data series change in opposite directions</a:t>
            </a:r>
          </a:p>
          <a:p>
            <a:r>
              <a:rPr lang="en-US" altLang="en-US" dirty="0"/>
              <a:t>linear correlation</a:t>
            </a:r>
          </a:p>
          <a:p>
            <a:pPr lvl="1"/>
            <a:r>
              <a:rPr lang="en-US" altLang="en-US" dirty="0"/>
              <a:t>amount of change in one data series bears constant ratio of change in the other data series</a:t>
            </a:r>
          </a:p>
          <a:p>
            <a:endParaRPr lang="en-US" altLang="en-US" dirty="0"/>
          </a:p>
          <a:p>
            <a:r>
              <a:rPr lang="en-US" altLang="en-US" dirty="0"/>
              <a:t>useful in several applications</a:t>
            </a:r>
          </a:p>
          <a:p>
            <a:endParaRPr lang="en-US" altLang="en-US" dirty="0"/>
          </a:p>
        </p:txBody>
      </p:sp>
      <p:sp>
        <p:nvSpPr>
          <p:cNvPr id="4" name="Rectangle 3">
            <a:extLst>
              <a:ext uri="{FF2B5EF4-FFF2-40B4-BE49-F238E27FC236}">
                <a16:creationId xmlns:a16="http://schemas.microsoft.com/office/drawing/2014/main" id="{23C2941F-7FBC-4A99-8D57-5377E2EBC2AD}"/>
              </a:ext>
            </a:extLst>
          </p:cNvPr>
          <p:cNvSpPr/>
          <p:nvPr/>
        </p:nvSpPr>
        <p:spPr>
          <a:xfrm>
            <a:off x="325821" y="4648202"/>
            <a:ext cx="8229600" cy="1784131"/>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fr-MA"/>
          </a:p>
        </p:txBody>
      </p:sp>
      <p:sp>
        <p:nvSpPr>
          <p:cNvPr id="5" name="Footer Placeholder 1">
            <a:extLst>
              <a:ext uri="{FF2B5EF4-FFF2-40B4-BE49-F238E27FC236}">
                <a16:creationId xmlns:a16="http://schemas.microsoft.com/office/drawing/2014/main" id="{D51D4D87-4694-4112-93DC-873610114B3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883230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Correlation</a:t>
            </a:r>
          </a:p>
        </p:txBody>
      </p:sp>
      <p:sp>
        <p:nvSpPr>
          <p:cNvPr id="12291" name="Content Placeholder 2"/>
          <p:cNvSpPr>
            <a:spLocks noGrp="1"/>
          </p:cNvSpPr>
          <p:nvPr>
            <p:ph idx="1"/>
          </p:nvPr>
        </p:nvSpPr>
        <p:spPr/>
        <p:txBody>
          <a:bodyPr>
            <a:normAutofit fontScale="85000" lnSpcReduction="10000"/>
          </a:bodyPr>
          <a:lstStyle/>
          <a:p>
            <a:r>
              <a:rPr lang="en-US" altLang="en-US" dirty="0"/>
              <a:t>measures the degree of relationship between data series</a:t>
            </a:r>
          </a:p>
          <a:p>
            <a:pPr lvl="1"/>
            <a:r>
              <a:rPr lang="en-US" altLang="en-US" dirty="0"/>
              <a:t>indicates the degree and direction of relationship</a:t>
            </a:r>
          </a:p>
          <a:p>
            <a:r>
              <a:rPr lang="en-US" altLang="en-US" dirty="0"/>
              <a:t>direction of change</a:t>
            </a:r>
          </a:p>
          <a:p>
            <a:pPr lvl="1"/>
            <a:r>
              <a:rPr lang="en-US" altLang="en-US" dirty="0"/>
              <a:t>positive correlation</a:t>
            </a:r>
          </a:p>
          <a:p>
            <a:pPr lvl="2"/>
            <a:r>
              <a:rPr lang="en-US" altLang="en-US" dirty="0"/>
              <a:t>values of two data series change in same direction</a:t>
            </a:r>
          </a:p>
          <a:p>
            <a:pPr lvl="1"/>
            <a:r>
              <a:rPr lang="en-US" altLang="en-US" dirty="0"/>
              <a:t>negative correlation</a:t>
            </a:r>
          </a:p>
          <a:p>
            <a:pPr lvl="2"/>
            <a:r>
              <a:rPr lang="en-US" altLang="en-US" dirty="0"/>
              <a:t>values of two data series change in opposite directions</a:t>
            </a:r>
          </a:p>
          <a:p>
            <a:r>
              <a:rPr lang="en-US" altLang="en-US" dirty="0"/>
              <a:t>linear correlation</a:t>
            </a:r>
          </a:p>
          <a:p>
            <a:pPr lvl="1"/>
            <a:r>
              <a:rPr lang="en-US" altLang="en-US" dirty="0"/>
              <a:t>amount of change in one data series bears constant ratio of change in the other data series</a:t>
            </a:r>
          </a:p>
          <a:p>
            <a:endParaRPr lang="en-US" altLang="en-US" dirty="0"/>
          </a:p>
          <a:p>
            <a:r>
              <a:rPr lang="en-US" altLang="en-US" dirty="0"/>
              <a:t>useful in several applications</a:t>
            </a:r>
          </a:p>
          <a:p>
            <a:endParaRPr lang="en-US" altLang="en-US" dirty="0"/>
          </a:p>
        </p:txBody>
      </p:sp>
      <p:sp>
        <p:nvSpPr>
          <p:cNvPr id="4" name="Rectangle 3">
            <a:extLst>
              <a:ext uri="{FF2B5EF4-FFF2-40B4-BE49-F238E27FC236}">
                <a16:creationId xmlns:a16="http://schemas.microsoft.com/office/drawing/2014/main" id="{23C2941F-7FBC-4A99-8D57-5377E2EBC2AD}"/>
              </a:ext>
            </a:extLst>
          </p:cNvPr>
          <p:cNvSpPr/>
          <p:nvPr/>
        </p:nvSpPr>
        <p:spPr>
          <a:xfrm>
            <a:off x="325824" y="5812223"/>
            <a:ext cx="4677103" cy="620111"/>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fr-MA"/>
          </a:p>
        </p:txBody>
      </p:sp>
      <p:sp>
        <p:nvSpPr>
          <p:cNvPr id="5" name="Footer Placeholder 1">
            <a:extLst>
              <a:ext uri="{FF2B5EF4-FFF2-40B4-BE49-F238E27FC236}">
                <a16:creationId xmlns:a16="http://schemas.microsoft.com/office/drawing/2014/main" id="{8DB2199A-64EC-401A-8646-8C9865F0756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345877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Correlation</a:t>
            </a:r>
          </a:p>
        </p:txBody>
      </p:sp>
      <p:sp>
        <p:nvSpPr>
          <p:cNvPr id="12291" name="Content Placeholder 2"/>
          <p:cNvSpPr>
            <a:spLocks noGrp="1"/>
          </p:cNvSpPr>
          <p:nvPr>
            <p:ph idx="1"/>
          </p:nvPr>
        </p:nvSpPr>
        <p:spPr/>
        <p:txBody>
          <a:bodyPr>
            <a:normAutofit fontScale="85000" lnSpcReduction="10000"/>
          </a:bodyPr>
          <a:lstStyle/>
          <a:p>
            <a:r>
              <a:rPr lang="en-US" altLang="en-US"/>
              <a:t>measures the degree of relationship between data series</a:t>
            </a:r>
          </a:p>
          <a:p>
            <a:pPr lvl="1"/>
            <a:r>
              <a:rPr lang="en-US" altLang="en-US"/>
              <a:t>indicates the degree and direction of relationship</a:t>
            </a:r>
          </a:p>
          <a:p>
            <a:r>
              <a:rPr lang="en-US" altLang="en-US"/>
              <a:t>direction of change</a:t>
            </a:r>
          </a:p>
          <a:p>
            <a:pPr lvl="1"/>
            <a:r>
              <a:rPr lang="en-US" altLang="en-US"/>
              <a:t>positive correlation</a:t>
            </a:r>
          </a:p>
          <a:p>
            <a:pPr lvl="2"/>
            <a:r>
              <a:rPr lang="en-US" altLang="en-US"/>
              <a:t>values of two data series change in same direction</a:t>
            </a:r>
          </a:p>
          <a:p>
            <a:pPr lvl="1"/>
            <a:r>
              <a:rPr lang="en-US" altLang="en-US"/>
              <a:t>negative correlation</a:t>
            </a:r>
          </a:p>
          <a:p>
            <a:pPr lvl="2"/>
            <a:r>
              <a:rPr lang="en-US" altLang="en-US"/>
              <a:t>values of two data series change in opposite directions</a:t>
            </a:r>
          </a:p>
          <a:p>
            <a:r>
              <a:rPr lang="en-US" altLang="en-US"/>
              <a:t>linear correlation</a:t>
            </a:r>
          </a:p>
          <a:p>
            <a:pPr lvl="1"/>
            <a:r>
              <a:rPr lang="en-US" altLang="en-US"/>
              <a:t>amount of change in one data series bears constant ratio of change in the other data series</a:t>
            </a:r>
          </a:p>
          <a:p>
            <a:endParaRPr lang="en-US" altLang="en-US"/>
          </a:p>
          <a:p>
            <a:r>
              <a:rPr lang="en-US" altLang="en-US"/>
              <a:t>useful in several applications</a:t>
            </a:r>
          </a:p>
          <a:p>
            <a:endParaRPr lang="en-US" altLang="en-US"/>
          </a:p>
        </p:txBody>
      </p:sp>
      <p:sp>
        <p:nvSpPr>
          <p:cNvPr id="4" name="Footer Placeholder 1">
            <a:extLst>
              <a:ext uri="{FF2B5EF4-FFF2-40B4-BE49-F238E27FC236}">
                <a16:creationId xmlns:a16="http://schemas.microsoft.com/office/drawing/2014/main" id="{EF66A1E6-55D5-4EDC-A5D9-371859DAA1C3}"/>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ru-RU" altLang="en-US"/>
              <a:t> </a:t>
            </a:r>
            <a:r>
              <a:rPr lang="en-US" altLang="en-US"/>
              <a:t>Pearson’s Correlation Coefficient</a:t>
            </a:r>
          </a:p>
        </p:txBody>
      </p:sp>
      <p:sp>
        <p:nvSpPr>
          <p:cNvPr id="19459" name="Content Placeholder 2"/>
          <p:cNvSpPr>
            <a:spLocks noGrp="1"/>
          </p:cNvSpPr>
          <p:nvPr>
            <p:ph idx="1"/>
          </p:nvPr>
        </p:nvSpPr>
        <p:spPr>
          <a:xfrm>
            <a:off x="457200" y="2249490"/>
            <a:ext cx="8534400" cy="4324351"/>
          </a:xfrm>
        </p:spPr>
        <p:txBody>
          <a:bodyPr>
            <a:normAutofit/>
          </a:bodyPr>
          <a:lstStyle/>
          <a:p>
            <a:pPr>
              <a:lnSpc>
                <a:spcPct val="90000"/>
              </a:lnSpc>
            </a:pPr>
            <a:r>
              <a:rPr lang="en-US" altLang="en-US" sz="2200" dirty="0"/>
              <a:t>used to see linear dependency between values of data series of equal length, n</a:t>
            </a:r>
          </a:p>
          <a:p>
            <a:pPr>
              <a:lnSpc>
                <a:spcPct val="90000"/>
              </a:lnSpc>
            </a:pPr>
            <a:endParaRPr lang="en-US" altLang="en-US" sz="2200" dirty="0"/>
          </a:p>
          <a:p>
            <a:pPr>
              <a:lnSpc>
                <a:spcPct val="90000"/>
              </a:lnSpc>
            </a:pPr>
            <a:endParaRPr lang="en-US" altLang="en-US" sz="2200" dirty="0"/>
          </a:p>
          <a:p>
            <a:pPr>
              <a:lnSpc>
                <a:spcPct val="90000"/>
              </a:lnSpc>
            </a:pPr>
            <a:endParaRPr lang="en-US" altLang="en-US" sz="2200" dirty="0"/>
          </a:p>
          <a:p>
            <a:pPr>
              <a:lnSpc>
                <a:spcPct val="90000"/>
              </a:lnSpc>
            </a:pPr>
            <a:endParaRPr lang="en-US" altLang="en-US" sz="2200" dirty="0"/>
          </a:p>
        </p:txBody>
      </p:sp>
      <p:sp>
        <p:nvSpPr>
          <p:cNvPr id="2" name="TextBox 1"/>
          <p:cNvSpPr txBox="1">
            <a:spLocks noRot="1" noChangeAspect="1" noMove="1" noResize="1" noEditPoints="1" noAdjustHandles="1" noChangeArrowheads="1" noChangeShapeType="1" noTextEdit="1"/>
          </p:cNvSpPr>
          <p:nvPr/>
        </p:nvSpPr>
        <p:spPr>
          <a:xfrm>
            <a:off x="2571749" y="2861843"/>
            <a:ext cx="4819653" cy="1100559"/>
          </a:xfrm>
          <a:prstGeom prst="rect">
            <a:avLst/>
          </a:prstGeom>
          <a:blipFill rotWithShape="1">
            <a:blip r:embed="rId2"/>
            <a:stretch>
              <a:fillRect/>
            </a:stretch>
          </a:blipFill>
        </p:spPr>
        <p:txBody>
          <a:bodyPr/>
          <a:lstStyle/>
          <a:p>
            <a:r>
              <a:rPr lang="en-US">
                <a:noFill/>
              </a:rPr>
              <a:t> </a:t>
            </a:r>
          </a:p>
        </p:txBody>
      </p:sp>
      <p:sp>
        <p:nvSpPr>
          <p:cNvPr id="5" name="Footer Placeholder 1">
            <a:extLst>
              <a:ext uri="{FF2B5EF4-FFF2-40B4-BE49-F238E27FC236}">
                <a16:creationId xmlns:a16="http://schemas.microsoft.com/office/drawing/2014/main" id="{F25D3B79-B2C9-43F6-B318-69502430B81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ru-RU" altLang="en-US" dirty="0"/>
              <a:t> </a:t>
            </a:r>
            <a:r>
              <a:rPr lang="en-US" altLang="en-US" dirty="0"/>
              <a:t>Pearson’s Correlation Coefficient</a:t>
            </a:r>
          </a:p>
        </p:txBody>
      </p:sp>
      <p:sp>
        <p:nvSpPr>
          <p:cNvPr id="2" name="TextBox 1"/>
          <p:cNvSpPr txBox="1">
            <a:spLocks noRot="1" noChangeAspect="1" noMove="1" noResize="1" noEditPoints="1" noAdjustHandles="1" noChangeArrowheads="1" noChangeShapeType="1" noTextEdit="1"/>
          </p:cNvSpPr>
          <p:nvPr/>
        </p:nvSpPr>
        <p:spPr>
          <a:xfrm>
            <a:off x="2571749" y="2861843"/>
            <a:ext cx="4819653" cy="1100559"/>
          </a:xfrm>
          <a:prstGeom prst="rect">
            <a:avLst/>
          </a:prstGeom>
          <a:blipFill rotWithShape="1">
            <a:blip r:embed="rId2"/>
            <a:stretch>
              <a:fillRect/>
            </a:stretch>
          </a:blipFill>
        </p:spPr>
        <p:txBody>
          <a:bodyPr/>
          <a:lstStyle/>
          <a:p>
            <a:r>
              <a:rPr lang="en-US">
                <a:noFill/>
              </a:rPr>
              <a:t> </a:t>
            </a:r>
          </a:p>
        </p:txBody>
      </p:sp>
      <p:sp>
        <p:nvSpPr>
          <p:cNvPr id="11" name="Content Placeholder 2"/>
          <p:cNvSpPr>
            <a:spLocks noGrp="1" noRot="1" noChangeAspect="1" noMove="1" noResize="1" noEditPoints="1" noAdjustHandles="1" noChangeArrowheads="1" noChangeShapeType="1" noTextEdit="1"/>
          </p:cNvSpPr>
          <p:nvPr>
            <p:ph idx="1"/>
          </p:nvPr>
        </p:nvSpPr>
        <p:spPr>
          <a:xfrm>
            <a:off x="457200" y="2249490"/>
            <a:ext cx="8534400" cy="4324351"/>
          </a:xfrm>
          <a:blipFill rotWithShape="1">
            <a:blip r:embed="rId3"/>
            <a:stretch>
              <a:fillRect t="-1551"/>
            </a:stretch>
          </a:blipFill>
        </p:spPr>
        <p:txBody>
          <a:bodyPr/>
          <a:lstStyle/>
          <a:p>
            <a:r>
              <a:rPr lang="en-US" dirty="0">
                <a:noFill/>
              </a:rPr>
              <a:t> </a:t>
            </a:r>
          </a:p>
        </p:txBody>
      </p:sp>
      <p:sp>
        <p:nvSpPr>
          <p:cNvPr id="5" name="Footer Placeholder 1">
            <a:extLst>
              <a:ext uri="{FF2B5EF4-FFF2-40B4-BE49-F238E27FC236}">
                <a16:creationId xmlns:a16="http://schemas.microsoft.com/office/drawing/2014/main" id="{8AD7C9D5-8779-41E6-B3C7-82CB2C112FC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ru-RU" altLang="en-US"/>
              <a:t> </a:t>
            </a:r>
            <a:r>
              <a:rPr lang="en-US" altLang="en-US"/>
              <a:t>Pearson’s Correlation Coefficient</a:t>
            </a:r>
          </a:p>
        </p:txBody>
      </p:sp>
      <p:sp>
        <p:nvSpPr>
          <p:cNvPr id="21507" name="Content Placeholder 2"/>
          <p:cNvSpPr>
            <a:spLocks noGrp="1"/>
          </p:cNvSpPr>
          <p:nvPr>
            <p:ph idx="1"/>
          </p:nvPr>
        </p:nvSpPr>
        <p:spPr>
          <a:xfrm>
            <a:off x="457200" y="2249490"/>
            <a:ext cx="8534400" cy="4324351"/>
          </a:xfrm>
        </p:spPr>
        <p:txBody>
          <a:bodyPr>
            <a:normAutofit fontScale="92500" lnSpcReduction="20000"/>
          </a:bodyPr>
          <a:lstStyle/>
          <a:p>
            <a:pPr>
              <a:lnSpc>
                <a:spcPct val="90000"/>
              </a:lnSpc>
            </a:pPr>
            <a:r>
              <a:rPr lang="en-US" altLang="en-US" sz="2400" dirty="0"/>
              <a:t>used to see linear dependency between values of data series of equal length, n</a:t>
            </a:r>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endParaRPr lang="en-US" altLang="en-US" sz="2400" dirty="0"/>
          </a:p>
          <a:p>
            <a:pPr>
              <a:lnSpc>
                <a:spcPct val="90000"/>
              </a:lnSpc>
            </a:pPr>
            <a:endParaRPr lang="en-US" altLang="en-US" sz="2400" dirty="0"/>
          </a:p>
          <a:p>
            <a:pPr>
              <a:lnSpc>
                <a:spcPct val="90000"/>
              </a:lnSpc>
            </a:pPr>
            <a:r>
              <a:rPr lang="en-US" altLang="en-US" sz="2400" dirty="0"/>
              <a:t>takes values in [-1,1]</a:t>
            </a:r>
          </a:p>
          <a:p>
            <a:pPr lvl="1">
              <a:lnSpc>
                <a:spcPct val="90000"/>
              </a:lnSpc>
            </a:pPr>
            <a:r>
              <a:rPr lang="en-US" altLang="en-US" sz="2200" dirty="0"/>
              <a:t>0 – no correlation</a:t>
            </a:r>
          </a:p>
          <a:p>
            <a:pPr lvl="1">
              <a:lnSpc>
                <a:spcPct val="90000"/>
              </a:lnSpc>
            </a:pPr>
            <a:r>
              <a:rPr lang="en-US" altLang="en-US" sz="2200" dirty="0"/>
              <a:t>-1, 1 – inverse/direct correlation</a:t>
            </a:r>
          </a:p>
          <a:p>
            <a:pPr>
              <a:lnSpc>
                <a:spcPct val="90000"/>
              </a:lnSpc>
            </a:pPr>
            <a:endParaRPr lang="en-US" altLang="en-US" dirty="0"/>
          </a:p>
          <a:p>
            <a:pPr>
              <a:lnSpc>
                <a:spcPct val="90000"/>
              </a:lnSpc>
            </a:pPr>
            <a:r>
              <a:rPr lang="en-US" altLang="en-US" sz="2400" dirty="0"/>
              <a:t>there is a statistical test connected to PC, where null hypothesis is the no correlation case (correlation coefficient = 0)</a:t>
            </a:r>
          </a:p>
          <a:p>
            <a:pPr lvl="1">
              <a:lnSpc>
                <a:spcPct val="90000"/>
              </a:lnSpc>
            </a:pPr>
            <a:r>
              <a:rPr lang="en-US" altLang="en-US" sz="2200" dirty="0"/>
              <a:t>test is used to ensure that the correlation similarity is not caused by a random process </a:t>
            </a:r>
          </a:p>
          <a:p>
            <a:pPr lvl="1">
              <a:lnSpc>
                <a:spcPct val="90000"/>
              </a:lnSpc>
            </a:pPr>
            <a:endParaRPr lang="en-US" altLang="en-US" dirty="0"/>
          </a:p>
        </p:txBody>
      </p:sp>
      <p:sp>
        <p:nvSpPr>
          <p:cNvPr id="2" name="TextBox 1"/>
          <p:cNvSpPr txBox="1">
            <a:spLocks noRot="1" noChangeAspect="1" noMove="1" noResize="1" noEditPoints="1" noAdjustHandles="1" noChangeArrowheads="1" noChangeShapeType="1" noTextEdit="1"/>
          </p:cNvSpPr>
          <p:nvPr/>
        </p:nvSpPr>
        <p:spPr>
          <a:xfrm>
            <a:off x="2571749" y="2861843"/>
            <a:ext cx="4819653" cy="1100559"/>
          </a:xfrm>
          <a:prstGeom prst="rect">
            <a:avLst/>
          </a:prstGeom>
          <a:blipFill rotWithShape="1">
            <a:blip r:embed="rId2"/>
            <a:stretch>
              <a:fillRect/>
            </a:stretch>
          </a:blipFill>
        </p:spPr>
        <p:txBody>
          <a:bodyPr/>
          <a:lstStyle/>
          <a:p>
            <a:r>
              <a:rPr lang="en-US">
                <a:noFill/>
              </a:rPr>
              <a:t> </a:t>
            </a:r>
          </a:p>
        </p:txBody>
      </p:sp>
      <p:sp>
        <p:nvSpPr>
          <p:cNvPr id="5" name="Footer Placeholder 1">
            <a:extLst>
              <a:ext uri="{FF2B5EF4-FFF2-40B4-BE49-F238E27FC236}">
                <a16:creationId xmlns:a16="http://schemas.microsoft.com/office/drawing/2014/main" id="{44FEE570-3DAA-4AE8-B84C-E6126174B5A6}"/>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PC and ED</a:t>
            </a:r>
          </a:p>
        </p:txBody>
      </p:sp>
      <p:sp>
        <p:nvSpPr>
          <p:cNvPr id="22531" name="Content Placeholder 2"/>
          <p:cNvSpPr>
            <a:spLocks noGrp="1"/>
          </p:cNvSpPr>
          <p:nvPr>
            <p:ph idx="1"/>
          </p:nvPr>
        </p:nvSpPr>
        <p:spPr/>
        <p:txBody>
          <a:bodyPr>
            <a:normAutofit fontScale="77500" lnSpcReduction="20000"/>
          </a:bodyPr>
          <a:lstStyle/>
          <a:p>
            <a:r>
              <a:rPr lang="en-US" altLang="en-US" dirty="0"/>
              <a:t>Euclidean distance: </a:t>
            </a:r>
          </a:p>
          <a:p>
            <a:endParaRPr lang="en-US" altLang="en-US" dirty="0"/>
          </a:p>
          <a:p>
            <a:r>
              <a:rPr lang="en-US" altLang="en-US" dirty="0"/>
              <a:t>In case of Z-normalized data series (mean = 0, </a:t>
            </a:r>
            <a:r>
              <a:rPr lang="en-US" altLang="en-US" dirty="0" err="1"/>
              <a:t>stddev</a:t>
            </a:r>
            <a:r>
              <a:rPr lang="en-US" altLang="en-US" dirty="0"/>
              <a:t> = 1):</a:t>
            </a:r>
          </a:p>
          <a:p>
            <a:pPr lvl="2"/>
            <a:endParaRPr lang="en-US" altLang="en-US" dirty="0"/>
          </a:p>
          <a:p>
            <a:pPr>
              <a:buFont typeface="Georgia" pitchFamily="18" charset="0"/>
              <a:buNone/>
            </a:pPr>
            <a:r>
              <a:rPr lang="en-US" altLang="en-US" dirty="0"/>
              <a:t>                                                 and</a:t>
            </a:r>
          </a:p>
          <a:p>
            <a:pPr>
              <a:buFont typeface="Georgia" pitchFamily="18" charset="0"/>
              <a:buNone/>
            </a:pPr>
            <a:r>
              <a:rPr lang="en-US" altLang="en-US" dirty="0"/>
              <a:t>    </a:t>
            </a:r>
          </a:p>
          <a:p>
            <a:pPr>
              <a:buFont typeface="Georgia" pitchFamily="18" charset="0"/>
              <a:buNone/>
            </a:pPr>
            <a:r>
              <a:rPr lang="en-US" altLang="en-US" dirty="0"/>
              <a:t>so the following formula is true:  </a:t>
            </a:r>
          </a:p>
          <a:p>
            <a:pPr lvl="2"/>
            <a:endParaRPr lang="en-US" altLang="en-US" dirty="0"/>
          </a:p>
          <a:p>
            <a:r>
              <a:rPr lang="en-US" altLang="en-US" dirty="0"/>
              <a:t>direct connection between ED and PC for Z-normalized data series</a:t>
            </a:r>
          </a:p>
          <a:p>
            <a:pPr lvl="1"/>
            <a:r>
              <a:rPr lang="en-US" altLang="en-US" dirty="0"/>
              <a:t>if ED is calculated for normalized data series, it can be directly used to calculate the p-value for statistical test of Pearson’s correlation instead of actual PC value.</a:t>
            </a:r>
          </a:p>
        </p:txBody>
      </p:sp>
      <p:pic>
        <p:nvPicPr>
          <p:cNvPr id="225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2" y="1820333"/>
            <a:ext cx="2941639"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p:cNvPicPr>
            <a:picLocks noChangeAspect="1"/>
          </p:cNvPicPr>
          <p:nvPr/>
        </p:nvPicPr>
        <p:blipFill>
          <a:blip r:embed="rId3">
            <a:extLst>
              <a:ext uri="{28A0092B-C50C-407E-A947-70E740481C1C}">
                <a14:useLocalDpi xmlns:a14="http://schemas.microsoft.com/office/drawing/2010/main" val="0"/>
              </a:ext>
            </a:extLst>
          </a:blip>
          <a:srcRect t="8768" b="-8768"/>
          <a:stretch>
            <a:fillRect/>
          </a:stretch>
        </p:blipFill>
        <p:spPr bwMode="auto">
          <a:xfrm>
            <a:off x="990600" y="3412071"/>
            <a:ext cx="27432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0112" y="4001560"/>
            <a:ext cx="31384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4601926" y="3248275"/>
                <a:ext cx="3385029" cy="6365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a:rPr>
                            <m:t>𝐸𝐷</m:t>
                          </m:r>
                        </m:e>
                        <m:sup>
                          <m:r>
                            <a:rPr lang="en-US" i="1">
                              <a:latin typeface="Cambria Math"/>
                            </a:rPr>
                            <m:t>2</m:t>
                          </m:r>
                        </m:sup>
                      </m:sSup>
                      <m:r>
                        <a:rPr lang="en-US" i="1">
                          <a:latin typeface="Cambria Math"/>
                        </a:rPr>
                        <m:t>=2</m:t>
                      </m:r>
                      <m:r>
                        <a:rPr lang="en-US" i="1">
                          <a:latin typeface="Cambria Math"/>
                        </a:rPr>
                        <m:t>𝑛</m:t>
                      </m:r>
                      <m:d>
                        <m:dPr>
                          <m:ctrlPr>
                            <a:rPr lang="en-US" i="1">
                              <a:latin typeface="Cambria Math" panose="02040503050406030204" pitchFamily="18" charset="0"/>
                            </a:rPr>
                          </m:ctrlPr>
                        </m:dPr>
                        <m:e>
                          <m:r>
                            <a:rPr lang="en-US" i="1">
                              <a:latin typeface="Cambria Math"/>
                            </a:rPr>
                            <m:t>𝑛</m:t>
                          </m:r>
                          <m:r>
                            <a:rPr lang="en-US" i="1">
                              <a:latin typeface="Cambria Math"/>
                            </a:rPr>
                            <m:t>−1</m:t>
                          </m:r>
                        </m:e>
                      </m:d>
                      <m:r>
                        <a:rPr lang="en-US" i="1">
                          <a:latin typeface="Cambria Math"/>
                        </a:rPr>
                        <m:t>−2</m:t>
                      </m:r>
                      <m:nary>
                        <m:naryPr>
                          <m:chr m:val="∑"/>
                          <m:limLoc m:val="subSup"/>
                          <m:ctrlPr>
                            <a:rPr lang="en-US" i="1">
                              <a:latin typeface="Cambria Math" panose="02040503050406030204" pitchFamily="18" charset="0"/>
                            </a:rPr>
                          </m:ctrlPr>
                        </m:naryPr>
                        <m:sub>
                          <m:r>
                            <m:rPr>
                              <m:brk m:alnAt="25"/>
                            </m:rPr>
                            <a:rPr lang="en-US" i="1">
                              <a:latin typeface="Cambria Math"/>
                            </a:rPr>
                            <m:t>𝑖</m:t>
                          </m:r>
                          <m:r>
                            <a:rPr lang="en-US" i="1">
                              <a:latin typeface="Cambria Math"/>
                            </a:rPr>
                            <m:t>=1</m:t>
                          </m:r>
                        </m:sub>
                        <m:sup>
                          <m:r>
                            <a:rPr lang="en-US" i="1">
                              <a:latin typeface="Cambria Math"/>
                            </a:rPr>
                            <m:t>𝑛</m:t>
                          </m:r>
                        </m:sup>
                        <m:e>
                          <m:sSub>
                            <m:sSubPr>
                              <m:ctrlPr>
                                <a:rPr lang="en-US" i="1">
                                  <a:latin typeface="Cambria Math" panose="02040503050406030204" pitchFamily="18" charset="0"/>
                                </a:rPr>
                              </m:ctrlPr>
                            </m:sSubPr>
                            <m:e>
                              <m:r>
                                <a:rPr lang="en-US" i="1">
                                  <a:latin typeface="Cambria Math"/>
                                </a:rPr>
                                <m:t>𝑥</m:t>
                              </m:r>
                            </m:e>
                            <m:sub>
                              <m:r>
                                <a:rPr lang="en-US" i="1">
                                  <a:latin typeface="Cambria Math"/>
                                </a:rPr>
                                <m:t>𝑖</m:t>
                              </m:r>
                            </m:sub>
                          </m:sSub>
                          <m:sSub>
                            <m:sSubPr>
                              <m:ctrlPr>
                                <a:rPr lang="en-US" i="1">
                                  <a:latin typeface="Cambria Math" panose="02040503050406030204" pitchFamily="18" charset="0"/>
                                </a:rPr>
                              </m:ctrlPr>
                            </m:sSubPr>
                            <m:e>
                              <m:r>
                                <a:rPr lang="en-US" i="1">
                                  <a:latin typeface="Cambria Math"/>
                                </a:rPr>
                                <m:t>𝑦</m:t>
                              </m:r>
                            </m:e>
                            <m:sub>
                              <m:r>
                                <a:rPr lang="en-US" i="1">
                                  <a:latin typeface="Cambria Math"/>
                                </a:rPr>
                                <m:t>𝑖</m:t>
                              </m:r>
                            </m:sub>
                          </m:sSub>
                        </m:e>
                      </m:nary>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601926" y="3248275"/>
                <a:ext cx="3385029" cy="636585"/>
              </a:xfrm>
              <a:prstGeom prst="rect">
                <a:avLst/>
              </a:prstGeom>
              <a:blipFill>
                <a:blip r:embed="rId5"/>
                <a:stretch>
                  <a:fillRect/>
                </a:stretch>
              </a:blipFill>
            </p:spPr>
            <p:txBody>
              <a:bodyPr/>
              <a:lstStyle/>
              <a:p>
                <a:r>
                  <a:rPr lang="fr-MA">
                    <a:noFill/>
                  </a:rPr>
                  <a:t> </a:t>
                </a:r>
              </a:p>
            </p:txBody>
          </p:sp>
        </mc:Fallback>
      </mc:AlternateContent>
      <p:sp>
        <p:nvSpPr>
          <p:cNvPr id="8" name="Footer Placeholder 1">
            <a:extLst>
              <a:ext uri="{FF2B5EF4-FFF2-40B4-BE49-F238E27FC236}">
                <a16:creationId xmlns:a16="http://schemas.microsoft.com/office/drawing/2014/main" id="{E2A06D00-31F4-4265-A246-846AA664099D}"/>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773113"/>
            <a:ext cx="8229600" cy="1066800"/>
          </a:xfrm>
        </p:spPr>
        <p:txBody>
          <a:bodyPr>
            <a:normAutofit fontScale="90000"/>
          </a:bodyPr>
          <a:lstStyle/>
          <a:p>
            <a:r>
              <a:rPr lang="en-US" altLang="en-US">
                <a:ea typeface="ＭＳ Ｐゴシック" pitchFamily="-107" charset="-128"/>
              </a:rPr>
              <a:t>Distance Measures:</a:t>
            </a:r>
            <a:br>
              <a:rPr lang="en-US" altLang="en-US">
                <a:ea typeface="ＭＳ Ｐゴシック" pitchFamily="-107" charset="-128"/>
              </a:rPr>
            </a:br>
            <a:r>
              <a:rPr lang="en-US" altLang="en-US">
                <a:ea typeface="ＭＳ Ｐゴシック" pitchFamily="-107" charset="-128"/>
              </a:rPr>
              <a:t>LCSS against Euclidean, DTW</a:t>
            </a:r>
            <a:br>
              <a:rPr lang="en-US" altLang="en-US">
                <a:ea typeface="ＭＳ Ｐゴシック" pitchFamily="-107" charset="-128"/>
              </a:rPr>
            </a:br>
            <a:endParaRPr lang="en-US" altLang="en-US">
              <a:ea typeface="ＭＳ Ｐゴシック" pitchFamily="-107" charset="-128"/>
            </a:endParaRPr>
          </a:p>
        </p:txBody>
      </p:sp>
      <p:sp>
        <p:nvSpPr>
          <p:cNvPr id="17411" name="Content Placeholder 2"/>
          <p:cNvSpPr>
            <a:spLocks noGrp="1"/>
          </p:cNvSpPr>
          <p:nvPr>
            <p:ph idx="1"/>
          </p:nvPr>
        </p:nvSpPr>
        <p:spPr>
          <a:xfrm>
            <a:off x="457200" y="1835151"/>
            <a:ext cx="8229600" cy="4324351"/>
          </a:xfrm>
        </p:spPr>
        <p:txBody>
          <a:bodyPr/>
          <a:lstStyle/>
          <a:p>
            <a:endParaRPr lang="en-US" altLang="en-US" dirty="0">
              <a:ea typeface="ＭＳ Ｐゴシック" pitchFamily="-107" charset="-128"/>
            </a:endParaRPr>
          </a:p>
          <a:p>
            <a:r>
              <a:rPr lang="en-US" altLang="en-US" sz="2200" dirty="0">
                <a:ea typeface="ＭＳ Ｐゴシック" pitchFamily="-107" charset="-128"/>
              </a:rPr>
              <a:t>Euclidean</a:t>
            </a:r>
          </a:p>
          <a:p>
            <a:pPr lvl="1"/>
            <a:r>
              <a:rPr lang="en-US" altLang="en-US" sz="2000" dirty="0">
                <a:ea typeface="ＭＳ Ｐゴシック" pitchFamily="-107" charset="-128"/>
              </a:rPr>
              <a:t>rigid</a:t>
            </a:r>
          </a:p>
          <a:p>
            <a:endParaRPr lang="en-US" altLang="en-US" dirty="0">
              <a:ea typeface="ＭＳ Ｐゴシック" pitchFamily="-107" charset="-128"/>
            </a:endParaRPr>
          </a:p>
          <a:p>
            <a:endParaRPr lang="en-US" altLang="en-US" dirty="0">
              <a:ea typeface="ＭＳ Ｐゴシック" pitchFamily="-107" charset="-128"/>
            </a:endParaRPr>
          </a:p>
          <a:p>
            <a:endParaRPr lang="en-US" altLang="en-US" dirty="0">
              <a:ea typeface="ＭＳ Ｐゴシック" pitchFamily="-107" charset="-128"/>
            </a:endParaRPr>
          </a:p>
          <a:p>
            <a:endParaRPr lang="en-US" altLang="en-US" dirty="0">
              <a:ea typeface="ＭＳ Ｐゴシック" pitchFamily="-107" charset="-128"/>
            </a:endParaRPr>
          </a:p>
        </p:txBody>
      </p:sp>
      <p:grpSp>
        <p:nvGrpSpPr>
          <p:cNvPr id="17414" name="Group 145"/>
          <p:cNvGrpSpPr>
            <a:grpSpLocks/>
          </p:cNvGrpSpPr>
          <p:nvPr/>
        </p:nvGrpSpPr>
        <p:grpSpPr bwMode="auto">
          <a:xfrm>
            <a:off x="3305176" y="1847853"/>
            <a:ext cx="2660651" cy="1350963"/>
            <a:chOff x="2713503" y="3060358"/>
            <a:chExt cx="3044825" cy="1631950"/>
          </a:xfrm>
        </p:grpSpPr>
        <p:sp>
          <p:nvSpPr>
            <p:cNvPr id="17415" name="Line 6"/>
            <p:cNvSpPr>
              <a:spLocks noChangeShapeType="1"/>
            </p:cNvSpPr>
            <p:nvPr/>
          </p:nvSpPr>
          <p:spPr bwMode="auto">
            <a:xfrm>
              <a:off x="2713503" y="3377785"/>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16" name="Line 41"/>
            <p:cNvSpPr>
              <a:spLocks noChangeShapeType="1"/>
            </p:cNvSpPr>
            <p:nvPr/>
          </p:nvSpPr>
          <p:spPr bwMode="auto">
            <a:xfrm flipH="1">
              <a:off x="4148460" y="3346043"/>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17" name="Line 42"/>
            <p:cNvSpPr>
              <a:spLocks noChangeShapeType="1"/>
            </p:cNvSpPr>
            <p:nvPr/>
          </p:nvSpPr>
          <p:spPr bwMode="auto">
            <a:xfrm>
              <a:off x="4204499" y="3125711"/>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18" name="Line 43"/>
            <p:cNvSpPr>
              <a:spLocks noChangeShapeType="1"/>
            </p:cNvSpPr>
            <p:nvPr/>
          </p:nvSpPr>
          <p:spPr bwMode="auto">
            <a:xfrm flipH="1">
              <a:off x="4252048" y="3060358"/>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19" name="Line 44"/>
            <p:cNvSpPr>
              <a:spLocks noChangeShapeType="1"/>
            </p:cNvSpPr>
            <p:nvPr/>
          </p:nvSpPr>
          <p:spPr bwMode="auto">
            <a:xfrm>
              <a:off x="4313182" y="3105171"/>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20" name="Line 45"/>
            <p:cNvSpPr>
              <a:spLocks noChangeShapeType="1"/>
            </p:cNvSpPr>
            <p:nvPr/>
          </p:nvSpPr>
          <p:spPr bwMode="auto">
            <a:xfrm>
              <a:off x="4372618" y="3295628"/>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21" name="Line 46"/>
            <p:cNvSpPr>
              <a:spLocks noChangeShapeType="1"/>
            </p:cNvSpPr>
            <p:nvPr/>
          </p:nvSpPr>
          <p:spPr bwMode="auto">
            <a:xfrm>
              <a:off x="4425262" y="3342308"/>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22" name="Line 49"/>
            <p:cNvSpPr>
              <a:spLocks noChangeShapeType="1"/>
            </p:cNvSpPr>
            <p:nvPr/>
          </p:nvSpPr>
          <p:spPr bwMode="auto">
            <a:xfrm>
              <a:off x="4532247" y="3357246"/>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23" name="Line 50"/>
            <p:cNvSpPr>
              <a:spLocks noChangeShapeType="1"/>
            </p:cNvSpPr>
            <p:nvPr/>
          </p:nvSpPr>
          <p:spPr bwMode="auto">
            <a:xfrm>
              <a:off x="4593381" y="3321769"/>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24" name="Line 51"/>
            <p:cNvSpPr>
              <a:spLocks noChangeShapeType="1"/>
            </p:cNvSpPr>
            <p:nvPr/>
          </p:nvSpPr>
          <p:spPr bwMode="auto">
            <a:xfrm>
              <a:off x="4646024" y="3121976"/>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25" name="Line 52"/>
            <p:cNvSpPr>
              <a:spLocks noChangeShapeType="1"/>
            </p:cNvSpPr>
            <p:nvPr/>
          </p:nvSpPr>
          <p:spPr bwMode="auto">
            <a:xfrm>
              <a:off x="4700366" y="3121976"/>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26" name="Line 53"/>
            <p:cNvSpPr>
              <a:spLocks noChangeShapeType="1"/>
            </p:cNvSpPr>
            <p:nvPr/>
          </p:nvSpPr>
          <p:spPr bwMode="auto">
            <a:xfrm>
              <a:off x="4751311" y="3148117"/>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27" name="Line 54"/>
            <p:cNvSpPr>
              <a:spLocks noChangeShapeType="1"/>
            </p:cNvSpPr>
            <p:nvPr/>
          </p:nvSpPr>
          <p:spPr bwMode="auto">
            <a:xfrm>
              <a:off x="4814144" y="3375918"/>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28" name="Line 55"/>
            <p:cNvSpPr>
              <a:spLocks noChangeShapeType="1"/>
            </p:cNvSpPr>
            <p:nvPr/>
          </p:nvSpPr>
          <p:spPr bwMode="auto">
            <a:xfrm>
              <a:off x="4868485" y="3370316"/>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29" name="Line 56"/>
            <p:cNvSpPr>
              <a:spLocks noChangeShapeType="1"/>
            </p:cNvSpPr>
            <p:nvPr/>
          </p:nvSpPr>
          <p:spPr bwMode="auto">
            <a:xfrm>
              <a:off x="4921128"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30" name="Line 57"/>
            <p:cNvSpPr>
              <a:spLocks noChangeShapeType="1"/>
            </p:cNvSpPr>
            <p:nvPr/>
          </p:nvSpPr>
          <p:spPr bwMode="auto">
            <a:xfrm>
              <a:off x="4975470"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31" name="Line 58"/>
            <p:cNvSpPr>
              <a:spLocks noChangeShapeType="1"/>
            </p:cNvSpPr>
            <p:nvPr/>
          </p:nvSpPr>
          <p:spPr bwMode="auto">
            <a:xfrm>
              <a:off x="5036604" y="338152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32" name="Line 59"/>
            <p:cNvSpPr>
              <a:spLocks noChangeShapeType="1"/>
            </p:cNvSpPr>
            <p:nvPr/>
          </p:nvSpPr>
          <p:spPr bwMode="auto">
            <a:xfrm>
              <a:off x="5089248" y="3381520"/>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33" name="Line 60"/>
            <p:cNvSpPr>
              <a:spLocks noChangeShapeType="1"/>
            </p:cNvSpPr>
            <p:nvPr/>
          </p:nvSpPr>
          <p:spPr bwMode="auto">
            <a:xfrm>
              <a:off x="5143589"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34" name="Line 61"/>
            <p:cNvSpPr>
              <a:spLocks noChangeShapeType="1"/>
            </p:cNvSpPr>
            <p:nvPr/>
          </p:nvSpPr>
          <p:spPr bwMode="auto">
            <a:xfrm flipH="1">
              <a:off x="5197931"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35" name="Line 62"/>
            <p:cNvSpPr>
              <a:spLocks noChangeShapeType="1"/>
            </p:cNvSpPr>
            <p:nvPr/>
          </p:nvSpPr>
          <p:spPr bwMode="auto">
            <a:xfrm>
              <a:off x="5250574" y="3396458"/>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36" name="Line 63"/>
            <p:cNvSpPr>
              <a:spLocks noChangeShapeType="1"/>
            </p:cNvSpPr>
            <p:nvPr/>
          </p:nvSpPr>
          <p:spPr bwMode="auto">
            <a:xfrm>
              <a:off x="5311708" y="3366582"/>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37" name="Line 64"/>
            <p:cNvSpPr>
              <a:spLocks noChangeShapeType="1"/>
            </p:cNvSpPr>
            <p:nvPr/>
          </p:nvSpPr>
          <p:spPr bwMode="auto">
            <a:xfrm>
              <a:off x="5366050" y="3372184"/>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38" name="Line 65"/>
            <p:cNvSpPr>
              <a:spLocks noChangeShapeType="1"/>
            </p:cNvSpPr>
            <p:nvPr/>
          </p:nvSpPr>
          <p:spPr bwMode="auto">
            <a:xfrm>
              <a:off x="5418693" y="3381520"/>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39" name="Line 66"/>
            <p:cNvSpPr>
              <a:spLocks noChangeShapeType="1"/>
            </p:cNvSpPr>
            <p:nvPr/>
          </p:nvSpPr>
          <p:spPr bwMode="auto">
            <a:xfrm>
              <a:off x="5471337" y="3381520"/>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40" name="Line 67"/>
            <p:cNvSpPr>
              <a:spLocks noChangeShapeType="1"/>
            </p:cNvSpPr>
            <p:nvPr/>
          </p:nvSpPr>
          <p:spPr bwMode="auto">
            <a:xfrm>
              <a:off x="5534169" y="3377785"/>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41" name="Line 68"/>
            <p:cNvSpPr>
              <a:spLocks noChangeShapeType="1"/>
            </p:cNvSpPr>
            <p:nvPr/>
          </p:nvSpPr>
          <p:spPr bwMode="auto">
            <a:xfrm>
              <a:off x="5586812" y="3359113"/>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42" name="Line 72"/>
            <p:cNvSpPr>
              <a:spLocks noChangeShapeType="1"/>
            </p:cNvSpPr>
            <p:nvPr/>
          </p:nvSpPr>
          <p:spPr bwMode="auto">
            <a:xfrm>
              <a:off x="5754932" y="3381520"/>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43" name="Line 68"/>
            <p:cNvSpPr>
              <a:spLocks noChangeShapeType="1"/>
            </p:cNvSpPr>
            <p:nvPr/>
          </p:nvSpPr>
          <p:spPr bwMode="auto">
            <a:xfrm>
              <a:off x="5710425" y="335310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44" name="Line 68"/>
            <p:cNvSpPr>
              <a:spLocks noChangeShapeType="1"/>
            </p:cNvSpPr>
            <p:nvPr/>
          </p:nvSpPr>
          <p:spPr bwMode="auto">
            <a:xfrm>
              <a:off x="5647340" y="336211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45" name="Line 44"/>
            <p:cNvSpPr>
              <a:spLocks noChangeShapeType="1"/>
            </p:cNvSpPr>
            <p:nvPr/>
          </p:nvSpPr>
          <p:spPr bwMode="auto">
            <a:xfrm>
              <a:off x="4490095" y="3355701"/>
              <a:ext cx="2547" cy="127872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46" name="Line 54"/>
            <p:cNvSpPr>
              <a:spLocks noChangeShapeType="1"/>
            </p:cNvSpPr>
            <p:nvPr/>
          </p:nvSpPr>
          <p:spPr bwMode="auto">
            <a:xfrm>
              <a:off x="2766965" y="3375003"/>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47" name="Line 55"/>
            <p:cNvSpPr>
              <a:spLocks noChangeShapeType="1"/>
            </p:cNvSpPr>
            <p:nvPr/>
          </p:nvSpPr>
          <p:spPr bwMode="auto">
            <a:xfrm>
              <a:off x="2821306" y="3369401"/>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48" name="Line 56"/>
            <p:cNvSpPr>
              <a:spLocks noChangeShapeType="1"/>
            </p:cNvSpPr>
            <p:nvPr/>
          </p:nvSpPr>
          <p:spPr bwMode="auto">
            <a:xfrm>
              <a:off x="2873949" y="3380605"/>
              <a:ext cx="1698"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49" name="Line 57"/>
            <p:cNvSpPr>
              <a:spLocks noChangeShapeType="1"/>
            </p:cNvSpPr>
            <p:nvPr/>
          </p:nvSpPr>
          <p:spPr bwMode="auto">
            <a:xfrm>
              <a:off x="2928291" y="3380605"/>
              <a:ext cx="0" cy="96626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50" name="Line 58"/>
            <p:cNvSpPr>
              <a:spLocks noChangeShapeType="1"/>
            </p:cNvSpPr>
            <p:nvPr/>
          </p:nvSpPr>
          <p:spPr bwMode="auto">
            <a:xfrm>
              <a:off x="2989425" y="3380605"/>
              <a:ext cx="0"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51" name="Line 59"/>
            <p:cNvSpPr>
              <a:spLocks noChangeShapeType="1"/>
            </p:cNvSpPr>
            <p:nvPr/>
          </p:nvSpPr>
          <p:spPr bwMode="auto">
            <a:xfrm>
              <a:off x="3042069" y="3380605"/>
              <a:ext cx="0" cy="11287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52" name="Line 60"/>
            <p:cNvSpPr>
              <a:spLocks noChangeShapeType="1"/>
            </p:cNvSpPr>
            <p:nvPr/>
          </p:nvSpPr>
          <p:spPr bwMode="auto">
            <a:xfrm>
              <a:off x="3096410" y="3380605"/>
              <a:ext cx="0" cy="12146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53" name="Line 61"/>
            <p:cNvSpPr>
              <a:spLocks noChangeShapeType="1"/>
            </p:cNvSpPr>
            <p:nvPr/>
          </p:nvSpPr>
          <p:spPr bwMode="auto">
            <a:xfrm flipH="1">
              <a:off x="3150752" y="3380605"/>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54" name="Line 62"/>
            <p:cNvSpPr>
              <a:spLocks noChangeShapeType="1"/>
            </p:cNvSpPr>
            <p:nvPr/>
          </p:nvSpPr>
          <p:spPr bwMode="auto">
            <a:xfrm>
              <a:off x="3203395" y="3395543"/>
              <a:ext cx="0" cy="12444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55" name="Line 63"/>
            <p:cNvSpPr>
              <a:spLocks noChangeShapeType="1"/>
            </p:cNvSpPr>
            <p:nvPr/>
          </p:nvSpPr>
          <p:spPr bwMode="auto">
            <a:xfrm>
              <a:off x="3264529" y="3365667"/>
              <a:ext cx="0" cy="126875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56" name="Line 64"/>
            <p:cNvSpPr>
              <a:spLocks noChangeShapeType="1"/>
            </p:cNvSpPr>
            <p:nvPr/>
          </p:nvSpPr>
          <p:spPr bwMode="auto">
            <a:xfrm>
              <a:off x="3318871" y="3198570"/>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57" name="Line 65"/>
            <p:cNvSpPr>
              <a:spLocks noChangeShapeType="1"/>
            </p:cNvSpPr>
            <p:nvPr/>
          </p:nvSpPr>
          <p:spPr bwMode="auto">
            <a:xfrm>
              <a:off x="3371514" y="3100743"/>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58" name="Line 66"/>
            <p:cNvSpPr>
              <a:spLocks noChangeShapeType="1"/>
            </p:cNvSpPr>
            <p:nvPr/>
          </p:nvSpPr>
          <p:spPr bwMode="auto">
            <a:xfrm>
              <a:off x="3424158" y="3124211"/>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59" name="Line 67"/>
            <p:cNvSpPr>
              <a:spLocks noChangeShapeType="1"/>
            </p:cNvSpPr>
            <p:nvPr/>
          </p:nvSpPr>
          <p:spPr bwMode="auto">
            <a:xfrm>
              <a:off x="3486990" y="3275380"/>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60" name="Line 68"/>
            <p:cNvSpPr>
              <a:spLocks noChangeShapeType="1"/>
            </p:cNvSpPr>
            <p:nvPr/>
          </p:nvSpPr>
          <p:spPr bwMode="auto">
            <a:xfrm>
              <a:off x="3539633"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61" name="Line 72"/>
            <p:cNvSpPr>
              <a:spLocks noChangeShapeType="1"/>
            </p:cNvSpPr>
            <p:nvPr/>
          </p:nvSpPr>
          <p:spPr bwMode="auto">
            <a:xfrm>
              <a:off x="3707753"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62" name="Line 68"/>
            <p:cNvSpPr>
              <a:spLocks noChangeShapeType="1"/>
            </p:cNvSpPr>
            <p:nvPr/>
          </p:nvSpPr>
          <p:spPr bwMode="auto">
            <a:xfrm>
              <a:off x="3663246" y="335219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63" name="Line 68"/>
            <p:cNvSpPr>
              <a:spLocks noChangeShapeType="1"/>
            </p:cNvSpPr>
            <p:nvPr/>
          </p:nvSpPr>
          <p:spPr bwMode="auto">
            <a:xfrm>
              <a:off x="3600161"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64" name="Line 65"/>
            <p:cNvSpPr>
              <a:spLocks noChangeShapeType="1"/>
            </p:cNvSpPr>
            <p:nvPr/>
          </p:nvSpPr>
          <p:spPr bwMode="auto">
            <a:xfrm>
              <a:off x="3765495" y="3148117"/>
              <a:ext cx="0" cy="15208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65" name="Line 66"/>
            <p:cNvSpPr>
              <a:spLocks noChangeShapeType="1"/>
            </p:cNvSpPr>
            <p:nvPr/>
          </p:nvSpPr>
          <p:spPr bwMode="auto">
            <a:xfrm>
              <a:off x="3818139" y="3125711"/>
              <a:ext cx="1698" cy="15582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66" name="Line 67"/>
            <p:cNvSpPr>
              <a:spLocks noChangeShapeType="1"/>
            </p:cNvSpPr>
            <p:nvPr/>
          </p:nvSpPr>
          <p:spPr bwMode="auto">
            <a:xfrm>
              <a:off x="3880971" y="3148117"/>
              <a:ext cx="0" cy="152086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67" name="Line 68"/>
            <p:cNvSpPr>
              <a:spLocks noChangeShapeType="1"/>
            </p:cNvSpPr>
            <p:nvPr/>
          </p:nvSpPr>
          <p:spPr bwMode="auto">
            <a:xfrm>
              <a:off x="3933614"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68" name="Line 72"/>
            <p:cNvSpPr>
              <a:spLocks noChangeShapeType="1"/>
            </p:cNvSpPr>
            <p:nvPr/>
          </p:nvSpPr>
          <p:spPr bwMode="auto">
            <a:xfrm>
              <a:off x="4101734"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69" name="Line 68"/>
            <p:cNvSpPr>
              <a:spLocks noChangeShapeType="1"/>
            </p:cNvSpPr>
            <p:nvPr/>
          </p:nvSpPr>
          <p:spPr bwMode="auto">
            <a:xfrm>
              <a:off x="4031385" y="3352191"/>
              <a:ext cx="0" cy="129585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70" name="Line 68"/>
            <p:cNvSpPr>
              <a:spLocks noChangeShapeType="1"/>
            </p:cNvSpPr>
            <p:nvPr/>
          </p:nvSpPr>
          <p:spPr bwMode="auto">
            <a:xfrm>
              <a:off x="3994142"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7471" name="Freeform 73"/>
            <p:cNvSpPr>
              <a:spLocks/>
            </p:cNvSpPr>
            <p:nvPr/>
          </p:nvSpPr>
          <p:spPr bwMode="auto">
            <a:xfrm>
              <a:off x="2720296" y="4346872"/>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7472" name="Freeform 74"/>
            <p:cNvSpPr>
              <a:spLocks/>
            </p:cNvSpPr>
            <p:nvPr/>
          </p:nvSpPr>
          <p:spPr bwMode="auto">
            <a:xfrm>
              <a:off x="4455829" y="4397287"/>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7473" name="Freeform 75"/>
            <p:cNvSpPr>
              <a:spLocks/>
            </p:cNvSpPr>
            <p:nvPr/>
          </p:nvSpPr>
          <p:spPr bwMode="auto">
            <a:xfrm>
              <a:off x="2720296" y="3060358"/>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7474" name="Freeform 76"/>
            <p:cNvSpPr>
              <a:spLocks/>
            </p:cNvSpPr>
            <p:nvPr/>
          </p:nvSpPr>
          <p:spPr bwMode="auto">
            <a:xfrm>
              <a:off x="4455829" y="3099570"/>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grpSp>
      <p:sp>
        <p:nvSpPr>
          <p:cNvPr id="65" name="Footer Placeholder 1">
            <a:extLst>
              <a:ext uri="{FF2B5EF4-FFF2-40B4-BE49-F238E27FC236}">
                <a16:creationId xmlns:a16="http://schemas.microsoft.com/office/drawing/2014/main" id="{5E31ADE9-4A35-4FE5-A914-31B2AB8D91C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829482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3751"/>
            <a:ext cx="8229600" cy="1066800"/>
          </a:xfrm>
          <a:prstGeom prst="rect">
            <a:avLst/>
          </a:prstGeom>
        </p:spPr>
        <p:txBody>
          <a:bodyPr/>
          <a:lstStyle/>
          <a:p>
            <a:r>
              <a:rPr lang="en-CA" sz="3000" dirty="0"/>
              <a:t>High-d data is everywhere</a:t>
            </a:r>
          </a:p>
        </p:txBody>
      </p:sp>
      <p:pic>
        <p:nvPicPr>
          <p:cNvPr id="7" name="Google Shape;104;p16"/>
          <p:cNvPicPr preferRelativeResize="0"/>
          <p:nvPr/>
        </p:nvPicPr>
        <p:blipFill>
          <a:blip r:embed="rId2">
            <a:alphaModFix/>
          </a:blip>
          <a:stretch>
            <a:fillRect/>
          </a:stretch>
        </p:blipFill>
        <p:spPr>
          <a:xfrm>
            <a:off x="6912209" y="4809612"/>
            <a:ext cx="1663365" cy="973739"/>
          </a:xfrm>
          <a:prstGeom prst="rect">
            <a:avLst/>
          </a:prstGeom>
          <a:noFill/>
          <a:ln>
            <a:noFill/>
          </a:ln>
        </p:spPr>
      </p:pic>
      <p:pic>
        <p:nvPicPr>
          <p:cNvPr id="8" name="Google Shape;105;p16"/>
          <p:cNvPicPr preferRelativeResize="0"/>
          <p:nvPr/>
        </p:nvPicPr>
        <p:blipFill>
          <a:blip r:embed="rId3">
            <a:alphaModFix/>
          </a:blip>
          <a:stretch>
            <a:fillRect/>
          </a:stretch>
        </p:blipFill>
        <p:spPr>
          <a:xfrm>
            <a:off x="629310" y="1818694"/>
            <a:ext cx="1531843" cy="941321"/>
          </a:xfrm>
          <a:prstGeom prst="rect">
            <a:avLst/>
          </a:prstGeom>
          <a:noFill/>
          <a:ln>
            <a:noFill/>
          </a:ln>
        </p:spPr>
      </p:pic>
      <p:sp>
        <p:nvSpPr>
          <p:cNvPr id="9" name="Google Shape;106;p16"/>
          <p:cNvSpPr txBox="1"/>
          <p:nvPr/>
        </p:nvSpPr>
        <p:spPr>
          <a:xfrm>
            <a:off x="914405" y="2769407"/>
            <a:ext cx="1637061" cy="429525"/>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Finance</a:t>
            </a:r>
            <a:endParaRPr sz="1351" dirty="0">
              <a:solidFill>
                <a:srgbClr val="0070C0"/>
              </a:solidFill>
            </a:endParaRPr>
          </a:p>
        </p:txBody>
      </p:sp>
      <p:pic>
        <p:nvPicPr>
          <p:cNvPr id="11" name="Google Shape;109;p16"/>
          <p:cNvPicPr preferRelativeResize="0"/>
          <p:nvPr/>
        </p:nvPicPr>
        <p:blipFill>
          <a:blip r:embed="rId4">
            <a:alphaModFix/>
          </a:blip>
          <a:stretch>
            <a:fillRect/>
          </a:stretch>
        </p:blipFill>
        <p:spPr>
          <a:xfrm>
            <a:off x="627660" y="4739284"/>
            <a:ext cx="1488973" cy="925133"/>
          </a:xfrm>
          <a:prstGeom prst="rect">
            <a:avLst/>
          </a:prstGeom>
          <a:noFill/>
          <a:ln>
            <a:noFill/>
          </a:ln>
        </p:spPr>
      </p:pic>
      <p:pic>
        <p:nvPicPr>
          <p:cNvPr id="12" name="Google Shape;111;p16"/>
          <p:cNvPicPr preferRelativeResize="0"/>
          <p:nvPr/>
        </p:nvPicPr>
        <p:blipFill>
          <a:blip r:embed="rId5">
            <a:alphaModFix/>
          </a:blip>
          <a:stretch>
            <a:fillRect/>
          </a:stretch>
        </p:blipFill>
        <p:spPr>
          <a:xfrm>
            <a:off x="4749275" y="1683873"/>
            <a:ext cx="1778321" cy="1076139"/>
          </a:xfrm>
          <a:prstGeom prst="rect">
            <a:avLst/>
          </a:prstGeom>
          <a:noFill/>
          <a:ln>
            <a:noFill/>
          </a:ln>
        </p:spPr>
      </p:pic>
      <p:sp>
        <p:nvSpPr>
          <p:cNvPr id="13" name="Google Shape;112;p16"/>
          <p:cNvSpPr txBox="1"/>
          <p:nvPr/>
        </p:nvSpPr>
        <p:spPr>
          <a:xfrm>
            <a:off x="5048608" y="2744081"/>
            <a:ext cx="1744200" cy="429525"/>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Manufacturing</a:t>
            </a:r>
            <a:endParaRPr sz="1351" dirty="0">
              <a:solidFill>
                <a:srgbClr val="0070C0"/>
              </a:solidFill>
            </a:endParaRPr>
          </a:p>
        </p:txBody>
      </p:sp>
      <p:pic>
        <p:nvPicPr>
          <p:cNvPr id="14" name="Google Shape;107;p16"/>
          <p:cNvPicPr preferRelativeResize="0"/>
          <p:nvPr/>
        </p:nvPicPr>
        <p:blipFill>
          <a:blip r:embed="rId6">
            <a:alphaModFix/>
          </a:blip>
          <a:stretch>
            <a:fillRect/>
          </a:stretch>
        </p:blipFill>
        <p:spPr>
          <a:xfrm>
            <a:off x="7196763" y="3107866"/>
            <a:ext cx="1059887" cy="1068587"/>
          </a:xfrm>
          <a:prstGeom prst="rect">
            <a:avLst/>
          </a:prstGeom>
          <a:noFill/>
          <a:ln>
            <a:noFill/>
          </a:ln>
        </p:spPr>
      </p:pic>
      <p:sp>
        <p:nvSpPr>
          <p:cNvPr id="15" name="Google Shape;108;p16"/>
          <p:cNvSpPr txBox="1"/>
          <p:nvPr/>
        </p:nvSpPr>
        <p:spPr>
          <a:xfrm>
            <a:off x="7196763" y="4218197"/>
            <a:ext cx="1247759" cy="302259"/>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Seismology</a:t>
            </a:r>
            <a:endParaRPr sz="1351" dirty="0">
              <a:solidFill>
                <a:srgbClr val="0070C0"/>
              </a:solidFill>
            </a:endParaRPr>
          </a:p>
        </p:txBody>
      </p:sp>
      <p:sp>
        <p:nvSpPr>
          <p:cNvPr id="18" name="Google Shape;110;p16"/>
          <p:cNvSpPr txBox="1"/>
          <p:nvPr/>
        </p:nvSpPr>
        <p:spPr>
          <a:xfrm>
            <a:off x="782914" y="5704921"/>
            <a:ext cx="1333719" cy="429525"/>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Neuroscience</a:t>
            </a:r>
            <a:endParaRPr sz="1351" dirty="0">
              <a:solidFill>
                <a:srgbClr val="0070C0"/>
              </a:solidFill>
            </a:endParaRPr>
          </a:p>
        </p:txBody>
      </p:sp>
      <p:pic>
        <p:nvPicPr>
          <p:cNvPr id="21" name="Google Shape;129;p18"/>
          <p:cNvPicPr preferRelativeResize="0"/>
          <p:nvPr/>
        </p:nvPicPr>
        <p:blipFill>
          <a:blip r:embed="rId7">
            <a:alphaModFix/>
          </a:blip>
          <a:stretch>
            <a:fillRect/>
          </a:stretch>
        </p:blipFill>
        <p:spPr>
          <a:xfrm>
            <a:off x="2729035" y="1824313"/>
            <a:ext cx="1534943" cy="928229"/>
          </a:xfrm>
          <a:prstGeom prst="rect">
            <a:avLst/>
          </a:prstGeom>
          <a:noFill/>
          <a:ln>
            <a:noFill/>
          </a:ln>
        </p:spPr>
      </p:pic>
      <p:sp>
        <p:nvSpPr>
          <p:cNvPr id="22" name="Google Shape;130;p18"/>
          <p:cNvSpPr txBox="1"/>
          <p:nvPr/>
        </p:nvSpPr>
        <p:spPr>
          <a:xfrm>
            <a:off x="2777357" y="2760011"/>
            <a:ext cx="1252515" cy="287871"/>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Paleontology</a:t>
            </a:r>
            <a:endParaRPr sz="1351" dirty="0">
              <a:solidFill>
                <a:srgbClr val="0070C0"/>
              </a:solidFill>
            </a:endParaRPr>
          </a:p>
        </p:txBody>
      </p:sp>
      <p:pic>
        <p:nvPicPr>
          <p:cNvPr id="23" name="Google Shape;131;p18"/>
          <p:cNvPicPr preferRelativeResize="0"/>
          <p:nvPr/>
        </p:nvPicPr>
        <p:blipFill rotWithShape="1">
          <a:blip r:embed="rId8">
            <a:alphaModFix/>
          </a:blip>
          <a:srcRect l="54231"/>
          <a:stretch/>
        </p:blipFill>
        <p:spPr>
          <a:xfrm>
            <a:off x="5370610" y="4622160"/>
            <a:ext cx="1058348" cy="1048435"/>
          </a:xfrm>
          <a:prstGeom prst="rect">
            <a:avLst/>
          </a:prstGeom>
          <a:noFill/>
          <a:ln>
            <a:noFill/>
          </a:ln>
        </p:spPr>
      </p:pic>
      <p:sp>
        <p:nvSpPr>
          <p:cNvPr id="24" name="Google Shape;132;p18"/>
          <p:cNvSpPr txBox="1"/>
          <p:nvPr/>
        </p:nvSpPr>
        <p:spPr>
          <a:xfrm>
            <a:off x="5415582" y="5690535"/>
            <a:ext cx="1144785" cy="185631"/>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Biology</a:t>
            </a:r>
            <a:endParaRPr sz="1351" dirty="0">
              <a:solidFill>
                <a:srgbClr val="0070C0"/>
              </a:solidFill>
            </a:endParaRPr>
          </a:p>
        </p:txBody>
      </p:sp>
      <p:pic>
        <p:nvPicPr>
          <p:cNvPr id="25" name="Google Shape;120;p17"/>
          <p:cNvPicPr preferRelativeResize="0"/>
          <p:nvPr/>
        </p:nvPicPr>
        <p:blipFill>
          <a:blip r:embed="rId9">
            <a:alphaModFix/>
          </a:blip>
          <a:stretch>
            <a:fillRect/>
          </a:stretch>
        </p:blipFill>
        <p:spPr>
          <a:xfrm>
            <a:off x="2777814" y="3288812"/>
            <a:ext cx="1486163" cy="913407"/>
          </a:xfrm>
          <a:prstGeom prst="rect">
            <a:avLst/>
          </a:prstGeom>
          <a:noFill/>
          <a:ln>
            <a:noFill/>
          </a:ln>
        </p:spPr>
      </p:pic>
      <p:sp>
        <p:nvSpPr>
          <p:cNvPr id="26" name="Google Shape;121;p17"/>
          <p:cNvSpPr txBox="1"/>
          <p:nvPr/>
        </p:nvSpPr>
        <p:spPr>
          <a:xfrm>
            <a:off x="3001643" y="4223816"/>
            <a:ext cx="1058456" cy="174992"/>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Astronomy</a:t>
            </a:r>
            <a:endParaRPr sz="1351" dirty="0">
              <a:solidFill>
                <a:srgbClr val="0070C0"/>
              </a:solidFill>
            </a:endParaRPr>
          </a:p>
        </p:txBody>
      </p:sp>
      <p:pic>
        <p:nvPicPr>
          <p:cNvPr id="47" name="Google Shape;145;p19"/>
          <p:cNvPicPr preferRelativeResize="0"/>
          <p:nvPr/>
        </p:nvPicPr>
        <p:blipFill>
          <a:blip r:embed="rId10">
            <a:alphaModFix/>
          </a:blip>
          <a:stretch>
            <a:fillRect/>
          </a:stretch>
        </p:blipFill>
        <p:spPr>
          <a:xfrm>
            <a:off x="627662" y="3288811"/>
            <a:ext cx="1539569" cy="909800"/>
          </a:xfrm>
          <a:prstGeom prst="rect">
            <a:avLst/>
          </a:prstGeom>
          <a:noFill/>
          <a:ln>
            <a:noFill/>
          </a:ln>
        </p:spPr>
      </p:pic>
      <p:sp>
        <p:nvSpPr>
          <p:cNvPr id="48" name="Google Shape;146;p19"/>
          <p:cNvSpPr txBox="1"/>
          <p:nvPr/>
        </p:nvSpPr>
        <p:spPr>
          <a:xfrm>
            <a:off x="834707" y="4199167"/>
            <a:ext cx="1177071" cy="348111"/>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Agriculture</a:t>
            </a:r>
            <a:endParaRPr sz="1351" dirty="0">
              <a:solidFill>
                <a:srgbClr val="0070C0"/>
              </a:solidFill>
            </a:endParaRPr>
          </a:p>
        </p:txBody>
      </p:sp>
      <p:pic>
        <p:nvPicPr>
          <p:cNvPr id="51" name="Google Shape;148;p19"/>
          <p:cNvPicPr preferRelativeResize="0"/>
          <p:nvPr/>
        </p:nvPicPr>
        <p:blipFill>
          <a:blip r:embed="rId11">
            <a:alphaModFix/>
          </a:blip>
          <a:stretch>
            <a:fillRect/>
          </a:stretch>
        </p:blipFill>
        <p:spPr>
          <a:xfrm>
            <a:off x="2777358" y="4764067"/>
            <a:ext cx="1486619" cy="926471"/>
          </a:xfrm>
          <a:prstGeom prst="rect">
            <a:avLst/>
          </a:prstGeom>
          <a:noFill/>
          <a:ln>
            <a:noFill/>
          </a:ln>
        </p:spPr>
      </p:pic>
      <p:sp>
        <p:nvSpPr>
          <p:cNvPr id="27" name="Google Shape;106;p16"/>
          <p:cNvSpPr txBox="1"/>
          <p:nvPr/>
        </p:nvSpPr>
        <p:spPr>
          <a:xfrm>
            <a:off x="3117230" y="5694369"/>
            <a:ext cx="1019903" cy="429525"/>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Medicine</a:t>
            </a:r>
            <a:endParaRPr sz="1351" dirty="0">
              <a:solidFill>
                <a:srgbClr val="0070C0"/>
              </a:solidFill>
            </a:endParaRP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12209" y="1853596"/>
            <a:ext cx="1531301" cy="857528"/>
          </a:xfrm>
          <a:prstGeom prst="rect">
            <a:avLst/>
          </a:prstGeom>
        </p:spPr>
      </p:pic>
      <p:sp>
        <p:nvSpPr>
          <p:cNvPr id="28" name="Google Shape;112;p16"/>
          <p:cNvSpPr txBox="1"/>
          <p:nvPr/>
        </p:nvSpPr>
        <p:spPr>
          <a:xfrm>
            <a:off x="7338354" y="2745955"/>
            <a:ext cx="919353" cy="301927"/>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Aviation</a:t>
            </a:r>
            <a:endParaRPr sz="1351" dirty="0">
              <a:solidFill>
                <a:srgbClr val="0070C0"/>
              </a:solidFill>
            </a:endParaRPr>
          </a:p>
        </p:txBody>
      </p:sp>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29996" y="3278287"/>
            <a:ext cx="1897536" cy="898167"/>
          </a:xfrm>
          <a:prstGeom prst="rect">
            <a:avLst/>
          </a:prstGeom>
        </p:spPr>
      </p:pic>
      <p:sp>
        <p:nvSpPr>
          <p:cNvPr id="29" name="Google Shape;108;p16"/>
          <p:cNvSpPr txBox="1"/>
          <p:nvPr/>
        </p:nvSpPr>
        <p:spPr>
          <a:xfrm>
            <a:off x="5231174" y="4236934"/>
            <a:ext cx="1247759" cy="302259"/>
          </a:xfrm>
          <a:prstGeom prst="rect">
            <a:avLst/>
          </a:prstGeom>
          <a:noFill/>
          <a:ln>
            <a:noFill/>
          </a:ln>
        </p:spPr>
        <p:txBody>
          <a:bodyPr spcFirstLastPara="1" wrap="square" lIns="68569" tIns="34275" rIns="68569" bIns="34275" anchor="t" anchorCtr="0">
            <a:noAutofit/>
          </a:bodyPr>
          <a:lstStyle/>
          <a:p>
            <a:r>
              <a:rPr lang="en" sz="1351" b="1" i="1" dirty="0">
                <a:solidFill>
                  <a:srgbClr val="0070C0"/>
                </a:solidFill>
                <a:latin typeface="Gill Sans"/>
                <a:ea typeface="Gill Sans"/>
                <a:cs typeface="Gill Sans"/>
                <a:sym typeface="Gill Sans"/>
              </a:rPr>
              <a:t>Criminology</a:t>
            </a:r>
            <a:endParaRPr sz="1351" dirty="0">
              <a:solidFill>
                <a:srgbClr val="0070C0"/>
              </a:solidFill>
            </a:endParaRPr>
          </a:p>
        </p:txBody>
      </p:sp>
      <p:sp>
        <p:nvSpPr>
          <p:cNvPr id="30" name="Footer Placeholder 4">
            <a:extLst>
              <a:ext uri="{FF2B5EF4-FFF2-40B4-BE49-F238E27FC236}">
                <a16:creationId xmlns:a16="http://schemas.microsoft.com/office/drawing/2014/main" id="{4C8E7B65-38FF-4749-8A4B-5A9F7C82E30C}"/>
              </a:ext>
            </a:extLst>
          </p:cNvPr>
          <p:cNvSpPr txBox="1">
            <a:spLocks/>
          </p:cNvSpPr>
          <p:nvPr/>
        </p:nvSpPr>
        <p:spPr>
          <a:xfrm>
            <a:off x="4572001" y="6406585"/>
            <a:ext cx="4707083" cy="2493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t>Echihabi</a:t>
            </a:r>
            <a:r>
              <a:rPr lang="en-US" sz="1400" dirty="0"/>
              <a:t>, </a:t>
            </a:r>
            <a:r>
              <a:rPr lang="en-US" sz="1400" dirty="0" err="1"/>
              <a:t>Zoumpatianos</a:t>
            </a:r>
            <a:r>
              <a:rPr lang="en-US" sz="1400" dirty="0"/>
              <a:t>, Palpanas - ICDE 2021</a:t>
            </a:r>
          </a:p>
        </p:txBody>
      </p:sp>
    </p:spTree>
    <p:extLst>
      <p:ext uri="{BB962C8B-B14F-4D97-AF65-F5344CB8AC3E}">
        <p14:creationId xmlns:p14="http://schemas.microsoft.com/office/powerpoint/2010/main" val="42322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773113"/>
            <a:ext cx="8229600" cy="1066800"/>
          </a:xfrm>
        </p:spPr>
        <p:txBody>
          <a:bodyPr>
            <a:normAutofit fontScale="90000"/>
          </a:bodyPr>
          <a:lstStyle/>
          <a:p>
            <a:r>
              <a:rPr lang="en-US" altLang="en-US">
                <a:ea typeface="ＭＳ Ｐゴシック" pitchFamily="-107" charset="-128"/>
              </a:rPr>
              <a:t>Distance Measures:</a:t>
            </a:r>
            <a:br>
              <a:rPr lang="en-US" altLang="en-US">
                <a:ea typeface="ＭＳ Ｐゴシック" pitchFamily="-107" charset="-128"/>
              </a:rPr>
            </a:br>
            <a:r>
              <a:rPr lang="en-US" altLang="en-US">
                <a:ea typeface="ＭＳ Ｐゴシック" pitchFamily="-107" charset="-128"/>
              </a:rPr>
              <a:t>LCSS against Euclidean, DTW</a:t>
            </a:r>
            <a:br>
              <a:rPr lang="en-US" altLang="en-US">
                <a:ea typeface="ＭＳ Ｐゴシック" pitchFamily="-107" charset="-128"/>
              </a:rPr>
            </a:br>
            <a:endParaRPr lang="en-US" altLang="en-US">
              <a:ea typeface="ＭＳ Ｐゴシック" pitchFamily="-107" charset="-128"/>
            </a:endParaRPr>
          </a:p>
        </p:txBody>
      </p:sp>
      <p:sp>
        <p:nvSpPr>
          <p:cNvPr id="18435" name="Content Placeholder 2"/>
          <p:cNvSpPr>
            <a:spLocks noGrp="1"/>
          </p:cNvSpPr>
          <p:nvPr>
            <p:ph idx="1"/>
          </p:nvPr>
        </p:nvSpPr>
        <p:spPr>
          <a:xfrm>
            <a:off x="457200" y="1835151"/>
            <a:ext cx="8229600" cy="4324351"/>
          </a:xfrm>
        </p:spPr>
        <p:txBody>
          <a:bodyPr>
            <a:normAutofit/>
          </a:bodyPr>
          <a:lstStyle/>
          <a:p>
            <a:endParaRPr lang="en-US" altLang="en-US" sz="2400" dirty="0">
              <a:ea typeface="ＭＳ Ｐゴシック" pitchFamily="-107" charset="-128"/>
            </a:endParaRPr>
          </a:p>
          <a:p>
            <a:r>
              <a:rPr lang="en-US" altLang="en-US" sz="2200" dirty="0">
                <a:ea typeface="ＭＳ Ｐゴシック" pitchFamily="-107" charset="-128"/>
              </a:rPr>
              <a:t>Euclidean</a:t>
            </a:r>
          </a:p>
          <a:p>
            <a:pPr lvl="1"/>
            <a:r>
              <a:rPr lang="en-US" altLang="en-US" sz="2000" dirty="0">
                <a:ea typeface="ＭＳ Ｐゴシック" pitchFamily="-107" charset="-128"/>
              </a:rPr>
              <a:t>rigid</a:t>
            </a:r>
          </a:p>
          <a:p>
            <a:endParaRPr lang="en-US" altLang="en-US" sz="2400" dirty="0">
              <a:ea typeface="ＭＳ Ｐゴシック" pitchFamily="-107" charset="-128"/>
            </a:endParaRPr>
          </a:p>
          <a:p>
            <a:endParaRPr lang="en-US" altLang="en-US" sz="2400" dirty="0">
              <a:ea typeface="ＭＳ Ｐゴシック" pitchFamily="-107" charset="-128"/>
            </a:endParaRPr>
          </a:p>
          <a:p>
            <a:r>
              <a:rPr lang="en-US" altLang="en-US" sz="2200" dirty="0">
                <a:ea typeface="ＭＳ Ｐゴシック" pitchFamily="-107" charset="-128"/>
              </a:rPr>
              <a:t>Dynamic Time Warping (DTW)</a:t>
            </a:r>
          </a:p>
          <a:p>
            <a:pPr lvl="1"/>
            <a:r>
              <a:rPr lang="en-US" altLang="en-US" sz="2000" dirty="0">
                <a:ea typeface="ＭＳ Ｐゴシック" pitchFamily="-107" charset="-128"/>
              </a:rPr>
              <a:t>allows local scaling</a:t>
            </a:r>
          </a:p>
          <a:p>
            <a:endParaRPr lang="en-US" altLang="en-US" sz="2400" dirty="0">
              <a:ea typeface="ＭＳ Ｐゴシック" pitchFamily="-107" charset="-128"/>
            </a:endParaRPr>
          </a:p>
          <a:p>
            <a:endParaRPr lang="en-US" altLang="en-US" sz="2400" dirty="0">
              <a:ea typeface="ＭＳ Ｐゴシック" pitchFamily="-107" charset="-128"/>
            </a:endParaRPr>
          </a:p>
        </p:txBody>
      </p:sp>
      <p:grpSp>
        <p:nvGrpSpPr>
          <p:cNvPr id="18438" name="Group 145"/>
          <p:cNvGrpSpPr>
            <a:grpSpLocks/>
          </p:cNvGrpSpPr>
          <p:nvPr/>
        </p:nvGrpSpPr>
        <p:grpSpPr bwMode="auto">
          <a:xfrm>
            <a:off x="3305176" y="1847853"/>
            <a:ext cx="2660651" cy="1350963"/>
            <a:chOff x="2713503" y="3060358"/>
            <a:chExt cx="3044825" cy="1631950"/>
          </a:xfrm>
        </p:grpSpPr>
        <p:sp>
          <p:nvSpPr>
            <p:cNvPr id="18511" name="Line 6"/>
            <p:cNvSpPr>
              <a:spLocks noChangeShapeType="1"/>
            </p:cNvSpPr>
            <p:nvPr/>
          </p:nvSpPr>
          <p:spPr bwMode="auto">
            <a:xfrm>
              <a:off x="2713503" y="3377785"/>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12" name="Line 41"/>
            <p:cNvSpPr>
              <a:spLocks noChangeShapeType="1"/>
            </p:cNvSpPr>
            <p:nvPr/>
          </p:nvSpPr>
          <p:spPr bwMode="auto">
            <a:xfrm flipH="1">
              <a:off x="4148460" y="3346043"/>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13" name="Line 42"/>
            <p:cNvSpPr>
              <a:spLocks noChangeShapeType="1"/>
            </p:cNvSpPr>
            <p:nvPr/>
          </p:nvSpPr>
          <p:spPr bwMode="auto">
            <a:xfrm>
              <a:off x="4204499" y="3125711"/>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14" name="Line 43"/>
            <p:cNvSpPr>
              <a:spLocks noChangeShapeType="1"/>
            </p:cNvSpPr>
            <p:nvPr/>
          </p:nvSpPr>
          <p:spPr bwMode="auto">
            <a:xfrm flipH="1">
              <a:off x="4252048" y="3060358"/>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15" name="Line 44"/>
            <p:cNvSpPr>
              <a:spLocks noChangeShapeType="1"/>
            </p:cNvSpPr>
            <p:nvPr/>
          </p:nvSpPr>
          <p:spPr bwMode="auto">
            <a:xfrm>
              <a:off x="4313182" y="3105171"/>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16" name="Line 45"/>
            <p:cNvSpPr>
              <a:spLocks noChangeShapeType="1"/>
            </p:cNvSpPr>
            <p:nvPr/>
          </p:nvSpPr>
          <p:spPr bwMode="auto">
            <a:xfrm>
              <a:off x="4372618" y="3295628"/>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17" name="Line 46"/>
            <p:cNvSpPr>
              <a:spLocks noChangeShapeType="1"/>
            </p:cNvSpPr>
            <p:nvPr/>
          </p:nvSpPr>
          <p:spPr bwMode="auto">
            <a:xfrm>
              <a:off x="4425262" y="3342308"/>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18" name="Line 49"/>
            <p:cNvSpPr>
              <a:spLocks noChangeShapeType="1"/>
            </p:cNvSpPr>
            <p:nvPr/>
          </p:nvSpPr>
          <p:spPr bwMode="auto">
            <a:xfrm>
              <a:off x="4532247" y="3357246"/>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19" name="Line 50"/>
            <p:cNvSpPr>
              <a:spLocks noChangeShapeType="1"/>
            </p:cNvSpPr>
            <p:nvPr/>
          </p:nvSpPr>
          <p:spPr bwMode="auto">
            <a:xfrm>
              <a:off x="4593381" y="3321769"/>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20" name="Line 51"/>
            <p:cNvSpPr>
              <a:spLocks noChangeShapeType="1"/>
            </p:cNvSpPr>
            <p:nvPr/>
          </p:nvSpPr>
          <p:spPr bwMode="auto">
            <a:xfrm>
              <a:off x="4646024" y="3121976"/>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21" name="Line 52"/>
            <p:cNvSpPr>
              <a:spLocks noChangeShapeType="1"/>
            </p:cNvSpPr>
            <p:nvPr/>
          </p:nvSpPr>
          <p:spPr bwMode="auto">
            <a:xfrm>
              <a:off x="4700366" y="3121976"/>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22" name="Line 53"/>
            <p:cNvSpPr>
              <a:spLocks noChangeShapeType="1"/>
            </p:cNvSpPr>
            <p:nvPr/>
          </p:nvSpPr>
          <p:spPr bwMode="auto">
            <a:xfrm>
              <a:off x="4751311" y="3148117"/>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23" name="Line 54"/>
            <p:cNvSpPr>
              <a:spLocks noChangeShapeType="1"/>
            </p:cNvSpPr>
            <p:nvPr/>
          </p:nvSpPr>
          <p:spPr bwMode="auto">
            <a:xfrm>
              <a:off x="4814144" y="3375918"/>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24" name="Line 55"/>
            <p:cNvSpPr>
              <a:spLocks noChangeShapeType="1"/>
            </p:cNvSpPr>
            <p:nvPr/>
          </p:nvSpPr>
          <p:spPr bwMode="auto">
            <a:xfrm>
              <a:off x="4868485" y="3370316"/>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25" name="Line 56"/>
            <p:cNvSpPr>
              <a:spLocks noChangeShapeType="1"/>
            </p:cNvSpPr>
            <p:nvPr/>
          </p:nvSpPr>
          <p:spPr bwMode="auto">
            <a:xfrm>
              <a:off x="4921128"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26" name="Line 57"/>
            <p:cNvSpPr>
              <a:spLocks noChangeShapeType="1"/>
            </p:cNvSpPr>
            <p:nvPr/>
          </p:nvSpPr>
          <p:spPr bwMode="auto">
            <a:xfrm>
              <a:off x="4975470"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27" name="Line 58"/>
            <p:cNvSpPr>
              <a:spLocks noChangeShapeType="1"/>
            </p:cNvSpPr>
            <p:nvPr/>
          </p:nvSpPr>
          <p:spPr bwMode="auto">
            <a:xfrm>
              <a:off x="5036604" y="338152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28" name="Line 59"/>
            <p:cNvSpPr>
              <a:spLocks noChangeShapeType="1"/>
            </p:cNvSpPr>
            <p:nvPr/>
          </p:nvSpPr>
          <p:spPr bwMode="auto">
            <a:xfrm>
              <a:off x="5089248" y="3381520"/>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29" name="Line 60"/>
            <p:cNvSpPr>
              <a:spLocks noChangeShapeType="1"/>
            </p:cNvSpPr>
            <p:nvPr/>
          </p:nvSpPr>
          <p:spPr bwMode="auto">
            <a:xfrm>
              <a:off x="5143589"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30" name="Line 61"/>
            <p:cNvSpPr>
              <a:spLocks noChangeShapeType="1"/>
            </p:cNvSpPr>
            <p:nvPr/>
          </p:nvSpPr>
          <p:spPr bwMode="auto">
            <a:xfrm flipH="1">
              <a:off x="5197931"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31" name="Line 62"/>
            <p:cNvSpPr>
              <a:spLocks noChangeShapeType="1"/>
            </p:cNvSpPr>
            <p:nvPr/>
          </p:nvSpPr>
          <p:spPr bwMode="auto">
            <a:xfrm>
              <a:off x="5250574" y="3396458"/>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32" name="Line 63"/>
            <p:cNvSpPr>
              <a:spLocks noChangeShapeType="1"/>
            </p:cNvSpPr>
            <p:nvPr/>
          </p:nvSpPr>
          <p:spPr bwMode="auto">
            <a:xfrm>
              <a:off x="5311708" y="3366582"/>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33" name="Line 64"/>
            <p:cNvSpPr>
              <a:spLocks noChangeShapeType="1"/>
            </p:cNvSpPr>
            <p:nvPr/>
          </p:nvSpPr>
          <p:spPr bwMode="auto">
            <a:xfrm>
              <a:off x="5366050" y="3372184"/>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34" name="Line 65"/>
            <p:cNvSpPr>
              <a:spLocks noChangeShapeType="1"/>
            </p:cNvSpPr>
            <p:nvPr/>
          </p:nvSpPr>
          <p:spPr bwMode="auto">
            <a:xfrm>
              <a:off x="5418693" y="3381520"/>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35" name="Line 66"/>
            <p:cNvSpPr>
              <a:spLocks noChangeShapeType="1"/>
            </p:cNvSpPr>
            <p:nvPr/>
          </p:nvSpPr>
          <p:spPr bwMode="auto">
            <a:xfrm>
              <a:off x="5471337" y="3381520"/>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36" name="Line 67"/>
            <p:cNvSpPr>
              <a:spLocks noChangeShapeType="1"/>
            </p:cNvSpPr>
            <p:nvPr/>
          </p:nvSpPr>
          <p:spPr bwMode="auto">
            <a:xfrm>
              <a:off x="5534169" y="3377785"/>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37" name="Line 68"/>
            <p:cNvSpPr>
              <a:spLocks noChangeShapeType="1"/>
            </p:cNvSpPr>
            <p:nvPr/>
          </p:nvSpPr>
          <p:spPr bwMode="auto">
            <a:xfrm>
              <a:off x="5586812" y="3359113"/>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38" name="Line 72"/>
            <p:cNvSpPr>
              <a:spLocks noChangeShapeType="1"/>
            </p:cNvSpPr>
            <p:nvPr/>
          </p:nvSpPr>
          <p:spPr bwMode="auto">
            <a:xfrm>
              <a:off x="5754932" y="3381520"/>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39" name="Line 68"/>
            <p:cNvSpPr>
              <a:spLocks noChangeShapeType="1"/>
            </p:cNvSpPr>
            <p:nvPr/>
          </p:nvSpPr>
          <p:spPr bwMode="auto">
            <a:xfrm>
              <a:off x="5710425" y="335310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40" name="Line 68"/>
            <p:cNvSpPr>
              <a:spLocks noChangeShapeType="1"/>
            </p:cNvSpPr>
            <p:nvPr/>
          </p:nvSpPr>
          <p:spPr bwMode="auto">
            <a:xfrm>
              <a:off x="5647340" y="336211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41" name="Line 44"/>
            <p:cNvSpPr>
              <a:spLocks noChangeShapeType="1"/>
            </p:cNvSpPr>
            <p:nvPr/>
          </p:nvSpPr>
          <p:spPr bwMode="auto">
            <a:xfrm>
              <a:off x="4490095" y="3355701"/>
              <a:ext cx="2547" cy="127872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42" name="Line 54"/>
            <p:cNvSpPr>
              <a:spLocks noChangeShapeType="1"/>
            </p:cNvSpPr>
            <p:nvPr/>
          </p:nvSpPr>
          <p:spPr bwMode="auto">
            <a:xfrm>
              <a:off x="2766965" y="3375003"/>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43" name="Line 55"/>
            <p:cNvSpPr>
              <a:spLocks noChangeShapeType="1"/>
            </p:cNvSpPr>
            <p:nvPr/>
          </p:nvSpPr>
          <p:spPr bwMode="auto">
            <a:xfrm>
              <a:off x="2821306" y="3369401"/>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44" name="Line 56"/>
            <p:cNvSpPr>
              <a:spLocks noChangeShapeType="1"/>
            </p:cNvSpPr>
            <p:nvPr/>
          </p:nvSpPr>
          <p:spPr bwMode="auto">
            <a:xfrm>
              <a:off x="2873949" y="3380605"/>
              <a:ext cx="1698"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45" name="Line 57"/>
            <p:cNvSpPr>
              <a:spLocks noChangeShapeType="1"/>
            </p:cNvSpPr>
            <p:nvPr/>
          </p:nvSpPr>
          <p:spPr bwMode="auto">
            <a:xfrm>
              <a:off x="2928291" y="3380605"/>
              <a:ext cx="0" cy="96626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46" name="Line 58"/>
            <p:cNvSpPr>
              <a:spLocks noChangeShapeType="1"/>
            </p:cNvSpPr>
            <p:nvPr/>
          </p:nvSpPr>
          <p:spPr bwMode="auto">
            <a:xfrm>
              <a:off x="2989425" y="3380605"/>
              <a:ext cx="0"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47" name="Line 59"/>
            <p:cNvSpPr>
              <a:spLocks noChangeShapeType="1"/>
            </p:cNvSpPr>
            <p:nvPr/>
          </p:nvSpPr>
          <p:spPr bwMode="auto">
            <a:xfrm>
              <a:off x="3042069" y="3380605"/>
              <a:ext cx="0" cy="11287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48" name="Line 60"/>
            <p:cNvSpPr>
              <a:spLocks noChangeShapeType="1"/>
            </p:cNvSpPr>
            <p:nvPr/>
          </p:nvSpPr>
          <p:spPr bwMode="auto">
            <a:xfrm>
              <a:off x="3096410" y="3380605"/>
              <a:ext cx="0" cy="12146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49" name="Line 61"/>
            <p:cNvSpPr>
              <a:spLocks noChangeShapeType="1"/>
            </p:cNvSpPr>
            <p:nvPr/>
          </p:nvSpPr>
          <p:spPr bwMode="auto">
            <a:xfrm flipH="1">
              <a:off x="3150752" y="3380605"/>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50" name="Line 62"/>
            <p:cNvSpPr>
              <a:spLocks noChangeShapeType="1"/>
            </p:cNvSpPr>
            <p:nvPr/>
          </p:nvSpPr>
          <p:spPr bwMode="auto">
            <a:xfrm>
              <a:off x="3203395" y="3395543"/>
              <a:ext cx="0" cy="12444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51" name="Line 63"/>
            <p:cNvSpPr>
              <a:spLocks noChangeShapeType="1"/>
            </p:cNvSpPr>
            <p:nvPr/>
          </p:nvSpPr>
          <p:spPr bwMode="auto">
            <a:xfrm>
              <a:off x="3264529" y="3365667"/>
              <a:ext cx="0" cy="126875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52" name="Line 64"/>
            <p:cNvSpPr>
              <a:spLocks noChangeShapeType="1"/>
            </p:cNvSpPr>
            <p:nvPr/>
          </p:nvSpPr>
          <p:spPr bwMode="auto">
            <a:xfrm>
              <a:off x="3318871" y="3198570"/>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53" name="Line 65"/>
            <p:cNvSpPr>
              <a:spLocks noChangeShapeType="1"/>
            </p:cNvSpPr>
            <p:nvPr/>
          </p:nvSpPr>
          <p:spPr bwMode="auto">
            <a:xfrm>
              <a:off x="3371514" y="3100743"/>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54" name="Line 66"/>
            <p:cNvSpPr>
              <a:spLocks noChangeShapeType="1"/>
            </p:cNvSpPr>
            <p:nvPr/>
          </p:nvSpPr>
          <p:spPr bwMode="auto">
            <a:xfrm>
              <a:off x="3424158" y="3124211"/>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55" name="Line 67"/>
            <p:cNvSpPr>
              <a:spLocks noChangeShapeType="1"/>
            </p:cNvSpPr>
            <p:nvPr/>
          </p:nvSpPr>
          <p:spPr bwMode="auto">
            <a:xfrm>
              <a:off x="3486990" y="3275380"/>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56" name="Line 68"/>
            <p:cNvSpPr>
              <a:spLocks noChangeShapeType="1"/>
            </p:cNvSpPr>
            <p:nvPr/>
          </p:nvSpPr>
          <p:spPr bwMode="auto">
            <a:xfrm>
              <a:off x="3539633"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57" name="Line 72"/>
            <p:cNvSpPr>
              <a:spLocks noChangeShapeType="1"/>
            </p:cNvSpPr>
            <p:nvPr/>
          </p:nvSpPr>
          <p:spPr bwMode="auto">
            <a:xfrm>
              <a:off x="3707753"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58" name="Line 68"/>
            <p:cNvSpPr>
              <a:spLocks noChangeShapeType="1"/>
            </p:cNvSpPr>
            <p:nvPr/>
          </p:nvSpPr>
          <p:spPr bwMode="auto">
            <a:xfrm>
              <a:off x="3663246" y="335219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59" name="Line 68"/>
            <p:cNvSpPr>
              <a:spLocks noChangeShapeType="1"/>
            </p:cNvSpPr>
            <p:nvPr/>
          </p:nvSpPr>
          <p:spPr bwMode="auto">
            <a:xfrm>
              <a:off x="3600161"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60" name="Line 65"/>
            <p:cNvSpPr>
              <a:spLocks noChangeShapeType="1"/>
            </p:cNvSpPr>
            <p:nvPr/>
          </p:nvSpPr>
          <p:spPr bwMode="auto">
            <a:xfrm>
              <a:off x="3765495" y="3148117"/>
              <a:ext cx="0" cy="15208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61" name="Line 66"/>
            <p:cNvSpPr>
              <a:spLocks noChangeShapeType="1"/>
            </p:cNvSpPr>
            <p:nvPr/>
          </p:nvSpPr>
          <p:spPr bwMode="auto">
            <a:xfrm>
              <a:off x="3818139" y="3125711"/>
              <a:ext cx="1698" cy="15582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62" name="Line 67"/>
            <p:cNvSpPr>
              <a:spLocks noChangeShapeType="1"/>
            </p:cNvSpPr>
            <p:nvPr/>
          </p:nvSpPr>
          <p:spPr bwMode="auto">
            <a:xfrm>
              <a:off x="3880971" y="3148117"/>
              <a:ext cx="0" cy="152086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63" name="Line 68"/>
            <p:cNvSpPr>
              <a:spLocks noChangeShapeType="1"/>
            </p:cNvSpPr>
            <p:nvPr/>
          </p:nvSpPr>
          <p:spPr bwMode="auto">
            <a:xfrm>
              <a:off x="3933614"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64" name="Line 72"/>
            <p:cNvSpPr>
              <a:spLocks noChangeShapeType="1"/>
            </p:cNvSpPr>
            <p:nvPr/>
          </p:nvSpPr>
          <p:spPr bwMode="auto">
            <a:xfrm>
              <a:off x="4101734"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65" name="Line 68"/>
            <p:cNvSpPr>
              <a:spLocks noChangeShapeType="1"/>
            </p:cNvSpPr>
            <p:nvPr/>
          </p:nvSpPr>
          <p:spPr bwMode="auto">
            <a:xfrm>
              <a:off x="4031385" y="3352191"/>
              <a:ext cx="0" cy="129585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66" name="Line 68"/>
            <p:cNvSpPr>
              <a:spLocks noChangeShapeType="1"/>
            </p:cNvSpPr>
            <p:nvPr/>
          </p:nvSpPr>
          <p:spPr bwMode="auto">
            <a:xfrm>
              <a:off x="3994142"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67" name="Freeform 73"/>
            <p:cNvSpPr>
              <a:spLocks/>
            </p:cNvSpPr>
            <p:nvPr/>
          </p:nvSpPr>
          <p:spPr bwMode="auto">
            <a:xfrm>
              <a:off x="2720296" y="4346872"/>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8568" name="Freeform 74"/>
            <p:cNvSpPr>
              <a:spLocks/>
            </p:cNvSpPr>
            <p:nvPr/>
          </p:nvSpPr>
          <p:spPr bwMode="auto">
            <a:xfrm>
              <a:off x="4455829" y="4397287"/>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8569" name="Freeform 75"/>
            <p:cNvSpPr>
              <a:spLocks/>
            </p:cNvSpPr>
            <p:nvPr/>
          </p:nvSpPr>
          <p:spPr bwMode="auto">
            <a:xfrm>
              <a:off x="2720296" y="3060358"/>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8570" name="Freeform 76"/>
            <p:cNvSpPr>
              <a:spLocks/>
            </p:cNvSpPr>
            <p:nvPr/>
          </p:nvSpPr>
          <p:spPr bwMode="auto">
            <a:xfrm>
              <a:off x="4455829" y="3099570"/>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grpSp>
      <p:grpSp>
        <p:nvGrpSpPr>
          <p:cNvPr id="18439" name="Group 207"/>
          <p:cNvGrpSpPr>
            <a:grpSpLocks/>
          </p:cNvGrpSpPr>
          <p:nvPr/>
        </p:nvGrpSpPr>
        <p:grpSpPr bwMode="auto">
          <a:xfrm>
            <a:off x="5148265" y="3390903"/>
            <a:ext cx="2662237" cy="1349375"/>
            <a:chOff x="2438400" y="3200400"/>
            <a:chExt cx="3044825" cy="1631950"/>
          </a:xfrm>
        </p:grpSpPr>
        <p:sp>
          <p:nvSpPr>
            <p:cNvPr id="18440" name="Line 6"/>
            <p:cNvSpPr>
              <a:spLocks noChangeShapeType="1"/>
            </p:cNvSpPr>
            <p:nvPr/>
          </p:nvSpPr>
          <p:spPr bwMode="auto">
            <a:xfrm>
              <a:off x="2438400" y="3517827"/>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41" name="Line 7"/>
            <p:cNvSpPr>
              <a:spLocks noChangeShapeType="1"/>
            </p:cNvSpPr>
            <p:nvPr/>
          </p:nvSpPr>
          <p:spPr bwMode="auto">
            <a:xfrm flipH="1">
              <a:off x="2438400" y="3517827"/>
              <a:ext cx="54342"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42" name="Line 8"/>
            <p:cNvSpPr>
              <a:spLocks noChangeShapeType="1"/>
            </p:cNvSpPr>
            <p:nvPr/>
          </p:nvSpPr>
          <p:spPr bwMode="auto">
            <a:xfrm flipH="1">
              <a:off x="2438400" y="3515960"/>
              <a:ext cx="106985" cy="126970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43" name="Line 9"/>
            <p:cNvSpPr>
              <a:spLocks noChangeShapeType="1"/>
            </p:cNvSpPr>
            <p:nvPr/>
          </p:nvSpPr>
          <p:spPr bwMode="auto">
            <a:xfrm flipH="1">
              <a:off x="2438400" y="3525296"/>
              <a:ext cx="159628" cy="126037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44" name="Line 10"/>
            <p:cNvSpPr>
              <a:spLocks noChangeShapeType="1"/>
            </p:cNvSpPr>
            <p:nvPr/>
          </p:nvSpPr>
          <p:spPr bwMode="auto">
            <a:xfrm flipH="1">
              <a:off x="2438400" y="3521562"/>
              <a:ext cx="224159" cy="12641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45" name="Line 11"/>
            <p:cNvSpPr>
              <a:spLocks noChangeShapeType="1"/>
            </p:cNvSpPr>
            <p:nvPr/>
          </p:nvSpPr>
          <p:spPr bwMode="auto">
            <a:xfrm flipH="1">
              <a:off x="2438400" y="3517827"/>
              <a:ext cx="275104"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46" name="Line 12"/>
            <p:cNvSpPr>
              <a:spLocks noChangeShapeType="1"/>
            </p:cNvSpPr>
            <p:nvPr/>
          </p:nvSpPr>
          <p:spPr bwMode="auto">
            <a:xfrm flipH="1">
              <a:off x="2438400" y="3527163"/>
              <a:ext cx="327747"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47" name="Line 13"/>
            <p:cNvSpPr>
              <a:spLocks noChangeShapeType="1"/>
            </p:cNvSpPr>
            <p:nvPr/>
          </p:nvSpPr>
          <p:spPr bwMode="auto">
            <a:xfrm flipH="1">
              <a:off x="2438400" y="3517827"/>
              <a:ext cx="382089"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48" name="Line 14"/>
            <p:cNvSpPr>
              <a:spLocks noChangeShapeType="1"/>
            </p:cNvSpPr>
            <p:nvPr/>
          </p:nvSpPr>
          <p:spPr bwMode="auto">
            <a:xfrm flipH="1">
              <a:off x="2438400" y="3517827"/>
              <a:ext cx="44322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49" name="Line 15"/>
            <p:cNvSpPr>
              <a:spLocks noChangeShapeType="1"/>
            </p:cNvSpPr>
            <p:nvPr/>
          </p:nvSpPr>
          <p:spPr bwMode="auto">
            <a:xfrm flipH="1">
              <a:off x="2492742" y="3521562"/>
              <a:ext cx="441525"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50" name="Line 16"/>
            <p:cNvSpPr>
              <a:spLocks noChangeShapeType="1"/>
            </p:cNvSpPr>
            <p:nvPr/>
          </p:nvSpPr>
          <p:spPr bwMode="auto">
            <a:xfrm flipH="1">
              <a:off x="2545385" y="3517827"/>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51" name="Line 17"/>
            <p:cNvSpPr>
              <a:spLocks noChangeShapeType="1"/>
            </p:cNvSpPr>
            <p:nvPr/>
          </p:nvSpPr>
          <p:spPr bwMode="auto">
            <a:xfrm flipH="1">
              <a:off x="2598028" y="3301230"/>
              <a:ext cx="443223" cy="120809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52" name="Line 18"/>
            <p:cNvSpPr>
              <a:spLocks noChangeShapeType="1"/>
            </p:cNvSpPr>
            <p:nvPr/>
          </p:nvSpPr>
          <p:spPr bwMode="auto">
            <a:xfrm flipH="1">
              <a:off x="2660861" y="3239612"/>
              <a:ext cx="441525"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53" name="Line 19"/>
            <p:cNvSpPr>
              <a:spLocks noChangeShapeType="1"/>
            </p:cNvSpPr>
            <p:nvPr/>
          </p:nvSpPr>
          <p:spPr bwMode="auto">
            <a:xfrm flipH="1">
              <a:off x="2713504" y="3254549"/>
              <a:ext cx="443223"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54" name="Line 20"/>
            <p:cNvSpPr>
              <a:spLocks noChangeShapeType="1"/>
            </p:cNvSpPr>
            <p:nvPr/>
          </p:nvSpPr>
          <p:spPr bwMode="auto">
            <a:xfrm flipH="1">
              <a:off x="2766147" y="3443139"/>
              <a:ext cx="443223" cy="123609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55" name="Line 21"/>
            <p:cNvSpPr>
              <a:spLocks noChangeShapeType="1"/>
            </p:cNvSpPr>
            <p:nvPr/>
          </p:nvSpPr>
          <p:spPr bwMode="auto">
            <a:xfrm flipH="1">
              <a:off x="2820489" y="3495421"/>
              <a:ext cx="444921"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56" name="Line 22"/>
            <p:cNvSpPr>
              <a:spLocks noChangeShapeType="1"/>
            </p:cNvSpPr>
            <p:nvPr/>
          </p:nvSpPr>
          <p:spPr bwMode="auto">
            <a:xfrm flipH="1">
              <a:off x="2881623" y="3508491"/>
              <a:ext cx="438129" cy="126597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57" name="Line 23"/>
            <p:cNvSpPr>
              <a:spLocks noChangeShapeType="1"/>
            </p:cNvSpPr>
            <p:nvPr/>
          </p:nvSpPr>
          <p:spPr bwMode="auto">
            <a:xfrm flipH="1">
              <a:off x="2934267" y="3517827"/>
              <a:ext cx="446620"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58" name="Line 24"/>
            <p:cNvSpPr>
              <a:spLocks noChangeShapeType="1"/>
            </p:cNvSpPr>
            <p:nvPr/>
          </p:nvSpPr>
          <p:spPr bwMode="auto">
            <a:xfrm flipH="1">
              <a:off x="2988608" y="3502890"/>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59" name="Line 25"/>
            <p:cNvSpPr>
              <a:spLocks noChangeShapeType="1"/>
            </p:cNvSpPr>
            <p:nvPr/>
          </p:nvSpPr>
          <p:spPr bwMode="auto">
            <a:xfrm flipH="1">
              <a:off x="3041252" y="3295628"/>
              <a:ext cx="444921" cy="122863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60" name="Line 26"/>
            <p:cNvSpPr>
              <a:spLocks noChangeShapeType="1"/>
            </p:cNvSpPr>
            <p:nvPr/>
          </p:nvSpPr>
          <p:spPr bwMode="auto">
            <a:xfrm flipH="1">
              <a:off x="3102386" y="3265753"/>
              <a:ext cx="436431"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61" name="Line 27"/>
            <p:cNvSpPr>
              <a:spLocks noChangeShapeType="1"/>
            </p:cNvSpPr>
            <p:nvPr/>
          </p:nvSpPr>
          <p:spPr bwMode="auto">
            <a:xfrm flipH="1">
              <a:off x="3149935" y="3254549"/>
              <a:ext cx="450016"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62" name="Line 28"/>
            <p:cNvSpPr>
              <a:spLocks noChangeShapeType="1"/>
            </p:cNvSpPr>
            <p:nvPr/>
          </p:nvSpPr>
          <p:spPr bwMode="auto">
            <a:xfrm flipH="1">
              <a:off x="3209371" y="3443139"/>
              <a:ext cx="444921"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63" name="Line 29"/>
            <p:cNvSpPr>
              <a:spLocks noChangeShapeType="1"/>
            </p:cNvSpPr>
            <p:nvPr/>
          </p:nvSpPr>
          <p:spPr bwMode="auto">
            <a:xfrm flipH="1">
              <a:off x="3263712" y="3486085"/>
              <a:ext cx="443223"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64" name="Line 30"/>
            <p:cNvSpPr>
              <a:spLocks noChangeShapeType="1"/>
            </p:cNvSpPr>
            <p:nvPr/>
          </p:nvSpPr>
          <p:spPr bwMode="auto">
            <a:xfrm flipH="1">
              <a:off x="3263712" y="3482350"/>
              <a:ext cx="495867" cy="130705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65" name="Line 31"/>
            <p:cNvSpPr>
              <a:spLocks noChangeShapeType="1"/>
            </p:cNvSpPr>
            <p:nvPr/>
          </p:nvSpPr>
          <p:spPr bwMode="auto">
            <a:xfrm flipH="1">
              <a:off x="3318054" y="3512226"/>
              <a:ext cx="504358"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66" name="Line 32"/>
            <p:cNvSpPr>
              <a:spLocks noChangeShapeType="1"/>
            </p:cNvSpPr>
            <p:nvPr/>
          </p:nvSpPr>
          <p:spPr bwMode="auto">
            <a:xfrm flipH="1">
              <a:off x="3377490" y="3512226"/>
              <a:ext cx="444921"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67" name="Line 33"/>
            <p:cNvSpPr>
              <a:spLocks noChangeShapeType="1"/>
            </p:cNvSpPr>
            <p:nvPr/>
          </p:nvSpPr>
          <p:spPr bwMode="auto">
            <a:xfrm flipH="1">
              <a:off x="3431831" y="3512226"/>
              <a:ext cx="39058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68" name="Line 34"/>
            <p:cNvSpPr>
              <a:spLocks noChangeShapeType="1"/>
            </p:cNvSpPr>
            <p:nvPr/>
          </p:nvSpPr>
          <p:spPr bwMode="auto">
            <a:xfrm flipH="1">
              <a:off x="3486173" y="3512226"/>
              <a:ext cx="33623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69" name="Line 35"/>
            <p:cNvSpPr>
              <a:spLocks noChangeShapeType="1"/>
            </p:cNvSpPr>
            <p:nvPr/>
          </p:nvSpPr>
          <p:spPr bwMode="auto">
            <a:xfrm flipH="1">
              <a:off x="3538816" y="3512226"/>
              <a:ext cx="283595"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70" name="Line 36"/>
            <p:cNvSpPr>
              <a:spLocks noChangeShapeType="1"/>
            </p:cNvSpPr>
            <p:nvPr/>
          </p:nvSpPr>
          <p:spPr bwMode="auto">
            <a:xfrm flipH="1">
              <a:off x="3599951" y="3512226"/>
              <a:ext cx="222461"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71" name="Line 37"/>
            <p:cNvSpPr>
              <a:spLocks noChangeShapeType="1"/>
            </p:cNvSpPr>
            <p:nvPr/>
          </p:nvSpPr>
          <p:spPr bwMode="auto">
            <a:xfrm flipH="1">
              <a:off x="3654292" y="3512226"/>
              <a:ext cx="168119"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72" name="Line 38"/>
            <p:cNvSpPr>
              <a:spLocks noChangeShapeType="1"/>
            </p:cNvSpPr>
            <p:nvPr/>
          </p:nvSpPr>
          <p:spPr bwMode="auto">
            <a:xfrm flipH="1">
              <a:off x="3706936" y="3512226"/>
              <a:ext cx="115476"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73" name="Line 39"/>
            <p:cNvSpPr>
              <a:spLocks noChangeShapeType="1"/>
            </p:cNvSpPr>
            <p:nvPr/>
          </p:nvSpPr>
          <p:spPr bwMode="auto">
            <a:xfrm flipH="1">
              <a:off x="3759579" y="3512226"/>
              <a:ext cx="62832"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74" name="Line 40"/>
            <p:cNvSpPr>
              <a:spLocks noChangeShapeType="1"/>
            </p:cNvSpPr>
            <p:nvPr/>
          </p:nvSpPr>
          <p:spPr bwMode="auto">
            <a:xfrm>
              <a:off x="3822411" y="3512226"/>
              <a:ext cx="0"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75" name="Line 41"/>
            <p:cNvSpPr>
              <a:spLocks noChangeShapeType="1"/>
            </p:cNvSpPr>
            <p:nvPr/>
          </p:nvSpPr>
          <p:spPr bwMode="auto">
            <a:xfrm flipH="1">
              <a:off x="3873357" y="3486085"/>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76" name="Line 42"/>
            <p:cNvSpPr>
              <a:spLocks noChangeShapeType="1"/>
            </p:cNvSpPr>
            <p:nvPr/>
          </p:nvSpPr>
          <p:spPr bwMode="auto">
            <a:xfrm>
              <a:off x="3929396" y="3265753"/>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77" name="Line 43"/>
            <p:cNvSpPr>
              <a:spLocks noChangeShapeType="1"/>
            </p:cNvSpPr>
            <p:nvPr/>
          </p:nvSpPr>
          <p:spPr bwMode="auto">
            <a:xfrm flipH="1">
              <a:off x="3976945" y="3200400"/>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78" name="Line 44"/>
            <p:cNvSpPr>
              <a:spLocks noChangeShapeType="1"/>
            </p:cNvSpPr>
            <p:nvPr/>
          </p:nvSpPr>
          <p:spPr bwMode="auto">
            <a:xfrm>
              <a:off x="4038079" y="3245213"/>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79" name="Line 45"/>
            <p:cNvSpPr>
              <a:spLocks noChangeShapeType="1"/>
            </p:cNvSpPr>
            <p:nvPr/>
          </p:nvSpPr>
          <p:spPr bwMode="auto">
            <a:xfrm>
              <a:off x="4097515" y="3435670"/>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80" name="Line 46"/>
            <p:cNvSpPr>
              <a:spLocks noChangeShapeType="1"/>
            </p:cNvSpPr>
            <p:nvPr/>
          </p:nvSpPr>
          <p:spPr bwMode="auto">
            <a:xfrm>
              <a:off x="4150159" y="3482350"/>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81" name="Line 47"/>
            <p:cNvSpPr>
              <a:spLocks noChangeShapeType="1"/>
            </p:cNvSpPr>
            <p:nvPr/>
          </p:nvSpPr>
          <p:spPr bwMode="auto">
            <a:xfrm flipH="1">
              <a:off x="4150159" y="3512226"/>
              <a:ext cx="5264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82" name="Line 48"/>
            <p:cNvSpPr>
              <a:spLocks noChangeShapeType="1"/>
            </p:cNvSpPr>
            <p:nvPr/>
          </p:nvSpPr>
          <p:spPr bwMode="auto">
            <a:xfrm flipH="1">
              <a:off x="4202802" y="3497288"/>
              <a:ext cx="54342"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83" name="Line 49"/>
            <p:cNvSpPr>
              <a:spLocks noChangeShapeType="1"/>
            </p:cNvSpPr>
            <p:nvPr/>
          </p:nvSpPr>
          <p:spPr bwMode="auto">
            <a:xfrm>
              <a:off x="4257144" y="3497288"/>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84" name="Line 50"/>
            <p:cNvSpPr>
              <a:spLocks noChangeShapeType="1"/>
            </p:cNvSpPr>
            <p:nvPr/>
          </p:nvSpPr>
          <p:spPr bwMode="auto">
            <a:xfrm>
              <a:off x="4318278" y="3461811"/>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85" name="Line 51"/>
            <p:cNvSpPr>
              <a:spLocks noChangeShapeType="1"/>
            </p:cNvSpPr>
            <p:nvPr/>
          </p:nvSpPr>
          <p:spPr bwMode="auto">
            <a:xfrm>
              <a:off x="4370921" y="3262018"/>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86" name="Line 52"/>
            <p:cNvSpPr>
              <a:spLocks noChangeShapeType="1"/>
            </p:cNvSpPr>
            <p:nvPr/>
          </p:nvSpPr>
          <p:spPr bwMode="auto">
            <a:xfrm>
              <a:off x="4425263" y="3262018"/>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87" name="Line 53"/>
            <p:cNvSpPr>
              <a:spLocks noChangeShapeType="1"/>
            </p:cNvSpPr>
            <p:nvPr/>
          </p:nvSpPr>
          <p:spPr bwMode="auto">
            <a:xfrm>
              <a:off x="4476208" y="3288159"/>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88" name="Line 54"/>
            <p:cNvSpPr>
              <a:spLocks noChangeShapeType="1"/>
            </p:cNvSpPr>
            <p:nvPr/>
          </p:nvSpPr>
          <p:spPr bwMode="auto">
            <a:xfrm>
              <a:off x="4539041" y="3515960"/>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89" name="Line 55"/>
            <p:cNvSpPr>
              <a:spLocks noChangeShapeType="1"/>
            </p:cNvSpPr>
            <p:nvPr/>
          </p:nvSpPr>
          <p:spPr bwMode="auto">
            <a:xfrm>
              <a:off x="4593382" y="3510358"/>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90" name="Line 56"/>
            <p:cNvSpPr>
              <a:spLocks noChangeShapeType="1"/>
            </p:cNvSpPr>
            <p:nvPr/>
          </p:nvSpPr>
          <p:spPr bwMode="auto">
            <a:xfrm>
              <a:off x="4646025"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91" name="Line 57"/>
            <p:cNvSpPr>
              <a:spLocks noChangeShapeType="1"/>
            </p:cNvSpPr>
            <p:nvPr/>
          </p:nvSpPr>
          <p:spPr bwMode="auto">
            <a:xfrm>
              <a:off x="4700367"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92" name="Line 58"/>
            <p:cNvSpPr>
              <a:spLocks noChangeShapeType="1"/>
            </p:cNvSpPr>
            <p:nvPr/>
          </p:nvSpPr>
          <p:spPr bwMode="auto">
            <a:xfrm>
              <a:off x="4761501" y="3521562"/>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93" name="Line 59"/>
            <p:cNvSpPr>
              <a:spLocks noChangeShapeType="1"/>
            </p:cNvSpPr>
            <p:nvPr/>
          </p:nvSpPr>
          <p:spPr bwMode="auto">
            <a:xfrm>
              <a:off x="4814145" y="3521562"/>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94" name="Line 60"/>
            <p:cNvSpPr>
              <a:spLocks noChangeShapeType="1"/>
            </p:cNvSpPr>
            <p:nvPr/>
          </p:nvSpPr>
          <p:spPr bwMode="auto">
            <a:xfrm>
              <a:off x="4868486"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95" name="Line 61"/>
            <p:cNvSpPr>
              <a:spLocks noChangeShapeType="1"/>
            </p:cNvSpPr>
            <p:nvPr/>
          </p:nvSpPr>
          <p:spPr bwMode="auto">
            <a:xfrm flipH="1">
              <a:off x="4922828"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96" name="Line 62"/>
            <p:cNvSpPr>
              <a:spLocks noChangeShapeType="1"/>
            </p:cNvSpPr>
            <p:nvPr/>
          </p:nvSpPr>
          <p:spPr bwMode="auto">
            <a:xfrm>
              <a:off x="4975471" y="353650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97" name="Line 63"/>
            <p:cNvSpPr>
              <a:spLocks noChangeShapeType="1"/>
            </p:cNvSpPr>
            <p:nvPr/>
          </p:nvSpPr>
          <p:spPr bwMode="auto">
            <a:xfrm>
              <a:off x="5036605" y="3506624"/>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98" name="Line 64"/>
            <p:cNvSpPr>
              <a:spLocks noChangeShapeType="1"/>
            </p:cNvSpPr>
            <p:nvPr/>
          </p:nvSpPr>
          <p:spPr bwMode="auto">
            <a:xfrm>
              <a:off x="5090947" y="3512226"/>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499" name="Line 65"/>
            <p:cNvSpPr>
              <a:spLocks noChangeShapeType="1"/>
            </p:cNvSpPr>
            <p:nvPr/>
          </p:nvSpPr>
          <p:spPr bwMode="auto">
            <a:xfrm>
              <a:off x="5143590" y="3521562"/>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00" name="Line 66"/>
            <p:cNvSpPr>
              <a:spLocks noChangeShapeType="1"/>
            </p:cNvSpPr>
            <p:nvPr/>
          </p:nvSpPr>
          <p:spPr bwMode="auto">
            <a:xfrm>
              <a:off x="5196234" y="3521562"/>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01" name="Line 67"/>
            <p:cNvSpPr>
              <a:spLocks noChangeShapeType="1"/>
            </p:cNvSpPr>
            <p:nvPr/>
          </p:nvSpPr>
          <p:spPr bwMode="auto">
            <a:xfrm>
              <a:off x="5259066" y="3517827"/>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02" name="Line 68"/>
            <p:cNvSpPr>
              <a:spLocks noChangeShapeType="1"/>
            </p:cNvSpPr>
            <p:nvPr/>
          </p:nvSpPr>
          <p:spPr bwMode="auto">
            <a:xfrm>
              <a:off x="5311709" y="349915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03" name="Line 69"/>
            <p:cNvSpPr>
              <a:spLocks noChangeShapeType="1"/>
            </p:cNvSpPr>
            <p:nvPr/>
          </p:nvSpPr>
          <p:spPr bwMode="auto">
            <a:xfrm flipH="1">
              <a:off x="5308313" y="3508491"/>
              <a:ext cx="56040" cy="131078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04" name="Line 70"/>
            <p:cNvSpPr>
              <a:spLocks noChangeShapeType="1"/>
            </p:cNvSpPr>
            <p:nvPr/>
          </p:nvSpPr>
          <p:spPr bwMode="auto">
            <a:xfrm flipH="1">
              <a:off x="5364353" y="3517827"/>
              <a:ext cx="54342"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05" name="Line 71"/>
            <p:cNvSpPr>
              <a:spLocks noChangeShapeType="1"/>
            </p:cNvSpPr>
            <p:nvPr/>
          </p:nvSpPr>
          <p:spPr bwMode="auto">
            <a:xfrm flipH="1">
              <a:off x="5418694" y="3521562"/>
              <a:ext cx="61134" cy="128464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06" name="Line 72"/>
            <p:cNvSpPr>
              <a:spLocks noChangeShapeType="1"/>
            </p:cNvSpPr>
            <p:nvPr/>
          </p:nvSpPr>
          <p:spPr bwMode="auto">
            <a:xfrm>
              <a:off x="5479829" y="3521562"/>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8507" name="Freeform 73"/>
            <p:cNvSpPr>
              <a:spLocks/>
            </p:cNvSpPr>
            <p:nvPr/>
          </p:nvSpPr>
          <p:spPr bwMode="auto">
            <a:xfrm>
              <a:off x="2445193" y="4486914"/>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8508" name="Freeform 74"/>
            <p:cNvSpPr>
              <a:spLocks/>
            </p:cNvSpPr>
            <p:nvPr/>
          </p:nvSpPr>
          <p:spPr bwMode="auto">
            <a:xfrm>
              <a:off x="4180726" y="4537329"/>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8509" name="Freeform 75"/>
            <p:cNvSpPr>
              <a:spLocks/>
            </p:cNvSpPr>
            <p:nvPr/>
          </p:nvSpPr>
          <p:spPr bwMode="auto">
            <a:xfrm>
              <a:off x="2445193" y="3200400"/>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8510" name="Freeform 76"/>
            <p:cNvSpPr>
              <a:spLocks/>
            </p:cNvSpPr>
            <p:nvPr/>
          </p:nvSpPr>
          <p:spPr bwMode="auto">
            <a:xfrm>
              <a:off x="4180726" y="3239612"/>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grpSp>
      <p:sp>
        <p:nvSpPr>
          <p:cNvPr id="137" name="Footer Placeholder 1">
            <a:extLst>
              <a:ext uri="{FF2B5EF4-FFF2-40B4-BE49-F238E27FC236}">
                <a16:creationId xmlns:a16="http://schemas.microsoft.com/office/drawing/2014/main" id="{CFB6DBF3-4086-47F9-BF45-5369AB36EFE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52359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73113"/>
            <a:ext cx="8229600" cy="1066800"/>
          </a:xfrm>
        </p:spPr>
        <p:txBody>
          <a:bodyPr>
            <a:normAutofit fontScale="90000"/>
          </a:bodyPr>
          <a:lstStyle/>
          <a:p>
            <a:r>
              <a:rPr lang="en-US" altLang="en-US">
                <a:ea typeface="ＭＳ Ｐゴシック" pitchFamily="-107" charset="-128"/>
              </a:rPr>
              <a:t>Distance Measures:</a:t>
            </a:r>
            <a:br>
              <a:rPr lang="en-US" altLang="en-US">
                <a:ea typeface="ＭＳ Ｐゴシック" pitchFamily="-107" charset="-128"/>
              </a:rPr>
            </a:br>
            <a:r>
              <a:rPr lang="en-US" altLang="en-US">
                <a:ea typeface="ＭＳ Ｐゴシック" pitchFamily="-107" charset="-128"/>
              </a:rPr>
              <a:t>LCSS against Euclidean, DTW</a:t>
            </a:r>
            <a:br>
              <a:rPr lang="en-US" altLang="en-US">
                <a:ea typeface="ＭＳ Ｐゴシック" pitchFamily="-107" charset="-128"/>
              </a:rPr>
            </a:br>
            <a:endParaRPr lang="en-US" altLang="en-US">
              <a:ea typeface="ＭＳ Ｐゴシック" pitchFamily="-107" charset="-128"/>
            </a:endParaRPr>
          </a:p>
        </p:txBody>
      </p:sp>
      <p:sp>
        <p:nvSpPr>
          <p:cNvPr id="19459" name="Content Placeholder 2"/>
          <p:cNvSpPr>
            <a:spLocks noGrp="1"/>
          </p:cNvSpPr>
          <p:nvPr>
            <p:ph idx="1"/>
          </p:nvPr>
        </p:nvSpPr>
        <p:spPr>
          <a:xfrm>
            <a:off x="457200" y="1835150"/>
            <a:ext cx="8229600" cy="4718051"/>
          </a:xfrm>
        </p:spPr>
        <p:txBody>
          <a:bodyPr>
            <a:normAutofit lnSpcReduction="10000"/>
          </a:bodyPr>
          <a:lstStyle/>
          <a:p>
            <a:endParaRPr lang="en-US" altLang="en-US" sz="2000" dirty="0">
              <a:ea typeface="ＭＳ Ｐゴシック" pitchFamily="-107" charset="-128"/>
            </a:endParaRPr>
          </a:p>
          <a:p>
            <a:r>
              <a:rPr lang="en-US" altLang="en-US" sz="2200" dirty="0">
                <a:ea typeface="ＭＳ Ｐゴシック" pitchFamily="-107" charset="-128"/>
              </a:rPr>
              <a:t>Euclidean</a:t>
            </a:r>
          </a:p>
          <a:p>
            <a:pPr lvl="1"/>
            <a:r>
              <a:rPr lang="en-US" altLang="en-US" sz="2000" dirty="0">
                <a:ea typeface="ＭＳ Ｐゴシック" pitchFamily="-107" charset="-128"/>
              </a:rPr>
              <a:t>rigid</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r>
              <a:rPr lang="en-US" altLang="en-US" sz="2200" dirty="0">
                <a:ea typeface="ＭＳ Ｐゴシック" pitchFamily="-107" charset="-128"/>
              </a:rPr>
              <a:t>Dynamic Time Warping (DTW)</a:t>
            </a:r>
          </a:p>
          <a:p>
            <a:pPr lvl="1"/>
            <a:r>
              <a:rPr lang="en-US" altLang="en-US" sz="2000" dirty="0">
                <a:ea typeface="ＭＳ Ｐゴシック" pitchFamily="-107" charset="-128"/>
              </a:rPr>
              <a:t>allows local scaling</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r>
              <a:rPr lang="en-US" altLang="en-US" sz="2200" dirty="0">
                <a:ea typeface="ＭＳ Ｐゴシック" pitchFamily="-107" charset="-128"/>
              </a:rPr>
              <a:t>Longest Common </a:t>
            </a:r>
            <a:r>
              <a:rPr lang="en-US" altLang="en-US" sz="2200" dirty="0" err="1">
                <a:ea typeface="ＭＳ Ｐゴシック" pitchFamily="-107" charset="-128"/>
              </a:rPr>
              <a:t>SubSequence</a:t>
            </a:r>
            <a:r>
              <a:rPr lang="en-US" altLang="en-US" sz="2200" dirty="0">
                <a:ea typeface="ＭＳ Ｐゴシック" pitchFamily="-107" charset="-128"/>
              </a:rPr>
              <a:t> (LCSS)</a:t>
            </a:r>
          </a:p>
          <a:p>
            <a:pPr lvl="1"/>
            <a:r>
              <a:rPr lang="en-US" altLang="en-US" sz="2000" dirty="0">
                <a:ea typeface="ＭＳ Ｐゴシック" pitchFamily="-107" charset="-128"/>
              </a:rPr>
              <a:t>allows local scaling</a:t>
            </a:r>
          </a:p>
          <a:p>
            <a:pPr lvl="1"/>
            <a:r>
              <a:rPr lang="en-US" altLang="en-US" sz="2000" dirty="0">
                <a:ea typeface="ＭＳ Ｐゴシック" pitchFamily="-107" charset="-128"/>
              </a:rPr>
              <a:t>ignores outliers</a:t>
            </a:r>
          </a:p>
        </p:txBody>
      </p:sp>
      <p:grpSp>
        <p:nvGrpSpPr>
          <p:cNvPr id="19462" name="Group 145"/>
          <p:cNvGrpSpPr>
            <a:grpSpLocks/>
          </p:cNvGrpSpPr>
          <p:nvPr/>
        </p:nvGrpSpPr>
        <p:grpSpPr bwMode="auto">
          <a:xfrm>
            <a:off x="3305176" y="1847853"/>
            <a:ext cx="2660651" cy="1350963"/>
            <a:chOff x="2713503" y="3060358"/>
            <a:chExt cx="3044825" cy="1631950"/>
          </a:xfrm>
        </p:grpSpPr>
        <p:sp>
          <p:nvSpPr>
            <p:cNvPr id="19536" name="Line 6"/>
            <p:cNvSpPr>
              <a:spLocks noChangeShapeType="1"/>
            </p:cNvSpPr>
            <p:nvPr/>
          </p:nvSpPr>
          <p:spPr bwMode="auto">
            <a:xfrm>
              <a:off x="2713503" y="3377785"/>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7" name="Line 41"/>
            <p:cNvSpPr>
              <a:spLocks noChangeShapeType="1"/>
            </p:cNvSpPr>
            <p:nvPr/>
          </p:nvSpPr>
          <p:spPr bwMode="auto">
            <a:xfrm flipH="1">
              <a:off x="4148460" y="3346043"/>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8" name="Line 42"/>
            <p:cNvSpPr>
              <a:spLocks noChangeShapeType="1"/>
            </p:cNvSpPr>
            <p:nvPr/>
          </p:nvSpPr>
          <p:spPr bwMode="auto">
            <a:xfrm>
              <a:off x="4204499" y="3125711"/>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9" name="Line 43"/>
            <p:cNvSpPr>
              <a:spLocks noChangeShapeType="1"/>
            </p:cNvSpPr>
            <p:nvPr/>
          </p:nvSpPr>
          <p:spPr bwMode="auto">
            <a:xfrm flipH="1">
              <a:off x="4252048" y="3060358"/>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0" name="Line 44"/>
            <p:cNvSpPr>
              <a:spLocks noChangeShapeType="1"/>
            </p:cNvSpPr>
            <p:nvPr/>
          </p:nvSpPr>
          <p:spPr bwMode="auto">
            <a:xfrm>
              <a:off x="4313182" y="3105171"/>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1" name="Line 45"/>
            <p:cNvSpPr>
              <a:spLocks noChangeShapeType="1"/>
            </p:cNvSpPr>
            <p:nvPr/>
          </p:nvSpPr>
          <p:spPr bwMode="auto">
            <a:xfrm>
              <a:off x="4372618" y="3295628"/>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2" name="Line 46"/>
            <p:cNvSpPr>
              <a:spLocks noChangeShapeType="1"/>
            </p:cNvSpPr>
            <p:nvPr/>
          </p:nvSpPr>
          <p:spPr bwMode="auto">
            <a:xfrm>
              <a:off x="4425262" y="3342308"/>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3" name="Line 49"/>
            <p:cNvSpPr>
              <a:spLocks noChangeShapeType="1"/>
            </p:cNvSpPr>
            <p:nvPr/>
          </p:nvSpPr>
          <p:spPr bwMode="auto">
            <a:xfrm>
              <a:off x="4532247" y="3357246"/>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4" name="Line 50"/>
            <p:cNvSpPr>
              <a:spLocks noChangeShapeType="1"/>
            </p:cNvSpPr>
            <p:nvPr/>
          </p:nvSpPr>
          <p:spPr bwMode="auto">
            <a:xfrm>
              <a:off x="4593381" y="3321769"/>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5" name="Line 51"/>
            <p:cNvSpPr>
              <a:spLocks noChangeShapeType="1"/>
            </p:cNvSpPr>
            <p:nvPr/>
          </p:nvSpPr>
          <p:spPr bwMode="auto">
            <a:xfrm>
              <a:off x="4646024" y="3121976"/>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6" name="Line 52"/>
            <p:cNvSpPr>
              <a:spLocks noChangeShapeType="1"/>
            </p:cNvSpPr>
            <p:nvPr/>
          </p:nvSpPr>
          <p:spPr bwMode="auto">
            <a:xfrm>
              <a:off x="4700366" y="3121976"/>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7" name="Line 53"/>
            <p:cNvSpPr>
              <a:spLocks noChangeShapeType="1"/>
            </p:cNvSpPr>
            <p:nvPr/>
          </p:nvSpPr>
          <p:spPr bwMode="auto">
            <a:xfrm>
              <a:off x="4751311" y="3148117"/>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8" name="Line 54"/>
            <p:cNvSpPr>
              <a:spLocks noChangeShapeType="1"/>
            </p:cNvSpPr>
            <p:nvPr/>
          </p:nvSpPr>
          <p:spPr bwMode="auto">
            <a:xfrm>
              <a:off x="4814144" y="3375918"/>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49" name="Line 55"/>
            <p:cNvSpPr>
              <a:spLocks noChangeShapeType="1"/>
            </p:cNvSpPr>
            <p:nvPr/>
          </p:nvSpPr>
          <p:spPr bwMode="auto">
            <a:xfrm>
              <a:off x="4868485" y="3370316"/>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0" name="Line 56"/>
            <p:cNvSpPr>
              <a:spLocks noChangeShapeType="1"/>
            </p:cNvSpPr>
            <p:nvPr/>
          </p:nvSpPr>
          <p:spPr bwMode="auto">
            <a:xfrm>
              <a:off x="4921128"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1" name="Line 57"/>
            <p:cNvSpPr>
              <a:spLocks noChangeShapeType="1"/>
            </p:cNvSpPr>
            <p:nvPr/>
          </p:nvSpPr>
          <p:spPr bwMode="auto">
            <a:xfrm>
              <a:off x="4975470"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2" name="Line 58"/>
            <p:cNvSpPr>
              <a:spLocks noChangeShapeType="1"/>
            </p:cNvSpPr>
            <p:nvPr/>
          </p:nvSpPr>
          <p:spPr bwMode="auto">
            <a:xfrm>
              <a:off x="5036604" y="338152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3" name="Line 59"/>
            <p:cNvSpPr>
              <a:spLocks noChangeShapeType="1"/>
            </p:cNvSpPr>
            <p:nvPr/>
          </p:nvSpPr>
          <p:spPr bwMode="auto">
            <a:xfrm>
              <a:off x="5089248" y="3381520"/>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4" name="Line 60"/>
            <p:cNvSpPr>
              <a:spLocks noChangeShapeType="1"/>
            </p:cNvSpPr>
            <p:nvPr/>
          </p:nvSpPr>
          <p:spPr bwMode="auto">
            <a:xfrm>
              <a:off x="5143589"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5" name="Line 61"/>
            <p:cNvSpPr>
              <a:spLocks noChangeShapeType="1"/>
            </p:cNvSpPr>
            <p:nvPr/>
          </p:nvSpPr>
          <p:spPr bwMode="auto">
            <a:xfrm flipH="1">
              <a:off x="5197931"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6" name="Line 62"/>
            <p:cNvSpPr>
              <a:spLocks noChangeShapeType="1"/>
            </p:cNvSpPr>
            <p:nvPr/>
          </p:nvSpPr>
          <p:spPr bwMode="auto">
            <a:xfrm>
              <a:off x="5250574" y="3396458"/>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7" name="Line 63"/>
            <p:cNvSpPr>
              <a:spLocks noChangeShapeType="1"/>
            </p:cNvSpPr>
            <p:nvPr/>
          </p:nvSpPr>
          <p:spPr bwMode="auto">
            <a:xfrm>
              <a:off x="5311708" y="3366582"/>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8" name="Line 64"/>
            <p:cNvSpPr>
              <a:spLocks noChangeShapeType="1"/>
            </p:cNvSpPr>
            <p:nvPr/>
          </p:nvSpPr>
          <p:spPr bwMode="auto">
            <a:xfrm>
              <a:off x="5366050" y="3372184"/>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59" name="Line 65"/>
            <p:cNvSpPr>
              <a:spLocks noChangeShapeType="1"/>
            </p:cNvSpPr>
            <p:nvPr/>
          </p:nvSpPr>
          <p:spPr bwMode="auto">
            <a:xfrm>
              <a:off x="5418693" y="3381520"/>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0" name="Line 66"/>
            <p:cNvSpPr>
              <a:spLocks noChangeShapeType="1"/>
            </p:cNvSpPr>
            <p:nvPr/>
          </p:nvSpPr>
          <p:spPr bwMode="auto">
            <a:xfrm>
              <a:off x="5471337" y="3381520"/>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1" name="Line 67"/>
            <p:cNvSpPr>
              <a:spLocks noChangeShapeType="1"/>
            </p:cNvSpPr>
            <p:nvPr/>
          </p:nvSpPr>
          <p:spPr bwMode="auto">
            <a:xfrm>
              <a:off x="5534169" y="3377785"/>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2" name="Line 68"/>
            <p:cNvSpPr>
              <a:spLocks noChangeShapeType="1"/>
            </p:cNvSpPr>
            <p:nvPr/>
          </p:nvSpPr>
          <p:spPr bwMode="auto">
            <a:xfrm>
              <a:off x="5586812" y="3359113"/>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3" name="Line 72"/>
            <p:cNvSpPr>
              <a:spLocks noChangeShapeType="1"/>
            </p:cNvSpPr>
            <p:nvPr/>
          </p:nvSpPr>
          <p:spPr bwMode="auto">
            <a:xfrm>
              <a:off x="5754932" y="3381520"/>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4" name="Line 68"/>
            <p:cNvSpPr>
              <a:spLocks noChangeShapeType="1"/>
            </p:cNvSpPr>
            <p:nvPr/>
          </p:nvSpPr>
          <p:spPr bwMode="auto">
            <a:xfrm>
              <a:off x="5710425" y="335310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5" name="Line 68"/>
            <p:cNvSpPr>
              <a:spLocks noChangeShapeType="1"/>
            </p:cNvSpPr>
            <p:nvPr/>
          </p:nvSpPr>
          <p:spPr bwMode="auto">
            <a:xfrm>
              <a:off x="5647340" y="336211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6" name="Line 44"/>
            <p:cNvSpPr>
              <a:spLocks noChangeShapeType="1"/>
            </p:cNvSpPr>
            <p:nvPr/>
          </p:nvSpPr>
          <p:spPr bwMode="auto">
            <a:xfrm>
              <a:off x="4490095" y="3355701"/>
              <a:ext cx="2547" cy="127872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7" name="Line 54"/>
            <p:cNvSpPr>
              <a:spLocks noChangeShapeType="1"/>
            </p:cNvSpPr>
            <p:nvPr/>
          </p:nvSpPr>
          <p:spPr bwMode="auto">
            <a:xfrm>
              <a:off x="2766965" y="3375003"/>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8" name="Line 55"/>
            <p:cNvSpPr>
              <a:spLocks noChangeShapeType="1"/>
            </p:cNvSpPr>
            <p:nvPr/>
          </p:nvSpPr>
          <p:spPr bwMode="auto">
            <a:xfrm>
              <a:off x="2821306" y="3369401"/>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69" name="Line 56"/>
            <p:cNvSpPr>
              <a:spLocks noChangeShapeType="1"/>
            </p:cNvSpPr>
            <p:nvPr/>
          </p:nvSpPr>
          <p:spPr bwMode="auto">
            <a:xfrm>
              <a:off x="2873949" y="3380605"/>
              <a:ext cx="1698"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0" name="Line 57"/>
            <p:cNvSpPr>
              <a:spLocks noChangeShapeType="1"/>
            </p:cNvSpPr>
            <p:nvPr/>
          </p:nvSpPr>
          <p:spPr bwMode="auto">
            <a:xfrm>
              <a:off x="2928291" y="3380605"/>
              <a:ext cx="0" cy="96626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1" name="Line 58"/>
            <p:cNvSpPr>
              <a:spLocks noChangeShapeType="1"/>
            </p:cNvSpPr>
            <p:nvPr/>
          </p:nvSpPr>
          <p:spPr bwMode="auto">
            <a:xfrm>
              <a:off x="2989425" y="3380605"/>
              <a:ext cx="0"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2" name="Line 59"/>
            <p:cNvSpPr>
              <a:spLocks noChangeShapeType="1"/>
            </p:cNvSpPr>
            <p:nvPr/>
          </p:nvSpPr>
          <p:spPr bwMode="auto">
            <a:xfrm>
              <a:off x="3042069" y="3380605"/>
              <a:ext cx="0" cy="11287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3" name="Line 60"/>
            <p:cNvSpPr>
              <a:spLocks noChangeShapeType="1"/>
            </p:cNvSpPr>
            <p:nvPr/>
          </p:nvSpPr>
          <p:spPr bwMode="auto">
            <a:xfrm>
              <a:off x="3096410" y="3380605"/>
              <a:ext cx="0" cy="12146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4" name="Line 61"/>
            <p:cNvSpPr>
              <a:spLocks noChangeShapeType="1"/>
            </p:cNvSpPr>
            <p:nvPr/>
          </p:nvSpPr>
          <p:spPr bwMode="auto">
            <a:xfrm flipH="1">
              <a:off x="3150752" y="3380605"/>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5" name="Line 62"/>
            <p:cNvSpPr>
              <a:spLocks noChangeShapeType="1"/>
            </p:cNvSpPr>
            <p:nvPr/>
          </p:nvSpPr>
          <p:spPr bwMode="auto">
            <a:xfrm>
              <a:off x="3203395" y="3395543"/>
              <a:ext cx="0" cy="12444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6" name="Line 63"/>
            <p:cNvSpPr>
              <a:spLocks noChangeShapeType="1"/>
            </p:cNvSpPr>
            <p:nvPr/>
          </p:nvSpPr>
          <p:spPr bwMode="auto">
            <a:xfrm>
              <a:off x="3264529" y="3365667"/>
              <a:ext cx="0" cy="126875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7" name="Line 64"/>
            <p:cNvSpPr>
              <a:spLocks noChangeShapeType="1"/>
            </p:cNvSpPr>
            <p:nvPr/>
          </p:nvSpPr>
          <p:spPr bwMode="auto">
            <a:xfrm>
              <a:off x="3318871" y="3198570"/>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8" name="Line 65"/>
            <p:cNvSpPr>
              <a:spLocks noChangeShapeType="1"/>
            </p:cNvSpPr>
            <p:nvPr/>
          </p:nvSpPr>
          <p:spPr bwMode="auto">
            <a:xfrm>
              <a:off x="3371514" y="3100743"/>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79" name="Line 66"/>
            <p:cNvSpPr>
              <a:spLocks noChangeShapeType="1"/>
            </p:cNvSpPr>
            <p:nvPr/>
          </p:nvSpPr>
          <p:spPr bwMode="auto">
            <a:xfrm>
              <a:off x="3424158" y="3124211"/>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0" name="Line 67"/>
            <p:cNvSpPr>
              <a:spLocks noChangeShapeType="1"/>
            </p:cNvSpPr>
            <p:nvPr/>
          </p:nvSpPr>
          <p:spPr bwMode="auto">
            <a:xfrm>
              <a:off x="3486990" y="3275380"/>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1" name="Line 68"/>
            <p:cNvSpPr>
              <a:spLocks noChangeShapeType="1"/>
            </p:cNvSpPr>
            <p:nvPr/>
          </p:nvSpPr>
          <p:spPr bwMode="auto">
            <a:xfrm>
              <a:off x="3539633"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2" name="Line 72"/>
            <p:cNvSpPr>
              <a:spLocks noChangeShapeType="1"/>
            </p:cNvSpPr>
            <p:nvPr/>
          </p:nvSpPr>
          <p:spPr bwMode="auto">
            <a:xfrm>
              <a:off x="3707753"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3" name="Line 68"/>
            <p:cNvSpPr>
              <a:spLocks noChangeShapeType="1"/>
            </p:cNvSpPr>
            <p:nvPr/>
          </p:nvSpPr>
          <p:spPr bwMode="auto">
            <a:xfrm>
              <a:off x="3663246" y="335219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4" name="Line 68"/>
            <p:cNvSpPr>
              <a:spLocks noChangeShapeType="1"/>
            </p:cNvSpPr>
            <p:nvPr/>
          </p:nvSpPr>
          <p:spPr bwMode="auto">
            <a:xfrm>
              <a:off x="3600161"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5" name="Line 65"/>
            <p:cNvSpPr>
              <a:spLocks noChangeShapeType="1"/>
            </p:cNvSpPr>
            <p:nvPr/>
          </p:nvSpPr>
          <p:spPr bwMode="auto">
            <a:xfrm>
              <a:off x="3765495" y="3148117"/>
              <a:ext cx="0" cy="15208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6" name="Line 66"/>
            <p:cNvSpPr>
              <a:spLocks noChangeShapeType="1"/>
            </p:cNvSpPr>
            <p:nvPr/>
          </p:nvSpPr>
          <p:spPr bwMode="auto">
            <a:xfrm>
              <a:off x="3818139" y="3125711"/>
              <a:ext cx="1698" cy="15582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7" name="Line 67"/>
            <p:cNvSpPr>
              <a:spLocks noChangeShapeType="1"/>
            </p:cNvSpPr>
            <p:nvPr/>
          </p:nvSpPr>
          <p:spPr bwMode="auto">
            <a:xfrm>
              <a:off x="3880971" y="3148117"/>
              <a:ext cx="0" cy="152086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8" name="Line 68"/>
            <p:cNvSpPr>
              <a:spLocks noChangeShapeType="1"/>
            </p:cNvSpPr>
            <p:nvPr/>
          </p:nvSpPr>
          <p:spPr bwMode="auto">
            <a:xfrm>
              <a:off x="3933614"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89" name="Line 72"/>
            <p:cNvSpPr>
              <a:spLocks noChangeShapeType="1"/>
            </p:cNvSpPr>
            <p:nvPr/>
          </p:nvSpPr>
          <p:spPr bwMode="auto">
            <a:xfrm>
              <a:off x="4101734"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90" name="Line 68"/>
            <p:cNvSpPr>
              <a:spLocks noChangeShapeType="1"/>
            </p:cNvSpPr>
            <p:nvPr/>
          </p:nvSpPr>
          <p:spPr bwMode="auto">
            <a:xfrm>
              <a:off x="4031385" y="3352191"/>
              <a:ext cx="0" cy="129585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91" name="Line 68"/>
            <p:cNvSpPr>
              <a:spLocks noChangeShapeType="1"/>
            </p:cNvSpPr>
            <p:nvPr/>
          </p:nvSpPr>
          <p:spPr bwMode="auto">
            <a:xfrm>
              <a:off x="3994142"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92" name="Freeform 73"/>
            <p:cNvSpPr>
              <a:spLocks/>
            </p:cNvSpPr>
            <p:nvPr/>
          </p:nvSpPr>
          <p:spPr bwMode="auto">
            <a:xfrm>
              <a:off x="2720296" y="4346872"/>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93" name="Freeform 74"/>
            <p:cNvSpPr>
              <a:spLocks/>
            </p:cNvSpPr>
            <p:nvPr/>
          </p:nvSpPr>
          <p:spPr bwMode="auto">
            <a:xfrm>
              <a:off x="4455829" y="4397287"/>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94" name="Freeform 75"/>
            <p:cNvSpPr>
              <a:spLocks/>
            </p:cNvSpPr>
            <p:nvPr/>
          </p:nvSpPr>
          <p:spPr bwMode="auto">
            <a:xfrm>
              <a:off x="2720296" y="3060358"/>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95" name="Freeform 76"/>
            <p:cNvSpPr>
              <a:spLocks/>
            </p:cNvSpPr>
            <p:nvPr/>
          </p:nvSpPr>
          <p:spPr bwMode="auto">
            <a:xfrm>
              <a:off x="4455829" y="3099570"/>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grpSp>
      <p:pic>
        <p:nvPicPr>
          <p:cNvPr id="19463"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7" y="3889378"/>
            <a:ext cx="3206751"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4" name="Group 207"/>
          <p:cNvGrpSpPr>
            <a:grpSpLocks/>
          </p:cNvGrpSpPr>
          <p:nvPr/>
        </p:nvGrpSpPr>
        <p:grpSpPr bwMode="auto">
          <a:xfrm>
            <a:off x="5148265" y="3390903"/>
            <a:ext cx="2662237" cy="1349375"/>
            <a:chOff x="2438400" y="3200400"/>
            <a:chExt cx="3044825" cy="1631950"/>
          </a:xfrm>
        </p:grpSpPr>
        <p:sp>
          <p:nvSpPr>
            <p:cNvPr id="19465" name="Line 6"/>
            <p:cNvSpPr>
              <a:spLocks noChangeShapeType="1"/>
            </p:cNvSpPr>
            <p:nvPr/>
          </p:nvSpPr>
          <p:spPr bwMode="auto">
            <a:xfrm>
              <a:off x="2438400" y="3517827"/>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66" name="Line 7"/>
            <p:cNvSpPr>
              <a:spLocks noChangeShapeType="1"/>
            </p:cNvSpPr>
            <p:nvPr/>
          </p:nvSpPr>
          <p:spPr bwMode="auto">
            <a:xfrm flipH="1">
              <a:off x="2438400" y="3517827"/>
              <a:ext cx="54342"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67" name="Line 8"/>
            <p:cNvSpPr>
              <a:spLocks noChangeShapeType="1"/>
            </p:cNvSpPr>
            <p:nvPr/>
          </p:nvSpPr>
          <p:spPr bwMode="auto">
            <a:xfrm flipH="1">
              <a:off x="2438400" y="3515960"/>
              <a:ext cx="106985" cy="126970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68" name="Line 9"/>
            <p:cNvSpPr>
              <a:spLocks noChangeShapeType="1"/>
            </p:cNvSpPr>
            <p:nvPr/>
          </p:nvSpPr>
          <p:spPr bwMode="auto">
            <a:xfrm flipH="1">
              <a:off x="2438400" y="3525296"/>
              <a:ext cx="159628" cy="126037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69" name="Line 10"/>
            <p:cNvSpPr>
              <a:spLocks noChangeShapeType="1"/>
            </p:cNvSpPr>
            <p:nvPr/>
          </p:nvSpPr>
          <p:spPr bwMode="auto">
            <a:xfrm flipH="1">
              <a:off x="2438400" y="3521562"/>
              <a:ext cx="224159" cy="12641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0" name="Line 11"/>
            <p:cNvSpPr>
              <a:spLocks noChangeShapeType="1"/>
            </p:cNvSpPr>
            <p:nvPr/>
          </p:nvSpPr>
          <p:spPr bwMode="auto">
            <a:xfrm flipH="1">
              <a:off x="2438400" y="3517827"/>
              <a:ext cx="275104"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1" name="Line 12"/>
            <p:cNvSpPr>
              <a:spLocks noChangeShapeType="1"/>
            </p:cNvSpPr>
            <p:nvPr/>
          </p:nvSpPr>
          <p:spPr bwMode="auto">
            <a:xfrm flipH="1">
              <a:off x="2438400" y="3527163"/>
              <a:ext cx="327747"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2" name="Line 13"/>
            <p:cNvSpPr>
              <a:spLocks noChangeShapeType="1"/>
            </p:cNvSpPr>
            <p:nvPr/>
          </p:nvSpPr>
          <p:spPr bwMode="auto">
            <a:xfrm flipH="1">
              <a:off x="2438400" y="3517827"/>
              <a:ext cx="382089"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3" name="Line 14"/>
            <p:cNvSpPr>
              <a:spLocks noChangeShapeType="1"/>
            </p:cNvSpPr>
            <p:nvPr/>
          </p:nvSpPr>
          <p:spPr bwMode="auto">
            <a:xfrm flipH="1">
              <a:off x="2438400" y="3517827"/>
              <a:ext cx="44322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4" name="Line 15"/>
            <p:cNvSpPr>
              <a:spLocks noChangeShapeType="1"/>
            </p:cNvSpPr>
            <p:nvPr/>
          </p:nvSpPr>
          <p:spPr bwMode="auto">
            <a:xfrm flipH="1">
              <a:off x="2492742" y="3521562"/>
              <a:ext cx="441525"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5" name="Line 16"/>
            <p:cNvSpPr>
              <a:spLocks noChangeShapeType="1"/>
            </p:cNvSpPr>
            <p:nvPr/>
          </p:nvSpPr>
          <p:spPr bwMode="auto">
            <a:xfrm flipH="1">
              <a:off x="2545385" y="3517827"/>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6" name="Line 17"/>
            <p:cNvSpPr>
              <a:spLocks noChangeShapeType="1"/>
            </p:cNvSpPr>
            <p:nvPr/>
          </p:nvSpPr>
          <p:spPr bwMode="auto">
            <a:xfrm flipH="1">
              <a:off x="2598028" y="3301230"/>
              <a:ext cx="443223" cy="120809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7" name="Line 18"/>
            <p:cNvSpPr>
              <a:spLocks noChangeShapeType="1"/>
            </p:cNvSpPr>
            <p:nvPr/>
          </p:nvSpPr>
          <p:spPr bwMode="auto">
            <a:xfrm flipH="1">
              <a:off x="2660861" y="3239612"/>
              <a:ext cx="441525"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8" name="Line 19"/>
            <p:cNvSpPr>
              <a:spLocks noChangeShapeType="1"/>
            </p:cNvSpPr>
            <p:nvPr/>
          </p:nvSpPr>
          <p:spPr bwMode="auto">
            <a:xfrm flipH="1">
              <a:off x="2713504" y="3254549"/>
              <a:ext cx="443223"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79" name="Line 20"/>
            <p:cNvSpPr>
              <a:spLocks noChangeShapeType="1"/>
            </p:cNvSpPr>
            <p:nvPr/>
          </p:nvSpPr>
          <p:spPr bwMode="auto">
            <a:xfrm flipH="1">
              <a:off x="2766147" y="3443139"/>
              <a:ext cx="443223" cy="123609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0" name="Line 21"/>
            <p:cNvSpPr>
              <a:spLocks noChangeShapeType="1"/>
            </p:cNvSpPr>
            <p:nvPr/>
          </p:nvSpPr>
          <p:spPr bwMode="auto">
            <a:xfrm flipH="1">
              <a:off x="2820489" y="3495421"/>
              <a:ext cx="444921"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1" name="Line 22"/>
            <p:cNvSpPr>
              <a:spLocks noChangeShapeType="1"/>
            </p:cNvSpPr>
            <p:nvPr/>
          </p:nvSpPr>
          <p:spPr bwMode="auto">
            <a:xfrm flipH="1">
              <a:off x="2881623" y="3508491"/>
              <a:ext cx="438129" cy="126597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2" name="Line 23"/>
            <p:cNvSpPr>
              <a:spLocks noChangeShapeType="1"/>
            </p:cNvSpPr>
            <p:nvPr/>
          </p:nvSpPr>
          <p:spPr bwMode="auto">
            <a:xfrm flipH="1">
              <a:off x="2934267" y="3517827"/>
              <a:ext cx="446620"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3" name="Line 24"/>
            <p:cNvSpPr>
              <a:spLocks noChangeShapeType="1"/>
            </p:cNvSpPr>
            <p:nvPr/>
          </p:nvSpPr>
          <p:spPr bwMode="auto">
            <a:xfrm flipH="1">
              <a:off x="2988608" y="3502890"/>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4" name="Line 25"/>
            <p:cNvSpPr>
              <a:spLocks noChangeShapeType="1"/>
            </p:cNvSpPr>
            <p:nvPr/>
          </p:nvSpPr>
          <p:spPr bwMode="auto">
            <a:xfrm flipH="1">
              <a:off x="3041252" y="3295628"/>
              <a:ext cx="444921" cy="122863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5" name="Line 26"/>
            <p:cNvSpPr>
              <a:spLocks noChangeShapeType="1"/>
            </p:cNvSpPr>
            <p:nvPr/>
          </p:nvSpPr>
          <p:spPr bwMode="auto">
            <a:xfrm flipH="1">
              <a:off x="3102386" y="3265753"/>
              <a:ext cx="436431"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6" name="Line 27"/>
            <p:cNvSpPr>
              <a:spLocks noChangeShapeType="1"/>
            </p:cNvSpPr>
            <p:nvPr/>
          </p:nvSpPr>
          <p:spPr bwMode="auto">
            <a:xfrm flipH="1">
              <a:off x="3149935" y="3254549"/>
              <a:ext cx="450016"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7" name="Line 28"/>
            <p:cNvSpPr>
              <a:spLocks noChangeShapeType="1"/>
            </p:cNvSpPr>
            <p:nvPr/>
          </p:nvSpPr>
          <p:spPr bwMode="auto">
            <a:xfrm flipH="1">
              <a:off x="3209371" y="3443139"/>
              <a:ext cx="444921"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8" name="Line 29"/>
            <p:cNvSpPr>
              <a:spLocks noChangeShapeType="1"/>
            </p:cNvSpPr>
            <p:nvPr/>
          </p:nvSpPr>
          <p:spPr bwMode="auto">
            <a:xfrm flipH="1">
              <a:off x="3263712" y="3486085"/>
              <a:ext cx="443223"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89" name="Line 30"/>
            <p:cNvSpPr>
              <a:spLocks noChangeShapeType="1"/>
            </p:cNvSpPr>
            <p:nvPr/>
          </p:nvSpPr>
          <p:spPr bwMode="auto">
            <a:xfrm flipH="1">
              <a:off x="3263712" y="3482350"/>
              <a:ext cx="495867" cy="130705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0" name="Line 31"/>
            <p:cNvSpPr>
              <a:spLocks noChangeShapeType="1"/>
            </p:cNvSpPr>
            <p:nvPr/>
          </p:nvSpPr>
          <p:spPr bwMode="auto">
            <a:xfrm flipH="1">
              <a:off x="3318054" y="3512226"/>
              <a:ext cx="504358"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1" name="Line 32"/>
            <p:cNvSpPr>
              <a:spLocks noChangeShapeType="1"/>
            </p:cNvSpPr>
            <p:nvPr/>
          </p:nvSpPr>
          <p:spPr bwMode="auto">
            <a:xfrm flipH="1">
              <a:off x="3377490" y="3512226"/>
              <a:ext cx="444921"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2" name="Line 33"/>
            <p:cNvSpPr>
              <a:spLocks noChangeShapeType="1"/>
            </p:cNvSpPr>
            <p:nvPr/>
          </p:nvSpPr>
          <p:spPr bwMode="auto">
            <a:xfrm flipH="1">
              <a:off x="3431831" y="3512226"/>
              <a:ext cx="39058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3" name="Line 34"/>
            <p:cNvSpPr>
              <a:spLocks noChangeShapeType="1"/>
            </p:cNvSpPr>
            <p:nvPr/>
          </p:nvSpPr>
          <p:spPr bwMode="auto">
            <a:xfrm flipH="1">
              <a:off x="3486173" y="3512226"/>
              <a:ext cx="33623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4" name="Line 35"/>
            <p:cNvSpPr>
              <a:spLocks noChangeShapeType="1"/>
            </p:cNvSpPr>
            <p:nvPr/>
          </p:nvSpPr>
          <p:spPr bwMode="auto">
            <a:xfrm flipH="1">
              <a:off x="3538816" y="3512226"/>
              <a:ext cx="283595"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5" name="Line 36"/>
            <p:cNvSpPr>
              <a:spLocks noChangeShapeType="1"/>
            </p:cNvSpPr>
            <p:nvPr/>
          </p:nvSpPr>
          <p:spPr bwMode="auto">
            <a:xfrm flipH="1">
              <a:off x="3599951" y="3512226"/>
              <a:ext cx="222461"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6" name="Line 37"/>
            <p:cNvSpPr>
              <a:spLocks noChangeShapeType="1"/>
            </p:cNvSpPr>
            <p:nvPr/>
          </p:nvSpPr>
          <p:spPr bwMode="auto">
            <a:xfrm flipH="1">
              <a:off x="3654292" y="3512226"/>
              <a:ext cx="168119"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7" name="Line 38"/>
            <p:cNvSpPr>
              <a:spLocks noChangeShapeType="1"/>
            </p:cNvSpPr>
            <p:nvPr/>
          </p:nvSpPr>
          <p:spPr bwMode="auto">
            <a:xfrm flipH="1">
              <a:off x="3706936" y="3512226"/>
              <a:ext cx="115476"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8" name="Line 39"/>
            <p:cNvSpPr>
              <a:spLocks noChangeShapeType="1"/>
            </p:cNvSpPr>
            <p:nvPr/>
          </p:nvSpPr>
          <p:spPr bwMode="auto">
            <a:xfrm flipH="1">
              <a:off x="3759579" y="3512226"/>
              <a:ext cx="62832"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499" name="Line 40"/>
            <p:cNvSpPr>
              <a:spLocks noChangeShapeType="1"/>
            </p:cNvSpPr>
            <p:nvPr/>
          </p:nvSpPr>
          <p:spPr bwMode="auto">
            <a:xfrm>
              <a:off x="3822411" y="3512226"/>
              <a:ext cx="0"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0" name="Line 41"/>
            <p:cNvSpPr>
              <a:spLocks noChangeShapeType="1"/>
            </p:cNvSpPr>
            <p:nvPr/>
          </p:nvSpPr>
          <p:spPr bwMode="auto">
            <a:xfrm flipH="1">
              <a:off x="3873357" y="3486085"/>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1" name="Line 42"/>
            <p:cNvSpPr>
              <a:spLocks noChangeShapeType="1"/>
            </p:cNvSpPr>
            <p:nvPr/>
          </p:nvSpPr>
          <p:spPr bwMode="auto">
            <a:xfrm>
              <a:off x="3929396" y="3265753"/>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2" name="Line 43"/>
            <p:cNvSpPr>
              <a:spLocks noChangeShapeType="1"/>
            </p:cNvSpPr>
            <p:nvPr/>
          </p:nvSpPr>
          <p:spPr bwMode="auto">
            <a:xfrm flipH="1">
              <a:off x="3976945" y="3200400"/>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3" name="Line 44"/>
            <p:cNvSpPr>
              <a:spLocks noChangeShapeType="1"/>
            </p:cNvSpPr>
            <p:nvPr/>
          </p:nvSpPr>
          <p:spPr bwMode="auto">
            <a:xfrm>
              <a:off x="4038079" y="3245213"/>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4" name="Line 45"/>
            <p:cNvSpPr>
              <a:spLocks noChangeShapeType="1"/>
            </p:cNvSpPr>
            <p:nvPr/>
          </p:nvSpPr>
          <p:spPr bwMode="auto">
            <a:xfrm>
              <a:off x="4097515" y="3435670"/>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5" name="Line 46"/>
            <p:cNvSpPr>
              <a:spLocks noChangeShapeType="1"/>
            </p:cNvSpPr>
            <p:nvPr/>
          </p:nvSpPr>
          <p:spPr bwMode="auto">
            <a:xfrm>
              <a:off x="4150159" y="3482350"/>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6" name="Line 47"/>
            <p:cNvSpPr>
              <a:spLocks noChangeShapeType="1"/>
            </p:cNvSpPr>
            <p:nvPr/>
          </p:nvSpPr>
          <p:spPr bwMode="auto">
            <a:xfrm flipH="1">
              <a:off x="4150159" y="3512226"/>
              <a:ext cx="5264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7" name="Line 48"/>
            <p:cNvSpPr>
              <a:spLocks noChangeShapeType="1"/>
            </p:cNvSpPr>
            <p:nvPr/>
          </p:nvSpPr>
          <p:spPr bwMode="auto">
            <a:xfrm flipH="1">
              <a:off x="4202802" y="3497288"/>
              <a:ext cx="54342"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8" name="Line 49"/>
            <p:cNvSpPr>
              <a:spLocks noChangeShapeType="1"/>
            </p:cNvSpPr>
            <p:nvPr/>
          </p:nvSpPr>
          <p:spPr bwMode="auto">
            <a:xfrm>
              <a:off x="4257144" y="3497288"/>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09" name="Line 50"/>
            <p:cNvSpPr>
              <a:spLocks noChangeShapeType="1"/>
            </p:cNvSpPr>
            <p:nvPr/>
          </p:nvSpPr>
          <p:spPr bwMode="auto">
            <a:xfrm>
              <a:off x="4318278" y="3461811"/>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0" name="Line 51"/>
            <p:cNvSpPr>
              <a:spLocks noChangeShapeType="1"/>
            </p:cNvSpPr>
            <p:nvPr/>
          </p:nvSpPr>
          <p:spPr bwMode="auto">
            <a:xfrm>
              <a:off x="4370921" y="3262018"/>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1" name="Line 52"/>
            <p:cNvSpPr>
              <a:spLocks noChangeShapeType="1"/>
            </p:cNvSpPr>
            <p:nvPr/>
          </p:nvSpPr>
          <p:spPr bwMode="auto">
            <a:xfrm>
              <a:off x="4425263" y="3262018"/>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2" name="Line 53"/>
            <p:cNvSpPr>
              <a:spLocks noChangeShapeType="1"/>
            </p:cNvSpPr>
            <p:nvPr/>
          </p:nvSpPr>
          <p:spPr bwMode="auto">
            <a:xfrm>
              <a:off x="4476208" y="3288159"/>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3" name="Line 54"/>
            <p:cNvSpPr>
              <a:spLocks noChangeShapeType="1"/>
            </p:cNvSpPr>
            <p:nvPr/>
          </p:nvSpPr>
          <p:spPr bwMode="auto">
            <a:xfrm>
              <a:off x="4539041" y="3515960"/>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4" name="Line 55"/>
            <p:cNvSpPr>
              <a:spLocks noChangeShapeType="1"/>
            </p:cNvSpPr>
            <p:nvPr/>
          </p:nvSpPr>
          <p:spPr bwMode="auto">
            <a:xfrm>
              <a:off x="4593382" y="3510358"/>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5" name="Line 56"/>
            <p:cNvSpPr>
              <a:spLocks noChangeShapeType="1"/>
            </p:cNvSpPr>
            <p:nvPr/>
          </p:nvSpPr>
          <p:spPr bwMode="auto">
            <a:xfrm>
              <a:off x="4646025"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6" name="Line 57"/>
            <p:cNvSpPr>
              <a:spLocks noChangeShapeType="1"/>
            </p:cNvSpPr>
            <p:nvPr/>
          </p:nvSpPr>
          <p:spPr bwMode="auto">
            <a:xfrm>
              <a:off x="4700367"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7" name="Line 58"/>
            <p:cNvSpPr>
              <a:spLocks noChangeShapeType="1"/>
            </p:cNvSpPr>
            <p:nvPr/>
          </p:nvSpPr>
          <p:spPr bwMode="auto">
            <a:xfrm>
              <a:off x="4761501" y="3521562"/>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8" name="Line 59"/>
            <p:cNvSpPr>
              <a:spLocks noChangeShapeType="1"/>
            </p:cNvSpPr>
            <p:nvPr/>
          </p:nvSpPr>
          <p:spPr bwMode="auto">
            <a:xfrm>
              <a:off x="4814145" y="3521562"/>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19" name="Line 60"/>
            <p:cNvSpPr>
              <a:spLocks noChangeShapeType="1"/>
            </p:cNvSpPr>
            <p:nvPr/>
          </p:nvSpPr>
          <p:spPr bwMode="auto">
            <a:xfrm>
              <a:off x="4868486"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0" name="Line 61"/>
            <p:cNvSpPr>
              <a:spLocks noChangeShapeType="1"/>
            </p:cNvSpPr>
            <p:nvPr/>
          </p:nvSpPr>
          <p:spPr bwMode="auto">
            <a:xfrm flipH="1">
              <a:off x="4922828"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1" name="Line 62"/>
            <p:cNvSpPr>
              <a:spLocks noChangeShapeType="1"/>
            </p:cNvSpPr>
            <p:nvPr/>
          </p:nvSpPr>
          <p:spPr bwMode="auto">
            <a:xfrm>
              <a:off x="4975471" y="353650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2" name="Line 63"/>
            <p:cNvSpPr>
              <a:spLocks noChangeShapeType="1"/>
            </p:cNvSpPr>
            <p:nvPr/>
          </p:nvSpPr>
          <p:spPr bwMode="auto">
            <a:xfrm>
              <a:off x="5036605" y="3506624"/>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3" name="Line 64"/>
            <p:cNvSpPr>
              <a:spLocks noChangeShapeType="1"/>
            </p:cNvSpPr>
            <p:nvPr/>
          </p:nvSpPr>
          <p:spPr bwMode="auto">
            <a:xfrm>
              <a:off x="5090947" y="3512226"/>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4" name="Line 65"/>
            <p:cNvSpPr>
              <a:spLocks noChangeShapeType="1"/>
            </p:cNvSpPr>
            <p:nvPr/>
          </p:nvSpPr>
          <p:spPr bwMode="auto">
            <a:xfrm>
              <a:off x="5143590" y="3521562"/>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5" name="Line 66"/>
            <p:cNvSpPr>
              <a:spLocks noChangeShapeType="1"/>
            </p:cNvSpPr>
            <p:nvPr/>
          </p:nvSpPr>
          <p:spPr bwMode="auto">
            <a:xfrm>
              <a:off x="5196234" y="3521562"/>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6" name="Line 67"/>
            <p:cNvSpPr>
              <a:spLocks noChangeShapeType="1"/>
            </p:cNvSpPr>
            <p:nvPr/>
          </p:nvSpPr>
          <p:spPr bwMode="auto">
            <a:xfrm>
              <a:off x="5259066" y="3517827"/>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7" name="Line 68"/>
            <p:cNvSpPr>
              <a:spLocks noChangeShapeType="1"/>
            </p:cNvSpPr>
            <p:nvPr/>
          </p:nvSpPr>
          <p:spPr bwMode="auto">
            <a:xfrm>
              <a:off x="5311709" y="349915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8" name="Line 69"/>
            <p:cNvSpPr>
              <a:spLocks noChangeShapeType="1"/>
            </p:cNvSpPr>
            <p:nvPr/>
          </p:nvSpPr>
          <p:spPr bwMode="auto">
            <a:xfrm flipH="1">
              <a:off x="5308313" y="3508491"/>
              <a:ext cx="56040" cy="131078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29" name="Line 70"/>
            <p:cNvSpPr>
              <a:spLocks noChangeShapeType="1"/>
            </p:cNvSpPr>
            <p:nvPr/>
          </p:nvSpPr>
          <p:spPr bwMode="auto">
            <a:xfrm flipH="1">
              <a:off x="5364353" y="3517827"/>
              <a:ext cx="54342"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0" name="Line 71"/>
            <p:cNvSpPr>
              <a:spLocks noChangeShapeType="1"/>
            </p:cNvSpPr>
            <p:nvPr/>
          </p:nvSpPr>
          <p:spPr bwMode="auto">
            <a:xfrm flipH="1">
              <a:off x="5418694" y="3521562"/>
              <a:ext cx="61134" cy="128464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1" name="Line 72"/>
            <p:cNvSpPr>
              <a:spLocks noChangeShapeType="1"/>
            </p:cNvSpPr>
            <p:nvPr/>
          </p:nvSpPr>
          <p:spPr bwMode="auto">
            <a:xfrm>
              <a:off x="5479829" y="3521562"/>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9532" name="Freeform 73"/>
            <p:cNvSpPr>
              <a:spLocks/>
            </p:cNvSpPr>
            <p:nvPr/>
          </p:nvSpPr>
          <p:spPr bwMode="auto">
            <a:xfrm>
              <a:off x="2445193" y="4486914"/>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33" name="Freeform 74"/>
            <p:cNvSpPr>
              <a:spLocks/>
            </p:cNvSpPr>
            <p:nvPr/>
          </p:nvSpPr>
          <p:spPr bwMode="auto">
            <a:xfrm>
              <a:off x="4180726" y="4537329"/>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34" name="Freeform 75"/>
            <p:cNvSpPr>
              <a:spLocks/>
            </p:cNvSpPr>
            <p:nvPr/>
          </p:nvSpPr>
          <p:spPr bwMode="auto">
            <a:xfrm>
              <a:off x="2445193" y="3200400"/>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sp>
          <p:nvSpPr>
            <p:cNvPr id="19535" name="Freeform 76"/>
            <p:cNvSpPr>
              <a:spLocks/>
            </p:cNvSpPr>
            <p:nvPr/>
          </p:nvSpPr>
          <p:spPr bwMode="auto">
            <a:xfrm>
              <a:off x="4180726" y="3239612"/>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Calibri"/>
              </a:endParaRPr>
            </a:p>
          </p:txBody>
        </p:sp>
      </p:grpSp>
      <p:sp>
        <p:nvSpPr>
          <p:cNvPr id="138" name="Footer Placeholder 1">
            <a:extLst>
              <a:ext uri="{FF2B5EF4-FFF2-40B4-BE49-F238E27FC236}">
                <a16:creationId xmlns:a16="http://schemas.microsoft.com/office/drawing/2014/main" id="{678D4FC0-7494-48C1-B725-2F73C66F6F9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71364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73113"/>
            <a:ext cx="8229600" cy="1066800"/>
          </a:xfrm>
        </p:spPr>
        <p:txBody>
          <a:bodyPr>
            <a:normAutofit fontScale="90000"/>
          </a:bodyPr>
          <a:lstStyle/>
          <a:p>
            <a:r>
              <a:rPr lang="en-US" altLang="en-US" dirty="0">
                <a:ea typeface="ＭＳ Ｐゴシック" pitchFamily="-107" charset="-128"/>
              </a:rPr>
              <a:t>Distance Measures:</a:t>
            </a:r>
            <a:br>
              <a:rPr lang="en-US" altLang="en-US" dirty="0">
                <a:ea typeface="ＭＳ Ｐゴシック" pitchFamily="-107" charset="-128"/>
              </a:rPr>
            </a:br>
            <a:r>
              <a:rPr lang="en-US" altLang="en-US" dirty="0">
                <a:ea typeface="ＭＳ Ｐゴシック" pitchFamily="-107" charset="-128"/>
              </a:rPr>
              <a:t>Cosine Distance</a:t>
            </a:r>
          </a:p>
        </p:txBody>
      </p:sp>
      <p:sp>
        <p:nvSpPr>
          <p:cNvPr id="19459" name="Content Placeholder 2"/>
          <p:cNvSpPr>
            <a:spLocks noGrp="1"/>
          </p:cNvSpPr>
          <p:nvPr>
            <p:ph idx="1"/>
          </p:nvPr>
        </p:nvSpPr>
        <p:spPr>
          <a:xfrm>
            <a:off x="1700304" y="4824541"/>
            <a:ext cx="8229600" cy="2081936"/>
          </a:xfrm>
        </p:spPr>
        <p:txBody>
          <a:bodyPr>
            <a:normAutofit/>
          </a:bodyPr>
          <a:lstStyle/>
          <a:p>
            <a:pPr marL="109725" indent="0">
              <a:buNone/>
            </a:pPr>
            <a:endParaRPr lang="en-US" altLang="en-US" sz="2200" dirty="0">
              <a:ea typeface="ＭＳ Ｐゴシック" pitchFamily="-107" charset="-128"/>
            </a:endParaRPr>
          </a:p>
          <a:p>
            <a:pPr lvl="1"/>
            <a:r>
              <a:rPr lang="en-US" altLang="en-US" sz="2000" dirty="0">
                <a:ea typeface="ＭＳ Ｐゴシック" pitchFamily="-107" charset="-128"/>
              </a:rPr>
              <a:t>Cosine distance = 1 - cosine similarity</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2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p:txBody>
      </p:sp>
      <p:pic>
        <p:nvPicPr>
          <p:cNvPr id="7" name="Image 6" descr="Une image contenant texte&#10;&#10;Description générée automatiquement">
            <a:extLst>
              <a:ext uri="{FF2B5EF4-FFF2-40B4-BE49-F238E27FC236}">
                <a16:creationId xmlns:a16="http://schemas.microsoft.com/office/drawing/2014/main" id="{41A4CA0C-36A8-42E2-90D7-23F49AD8D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194" y="2856543"/>
            <a:ext cx="5470542" cy="1534900"/>
          </a:xfrm>
          <a:prstGeom prst="rect">
            <a:avLst/>
          </a:prstGeom>
        </p:spPr>
      </p:pic>
      <p:pic>
        <p:nvPicPr>
          <p:cNvPr id="14" name="Image 13">
            <a:extLst>
              <a:ext uri="{FF2B5EF4-FFF2-40B4-BE49-F238E27FC236}">
                <a16:creationId xmlns:a16="http://schemas.microsoft.com/office/drawing/2014/main" id="{8FC4A1D4-F607-4FB2-8393-3940AA3A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53" y="2244994"/>
            <a:ext cx="3092302" cy="2579547"/>
          </a:xfrm>
          <a:prstGeom prst="rect">
            <a:avLst/>
          </a:prstGeom>
        </p:spPr>
      </p:pic>
      <p:sp>
        <p:nvSpPr>
          <p:cNvPr id="6" name="Footer Placeholder 1">
            <a:extLst>
              <a:ext uri="{FF2B5EF4-FFF2-40B4-BE49-F238E27FC236}">
                <a16:creationId xmlns:a16="http://schemas.microsoft.com/office/drawing/2014/main" id="{F974855D-5E21-4581-8E7E-C9D90CCF7BE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50656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Queries</a:t>
            </a:r>
            <a:endParaRPr lang="en-CA"/>
          </a:p>
        </p:txBody>
      </p:sp>
      <p:sp>
        <p:nvSpPr>
          <p:cNvPr id="13" name="Content Placeholder 2"/>
          <p:cNvSpPr txBox="1">
            <a:spLocks/>
          </p:cNvSpPr>
          <p:nvPr/>
        </p:nvSpPr>
        <p:spPr>
          <a:xfrm>
            <a:off x="691426" y="4078391"/>
            <a:ext cx="3455591" cy="141158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a:solidFill>
                  <a:prstClr val="black"/>
                </a:solidFill>
                <a:latin typeface="Calibri" panose="020F0502020204030204"/>
              </a:rPr>
              <a:t>Whole matching</a:t>
            </a:r>
          </a:p>
          <a:p>
            <a:pPr marL="0" indent="0" algn="ctr" defTabSz="685783">
              <a:spcBef>
                <a:spcPts val="751"/>
              </a:spcBef>
              <a:buNone/>
              <a:defRPr/>
            </a:pPr>
            <a:r>
              <a:rPr lang="en-CA" sz="2100">
                <a:solidFill>
                  <a:prstClr val="black"/>
                </a:solidFill>
                <a:latin typeface="Calibri" panose="020F0502020204030204"/>
              </a:rPr>
              <a:t>Entire query </a:t>
            </a:r>
          </a:p>
          <a:p>
            <a:pPr marL="0" indent="0" algn="ctr" defTabSz="685783">
              <a:spcBef>
                <a:spcPts val="751"/>
              </a:spcBef>
              <a:buNone/>
              <a:defRPr/>
            </a:pPr>
            <a:r>
              <a:rPr lang="en-CA" sz="2100">
                <a:solidFill>
                  <a:prstClr val="black"/>
                </a:solidFill>
                <a:latin typeface="Calibri" panose="020F0502020204030204"/>
              </a:rPr>
              <a:t>       Entire candidate</a:t>
            </a:r>
          </a:p>
        </p:txBody>
      </p:sp>
      <p:sp>
        <p:nvSpPr>
          <p:cNvPr id="7" name="Content Placeholder 2"/>
          <p:cNvSpPr txBox="1">
            <a:spLocks/>
          </p:cNvSpPr>
          <p:nvPr/>
        </p:nvSpPr>
        <p:spPr>
          <a:xfrm>
            <a:off x="691426" y="4078391"/>
            <a:ext cx="3455591" cy="141158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a:solidFill>
                  <a:prstClr val="black"/>
                </a:solidFill>
                <a:latin typeface="Calibri" panose="020F0502020204030204"/>
              </a:rPr>
              <a:t>Whole matching</a:t>
            </a:r>
          </a:p>
          <a:p>
            <a:pPr marL="0" indent="0" algn="ctr" defTabSz="685783">
              <a:spcBef>
                <a:spcPts val="751"/>
              </a:spcBef>
              <a:buNone/>
              <a:defRPr/>
            </a:pPr>
            <a:r>
              <a:rPr lang="en-CA" sz="2100">
                <a:solidFill>
                  <a:prstClr val="black"/>
                </a:solidFill>
                <a:latin typeface="Calibri" panose="020F0502020204030204"/>
              </a:rPr>
              <a:t>Entire </a:t>
            </a:r>
            <a:r>
              <a:rPr lang="en-CA" sz="2100">
                <a:solidFill>
                  <a:srgbClr val="70AD47"/>
                </a:solidFill>
                <a:latin typeface="Calibri" panose="020F0502020204030204"/>
              </a:rPr>
              <a:t>query</a:t>
            </a:r>
            <a:r>
              <a:rPr lang="en-CA" sz="2100">
                <a:solidFill>
                  <a:prstClr val="black"/>
                </a:solidFill>
                <a:latin typeface="Calibri" panose="020F0502020204030204"/>
              </a:rPr>
              <a:t> </a:t>
            </a:r>
          </a:p>
          <a:p>
            <a:pPr marL="0" indent="0" algn="ctr" defTabSz="685783">
              <a:spcBef>
                <a:spcPts val="751"/>
              </a:spcBef>
              <a:buNone/>
              <a:defRPr/>
            </a:pPr>
            <a:r>
              <a:rPr lang="en-CA" sz="2100">
                <a:solidFill>
                  <a:prstClr val="black"/>
                </a:solidFill>
                <a:latin typeface="Calibri" panose="020F0502020204030204"/>
              </a:rPr>
              <a:t>       Entire </a:t>
            </a:r>
            <a:r>
              <a:rPr lang="en-CA" sz="2100">
                <a:solidFill>
                  <a:srgbClr val="FF0000"/>
                </a:solidFill>
                <a:latin typeface="Calibri" panose="020F0502020204030204"/>
              </a:rPr>
              <a:t>candidate</a:t>
            </a:r>
          </a:p>
        </p:txBody>
      </p:sp>
      <p:sp>
        <p:nvSpPr>
          <p:cNvPr id="8" name="Google Shape;357;p28"/>
          <p:cNvSpPr/>
          <p:nvPr/>
        </p:nvSpPr>
        <p:spPr>
          <a:xfrm>
            <a:off x="1800196" y="3169900"/>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9" name="Google Shape;358;p28"/>
          <p:cNvSpPr/>
          <p:nvPr/>
        </p:nvSpPr>
        <p:spPr>
          <a:xfrm>
            <a:off x="1807008" y="3089611"/>
            <a:ext cx="1476487" cy="460212"/>
          </a:xfrm>
          <a:custGeom>
            <a:avLst/>
            <a:gdLst/>
            <a:ahLst/>
            <a:cxnLst/>
            <a:rect l="l" t="t" r="r" b="b"/>
            <a:pathLst>
              <a:path w="32576" h="9750" extrusionOk="0">
                <a:moveTo>
                  <a:pt x="0" y="9750"/>
                </a:moveTo>
                <a:cubicBezTo>
                  <a:pt x="2741" y="7009"/>
                  <a:pt x="3127" y="1799"/>
                  <a:pt x="6668" y="225"/>
                </a:cubicBezTo>
                <a:cubicBezTo>
                  <a:pt x="9869" y="-1198"/>
                  <a:pt x="11246" y="5726"/>
                  <a:pt x="14288" y="7464"/>
                </a:cubicBezTo>
                <a:cubicBezTo>
                  <a:pt x="18105" y="9644"/>
                  <a:pt x="23072" y="6380"/>
                  <a:pt x="27242" y="4988"/>
                </a:cubicBezTo>
                <a:cubicBezTo>
                  <a:pt x="28933" y="4424"/>
                  <a:pt x="30847" y="4174"/>
                  <a:pt x="32576" y="4607"/>
                </a:cubicBezTo>
              </a:path>
            </a:pathLst>
          </a:custGeom>
          <a:noFill/>
          <a:ln w="19050" cap="flat" cmpd="sng">
            <a:solidFill>
              <a:srgbClr val="00B050"/>
            </a:solidFill>
            <a:prstDash val="solid"/>
            <a:round/>
            <a:headEnd type="none" w="med" len="med"/>
            <a:tailEnd type="none" w="med" len="med"/>
          </a:ln>
        </p:spPr>
      </p:sp>
      <p:sp>
        <p:nvSpPr>
          <p:cNvPr id="10" name="Footer Placeholder 1">
            <a:extLst>
              <a:ext uri="{FF2B5EF4-FFF2-40B4-BE49-F238E27FC236}">
                <a16:creationId xmlns:a16="http://schemas.microsoft.com/office/drawing/2014/main" id="{0B2C08AF-665B-4B7E-8BFA-4628A9ACA76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332909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Queries</a:t>
            </a:r>
            <a:endParaRPr lang="en-CA"/>
          </a:p>
        </p:txBody>
      </p:sp>
      <p:sp>
        <p:nvSpPr>
          <p:cNvPr id="13" name="Content Placeholder 2"/>
          <p:cNvSpPr txBox="1">
            <a:spLocks/>
          </p:cNvSpPr>
          <p:nvPr/>
        </p:nvSpPr>
        <p:spPr>
          <a:xfrm>
            <a:off x="691426" y="4078391"/>
            <a:ext cx="3455591" cy="141158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a:solidFill>
                  <a:prstClr val="black"/>
                </a:solidFill>
                <a:latin typeface="Calibri" panose="020F0502020204030204"/>
              </a:rPr>
              <a:t>Whole matching</a:t>
            </a:r>
          </a:p>
          <a:p>
            <a:pPr marL="0" indent="0" algn="ctr" defTabSz="685783">
              <a:spcBef>
                <a:spcPts val="751"/>
              </a:spcBef>
              <a:buNone/>
              <a:defRPr/>
            </a:pPr>
            <a:r>
              <a:rPr lang="en-CA" sz="2100">
                <a:solidFill>
                  <a:prstClr val="black"/>
                </a:solidFill>
                <a:latin typeface="Calibri" panose="020F0502020204030204"/>
              </a:rPr>
              <a:t>Entire </a:t>
            </a:r>
            <a:r>
              <a:rPr lang="en-CA" sz="2100">
                <a:solidFill>
                  <a:srgbClr val="70AD47"/>
                </a:solidFill>
                <a:latin typeface="Calibri" panose="020F0502020204030204"/>
              </a:rPr>
              <a:t>query</a:t>
            </a:r>
            <a:r>
              <a:rPr lang="en-CA" sz="2100">
                <a:solidFill>
                  <a:prstClr val="black"/>
                </a:solidFill>
                <a:latin typeface="Calibri" panose="020F0502020204030204"/>
              </a:rPr>
              <a:t> </a:t>
            </a:r>
          </a:p>
          <a:p>
            <a:pPr marL="0" indent="0" algn="ctr" defTabSz="685783">
              <a:spcBef>
                <a:spcPts val="751"/>
              </a:spcBef>
              <a:buNone/>
              <a:defRPr/>
            </a:pPr>
            <a:r>
              <a:rPr lang="en-CA" sz="2100">
                <a:solidFill>
                  <a:prstClr val="black"/>
                </a:solidFill>
                <a:latin typeface="Calibri" panose="020F0502020204030204"/>
              </a:rPr>
              <a:t>       Entire </a:t>
            </a:r>
            <a:r>
              <a:rPr lang="en-CA" sz="2100">
                <a:solidFill>
                  <a:srgbClr val="FF0000"/>
                </a:solidFill>
                <a:latin typeface="Calibri" panose="020F0502020204030204"/>
              </a:rPr>
              <a:t>candidate</a:t>
            </a:r>
          </a:p>
        </p:txBody>
      </p:sp>
      <p:sp>
        <p:nvSpPr>
          <p:cNvPr id="14" name="Content Placeholder 2"/>
          <p:cNvSpPr txBox="1">
            <a:spLocks/>
          </p:cNvSpPr>
          <p:nvPr/>
        </p:nvSpPr>
        <p:spPr>
          <a:xfrm>
            <a:off x="3987097" y="4109751"/>
            <a:ext cx="4905821" cy="141158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83">
              <a:spcBef>
                <a:spcPts val="751"/>
              </a:spcBef>
              <a:buNone/>
              <a:defRPr/>
            </a:pPr>
            <a:r>
              <a:rPr lang="en-CA" sz="2100" u="sng">
                <a:solidFill>
                  <a:prstClr val="black"/>
                </a:solidFill>
                <a:latin typeface="Calibri" panose="020F0502020204030204"/>
              </a:rPr>
              <a:t>Subsequence matching</a:t>
            </a:r>
          </a:p>
          <a:p>
            <a:pPr marL="0" indent="0" defTabSz="685783">
              <a:spcBef>
                <a:spcPts val="751"/>
              </a:spcBef>
              <a:buNone/>
              <a:defRPr/>
            </a:pPr>
            <a:r>
              <a:rPr lang="en-CA" sz="2100">
                <a:solidFill>
                  <a:prstClr val="black"/>
                </a:solidFill>
                <a:latin typeface="Calibri" panose="020F0502020204030204"/>
              </a:rPr>
              <a:t>		Entire </a:t>
            </a:r>
            <a:r>
              <a:rPr lang="en-CA" sz="2100">
                <a:solidFill>
                  <a:srgbClr val="70AD47"/>
                </a:solidFill>
                <a:latin typeface="Calibri" panose="020F0502020204030204"/>
              </a:rPr>
              <a:t>query</a:t>
            </a:r>
          </a:p>
          <a:p>
            <a:pPr marL="0" indent="0" defTabSz="685783">
              <a:spcBef>
                <a:spcPts val="751"/>
              </a:spcBef>
              <a:buNone/>
              <a:defRPr/>
            </a:pPr>
            <a:r>
              <a:rPr lang="en-CA" sz="2100">
                <a:solidFill>
                  <a:prstClr val="black"/>
                </a:solidFill>
                <a:latin typeface="Calibri" panose="020F0502020204030204"/>
              </a:rPr>
              <a:t>		A subsequence of a </a:t>
            </a:r>
            <a:r>
              <a:rPr lang="en-CA" sz="2100">
                <a:solidFill>
                  <a:srgbClr val="FF0000"/>
                </a:solidFill>
                <a:latin typeface="Calibri" panose="020F0502020204030204"/>
              </a:rPr>
              <a:t>candidate</a:t>
            </a:r>
          </a:p>
        </p:txBody>
      </p:sp>
      <p:sp>
        <p:nvSpPr>
          <p:cNvPr id="16" name="Google Shape;357;p28"/>
          <p:cNvSpPr/>
          <p:nvPr/>
        </p:nvSpPr>
        <p:spPr>
          <a:xfrm>
            <a:off x="1800196" y="3169900"/>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7" name="Google Shape;358;p28"/>
          <p:cNvSpPr/>
          <p:nvPr/>
        </p:nvSpPr>
        <p:spPr>
          <a:xfrm>
            <a:off x="1807008" y="3089611"/>
            <a:ext cx="1476487" cy="460212"/>
          </a:xfrm>
          <a:custGeom>
            <a:avLst/>
            <a:gdLst/>
            <a:ahLst/>
            <a:cxnLst/>
            <a:rect l="l" t="t" r="r" b="b"/>
            <a:pathLst>
              <a:path w="32576" h="9750" extrusionOk="0">
                <a:moveTo>
                  <a:pt x="0" y="9750"/>
                </a:moveTo>
                <a:cubicBezTo>
                  <a:pt x="2741" y="7009"/>
                  <a:pt x="3127" y="1799"/>
                  <a:pt x="6668" y="225"/>
                </a:cubicBezTo>
                <a:cubicBezTo>
                  <a:pt x="9869" y="-1198"/>
                  <a:pt x="11246" y="5726"/>
                  <a:pt x="14288" y="7464"/>
                </a:cubicBezTo>
                <a:cubicBezTo>
                  <a:pt x="18105" y="9644"/>
                  <a:pt x="23072" y="6380"/>
                  <a:pt x="27242" y="4988"/>
                </a:cubicBezTo>
                <a:cubicBezTo>
                  <a:pt x="28933" y="4424"/>
                  <a:pt x="30847" y="4174"/>
                  <a:pt x="32576" y="4607"/>
                </a:cubicBezTo>
              </a:path>
            </a:pathLst>
          </a:custGeom>
          <a:noFill/>
          <a:ln w="19050" cap="flat" cmpd="sng">
            <a:solidFill>
              <a:srgbClr val="00B050"/>
            </a:solidFill>
            <a:prstDash val="solid"/>
            <a:round/>
            <a:headEnd type="none" w="med" len="med"/>
            <a:tailEnd type="none" w="med" len="med"/>
          </a:ln>
        </p:spPr>
      </p:sp>
      <p:sp>
        <p:nvSpPr>
          <p:cNvPr id="18" name="Google Shape;359;p28"/>
          <p:cNvSpPr/>
          <p:nvPr/>
        </p:nvSpPr>
        <p:spPr>
          <a:xfrm>
            <a:off x="5276659" y="3157426"/>
            <a:ext cx="1476464" cy="429531"/>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9" name="Google Shape;360;p28"/>
          <p:cNvSpPr/>
          <p:nvPr/>
        </p:nvSpPr>
        <p:spPr>
          <a:xfrm>
            <a:off x="5888654" y="3174759"/>
            <a:ext cx="501807" cy="167681"/>
          </a:xfrm>
          <a:custGeom>
            <a:avLst/>
            <a:gdLst/>
            <a:ahLst/>
            <a:cxnLst/>
            <a:rect l="l" t="t" r="r" b="b"/>
            <a:pathLst>
              <a:path w="26763" h="8943" extrusionOk="0">
                <a:moveTo>
                  <a:pt x="0" y="5353"/>
                </a:moveTo>
                <a:cubicBezTo>
                  <a:pt x="1121" y="5633"/>
                  <a:pt x="1940" y="6620"/>
                  <a:pt x="2974" y="7137"/>
                </a:cubicBezTo>
                <a:cubicBezTo>
                  <a:pt x="5744" y="8521"/>
                  <a:pt x="5824" y="0"/>
                  <a:pt x="8921" y="0"/>
                </a:cubicBezTo>
                <a:cubicBezTo>
                  <a:pt x="13442" y="0"/>
                  <a:pt x="16010" y="5613"/>
                  <a:pt x="19626" y="8326"/>
                </a:cubicBezTo>
                <a:cubicBezTo>
                  <a:pt x="21555" y="9773"/>
                  <a:pt x="24606" y="8216"/>
                  <a:pt x="26763" y="7137"/>
                </a:cubicBezTo>
              </a:path>
            </a:pathLst>
          </a:custGeom>
          <a:noFill/>
          <a:ln w="19050" cap="flat" cmpd="sng">
            <a:solidFill>
              <a:srgbClr val="00B050"/>
            </a:solidFill>
            <a:prstDash val="solid"/>
            <a:round/>
            <a:headEnd type="none" w="med" len="med"/>
            <a:tailEnd type="none" w="med" len="med"/>
          </a:ln>
        </p:spPr>
      </p:sp>
      <p:sp>
        <p:nvSpPr>
          <p:cNvPr id="10" name="Footer Placeholder 1">
            <a:extLst>
              <a:ext uri="{FF2B5EF4-FFF2-40B4-BE49-F238E27FC236}">
                <a16:creationId xmlns:a16="http://schemas.microsoft.com/office/drawing/2014/main" id="{2E6DE37C-B6D6-4CD7-BC1A-B3F52D181E9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61034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Variations</a:t>
            </a:r>
          </a:p>
        </p:txBody>
      </p:sp>
      <p:sp>
        <p:nvSpPr>
          <p:cNvPr id="14" name="Content Placeholder 2">
            <a:extLst>
              <a:ext uri="{FF2B5EF4-FFF2-40B4-BE49-F238E27FC236}">
                <a16:creationId xmlns:a16="http://schemas.microsoft.com/office/drawing/2014/main" id="{EFFD53CF-777C-45EB-A870-BCC7E8A97775}"/>
              </a:ext>
            </a:extLst>
          </p:cNvPr>
          <p:cNvSpPr>
            <a:spLocks noGrp="1"/>
          </p:cNvSpPr>
          <p:nvPr>
            <p:ph idx="1"/>
          </p:nvPr>
        </p:nvSpPr>
        <p:spPr>
          <a:xfrm>
            <a:off x="457200" y="2249490"/>
            <a:ext cx="8229600" cy="4324351"/>
          </a:xfrm>
        </p:spPr>
        <p:txBody>
          <a:bodyPr/>
          <a:lstStyle/>
          <a:p>
            <a:pPr marL="0" indent="0">
              <a:buNone/>
            </a:pPr>
            <a:r>
              <a:rPr lang="en" dirty="0">
                <a:solidFill>
                  <a:srgbClr val="1A9988"/>
                </a:solidFill>
                <a:latin typeface="Century Gothic"/>
                <a:ea typeface="Century Gothic"/>
                <a:cs typeface="Century Gothic"/>
                <a:sym typeface="Century Gothic"/>
              </a:rPr>
              <a:t>Queries</a:t>
            </a:r>
            <a:endParaRPr lang="en" dirty="0">
              <a:latin typeface="Century Gothic"/>
              <a:ea typeface="Century Gothic"/>
              <a:cs typeface="Century Gothic"/>
              <a:sym typeface="Century Gothic"/>
            </a:endParaRPr>
          </a:p>
          <a:p>
            <a:pPr marL="0" indent="0">
              <a:buNone/>
            </a:pPr>
            <a:endParaRPr lang="en" dirty="0">
              <a:latin typeface="Century Gothic"/>
              <a:sym typeface="Century Gothic"/>
            </a:endParaRPr>
          </a:p>
          <a:p>
            <a:pPr marL="0" indent="0">
              <a:buNone/>
            </a:pPr>
            <a:r>
              <a:rPr lang="en" dirty="0">
                <a:latin typeface="Century Gothic"/>
                <a:sym typeface="Century Gothic"/>
              </a:rPr>
              <a:t>	</a:t>
            </a:r>
            <a:r>
              <a:rPr lang="en" sz="2400" dirty="0">
                <a:sym typeface="Century Gothic"/>
              </a:rPr>
              <a:t>Nearest Neighbor (1NN)</a:t>
            </a:r>
          </a:p>
          <a:p>
            <a:pPr marL="0" indent="0">
              <a:buNone/>
            </a:pPr>
            <a:r>
              <a:rPr lang="en" sz="2400" dirty="0">
                <a:sym typeface="Century Gothic"/>
              </a:rPr>
              <a:t>	k-Nearest Neighbor (kNN)</a:t>
            </a:r>
          </a:p>
          <a:p>
            <a:pPr marL="0" indent="0">
              <a:buNone/>
            </a:pPr>
            <a:r>
              <a:rPr lang="en" sz="2400" dirty="0">
                <a:sym typeface="Century Gothic"/>
              </a:rPr>
              <a:t>	Farthest Neighbor</a:t>
            </a:r>
          </a:p>
          <a:p>
            <a:pPr marL="0" indent="0">
              <a:buNone/>
            </a:pPr>
            <a:r>
              <a:rPr lang="en" sz="2400" dirty="0">
                <a:sym typeface="Century Gothic"/>
              </a:rPr>
              <a:t>	epsilon-Range</a:t>
            </a:r>
          </a:p>
          <a:p>
            <a:pPr marL="0" indent="0">
              <a:buNone/>
            </a:pPr>
            <a:endParaRPr lang="en" sz="2400" dirty="0">
              <a:sym typeface="Century Gothic"/>
            </a:endParaRPr>
          </a:p>
          <a:p>
            <a:pPr marL="0" indent="0">
              <a:buNone/>
            </a:pPr>
            <a:r>
              <a:rPr lang="en" sz="2400" dirty="0">
                <a:sym typeface="Century Gothic"/>
              </a:rPr>
              <a:t>	and more…</a:t>
            </a:r>
            <a:endParaRPr lang="en-CA" dirty="0"/>
          </a:p>
        </p:txBody>
      </p:sp>
      <p:sp>
        <p:nvSpPr>
          <p:cNvPr id="4" name="Footer Placeholder 1">
            <a:extLst>
              <a:ext uri="{FF2B5EF4-FFF2-40B4-BE49-F238E27FC236}">
                <a16:creationId xmlns:a16="http://schemas.microsoft.com/office/drawing/2014/main" id="{B8623CFA-9499-4C36-BF10-92B56971F56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444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Similarity Matching</a:t>
            </a:r>
          </a:p>
        </p:txBody>
      </p:sp>
      <p:sp>
        <p:nvSpPr>
          <p:cNvPr id="5123" name="Content Placeholder 2"/>
          <p:cNvSpPr>
            <a:spLocks noGrp="1"/>
          </p:cNvSpPr>
          <p:nvPr>
            <p:ph idx="1"/>
          </p:nvPr>
        </p:nvSpPr>
        <p:spPr/>
        <p:txBody>
          <a:bodyPr/>
          <a:lstStyle/>
          <a:p>
            <a:endParaRPr lang="en-US" altLang="en-US" dirty="0"/>
          </a:p>
          <a:p>
            <a:r>
              <a:rPr lang="en-US" altLang="en-US" dirty="0"/>
              <a:t>given a data series collection D and a query data series q,  return the data series from D that are the most similar </a:t>
            </a:r>
            <a:r>
              <a:rPr lang="en-US" altLang="en-US"/>
              <a:t>to q</a:t>
            </a:r>
            <a:endParaRPr lang="en-US" altLang="en-US" dirty="0"/>
          </a:p>
          <a:p>
            <a:pPr lvl="1"/>
            <a:r>
              <a:rPr lang="en-US" altLang="en-US" dirty="0"/>
              <a:t>there exist different flavors of this basic operation</a:t>
            </a:r>
          </a:p>
          <a:p>
            <a:endParaRPr lang="en-US" altLang="en-US" dirty="0"/>
          </a:p>
          <a:p>
            <a:r>
              <a:rPr lang="en-US" altLang="en-US" dirty="0"/>
              <a:t>basis for most data series analysis tasks</a:t>
            </a:r>
          </a:p>
          <a:p>
            <a:endParaRPr lang="en-US" altLang="en-US" dirty="0"/>
          </a:p>
          <a:p>
            <a:endParaRPr lang="en-US" altLang="en-US" dirty="0"/>
          </a:p>
        </p:txBody>
      </p:sp>
      <p:sp>
        <p:nvSpPr>
          <p:cNvPr id="4" name="Footer Placeholder 1">
            <a:extLst>
              <a:ext uri="{FF2B5EF4-FFF2-40B4-BE49-F238E27FC236}">
                <a16:creationId xmlns:a16="http://schemas.microsoft.com/office/drawing/2014/main" id="{B0069CDB-67BD-4572-A44B-D8C6AC8BD37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715149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Nearest Neighbor (NN) Search</a:t>
            </a:r>
          </a:p>
        </p:txBody>
      </p:sp>
      <p:sp>
        <p:nvSpPr>
          <p:cNvPr id="5123" name="Content Placeholder 2"/>
          <p:cNvSpPr>
            <a:spLocks noGrp="1"/>
          </p:cNvSpPr>
          <p:nvPr>
            <p:ph idx="1"/>
          </p:nvPr>
        </p:nvSpPr>
        <p:spPr>
          <a:xfrm>
            <a:off x="457200" y="2249490"/>
            <a:ext cx="8382000" cy="4324351"/>
          </a:xfrm>
        </p:spPr>
        <p:txBody>
          <a:bodyPr/>
          <a:lstStyle/>
          <a:p>
            <a:endParaRPr lang="en-US" altLang="en-US" dirty="0"/>
          </a:p>
          <a:p>
            <a:r>
              <a:rPr lang="en-US" altLang="en-US" dirty="0"/>
              <a:t>given a data series collection D and a query data series q,  return the data series from D that has the smallest distance to q</a:t>
            </a:r>
          </a:p>
          <a:p>
            <a:endParaRPr lang="en-US" altLang="en-US" dirty="0"/>
          </a:p>
          <a:p>
            <a:endParaRPr lang="en-US" altLang="en-US" dirty="0"/>
          </a:p>
          <a:p>
            <a:endParaRPr lang="en-US" altLang="en-US" dirty="0"/>
          </a:p>
          <a:p>
            <a:endParaRPr lang="en-US" altLang="en-US" dirty="0"/>
          </a:p>
        </p:txBody>
      </p:sp>
      <p:sp>
        <p:nvSpPr>
          <p:cNvPr id="4" name="Footer Placeholder 1">
            <a:extLst>
              <a:ext uri="{FF2B5EF4-FFF2-40B4-BE49-F238E27FC236}">
                <a16:creationId xmlns:a16="http://schemas.microsoft.com/office/drawing/2014/main" id="{578B5EA2-A4FE-4134-8E92-077FD450630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754053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Nearest Neighbor (NN) Search</a:t>
            </a:r>
          </a:p>
        </p:txBody>
      </p:sp>
      <p:sp>
        <p:nvSpPr>
          <p:cNvPr id="5123" name="Content Placeholder 2"/>
          <p:cNvSpPr>
            <a:spLocks noGrp="1"/>
          </p:cNvSpPr>
          <p:nvPr>
            <p:ph idx="1"/>
          </p:nvPr>
        </p:nvSpPr>
        <p:spPr>
          <a:xfrm>
            <a:off x="457200" y="2249490"/>
            <a:ext cx="8382000" cy="4324351"/>
          </a:xfrm>
        </p:spPr>
        <p:txBody>
          <a:bodyPr/>
          <a:lstStyle/>
          <a:p>
            <a:endParaRPr lang="en-US" altLang="en-US" dirty="0"/>
          </a:p>
          <a:p>
            <a:r>
              <a:rPr lang="en-US" altLang="en-US" dirty="0"/>
              <a:t>given a data series collection D and a query data series q,  return the data series from D that has the smallest distance to q</a:t>
            </a:r>
          </a:p>
          <a:p>
            <a:endParaRPr lang="en-US" altLang="en-US" dirty="0"/>
          </a:p>
          <a:p>
            <a:r>
              <a:rPr lang="en-US" altLang="en-US" dirty="0"/>
              <a:t>result set contains one data series</a:t>
            </a:r>
          </a:p>
          <a:p>
            <a:endParaRPr lang="en-US" altLang="en-US" dirty="0"/>
          </a:p>
          <a:p>
            <a:endParaRPr lang="en-US" altLang="en-US" dirty="0"/>
          </a:p>
          <a:p>
            <a:endParaRPr lang="en-US" altLang="en-US" dirty="0"/>
          </a:p>
        </p:txBody>
      </p:sp>
      <p:sp>
        <p:nvSpPr>
          <p:cNvPr id="4" name="Footer Placeholder 1">
            <a:extLst>
              <a:ext uri="{FF2B5EF4-FFF2-40B4-BE49-F238E27FC236}">
                <a16:creationId xmlns:a16="http://schemas.microsoft.com/office/drawing/2014/main" id="{281AD002-83A7-4FEC-8B2D-2C7FE43CD5E8}"/>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00447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Nearest Neighbor (NN) Search</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compute the distance between q and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1"/>
                <a:r>
                  <a:rPr lang="en-US" altLang="en-US" dirty="0"/>
                  <a:t>return d</a:t>
                </a:r>
                <a:r>
                  <a:rPr lang="en-US" altLang="en-US" baseline="-25000" dirty="0"/>
                  <a:t>i</a:t>
                </a:r>
                <a:r>
                  <a:rPr lang="en-US" altLang="en-US" dirty="0"/>
                  <a:t> with the smallest distance to q</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4" name="Footer Placeholder 1">
            <a:extLst>
              <a:ext uri="{FF2B5EF4-FFF2-40B4-BE49-F238E27FC236}">
                <a16:creationId xmlns:a16="http://schemas.microsoft.com/office/drawing/2014/main" id="{E4984B7A-6D10-491D-ABFC-692125E1A9D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250310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49" y="3229370"/>
            <a:ext cx="2143125" cy="120015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233" y="4209487"/>
            <a:ext cx="2071688" cy="124301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237" y="2061634"/>
            <a:ext cx="1974281" cy="138633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28" y="4268627"/>
            <a:ext cx="2143125" cy="1200151"/>
          </a:xfrm>
          <a:prstGeom prst="rect">
            <a:avLst/>
          </a:prstGeom>
        </p:spPr>
      </p:pic>
      <p:pic>
        <p:nvPicPr>
          <p:cNvPr id="18" name="Google Shape;104;p16"/>
          <p:cNvPicPr preferRelativeResize="0"/>
          <p:nvPr/>
        </p:nvPicPr>
        <p:blipFill>
          <a:blip r:embed="rId6">
            <a:alphaModFix/>
          </a:blip>
          <a:stretch>
            <a:fillRect/>
          </a:stretch>
        </p:blipFill>
        <p:spPr>
          <a:xfrm>
            <a:off x="771291" y="2117650"/>
            <a:ext cx="2292792" cy="1330316"/>
          </a:xfrm>
          <a:prstGeom prst="rect">
            <a:avLst/>
          </a:prstGeom>
          <a:noFill/>
          <a:ln>
            <a:noFill/>
          </a:ln>
        </p:spPr>
      </p:pic>
      <p:sp>
        <p:nvSpPr>
          <p:cNvPr id="20" name="Content Placeholder 2"/>
          <p:cNvSpPr txBox="1">
            <a:spLocks/>
          </p:cNvSpPr>
          <p:nvPr/>
        </p:nvSpPr>
        <p:spPr>
          <a:xfrm>
            <a:off x="1007811" y="3532961"/>
            <a:ext cx="2508505"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dirty="0">
                <a:latin typeface="Times New Roman" panose="02020603050405020304" pitchFamily="18" charset="0"/>
                <a:cs typeface="Times New Roman" panose="02020603050405020304" pitchFamily="18" charset="0"/>
              </a:rPr>
              <a:t>≈</a:t>
            </a:r>
            <a:r>
              <a:rPr lang="en-CA" sz="1800" dirty="0"/>
              <a:t> 500 ZB per year</a:t>
            </a:r>
          </a:p>
        </p:txBody>
      </p:sp>
      <p:sp>
        <p:nvSpPr>
          <p:cNvPr id="24" name="Content Placeholder 2"/>
          <p:cNvSpPr txBox="1">
            <a:spLocks/>
          </p:cNvSpPr>
          <p:nvPr/>
        </p:nvSpPr>
        <p:spPr>
          <a:xfrm>
            <a:off x="4114399" y="5575408"/>
            <a:ext cx="2473780"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dirty="0"/>
              <a:t>&gt; 500 TB per day</a:t>
            </a:r>
          </a:p>
        </p:txBody>
      </p:sp>
      <p:sp>
        <p:nvSpPr>
          <p:cNvPr id="25" name="Content Placeholder 2"/>
          <p:cNvSpPr txBox="1">
            <a:spLocks/>
          </p:cNvSpPr>
          <p:nvPr/>
        </p:nvSpPr>
        <p:spPr>
          <a:xfrm>
            <a:off x="7424738" y="5468777"/>
            <a:ext cx="2603683"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351" dirty="0"/>
              <a:t>1 PB = 1 thousand TB</a:t>
            </a:r>
          </a:p>
          <a:p>
            <a:pPr marL="0" indent="0">
              <a:buNone/>
            </a:pPr>
            <a:r>
              <a:rPr lang="en-CA" sz="1351" dirty="0"/>
              <a:t>1 ZB =  1 billion TB</a:t>
            </a:r>
          </a:p>
          <a:p>
            <a:pPr marL="0" indent="0">
              <a:buNone/>
            </a:pPr>
            <a:endParaRPr lang="en-CA" sz="1800" dirty="0"/>
          </a:p>
        </p:txBody>
      </p:sp>
      <p:sp>
        <p:nvSpPr>
          <p:cNvPr id="27" name="Content Placeholder 2"/>
          <p:cNvSpPr txBox="1">
            <a:spLocks/>
          </p:cNvSpPr>
          <p:nvPr/>
        </p:nvSpPr>
        <p:spPr>
          <a:xfrm>
            <a:off x="996515" y="5574470"/>
            <a:ext cx="2473780"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dirty="0"/>
              <a:t>&gt; 5 TB per day</a:t>
            </a:r>
          </a:p>
        </p:txBody>
      </p:sp>
      <p:sp>
        <p:nvSpPr>
          <p:cNvPr id="28" name="Content Placeholder 2"/>
          <p:cNvSpPr txBox="1">
            <a:spLocks/>
          </p:cNvSpPr>
          <p:nvPr/>
        </p:nvSpPr>
        <p:spPr>
          <a:xfrm>
            <a:off x="6775625" y="4509804"/>
            <a:ext cx="1647800"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dirty="0">
                <a:latin typeface="Times New Roman" panose="02020603050405020304" pitchFamily="18" charset="0"/>
                <a:cs typeface="Times New Roman" panose="02020603050405020304" pitchFamily="18" charset="0"/>
              </a:rPr>
              <a:t>&gt;</a:t>
            </a:r>
            <a:r>
              <a:rPr lang="en-CA" sz="1800" dirty="0"/>
              <a:t> 40 PB per day</a:t>
            </a:r>
          </a:p>
        </p:txBody>
      </p:sp>
      <p:sp>
        <p:nvSpPr>
          <p:cNvPr id="29" name="Content Placeholder 2"/>
          <p:cNvSpPr txBox="1">
            <a:spLocks/>
          </p:cNvSpPr>
          <p:nvPr/>
        </p:nvSpPr>
        <p:spPr>
          <a:xfrm>
            <a:off x="4520414" y="3659506"/>
            <a:ext cx="1152475" cy="35889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dirty="0">
                <a:latin typeface="Times New Roman" panose="02020603050405020304" pitchFamily="18" charset="0"/>
                <a:cs typeface="Times New Roman" panose="02020603050405020304" pitchFamily="18" charset="0"/>
              </a:rPr>
              <a:t>≈</a:t>
            </a:r>
            <a:r>
              <a:rPr lang="en-CA" sz="1800" dirty="0"/>
              <a:t> 130 TB</a:t>
            </a:r>
          </a:p>
        </p:txBody>
      </p:sp>
      <p:sp>
        <p:nvSpPr>
          <p:cNvPr id="19" name="Title 1"/>
          <p:cNvSpPr txBox="1">
            <a:spLocks/>
          </p:cNvSpPr>
          <p:nvPr/>
        </p:nvSpPr>
        <p:spPr>
          <a:xfrm>
            <a:off x="250467" y="1190035"/>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High-d collections are massive</a:t>
            </a:r>
          </a:p>
        </p:txBody>
      </p:sp>
      <p:sp>
        <p:nvSpPr>
          <p:cNvPr id="14" name="Footer Placeholder 4">
            <a:extLst>
              <a:ext uri="{FF2B5EF4-FFF2-40B4-BE49-F238E27FC236}">
                <a16:creationId xmlns:a16="http://schemas.microsoft.com/office/drawing/2014/main" id="{A424008D-79BB-40E4-88D5-487859F0366F}"/>
              </a:ext>
            </a:extLst>
          </p:cNvPr>
          <p:cNvSpPr txBox="1">
            <a:spLocks/>
          </p:cNvSpPr>
          <p:nvPr/>
        </p:nvSpPr>
        <p:spPr>
          <a:xfrm>
            <a:off x="4572001" y="6406585"/>
            <a:ext cx="4707083" cy="2493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t>Echihabi</a:t>
            </a:r>
            <a:r>
              <a:rPr lang="en-US" sz="1400" dirty="0"/>
              <a:t>, </a:t>
            </a:r>
            <a:r>
              <a:rPr lang="en-US" sz="1400" dirty="0" err="1"/>
              <a:t>Zoumpatianos</a:t>
            </a:r>
            <a:r>
              <a:rPr lang="en-US" sz="1400" dirty="0"/>
              <a:t>, Palpanas - ICDE 2021</a:t>
            </a:r>
          </a:p>
        </p:txBody>
      </p:sp>
    </p:spTree>
    <p:extLst>
      <p:ext uri="{BB962C8B-B14F-4D97-AF65-F5344CB8AC3E}">
        <p14:creationId xmlns:p14="http://schemas.microsoft.com/office/powerpoint/2010/main" val="567125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Nearest Neighbor (NN) Search</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err="1"/>
                  <a:t>bsf</a:t>
                </a:r>
                <a:r>
                  <a:rPr lang="en-US" altLang="en-US" dirty="0"/>
                  <a:t> = </a:t>
                </a:r>
                <a:r>
                  <a:rPr lang="en-US" altLang="en-US" dirty="0" err="1"/>
                  <a:t>Inf</a:t>
                </a:r>
                <a:r>
                  <a:rPr lang="en-US" altLang="en-US" dirty="0"/>
                  <a:t> 		// best so far distance</a:t>
                </a:r>
              </a:p>
              <a:p>
                <a:pPr lvl="1"/>
                <a:r>
                  <a:rPr lang="en-US" altLang="en-US" dirty="0"/>
                  <a:t>for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2"/>
                <a:r>
                  <a:rPr lang="en-US" altLang="en-US" dirty="0"/>
                  <a:t>compute distance, </a:t>
                </a:r>
                <a:r>
                  <a:rPr lang="en-US" altLang="en-US" dirty="0" err="1"/>
                  <a:t>dist</a:t>
                </a:r>
                <a:r>
                  <a:rPr lang="en-US" altLang="en-US" dirty="0"/>
                  <a:t>, between d</a:t>
                </a:r>
                <a:r>
                  <a:rPr lang="en-US" altLang="en-US" baseline="-25000" dirty="0"/>
                  <a:t>i </a:t>
                </a:r>
                <a:r>
                  <a:rPr lang="en-US" altLang="en-US" dirty="0"/>
                  <a:t>and q</a:t>
                </a:r>
              </a:p>
              <a:p>
                <a:pPr lvl="2"/>
                <a:r>
                  <a:rPr lang="en-US" altLang="en-US" dirty="0"/>
                  <a:t>if this </a:t>
                </a:r>
                <a:r>
                  <a:rPr lang="en-US" altLang="en-US" dirty="0" err="1"/>
                  <a:t>dist</a:t>
                </a:r>
                <a:r>
                  <a:rPr lang="en-US" altLang="en-US" dirty="0"/>
                  <a:t> less than </a:t>
                </a:r>
                <a:r>
                  <a:rPr lang="en-US" altLang="en-US" dirty="0" err="1"/>
                  <a:t>bsf</a:t>
                </a:r>
                <a:r>
                  <a:rPr lang="en-US" altLang="en-US" dirty="0"/>
                  <a:t> then </a:t>
                </a:r>
                <a:r>
                  <a:rPr lang="en-US" altLang="en-US" dirty="0" err="1"/>
                  <a:t>bsf</a:t>
                </a:r>
                <a:r>
                  <a:rPr lang="en-US" altLang="en-US" dirty="0"/>
                  <a:t>=</a:t>
                </a:r>
                <a:r>
                  <a:rPr lang="en-US" altLang="en-US" dirty="0" err="1"/>
                  <a:t>dist</a:t>
                </a:r>
                <a:endParaRPr lang="en-US" altLang="en-US" dirty="0"/>
              </a:p>
              <a:p>
                <a:pPr lvl="1"/>
                <a:r>
                  <a:rPr lang="en-US" altLang="en-US" dirty="0"/>
                  <a:t>return d</a:t>
                </a:r>
                <a:r>
                  <a:rPr lang="en-US" altLang="en-US" baseline="-25000" dirty="0"/>
                  <a:t>i</a:t>
                </a:r>
                <a:r>
                  <a:rPr lang="en-US" altLang="en-US" dirty="0"/>
                  <a:t> corresponding to </a:t>
                </a:r>
                <a:r>
                  <a:rPr lang="en-US" altLang="en-US" dirty="0" err="1"/>
                  <a:t>bsf</a:t>
                </a:r>
                <a:endParaRPr lang="en-US" altLang="en-US" dirty="0"/>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4" name="Footer Placeholder 1">
            <a:extLst>
              <a:ext uri="{FF2B5EF4-FFF2-40B4-BE49-F238E27FC236}">
                <a16:creationId xmlns:a16="http://schemas.microsoft.com/office/drawing/2014/main" id="{32B8C250-DE61-4E95-88A9-B7FF0512448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492969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k-Nearest Neighbors (</a:t>
            </a:r>
            <a:r>
              <a:rPr lang="en-US" altLang="en-US" dirty="0" err="1"/>
              <a:t>kNN</a:t>
            </a:r>
            <a:r>
              <a:rPr lang="en-US" altLang="en-US" dirty="0"/>
              <a:t>) Search</a:t>
            </a:r>
          </a:p>
        </p:txBody>
      </p:sp>
      <p:sp>
        <p:nvSpPr>
          <p:cNvPr id="5123" name="Content Placeholder 2"/>
          <p:cNvSpPr>
            <a:spLocks noGrp="1"/>
          </p:cNvSpPr>
          <p:nvPr>
            <p:ph idx="1"/>
          </p:nvPr>
        </p:nvSpPr>
        <p:spPr>
          <a:xfrm>
            <a:off x="457200" y="2249490"/>
            <a:ext cx="8382000" cy="4324351"/>
          </a:xfrm>
        </p:spPr>
        <p:txBody>
          <a:bodyPr/>
          <a:lstStyle/>
          <a:p>
            <a:endParaRPr lang="en-US" altLang="en-US" dirty="0"/>
          </a:p>
          <a:p>
            <a:r>
              <a:rPr lang="en-US" altLang="en-US" dirty="0"/>
              <a:t>given a data series collection D and a query data series q,  return the k data series from D that have the k smallest distances to q</a:t>
            </a:r>
          </a:p>
          <a:p>
            <a:endParaRPr lang="en-US" altLang="en-US" dirty="0"/>
          </a:p>
          <a:p>
            <a:endParaRPr lang="en-US" altLang="en-US" dirty="0"/>
          </a:p>
          <a:p>
            <a:endParaRPr lang="en-US" altLang="en-US" dirty="0"/>
          </a:p>
          <a:p>
            <a:endParaRPr lang="en-US" altLang="en-US" dirty="0"/>
          </a:p>
        </p:txBody>
      </p:sp>
      <p:sp>
        <p:nvSpPr>
          <p:cNvPr id="4" name="Footer Placeholder 1">
            <a:extLst>
              <a:ext uri="{FF2B5EF4-FFF2-40B4-BE49-F238E27FC236}">
                <a16:creationId xmlns:a16="http://schemas.microsoft.com/office/drawing/2014/main" id="{9DBCA480-58C1-4991-81E8-13CE79B6EC5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7800828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k-Nearest Neighbors (</a:t>
            </a:r>
            <a:r>
              <a:rPr lang="en-US" altLang="en-US" dirty="0" err="1"/>
              <a:t>kNN</a:t>
            </a:r>
            <a:r>
              <a:rPr lang="en-US" altLang="en-US" dirty="0"/>
              <a:t>) Search</a:t>
            </a:r>
          </a:p>
        </p:txBody>
      </p:sp>
      <p:sp>
        <p:nvSpPr>
          <p:cNvPr id="5123" name="Content Placeholder 2"/>
          <p:cNvSpPr>
            <a:spLocks noGrp="1"/>
          </p:cNvSpPr>
          <p:nvPr>
            <p:ph idx="1"/>
          </p:nvPr>
        </p:nvSpPr>
        <p:spPr>
          <a:xfrm>
            <a:off x="457200" y="2249490"/>
            <a:ext cx="8382000" cy="4324351"/>
          </a:xfrm>
        </p:spPr>
        <p:txBody>
          <a:bodyPr/>
          <a:lstStyle/>
          <a:p>
            <a:endParaRPr lang="en-US" altLang="en-US" dirty="0"/>
          </a:p>
          <a:p>
            <a:r>
              <a:rPr lang="en-US" altLang="en-US" dirty="0"/>
              <a:t>given a data series collection D and a query data series q,  return the k data series from D that have the k smallest distances to q</a:t>
            </a:r>
          </a:p>
          <a:p>
            <a:endParaRPr lang="en-US" altLang="en-US" dirty="0"/>
          </a:p>
          <a:p>
            <a:r>
              <a:rPr lang="en-US" altLang="en-US" dirty="0"/>
              <a:t>result set contains k data series</a:t>
            </a:r>
          </a:p>
          <a:p>
            <a:endParaRPr lang="en-US" altLang="en-US" dirty="0"/>
          </a:p>
          <a:p>
            <a:endParaRPr lang="en-US" altLang="en-US" dirty="0"/>
          </a:p>
          <a:p>
            <a:endParaRPr lang="en-US" altLang="en-US" dirty="0"/>
          </a:p>
        </p:txBody>
      </p:sp>
      <p:sp>
        <p:nvSpPr>
          <p:cNvPr id="4" name="Footer Placeholder 1">
            <a:extLst>
              <a:ext uri="{FF2B5EF4-FFF2-40B4-BE49-F238E27FC236}">
                <a16:creationId xmlns:a16="http://schemas.microsoft.com/office/drawing/2014/main" id="{60F67CB2-06F0-4257-AA3F-BC6DF5412A3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472816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k-Nearest Neighbors (</a:t>
            </a:r>
            <a:r>
              <a:rPr lang="en-US" altLang="en-US" dirty="0" err="1"/>
              <a:t>kNN</a:t>
            </a:r>
            <a:r>
              <a:rPr lang="en-US" altLang="en-US" dirty="0"/>
              <a:t>) Search</a:t>
            </a:r>
            <a:endParaRPr lang="en-US" altLang="en-US" sz="4400" dirty="0"/>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compute the distance between q and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1"/>
                <a:r>
                  <a:rPr lang="en-US" altLang="en-US" dirty="0"/>
                  <a:t>return the k d</a:t>
                </a:r>
                <a:r>
                  <a:rPr lang="en-US" altLang="en-US" baseline="-25000" dirty="0"/>
                  <a:t>i</a:t>
                </a:r>
                <a:r>
                  <a:rPr lang="en-US" altLang="en-US" dirty="0"/>
                  <a:t> with the k smallest distances to q</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4" name="Footer Placeholder 1">
            <a:extLst>
              <a:ext uri="{FF2B5EF4-FFF2-40B4-BE49-F238E27FC236}">
                <a16:creationId xmlns:a16="http://schemas.microsoft.com/office/drawing/2014/main" id="{38DF67A6-F9BF-4E44-B76A-0E37E448C66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8076166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k-Nearest Neighbors (</a:t>
            </a:r>
            <a:r>
              <a:rPr lang="en-US" altLang="en-US" dirty="0" err="1"/>
              <a:t>kNN</a:t>
            </a:r>
            <a:r>
              <a:rPr lang="en-US" altLang="en-US" dirty="0"/>
              <a:t>) Search</a:t>
            </a:r>
            <a:endParaRPr lang="en-US" altLang="en-US" sz="4400" dirty="0"/>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err="1"/>
                  <a:t>kbsf</a:t>
                </a:r>
                <a:r>
                  <a:rPr lang="en-US" altLang="en-US" dirty="0"/>
                  <a:t> = Null 	// best so far max-heap of k elements</a:t>
                </a:r>
              </a:p>
              <a:p>
                <a:pPr lvl="1"/>
                <a:r>
                  <a:rPr lang="en-US" altLang="en-US" dirty="0"/>
                  <a:t>for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2"/>
                <a:r>
                  <a:rPr lang="en-US" altLang="en-US" dirty="0"/>
                  <a:t>compute distance, </a:t>
                </a:r>
                <a:r>
                  <a:rPr lang="en-US" altLang="en-US" dirty="0" err="1"/>
                  <a:t>dist</a:t>
                </a:r>
                <a:r>
                  <a:rPr lang="en-US" altLang="en-US" dirty="0"/>
                  <a:t>, between d</a:t>
                </a:r>
                <a:r>
                  <a:rPr lang="en-US" altLang="en-US" baseline="-25000" dirty="0"/>
                  <a:t>i </a:t>
                </a:r>
                <a:r>
                  <a:rPr lang="en-US" altLang="en-US" dirty="0"/>
                  <a:t>and q</a:t>
                </a:r>
              </a:p>
              <a:p>
                <a:pPr lvl="2"/>
                <a:r>
                  <a:rPr lang="en-US" altLang="en-US" dirty="0"/>
                  <a:t>if this </a:t>
                </a:r>
                <a:r>
                  <a:rPr lang="en-US" altLang="en-US" dirty="0" err="1"/>
                  <a:t>dist</a:t>
                </a:r>
                <a:r>
                  <a:rPr lang="en-US" altLang="en-US" dirty="0"/>
                  <a:t> less than max of </a:t>
                </a:r>
                <a:r>
                  <a:rPr lang="en-US" altLang="en-US" dirty="0" err="1"/>
                  <a:t>kbsf</a:t>
                </a:r>
                <a:r>
                  <a:rPr lang="en-US" altLang="en-US" dirty="0"/>
                  <a:t> then insert </a:t>
                </a:r>
                <a:r>
                  <a:rPr lang="en-US" altLang="en-US" dirty="0" err="1"/>
                  <a:t>dist</a:t>
                </a:r>
                <a:r>
                  <a:rPr lang="en-US" altLang="en-US" dirty="0"/>
                  <a:t> in </a:t>
                </a:r>
                <a:r>
                  <a:rPr lang="en-US" altLang="en-US" dirty="0" err="1"/>
                  <a:t>kbsf</a:t>
                </a:r>
                <a:endParaRPr lang="en-US" altLang="en-US" dirty="0"/>
              </a:p>
              <a:p>
                <a:pPr lvl="1"/>
                <a:r>
                  <a:rPr lang="en-US" altLang="en-US" dirty="0"/>
                  <a:t>return k d</a:t>
                </a:r>
                <a:r>
                  <a:rPr lang="en-US" altLang="en-US" baseline="-25000" dirty="0"/>
                  <a:t>i</a:t>
                </a:r>
                <a:r>
                  <a:rPr lang="en-US" altLang="en-US" dirty="0"/>
                  <a:t> corresponding to k elements in </a:t>
                </a:r>
                <a:r>
                  <a:rPr lang="en-US" altLang="en-US" dirty="0" err="1"/>
                  <a:t>kbsf</a:t>
                </a:r>
                <a:endParaRPr lang="en-US" altLang="en-US" dirty="0"/>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4" name="Footer Placeholder 1">
            <a:extLst>
              <a:ext uri="{FF2B5EF4-FFF2-40B4-BE49-F238E27FC236}">
                <a16:creationId xmlns:a16="http://schemas.microsoft.com/office/drawing/2014/main" id="{0DF520D1-C58E-4C1F-8A8C-438DDC9A241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35246472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2" name="Title 1"/>
              <p:cNvSpPr>
                <a:spLocks noGrp="1"/>
              </p:cNvSpPr>
              <p:nvPr>
                <p:ph type="title"/>
              </p:nvPr>
            </p:nvSpPr>
            <p:spPr/>
            <p:txBody>
              <a:bodyPr/>
              <a:lstStyle/>
              <a:p>
                <a:r>
                  <a:rPr lang="en-US" altLang="en-US" sz="3600" dirty="0"/>
                  <a:t>Similarity Matching</a:t>
                </a:r>
                <a:br>
                  <a:rPr lang="en-US" altLang="en-US" dirty="0"/>
                </a:br>
                <a14:m>
                  <m:oMath xmlns:m="http://schemas.openxmlformats.org/officeDocument/2006/math">
                    <m:r>
                      <a:rPr lang="en-US" altLang="en-US" i="1" smtClean="0">
                        <a:latin typeface="Cambria Math"/>
                        <a:ea typeface="Cambria Math"/>
                      </a:rPr>
                      <m:t>𝜀</m:t>
                    </m:r>
                  </m:oMath>
                </a14:m>
                <a:r>
                  <a:rPr lang="en-US" altLang="en-US" dirty="0"/>
                  <a:t>-Range Search</a:t>
                </a:r>
              </a:p>
            </p:txBody>
          </p:sp>
        </mc:Choice>
        <mc:Fallback xmlns="">
          <p:sp>
            <p:nvSpPr>
              <p:cNvPr id="5122" name="Title 1"/>
              <p:cNvSpPr>
                <a:spLocks noGrp="1" noRot="1" noChangeAspect="1" noMove="1" noResize="1" noEditPoints="1" noAdjustHandles="1" noChangeArrowheads="1" noChangeShapeType="1" noTextEdit="1"/>
              </p:cNvSpPr>
              <p:nvPr>
                <p:ph type="title"/>
              </p:nvPr>
            </p:nvSpPr>
            <p:spPr>
              <a:blipFill rotWithShape="1">
                <a:blip r:embed="rId2"/>
                <a:stretch>
                  <a:fillRect l="-2222" t="-16571" b="-32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457200" y="2249490"/>
                <a:ext cx="8382000" cy="4324351"/>
              </a:xfrm>
            </p:spPr>
            <p:txBody>
              <a:bodyPr/>
              <a:lstStyle/>
              <a:p>
                <a:endParaRPr lang="en-US" altLang="en-US" dirty="0"/>
              </a:p>
              <a:p>
                <a:r>
                  <a:rPr lang="en-US" altLang="en-US" dirty="0"/>
                  <a:t>given a data series collection D and a query data series q,  return all data series from D that are within distance </a:t>
                </a:r>
                <a14:m>
                  <m:oMath xmlns:m="http://schemas.openxmlformats.org/officeDocument/2006/math">
                    <m:r>
                      <a:rPr lang="en-US" altLang="en-US" i="1" smtClean="0">
                        <a:latin typeface="Cambria Math"/>
                        <a:ea typeface="Cambria Math"/>
                      </a:rPr>
                      <m:t>𝜀</m:t>
                    </m:r>
                    <m:r>
                      <a:rPr lang="en-US" altLang="en-US" i="1" smtClean="0">
                        <a:latin typeface="Cambria Math"/>
                        <a:ea typeface="Cambria Math"/>
                      </a:rPr>
                      <m:t> </m:t>
                    </m:r>
                  </m:oMath>
                </a14:m>
                <a:r>
                  <a:rPr lang="en-US" altLang="en-US" dirty="0"/>
                  <a:t>from q</a:t>
                </a:r>
              </a:p>
              <a:p>
                <a:endParaRPr lang="en-US" altLang="en-US" dirty="0"/>
              </a:p>
              <a:p>
                <a:endParaRPr lang="en-US" altLang="en-US" dirty="0"/>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457200" y="2249490"/>
                <a:ext cx="8382000" cy="4324351"/>
              </a:xfrm>
              <a:blipFill>
                <a:blip r:embed="rId3"/>
                <a:stretch>
                  <a:fillRect/>
                </a:stretch>
              </a:blipFill>
            </p:spPr>
            <p:txBody>
              <a:bodyPr/>
              <a:lstStyle/>
              <a:p>
                <a:r>
                  <a:rPr lang="fr-MA">
                    <a:noFill/>
                  </a:rPr>
                  <a:t> </a:t>
                </a:r>
              </a:p>
            </p:txBody>
          </p:sp>
        </mc:Fallback>
      </mc:AlternateContent>
      <p:sp>
        <p:nvSpPr>
          <p:cNvPr id="4" name="Footer Placeholder 1">
            <a:extLst>
              <a:ext uri="{FF2B5EF4-FFF2-40B4-BE49-F238E27FC236}">
                <a16:creationId xmlns:a16="http://schemas.microsoft.com/office/drawing/2014/main" id="{05DB20F1-046E-42EF-9A83-C0BCD4D232B5}"/>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340994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2" name="Title 1"/>
              <p:cNvSpPr>
                <a:spLocks noGrp="1"/>
              </p:cNvSpPr>
              <p:nvPr>
                <p:ph type="title"/>
              </p:nvPr>
            </p:nvSpPr>
            <p:spPr/>
            <p:txBody>
              <a:bodyPr/>
              <a:lstStyle/>
              <a:p>
                <a:r>
                  <a:rPr lang="en-US" altLang="en-US" sz="3600" dirty="0"/>
                  <a:t>Similarity Matching</a:t>
                </a:r>
                <a:br>
                  <a:rPr lang="en-US" altLang="en-US" dirty="0"/>
                </a:br>
                <a14:m>
                  <m:oMath xmlns:m="http://schemas.openxmlformats.org/officeDocument/2006/math">
                    <m:r>
                      <a:rPr lang="en-US" altLang="en-US" i="1" smtClean="0">
                        <a:latin typeface="Cambria Math"/>
                        <a:ea typeface="Cambria Math"/>
                      </a:rPr>
                      <m:t>𝜀</m:t>
                    </m:r>
                  </m:oMath>
                </a14:m>
                <a:r>
                  <a:rPr lang="en-US" altLang="en-US" dirty="0"/>
                  <a:t>-Range Search</a:t>
                </a:r>
              </a:p>
            </p:txBody>
          </p:sp>
        </mc:Choice>
        <mc:Fallback xmlns="">
          <p:sp>
            <p:nvSpPr>
              <p:cNvPr id="5122" name="Title 1"/>
              <p:cNvSpPr>
                <a:spLocks noGrp="1" noRot="1" noChangeAspect="1" noMove="1" noResize="1" noEditPoints="1" noAdjustHandles="1" noChangeArrowheads="1" noChangeShapeType="1" noTextEdit="1"/>
              </p:cNvSpPr>
              <p:nvPr>
                <p:ph type="title"/>
              </p:nvPr>
            </p:nvSpPr>
            <p:spPr>
              <a:blipFill rotWithShape="1">
                <a:blip r:embed="rId2"/>
                <a:stretch>
                  <a:fillRect l="-2222" t="-16571" b="-32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457200" y="2249490"/>
                <a:ext cx="8382000" cy="4324351"/>
              </a:xfrm>
            </p:spPr>
            <p:txBody>
              <a:bodyPr/>
              <a:lstStyle/>
              <a:p>
                <a:endParaRPr lang="en-US" altLang="en-US" dirty="0"/>
              </a:p>
              <a:p>
                <a:r>
                  <a:rPr lang="en-US" altLang="en-US" dirty="0"/>
                  <a:t>given a data series collection D and a query data series q,  return all data series from D that are within distance </a:t>
                </a:r>
                <a14:m>
                  <m:oMath xmlns:m="http://schemas.openxmlformats.org/officeDocument/2006/math">
                    <m:r>
                      <a:rPr lang="en-US" altLang="en-US" i="1" smtClean="0">
                        <a:latin typeface="Cambria Math"/>
                        <a:ea typeface="Cambria Math"/>
                      </a:rPr>
                      <m:t>𝜀</m:t>
                    </m:r>
                    <m:r>
                      <a:rPr lang="en-US" altLang="en-US" i="1" smtClean="0">
                        <a:latin typeface="Cambria Math"/>
                        <a:ea typeface="Cambria Math"/>
                      </a:rPr>
                      <m:t> </m:t>
                    </m:r>
                  </m:oMath>
                </a14:m>
                <a:r>
                  <a:rPr lang="en-US" altLang="en-US" dirty="0"/>
                  <a:t>from q</a:t>
                </a:r>
              </a:p>
              <a:p>
                <a:endParaRPr lang="en-US" altLang="en-US" dirty="0"/>
              </a:p>
              <a:p>
                <a:r>
                  <a:rPr lang="en-US" altLang="en-US" dirty="0"/>
                  <a:t>result set contains [?] data series</a:t>
                </a:r>
              </a:p>
              <a:p>
                <a:endParaRPr lang="en-US" altLang="en-US" dirty="0"/>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457200" y="2249490"/>
                <a:ext cx="8382000" cy="4324351"/>
              </a:xfrm>
              <a:blipFill>
                <a:blip r:embed="rId3"/>
                <a:stretch>
                  <a:fillRect/>
                </a:stretch>
              </a:blipFill>
            </p:spPr>
            <p:txBody>
              <a:bodyPr/>
              <a:lstStyle/>
              <a:p>
                <a:r>
                  <a:rPr lang="fr-MA">
                    <a:noFill/>
                  </a:rPr>
                  <a:t> </a:t>
                </a:r>
              </a:p>
            </p:txBody>
          </p:sp>
        </mc:Fallback>
      </mc:AlternateContent>
      <p:sp>
        <p:nvSpPr>
          <p:cNvPr id="4" name="Footer Placeholder 1">
            <a:extLst>
              <a:ext uri="{FF2B5EF4-FFF2-40B4-BE49-F238E27FC236}">
                <a16:creationId xmlns:a16="http://schemas.microsoft.com/office/drawing/2014/main" id="{74081CF9-F57F-482D-A6F2-816CC1E1613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258541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2" name="Title 1"/>
              <p:cNvSpPr>
                <a:spLocks noGrp="1"/>
              </p:cNvSpPr>
              <p:nvPr>
                <p:ph type="title"/>
              </p:nvPr>
            </p:nvSpPr>
            <p:spPr/>
            <p:txBody>
              <a:bodyPr/>
              <a:lstStyle/>
              <a:p>
                <a:r>
                  <a:rPr lang="en-US" altLang="en-US" sz="3600" dirty="0"/>
                  <a:t>Similarity Matching</a:t>
                </a:r>
                <a:br>
                  <a:rPr lang="en-US" altLang="en-US" dirty="0"/>
                </a:br>
                <a14:m>
                  <m:oMath xmlns:m="http://schemas.openxmlformats.org/officeDocument/2006/math">
                    <m:r>
                      <a:rPr lang="en-US" altLang="en-US" i="1" smtClean="0">
                        <a:latin typeface="Cambria Math"/>
                        <a:ea typeface="Cambria Math"/>
                      </a:rPr>
                      <m:t>𝜀</m:t>
                    </m:r>
                  </m:oMath>
                </a14:m>
                <a:r>
                  <a:rPr lang="en-US" altLang="en-US" dirty="0"/>
                  <a:t>-Range Search</a:t>
                </a:r>
                <a:endParaRPr lang="en-US" altLang="en-US" sz="4800" dirty="0"/>
              </a:p>
            </p:txBody>
          </p:sp>
        </mc:Choice>
        <mc:Fallback xmlns="">
          <p:sp>
            <p:nvSpPr>
              <p:cNvPr id="5122" name="Title 1"/>
              <p:cNvSpPr>
                <a:spLocks noGrp="1" noRot="1" noChangeAspect="1" noMove="1" noResize="1" noEditPoints="1" noAdjustHandles="1" noChangeArrowheads="1" noChangeShapeType="1" noTextEdit="1"/>
              </p:cNvSpPr>
              <p:nvPr>
                <p:ph type="title"/>
              </p:nvPr>
            </p:nvSpPr>
            <p:spPr>
              <a:blipFill rotWithShape="1">
                <a:blip r:embed="rId2"/>
                <a:stretch>
                  <a:fillRect l="-2222" t="-16571" b="-32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compute the distance between q and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1"/>
                <a:r>
                  <a:rPr lang="en-US" altLang="en-US" dirty="0"/>
                  <a:t>return all d</a:t>
                </a:r>
                <a:r>
                  <a:rPr lang="en-US" altLang="en-US" baseline="-25000" dirty="0"/>
                  <a:t>i</a:t>
                </a:r>
                <a:r>
                  <a:rPr lang="en-US" altLang="en-US" dirty="0"/>
                  <a:t> with distance less than </a:t>
                </a:r>
                <a14:m>
                  <m:oMath xmlns:m="http://schemas.openxmlformats.org/officeDocument/2006/math">
                    <m:r>
                      <a:rPr lang="en-US" altLang="en-US" i="1" smtClean="0">
                        <a:latin typeface="Cambria Math"/>
                        <a:ea typeface="Cambria Math"/>
                      </a:rPr>
                      <m:t>𝜀</m:t>
                    </m:r>
                  </m:oMath>
                </a14:m>
                <a:r>
                  <a:rPr lang="en-US" altLang="en-US" dirty="0"/>
                  <a:t> to q</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sp>
        <p:nvSpPr>
          <p:cNvPr id="4" name="Footer Placeholder 1">
            <a:extLst>
              <a:ext uri="{FF2B5EF4-FFF2-40B4-BE49-F238E27FC236}">
                <a16:creationId xmlns:a16="http://schemas.microsoft.com/office/drawing/2014/main" id="{B8449973-6A9D-424A-B020-671320E947C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959829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2" name="Title 1"/>
              <p:cNvSpPr>
                <a:spLocks noGrp="1"/>
              </p:cNvSpPr>
              <p:nvPr>
                <p:ph type="title"/>
              </p:nvPr>
            </p:nvSpPr>
            <p:spPr/>
            <p:txBody>
              <a:bodyPr/>
              <a:lstStyle/>
              <a:p>
                <a:r>
                  <a:rPr lang="en-US" altLang="en-US" sz="3600" dirty="0"/>
                  <a:t>Similarity Matching</a:t>
                </a:r>
                <a:br>
                  <a:rPr lang="en-US" altLang="en-US" dirty="0"/>
                </a:br>
                <a14:m>
                  <m:oMath xmlns:m="http://schemas.openxmlformats.org/officeDocument/2006/math">
                    <m:r>
                      <a:rPr lang="en-US" altLang="en-US" i="1" smtClean="0">
                        <a:latin typeface="Cambria Math"/>
                        <a:ea typeface="Cambria Math"/>
                      </a:rPr>
                      <m:t>𝜀</m:t>
                    </m:r>
                  </m:oMath>
                </a14:m>
                <a:r>
                  <a:rPr lang="en-US" altLang="en-US" dirty="0"/>
                  <a:t>-Range Search</a:t>
                </a:r>
                <a:endParaRPr lang="en-US" altLang="en-US" sz="4400" dirty="0"/>
              </a:p>
            </p:txBody>
          </p:sp>
        </mc:Choice>
        <mc:Fallback xmlns="">
          <p:sp>
            <p:nvSpPr>
              <p:cNvPr id="5122" name="Title 1"/>
              <p:cNvSpPr>
                <a:spLocks noGrp="1" noRot="1" noChangeAspect="1" noMove="1" noResize="1" noEditPoints="1" noAdjustHandles="1" noChangeArrowheads="1" noChangeShapeType="1" noTextEdit="1"/>
              </p:cNvSpPr>
              <p:nvPr>
                <p:ph type="title"/>
              </p:nvPr>
            </p:nvSpPr>
            <p:spPr>
              <a:blipFill rotWithShape="1">
                <a:blip r:embed="rId2"/>
                <a:stretch>
                  <a:fillRect l="-2222" t="-16571" b="-32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res = {}	 	// empty result set</a:t>
                </a:r>
              </a:p>
              <a:p>
                <a:pPr lvl="1"/>
                <a:r>
                  <a:rPr lang="en-US" altLang="en-US" dirty="0"/>
                  <a:t>for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2"/>
                <a:r>
                  <a:rPr lang="en-US" altLang="en-US" dirty="0"/>
                  <a:t>compute distance, </a:t>
                </a:r>
                <a:r>
                  <a:rPr lang="en-US" altLang="en-US" dirty="0" err="1"/>
                  <a:t>dist</a:t>
                </a:r>
                <a:r>
                  <a:rPr lang="en-US" altLang="en-US" dirty="0"/>
                  <a:t>, between d</a:t>
                </a:r>
                <a:r>
                  <a:rPr lang="en-US" altLang="en-US" baseline="-25000" dirty="0"/>
                  <a:t>i </a:t>
                </a:r>
                <a:r>
                  <a:rPr lang="en-US" altLang="en-US" dirty="0"/>
                  <a:t>and q</a:t>
                </a:r>
              </a:p>
              <a:p>
                <a:pPr lvl="2"/>
                <a:r>
                  <a:rPr lang="en-US" altLang="en-US" dirty="0"/>
                  <a:t>if this </a:t>
                </a:r>
                <a:r>
                  <a:rPr lang="en-US" altLang="en-US" dirty="0" err="1"/>
                  <a:t>dist</a:t>
                </a:r>
                <a:r>
                  <a:rPr lang="en-US" altLang="en-US" dirty="0"/>
                  <a:t> less than </a:t>
                </a:r>
                <a14:m>
                  <m:oMath xmlns:m="http://schemas.openxmlformats.org/officeDocument/2006/math">
                    <m:r>
                      <a:rPr lang="en-US" altLang="en-US" i="1" smtClean="0">
                        <a:latin typeface="Cambria Math"/>
                        <a:ea typeface="Cambria Math"/>
                      </a:rPr>
                      <m:t>𝜀</m:t>
                    </m:r>
                    <m:r>
                      <a:rPr lang="en-US" altLang="en-US" i="1" smtClean="0">
                        <a:latin typeface="Cambria Math"/>
                        <a:ea typeface="Cambria Math"/>
                      </a:rPr>
                      <m:t> </m:t>
                    </m:r>
                  </m:oMath>
                </a14:m>
                <a:r>
                  <a:rPr lang="en-US" altLang="en-US" dirty="0"/>
                  <a:t>then insert </a:t>
                </a:r>
                <a:r>
                  <a:rPr lang="en-US" altLang="en-US" dirty="0" err="1"/>
                  <a:t>dist</a:t>
                </a:r>
                <a:r>
                  <a:rPr lang="en-US" altLang="en-US" dirty="0"/>
                  <a:t> in res</a:t>
                </a:r>
              </a:p>
              <a:p>
                <a:pPr lvl="1"/>
                <a:r>
                  <a:rPr lang="en-US" altLang="en-US" dirty="0"/>
                  <a:t>return all d</a:t>
                </a:r>
                <a:r>
                  <a:rPr lang="en-US" altLang="en-US" baseline="-25000" dirty="0"/>
                  <a:t>i</a:t>
                </a:r>
                <a:r>
                  <a:rPr lang="en-US" altLang="en-US" dirty="0"/>
                  <a:t> corresponding to elements in res</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sp>
        <p:nvSpPr>
          <p:cNvPr id="4" name="Footer Placeholder 1">
            <a:extLst>
              <a:ext uri="{FF2B5EF4-FFF2-40B4-BE49-F238E27FC236}">
                <a16:creationId xmlns:a16="http://schemas.microsoft.com/office/drawing/2014/main" id="{59C57E70-4080-453B-ABB7-338B39C2B79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4920660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Variations</a:t>
            </a:r>
          </a:p>
        </p:txBody>
      </p:sp>
      <p:sp>
        <p:nvSpPr>
          <p:cNvPr id="14" name="Content Placeholder 2">
            <a:extLst>
              <a:ext uri="{FF2B5EF4-FFF2-40B4-BE49-F238E27FC236}">
                <a16:creationId xmlns:a16="http://schemas.microsoft.com/office/drawing/2014/main" id="{EFFD53CF-777C-45EB-A870-BCC7E8A97775}"/>
              </a:ext>
            </a:extLst>
          </p:cNvPr>
          <p:cNvSpPr>
            <a:spLocks noGrp="1"/>
          </p:cNvSpPr>
          <p:nvPr>
            <p:ph idx="1"/>
          </p:nvPr>
        </p:nvSpPr>
        <p:spPr>
          <a:xfrm>
            <a:off x="457200" y="2249490"/>
            <a:ext cx="8229600" cy="4324351"/>
          </a:xfrm>
        </p:spPr>
        <p:txBody>
          <a:bodyPr/>
          <a:lstStyle/>
          <a:p>
            <a:pPr marL="0" indent="0">
              <a:buNone/>
            </a:pPr>
            <a:r>
              <a:rPr lang="en" dirty="0">
                <a:solidFill>
                  <a:srgbClr val="1A9988"/>
                </a:solidFill>
                <a:latin typeface="Century Gothic"/>
                <a:ea typeface="Century Gothic"/>
                <a:cs typeface="Century Gothic"/>
                <a:sym typeface="Century Gothic"/>
              </a:rPr>
              <a:t>Queries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r>
              <a:rPr lang="en" dirty="0">
                <a:sym typeface="Century Gothic"/>
              </a:rPr>
              <a:t>Nearest Neighbor (1NN)</a:t>
            </a:r>
          </a:p>
          <a:p>
            <a:pPr marL="0" indent="0">
              <a:buNone/>
            </a:pPr>
            <a:r>
              <a:rPr lang="en" dirty="0">
                <a:solidFill>
                  <a:schemeClr val="bg1">
                    <a:lumMod val="85000"/>
                  </a:schemeClr>
                </a:solidFill>
                <a:sym typeface="Century Gothic"/>
              </a:rPr>
              <a:t>	k-Nearest Neighbor (kNN)</a:t>
            </a:r>
          </a:p>
          <a:p>
            <a:pPr marL="0" indent="0">
              <a:buNone/>
            </a:pPr>
            <a:r>
              <a:rPr lang="en" dirty="0">
                <a:solidFill>
                  <a:schemeClr val="bg1">
                    <a:lumMod val="85000"/>
                  </a:schemeClr>
                </a:solidFill>
                <a:sym typeface="Century Gothic"/>
              </a:rPr>
              <a:t>	Farthest Neighbor</a:t>
            </a:r>
          </a:p>
          <a:p>
            <a:pPr marL="0" indent="0">
              <a:buNone/>
            </a:pPr>
            <a:r>
              <a:rPr lang="en" dirty="0">
                <a:solidFill>
                  <a:schemeClr val="bg1">
                    <a:lumMod val="85000"/>
                  </a:schemeClr>
                </a:solidFill>
                <a:sym typeface="Century Gothic"/>
              </a:rPr>
              <a:t>	epsilon-Range</a:t>
            </a:r>
          </a:p>
          <a:p>
            <a:pPr marL="0" indent="0">
              <a:buNone/>
            </a:pPr>
            <a:r>
              <a:rPr lang="en" dirty="0">
                <a:solidFill>
                  <a:schemeClr val="bg1">
                    <a:lumMod val="85000"/>
                  </a:schemeClr>
                </a:solidFill>
                <a:sym typeface="Century Gothic"/>
              </a:rPr>
              <a:t>	And more…</a:t>
            </a:r>
            <a:endParaRPr lang="en-CA" dirty="0">
              <a:solidFill>
                <a:schemeClr val="bg1">
                  <a:lumMod val="85000"/>
                </a:schemeClr>
              </a:solidFill>
            </a:endParaRPr>
          </a:p>
        </p:txBody>
      </p:sp>
      <p:sp>
        <p:nvSpPr>
          <p:cNvPr id="4" name="Footer Placeholder 1">
            <a:extLst>
              <a:ext uri="{FF2B5EF4-FFF2-40B4-BE49-F238E27FC236}">
                <a16:creationId xmlns:a16="http://schemas.microsoft.com/office/drawing/2014/main" id="{52058A6B-A692-489C-8C7E-5437C3A8D67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25161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txBox="1">
            <a:spLocks/>
          </p:cNvSpPr>
          <p:nvPr/>
        </p:nvSpPr>
        <p:spPr>
          <a:xfrm>
            <a:off x="340330" y="1949759"/>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CA" sz="1500" dirty="0"/>
          </a:p>
        </p:txBody>
      </p:sp>
      <p:sp>
        <p:nvSpPr>
          <p:cNvPr id="7" name="Title 6"/>
          <p:cNvSpPr>
            <a:spLocks noGrp="1"/>
          </p:cNvSpPr>
          <p:nvPr>
            <p:ph type="title"/>
          </p:nvPr>
        </p:nvSpPr>
        <p:spPr>
          <a:prstGeom prst="rect">
            <a:avLst/>
          </a:prstGeom>
        </p:spPr>
        <p:txBody>
          <a:bodyPr/>
          <a:lstStyle/>
          <a:p>
            <a:r>
              <a:rPr lang="en-CA" sz="3000" dirty="0"/>
              <a:t>Popular High-d data</a:t>
            </a:r>
          </a:p>
        </p:txBody>
      </p:sp>
      <p:sp>
        <p:nvSpPr>
          <p:cNvPr id="2" name="Espace réservé du contenu 1">
            <a:extLst>
              <a:ext uri="{FF2B5EF4-FFF2-40B4-BE49-F238E27FC236}">
                <a16:creationId xmlns:a16="http://schemas.microsoft.com/office/drawing/2014/main" id="{C5C8E6A8-8BA1-48B2-87D4-F26CCFD05A1E}"/>
              </a:ext>
            </a:extLst>
          </p:cNvPr>
          <p:cNvSpPr>
            <a:spLocks noGrp="1"/>
          </p:cNvSpPr>
          <p:nvPr>
            <p:ph idx="1"/>
          </p:nvPr>
        </p:nvSpPr>
        <p:spPr/>
        <p:txBody>
          <a:bodyPr/>
          <a:lstStyle/>
          <a:p>
            <a:endParaRPr lang="fr-MA"/>
          </a:p>
        </p:txBody>
      </p:sp>
      <p:sp>
        <p:nvSpPr>
          <p:cNvPr id="4" name="Footer Placeholder 4">
            <a:extLst>
              <a:ext uri="{FF2B5EF4-FFF2-40B4-BE49-F238E27FC236}">
                <a16:creationId xmlns:a16="http://schemas.microsoft.com/office/drawing/2014/main" id="{F349A37D-1051-4EC5-9A82-39C63F6D0327}"/>
              </a:ext>
            </a:extLst>
          </p:cNvPr>
          <p:cNvSpPr txBox="1">
            <a:spLocks/>
          </p:cNvSpPr>
          <p:nvPr/>
        </p:nvSpPr>
        <p:spPr>
          <a:xfrm>
            <a:off x="4572001" y="6406585"/>
            <a:ext cx="4707083" cy="2493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t>Echihabi</a:t>
            </a:r>
            <a:r>
              <a:rPr lang="en-US" sz="1400" dirty="0"/>
              <a:t>, </a:t>
            </a:r>
            <a:r>
              <a:rPr lang="en-US" sz="1400" dirty="0" err="1"/>
              <a:t>Zoumpatianos</a:t>
            </a:r>
            <a:r>
              <a:rPr lang="en-US" sz="1400" dirty="0"/>
              <a:t>, Palpanas - ICDE 2021</a:t>
            </a:r>
          </a:p>
        </p:txBody>
      </p:sp>
    </p:spTree>
    <p:extLst>
      <p:ext uri="{BB962C8B-B14F-4D97-AF65-F5344CB8AC3E}">
        <p14:creationId xmlns:p14="http://schemas.microsoft.com/office/powerpoint/2010/main" val="5323966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 name="Title 1">
            <a:extLst>
              <a:ext uri="{FF2B5EF4-FFF2-40B4-BE49-F238E27FC236}">
                <a16:creationId xmlns:a16="http://schemas.microsoft.com/office/drawing/2014/main" id="{9E75031B-20FD-4300-9940-0C80968FBC26}"/>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2" name="Rectangle 21">
            <a:extLst>
              <a:ext uri="{FF2B5EF4-FFF2-40B4-BE49-F238E27FC236}">
                <a16:creationId xmlns:a16="http://schemas.microsoft.com/office/drawing/2014/main" id="{07824323-1BAB-4437-A6CE-5B06931CA433}"/>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5" name="Rectangle 24">
            <a:extLst>
              <a:ext uri="{FF2B5EF4-FFF2-40B4-BE49-F238E27FC236}">
                <a16:creationId xmlns:a16="http://schemas.microsoft.com/office/drawing/2014/main" id="{EFA17B3D-30A6-48A7-A5B9-C2395E42D857}"/>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6" name="Rounded Rectangle 12">
            <a:extLst>
              <a:ext uri="{FF2B5EF4-FFF2-40B4-BE49-F238E27FC236}">
                <a16:creationId xmlns:a16="http://schemas.microsoft.com/office/drawing/2014/main" id="{7FCAACDC-8ED9-484E-BB2E-1DA91841F347}"/>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2" name="Footer Placeholder 1">
            <a:extLst>
              <a:ext uri="{FF2B5EF4-FFF2-40B4-BE49-F238E27FC236}">
                <a16:creationId xmlns:a16="http://schemas.microsoft.com/office/drawing/2014/main" id="{81C67F48-56FF-4D04-96F3-D8FF917FE468}"/>
              </a:ext>
            </a:extLst>
          </p:cNvPr>
          <p:cNvSpPr>
            <a:spLocks noGrp="1"/>
          </p:cNvSpPr>
          <p:nvPr>
            <p:ph type="ftr" sz="quarter" idx="3"/>
          </p:nvPr>
        </p:nvSpPr>
        <p:spPr/>
        <p:txBody>
          <a:bodyPr/>
          <a:lstStyle/>
          <a:p>
            <a:r>
              <a:rPr lang="en-US" dirty="0" err="1"/>
              <a:t>Echihabi</a:t>
            </a:r>
            <a:r>
              <a:rPr lang="en-US" dirty="0"/>
              <a:t>, </a:t>
            </a:r>
            <a:r>
              <a:rPr lang="en-US" dirty="0" err="1"/>
              <a:t>Zoumpatianos</a:t>
            </a:r>
            <a:r>
              <a:rPr lang="en-US" dirty="0"/>
              <a:t>, Palpanas - ICDE 2021</a:t>
            </a:r>
            <a:endParaRPr lang="en-CA" dirty="0"/>
          </a:p>
        </p:txBody>
      </p:sp>
    </p:spTree>
    <p:extLst>
      <p:ext uri="{BB962C8B-B14F-4D97-AF65-F5344CB8AC3E}">
        <p14:creationId xmlns:p14="http://schemas.microsoft.com/office/powerpoint/2010/main" val="3212113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1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 name="Title 1">
            <a:extLst>
              <a:ext uri="{FF2B5EF4-FFF2-40B4-BE49-F238E27FC236}">
                <a16:creationId xmlns:a16="http://schemas.microsoft.com/office/drawing/2014/main" id="{89A06E96-1099-4730-8F8C-AB706C3A7CB0}"/>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7F3AB642-1FB8-4483-87A6-3BCFDFD49206}"/>
              </a:ext>
            </a:extLst>
          </p:cNvPr>
          <p:cNvSpPr>
            <a:spLocks noGrp="1"/>
          </p:cNvSpPr>
          <p:nvPr>
            <p:ph type="ftr" sz="quarter" idx="3"/>
          </p:nvPr>
        </p:nvSpPr>
        <p:spPr/>
        <p:txBody>
          <a:bodyPr/>
          <a:lstStyle/>
          <a:p>
            <a:r>
              <a:rPr lang="en-US" dirty="0" err="1"/>
              <a:t>Echihabi</a:t>
            </a:r>
            <a:r>
              <a:rPr lang="en-US" dirty="0"/>
              <a:t>, </a:t>
            </a:r>
            <a:r>
              <a:rPr lang="en-US" dirty="0" err="1"/>
              <a:t>Zoumpatianos</a:t>
            </a:r>
            <a:r>
              <a:rPr lang="en-US" dirty="0"/>
              <a:t>, Palpanas - ICDE 2021</a:t>
            </a:r>
            <a:endParaRPr lang="en-CA" dirty="0"/>
          </a:p>
        </p:txBody>
      </p:sp>
      <p:sp>
        <p:nvSpPr>
          <p:cNvPr id="20" name="Rectangle 19">
            <a:extLst>
              <a:ext uri="{FF2B5EF4-FFF2-40B4-BE49-F238E27FC236}">
                <a16:creationId xmlns:a16="http://schemas.microsoft.com/office/drawing/2014/main" id="{554B0D10-6F74-4B8D-9EA0-3541F187DB7F}"/>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3" name="Rectangle 22">
            <a:extLst>
              <a:ext uri="{FF2B5EF4-FFF2-40B4-BE49-F238E27FC236}">
                <a16:creationId xmlns:a16="http://schemas.microsoft.com/office/drawing/2014/main" id="{052A81F1-0B3F-4B09-B287-059FA6E98D63}"/>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9" name="Rounded Rectangle 12">
            <a:extLst>
              <a:ext uri="{FF2B5EF4-FFF2-40B4-BE49-F238E27FC236}">
                <a16:creationId xmlns:a16="http://schemas.microsoft.com/office/drawing/2014/main" id="{64012973-EDCC-4105-9305-ACE89DA7BD8E}"/>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34795765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13"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 name="Google Shape;74;p13">
            <a:extLst>
              <a:ext uri="{FF2B5EF4-FFF2-40B4-BE49-F238E27FC236}">
                <a16:creationId xmlns:a16="http://schemas.microsoft.com/office/drawing/2014/main" id="{3F7A9F23-6E2C-4237-9181-A41179071C35}"/>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27" name="Title 1">
            <a:extLst>
              <a:ext uri="{FF2B5EF4-FFF2-40B4-BE49-F238E27FC236}">
                <a16:creationId xmlns:a16="http://schemas.microsoft.com/office/drawing/2014/main" id="{1785EB02-8386-4415-A6CB-FE4FA24BB811}"/>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DE3B8D94-2D1A-47AA-B5AF-8DC9398BA41F}"/>
              </a:ext>
            </a:extLst>
          </p:cNvPr>
          <p:cNvSpPr>
            <a:spLocks noGrp="1"/>
          </p:cNvSpPr>
          <p:nvPr>
            <p:ph type="ftr" sz="quarter" idx="3"/>
          </p:nvPr>
        </p:nvSpPr>
        <p:spPr/>
        <p:txBody>
          <a:bodyPr/>
          <a:lstStyle/>
          <a:p>
            <a:r>
              <a:rPr lang="en-US" dirty="0" err="1"/>
              <a:t>Echihabi</a:t>
            </a:r>
            <a:r>
              <a:rPr lang="en-US" dirty="0"/>
              <a:t>, </a:t>
            </a:r>
            <a:r>
              <a:rPr lang="en-US" dirty="0" err="1"/>
              <a:t>Zoumpatianos</a:t>
            </a:r>
            <a:r>
              <a:rPr lang="en-US" dirty="0"/>
              <a:t>, Palpanas - ICDE 2021</a:t>
            </a:r>
            <a:endParaRPr lang="en-CA" dirty="0"/>
          </a:p>
        </p:txBody>
      </p:sp>
      <p:sp>
        <p:nvSpPr>
          <p:cNvPr id="25" name="Google Shape;380;p29">
            <a:extLst>
              <a:ext uri="{FF2B5EF4-FFF2-40B4-BE49-F238E27FC236}">
                <a16:creationId xmlns:a16="http://schemas.microsoft.com/office/drawing/2014/main" id="{5B4D7B07-A428-445B-86F3-113ABAC1B86E}"/>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31" name="Rectangle 30">
            <a:extLst>
              <a:ext uri="{FF2B5EF4-FFF2-40B4-BE49-F238E27FC236}">
                <a16:creationId xmlns:a16="http://schemas.microsoft.com/office/drawing/2014/main" id="{ECD97651-F27D-4BEB-9EE7-F6524225EA31}"/>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2" name="Rectangle 31">
            <a:extLst>
              <a:ext uri="{FF2B5EF4-FFF2-40B4-BE49-F238E27FC236}">
                <a16:creationId xmlns:a16="http://schemas.microsoft.com/office/drawing/2014/main" id="{D4889874-88AF-467E-9B74-8DD2C64AE2FB}"/>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3" name="Rounded Rectangle 12">
            <a:extLst>
              <a:ext uri="{FF2B5EF4-FFF2-40B4-BE49-F238E27FC236}">
                <a16:creationId xmlns:a16="http://schemas.microsoft.com/office/drawing/2014/main" id="{84DFAE39-5365-4F84-A1F2-6B55902F887E}"/>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291385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13"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 name="Google Shape;63;p13"/>
          <p:cNvSpPr/>
          <p:nvPr/>
        </p:nvSpPr>
        <p:spPr>
          <a:xfrm>
            <a:off x="5579761" y="271569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 name="Google Shape;63;p13"/>
          <p:cNvSpPr/>
          <p:nvPr/>
        </p:nvSpPr>
        <p:spPr>
          <a:xfrm>
            <a:off x="5385375" y="2605133"/>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 name="Google Shape;63;p13"/>
          <p:cNvSpPr/>
          <p:nvPr/>
        </p:nvSpPr>
        <p:spPr>
          <a:xfrm>
            <a:off x="5538905" y="251739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 name="Google Shape;63;p13"/>
          <p:cNvSpPr/>
          <p:nvPr/>
        </p:nvSpPr>
        <p:spPr>
          <a:xfrm>
            <a:off x="5725913" y="259203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 name="Google Shape;63;p13"/>
          <p:cNvSpPr/>
          <p:nvPr/>
        </p:nvSpPr>
        <p:spPr>
          <a:xfrm>
            <a:off x="5913291" y="270633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 name="Google Shape;63;p13"/>
          <p:cNvSpPr/>
          <p:nvPr/>
        </p:nvSpPr>
        <p:spPr>
          <a:xfrm>
            <a:off x="6034815" y="2847597"/>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 name="Google Shape;74;p13">
            <a:extLst>
              <a:ext uri="{FF2B5EF4-FFF2-40B4-BE49-F238E27FC236}">
                <a16:creationId xmlns:a16="http://schemas.microsoft.com/office/drawing/2014/main" id="{9A55EC84-03E1-4E19-B712-BD5E550641EC}"/>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35" name="Title 1">
            <a:extLst>
              <a:ext uri="{FF2B5EF4-FFF2-40B4-BE49-F238E27FC236}">
                <a16:creationId xmlns:a16="http://schemas.microsoft.com/office/drawing/2014/main" id="{9A4774F2-8EF2-42C2-863E-2DC34544DB12}"/>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AC70764F-97C6-4B21-9309-B6607B0CD72B}"/>
              </a:ext>
            </a:extLst>
          </p:cNvPr>
          <p:cNvSpPr>
            <a:spLocks noGrp="1"/>
          </p:cNvSpPr>
          <p:nvPr>
            <p:ph type="ftr" sz="quarter" idx="3"/>
          </p:nvPr>
        </p:nvSpPr>
        <p:spPr/>
        <p:txBody>
          <a:bodyPr/>
          <a:lstStyle/>
          <a:p>
            <a:r>
              <a:rPr lang="en-US" dirty="0" err="1"/>
              <a:t>Echihabi</a:t>
            </a:r>
            <a:r>
              <a:rPr lang="en-US" dirty="0"/>
              <a:t>, </a:t>
            </a:r>
            <a:r>
              <a:rPr lang="en-US" dirty="0" err="1"/>
              <a:t>Zoumpatianos</a:t>
            </a:r>
            <a:r>
              <a:rPr lang="en-US" dirty="0"/>
              <a:t>, Palpanas - ICDE 2021</a:t>
            </a:r>
            <a:endParaRPr lang="en-CA" dirty="0"/>
          </a:p>
        </p:txBody>
      </p:sp>
      <p:sp>
        <p:nvSpPr>
          <p:cNvPr id="30" name="Google Shape;380;p29">
            <a:extLst>
              <a:ext uri="{FF2B5EF4-FFF2-40B4-BE49-F238E27FC236}">
                <a16:creationId xmlns:a16="http://schemas.microsoft.com/office/drawing/2014/main" id="{CF4BC6B8-BDB1-4631-A0EA-3676D4B923F8}"/>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31" name="Rectangle 30">
            <a:extLst>
              <a:ext uri="{FF2B5EF4-FFF2-40B4-BE49-F238E27FC236}">
                <a16:creationId xmlns:a16="http://schemas.microsoft.com/office/drawing/2014/main" id="{4D3A1F8D-E575-4FB8-BBD1-BC0CF8750647}"/>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2" name="Rectangle 31">
            <a:extLst>
              <a:ext uri="{FF2B5EF4-FFF2-40B4-BE49-F238E27FC236}">
                <a16:creationId xmlns:a16="http://schemas.microsoft.com/office/drawing/2014/main" id="{608688A0-7BB1-431E-9983-3216677C6BE0}"/>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3" name="Rounded Rectangle 12">
            <a:extLst>
              <a:ext uri="{FF2B5EF4-FFF2-40B4-BE49-F238E27FC236}">
                <a16:creationId xmlns:a16="http://schemas.microsoft.com/office/drawing/2014/main" id="{A2485F67-A5DD-405B-85DC-206FEECC8BAB}"/>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231393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sp>
        <p:nvSpPr>
          <p:cNvPr id="78" name="Google Shape;78;p13"/>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 name="Google Shape;81;p13"/>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28"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 name="Google Shape;74;p13">
            <a:extLst>
              <a:ext uri="{FF2B5EF4-FFF2-40B4-BE49-F238E27FC236}">
                <a16:creationId xmlns:a16="http://schemas.microsoft.com/office/drawing/2014/main" id="{044870A2-8B0E-4272-84B3-C1B9CC36A52F}"/>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41" name="Google Shape;71;p13">
            <a:extLst>
              <a:ext uri="{FF2B5EF4-FFF2-40B4-BE49-F238E27FC236}">
                <a16:creationId xmlns:a16="http://schemas.microsoft.com/office/drawing/2014/main" id="{6287DC18-09A2-4A5E-B92C-2E026CA03920}"/>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44" name="Google Shape;380;p29">
            <a:extLst>
              <a:ext uri="{FF2B5EF4-FFF2-40B4-BE49-F238E27FC236}">
                <a16:creationId xmlns:a16="http://schemas.microsoft.com/office/drawing/2014/main" id="{5DD5CE96-B1F8-4747-8563-92DAB3676B59}"/>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45" name="Title 1">
            <a:extLst>
              <a:ext uri="{FF2B5EF4-FFF2-40B4-BE49-F238E27FC236}">
                <a16:creationId xmlns:a16="http://schemas.microsoft.com/office/drawing/2014/main" id="{8370EAA9-3062-42B8-AD01-9C7E1DCF953A}"/>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4318C352-A461-42BD-8714-3D98A538E592}"/>
              </a:ext>
            </a:extLst>
          </p:cNvPr>
          <p:cNvSpPr>
            <a:spLocks noGrp="1"/>
          </p:cNvSpPr>
          <p:nvPr>
            <p:ph type="ftr" sz="quarter" idx="3"/>
          </p:nvPr>
        </p:nvSpPr>
        <p:spPr/>
        <p:txBody>
          <a:bodyPr/>
          <a:lstStyle/>
          <a:p>
            <a:r>
              <a:rPr lang="en-US" dirty="0" err="1"/>
              <a:t>Echihabi</a:t>
            </a:r>
            <a:r>
              <a:rPr lang="en-US" dirty="0"/>
              <a:t>, </a:t>
            </a:r>
            <a:r>
              <a:rPr lang="en-US" dirty="0" err="1"/>
              <a:t>Zoumpatianos</a:t>
            </a:r>
            <a:r>
              <a:rPr lang="en-US" dirty="0"/>
              <a:t>, Palpanas - ICDE 2021</a:t>
            </a:r>
            <a:endParaRPr lang="en-CA" dirty="0"/>
          </a:p>
        </p:txBody>
      </p:sp>
      <p:sp>
        <p:nvSpPr>
          <p:cNvPr id="34" name="Google Shape;380;p29">
            <a:extLst>
              <a:ext uri="{FF2B5EF4-FFF2-40B4-BE49-F238E27FC236}">
                <a16:creationId xmlns:a16="http://schemas.microsoft.com/office/drawing/2014/main" id="{5DEC483D-7F62-4E6F-8F80-A582A025E7ED}"/>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35" name="Rectangle 34">
            <a:extLst>
              <a:ext uri="{FF2B5EF4-FFF2-40B4-BE49-F238E27FC236}">
                <a16:creationId xmlns:a16="http://schemas.microsoft.com/office/drawing/2014/main" id="{7C59952A-5B36-4CB6-AB1A-FC1AA17B7D51}"/>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7" name="Rectangle 36">
            <a:extLst>
              <a:ext uri="{FF2B5EF4-FFF2-40B4-BE49-F238E27FC236}">
                <a16:creationId xmlns:a16="http://schemas.microsoft.com/office/drawing/2014/main" id="{5B712DED-6CAE-4D4A-A286-2C7CBB5A566C}"/>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8" name="Rounded Rectangle 12">
            <a:extLst>
              <a:ext uri="{FF2B5EF4-FFF2-40B4-BE49-F238E27FC236}">
                <a16:creationId xmlns:a16="http://schemas.microsoft.com/office/drawing/2014/main" id="{A641FFC3-5ECE-4A8D-9110-64392EC5B2A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69027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 name="Google Shape;56;p13"/>
          <p:cNvSpPr/>
          <p:nvPr/>
        </p:nvSpPr>
        <p:spPr>
          <a:xfrm>
            <a:off x="2980694" y="1997172"/>
            <a:ext cx="3291900" cy="3209400"/>
          </a:xfrm>
          <a:prstGeom prst="ellipse">
            <a:avLst/>
          </a:prstGeom>
          <a:solidFill>
            <a:srgbClr val="E9ECF3"/>
          </a:solidFill>
          <a:ln w="9525" cap="flat" cmpd="sng">
            <a:solidFill>
              <a:srgbClr val="1155CC"/>
            </a:solidFill>
            <a:prstDash val="lgDash"/>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8" name="Google Shape;58;p13"/>
          <p:cNvSpPr txBox="1"/>
          <p:nvPr/>
        </p:nvSpPr>
        <p:spPr>
          <a:xfrm rot="-1423570">
            <a:off x="3250471" y="2088580"/>
            <a:ext cx="1419599" cy="371139"/>
          </a:xfrm>
          <a:prstGeom prst="rect">
            <a:avLst/>
          </a:prstGeom>
          <a:noFill/>
          <a:ln>
            <a:noFill/>
          </a:ln>
        </p:spPr>
        <p:txBody>
          <a:bodyPr spcFirstLastPara="1" wrap="square" lIns="91425" tIns="91425" rIns="91425" bIns="91425" anchor="t" anchorCtr="0">
            <a:noAutofit/>
          </a:bodyPr>
          <a:lstStyle/>
          <a:p>
            <a:r>
              <a:rPr lang="en" sz="1300" b="1" dirty="0">
                <a:solidFill>
                  <a:srgbClr val="1155CC"/>
                </a:solidFill>
              </a:rPr>
              <a:t>ε-approximate</a:t>
            </a:r>
            <a:endParaRPr sz="1300" b="1" dirty="0">
              <a:solidFill>
                <a:srgbClr val="1155CC"/>
              </a:solidFill>
            </a:endParaRPr>
          </a:p>
          <a:p>
            <a:r>
              <a:rPr lang="en" sz="1300" b="1" dirty="0">
                <a:solidFill>
                  <a:srgbClr val="1155CC"/>
                </a:solidFill>
              </a:rPr>
              <a:t>   neighbors</a:t>
            </a:r>
            <a:endParaRPr sz="1300" b="1" dirty="0">
              <a:solidFill>
                <a:srgbClr val="1155CC"/>
              </a:solidFill>
            </a:endParaRPr>
          </a:p>
        </p:txBody>
      </p:sp>
      <p:sp>
        <p:nvSpPr>
          <p:cNvPr id="59" name="Google Shape;59;p13"/>
          <p:cNvSpPr txBox="1"/>
          <p:nvPr/>
        </p:nvSpPr>
        <p:spPr>
          <a:xfrm rot="1358599">
            <a:off x="3280990" y="3150947"/>
            <a:ext cx="1104091" cy="455493"/>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 d</a:t>
            </a:r>
            <a:r>
              <a:rPr lang="en" sz="1400" b="1" baseline="-25000" dirty="0">
                <a:solidFill>
                  <a:srgbClr val="1155CC"/>
                </a:solidFill>
              </a:rPr>
              <a:t>x</a:t>
            </a:r>
            <a:r>
              <a:rPr lang="en" sz="1600" b="1" dirty="0">
                <a:solidFill>
                  <a:srgbClr val="1155CC"/>
                </a:solidFill>
              </a:rPr>
              <a:t> (1+ε) </a:t>
            </a:r>
            <a:endParaRPr sz="1600" b="1" dirty="0">
              <a:solidFill>
                <a:srgbClr val="1155CC"/>
              </a:solidFill>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1" name="Google Shape;61;p13"/>
          <p:cNvCxnSpPr/>
          <p:nvPr/>
        </p:nvCxnSpPr>
        <p:spPr>
          <a:xfrm>
            <a:off x="3125775" y="2958347"/>
            <a:ext cx="1495200" cy="636900"/>
          </a:xfrm>
          <a:prstGeom prst="straightConnector1">
            <a:avLst/>
          </a:prstGeom>
          <a:noFill/>
          <a:ln w="9525" cap="flat" cmpd="sng">
            <a:solidFill>
              <a:srgbClr val="1155CC"/>
            </a:solidFill>
            <a:prstDash val="solid"/>
            <a:round/>
            <a:headEnd type="none" w="med" len="med"/>
            <a:tailEnd type="none" w="med" len="med"/>
          </a:ln>
        </p:spPr>
      </p:cxn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4" name="Google Shape;64;p13"/>
          <p:cNvSpPr/>
          <p:nvPr/>
        </p:nvSpPr>
        <p:spPr>
          <a:xfrm>
            <a:off x="3426585" y="2776197"/>
            <a:ext cx="80400" cy="714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cxnSp>
        <p:nvCxnSpPr>
          <p:cNvPr id="77" name="Google Shape;77;p13"/>
          <p:cNvCxnSpPr/>
          <p:nvPr/>
        </p:nvCxnSpPr>
        <p:spPr>
          <a:xfrm flipH="1">
            <a:off x="4629575" y="2003247"/>
            <a:ext cx="6000" cy="408600"/>
          </a:xfrm>
          <a:prstGeom prst="straightConnector1">
            <a:avLst/>
          </a:prstGeom>
          <a:noFill/>
          <a:ln w="9525" cap="flat" cmpd="sng">
            <a:solidFill>
              <a:srgbClr val="1155CC"/>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 name="Google Shape;81;p13"/>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30" name="Google Shape;67;p13"/>
          <p:cNvSpPr txBox="1"/>
          <p:nvPr/>
        </p:nvSpPr>
        <p:spPr>
          <a:xfrm>
            <a:off x="3146735" y="2629723"/>
            <a:ext cx="1163100" cy="693600"/>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O</a:t>
            </a:r>
            <a:r>
              <a:rPr lang="en" sz="1600" b="1" baseline="-25000" dirty="0">
                <a:solidFill>
                  <a:srgbClr val="1155CC"/>
                </a:solidFill>
              </a:rPr>
              <a:t>ε</a:t>
            </a:r>
            <a:endParaRPr sz="1600" b="1" baseline="-25000" dirty="0">
              <a:solidFill>
                <a:srgbClr val="1155CC"/>
              </a:solidFill>
            </a:endParaRPr>
          </a:p>
        </p:txBody>
      </p:sp>
      <p:cxnSp>
        <p:nvCxnSpPr>
          <p:cNvPr id="31" name="Google Shape;68;p13"/>
          <p:cNvCxnSpPr/>
          <p:nvPr/>
        </p:nvCxnSpPr>
        <p:spPr>
          <a:xfrm>
            <a:off x="3458166" y="2802171"/>
            <a:ext cx="1163100" cy="800100"/>
          </a:xfrm>
          <a:prstGeom prst="straightConnector1">
            <a:avLst/>
          </a:prstGeom>
          <a:noFill/>
          <a:ln w="9525" cap="flat" cmpd="sng">
            <a:solidFill>
              <a:srgbClr val="1155CC"/>
            </a:solidFill>
            <a:prstDash val="solid"/>
            <a:round/>
            <a:headEnd type="none" w="med" len="med"/>
            <a:tailEnd type="none" w="med" len="med"/>
          </a:ln>
        </p:spPr>
      </p:cxnSp>
      <p:sp>
        <p:nvSpPr>
          <p:cNvPr id="32"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 name="Google Shape;78;p13">
            <a:extLst>
              <a:ext uri="{FF2B5EF4-FFF2-40B4-BE49-F238E27FC236}">
                <a16:creationId xmlns:a16="http://schemas.microsoft.com/office/drawing/2014/main" id="{59DA90EE-96E3-4E61-89BA-187DDBE75565}"/>
              </a:ext>
            </a:extLst>
          </p:cNvPr>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sp>
        <p:nvSpPr>
          <p:cNvPr id="47" name="Google Shape;74;p13">
            <a:extLst>
              <a:ext uri="{FF2B5EF4-FFF2-40B4-BE49-F238E27FC236}">
                <a16:creationId xmlns:a16="http://schemas.microsoft.com/office/drawing/2014/main" id="{2CAFA6C7-36B6-44F2-A200-10D1F7D0BCAD}"/>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48" name="Google Shape;69;p13">
            <a:extLst>
              <a:ext uri="{FF2B5EF4-FFF2-40B4-BE49-F238E27FC236}">
                <a16:creationId xmlns:a16="http://schemas.microsoft.com/office/drawing/2014/main" id="{61705396-9B20-4B2E-8169-3B4BF729802E}"/>
              </a:ext>
            </a:extLst>
          </p:cNvPr>
          <p:cNvSpPr txBox="1"/>
          <p:nvPr/>
        </p:nvSpPr>
        <p:spPr>
          <a:xfrm>
            <a:off x="4099085" y="2972979"/>
            <a:ext cx="412868" cy="434400"/>
          </a:xfrm>
          <a:prstGeom prst="rect">
            <a:avLst/>
          </a:prstGeom>
          <a:noFill/>
          <a:ln>
            <a:noFill/>
          </a:ln>
        </p:spPr>
        <p:txBody>
          <a:bodyPr spcFirstLastPara="1" wrap="square" lIns="91425" tIns="91425" rIns="91425" bIns="91425" anchor="t" anchorCtr="0">
            <a:noAutofit/>
          </a:bodyPr>
          <a:lstStyle/>
          <a:p>
            <a:r>
              <a:rPr lang="en" b="1" dirty="0">
                <a:solidFill>
                  <a:srgbClr val="1155CC"/>
                </a:solidFill>
              </a:rPr>
              <a:t>d</a:t>
            </a:r>
            <a:r>
              <a:rPr lang="en" sz="1600" b="1" baseline="-25000" dirty="0">
                <a:solidFill>
                  <a:srgbClr val="1155CC"/>
                </a:solidFill>
              </a:rPr>
              <a:t>ε</a:t>
            </a:r>
            <a:endParaRPr sz="1600" b="1" baseline="-25000" dirty="0">
              <a:solidFill>
                <a:srgbClr val="1155CC"/>
              </a:solidFill>
            </a:endParaRPr>
          </a:p>
        </p:txBody>
      </p:sp>
      <p:sp>
        <p:nvSpPr>
          <p:cNvPr id="50" name="Google Shape;71;p13">
            <a:extLst>
              <a:ext uri="{FF2B5EF4-FFF2-40B4-BE49-F238E27FC236}">
                <a16:creationId xmlns:a16="http://schemas.microsoft.com/office/drawing/2014/main" id="{197364C7-36E9-4279-89F5-F1E33D4D9E3F}"/>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52" name="Google Shape;380;p29">
            <a:extLst>
              <a:ext uri="{FF2B5EF4-FFF2-40B4-BE49-F238E27FC236}">
                <a16:creationId xmlns:a16="http://schemas.microsoft.com/office/drawing/2014/main" id="{04CED1DB-0366-4394-9B87-CA3C4202762C}"/>
              </a:ext>
            </a:extLst>
          </p:cNvPr>
          <p:cNvSpPr txBox="1">
            <a:spLocks/>
          </p:cNvSpPr>
          <p:nvPr/>
        </p:nvSpPr>
        <p:spPr>
          <a:xfrm>
            <a:off x="641322" y="1758223"/>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 </a:t>
            </a:r>
            <a:r>
              <a:rPr lang="en-US" sz="1500" b="1" dirty="0">
                <a:solidFill>
                  <a:srgbClr val="3333FF"/>
                </a:solidFill>
                <a:latin typeface="Arial" panose="020B0604020202020204" pitchFamily="34" charset="0"/>
                <a:ea typeface="Century Gothic"/>
                <a:cs typeface="Arial" panose="020B0604020202020204" pitchFamily="34" charset="0"/>
                <a:sym typeface="Century Gothic"/>
              </a:rPr>
              <a:t>1</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probability 1</a:t>
            </a:r>
          </a:p>
        </p:txBody>
      </p:sp>
      <p:sp>
        <p:nvSpPr>
          <p:cNvPr id="53" name="Google Shape;380;p29">
            <a:extLst>
              <a:ext uri="{FF2B5EF4-FFF2-40B4-BE49-F238E27FC236}">
                <a16:creationId xmlns:a16="http://schemas.microsoft.com/office/drawing/2014/main" id="{46593250-F245-4C25-988B-A460C3D7B9B1}"/>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55" name="Title 1">
            <a:extLst>
              <a:ext uri="{FF2B5EF4-FFF2-40B4-BE49-F238E27FC236}">
                <a16:creationId xmlns:a16="http://schemas.microsoft.com/office/drawing/2014/main" id="{52B9C190-9761-4662-B67E-2AC99AB4AE76}"/>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3A1D14A5-CF41-4931-8269-1CB9F62B6826}"/>
              </a:ext>
            </a:extLst>
          </p:cNvPr>
          <p:cNvSpPr>
            <a:spLocks noGrp="1"/>
          </p:cNvSpPr>
          <p:nvPr>
            <p:ph type="ftr" sz="quarter" idx="3"/>
          </p:nvPr>
        </p:nvSpPr>
        <p:spPr/>
        <p:txBody>
          <a:bodyPr/>
          <a:lstStyle/>
          <a:p>
            <a:r>
              <a:rPr lang="en-US" dirty="0" err="1"/>
              <a:t>Echihabi</a:t>
            </a:r>
            <a:r>
              <a:rPr lang="en-US" dirty="0"/>
              <a:t>, </a:t>
            </a:r>
            <a:r>
              <a:rPr lang="en-US" dirty="0" err="1"/>
              <a:t>Zoumpatianos</a:t>
            </a:r>
            <a:r>
              <a:rPr lang="en-US" dirty="0"/>
              <a:t>, Palpanas - ICDE 2021</a:t>
            </a:r>
            <a:endParaRPr lang="en-CA" dirty="0"/>
          </a:p>
        </p:txBody>
      </p:sp>
      <p:sp>
        <p:nvSpPr>
          <p:cNvPr id="40" name="Google Shape;380;p29">
            <a:extLst>
              <a:ext uri="{FF2B5EF4-FFF2-40B4-BE49-F238E27FC236}">
                <a16:creationId xmlns:a16="http://schemas.microsoft.com/office/drawing/2014/main" id="{ACE9299B-66CA-4492-94C8-A1078E33B0E8}"/>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41" name="Rectangle 40">
            <a:extLst>
              <a:ext uri="{FF2B5EF4-FFF2-40B4-BE49-F238E27FC236}">
                <a16:creationId xmlns:a16="http://schemas.microsoft.com/office/drawing/2014/main" id="{C1856350-5F1A-4888-93D7-ABFFB56E6094}"/>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42" name="Rectangle 41">
            <a:extLst>
              <a:ext uri="{FF2B5EF4-FFF2-40B4-BE49-F238E27FC236}">
                <a16:creationId xmlns:a16="http://schemas.microsoft.com/office/drawing/2014/main" id="{95AA8282-CE1C-4124-850D-9FF2CFE92D8C}"/>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43" name="Rounded Rectangle 12">
            <a:extLst>
              <a:ext uri="{FF2B5EF4-FFF2-40B4-BE49-F238E27FC236}">
                <a16:creationId xmlns:a16="http://schemas.microsoft.com/office/drawing/2014/main" id="{10ABC6D0-61BB-444B-9DE3-163D2F2EA89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57299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4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 name="Google Shape;56;p13"/>
          <p:cNvSpPr/>
          <p:nvPr/>
        </p:nvSpPr>
        <p:spPr>
          <a:xfrm>
            <a:off x="2980694" y="1997172"/>
            <a:ext cx="3291900" cy="3209400"/>
          </a:xfrm>
          <a:prstGeom prst="ellipse">
            <a:avLst/>
          </a:prstGeom>
          <a:solidFill>
            <a:srgbClr val="E9ECF3"/>
          </a:solidFill>
          <a:ln w="9525" cap="flat" cmpd="sng">
            <a:solidFill>
              <a:srgbClr val="1155CC"/>
            </a:solidFill>
            <a:prstDash val="lgDash"/>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1" name="Google Shape;61;p13"/>
          <p:cNvCxnSpPr/>
          <p:nvPr/>
        </p:nvCxnSpPr>
        <p:spPr>
          <a:xfrm>
            <a:off x="3125775" y="2958347"/>
            <a:ext cx="1495200" cy="636900"/>
          </a:xfrm>
          <a:prstGeom prst="straightConnector1">
            <a:avLst/>
          </a:prstGeom>
          <a:noFill/>
          <a:ln w="9525" cap="flat" cmpd="sng">
            <a:solidFill>
              <a:srgbClr val="1155CC"/>
            </a:solidFill>
            <a:prstDash val="solid"/>
            <a:round/>
            <a:headEnd type="none" w="med" len="med"/>
            <a:tailEnd type="none" w="med" len="med"/>
          </a:ln>
        </p:spPr>
      </p:cxn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4" name="Google Shape;64;p13"/>
          <p:cNvSpPr/>
          <p:nvPr/>
        </p:nvSpPr>
        <p:spPr>
          <a:xfrm>
            <a:off x="3426585" y="2776197"/>
            <a:ext cx="80400" cy="714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cxnSp>
        <p:nvCxnSpPr>
          <p:cNvPr id="68" name="Google Shape;68;p13"/>
          <p:cNvCxnSpPr/>
          <p:nvPr/>
        </p:nvCxnSpPr>
        <p:spPr>
          <a:xfrm>
            <a:off x="3458166" y="2802171"/>
            <a:ext cx="1163100" cy="800100"/>
          </a:xfrm>
          <a:prstGeom prst="straightConnector1">
            <a:avLst/>
          </a:prstGeom>
          <a:noFill/>
          <a:ln w="9525" cap="flat" cmpd="sng">
            <a:solidFill>
              <a:srgbClr val="1155CC"/>
            </a:solidFill>
            <a:prstDash val="solid"/>
            <a:round/>
            <a:headEnd type="none" w="med" len="med"/>
            <a:tailEnd type="none" w="med" len="med"/>
          </a:ln>
        </p:spPr>
      </p:cxnSp>
      <p:sp>
        <p:nvSpPr>
          <p:cNvPr id="70" name="Google Shape;70;p13"/>
          <p:cNvSpPr txBox="1"/>
          <p:nvPr/>
        </p:nvSpPr>
        <p:spPr>
          <a:xfrm>
            <a:off x="4573355" y="4838296"/>
            <a:ext cx="583800" cy="327600"/>
          </a:xfrm>
          <a:prstGeom prst="rect">
            <a:avLst/>
          </a:prstGeom>
          <a:noFill/>
          <a:ln>
            <a:noFill/>
          </a:ln>
        </p:spPr>
        <p:txBody>
          <a:bodyPr spcFirstLastPara="1" wrap="square" lIns="91425" tIns="91425" rIns="91425" bIns="91425" anchor="t" anchorCtr="0">
            <a:noAutofit/>
          </a:bodyPr>
          <a:lstStyle/>
          <a:p>
            <a:r>
              <a:rPr lang="en" sz="1600" b="1" dirty="0">
                <a:solidFill>
                  <a:srgbClr val="A61C00"/>
                </a:solidFill>
              </a:rPr>
              <a:t>O</a:t>
            </a:r>
            <a:r>
              <a:rPr lang="en" sz="1600" b="1" baseline="-25000" dirty="0">
                <a:solidFill>
                  <a:srgbClr val="A61C00"/>
                </a:solidFill>
              </a:rPr>
              <a:t>δε</a:t>
            </a:r>
            <a:endParaRPr sz="1600" b="1" baseline="-25000" dirty="0">
              <a:solidFill>
                <a:srgbClr val="A61C00"/>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cxnSp>
        <p:nvCxnSpPr>
          <p:cNvPr id="77" name="Google Shape;77;p13"/>
          <p:cNvCxnSpPr/>
          <p:nvPr/>
        </p:nvCxnSpPr>
        <p:spPr>
          <a:xfrm flipH="1">
            <a:off x="4629575" y="2003247"/>
            <a:ext cx="6000" cy="408600"/>
          </a:xfrm>
          <a:prstGeom prst="straightConnector1">
            <a:avLst/>
          </a:prstGeom>
          <a:noFill/>
          <a:ln w="9525" cap="flat" cmpd="sng">
            <a:solidFill>
              <a:srgbClr val="1155CC"/>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 name="Google Shape;81;p13"/>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83" name="Google Shape;83;p13"/>
          <p:cNvSpPr/>
          <p:nvPr/>
        </p:nvSpPr>
        <p:spPr>
          <a:xfrm>
            <a:off x="4856377" y="4869269"/>
            <a:ext cx="80400" cy="714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84" name="Google Shape;84;p13"/>
          <p:cNvCxnSpPr/>
          <p:nvPr/>
        </p:nvCxnSpPr>
        <p:spPr>
          <a:xfrm>
            <a:off x="4622055" y="3633043"/>
            <a:ext cx="268001" cy="1260000"/>
          </a:xfrm>
          <a:prstGeom prst="straightConnector1">
            <a:avLst/>
          </a:prstGeom>
          <a:noFill/>
          <a:ln w="9525" cap="flat" cmpd="sng">
            <a:solidFill>
              <a:srgbClr val="A61C00"/>
            </a:solidFill>
            <a:prstDash val="solid"/>
            <a:round/>
            <a:headEnd type="none" w="med" len="med"/>
            <a:tailEnd type="none" w="med" len="med"/>
          </a:ln>
        </p:spPr>
      </p:cxnSp>
      <p:sp>
        <p:nvSpPr>
          <p:cNvPr id="35"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32"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 name="Google Shape;59;p13"/>
          <p:cNvSpPr txBox="1"/>
          <p:nvPr/>
        </p:nvSpPr>
        <p:spPr>
          <a:xfrm rot="1358599">
            <a:off x="3280990" y="3150947"/>
            <a:ext cx="1104091" cy="455493"/>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 d</a:t>
            </a:r>
            <a:r>
              <a:rPr lang="en" sz="1400" b="1" baseline="-25000" dirty="0">
                <a:solidFill>
                  <a:srgbClr val="1155CC"/>
                </a:solidFill>
              </a:rPr>
              <a:t>x</a:t>
            </a:r>
            <a:r>
              <a:rPr lang="en" sz="1600" b="1" dirty="0">
                <a:solidFill>
                  <a:srgbClr val="1155CC"/>
                </a:solidFill>
              </a:rPr>
              <a:t> (1+ε) </a:t>
            </a:r>
            <a:endParaRPr sz="1600" b="1" dirty="0">
              <a:solidFill>
                <a:srgbClr val="1155CC"/>
              </a:solidFill>
            </a:endParaRPr>
          </a:p>
        </p:txBody>
      </p:sp>
      <p:sp>
        <p:nvSpPr>
          <p:cNvPr id="47" name="Google Shape;78;p13">
            <a:extLst>
              <a:ext uri="{FF2B5EF4-FFF2-40B4-BE49-F238E27FC236}">
                <a16:creationId xmlns:a16="http://schemas.microsoft.com/office/drawing/2014/main" id="{56B1B15A-DAE3-4F70-9E82-6526E36E7491}"/>
              </a:ext>
            </a:extLst>
          </p:cNvPr>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sp>
        <p:nvSpPr>
          <p:cNvPr id="50" name="Google Shape;78;p13">
            <a:extLst>
              <a:ext uri="{FF2B5EF4-FFF2-40B4-BE49-F238E27FC236}">
                <a16:creationId xmlns:a16="http://schemas.microsoft.com/office/drawing/2014/main" id="{697B8A4D-C9EF-48E6-898E-58A2072A891F}"/>
              </a:ext>
            </a:extLst>
          </p:cNvPr>
          <p:cNvSpPr txBox="1"/>
          <p:nvPr/>
        </p:nvSpPr>
        <p:spPr>
          <a:xfrm>
            <a:off x="3939385" y="5084326"/>
            <a:ext cx="1714545" cy="367787"/>
          </a:xfrm>
          <a:prstGeom prst="rect">
            <a:avLst/>
          </a:prstGeom>
          <a:noFill/>
          <a:ln>
            <a:noFill/>
          </a:ln>
        </p:spPr>
        <p:txBody>
          <a:bodyPr spcFirstLastPara="1" wrap="square" lIns="91425" tIns="91425" rIns="91425" bIns="91425" anchor="t" anchorCtr="0">
            <a:noAutofit/>
          </a:bodyPr>
          <a:lstStyle/>
          <a:p>
            <a:r>
              <a:rPr lang="en-US" sz="1400" b="1" dirty="0">
                <a:solidFill>
                  <a:srgbClr val="C00000"/>
                </a:solidFill>
                <a:latin typeface="Helvetica Neue"/>
                <a:ea typeface="Helvetica Neue"/>
                <a:cs typeface="Helvetica Neue"/>
                <a:sym typeface="Helvetica Neue"/>
              </a:rPr>
              <a:t>δ-ε-</a:t>
            </a:r>
            <a:r>
              <a:rPr lang="en" sz="1400" b="1" dirty="0">
                <a:solidFill>
                  <a:srgbClr val="C00000"/>
                </a:solidFill>
              </a:rPr>
              <a:t>approximate</a:t>
            </a:r>
            <a:endParaRPr sz="1400" b="1" dirty="0">
              <a:solidFill>
                <a:srgbClr val="C00000"/>
              </a:solidFill>
            </a:endParaRPr>
          </a:p>
          <a:p>
            <a:r>
              <a:rPr lang="en" sz="1400" b="1" dirty="0">
                <a:solidFill>
                  <a:srgbClr val="C00000"/>
                </a:solidFill>
              </a:rPr>
              <a:t>     neighbor</a:t>
            </a:r>
            <a:endParaRPr sz="1400" b="1" dirty="0">
              <a:solidFill>
                <a:srgbClr val="C00000"/>
              </a:solidFill>
            </a:endParaRPr>
          </a:p>
        </p:txBody>
      </p:sp>
      <p:sp>
        <p:nvSpPr>
          <p:cNvPr id="51" name="Google Shape;67;p13">
            <a:extLst>
              <a:ext uri="{FF2B5EF4-FFF2-40B4-BE49-F238E27FC236}">
                <a16:creationId xmlns:a16="http://schemas.microsoft.com/office/drawing/2014/main" id="{1817D756-53C7-4EB6-A2C9-F1DEF1508240}"/>
              </a:ext>
            </a:extLst>
          </p:cNvPr>
          <p:cNvSpPr txBox="1"/>
          <p:nvPr/>
        </p:nvSpPr>
        <p:spPr>
          <a:xfrm>
            <a:off x="3146735" y="2629723"/>
            <a:ext cx="1163100" cy="693600"/>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O</a:t>
            </a:r>
            <a:r>
              <a:rPr lang="en" sz="1600" b="1" baseline="-25000" dirty="0">
                <a:solidFill>
                  <a:srgbClr val="1155CC"/>
                </a:solidFill>
              </a:rPr>
              <a:t>ε</a:t>
            </a:r>
            <a:endParaRPr sz="1600" b="1" baseline="-25000" dirty="0">
              <a:solidFill>
                <a:srgbClr val="1155CC"/>
              </a:solidFill>
            </a:endParaRPr>
          </a:p>
        </p:txBody>
      </p:sp>
      <p:sp>
        <p:nvSpPr>
          <p:cNvPr id="52" name="Google Shape;58;p13">
            <a:extLst>
              <a:ext uri="{FF2B5EF4-FFF2-40B4-BE49-F238E27FC236}">
                <a16:creationId xmlns:a16="http://schemas.microsoft.com/office/drawing/2014/main" id="{DB1B4107-977A-4384-8AC5-6F9950BFB2BD}"/>
              </a:ext>
            </a:extLst>
          </p:cNvPr>
          <p:cNvSpPr txBox="1"/>
          <p:nvPr/>
        </p:nvSpPr>
        <p:spPr>
          <a:xfrm rot="-1423570">
            <a:off x="3250471" y="2088580"/>
            <a:ext cx="1419599" cy="371139"/>
          </a:xfrm>
          <a:prstGeom prst="rect">
            <a:avLst/>
          </a:prstGeom>
          <a:noFill/>
          <a:ln>
            <a:noFill/>
          </a:ln>
        </p:spPr>
        <p:txBody>
          <a:bodyPr spcFirstLastPara="1" wrap="square" lIns="91425" tIns="91425" rIns="91425" bIns="91425" anchor="t" anchorCtr="0">
            <a:noAutofit/>
          </a:bodyPr>
          <a:lstStyle/>
          <a:p>
            <a:r>
              <a:rPr lang="en" sz="1300" b="1" dirty="0">
                <a:solidFill>
                  <a:srgbClr val="1155CC"/>
                </a:solidFill>
              </a:rPr>
              <a:t>ε-approximate</a:t>
            </a:r>
            <a:endParaRPr sz="1300" b="1" dirty="0">
              <a:solidFill>
                <a:srgbClr val="1155CC"/>
              </a:solidFill>
            </a:endParaRPr>
          </a:p>
          <a:p>
            <a:r>
              <a:rPr lang="en" sz="1300" b="1" dirty="0">
                <a:solidFill>
                  <a:srgbClr val="1155CC"/>
                </a:solidFill>
              </a:rPr>
              <a:t>   neighbors</a:t>
            </a:r>
            <a:endParaRPr sz="1300" b="1" dirty="0">
              <a:solidFill>
                <a:srgbClr val="1155CC"/>
              </a:solidFill>
            </a:endParaRPr>
          </a:p>
        </p:txBody>
      </p:sp>
      <p:sp>
        <p:nvSpPr>
          <p:cNvPr id="59" name="Google Shape;74;p13">
            <a:extLst>
              <a:ext uri="{FF2B5EF4-FFF2-40B4-BE49-F238E27FC236}">
                <a16:creationId xmlns:a16="http://schemas.microsoft.com/office/drawing/2014/main" id="{A544778D-EBCF-4AEF-BC52-15F4C1B877FB}"/>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66" name="Google Shape;69;p13">
            <a:extLst>
              <a:ext uri="{FF2B5EF4-FFF2-40B4-BE49-F238E27FC236}">
                <a16:creationId xmlns:a16="http://schemas.microsoft.com/office/drawing/2014/main" id="{CA6C5668-3A8B-4D3D-85C6-BE9D895991BE}"/>
              </a:ext>
            </a:extLst>
          </p:cNvPr>
          <p:cNvSpPr txBox="1"/>
          <p:nvPr/>
        </p:nvSpPr>
        <p:spPr>
          <a:xfrm>
            <a:off x="4099085" y="2972979"/>
            <a:ext cx="412868" cy="434400"/>
          </a:xfrm>
          <a:prstGeom prst="rect">
            <a:avLst/>
          </a:prstGeom>
          <a:noFill/>
          <a:ln>
            <a:noFill/>
          </a:ln>
        </p:spPr>
        <p:txBody>
          <a:bodyPr spcFirstLastPara="1" wrap="square" lIns="91425" tIns="91425" rIns="91425" bIns="91425" anchor="t" anchorCtr="0">
            <a:noAutofit/>
          </a:bodyPr>
          <a:lstStyle/>
          <a:p>
            <a:r>
              <a:rPr lang="en" b="1" dirty="0">
                <a:solidFill>
                  <a:srgbClr val="1155CC"/>
                </a:solidFill>
              </a:rPr>
              <a:t>d</a:t>
            </a:r>
            <a:r>
              <a:rPr lang="en" sz="1600" b="1" baseline="-25000" dirty="0">
                <a:solidFill>
                  <a:srgbClr val="1155CC"/>
                </a:solidFill>
              </a:rPr>
              <a:t>ε</a:t>
            </a:r>
            <a:endParaRPr sz="1600" b="1" baseline="-25000" dirty="0">
              <a:solidFill>
                <a:srgbClr val="1155CC"/>
              </a:solidFill>
            </a:endParaRPr>
          </a:p>
        </p:txBody>
      </p:sp>
      <p:sp>
        <p:nvSpPr>
          <p:cNvPr id="71" name="Google Shape;71;p13">
            <a:extLst>
              <a:ext uri="{FF2B5EF4-FFF2-40B4-BE49-F238E27FC236}">
                <a16:creationId xmlns:a16="http://schemas.microsoft.com/office/drawing/2014/main" id="{669B70A3-8A55-44D2-9F7A-63682843677D}"/>
              </a:ext>
            </a:extLst>
          </p:cNvPr>
          <p:cNvSpPr txBox="1"/>
          <p:nvPr/>
        </p:nvSpPr>
        <p:spPr>
          <a:xfrm>
            <a:off x="4365446" y="4172049"/>
            <a:ext cx="499931" cy="255300"/>
          </a:xfrm>
          <a:prstGeom prst="rect">
            <a:avLst/>
          </a:prstGeom>
          <a:noFill/>
          <a:ln>
            <a:noFill/>
          </a:ln>
        </p:spPr>
        <p:txBody>
          <a:bodyPr spcFirstLastPara="1" wrap="square" lIns="91425" tIns="91425" rIns="91425" bIns="91425" anchor="t" anchorCtr="0">
            <a:noAutofit/>
          </a:bodyPr>
          <a:lstStyle/>
          <a:p>
            <a:r>
              <a:rPr lang="en" b="1" dirty="0">
                <a:solidFill>
                  <a:srgbClr val="A61C00"/>
                </a:solidFill>
              </a:rPr>
              <a:t>d</a:t>
            </a:r>
            <a:r>
              <a:rPr lang="en" sz="1600" b="1" baseline="-25000" dirty="0">
                <a:solidFill>
                  <a:srgbClr val="A61C00"/>
                </a:solidFill>
              </a:rPr>
              <a:t>δε</a:t>
            </a:r>
            <a:endParaRPr sz="1600" b="1" baseline="-25000" dirty="0">
              <a:solidFill>
                <a:srgbClr val="A61C00"/>
              </a:solidFill>
            </a:endParaRPr>
          </a:p>
        </p:txBody>
      </p:sp>
      <p:sp>
        <p:nvSpPr>
          <p:cNvPr id="72" name="Google Shape;71;p13">
            <a:extLst>
              <a:ext uri="{FF2B5EF4-FFF2-40B4-BE49-F238E27FC236}">
                <a16:creationId xmlns:a16="http://schemas.microsoft.com/office/drawing/2014/main" id="{669CC17B-43A3-49FB-A159-7A4CFB913C2F}"/>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73" name="Google Shape;380;p29">
            <a:extLst>
              <a:ext uri="{FF2B5EF4-FFF2-40B4-BE49-F238E27FC236}">
                <a16:creationId xmlns:a16="http://schemas.microsoft.com/office/drawing/2014/main" id="{4823512A-5259-480B-8FC2-4E70CFD3FFB4}"/>
              </a:ext>
            </a:extLst>
          </p:cNvPr>
          <p:cNvSpPr txBox="1">
            <a:spLocks/>
          </p:cNvSpPr>
          <p:nvPr/>
        </p:nvSpPr>
        <p:spPr>
          <a:xfrm>
            <a:off x="5325623" y="5407504"/>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probability at least δ</a:t>
            </a:r>
          </a:p>
        </p:txBody>
      </p:sp>
      <p:sp>
        <p:nvSpPr>
          <p:cNvPr id="74" name="Google Shape;380;p29">
            <a:extLst>
              <a:ext uri="{FF2B5EF4-FFF2-40B4-BE49-F238E27FC236}">
                <a16:creationId xmlns:a16="http://schemas.microsoft.com/office/drawing/2014/main" id="{B80E1766-F5B7-400F-8C50-40CCE303AE35}"/>
              </a:ext>
            </a:extLst>
          </p:cNvPr>
          <p:cNvSpPr txBox="1">
            <a:spLocks/>
          </p:cNvSpPr>
          <p:nvPr/>
        </p:nvSpPr>
        <p:spPr>
          <a:xfrm>
            <a:off x="641322" y="1758223"/>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 </a:t>
            </a:r>
            <a:r>
              <a:rPr lang="en-US" sz="1500" b="1" dirty="0">
                <a:solidFill>
                  <a:srgbClr val="3333FF"/>
                </a:solidFill>
                <a:latin typeface="Arial" panose="020B0604020202020204" pitchFamily="34" charset="0"/>
                <a:ea typeface="Century Gothic"/>
                <a:cs typeface="Arial" panose="020B0604020202020204" pitchFamily="34" charset="0"/>
                <a:sym typeface="Century Gothic"/>
              </a:rPr>
              <a:t>1</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probability 1</a:t>
            </a:r>
          </a:p>
        </p:txBody>
      </p:sp>
      <p:sp>
        <p:nvSpPr>
          <p:cNvPr id="78" name="Google Shape;380;p29">
            <a:extLst>
              <a:ext uri="{FF2B5EF4-FFF2-40B4-BE49-F238E27FC236}">
                <a16:creationId xmlns:a16="http://schemas.microsoft.com/office/drawing/2014/main" id="{800E03B1-FBCE-430A-BC65-1D98C439CEF8}"/>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85" name="Title 1">
            <a:extLst>
              <a:ext uri="{FF2B5EF4-FFF2-40B4-BE49-F238E27FC236}">
                <a16:creationId xmlns:a16="http://schemas.microsoft.com/office/drawing/2014/main" id="{8A7923D5-7936-4BDE-8470-4D7EE49FE67D}"/>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6916D2F9-387B-414A-8A2C-0BA236FDCC4A}"/>
              </a:ext>
            </a:extLst>
          </p:cNvPr>
          <p:cNvSpPr>
            <a:spLocks noGrp="1"/>
          </p:cNvSpPr>
          <p:nvPr>
            <p:ph type="ftr" sz="quarter" idx="3"/>
          </p:nvPr>
        </p:nvSpPr>
        <p:spPr/>
        <p:txBody>
          <a:bodyPr/>
          <a:lstStyle/>
          <a:p>
            <a:r>
              <a:rPr lang="en-US" dirty="0" err="1"/>
              <a:t>Echihabi</a:t>
            </a:r>
            <a:r>
              <a:rPr lang="en-US" dirty="0"/>
              <a:t>, </a:t>
            </a:r>
            <a:r>
              <a:rPr lang="en-US" dirty="0" err="1"/>
              <a:t>Zoumpatianos</a:t>
            </a:r>
            <a:r>
              <a:rPr lang="en-US" dirty="0"/>
              <a:t>, Palpanas - ICDE 2021</a:t>
            </a:r>
            <a:endParaRPr lang="en-CA" dirty="0"/>
          </a:p>
        </p:txBody>
      </p:sp>
      <p:sp>
        <p:nvSpPr>
          <p:cNvPr id="44" name="Google Shape;380;p29">
            <a:extLst>
              <a:ext uri="{FF2B5EF4-FFF2-40B4-BE49-F238E27FC236}">
                <a16:creationId xmlns:a16="http://schemas.microsoft.com/office/drawing/2014/main" id="{D3163AF0-5F66-4F4C-AA46-D7129016B1CE}"/>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45" name="Rectangle 44">
            <a:extLst>
              <a:ext uri="{FF2B5EF4-FFF2-40B4-BE49-F238E27FC236}">
                <a16:creationId xmlns:a16="http://schemas.microsoft.com/office/drawing/2014/main" id="{4F680BAB-3365-4475-BC4C-7A22A89A5884}"/>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48" name="Rectangle 47">
            <a:extLst>
              <a:ext uri="{FF2B5EF4-FFF2-40B4-BE49-F238E27FC236}">
                <a16:creationId xmlns:a16="http://schemas.microsoft.com/office/drawing/2014/main" id="{BF34A218-EF96-4C1E-AE89-3575CA7208EF}"/>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49" name="Rounded Rectangle 12">
            <a:extLst>
              <a:ext uri="{FF2B5EF4-FFF2-40B4-BE49-F238E27FC236}">
                <a16:creationId xmlns:a16="http://schemas.microsoft.com/office/drawing/2014/main" id="{1B87B077-090E-4009-8D59-812D683182A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71003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8" grpId="0"/>
      <p:bldP spid="4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55;p13"/>
          <p:cNvSpPr/>
          <p:nvPr/>
        </p:nvSpPr>
        <p:spPr>
          <a:xfrm>
            <a:off x="2625826" y="1576273"/>
            <a:ext cx="4023300" cy="4023300"/>
          </a:xfrm>
          <a:prstGeom prst="ellipse">
            <a:avLst/>
          </a:prstGeom>
          <a:solidFill>
            <a:srgbClr val="FFF6F9"/>
          </a:solid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endParaRPr/>
          </a:p>
        </p:txBody>
      </p:sp>
      <p:sp>
        <p:nvSpPr>
          <p:cNvPr id="56" name="Google Shape;56;p13"/>
          <p:cNvSpPr/>
          <p:nvPr/>
        </p:nvSpPr>
        <p:spPr>
          <a:xfrm>
            <a:off x="2980694" y="1997172"/>
            <a:ext cx="3291900" cy="3209400"/>
          </a:xfrm>
          <a:prstGeom prst="ellipse">
            <a:avLst/>
          </a:prstGeom>
          <a:solidFill>
            <a:srgbClr val="E9ECF3"/>
          </a:solidFill>
          <a:ln w="9525" cap="flat" cmpd="sng">
            <a:solidFill>
              <a:srgbClr val="1155CC"/>
            </a:solidFill>
            <a:prstDash val="lgDash"/>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1" name="Google Shape;61;p13"/>
          <p:cNvCxnSpPr/>
          <p:nvPr/>
        </p:nvCxnSpPr>
        <p:spPr>
          <a:xfrm>
            <a:off x="3125775" y="2958347"/>
            <a:ext cx="1495200" cy="636900"/>
          </a:xfrm>
          <a:prstGeom prst="straightConnector1">
            <a:avLst/>
          </a:prstGeom>
          <a:noFill/>
          <a:ln w="9525" cap="flat" cmpd="sng">
            <a:solidFill>
              <a:srgbClr val="1155CC"/>
            </a:solidFill>
            <a:prstDash val="solid"/>
            <a:round/>
            <a:headEnd type="none" w="med" len="med"/>
            <a:tailEnd type="none" w="med" len="med"/>
          </a:ln>
        </p:spPr>
      </p:cxn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4" name="Google Shape;64;p13"/>
          <p:cNvSpPr/>
          <p:nvPr/>
        </p:nvSpPr>
        <p:spPr>
          <a:xfrm>
            <a:off x="3426585" y="2776197"/>
            <a:ext cx="80400" cy="714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cxnSp>
        <p:nvCxnSpPr>
          <p:cNvPr id="68" name="Google Shape;68;p13"/>
          <p:cNvCxnSpPr/>
          <p:nvPr/>
        </p:nvCxnSpPr>
        <p:spPr>
          <a:xfrm>
            <a:off x="3458166" y="2802171"/>
            <a:ext cx="1163100" cy="800100"/>
          </a:xfrm>
          <a:prstGeom prst="straightConnector1">
            <a:avLst/>
          </a:prstGeom>
          <a:noFill/>
          <a:ln w="9525" cap="flat" cmpd="sng">
            <a:solidFill>
              <a:srgbClr val="1155CC"/>
            </a:solidFill>
            <a:prstDash val="solid"/>
            <a:round/>
            <a:headEnd type="none" w="med" len="med"/>
            <a:tailEnd type="none" w="med" len="med"/>
          </a:ln>
        </p:spPr>
      </p:cxnSp>
      <p:sp>
        <p:nvSpPr>
          <p:cNvPr id="69" name="Google Shape;69;p13"/>
          <p:cNvSpPr txBox="1"/>
          <p:nvPr/>
        </p:nvSpPr>
        <p:spPr>
          <a:xfrm>
            <a:off x="4099085" y="2972979"/>
            <a:ext cx="412868" cy="434400"/>
          </a:xfrm>
          <a:prstGeom prst="rect">
            <a:avLst/>
          </a:prstGeom>
          <a:noFill/>
          <a:ln>
            <a:noFill/>
          </a:ln>
        </p:spPr>
        <p:txBody>
          <a:bodyPr spcFirstLastPara="1" wrap="square" lIns="91425" tIns="91425" rIns="91425" bIns="91425" anchor="t" anchorCtr="0">
            <a:noAutofit/>
          </a:bodyPr>
          <a:lstStyle/>
          <a:p>
            <a:r>
              <a:rPr lang="en" b="1" dirty="0">
                <a:solidFill>
                  <a:srgbClr val="1155CC"/>
                </a:solidFill>
              </a:rPr>
              <a:t>d</a:t>
            </a:r>
            <a:r>
              <a:rPr lang="en" sz="1600" b="1" baseline="-25000" dirty="0">
                <a:solidFill>
                  <a:srgbClr val="1155CC"/>
                </a:solidFill>
              </a:rPr>
              <a:t>ε</a:t>
            </a:r>
            <a:endParaRPr sz="1600" b="1" baseline="-25000" dirty="0">
              <a:solidFill>
                <a:srgbClr val="1155CC"/>
              </a:solidFill>
            </a:endParaRPr>
          </a:p>
        </p:txBody>
      </p:sp>
      <p:cxnSp>
        <p:nvCxnSpPr>
          <p:cNvPr id="72" name="Google Shape;72;p13"/>
          <p:cNvCxnSpPr/>
          <p:nvPr/>
        </p:nvCxnSpPr>
        <p:spPr>
          <a:xfrm>
            <a:off x="4607978" y="3576847"/>
            <a:ext cx="1111500" cy="1712100"/>
          </a:xfrm>
          <a:prstGeom prst="straightConnector1">
            <a:avLst/>
          </a:prstGeom>
          <a:noFill/>
          <a:ln w="9525" cap="flat" cmpd="sng">
            <a:solidFill>
              <a:srgbClr val="A61C00"/>
            </a:solidFill>
            <a:prstDash val="solid"/>
            <a:round/>
            <a:headEnd type="none" w="med" len="med"/>
            <a:tailEnd type="none" w="med" len="med"/>
          </a:ln>
        </p:spPr>
      </p:cxnSp>
      <p:sp>
        <p:nvSpPr>
          <p:cNvPr id="73" name="Google Shape;73;p13"/>
          <p:cNvSpPr txBox="1"/>
          <p:nvPr/>
        </p:nvSpPr>
        <p:spPr>
          <a:xfrm rot="3368981">
            <a:off x="4697962" y="4375223"/>
            <a:ext cx="1517167" cy="525479"/>
          </a:xfrm>
          <a:prstGeom prst="rect">
            <a:avLst/>
          </a:prstGeom>
          <a:noFill/>
          <a:ln>
            <a:noFill/>
          </a:ln>
        </p:spPr>
        <p:txBody>
          <a:bodyPr spcFirstLastPara="1" wrap="square" lIns="91425" tIns="91425" rIns="91425" bIns="91425" anchor="t" anchorCtr="0">
            <a:noAutofit/>
          </a:bodyPr>
          <a:lstStyle/>
          <a:p>
            <a:r>
              <a:rPr lang="en" sz="1600" b="1" dirty="0">
                <a:solidFill>
                  <a:srgbClr val="0B5394"/>
                </a:solidFill>
              </a:rPr>
              <a:t> </a:t>
            </a:r>
            <a:r>
              <a:rPr lang="en" sz="1600" b="1" dirty="0">
                <a:solidFill>
                  <a:srgbClr val="A61C00"/>
                </a:solidFill>
              </a:rPr>
              <a:t>(1+ε) r</a:t>
            </a:r>
            <a:r>
              <a:rPr lang="en" sz="1400" b="1" baseline="-25000" dirty="0">
                <a:solidFill>
                  <a:srgbClr val="A61C00"/>
                </a:solidFill>
              </a:rPr>
              <a:t>δ</a:t>
            </a:r>
            <a:r>
              <a:rPr lang="en" sz="1600" b="1" dirty="0">
                <a:solidFill>
                  <a:srgbClr val="A61C00"/>
                </a:solidFill>
              </a:rPr>
              <a:t>(O</a:t>
            </a:r>
            <a:r>
              <a:rPr lang="en" sz="1600" b="1" baseline="-25000" dirty="0">
                <a:solidFill>
                  <a:srgbClr val="A61C00"/>
                </a:solidFill>
              </a:rPr>
              <a:t>Q</a:t>
            </a:r>
            <a:r>
              <a:rPr lang="en" sz="1600" b="1" dirty="0">
                <a:solidFill>
                  <a:srgbClr val="A61C00"/>
                </a:solidFill>
              </a:rPr>
              <a:t>)</a:t>
            </a:r>
            <a:endParaRPr sz="1600" b="1" baseline="-25000" dirty="0">
              <a:solidFill>
                <a:srgbClr val="A61C00"/>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cxnSp>
        <p:nvCxnSpPr>
          <p:cNvPr id="77" name="Google Shape;77;p13"/>
          <p:cNvCxnSpPr/>
          <p:nvPr/>
        </p:nvCxnSpPr>
        <p:spPr>
          <a:xfrm flipH="1">
            <a:off x="4629575" y="2003247"/>
            <a:ext cx="6000" cy="408600"/>
          </a:xfrm>
          <a:prstGeom prst="straightConnector1">
            <a:avLst/>
          </a:prstGeom>
          <a:noFill/>
          <a:ln w="9525" cap="flat" cmpd="sng">
            <a:solidFill>
              <a:srgbClr val="1155CC"/>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38" name="Google Shape;70;p13"/>
          <p:cNvSpPr txBox="1"/>
          <p:nvPr/>
        </p:nvSpPr>
        <p:spPr>
          <a:xfrm>
            <a:off x="4573355" y="4838296"/>
            <a:ext cx="583800" cy="327600"/>
          </a:xfrm>
          <a:prstGeom prst="rect">
            <a:avLst/>
          </a:prstGeom>
          <a:noFill/>
          <a:ln>
            <a:noFill/>
          </a:ln>
        </p:spPr>
        <p:txBody>
          <a:bodyPr spcFirstLastPara="1" wrap="square" lIns="91425" tIns="91425" rIns="91425" bIns="91425" anchor="t" anchorCtr="0">
            <a:noAutofit/>
          </a:bodyPr>
          <a:lstStyle/>
          <a:p>
            <a:r>
              <a:rPr lang="en" sz="1600" b="1" dirty="0">
                <a:solidFill>
                  <a:srgbClr val="A61C00"/>
                </a:solidFill>
              </a:rPr>
              <a:t>O</a:t>
            </a:r>
            <a:r>
              <a:rPr lang="en" sz="1600" b="1" baseline="-25000" dirty="0">
                <a:solidFill>
                  <a:srgbClr val="A61C00"/>
                </a:solidFill>
              </a:rPr>
              <a:t>δε</a:t>
            </a:r>
            <a:endParaRPr sz="1600" b="1" baseline="-25000" dirty="0">
              <a:solidFill>
                <a:srgbClr val="A61C00"/>
              </a:solidFill>
            </a:endParaRPr>
          </a:p>
        </p:txBody>
      </p:sp>
      <p:sp>
        <p:nvSpPr>
          <p:cNvPr id="42" name="Google Shape;83;p13"/>
          <p:cNvSpPr/>
          <p:nvPr/>
        </p:nvSpPr>
        <p:spPr>
          <a:xfrm>
            <a:off x="4856377" y="4869269"/>
            <a:ext cx="80400" cy="714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cxnSp>
        <p:nvCxnSpPr>
          <p:cNvPr id="44" name="Google Shape;84;p13"/>
          <p:cNvCxnSpPr/>
          <p:nvPr/>
        </p:nvCxnSpPr>
        <p:spPr>
          <a:xfrm>
            <a:off x="4622055" y="3633043"/>
            <a:ext cx="268001" cy="1260000"/>
          </a:xfrm>
          <a:prstGeom prst="straightConnector1">
            <a:avLst/>
          </a:prstGeom>
          <a:noFill/>
          <a:ln w="9525" cap="flat" cmpd="sng">
            <a:solidFill>
              <a:srgbClr val="A61C00"/>
            </a:solidFill>
            <a:prstDash val="solid"/>
            <a:round/>
            <a:headEnd type="none" w="med" len="med"/>
            <a:tailEnd type="none" w="med" len="med"/>
          </a:ln>
        </p:spPr>
      </p:cxnSp>
      <p:sp>
        <p:nvSpPr>
          <p:cNvPr id="37" name="Google Shape;78;p13"/>
          <p:cNvSpPr txBox="1"/>
          <p:nvPr/>
        </p:nvSpPr>
        <p:spPr>
          <a:xfrm>
            <a:off x="3939385" y="5084326"/>
            <a:ext cx="1714545" cy="367787"/>
          </a:xfrm>
          <a:prstGeom prst="rect">
            <a:avLst/>
          </a:prstGeom>
          <a:noFill/>
          <a:ln>
            <a:noFill/>
          </a:ln>
        </p:spPr>
        <p:txBody>
          <a:bodyPr spcFirstLastPara="1" wrap="square" lIns="91425" tIns="91425" rIns="91425" bIns="91425" anchor="t" anchorCtr="0">
            <a:noAutofit/>
          </a:bodyPr>
          <a:lstStyle/>
          <a:p>
            <a:r>
              <a:rPr lang="en-US" sz="1400" b="1" dirty="0">
                <a:solidFill>
                  <a:srgbClr val="C00000"/>
                </a:solidFill>
                <a:latin typeface="Helvetica Neue"/>
                <a:ea typeface="Helvetica Neue"/>
                <a:cs typeface="Helvetica Neue"/>
                <a:sym typeface="Helvetica Neue"/>
              </a:rPr>
              <a:t>δ-ε-</a:t>
            </a:r>
            <a:r>
              <a:rPr lang="en" sz="1400" b="1" dirty="0">
                <a:solidFill>
                  <a:srgbClr val="C00000"/>
                </a:solidFill>
              </a:rPr>
              <a:t>approximate</a:t>
            </a:r>
            <a:endParaRPr sz="1400" b="1" dirty="0">
              <a:solidFill>
                <a:srgbClr val="C00000"/>
              </a:solidFill>
            </a:endParaRPr>
          </a:p>
          <a:p>
            <a:r>
              <a:rPr lang="en" sz="1400" b="1" dirty="0">
                <a:solidFill>
                  <a:srgbClr val="C00000"/>
                </a:solidFill>
              </a:rPr>
              <a:t>     neighbor</a:t>
            </a:r>
            <a:endParaRPr sz="1400" b="1" dirty="0">
              <a:solidFill>
                <a:srgbClr val="C00000"/>
              </a:solidFill>
            </a:endParaRPr>
          </a:p>
        </p:txBody>
      </p:sp>
      <p:sp>
        <p:nvSpPr>
          <p:cNvPr id="45" name="Google Shape;59;p13"/>
          <p:cNvSpPr txBox="1"/>
          <p:nvPr/>
        </p:nvSpPr>
        <p:spPr>
          <a:xfrm rot="1358599">
            <a:off x="3280990" y="3150947"/>
            <a:ext cx="1104091" cy="455493"/>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 d</a:t>
            </a:r>
            <a:r>
              <a:rPr lang="en" sz="1400" b="1" baseline="-25000" dirty="0">
                <a:solidFill>
                  <a:srgbClr val="1155CC"/>
                </a:solidFill>
              </a:rPr>
              <a:t>x</a:t>
            </a:r>
            <a:r>
              <a:rPr lang="en" sz="1600" b="1" dirty="0">
                <a:solidFill>
                  <a:srgbClr val="1155CC"/>
                </a:solidFill>
              </a:rPr>
              <a:t> (1+ε) </a:t>
            </a:r>
            <a:endParaRPr sz="1600" b="1" dirty="0">
              <a:solidFill>
                <a:srgbClr val="1155CC"/>
              </a:solidFill>
            </a:endParaRPr>
          </a:p>
        </p:txBody>
      </p:sp>
      <p:sp>
        <p:nvSpPr>
          <p:cNvPr id="36" name="Google Shape;71;p13"/>
          <p:cNvSpPr txBox="1"/>
          <p:nvPr/>
        </p:nvSpPr>
        <p:spPr>
          <a:xfrm>
            <a:off x="4365446" y="4172049"/>
            <a:ext cx="499931" cy="255300"/>
          </a:xfrm>
          <a:prstGeom prst="rect">
            <a:avLst/>
          </a:prstGeom>
          <a:noFill/>
          <a:ln>
            <a:noFill/>
          </a:ln>
        </p:spPr>
        <p:txBody>
          <a:bodyPr spcFirstLastPara="1" wrap="square" lIns="91425" tIns="91425" rIns="91425" bIns="91425" anchor="t" anchorCtr="0">
            <a:noAutofit/>
          </a:bodyPr>
          <a:lstStyle/>
          <a:p>
            <a:r>
              <a:rPr lang="en" b="1" dirty="0">
                <a:solidFill>
                  <a:srgbClr val="A61C00"/>
                </a:solidFill>
              </a:rPr>
              <a:t>d</a:t>
            </a:r>
            <a:r>
              <a:rPr lang="en" sz="1600" b="1" baseline="-25000" dirty="0">
                <a:solidFill>
                  <a:srgbClr val="A61C00"/>
                </a:solidFill>
              </a:rPr>
              <a:t>δε</a:t>
            </a:r>
            <a:endParaRPr sz="1600" b="1" baseline="-25000" dirty="0">
              <a:solidFill>
                <a:srgbClr val="A61C00"/>
              </a:solidFill>
            </a:endParaRPr>
          </a:p>
        </p:txBody>
      </p:sp>
      <p:sp>
        <p:nvSpPr>
          <p:cNvPr id="41" name="Google Shape;78;p13">
            <a:extLst>
              <a:ext uri="{FF2B5EF4-FFF2-40B4-BE49-F238E27FC236}">
                <a16:creationId xmlns:a16="http://schemas.microsoft.com/office/drawing/2014/main" id="{C44BB1EF-A43C-47AB-A738-6B86FAD6BE2A}"/>
              </a:ext>
            </a:extLst>
          </p:cNvPr>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sp>
        <p:nvSpPr>
          <p:cNvPr id="48" name="Google Shape;81;p13">
            <a:extLst>
              <a:ext uri="{FF2B5EF4-FFF2-40B4-BE49-F238E27FC236}">
                <a16:creationId xmlns:a16="http://schemas.microsoft.com/office/drawing/2014/main" id="{556658C7-1752-4680-9C0E-3CE6AF5E6212}"/>
              </a:ext>
            </a:extLst>
          </p:cNvPr>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49" name="Google Shape;67;p13">
            <a:extLst>
              <a:ext uri="{FF2B5EF4-FFF2-40B4-BE49-F238E27FC236}">
                <a16:creationId xmlns:a16="http://schemas.microsoft.com/office/drawing/2014/main" id="{4C1BB8F4-918B-4744-8B29-39A1A478107C}"/>
              </a:ext>
            </a:extLst>
          </p:cNvPr>
          <p:cNvSpPr txBox="1"/>
          <p:nvPr/>
        </p:nvSpPr>
        <p:spPr>
          <a:xfrm>
            <a:off x="3146735" y="2629723"/>
            <a:ext cx="1163100" cy="693600"/>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O</a:t>
            </a:r>
            <a:r>
              <a:rPr lang="en" sz="1600" b="1" baseline="-25000" dirty="0">
                <a:solidFill>
                  <a:srgbClr val="1155CC"/>
                </a:solidFill>
              </a:rPr>
              <a:t>ε</a:t>
            </a:r>
            <a:endParaRPr sz="1600" b="1" baseline="-25000" dirty="0">
              <a:solidFill>
                <a:srgbClr val="1155CC"/>
              </a:solidFill>
            </a:endParaRPr>
          </a:p>
        </p:txBody>
      </p:sp>
      <p:sp>
        <p:nvSpPr>
          <p:cNvPr id="51" name="Google Shape;63;p13">
            <a:extLst>
              <a:ext uri="{FF2B5EF4-FFF2-40B4-BE49-F238E27FC236}">
                <a16:creationId xmlns:a16="http://schemas.microsoft.com/office/drawing/2014/main" id="{065AE5D6-7EDD-4AE8-87AB-2E13CAF13811}"/>
              </a:ext>
            </a:extLst>
          </p:cNvPr>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 name="Google Shape;63;p13">
            <a:extLst>
              <a:ext uri="{FF2B5EF4-FFF2-40B4-BE49-F238E27FC236}">
                <a16:creationId xmlns:a16="http://schemas.microsoft.com/office/drawing/2014/main" id="{0088242D-C864-4957-917D-ADABF64B55D9}"/>
              </a:ext>
            </a:extLst>
          </p:cNvPr>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 name="Google Shape;63;p13">
            <a:extLst>
              <a:ext uri="{FF2B5EF4-FFF2-40B4-BE49-F238E27FC236}">
                <a16:creationId xmlns:a16="http://schemas.microsoft.com/office/drawing/2014/main" id="{8CBC7D66-735E-491E-AD35-05DC1F7AA2F9}"/>
              </a:ext>
            </a:extLst>
          </p:cNvPr>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9" name="Google Shape;63;p13">
            <a:extLst>
              <a:ext uri="{FF2B5EF4-FFF2-40B4-BE49-F238E27FC236}">
                <a16:creationId xmlns:a16="http://schemas.microsoft.com/office/drawing/2014/main" id="{B6C447E9-9850-498B-BED8-1DB2D3DA2308}"/>
              </a:ext>
            </a:extLst>
          </p:cNvPr>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 name="Google Shape;63;p13">
            <a:extLst>
              <a:ext uri="{FF2B5EF4-FFF2-40B4-BE49-F238E27FC236}">
                <a16:creationId xmlns:a16="http://schemas.microsoft.com/office/drawing/2014/main" id="{D743766D-0E40-4968-99BC-8BF0C73D5ABC}"/>
              </a:ext>
            </a:extLst>
          </p:cNvPr>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58;p13">
            <a:extLst>
              <a:ext uri="{FF2B5EF4-FFF2-40B4-BE49-F238E27FC236}">
                <a16:creationId xmlns:a16="http://schemas.microsoft.com/office/drawing/2014/main" id="{9FB06AAB-AA19-4A8F-AA40-A7D0E6BB06F2}"/>
              </a:ext>
            </a:extLst>
          </p:cNvPr>
          <p:cNvSpPr txBox="1"/>
          <p:nvPr/>
        </p:nvSpPr>
        <p:spPr>
          <a:xfrm rot="-1423570">
            <a:off x="3250471" y="2088580"/>
            <a:ext cx="1419599" cy="371139"/>
          </a:xfrm>
          <a:prstGeom prst="rect">
            <a:avLst/>
          </a:prstGeom>
          <a:noFill/>
          <a:ln>
            <a:noFill/>
          </a:ln>
        </p:spPr>
        <p:txBody>
          <a:bodyPr spcFirstLastPara="1" wrap="square" lIns="91425" tIns="91425" rIns="91425" bIns="91425" anchor="t" anchorCtr="0">
            <a:noAutofit/>
          </a:bodyPr>
          <a:lstStyle/>
          <a:p>
            <a:r>
              <a:rPr lang="en" sz="1300" b="1" dirty="0">
                <a:solidFill>
                  <a:srgbClr val="1155CC"/>
                </a:solidFill>
              </a:rPr>
              <a:t>ε-approximate</a:t>
            </a:r>
            <a:endParaRPr sz="1300" b="1" dirty="0">
              <a:solidFill>
                <a:srgbClr val="1155CC"/>
              </a:solidFill>
            </a:endParaRPr>
          </a:p>
          <a:p>
            <a:r>
              <a:rPr lang="en" sz="1300" b="1" dirty="0">
                <a:solidFill>
                  <a:srgbClr val="1155CC"/>
                </a:solidFill>
              </a:rPr>
              <a:t>   neighbors</a:t>
            </a:r>
            <a:endParaRPr sz="1300" b="1" dirty="0">
              <a:solidFill>
                <a:srgbClr val="1155CC"/>
              </a:solidFill>
            </a:endParaRPr>
          </a:p>
        </p:txBody>
      </p:sp>
      <p:sp>
        <p:nvSpPr>
          <p:cNvPr id="81" name="Google Shape;380;p29">
            <a:extLst>
              <a:ext uri="{FF2B5EF4-FFF2-40B4-BE49-F238E27FC236}">
                <a16:creationId xmlns:a16="http://schemas.microsoft.com/office/drawing/2014/main" id="{A41ACFEC-B35B-4608-8E6A-9FF352CA0929}"/>
              </a:ext>
            </a:extLst>
          </p:cNvPr>
          <p:cNvSpPr txBox="1">
            <a:spLocks/>
          </p:cNvSpPr>
          <p:nvPr/>
        </p:nvSpPr>
        <p:spPr>
          <a:xfrm>
            <a:off x="5325623" y="5407504"/>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probability at least δ</a:t>
            </a:r>
          </a:p>
        </p:txBody>
      </p:sp>
      <p:sp>
        <p:nvSpPr>
          <p:cNvPr id="83" name="Google Shape;380;p29">
            <a:extLst>
              <a:ext uri="{FF2B5EF4-FFF2-40B4-BE49-F238E27FC236}">
                <a16:creationId xmlns:a16="http://schemas.microsoft.com/office/drawing/2014/main" id="{45653BD8-66D0-44D0-8945-09421C52F2CB}"/>
              </a:ext>
            </a:extLst>
          </p:cNvPr>
          <p:cNvSpPr txBox="1">
            <a:spLocks/>
          </p:cNvSpPr>
          <p:nvPr/>
        </p:nvSpPr>
        <p:spPr>
          <a:xfrm>
            <a:off x="641322" y="1758223"/>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 </a:t>
            </a:r>
            <a:r>
              <a:rPr lang="en-US" sz="1500" b="1" dirty="0">
                <a:solidFill>
                  <a:srgbClr val="3333FF"/>
                </a:solidFill>
                <a:latin typeface="Arial" panose="020B0604020202020204" pitchFamily="34" charset="0"/>
                <a:ea typeface="Century Gothic"/>
                <a:cs typeface="Arial" panose="020B0604020202020204" pitchFamily="34" charset="0"/>
                <a:sym typeface="Century Gothic"/>
              </a:rPr>
              <a:t>1</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probability 1</a:t>
            </a:r>
          </a:p>
        </p:txBody>
      </p:sp>
      <p:sp>
        <p:nvSpPr>
          <p:cNvPr id="84" name="Google Shape;380;p29">
            <a:extLst>
              <a:ext uri="{FF2B5EF4-FFF2-40B4-BE49-F238E27FC236}">
                <a16:creationId xmlns:a16="http://schemas.microsoft.com/office/drawing/2014/main" id="{5E0CAA22-26FA-488F-BE88-503B309F02F1}"/>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85" name="Google Shape;71;p13">
            <a:extLst>
              <a:ext uri="{FF2B5EF4-FFF2-40B4-BE49-F238E27FC236}">
                <a16:creationId xmlns:a16="http://schemas.microsoft.com/office/drawing/2014/main" id="{573F5350-8FA8-4698-A3AF-682E0CF07B5A}"/>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86" name="Google Shape;74;p13">
            <a:extLst>
              <a:ext uri="{FF2B5EF4-FFF2-40B4-BE49-F238E27FC236}">
                <a16:creationId xmlns:a16="http://schemas.microsoft.com/office/drawing/2014/main" id="{6ADEA5F2-A8F7-4289-AB75-91719C8C93A4}"/>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87" name="Title 1">
            <a:extLst>
              <a:ext uri="{FF2B5EF4-FFF2-40B4-BE49-F238E27FC236}">
                <a16:creationId xmlns:a16="http://schemas.microsoft.com/office/drawing/2014/main" id="{DCF8EC8C-5487-4C82-8383-BEFF511B65B3}"/>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CCE4163B-A05F-4A99-A11F-8F77907A32B2}"/>
              </a:ext>
            </a:extLst>
          </p:cNvPr>
          <p:cNvSpPr>
            <a:spLocks noGrp="1"/>
          </p:cNvSpPr>
          <p:nvPr>
            <p:ph type="ftr" sz="quarter" idx="3"/>
          </p:nvPr>
        </p:nvSpPr>
        <p:spPr/>
        <p:txBody>
          <a:bodyPr/>
          <a:lstStyle/>
          <a:p>
            <a:r>
              <a:rPr lang="en-US" dirty="0" err="1"/>
              <a:t>Echihabi</a:t>
            </a:r>
            <a:r>
              <a:rPr lang="en-US" dirty="0"/>
              <a:t>, </a:t>
            </a:r>
            <a:r>
              <a:rPr lang="en-US" dirty="0" err="1"/>
              <a:t>Zoumpatianos</a:t>
            </a:r>
            <a:r>
              <a:rPr lang="en-US" dirty="0"/>
              <a:t>, Palpanas - ICDE 2021</a:t>
            </a:r>
            <a:endParaRPr lang="en-CA" dirty="0"/>
          </a:p>
        </p:txBody>
      </p:sp>
      <p:sp>
        <p:nvSpPr>
          <p:cNvPr id="47" name="Google Shape;380;p29">
            <a:extLst>
              <a:ext uri="{FF2B5EF4-FFF2-40B4-BE49-F238E27FC236}">
                <a16:creationId xmlns:a16="http://schemas.microsoft.com/office/drawing/2014/main" id="{5D4CBAE7-B56A-4FDE-80CF-76908FC8477B}"/>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50" name="Rectangle 49">
            <a:extLst>
              <a:ext uri="{FF2B5EF4-FFF2-40B4-BE49-F238E27FC236}">
                <a16:creationId xmlns:a16="http://schemas.microsoft.com/office/drawing/2014/main" id="{343BAC55-56DF-4DA0-88AC-CA6863B4DB41}"/>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58" name="Rectangle 57">
            <a:extLst>
              <a:ext uri="{FF2B5EF4-FFF2-40B4-BE49-F238E27FC236}">
                <a16:creationId xmlns:a16="http://schemas.microsoft.com/office/drawing/2014/main" id="{0411AE41-5B79-451C-8FDB-FA779FE64B88}"/>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66" name="Rounded Rectangle 12">
            <a:extLst>
              <a:ext uri="{FF2B5EF4-FFF2-40B4-BE49-F238E27FC236}">
                <a16:creationId xmlns:a16="http://schemas.microsoft.com/office/drawing/2014/main" id="{8EEDFCA6-9175-4798-9537-6B5BE3E7A69B}"/>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395447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P spid="84" grpId="0"/>
      <p:bldP spid="4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20" y="607522"/>
            <a:ext cx="8229600" cy="1066800"/>
          </a:xfrm>
        </p:spPr>
        <p:txBody>
          <a:bodyPr/>
          <a:lstStyle/>
          <a:p>
            <a:r>
              <a:rPr lang="en-US" sz="3200" dirty="0"/>
              <a:t>Meaningfulness of NN queries</a:t>
            </a:r>
            <a:br>
              <a:rPr lang="en-US" sz="3200" dirty="0"/>
            </a:br>
            <a:r>
              <a:rPr lang="en-US" sz="3200" dirty="0"/>
              <a:t>in high-d spaces</a:t>
            </a:r>
          </a:p>
        </p:txBody>
      </p:sp>
      <p:sp>
        <p:nvSpPr>
          <p:cNvPr id="3" name="Content Placeholder 2"/>
          <p:cNvSpPr>
            <a:spLocks noGrp="1"/>
          </p:cNvSpPr>
          <p:nvPr>
            <p:ph idx="1"/>
          </p:nvPr>
        </p:nvSpPr>
        <p:spPr>
          <a:xfrm>
            <a:off x="322120" y="1834449"/>
            <a:ext cx="7120301" cy="4324350"/>
          </a:xfrm>
        </p:spPr>
        <p:txBody>
          <a:bodyPr/>
          <a:lstStyle/>
          <a:p>
            <a:r>
              <a:rPr lang="en-US" sz="1800" b="0" i="0" dirty="0">
                <a:solidFill>
                  <a:srgbClr val="000000"/>
                </a:solidFill>
                <a:effectLst/>
                <a:latin typeface="NimbusRomNo9L-Regu"/>
              </a:rPr>
              <a:t>Some studies have argued that NN search is not meaningful for a number of</a:t>
            </a:r>
            <a:r>
              <a:rPr lang="en-US" sz="1800" dirty="0">
                <a:solidFill>
                  <a:srgbClr val="000000"/>
                </a:solidFill>
                <a:latin typeface="NimbusRomNo9L-Regu"/>
              </a:rPr>
              <a:t> </a:t>
            </a:r>
            <a:r>
              <a:rPr lang="en-US" sz="1800" b="0" i="0" dirty="0">
                <a:solidFill>
                  <a:srgbClr val="000000"/>
                </a:solidFill>
                <a:effectLst/>
                <a:latin typeface="NimbusRomNo9L-Regu"/>
              </a:rPr>
              <a:t>high dimensional datasets due to the concentration of distances. </a:t>
            </a:r>
          </a:p>
          <a:p>
            <a:pPr lvl="1"/>
            <a:r>
              <a:rPr lang="en-US" sz="1800" b="0" i="0" dirty="0">
                <a:solidFill>
                  <a:srgbClr val="000000"/>
                </a:solidFill>
                <a:effectLst/>
                <a:latin typeface="NimbusRomNo9L-Regu"/>
              </a:rPr>
              <a:t>However, these conclusions were based on over-restrictive assumptions such as:</a:t>
            </a:r>
          </a:p>
          <a:p>
            <a:pPr lvl="2"/>
            <a:r>
              <a:rPr lang="en-US" sz="1600" b="0" i="0" dirty="0">
                <a:solidFill>
                  <a:srgbClr val="000000"/>
                </a:solidFill>
                <a:effectLst/>
                <a:latin typeface="NimbusRomNo9L-Regu"/>
              </a:rPr>
              <a:t>data being identical and independently distributed (</a:t>
            </a:r>
            <a:r>
              <a:rPr lang="en-US" sz="1600" b="0" i="0" dirty="0" err="1">
                <a:solidFill>
                  <a:srgbClr val="000000"/>
                </a:solidFill>
                <a:effectLst/>
                <a:latin typeface="NimbusRomNo9L-Regu"/>
              </a:rPr>
              <a:t>i.i.d</a:t>
            </a:r>
            <a:r>
              <a:rPr lang="en-US" sz="1600" b="0" i="0" dirty="0">
                <a:solidFill>
                  <a:srgbClr val="000000"/>
                </a:solidFill>
                <a:effectLst/>
                <a:latin typeface="NimbusRomNo9L-Regu"/>
              </a:rPr>
              <a:t>.) in each dimension</a:t>
            </a:r>
          </a:p>
          <a:p>
            <a:pPr lvl="2"/>
            <a:r>
              <a:rPr lang="en-US" sz="1600" b="0" i="0" dirty="0">
                <a:solidFill>
                  <a:srgbClr val="000000"/>
                </a:solidFill>
                <a:effectLst/>
                <a:latin typeface="NimbusRomNo9L-Regu"/>
              </a:rPr>
              <a:t>dimensionality being the only factor determining meaningfulness</a:t>
            </a:r>
          </a:p>
          <a:p>
            <a:pPr lvl="2"/>
            <a:r>
              <a:rPr lang="en-US" sz="1600" b="0" i="0" dirty="0">
                <a:solidFill>
                  <a:srgbClr val="000000"/>
                </a:solidFill>
                <a:effectLst/>
                <a:latin typeface="NimbusRomNo9L-Regu"/>
              </a:rPr>
              <a:t>an asymptotic analysis of dimensionality growing to infinity</a:t>
            </a:r>
            <a:r>
              <a:rPr lang="en-US" dirty="0"/>
              <a:t> </a:t>
            </a:r>
          </a:p>
          <a:p>
            <a:r>
              <a:rPr lang="en-US" sz="1800" b="0" i="0" dirty="0">
                <a:solidFill>
                  <a:srgbClr val="000000"/>
                </a:solidFill>
                <a:effectLst/>
                <a:latin typeface="NimbusRomNo9L-Regu"/>
              </a:rPr>
              <a:t>Other studies have shown that high-dimensional NN search is meaningful for:</a:t>
            </a:r>
          </a:p>
          <a:p>
            <a:pPr lvl="1"/>
            <a:r>
              <a:rPr lang="en-US" sz="1600" b="0" i="0" dirty="0">
                <a:solidFill>
                  <a:srgbClr val="000000"/>
                </a:solidFill>
                <a:effectLst/>
                <a:latin typeface="NimbusRomNo9L-Regu"/>
              </a:rPr>
              <a:t> non-</a:t>
            </a:r>
            <a:r>
              <a:rPr lang="en-US" sz="1600" b="0" i="0" dirty="0" err="1">
                <a:solidFill>
                  <a:srgbClr val="000000"/>
                </a:solidFill>
                <a:effectLst/>
                <a:latin typeface="NimbusRomNo9L-Regu"/>
              </a:rPr>
              <a:t>i.i.d</a:t>
            </a:r>
            <a:r>
              <a:rPr lang="en-US" sz="1600" b="0" i="0" dirty="0">
                <a:solidFill>
                  <a:srgbClr val="000000"/>
                </a:solidFill>
                <a:effectLst/>
                <a:latin typeface="NimbusRomNo9L-Regu"/>
              </a:rPr>
              <a:t> data</a:t>
            </a:r>
          </a:p>
          <a:p>
            <a:pPr lvl="1"/>
            <a:r>
              <a:rPr lang="en-US" sz="1600" b="0" i="0" dirty="0">
                <a:solidFill>
                  <a:srgbClr val="000000"/>
                </a:solidFill>
                <a:effectLst/>
                <a:latin typeface="NimbusRomNo9L-Regu"/>
              </a:rPr>
              <a:t>data with low intrinsic dimensionality</a:t>
            </a:r>
          </a:p>
          <a:p>
            <a:pPr lvl="1"/>
            <a:r>
              <a:rPr lang="en-US" sz="1600" b="0" i="0" dirty="0">
                <a:solidFill>
                  <a:srgbClr val="000000"/>
                </a:solidFill>
                <a:effectLst/>
                <a:latin typeface="NimbusRomNo9L-Regu"/>
              </a:rPr>
              <a:t>for a </a:t>
            </a:r>
            <a:r>
              <a:rPr lang="en-US" sz="1600" b="0" i="0">
                <a:solidFill>
                  <a:srgbClr val="000000"/>
                </a:solidFill>
                <a:effectLst/>
                <a:latin typeface="NimbusRomNo9L-Regu"/>
              </a:rPr>
              <a:t>variety of real </a:t>
            </a:r>
            <a:r>
              <a:rPr lang="en-US" sz="1600" b="0" i="0" dirty="0">
                <a:solidFill>
                  <a:srgbClr val="000000"/>
                </a:solidFill>
                <a:effectLst/>
                <a:latin typeface="NimbusRomNo9L-Regu"/>
              </a:rPr>
              <a:t>world datasets</a:t>
            </a:r>
            <a:r>
              <a:rPr lang="en-US" dirty="0"/>
              <a:t> </a:t>
            </a:r>
            <a:br>
              <a:rPr lang="en-US" dirty="0"/>
            </a:br>
            <a:br>
              <a:rPr lang="en-US" dirty="0"/>
            </a:br>
            <a:br>
              <a:rPr lang="en-US" dirty="0"/>
            </a:br>
            <a:endParaRPr lang="en-US" dirty="0"/>
          </a:p>
        </p:txBody>
      </p:sp>
      <p:sp>
        <p:nvSpPr>
          <p:cNvPr id="6" name="Rectangle 5">
            <a:extLst>
              <a:ext uri="{FF2B5EF4-FFF2-40B4-BE49-F238E27FC236}">
                <a16:creationId xmlns:a16="http://schemas.microsoft.com/office/drawing/2014/main" id="{F0A7B516-C304-4447-A8FA-96594E0FB7A3}"/>
              </a:ext>
            </a:extLst>
          </p:cNvPr>
          <p:cNvSpPr/>
          <p:nvPr/>
        </p:nvSpPr>
        <p:spPr>
          <a:xfrm>
            <a:off x="7643776" y="980501"/>
            <a:ext cx="1360789" cy="134923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ED80340B-58A3-41F1-834A-5A90607B0FF2}"/>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7128D47B-737B-4E16-9178-B6707CE8AD41}"/>
              </a:ext>
            </a:extLst>
          </p:cNvPr>
          <p:cNvSpPr/>
          <p:nvPr/>
        </p:nvSpPr>
        <p:spPr>
          <a:xfrm>
            <a:off x="7690176" y="1453278"/>
            <a:ext cx="1267987" cy="366000"/>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Aggarwal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ICDT‘01</a:t>
            </a:r>
            <a:endParaRPr lang="en-US" sz="1300" b="1" kern="0" dirty="0">
              <a:solidFill>
                <a:prstClr val="white"/>
              </a:solidFill>
              <a:latin typeface="Gill Sans" charset="0"/>
              <a:ea typeface="Gill Sans" charset="0"/>
              <a:cs typeface="Gill Sans" charset="0"/>
            </a:endParaRPr>
          </a:p>
        </p:txBody>
      </p:sp>
      <p:sp>
        <p:nvSpPr>
          <p:cNvPr id="9" name="Rounded Rectangle 12">
            <a:extLst>
              <a:ext uri="{FF2B5EF4-FFF2-40B4-BE49-F238E27FC236}">
                <a16:creationId xmlns:a16="http://schemas.microsoft.com/office/drawing/2014/main" id="{3BF46FD2-3FC5-42AA-B6BE-5B4C01EF8917}"/>
              </a:ext>
            </a:extLst>
          </p:cNvPr>
          <p:cNvSpPr/>
          <p:nvPr/>
        </p:nvSpPr>
        <p:spPr>
          <a:xfrm>
            <a:off x="7690176" y="1033889"/>
            <a:ext cx="1267987" cy="366000"/>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Beyer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ICDT‘99</a:t>
            </a:r>
            <a:endParaRPr lang="en-US" sz="1300" b="1" kern="0" dirty="0">
              <a:solidFill>
                <a:prstClr val="white"/>
              </a:solidFill>
              <a:latin typeface="Gill Sans" charset="0"/>
              <a:ea typeface="Gill Sans" charset="0"/>
              <a:cs typeface="Gill Sans" charset="0"/>
            </a:endParaRPr>
          </a:p>
        </p:txBody>
      </p:sp>
      <p:sp>
        <p:nvSpPr>
          <p:cNvPr id="10" name="Rounded Rectangle 12">
            <a:extLst>
              <a:ext uri="{FF2B5EF4-FFF2-40B4-BE49-F238E27FC236}">
                <a16:creationId xmlns:a16="http://schemas.microsoft.com/office/drawing/2014/main" id="{8017E114-AAF6-48ED-B859-F251C08B5268}"/>
              </a:ext>
            </a:extLst>
          </p:cNvPr>
          <p:cNvSpPr/>
          <p:nvPr/>
        </p:nvSpPr>
        <p:spPr>
          <a:xfrm>
            <a:off x="7695367" y="1872667"/>
            <a:ext cx="1267987" cy="366000"/>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a:solidFill>
                  <a:prstClr val="white"/>
                </a:solidFill>
                <a:latin typeface="Gill Sans" charset="0"/>
                <a:ea typeface="Gill Sans" charset="0"/>
                <a:cs typeface="Gill Sans" charset="0"/>
              </a:rPr>
              <a:t>He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ICML‘12</a:t>
            </a:r>
            <a:endParaRPr lang="en-US" sz="1300" b="1" kern="0" dirty="0">
              <a:solidFill>
                <a:prstClr val="white"/>
              </a:solidFill>
              <a:latin typeface="Gill Sans" charset="0"/>
              <a:ea typeface="Gill Sans" charset="0"/>
              <a:cs typeface="Gill Sans" charset="0"/>
            </a:endParaRPr>
          </a:p>
        </p:txBody>
      </p:sp>
      <p:sp>
        <p:nvSpPr>
          <p:cNvPr id="11" name="Footer Placeholder 1">
            <a:extLst>
              <a:ext uri="{FF2B5EF4-FFF2-40B4-BE49-F238E27FC236}">
                <a16:creationId xmlns:a16="http://schemas.microsoft.com/office/drawing/2014/main" id="{D2F44C0D-E0B8-44D3-B464-301580B333CA}"/>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9116294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High-d Similarity Search</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79</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
        <p:nvSpPr>
          <p:cNvPr id="7" name="Title 4">
            <a:extLst>
              <a:ext uri="{FF2B5EF4-FFF2-40B4-BE49-F238E27FC236}">
                <a16:creationId xmlns:a16="http://schemas.microsoft.com/office/drawing/2014/main" id="{91C140D5-2C1A-4885-9083-D4DB8A85725E}"/>
              </a:ext>
            </a:extLst>
          </p:cNvPr>
          <p:cNvSpPr txBox="1">
            <a:spLocks/>
          </p:cNvSpPr>
          <p:nvPr/>
        </p:nvSpPr>
        <p:spPr>
          <a:xfrm>
            <a:off x="2209527" y="2662240"/>
            <a:ext cx="7772400" cy="1362075"/>
          </a:xfrm>
          <a:prstGeom prst="rect">
            <a:avLst/>
          </a:prstGeom>
        </p:spPr>
        <p:txBody>
          <a:bodyPr vert="horz" anchor="b">
            <a:noAutofit/>
          </a:bodyPr>
          <a:lstStyle>
            <a:lvl1pPr algn="l" rtl="0" eaLnBrk="1" latinLnBrk="0" hangingPunct="1">
              <a:spcBef>
                <a:spcPct val="0"/>
              </a:spcBef>
              <a:buNone/>
              <a:defRPr kumimoji="0"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stStyle>
          <a:p>
            <a:r>
              <a:rPr lang="en-US" dirty="0"/>
              <a:t>                 Process</a:t>
            </a:r>
          </a:p>
        </p:txBody>
      </p:sp>
    </p:spTree>
    <p:extLst>
      <p:ext uri="{BB962C8B-B14F-4D97-AF65-F5344CB8AC3E}">
        <p14:creationId xmlns:p14="http://schemas.microsoft.com/office/powerpoint/2010/main" val="231339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CA" sz="3000" dirty="0"/>
              <a:t>Popular High-d data</a:t>
            </a:r>
          </a:p>
        </p:txBody>
      </p:sp>
      <p:grpSp>
        <p:nvGrpSpPr>
          <p:cNvPr id="8" name="Google Shape;76;p15"/>
          <p:cNvGrpSpPr/>
          <p:nvPr/>
        </p:nvGrpSpPr>
        <p:grpSpPr>
          <a:xfrm>
            <a:off x="513138" y="3061247"/>
            <a:ext cx="878879" cy="806829"/>
            <a:chOff x="2125113" y="3466752"/>
            <a:chExt cx="1003544" cy="993509"/>
          </a:xfrm>
        </p:grpSpPr>
        <p:pic>
          <p:nvPicPr>
            <p:cNvPr id="9" name="Google Shape;77;p15"/>
            <p:cNvPicPr preferRelativeResize="0"/>
            <p:nvPr/>
          </p:nvPicPr>
          <p:blipFill rotWithShape="1">
            <a:blip r:embed="rId3">
              <a:alphaModFix/>
            </a:blip>
            <a:srcRect/>
            <a:stretch/>
          </p:blipFill>
          <p:spPr>
            <a:xfrm>
              <a:off x="2125113" y="3466752"/>
              <a:ext cx="1003544" cy="993509"/>
            </a:xfrm>
            <a:prstGeom prst="rect">
              <a:avLst/>
            </a:prstGeom>
            <a:noFill/>
            <a:ln>
              <a:noFill/>
            </a:ln>
          </p:spPr>
        </p:pic>
        <p:sp>
          <p:nvSpPr>
            <p:cNvPr id="10" name="Google Shape;78;p15"/>
            <p:cNvSpPr txBox="1"/>
            <p:nvPr/>
          </p:nvSpPr>
          <p:spPr>
            <a:xfrm>
              <a:off x="2188885" y="3750309"/>
              <a:ext cx="876000" cy="369300"/>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Time</a:t>
              </a:r>
              <a:endParaRPr dirty="0">
                <a:solidFill>
                  <a:srgbClr val="1A9988"/>
                </a:solidFill>
              </a:endParaRPr>
            </a:p>
          </p:txBody>
        </p:sp>
      </p:grpSp>
      <p:grpSp>
        <p:nvGrpSpPr>
          <p:cNvPr id="11" name="Google Shape;79;p15"/>
          <p:cNvGrpSpPr/>
          <p:nvPr/>
        </p:nvGrpSpPr>
        <p:grpSpPr>
          <a:xfrm>
            <a:off x="1596995" y="2865858"/>
            <a:ext cx="1579799" cy="1122305"/>
            <a:chOff x="2291597" y="3644883"/>
            <a:chExt cx="2106397" cy="1496407"/>
          </a:xfrm>
        </p:grpSpPr>
        <p:pic>
          <p:nvPicPr>
            <p:cNvPr id="12" name="Google Shape;80;p15"/>
            <p:cNvPicPr preferRelativeResize="0"/>
            <p:nvPr/>
          </p:nvPicPr>
          <p:blipFill rotWithShape="1">
            <a:blip r:embed="rId4">
              <a:alphaModFix/>
            </a:blip>
            <a:srcRect/>
            <a:stretch/>
          </p:blipFill>
          <p:spPr>
            <a:xfrm>
              <a:off x="2291597" y="3644883"/>
              <a:ext cx="1891194" cy="1496407"/>
            </a:xfrm>
            <a:prstGeom prst="rect">
              <a:avLst/>
            </a:prstGeom>
            <a:noFill/>
            <a:ln>
              <a:noFill/>
            </a:ln>
          </p:spPr>
        </p:pic>
        <p:sp>
          <p:nvSpPr>
            <p:cNvPr id="13" name="Google Shape;81;p15"/>
            <p:cNvSpPr txBox="1"/>
            <p:nvPr/>
          </p:nvSpPr>
          <p:spPr>
            <a:xfrm rot="19427824">
              <a:off x="3145469" y="3798953"/>
              <a:ext cx="1252525" cy="369205"/>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Angle</a:t>
              </a:r>
              <a:endParaRPr dirty="0">
                <a:solidFill>
                  <a:srgbClr val="1A9988"/>
                </a:solidFill>
              </a:endParaRPr>
            </a:p>
          </p:txBody>
        </p:sp>
      </p:grpSp>
      <p:pic>
        <p:nvPicPr>
          <p:cNvPr id="14" name="Google Shape;82;p15"/>
          <p:cNvPicPr preferRelativeResize="0"/>
          <p:nvPr/>
        </p:nvPicPr>
        <p:blipFill rotWithShape="1">
          <a:blip r:embed="rId5">
            <a:alphaModFix/>
          </a:blip>
          <a:srcRect/>
          <a:stretch/>
        </p:blipFill>
        <p:spPr>
          <a:xfrm>
            <a:off x="646492" y="4115342"/>
            <a:ext cx="1656651" cy="916265"/>
          </a:xfrm>
          <a:prstGeom prst="rect">
            <a:avLst/>
          </a:prstGeom>
          <a:noFill/>
          <a:ln>
            <a:noFill/>
          </a:ln>
        </p:spPr>
      </p:pic>
      <p:sp>
        <p:nvSpPr>
          <p:cNvPr id="15" name="Google Shape;83;p15"/>
          <p:cNvSpPr txBox="1"/>
          <p:nvPr/>
        </p:nvSpPr>
        <p:spPr>
          <a:xfrm>
            <a:off x="869825" y="4625531"/>
            <a:ext cx="1126125" cy="276975"/>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Position</a:t>
            </a:r>
            <a:endParaRPr dirty="0">
              <a:solidFill>
                <a:srgbClr val="1A9988"/>
              </a:solidFill>
            </a:endParaRPr>
          </a:p>
        </p:txBody>
      </p:sp>
      <p:grpSp>
        <p:nvGrpSpPr>
          <p:cNvPr id="16" name="Google Shape;84;p15"/>
          <p:cNvGrpSpPr/>
          <p:nvPr/>
        </p:nvGrpSpPr>
        <p:grpSpPr>
          <a:xfrm>
            <a:off x="2708162" y="4159170"/>
            <a:ext cx="1447467" cy="668055"/>
            <a:chOff x="10698723" y="3598842"/>
            <a:chExt cx="1947149" cy="1049049"/>
          </a:xfrm>
        </p:grpSpPr>
        <p:pic>
          <p:nvPicPr>
            <p:cNvPr id="17" name="Google Shape;85;p15"/>
            <p:cNvPicPr preferRelativeResize="0"/>
            <p:nvPr/>
          </p:nvPicPr>
          <p:blipFill rotWithShape="1">
            <a:blip r:embed="rId6">
              <a:alphaModFix/>
            </a:blip>
            <a:srcRect t="47922" r="16819"/>
            <a:stretch/>
          </p:blipFill>
          <p:spPr>
            <a:xfrm>
              <a:off x="10784121" y="3856980"/>
              <a:ext cx="1384248" cy="337229"/>
            </a:xfrm>
            <a:prstGeom prst="rect">
              <a:avLst/>
            </a:prstGeom>
            <a:noFill/>
            <a:ln>
              <a:noFill/>
            </a:ln>
          </p:spPr>
        </p:pic>
        <p:sp>
          <p:nvSpPr>
            <p:cNvPr id="18" name="Google Shape;86;p15"/>
            <p:cNvSpPr txBox="1"/>
            <p:nvPr/>
          </p:nvSpPr>
          <p:spPr>
            <a:xfrm>
              <a:off x="10698723" y="4108188"/>
              <a:ext cx="1947149" cy="539703"/>
            </a:xfrm>
            <a:prstGeom prst="rect">
              <a:avLst/>
            </a:prstGeom>
            <a:noFill/>
            <a:ln>
              <a:noFill/>
            </a:ln>
          </p:spPr>
          <p:txBody>
            <a:bodyPr spcFirstLastPara="1" wrap="square" lIns="68569" tIns="34275" rIns="68569" bIns="34275" anchor="t" anchorCtr="0">
              <a:noAutofit/>
            </a:bodyPr>
            <a:lstStyle/>
            <a:p>
              <a:pPr>
                <a:buClr>
                  <a:srgbClr val="000000"/>
                </a:buClr>
                <a:buSzPts val="2377"/>
              </a:pPr>
              <a:r>
                <a:rPr lang="en" b="1" i="1" dirty="0">
                  <a:solidFill>
                    <a:srgbClr val="1A9988"/>
                  </a:solidFill>
                  <a:latin typeface="Gill Sans"/>
                  <a:ea typeface="Gill Sans"/>
                  <a:cs typeface="Gill Sans"/>
                  <a:sym typeface="Gill Sans"/>
                </a:rPr>
                <a:t>Frequency</a:t>
              </a:r>
              <a:endParaRPr b="1" i="1" dirty="0">
                <a:solidFill>
                  <a:srgbClr val="1A9988"/>
                </a:solidFill>
                <a:latin typeface="Gill Sans"/>
                <a:ea typeface="Gill Sans"/>
                <a:cs typeface="Gill Sans"/>
                <a:sym typeface="Gill Sans"/>
              </a:endParaRPr>
            </a:p>
          </p:txBody>
        </p:sp>
        <p:pic>
          <p:nvPicPr>
            <p:cNvPr id="19" name="Google Shape;87;p15"/>
            <p:cNvPicPr preferRelativeResize="0"/>
            <p:nvPr/>
          </p:nvPicPr>
          <p:blipFill rotWithShape="1">
            <a:blip r:embed="rId6">
              <a:alphaModFix/>
            </a:blip>
            <a:srcRect r="16819" b="47922"/>
            <a:stretch/>
          </p:blipFill>
          <p:spPr>
            <a:xfrm>
              <a:off x="10782891" y="3598842"/>
              <a:ext cx="1384248" cy="337226"/>
            </a:xfrm>
            <a:prstGeom prst="rect">
              <a:avLst/>
            </a:prstGeom>
            <a:noFill/>
            <a:ln>
              <a:noFill/>
            </a:ln>
          </p:spPr>
        </p:pic>
      </p:grpSp>
      <p:grpSp>
        <p:nvGrpSpPr>
          <p:cNvPr id="20" name="Google Shape;88;p15"/>
          <p:cNvGrpSpPr/>
          <p:nvPr/>
        </p:nvGrpSpPr>
        <p:grpSpPr>
          <a:xfrm>
            <a:off x="3189988" y="2952916"/>
            <a:ext cx="1050175" cy="794919"/>
            <a:chOff x="9077537" y="3147439"/>
            <a:chExt cx="1649075" cy="1248253"/>
          </a:xfrm>
        </p:grpSpPr>
        <p:sp>
          <p:nvSpPr>
            <p:cNvPr id="21" name="Google Shape;89;p15"/>
            <p:cNvSpPr txBox="1"/>
            <p:nvPr/>
          </p:nvSpPr>
          <p:spPr>
            <a:xfrm>
              <a:off x="9077537" y="3855992"/>
              <a:ext cx="1463398" cy="539700"/>
            </a:xfrm>
            <a:prstGeom prst="rect">
              <a:avLst/>
            </a:prstGeom>
            <a:noFill/>
            <a:ln>
              <a:noFill/>
            </a:ln>
          </p:spPr>
          <p:txBody>
            <a:bodyPr spcFirstLastPara="1" wrap="square" lIns="68569" tIns="34275" rIns="68569" bIns="34275" anchor="t" anchorCtr="0">
              <a:noAutofit/>
            </a:bodyPr>
            <a:lstStyle/>
            <a:p>
              <a:pPr>
                <a:buClr>
                  <a:srgbClr val="000000"/>
                </a:buClr>
                <a:buSzPts val="2377"/>
              </a:pPr>
              <a:r>
                <a:rPr lang="en" sz="1783" b="1" i="1" dirty="0">
                  <a:solidFill>
                    <a:srgbClr val="1A9988"/>
                  </a:solidFill>
                  <a:latin typeface="Gill Sans"/>
                  <a:ea typeface="Gill Sans"/>
                  <a:cs typeface="Gill Sans"/>
                  <a:sym typeface="Gill Sans"/>
                </a:rPr>
                <a:t>  </a:t>
              </a:r>
              <a:r>
                <a:rPr lang="en" b="1" i="1" dirty="0">
                  <a:solidFill>
                    <a:srgbClr val="1A9988"/>
                  </a:solidFill>
                  <a:latin typeface="Gill Sans"/>
                  <a:ea typeface="Gill Sans"/>
                  <a:cs typeface="Gill Sans"/>
                  <a:sym typeface="Gill Sans"/>
                </a:rPr>
                <a:t>Mass</a:t>
              </a:r>
              <a:endParaRPr b="1" i="1" dirty="0">
                <a:solidFill>
                  <a:srgbClr val="1A9988"/>
                </a:solidFill>
                <a:latin typeface="Gill Sans"/>
                <a:ea typeface="Gill Sans"/>
                <a:cs typeface="Gill Sans"/>
                <a:sym typeface="Gill Sans"/>
              </a:endParaRPr>
            </a:p>
          </p:txBody>
        </p:sp>
        <p:pic>
          <p:nvPicPr>
            <p:cNvPr id="22" name="Google Shape;90;p15"/>
            <p:cNvPicPr preferRelativeResize="0"/>
            <p:nvPr/>
          </p:nvPicPr>
          <p:blipFill rotWithShape="1">
            <a:blip r:embed="rId7">
              <a:alphaModFix/>
            </a:blip>
            <a:srcRect/>
            <a:stretch/>
          </p:blipFill>
          <p:spPr>
            <a:xfrm>
              <a:off x="9263311" y="3147439"/>
              <a:ext cx="1463301" cy="780428"/>
            </a:xfrm>
            <a:prstGeom prst="rect">
              <a:avLst/>
            </a:prstGeom>
            <a:noFill/>
            <a:ln>
              <a:noFill/>
            </a:ln>
          </p:spPr>
        </p:pic>
      </p:grpSp>
      <p:sp>
        <p:nvSpPr>
          <p:cNvPr id="23" name="Content Placeholder 2"/>
          <p:cNvSpPr txBox="1">
            <a:spLocks/>
          </p:cNvSpPr>
          <p:nvPr/>
        </p:nvSpPr>
        <p:spPr>
          <a:xfrm>
            <a:off x="340330" y="2004313"/>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100" b="1" dirty="0">
                <a:solidFill>
                  <a:schemeClr val="accent1">
                    <a:lumMod val="50000"/>
                  </a:schemeClr>
                </a:solidFill>
              </a:rPr>
              <a:t>Data series</a:t>
            </a:r>
            <a:r>
              <a:rPr lang="en-CA" sz="2100" dirty="0">
                <a:solidFill>
                  <a:schemeClr val="accent1">
                    <a:lumMod val="50000"/>
                  </a:schemeClr>
                </a:solidFill>
              </a:rPr>
              <a:t> </a:t>
            </a:r>
          </a:p>
          <a:p>
            <a:pPr marL="0" indent="0" algn="ctr">
              <a:buNone/>
            </a:pPr>
            <a:r>
              <a:rPr lang="en-CA" sz="1500" dirty="0"/>
              <a:t>A collection of points ordered over a dimension</a:t>
            </a:r>
          </a:p>
        </p:txBody>
      </p:sp>
      <p:sp>
        <p:nvSpPr>
          <p:cNvPr id="26" name="Content Placeholder 2"/>
          <p:cNvSpPr txBox="1">
            <a:spLocks/>
          </p:cNvSpPr>
          <p:nvPr/>
        </p:nvSpPr>
        <p:spPr>
          <a:xfrm>
            <a:off x="340330" y="1949759"/>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CA" sz="1500" dirty="0"/>
          </a:p>
        </p:txBody>
      </p:sp>
      <p:sp>
        <p:nvSpPr>
          <p:cNvPr id="27" name="Footer Placeholder 4">
            <a:extLst>
              <a:ext uri="{FF2B5EF4-FFF2-40B4-BE49-F238E27FC236}">
                <a16:creationId xmlns:a16="http://schemas.microsoft.com/office/drawing/2014/main" id="{53C5A8A9-3DEF-42B0-85E5-3104E25D6E07}"/>
              </a:ext>
            </a:extLst>
          </p:cNvPr>
          <p:cNvSpPr txBox="1">
            <a:spLocks/>
          </p:cNvSpPr>
          <p:nvPr/>
        </p:nvSpPr>
        <p:spPr>
          <a:xfrm>
            <a:off x="4572001" y="6406585"/>
            <a:ext cx="4707083" cy="2493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t>Echihabi</a:t>
            </a:r>
            <a:r>
              <a:rPr lang="en-US" sz="1400" dirty="0"/>
              <a:t>, </a:t>
            </a:r>
            <a:r>
              <a:rPr lang="en-US" sz="1400" dirty="0" err="1"/>
              <a:t>Zoumpatianos</a:t>
            </a:r>
            <a:r>
              <a:rPr lang="en-US" sz="1400" dirty="0"/>
              <a:t>, Palpanas - ICDE 2021</a:t>
            </a:r>
          </a:p>
        </p:txBody>
      </p:sp>
    </p:spTree>
    <p:extLst>
      <p:ext uri="{BB962C8B-B14F-4D97-AF65-F5344CB8AC3E}">
        <p14:creationId xmlns:p14="http://schemas.microsoft.com/office/powerpoint/2010/main" val="38579852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563024" y="-80392"/>
            <a:ext cx="8229600" cy="1143000"/>
          </a:xfrm>
        </p:spPr>
        <p:txBody>
          <a:bodyPr>
            <a:normAutofit/>
          </a:bodyPr>
          <a:lstStyle/>
          <a:p>
            <a:r>
              <a:rPr lang="en-US" dirty="0"/>
              <a:t>Similarity Search Process</a:t>
            </a:r>
          </a:p>
        </p:txBody>
      </p:sp>
      <p:grpSp>
        <p:nvGrpSpPr>
          <p:cNvPr id="102" name="Group 101"/>
          <p:cNvGrpSpPr/>
          <p:nvPr/>
        </p:nvGrpSpPr>
        <p:grpSpPr>
          <a:xfrm>
            <a:off x="0" y="966323"/>
            <a:ext cx="9144000" cy="764981"/>
            <a:chOff x="0" y="966319"/>
            <a:chExt cx="9144000" cy="764979"/>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4" name="TextBox 33"/>
            <p:cNvSpPr txBox="1"/>
            <p:nvPr/>
          </p:nvSpPr>
          <p:spPr>
            <a:xfrm>
              <a:off x="5420712" y="1392745"/>
              <a:ext cx="3154883" cy="338553"/>
            </a:xfrm>
            <a:prstGeom prst="rect">
              <a:avLst/>
            </a:prstGeom>
            <a:noFill/>
          </p:spPr>
          <p:txBody>
            <a:bodyPr wrap="square" rtlCol="0">
              <a:spAutoFit/>
            </a:bodyPr>
            <a:lstStyle/>
            <a:p>
              <a:pPr algn="ctr" defTabSz="457189">
                <a:defRPr/>
              </a:pPr>
              <a:r>
                <a:rPr lang="en-US" sz="1600" i="1" dirty="0">
                  <a:solidFill>
                    <a:prstClr val="black"/>
                  </a:solidFill>
                  <a:latin typeface="Gill Sans"/>
                  <a:cs typeface="Gill Sans"/>
                </a:rPr>
                <a:t>Query Answering Procedure</a:t>
              </a:r>
            </a:p>
          </p:txBody>
        </p:sp>
        <p:sp>
          <p:nvSpPr>
            <p:cNvPr id="21" name="TextBox 20"/>
            <p:cNvSpPr txBox="1"/>
            <p:nvPr/>
          </p:nvSpPr>
          <p:spPr>
            <a:xfrm>
              <a:off x="1604706" y="1388737"/>
              <a:ext cx="2187522" cy="338553"/>
            </a:xfrm>
            <a:prstGeom prst="rect">
              <a:avLst/>
            </a:prstGeom>
            <a:noFill/>
          </p:spPr>
          <p:txBody>
            <a:bodyPr wrap="none" rtlCol="0">
              <a:spAutoFit/>
            </a:bodyPr>
            <a:lstStyle/>
            <a:p>
              <a:pPr algn="ctr" defTabSz="457189">
                <a:defRPr/>
              </a:pPr>
              <a:r>
                <a:rPr lang="en-US" sz="1600" i="1" dirty="0">
                  <a:solidFill>
                    <a:prstClr val="black"/>
                  </a:solidFill>
                  <a:latin typeface="Gill Sans"/>
                  <a:cs typeface="Gill Sans"/>
                </a:rPr>
                <a:t>Data Loading Procedure</a:t>
              </a:r>
            </a:p>
          </p:txBody>
        </p:sp>
      </p:gr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8" y="1768260"/>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81" y="1769958"/>
            <a:ext cx="416525" cy="338427"/>
          </a:xfrm>
          <a:prstGeom prst="rect">
            <a:avLst/>
          </a:prstGeom>
          <a:ln>
            <a:noFill/>
          </a:ln>
        </p:spPr>
        <p:style>
          <a:lnRef idx="2">
            <a:schemeClr val="dk1"/>
          </a:lnRef>
          <a:fillRef idx="1">
            <a:schemeClr val="lt1"/>
          </a:fillRef>
          <a:effectRef idx="0">
            <a:schemeClr val="dk1"/>
          </a:effectRef>
          <a:fontRef idx="minor">
            <a:schemeClr val="dk1"/>
          </a:fontRef>
        </p:style>
      </p:pic>
      <p:sp>
        <p:nvSpPr>
          <p:cNvPr id="103" name="Rectangle 102"/>
          <p:cNvSpPr/>
          <p:nvPr/>
        </p:nvSpPr>
        <p:spPr>
          <a:xfrm>
            <a:off x="5673" y="1307022"/>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4" name="Snip Single Corner Rectangle 13"/>
          <p:cNvSpPr/>
          <p:nvPr/>
        </p:nvSpPr>
        <p:spPr>
          <a:xfrm>
            <a:off x="24324" y="2074240"/>
            <a:ext cx="1640299"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white"/>
                </a:solidFill>
                <a:latin typeface="Calibri"/>
              </a:rPr>
              <a:t>Raw data</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80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05E0774-5771-45A6-A0AA-E8AFE5627306}"/>
              </a:ext>
            </a:extLst>
          </p:cNvPr>
          <p:cNvSpPr>
            <a:spLocks noGrp="1"/>
          </p:cNvSpPr>
          <p:nvPr>
            <p:ph type="ftr" sz="quarter" idx="11"/>
          </p:nvPr>
        </p:nvSpPr>
        <p:spPr/>
        <p:txBody>
          <a:bodyPr/>
          <a:lstStyle/>
          <a:p>
            <a:pPr defTabSz="457189"/>
            <a:r>
              <a:rPr lang="en-US" dirty="0" err="1">
                <a:solidFill>
                  <a:prstClr val="black"/>
                </a:solidFill>
                <a:latin typeface="Calibri"/>
                <a:cs typeface="+mn-cs"/>
              </a:rPr>
              <a:t>Echihabi</a:t>
            </a:r>
            <a:r>
              <a:rPr lang="en-US" dirty="0">
                <a:solidFill>
                  <a:prstClr val="black"/>
                </a:solidFill>
                <a:latin typeface="Calibri"/>
                <a:cs typeface="+mn-cs"/>
              </a:rPr>
              <a:t>, </a:t>
            </a:r>
            <a:r>
              <a:rPr lang="en-US" dirty="0" err="1">
                <a:solidFill>
                  <a:prstClr val="black"/>
                </a:solidFill>
                <a:latin typeface="Calibri"/>
                <a:cs typeface="+mn-cs"/>
              </a:rPr>
              <a:t>Zoumpatianos</a:t>
            </a:r>
            <a:r>
              <a:rPr lang="en-US" dirty="0">
                <a:solidFill>
                  <a:prstClr val="black"/>
                </a:solidFill>
                <a:latin typeface="Calibri"/>
                <a:cs typeface="+mn-cs"/>
              </a:rPr>
              <a:t>, Palpanas - ICDE 2021</a:t>
            </a:r>
          </a:p>
        </p:txBody>
      </p:sp>
    </p:spTree>
    <p:extLst>
      <p:ext uri="{BB962C8B-B14F-4D97-AF65-F5344CB8AC3E}">
        <p14:creationId xmlns:p14="http://schemas.microsoft.com/office/powerpoint/2010/main" val="11303433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4" y="2006074"/>
            <a:ext cx="259655" cy="4711119"/>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sp>
        <p:nvSpPr>
          <p:cNvPr id="11" name="TextBox 10"/>
          <p:cNvSpPr txBox="1"/>
          <p:nvPr/>
        </p:nvSpPr>
        <p:spPr>
          <a:xfrm>
            <a:off x="84173" y="4400798"/>
            <a:ext cx="4590188"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data-to-query </a:t>
            </a:r>
            <a:r>
              <a:rPr lang="en-US" sz="2200" dirty="0">
                <a:solidFill>
                  <a:prstClr val="black"/>
                </a:solidFill>
                <a:latin typeface="Gill Sans"/>
                <a:cs typeface="Gill Sans"/>
              </a:rPr>
              <a:t>time </a:t>
            </a:r>
          </a:p>
        </p:txBody>
      </p:sp>
      <p:grpSp>
        <p:nvGrpSpPr>
          <p:cNvPr id="102" name="Group 101"/>
          <p:cNvGrpSpPr/>
          <p:nvPr/>
        </p:nvGrpSpPr>
        <p:grpSpPr>
          <a:xfrm>
            <a:off x="0" y="966323"/>
            <a:ext cx="9144000" cy="764981"/>
            <a:chOff x="0" y="966319"/>
            <a:chExt cx="9144000" cy="764979"/>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4" name="TextBox 33"/>
            <p:cNvSpPr txBox="1"/>
            <p:nvPr/>
          </p:nvSpPr>
          <p:spPr>
            <a:xfrm>
              <a:off x="5420712" y="1392745"/>
              <a:ext cx="3154883" cy="338553"/>
            </a:xfrm>
            <a:prstGeom prst="rect">
              <a:avLst/>
            </a:prstGeom>
            <a:noFill/>
          </p:spPr>
          <p:txBody>
            <a:bodyPr wrap="square" rtlCol="0">
              <a:spAutoFit/>
            </a:bodyPr>
            <a:lstStyle/>
            <a:p>
              <a:pPr algn="ctr" defTabSz="457189">
                <a:defRPr/>
              </a:pPr>
              <a:r>
                <a:rPr lang="en-US" sz="1600" i="1" dirty="0">
                  <a:solidFill>
                    <a:prstClr val="black"/>
                  </a:solidFill>
                  <a:latin typeface="Gill Sans"/>
                  <a:cs typeface="Gill Sans"/>
                </a:rPr>
                <a:t>Query Answering Procedure</a:t>
              </a:r>
            </a:p>
          </p:txBody>
        </p:sp>
        <p:sp>
          <p:nvSpPr>
            <p:cNvPr id="21" name="TextBox 20"/>
            <p:cNvSpPr txBox="1"/>
            <p:nvPr/>
          </p:nvSpPr>
          <p:spPr>
            <a:xfrm>
              <a:off x="1604706" y="1388737"/>
              <a:ext cx="2187522" cy="338553"/>
            </a:xfrm>
            <a:prstGeom prst="rect">
              <a:avLst/>
            </a:prstGeom>
            <a:noFill/>
          </p:spPr>
          <p:txBody>
            <a:bodyPr wrap="none" rtlCol="0">
              <a:spAutoFit/>
            </a:bodyPr>
            <a:lstStyle/>
            <a:p>
              <a:pPr algn="ctr" defTabSz="457189">
                <a:defRPr/>
              </a:pPr>
              <a:r>
                <a:rPr lang="en-US" sz="1600" i="1" dirty="0">
                  <a:solidFill>
                    <a:prstClr val="black"/>
                  </a:solidFill>
                  <a:latin typeface="Gill Sans"/>
                  <a:cs typeface="Gill Sans"/>
                </a:rPr>
                <a:t>Data Loading Procedure</a:t>
              </a:r>
            </a:p>
          </p:txBody>
        </p:sp>
      </p:gr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8" y="1768260"/>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81" y="1769958"/>
            <a:ext cx="416525" cy="338427"/>
          </a:xfrm>
          <a:prstGeom prst="rect">
            <a:avLst/>
          </a:prstGeom>
          <a:ln>
            <a:noFill/>
          </a:ln>
        </p:spPr>
        <p:style>
          <a:lnRef idx="2">
            <a:schemeClr val="dk1"/>
          </a:lnRef>
          <a:fillRef idx="1">
            <a:schemeClr val="lt1"/>
          </a:fillRef>
          <a:effectRef idx="0">
            <a:schemeClr val="dk1"/>
          </a:effectRef>
          <a:fontRef idx="minor">
            <a:schemeClr val="dk1"/>
          </a:fontRef>
        </p:style>
      </p:pic>
      <p:sp>
        <p:nvSpPr>
          <p:cNvPr id="103" name="Rectangle 102"/>
          <p:cNvSpPr/>
          <p:nvPr/>
        </p:nvSpPr>
        <p:spPr>
          <a:xfrm>
            <a:off x="5673" y="1307022"/>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 name="Can 3"/>
          <p:cNvSpPr/>
          <p:nvPr/>
        </p:nvSpPr>
        <p:spPr>
          <a:xfrm>
            <a:off x="3714578" y="2092426"/>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black"/>
                </a:solidFill>
                <a:latin typeface="Calibri"/>
              </a:rPr>
              <a:t>Data Series </a:t>
            </a:r>
          </a:p>
          <a:p>
            <a:pPr algn="ctr" defTabSz="457189">
              <a:defRPr/>
            </a:pPr>
            <a:r>
              <a:rPr lang="en-US" i="1" dirty="0">
                <a:solidFill>
                  <a:prstClr val="black"/>
                </a:solidFill>
                <a:latin typeface="Calibri"/>
              </a:rPr>
              <a:t>Database/</a:t>
            </a:r>
          </a:p>
          <a:p>
            <a:pPr algn="ctr" defTabSz="457189">
              <a:defRPr/>
            </a:pPr>
            <a:r>
              <a:rPr lang="en-US" i="1" dirty="0">
                <a:solidFill>
                  <a:prstClr val="black"/>
                </a:solidFill>
                <a:latin typeface="Calibri"/>
              </a:rPr>
              <a:t>Indexing</a:t>
            </a:r>
          </a:p>
        </p:txBody>
      </p:sp>
      <p:sp>
        <p:nvSpPr>
          <p:cNvPr id="17" name="Right Arrow 16"/>
          <p:cNvSpPr/>
          <p:nvPr/>
        </p:nvSpPr>
        <p:spPr>
          <a:xfrm>
            <a:off x="1611711" y="2673689"/>
            <a:ext cx="2354623"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r>
              <a:rPr lang="en-US" i="1" dirty="0">
                <a:solidFill>
                  <a:srgbClr val="000000"/>
                </a:solidFill>
                <a:latin typeface="Gill Sans"/>
                <a:cs typeface="Gill Sans"/>
              </a:rPr>
              <a:t>Data</a:t>
            </a:r>
          </a:p>
        </p:txBody>
      </p:sp>
      <p:sp>
        <p:nvSpPr>
          <p:cNvPr id="14" name="Snip Single Corner Rectangle 13"/>
          <p:cNvSpPr/>
          <p:nvPr/>
        </p:nvSpPr>
        <p:spPr>
          <a:xfrm>
            <a:off x="24324" y="2074240"/>
            <a:ext cx="1640299"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white"/>
                </a:solidFill>
                <a:latin typeface="Calibri"/>
              </a:rPr>
              <a:t>Raw data</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81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AA1A99A-35A7-4D70-B721-A40AE5DF41B8}"/>
              </a:ext>
            </a:extLst>
          </p:cNvPr>
          <p:cNvSpPr>
            <a:spLocks noGrp="1"/>
          </p:cNvSpPr>
          <p:nvPr>
            <p:ph type="ftr" sz="quarter" idx="11"/>
          </p:nvPr>
        </p:nvSpPr>
        <p:spPr/>
        <p:txBody>
          <a:bodyPr/>
          <a:lstStyle/>
          <a:p>
            <a:pPr defTabSz="457189"/>
            <a:r>
              <a:rPr lang="en-US" dirty="0" err="1">
                <a:solidFill>
                  <a:prstClr val="black"/>
                </a:solidFill>
                <a:latin typeface="Calibri"/>
                <a:cs typeface="+mn-cs"/>
              </a:rPr>
              <a:t>Echihabi</a:t>
            </a:r>
            <a:r>
              <a:rPr lang="en-US" dirty="0">
                <a:solidFill>
                  <a:prstClr val="black"/>
                </a:solidFill>
                <a:latin typeface="Calibri"/>
                <a:cs typeface="+mn-cs"/>
              </a:rPr>
              <a:t>, </a:t>
            </a:r>
            <a:r>
              <a:rPr lang="en-US" dirty="0" err="1">
                <a:solidFill>
                  <a:prstClr val="black"/>
                </a:solidFill>
                <a:latin typeface="Calibri"/>
                <a:cs typeface="+mn-cs"/>
              </a:rPr>
              <a:t>Zoumpatianos</a:t>
            </a:r>
            <a:r>
              <a:rPr lang="en-US" dirty="0">
                <a:solidFill>
                  <a:prstClr val="black"/>
                </a:solidFill>
                <a:latin typeface="Calibri"/>
                <a:cs typeface="+mn-cs"/>
              </a:rPr>
              <a:t>, Palpanas - ICDE 2021</a:t>
            </a:r>
          </a:p>
        </p:txBody>
      </p:sp>
      <p:sp>
        <p:nvSpPr>
          <p:cNvPr id="22" name="Title 1">
            <a:extLst>
              <a:ext uri="{FF2B5EF4-FFF2-40B4-BE49-F238E27FC236}">
                <a16:creationId xmlns:a16="http://schemas.microsoft.com/office/drawing/2014/main" id="{1ED74454-2B0D-4B36-9238-30AE82001135}"/>
              </a:ext>
            </a:extLst>
          </p:cNvPr>
          <p:cNvSpPr txBox="1">
            <a:spLocks/>
          </p:cNvSpPr>
          <p:nvPr/>
        </p:nvSpPr>
        <p:spPr>
          <a:xfrm>
            <a:off x="563024" y="-8039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r>
              <a:rPr lang="en-US" dirty="0"/>
              <a:t>Similarity Search Process</a:t>
            </a:r>
          </a:p>
        </p:txBody>
      </p:sp>
    </p:spTree>
    <p:extLst>
      <p:ext uri="{BB962C8B-B14F-4D97-AF65-F5344CB8AC3E}">
        <p14:creationId xmlns:p14="http://schemas.microsoft.com/office/powerpoint/2010/main" val="20063840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4" y="2006074"/>
            <a:ext cx="259655" cy="4711119"/>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40" name="Picture 39"/>
          <p:cNvPicPr>
            <a:picLocks noChangeAspect="1"/>
          </p:cNvPicPr>
          <p:nvPr/>
        </p:nvPicPr>
        <p:blipFill>
          <a:blip r:embed="rId3"/>
          <a:stretch>
            <a:fillRect/>
          </a:stretch>
        </p:blipFill>
        <p:spPr>
          <a:xfrm>
            <a:off x="7141114" y="1447547"/>
            <a:ext cx="2031139" cy="2870868"/>
          </a:xfrm>
          <a:prstGeom prst="rect">
            <a:avLst/>
          </a:prstGeom>
        </p:spPr>
      </p:pic>
      <p:sp>
        <p:nvSpPr>
          <p:cNvPr id="23" name="Right Arrow 22"/>
          <p:cNvSpPr/>
          <p:nvPr/>
        </p:nvSpPr>
        <p:spPr>
          <a:xfrm>
            <a:off x="5637579" y="3177185"/>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1" name="TextBox 10"/>
          <p:cNvSpPr txBox="1"/>
          <p:nvPr/>
        </p:nvSpPr>
        <p:spPr>
          <a:xfrm>
            <a:off x="84173" y="4400798"/>
            <a:ext cx="4590188"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data-to-query </a:t>
            </a:r>
            <a:r>
              <a:rPr lang="en-US" sz="2200" dirty="0">
                <a:solidFill>
                  <a:prstClr val="black"/>
                </a:solidFill>
                <a:latin typeface="Gill Sans"/>
                <a:cs typeface="Gill Sans"/>
              </a:rPr>
              <a:t>time </a:t>
            </a:r>
          </a:p>
        </p:txBody>
      </p:sp>
      <p:sp>
        <p:nvSpPr>
          <p:cNvPr id="13" name="TextBox 12"/>
          <p:cNvSpPr txBox="1"/>
          <p:nvPr/>
        </p:nvSpPr>
        <p:spPr>
          <a:xfrm>
            <a:off x="5280901" y="4398780"/>
            <a:ext cx="3648277"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query answering </a:t>
            </a:r>
            <a:r>
              <a:rPr lang="en-US" sz="2200" dirty="0">
                <a:solidFill>
                  <a:prstClr val="black"/>
                </a:solidFill>
                <a:latin typeface="Gill Sans"/>
                <a:cs typeface="Gill Sans"/>
              </a:rPr>
              <a:t>time</a:t>
            </a:r>
          </a:p>
        </p:txBody>
      </p:sp>
      <p:grpSp>
        <p:nvGrpSpPr>
          <p:cNvPr id="102" name="Group 101"/>
          <p:cNvGrpSpPr/>
          <p:nvPr/>
        </p:nvGrpSpPr>
        <p:grpSpPr>
          <a:xfrm>
            <a:off x="0" y="966323"/>
            <a:ext cx="9144000" cy="764981"/>
            <a:chOff x="0" y="966319"/>
            <a:chExt cx="9144000" cy="764979"/>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4" name="TextBox 33"/>
            <p:cNvSpPr txBox="1"/>
            <p:nvPr/>
          </p:nvSpPr>
          <p:spPr>
            <a:xfrm>
              <a:off x="5420712" y="1392745"/>
              <a:ext cx="3154883" cy="338553"/>
            </a:xfrm>
            <a:prstGeom prst="rect">
              <a:avLst/>
            </a:prstGeom>
            <a:noFill/>
          </p:spPr>
          <p:txBody>
            <a:bodyPr wrap="square" rtlCol="0">
              <a:spAutoFit/>
            </a:bodyPr>
            <a:lstStyle/>
            <a:p>
              <a:pPr algn="ctr" defTabSz="457189">
                <a:defRPr/>
              </a:pPr>
              <a:r>
                <a:rPr lang="en-US" sz="1600" i="1" dirty="0">
                  <a:solidFill>
                    <a:prstClr val="black"/>
                  </a:solidFill>
                  <a:latin typeface="Gill Sans"/>
                  <a:cs typeface="Gill Sans"/>
                </a:rPr>
                <a:t>Query Answering Procedure</a:t>
              </a:r>
            </a:p>
          </p:txBody>
        </p:sp>
        <p:sp>
          <p:nvSpPr>
            <p:cNvPr id="21" name="TextBox 20"/>
            <p:cNvSpPr txBox="1"/>
            <p:nvPr/>
          </p:nvSpPr>
          <p:spPr>
            <a:xfrm>
              <a:off x="1604706" y="1388737"/>
              <a:ext cx="2187522" cy="338553"/>
            </a:xfrm>
            <a:prstGeom prst="rect">
              <a:avLst/>
            </a:prstGeom>
            <a:noFill/>
          </p:spPr>
          <p:txBody>
            <a:bodyPr wrap="none" rtlCol="0">
              <a:spAutoFit/>
            </a:bodyPr>
            <a:lstStyle/>
            <a:p>
              <a:pPr algn="ctr" defTabSz="457189">
                <a:defRPr/>
              </a:pPr>
              <a:r>
                <a:rPr lang="en-US" sz="1600" i="1" dirty="0">
                  <a:solidFill>
                    <a:prstClr val="black"/>
                  </a:solidFill>
                  <a:latin typeface="Gill Sans"/>
                  <a:cs typeface="Gill Sans"/>
                </a:rPr>
                <a:t>Data Loading Procedure</a:t>
              </a:r>
            </a:p>
          </p:txBody>
        </p:sp>
      </p:grpSp>
      <p:sp>
        <p:nvSpPr>
          <p:cNvPr id="38" name="TextBox 37"/>
          <p:cNvSpPr txBox="1"/>
          <p:nvPr/>
        </p:nvSpPr>
        <p:spPr>
          <a:xfrm>
            <a:off x="6283602" y="3269295"/>
            <a:ext cx="968791"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Answers</a:t>
            </a:r>
          </a:p>
        </p:txBody>
      </p:sp>
      <p:sp>
        <p:nvSpPr>
          <p:cNvPr id="59" name="Left Brace 58"/>
          <p:cNvSpPr/>
          <p:nvPr/>
        </p:nvSpPr>
        <p:spPr>
          <a:xfrm rot="5400000" flipH="1">
            <a:off x="6682963" y="2257443"/>
            <a:ext cx="262168" cy="4205863"/>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71" name="Picture 70"/>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2528048" y="1768260"/>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4">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Lst>
          </a:blip>
          <a:stretch>
            <a:fillRect/>
          </a:stretch>
        </p:blipFill>
        <p:spPr>
          <a:xfrm>
            <a:off x="6739081" y="1769958"/>
            <a:ext cx="416525" cy="338427"/>
          </a:xfrm>
          <a:prstGeom prst="rect">
            <a:avLst/>
          </a:prstGeom>
          <a:ln>
            <a:noFill/>
          </a:ln>
        </p:spPr>
        <p:style>
          <a:lnRef idx="2">
            <a:schemeClr val="dk1"/>
          </a:lnRef>
          <a:fillRef idx="1">
            <a:schemeClr val="lt1"/>
          </a:fillRef>
          <a:effectRef idx="0">
            <a:schemeClr val="dk1"/>
          </a:effectRef>
          <a:fontRef idx="minor">
            <a:schemeClr val="dk1"/>
          </a:fontRef>
        </p:style>
      </p:pic>
      <p:sp>
        <p:nvSpPr>
          <p:cNvPr id="103" name="Rectangle 102"/>
          <p:cNvSpPr/>
          <p:nvPr/>
        </p:nvSpPr>
        <p:spPr>
          <a:xfrm>
            <a:off x="5673" y="1307022"/>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 name="Can 3"/>
          <p:cNvSpPr/>
          <p:nvPr/>
        </p:nvSpPr>
        <p:spPr>
          <a:xfrm>
            <a:off x="3714578" y="2092426"/>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black"/>
                </a:solidFill>
                <a:latin typeface="Calibri"/>
              </a:rPr>
              <a:t>Data Series </a:t>
            </a:r>
          </a:p>
          <a:p>
            <a:pPr algn="ctr" defTabSz="457189">
              <a:defRPr/>
            </a:pPr>
            <a:r>
              <a:rPr lang="en-US" i="1" dirty="0">
                <a:solidFill>
                  <a:prstClr val="black"/>
                </a:solidFill>
                <a:latin typeface="Calibri"/>
              </a:rPr>
              <a:t>Database/</a:t>
            </a:r>
          </a:p>
          <a:p>
            <a:pPr algn="ctr" defTabSz="457189">
              <a:defRPr/>
            </a:pPr>
            <a:r>
              <a:rPr lang="en-US" i="1" dirty="0">
                <a:solidFill>
                  <a:prstClr val="black"/>
                </a:solidFill>
                <a:latin typeface="Calibri"/>
              </a:rPr>
              <a:t>Indexing</a:t>
            </a:r>
          </a:p>
        </p:txBody>
      </p:sp>
      <p:sp>
        <p:nvSpPr>
          <p:cNvPr id="17" name="Right Arrow 16"/>
          <p:cNvSpPr/>
          <p:nvPr/>
        </p:nvSpPr>
        <p:spPr>
          <a:xfrm>
            <a:off x="1611711" y="2673689"/>
            <a:ext cx="2354623"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r>
              <a:rPr lang="en-US" i="1" dirty="0">
                <a:solidFill>
                  <a:srgbClr val="000000"/>
                </a:solidFill>
                <a:latin typeface="Gill Sans"/>
                <a:cs typeface="Gill Sans"/>
              </a:rPr>
              <a:t>Data</a:t>
            </a:r>
          </a:p>
        </p:txBody>
      </p:sp>
      <p:sp>
        <p:nvSpPr>
          <p:cNvPr id="14" name="Snip Single Corner Rectangle 13"/>
          <p:cNvSpPr/>
          <p:nvPr/>
        </p:nvSpPr>
        <p:spPr>
          <a:xfrm>
            <a:off x="24324" y="2074240"/>
            <a:ext cx="1640299"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white"/>
                </a:solidFill>
                <a:latin typeface="Calibri"/>
              </a:rPr>
              <a:t>Raw data</a:t>
            </a:r>
          </a:p>
        </p:txBody>
      </p:sp>
      <p:sp>
        <p:nvSpPr>
          <p:cNvPr id="29" name="Right Arrow 28"/>
          <p:cNvSpPr/>
          <p:nvPr/>
        </p:nvSpPr>
        <p:spPr>
          <a:xfrm flipH="1">
            <a:off x="5557633" y="2316961"/>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6" name="TextBox 35"/>
          <p:cNvSpPr txBox="1"/>
          <p:nvPr/>
        </p:nvSpPr>
        <p:spPr>
          <a:xfrm>
            <a:off x="6283601" y="2393791"/>
            <a:ext cx="899605"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Queries</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82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E834837-3713-4524-8E2C-1630E887A209}"/>
              </a:ext>
            </a:extLst>
          </p:cNvPr>
          <p:cNvSpPr>
            <a:spLocks noGrp="1"/>
          </p:cNvSpPr>
          <p:nvPr>
            <p:ph type="ftr" sz="quarter" idx="11"/>
          </p:nvPr>
        </p:nvSpPr>
        <p:spPr/>
        <p:txBody>
          <a:bodyPr/>
          <a:lstStyle/>
          <a:p>
            <a:pPr defTabSz="457189"/>
            <a:r>
              <a:rPr lang="en-US" dirty="0" err="1">
                <a:solidFill>
                  <a:prstClr val="black"/>
                </a:solidFill>
                <a:latin typeface="Calibri"/>
                <a:cs typeface="+mn-cs"/>
              </a:rPr>
              <a:t>Echihabi</a:t>
            </a:r>
            <a:r>
              <a:rPr lang="en-US" dirty="0">
                <a:solidFill>
                  <a:prstClr val="black"/>
                </a:solidFill>
                <a:latin typeface="Calibri"/>
                <a:cs typeface="+mn-cs"/>
              </a:rPr>
              <a:t>, </a:t>
            </a:r>
            <a:r>
              <a:rPr lang="en-US" dirty="0" err="1">
                <a:solidFill>
                  <a:prstClr val="black"/>
                </a:solidFill>
                <a:latin typeface="Calibri"/>
                <a:cs typeface="+mn-cs"/>
              </a:rPr>
              <a:t>Zoumpatianos</a:t>
            </a:r>
            <a:r>
              <a:rPr lang="en-US" dirty="0">
                <a:solidFill>
                  <a:prstClr val="black"/>
                </a:solidFill>
                <a:latin typeface="Calibri"/>
                <a:cs typeface="+mn-cs"/>
              </a:rPr>
              <a:t>, Palpanas - ICDE 2021</a:t>
            </a:r>
          </a:p>
        </p:txBody>
      </p:sp>
      <p:sp>
        <p:nvSpPr>
          <p:cNvPr id="32" name="Title 1">
            <a:extLst>
              <a:ext uri="{FF2B5EF4-FFF2-40B4-BE49-F238E27FC236}">
                <a16:creationId xmlns:a16="http://schemas.microsoft.com/office/drawing/2014/main" id="{DE202F7C-5259-4542-8863-13F25A02A9B2}"/>
              </a:ext>
            </a:extLst>
          </p:cNvPr>
          <p:cNvSpPr txBox="1">
            <a:spLocks/>
          </p:cNvSpPr>
          <p:nvPr/>
        </p:nvSpPr>
        <p:spPr>
          <a:xfrm>
            <a:off x="563024" y="-8039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r>
              <a:rPr lang="en-US" dirty="0"/>
              <a:t>Similarity Search Process</a:t>
            </a:r>
          </a:p>
        </p:txBody>
      </p:sp>
    </p:spTree>
    <p:extLst>
      <p:ext uri="{BB962C8B-B14F-4D97-AF65-F5344CB8AC3E}">
        <p14:creationId xmlns:p14="http://schemas.microsoft.com/office/powerpoint/2010/main" val="1113383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4" y="2006074"/>
            <a:ext cx="259655" cy="4711119"/>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40" name="Picture 39"/>
          <p:cNvPicPr>
            <a:picLocks noChangeAspect="1"/>
          </p:cNvPicPr>
          <p:nvPr/>
        </p:nvPicPr>
        <p:blipFill>
          <a:blip r:embed="rId2"/>
          <a:stretch>
            <a:fillRect/>
          </a:stretch>
        </p:blipFill>
        <p:spPr>
          <a:xfrm>
            <a:off x="7141114" y="1447547"/>
            <a:ext cx="2031139" cy="2870868"/>
          </a:xfrm>
          <a:prstGeom prst="rect">
            <a:avLst/>
          </a:prstGeom>
        </p:spPr>
      </p:pic>
      <p:sp>
        <p:nvSpPr>
          <p:cNvPr id="23" name="Right Arrow 22"/>
          <p:cNvSpPr/>
          <p:nvPr/>
        </p:nvSpPr>
        <p:spPr>
          <a:xfrm>
            <a:off x="5637579" y="3177185"/>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1" name="TextBox 10"/>
          <p:cNvSpPr txBox="1"/>
          <p:nvPr/>
        </p:nvSpPr>
        <p:spPr>
          <a:xfrm>
            <a:off x="84173" y="4400798"/>
            <a:ext cx="4590188"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data-to-query </a:t>
            </a:r>
            <a:r>
              <a:rPr lang="en-US" sz="2200" dirty="0">
                <a:solidFill>
                  <a:prstClr val="black"/>
                </a:solidFill>
                <a:latin typeface="Gill Sans"/>
                <a:cs typeface="Gill Sans"/>
              </a:rPr>
              <a:t>time </a:t>
            </a:r>
          </a:p>
        </p:txBody>
      </p:sp>
      <p:sp>
        <p:nvSpPr>
          <p:cNvPr id="13" name="TextBox 12"/>
          <p:cNvSpPr txBox="1"/>
          <p:nvPr/>
        </p:nvSpPr>
        <p:spPr>
          <a:xfrm>
            <a:off x="5280901" y="4398780"/>
            <a:ext cx="3648277"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query answering </a:t>
            </a:r>
            <a:r>
              <a:rPr lang="en-US" sz="2200" dirty="0">
                <a:solidFill>
                  <a:prstClr val="black"/>
                </a:solidFill>
                <a:latin typeface="Gill Sans"/>
                <a:cs typeface="Gill Sans"/>
              </a:rPr>
              <a:t>time</a:t>
            </a:r>
          </a:p>
        </p:txBody>
      </p:sp>
      <p:grpSp>
        <p:nvGrpSpPr>
          <p:cNvPr id="102" name="Group 101"/>
          <p:cNvGrpSpPr/>
          <p:nvPr/>
        </p:nvGrpSpPr>
        <p:grpSpPr>
          <a:xfrm>
            <a:off x="0" y="966323"/>
            <a:ext cx="9144000" cy="764981"/>
            <a:chOff x="0" y="966319"/>
            <a:chExt cx="9144000" cy="764979"/>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4" name="TextBox 33"/>
            <p:cNvSpPr txBox="1"/>
            <p:nvPr/>
          </p:nvSpPr>
          <p:spPr>
            <a:xfrm>
              <a:off x="5420712" y="1392745"/>
              <a:ext cx="3154883" cy="338553"/>
            </a:xfrm>
            <a:prstGeom prst="rect">
              <a:avLst/>
            </a:prstGeom>
            <a:noFill/>
          </p:spPr>
          <p:txBody>
            <a:bodyPr wrap="square" rtlCol="0">
              <a:spAutoFit/>
            </a:bodyPr>
            <a:lstStyle/>
            <a:p>
              <a:pPr algn="ctr" defTabSz="457189">
                <a:defRPr/>
              </a:pPr>
              <a:r>
                <a:rPr lang="en-US" sz="1600" i="1" dirty="0">
                  <a:solidFill>
                    <a:prstClr val="black"/>
                  </a:solidFill>
                  <a:latin typeface="Gill Sans"/>
                  <a:cs typeface="Gill Sans"/>
                </a:rPr>
                <a:t>Query Answering Procedure</a:t>
              </a:r>
            </a:p>
          </p:txBody>
        </p:sp>
        <p:sp>
          <p:nvSpPr>
            <p:cNvPr id="21" name="TextBox 20"/>
            <p:cNvSpPr txBox="1"/>
            <p:nvPr/>
          </p:nvSpPr>
          <p:spPr>
            <a:xfrm>
              <a:off x="1604706" y="1388737"/>
              <a:ext cx="2187522" cy="338553"/>
            </a:xfrm>
            <a:prstGeom prst="rect">
              <a:avLst/>
            </a:prstGeom>
            <a:noFill/>
          </p:spPr>
          <p:txBody>
            <a:bodyPr wrap="none" rtlCol="0">
              <a:spAutoFit/>
            </a:bodyPr>
            <a:lstStyle/>
            <a:p>
              <a:pPr algn="ctr" defTabSz="457189">
                <a:defRPr/>
              </a:pPr>
              <a:r>
                <a:rPr lang="en-US" sz="1600" i="1" dirty="0">
                  <a:solidFill>
                    <a:prstClr val="black"/>
                  </a:solidFill>
                  <a:latin typeface="Gill Sans"/>
                  <a:cs typeface="Gill Sans"/>
                </a:rPr>
                <a:t>Data Loading Procedure</a:t>
              </a:r>
            </a:p>
          </p:txBody>
        </p:sp>
      </p:grpSp>
      <p:sp>
        <p:nvSpPr>
          <p:cNvPr id="38" name="TextBox 37"/>
          <p:cNvSpPr txBox="1"/>
          <p:nvPr/>
        </p:nvSpPr>
        <p:spPr>
          <a:xfrm>
            <a:off x="6283602" y="3269295"/>
            <a:ext cx="968791"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Answers</a:t>
            </a:r>
          </a:p>
        </p:txBody>
      </p:sp>
      <p:sp>
        <p:nvSpPr>
          <p:cNvPr id="59" name="Left Brace 58"/>
          <p:cNvSpPr/>
          <p:nvPr/>
        </p:nvSpPr>
        <p:spPr>
          <a:xfrm rot="5400000" flipH="1">
            <a:off x="6682963" y="2257443"/>
            <a:ext cx="262168" cy="4205863"/>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8" y="1768260"/>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81" y="1769958"/>
            <a:ext cx="416525" cy="338427"/>
          </a:xfrm>
          <a:prstGeom prst="rect">
            <a:avLst/>
          </a:prstGeom>
          <a:ln>
            <a:noFill/>
          </a:ln>
        </p:spPr>
        <p:style>
          <a:lnRef idx="2">
            <a:schemeClr val="dk1"/>
          </a:lnRef>
          <a:fillRef idx="1">
            <a:schemeClr val="lt1"/>
          </a:fillRef>
          <a:effectRef idx="0">
            <a:schemeClr val="dk1"/>
          </a:effectRef>
          <a:fontRef idx="minor">
            <a:schemeClr val="dk1"/>
          </a:fontRef>
        </p:style>
      </p:pic>
      <p:sp>
        <p:nvSpPr>
          <p:cNvPr id="103" name="Rectangle 102"/>
          <p:cNvSpPr/>
          <p:nvPr/>
        </p:nvSpPr>
        <p:spPr>
          <a:xfrm>
            <a:off x="5673" y="1307022"/>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 name="Can 3"/>
          <p:cNvSpPr/>
          <p:nvPr/>
        </p:nvSpPr>
        <p:spPr>
          <a:xfrm>
            <a:off x="3714578" y="2092426"/>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black"/>
                </a:solidFill>
                <a:latin typeface="Calibri"/>
              </a:rPr>
              <a:t>Data Series </a:t>
            </a:r>
          </a:p>
          <a:p>
            <a:pPr algn="ctr" defTabSz="457189">
              <a:defRPr/>
            </a:pPr>
            <a:r>
              <a:rPr lang="en-US" i="1" dirty="0">
                <a:solidFill>
                  <a:prstClr val="black"/>
                </a:solidFill>
                <a:latin typeface="Calibri"/>
              </a:rPr>
              <a:t>Database/</a:t>
            </a:r>
          </a:p>
          <a:p>
            <a:pPr algn="ctr" defTabSz="457189">
              <a:defRPr/>
            </a:pPr>
            <a:r>
              <a:rPr lang="en-US" i="1" dirty="0">
                <a:solidFill>
                  <a:prstClr val="black"/>
                </a:solidFill>
                <a:latin typeface="Calibri"/>
              </a:rPr>
              <a:t>Indexing</a:t>
            </a:r>
          </a:p>
        </p:txBody>
      </p:sp>
      <p:sp>
        <p:nvSpPr>
          <p:cNvPr id="17" name="Right Arrow 16"/>
          <p:cNvSpPr/>
          <p:nvPr/>
        </p:nvSpPr>
        <p:spPr>
          <a:xfrm>
            <a:off x="1611711" y="2673689"/>
            <a:ext cx="2354623"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r>
              <a:rPr lang="en-US" i="1" dirty="0">
                <a:solidFill>
                  <a:srgbClr val="000000"/>
                </a:solidFill>
                <a:latin typeface="Gill Sans"/>
                <a:cs typeface="Gill Sans"/>
              </a:rPr>
              <a:t>Data</a:t>
            </a:r>
          </a:p>
        </p:txBody>
      </p:sp>
      <p:sp>
        <p:nvSpPr>
          <p:cNvPr id="14" name="Snip Single Corner Rectangle 13"/>
          <p:cNvSpPr/>
          <p:nvPr/>
        </p:nvSpPr>
        <p:spPr>
          <a:xfrm>
            <a:off x="24324" y="2074240"/>
            <a:ext cx="1640299"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white"/>
                </a:solidFill>
                <a:latin typeface="Calibri"/>
              </a:rPr>
              <a:t>Raw data</a:t>
            </a:r>
          </a:p>
        </p:txBody>
      </p:sp>
      <p:sp>
        <p:nvSpPr>
          <p:cNvPr id="29" name="Right Arrow 28"/>
          <p:cNvSpPr/>
          <p:nvPr/>
        </p:nvSpPr>
        <p:spPr>
          <a:xfrm flipH="1">
            <a:off x="5557633" y="2316961"/>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6" name="TextBox 35"/>
          <p:cNvSpPr txBox="1"/>
          <p:nvPr/>
        </p:nvSpPr>
        <p:spPr>
          <a:xfrm>
            <a:off x="6283601" y="2393791"/>
            <a:ext cx="899605"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Queries</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83</a:t>
            </a:fld>
            <a:endParaRPr lang="en-US">
              <a:solidFill>
                <a:prstClr val="black">
                  <a:tint val="75000"/>
                </a:prstClr>
              </a:solidFill>
            </a:endParaRPr>
          </a:p>
        </p:txBody>
      </p:sp>
      <p:grpSp>
        <p:nvGrpSpPr>
          <p:cNvPr id="26" name="Group 25"/>
          <p:cNvGrpSpPr/>
          <p:nvPr/>
        </p:nvGrpSpPr>
        <p:grpSpPr>
          <a:xfrm>
            <a:off x="2379266" y="4829671"/>
            <a:ext cx="4725771" cy="1512887"/>
            <a:chOff x="2379266" y="4830028"/>
            <a:chExt cx="4725770" cy="1206396"/>
          </a:xfrm>
        </p:grpSpPr>
        <p:cxnSp>
          <p:nvCxnSpPr>
            <p:cNvPr id="27" name="Straight Arrow Connector 26"/>
            <p:cNvCxnSpPr>
              <a:stCxn id="31" idx="1"/>
            </p:cNvCxnSpPr>
            <p:nvPr/>
          </p:nvCxnSpPr>
          <p:spPr>
            <a:xfrm flipH="1" flipV="1">
              <a:off x="2379266" y="4831637"/>
              <a:ext cx="957321" cy="7559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31" idx="3"/>
            </p:cNvCxnSpPr>
            <p:nvPr/>
          </p:nvCxnSpPr>
          <p:spPr>
            <a:xfrm flipV="1">
              <a:off x="6138344" y="4830028"/>
              <a:ext cx="966692" cy="7575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3336587" y="5138657"/>
              <a:ext cx="2801757" cy="897767"/>
              <a:chOff x="3336587" y="5138657"/>
              <a:chExt cx="2801757" cy="897767"/>
            </a:xfrm>
          </p:grpSpPr>
          <p:sp>
            <p:nvSpPr>
              <p:cNvPr id="31" name="Rounded Rectangle 30"/>
              <p:cNvSpPr/>
              <p:nvPr/>
            </p:nvSpPr>
            <p:spPr>
              <a:xfrm>
                <a:off x="3336587" y="5138657"/>
                <a:ext cx="2801757" cy="897767"/>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32" name="TextBox 31"/>
              <p:cNvSpPr txBox="1"/>
              <p:nvPr/>
            </p:nvSpPr>
            <p:spPr>
              <a:xfrm>
                <a:off x="3404683" y="5401276"/>
                <a:ext cx="2683213" cy="343595"/>
              </a:xfrm>
              <a:prstGeom prst="rect">
                <a:avLst/>
              </a:prstGeom>
              <a:noFill/>
            </p:spPr>
            <p:txBody>
              <a:bodyPr wrap="square" rtlCol="0">
                <a:spAutoFit/>
              </a:bodyPr>
              <a:lstStyle/>
              <a:p>
                <a:pPr defTabSz="457189">
                  <a:defRPr/>
                </a:pPr>
                <a:r>
                  <a:rPr lang="en-US" sz="2200" i="1" dirty="0">
                    <a:solidFill>
                      <a:prstClr val="white"/>
                    </a:solidFill>
                    <a:latin typeface="Gill Sans"/>
                    <a:cs typeface="Gill Sans"/>
                  </a:rPr>
                  <a:t>these times are big!</a:t>
                </a:r>
              </a:p>
            </p:txBody>
          </p:sp>
        </p:grpSp>
      </p:grpSp>
      <p:sp>
        <p:nvSpPr>
          <p:cNvPr id="3" name="Footer Placeholder 2">
            <a:extLst>
              <a:ext uri="{FF2B5EF4-FFF2-40B4-BE49-F238E27FC236}">
                <a16:creationId xmlns:a16="http://schemas.microsoft.com/office/drawing/2014/main" id="{416576C4-31B8-431B-9DFD-60BFED948DBA}"/>
              </a:ext>
            </a:extLst>
          </p:cNvPr>
          <p:cNvSpPr>
            <a:spLocks noGrp="1"/>
          </p:cNvSpPr>
          <p:nvPr>
            <p:ph type="ftr" sz="quarter" idx="11"/>
          </p:nvPr>
        </p:nvSpPr>
        <p:spPr/>
        <p:txBody>
          <a:bodyPr/>
          <a:lstStyle/>
          <a:p>
            <a:pPr defTabSz="457189"/>
            <a:r>
              <a:rPr lang="en-US" dirty="0" err="1">
                <a:solidFill>
                  <a:prstClr val="black"/>
                </a:solidFill>
                <a:latin typeface="Calibri"/>
                <a:cs typeface="+mn-cs"/>
              </a:rPr>
              <a:t>Echihabi</a:t>
            </a:r>
            <a:r>
              <a:rPr lang="en-US" dirty="0">
                <a:solidFill>
                  <a:prstClr val="black"/>
                </a:solidFill>
                <a:latin typeface="Calibri"/>
                <a:cs typeface="+mn-cs"/>
              </a:rPr>
              <a:t>, </a:t>
            </a:r>
            <a:r>
              <a:rPr lang="en-US" dirty="0" err="1">
                <a:solidFill>
                  <a:prstClr val="black"/>
                </a:solidFill>
                <a:latin typeface="Calibri"/>
                <a:cs typeface="+mn-cs"/>
              </a:rPr>
              <a:t>Zoumpatianos</a:t>
            </a:r>
            <a:r>
              <a:rPr lang="en-US" dirty="0">
                <a:solidFill>
                  <a:prstClr val="black"/>
                </a:solidFill>
                <a:latin typeface="Calibri"/>
                <a:cs typeface="+mn-cs"/>
              </a:rPr>
              <a:t>, Palpanas - ICDE 2021</a:t>
            </a:r>
          </a:p>
        </p:txBody>
      </p:sp>
      <p:sp>
        <p:nvSpPr>
          <p:cNvPr id="35" name="Title 1">
            <a:extLst>
              <a:ext uri="{FF2B5EF4-FFF2-40B4-BE49-F238E27FC236}">
                <a16:creationId xmlns:a16="http://schemas.microsoft.com/office/drawing/2014/main" id="{13D7401C-935F-48AA-96EA-DB082C46CAA2}"/>
              </a:ext>
            </a:extLst>
          </p:cNvPr>
          <p:cNvSpPr txBox="1">
            <a:spLocks/>
          </p:cNvSpPr>
          <p:nvPr/>
        </p:nvSpPr>
        <p:spPr>
          <a:xfrm>
            <a:off x="563024" y="-8039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r>
              <a:rPr lang="en-US" dirty="0"/>
              <a:t>Similarity Search Process</a:t>
            </a:r>
          </a:p>
        </p:txBody>
      </p:sp>
    </p:spTree>
    <p:extLst>
      <p:ext uri="{BB962C8B-B14F-4D97-AF65-F5344CB8AC3E}">
        <p14:creationId xmlns:p14="http://schemas.microsoft.com/office/powerpoint/2010/main" val="39354908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4" y="2006074"/>
            <a:ext cx="259655" cy="4711119"/>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40" name="Picture 39"/>
          <p:cNvPicPr>
            <a:picLocks noChangeAspect="1"/>
          </p:cNvPicPr>
          <p:nvPr/>
        </p:nvPicPr>
        <p:blipFill>
          <a:blip r:embed="rId2"/>
          <a:stretch>
            <a:fillRect/>
          </a:stretch>
        </p:blipFill>
        <p:spPr>
          <a:xfrm>
            <a:off x="7141114" y="1447547"/>
            <a:ext cx="2031139" cy="2870868"/>
          </a:xfrm>
          <a:prstGeom prst="rect">
            <a:avLst/>
          </a:prstGeom>
        </p:spPr>
      </p:pic>
      <p:sp>
        <p:nvSpPr>
          <p:cNvPr id="23" name="Right Arrow 22"/>
          <p:cNvSpPr/>
          <p:nvPr/>
        </p:nvSpPr>
        <p:spPr>
          <a:xfrm>
            <a:off x="5637579" y="3177185"/>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1" name="TextBox 10"/>
          <p:cNvSpPr txBox="1"/>
          <p:nvPr/>
        </p:nvSpPr>
        <p:spPr>
          <a:xfrm>
            <a:off x="84173" y="4400798"/>
            <a:ext cx="4590188"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data-to-query </a:t>
            </a:r>
            <a:r>
              <a:rPr lang="en-US" sz="2200" dirty="0">
                <a:solidFill>
                  <a:prstClr val="black"/>
                </a:solidFill>
                <a:latin typeface="Gill Sans"/>
                <a:cs typeface="Gill Sans"/>
              </a:rPr>
              <a:t>time </a:t>
            </a:r>
          </a:p>
        </p:txBody>
      </p:sp>
      <p:sp>
        <p:nvSpPr>
          <p:cNvPr id="13" name="TextBox 12"/>
          <p:cNvSpPr txBox="1"/>
          <p:nvPr/>
        </p:nvSpPr>
        <p:spPr>
          <a:xfrm>
            <a:off x="5280901" y="4398780"/>
            <a:ext cx="3648277" cy="430887"/>
          </a:xfrm>
          <a:prstGeom prst="rect">
            <a:avLst/>
          </a:prstGeom>
          <a:noFill/>
        </p:spPr>
        <p:txBody>
          <a:bodyPr wrap="square" rtlCol="0">
            <a:spAutoFit/>
          </a:bodyPr>
          <a:lstStyle/>
          <a:p>
            <a:pPr algn="ctr" defTabSz="457189">
              <a:defRPr/>
            </a:pPr>
            <a:r>
              <a:rPr lang="en-US" sz="2200" b="1" dirty="0">
                <a:solidFill>
                  <a:prstClr val="black"/>
                </a:solidFill>
                <a:latin typeface="Gill Sans"/>
                <a:cs typeface="Gill Sans"/>
              </a:rPr>
              <a:t>query answering </a:t>
            </a:r>
            <a:r>
              <a:rPr lang="en-US" sz="2200" dirty="0">
                <a:solidFill>
                  <a:prstClr val="black"/>
                </a:solidFill>
                <a:latin typeface="Gill Sans"/>
                <a:cs typeface="Gill Sans"/>
              </a:rPr>
              <a:t>time</a:t>
            </a:r>
          </a:p>
        </p:txBody>
      </p:sp>
      <p:grpSp>
        <p:nvGrpSpPr>
          <p:cNvPr id="102" name="Group 101"/>
          <p:cNvGrpSpPr/>
          <p:nvPr/>
        </p:nvGrpSpPr>
        <p:grpSpPr>
          <a:xfrm>
            <a:off x="0" y="966323"/>
            <a:ext cx="9144000" cy="764981"/>
            <a:chOff x="0" y="966319"/>
            <a:chExt cx="9144000" cy="764979"/>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4" name="TextBox 33"/>
            <p:cNvSpPr txBox="1"/>
            <p:nvPr/>
          </p:nvSpPr>
          <p:spPr>
            <a:xfrm>
              <a:off x="5420712" y="1392745"/>
              <a:ext cx="3154883" cy="338553"/>
            </a:xfrm>
            <a:prstGeom prst="rect">
              <a:avLst/>
            </a:prstGeom>
            <a:noFill/>
          </p:spPr>
          <p:txBody>
            <a:bodyPr wrap="square" rtlCol="0">
              <a:spAutoFit/>
            </a:bodyPr>
            <a:lstStyle/>
            <a:p>
              <a:pPr algn="ctr" defTabSz="457189">
                <a:defRPr/>
              </a:pPr>
              <a:r>
                <a:rPr lang="en-US" sz="1600" i="1" dirty="0">
                  <a:solidFill>
                    <a:prstClr val="black"/>
                  </a:solidFill>
                  <a:latin typeface="Gill Sans"/>
                  <a:cs typeface="Gill Sans"/>
                </a:rPr>
                <a:t>Query Answering Procedure</a:t>
              </a:r>
            </a:p>
          </p:txBody>
        </p:sp>
        <p:sp>
          <p:nvSpPr>
            <p:cNvPr id="21" name="TextBox 20"/>
            <p:cNvSpPr txBox="1"/>
            <p:nvPr/>
          </p:nvSpPr>
          <p:spPr>
            <a:xfrm>
              <a:off x="1604706" y="1388737"/>
              <a:ext cx="2187522" cy="338553"/>
            </a:xfrm>
            <a:prstGeom prst="rect">
              <a:avLst/>
            </a:prstGeom>
            <a:noFill/>
          </p:spPr>
          <p:txBody>
            <a:bodyPr wrap="none" rtlCol="0">
              <a:spAutoFit/>
            </a:bodyPr>
            <a:lstStyle/>
            <a:p>
              <a:pPr algn="ctr" defTabSz="457189">
                <a:defRPr/>
              </a:pPr>
              <a:r>
                <a:rPr lang="en-US" sz="1600" i="1" dirty="0">
                  <a:solidFill>
                    <a:prstClr val="black"/>
                  </a:solidFill>
                  <a:latin typeface="Gill Sans"/>
                  <a:cs typeface="Gill Sans"/>
                </a:rPr>
                <a:t>Data Loading Procedure</a:t>
              </a:r>
            </a:p>
          </p:txBody>
        </p:sp>
      </p:grpSp>
      <p:sp>
        <p:nvSpPr>
          <p:cNvPr id="38" name="TextBox 37"/>
          <p:cNvSpPr txBox="1"/>
          <p:nvPr/>
        </p:nvSpPr>
        <p:spPr>
          <a:xfrm>
            <a:off x="6283602" y="3269295"/>
            <a:ext cx="968791"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Answers</a:t>
            </a:r>
          </a:p>
        </p:txBody>
      </p:sp>
      <p:sp>
        <p:nvSpPr>
          <p:cNvPr id="59" name="Left Brace 58"/>
          <p:cNvSpPr/>
          <p:nvPr/>
        </p:nvSpPr>
        <p:spPr>
          <a:xfrm rot="5400000" flipH="1">
            <a:off x="6682963" y="2257443"/>
            <a:ext cx="262168" cy="4205863"/>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algn="ctr" defTabSz="457189">
              <a:defRPr/>
            </a:pPr>
            <a:endParaRPr lang="en-US">
              <a:solidFill>
                <a:prstClr val="black"/>
              </a:solidFill>
              <a:latin typeface="Calibri"/>
            </a:endParaRPr>
          </a:p>
        </p:txBody>
      </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8" y="1768260"/>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81" y="1769958"/>
            <a:ext cx="416525" cy="338427"/>
          </a:xfrm>
          <a:prstGeom prst="rect">
            <a:avLst/>
          </a:prstGeom>
          <a:ln>
            <a:noFill/>
          </a:ln>
        </p:spPr>
        <p:style>
          <a:lnRef idx="2">
            <a:schemeClr val="dk1"/>
          </a:lnRef>
          <a:fillRef idx="1">
            <a:schemeClr val="lt1"/>
          </a:fillRef>
          <a:effectRef idx="0">
            <a:schemeClr val="dk1"/>
          </a:effectRef>
          <a:fontRef idx="minor">
            <a:schemeClr val="dk1"/>
          </a:fontRef>
        </p:style>
      </p:pic>
      <p:cxnSp>
        <p:nvCxnSpPr>
          <p:cNvPr id="75" name="Straight Arrow Connector 74"/>
          <p:cNvCxnSpPr>
            <a:cxnSpLocks/>
            <a:endCxn id="11" idx="2"/>
          </p:cNvCxnSpPr>
          <p:nvPr/>
        </p:nvCxnSpPr>
        <p:spPr>
          <a:xfrm flipH="1" flipV="1">
            <a:off x="2379267" y="4831684"/>
            <a:ext cx="1193670" cy="6474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cxnSpLocks/>
            <a:endCxn id="13" idx="2"/>
          </p:cNvCxnSpPr>
          <p:nvPr/>
        </p:nvCxnSpPr>
        <p:spPr>
          <a:xfrm flipV="1">
            <a:off x="5868031" y="4829667"/>
            <a:ext cx="1237009" cy="6474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a:off x="2528044" y="5479164"/>
            <a:ext cx="4431499" cy="985395"/>
            <a:chOff x="2528043" y="5138650"/>
            <a:chExt cx="4431498" cy="1201644"/>
          </a:xfrm>
        </p:grpSpPr>
        <p:sp>
          <p:nvSpPr>
            <p:cNvPr id="85" name="Rounded Rectangle 84"/>
            <p:cNvSpPr/>
            <p:nvPr/>
          </p:nvSpPr>
          <p:spPr>
            <a:xfrm>
              <a:off x="2528043" y="5138650"/>
              <a:ext cx="4431498" cy="1201644"/>
            </a:xfrm>
            <a:prstGeom prst="roundRect">
              <a:avLst/>
            </a:prstGeom>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94" name="TextBox 93"/>
            <p:cNvSpPr txBox="1"/>
            <p:nvPr/>
          </p:nvSpPr>
          <p:spPr>
            <a:xfrm>
              <a:off x="2638306" y="5263555"/>
              <a:ext cx="4220007" cy="938298"/>
            </a:xfrm>
            <a:prstGeom prst="rect">
              <a:avLst/>
            </a:prstGeom>
            <a:noFill/>
          </p:spPr>
          <p:txBody>
            <a:bodyPr wrap="square" rtlCol="0">
              <a:spAutoFit/>
            </a:bodyPr>
            <a:lstStyle/>
            <a:p>
              <a:pPr algn="ctr" defTabSz="457189">
                <a:defRPr/>
              </a:pPr>
              <a:r>
                <a:rPr lang="en-US" sz="2200" b="1" i="1" dirty="0">
                  <a:solidFill>
                    <a:prstClr val="white"/>
                  </a:solidFill>
                  <a:latin typeface="Gill Sans"/>
                  <a:cs typeface="Gill Sans"/>
                </a:rPr>
                <a:t>we need solutions </a:t>
              </a:r>
            </a:p>
            <a:p>
              <a:pPr algn="ctr" defTabSz="457189">
                <a:defRPr/>
              </a:pPr>
              <a:r>
                <a:rPr lang="en-US" sz="2200" b="1" i="1" dirty="0">
                  <a:solidFill>
                    <a:prstClr val="white"/>
                  </a:solidFill>
                  <a:latin typeface="Gill Sans"/>
                  <a:cs typeface="Gill Sans"/>
                </a:rPr>
                <a:t>for both problems!</a:t>
              </a:r>
            </a:p>
          </p:txBody>
        </p:sp>
      </p:grpSp>
      <p:sp>
        <p:nvSpPr>
          <p:cNvPr id="103" name="Rectangle 102"/>
          <p:cNvSpPr/>
          <p:nvPr/>
        </p:nvSpPr>
        <p:spPr>
          <a:xfrm>
            <a:off x="5673" y="1307022"/>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4" name="Can 3"/>
          <p:cNvSpPr/>
          <p:nvPr/>
        </p:nvSpPr>
        <p:spPr>
          <a:xfrm>
            <a:off x="3714578" y="2092426"/>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black"/>
                </a:solidFill>
                <a:latin typeface="Calibri"/>
              </a:rPr>
              <a:t>Data Series </a:t>
            </a:r>
          </a:p>
          <a:p>
            <a:pPr algn="ctr" defTabSz="457189">
              <a:defRPr/>
            </a:pPr>
            <a:r>
              <a:rPr lang="en-US" i="1" dirty="0">
                <a:solidFill>
                  <a:prstClr val="black"/>
                </a:solidFill>
                <a:latin typeface="Calibri"/>
              </a:rPr>
              <a:t>Database/</a:t>
            </a:r>
          </a:p>
          <a:p>
            <a:pPr algn="ctr" defTabSz="457189">
              <a:defRPr/>
            </a:pPr>
            <a:r>
              <a:rPr lang="en-US" i="1" dirty="0">
                <a:solidFill>
                  <a:prstClr val="black"/>
                </a:solidFill>
                <a:latin typeface="Calibri"/>
              </a:rPr>
              <a:t>Indexing</a:t>
            </a:r>
          </a:p>
        </p:txBody>
      </p:sp>
      <p:sp>
        <p:nvSpPr>
          <p:cNvPr id="17" name="Right Arrow 16"/>
          <p:cNvSpPr/>
          <p:nvPr/>
        </p:nvSpPr>
        <p:spPr>
          <a:xfrm>
            <a:off x="1611711" y="2673689"/>
            <a:ext cx="2354623"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r>
              <a:rPr lang="en-US" i="1" dirty="0">
                <a:solidFill>
                  <a:srgbClr val="000000"/>
                </a:solidFill>
                <a:latin typeface="Gill Sans"/>
                <a:cs typeface="Gill Sans"/>
              </a:rPr>
              <a:t>Data</a:t>
            </a:r>
          </a:p>
        </p:txBody>
      </p:sp>
      <p:sp>
        <p:nvSpPr>
          <p:cNvPr id="14" name="Snip Single Corner Rectangle 13"/>
          <p:cNvSpPr/>
          <p:nvPr/>
        </p:nvSpPr>
        <p:spPr>
          <a:xfrm>
            <a:off x="24324" y="2074240"/>
            <a:ext cx="1640299"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89">
              <a:defRPr/>
            </a:pPr>
            <a:r>
              <a:rPr lang="en-US" i="1" dirty="0">
                <a:solidFill>
                  <a:prstClr val="white"/>
                </a:solidFill>
                <a:latin typeface="Calibri"/>
              </a:rPr>
              <a:t>Raw data</a:t>
            </a:r>
          </a:p>
        </p:txBody>
      </p:sp>
      <p:sp>
        <p:nvSpPr>
          <p:cNvPr id="29" name="Right Arrow 28"/>
          <p:cNvSpPr/>
          <p:nvPr/>
        </p:nvSpPr>
        <p:spPr>
          <a:xfrm flipH="1">
            <a:off x="5557633" y="2316961"/>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dirty="0">
              <a:solidFill>
                <a:prstClr val="white"/>
              </a:solidFill>
              <a:latin typeface="Calibri"/>
            </a:endParaRPr>
          </a:p>
        </p:txBody>
      </p:sp>
      <p:sp>
        <p:nvSpPr>
          <p:cNvPr id="36" name="TextBox 35"/>
          <p:cNvSpPr txBox="1"/>
          <p:nvPr/>
        </p:nvSpPr>
        <p:spPr>
          <a:xfrm>
            <a:off x="6283601" y="2393791"/>
            <a:ext cx="899605" cy="369332"/>
          </a:xfrm>
          <a:prstGeom prst="rect">
            <a:avLst/>
          </a:prstGeom>
          <a:noFill/>
        </p:spPr>
        <p:txBody>
          <a:bodyPr wrap="none" rtlCol="0">
            <a:spAutoFit/>
          </a:bodyPr>
          <a:lstStyle/>
          <a:p>
            <a:pPr defTabSz="457189">
              <a:defRPr/>
            </a:pPr>
            <a:r>
              <a:rPr lang="en-US" i="1" dirty="0">
                <a:solidFill>
                  <a:prstClr val="black"/>
                </a:solidFill>
                <a:latin typeface="Calibri"/>
                <a:cs typeface="Arial" charset="0"/>
              </a:rPr>
              <a:t>Queries</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4569DCD8-05AC-A541-BEE1-82CF59BF5289}" type="slidenum">
              <a:rPr lang="en-US">
                <a:solidFill>
                  <a:prstClr val="black">
                    <a:tint val="75000"/>
                  </a:prstClr>
                </a:solidFill>
              </a:rPr>
              <a:pPr fontAlgn="base">
                <a:spcBef>
                  <a:spcPct val="0"/>
                </a:spcBef>
                <a:spcAft>
                  <a:spcPct val="0"/>
                </a:spcAft>
                <a:defRPr/>
              </a:pPr>
              <a:t>84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80BC844-61CF-4014-A29E-39574A1671D1}"/>
              </a:ext>
            </a:extLst>
          </p:cNvPr>
          <p:cNvSpPr>
            <a:spLocks noGrp="1"/>
          </p:cNvSpPr>
          <p:nvPr>
            <p:ph type="ftr" sz="quarter" idx="11"/>
          </p:nvPr>
        </p:nvSpPr>
        <p:spPr/>
        <p:txBody>
          <a:bodyPr/>
          <a:lstStyle/>
          <a:p>
            <a:pPr defTabSz="457189"/>
            <a:r>
              <a:rPr lang="en-US" dirty="0" err="1">
                <a:solidFill>
                  <a:prstClr val="black"/>
                </a:solidFill>
                <a:latin typeface="Calibri"/>
                <a:cs typeface="+mn-cs"/>
              </a:rPr>
              <a:t>Echihabi</a:t>
            </a:r>
            <a:r>
              <a:rPr lang="en-US" dirty="0">
                <a:solidFill>
                  <a:prstClr val="black"/>
                </a:solidFill>
                <a:latin typeface="Calibri"/>
                <a:cs typeface="+mn-cs"/>
              </a:rPr>
              <a:t>, </a:t>
            </a:r>
            <a:r>
              <a:rPr lang="en-US" dirty="0" err="1">
                <a:solidFill>
                  <a:prstClr val="black"/>
                </a:solidFill>
                <a:latin typeface="Calibri"/>
                <a:cs typeface="+mn-cs"/>
              </a:rPr>
              <a:t>Zoumpatianos</a:t>
            </a:r>
            <a:r>
              <a:rPr lang="en-US" dirty="0">
                <a:solidFill>
                  <a:prstClr val="black"/>
                </a:solidFill>
                <a:latin typeface="Calibri"/>
                <a:cs typeface="+mn-cs"/>
              </a:rPr>
              <a:t>, Palpanas - ICDE 2021</a:t>
            </a:r>
          </a:p>
        </p:txBody>
      </p:sp>
      <p:sp>
        <p:nvSpPr>
          <p:cNvPr id="35" name="Title 1">
            <a:extLst>
              <a:ext uri="{FF2B5EF4-FFF2-40B4-BE49-F238E27FC236}">
                <a16:creationId xmlns:a16="http://schemas.microsoft.com/office/drawing/2014/main" id="{0313E438-95C3-4156-9354-9292026A5887}"/>
              </a:ext>
            </a:extLst>
          </p:cNvPr>
          <p:cNvSpPr txBox="1">
            <a:spLocks/>
          </p:cNvSpPr>
          <p:nvPr/>
        </p:nvSpPr>
        <p:spPr>
          <a:xfrm>
            <a:off x="563024" y="-8039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r>
              <a:rPr lang="en-US" dirty="0"/>
              <a:t>Similarity Search Process</a:t>
            </a:r>
          </a:p>
        </p:txBody>
      </p:sp>
    </p:spTree>
    <p:extLst>
      <p:ext uri="{BB962C8B-B14F-4D97-AF65-F5344CB8AC3E}">
        <p14:creationId xmlns:p14="http://schemas.microsoft.com/office/powerpoint/2010/main" val="2960472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85</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18233152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 Search</a:t>
            </a:r>
            <a:br>
              <a:rPr lang="en-US" dirty="0"/>
            </a:br>
            <a:endParaRPr lang="en-US" dirty="0"/>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86</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14088841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Pre-processing Tasks</a:t>
            </a:r>
          </a:p>
          <a:p>
            <a:r>
              <a:rPr lang="en-US" dirty="0"/>
              <a:t>Classes of Methods</a:t>
            </a:r>
          </a:p>
          <a:p>
            <a:r>
              <a:rPr lang="en-US" dirty="0"/>
              <a:t>State-of-the-art Techniques</a:t>
            </a:r>
          </a:p>
          <a:p>
            <a:r>
              <a:rPr lang="en-US" dirty="0"/>
              <a:t>New extensions</a:t>
            </a:r>
          </a:p>
          <a:p>
            <a:endParaRPr lang="en-US" dirty="0"/>
          </a:p>
        </p:txBody>
      </p:sp>
      <p:sp>
        <p:nvSpPr>
          <p:cNvPr id="4" name="Footer Placeholder 1">
            <a:extLst>
              <a:ext uri="{FF2B5EF4-FFF2-40B4-BE49-F238E27FC236}">
                <a16:creationId xmlns:a16="http://schemas.microsoft.com/office/drawing/2014/main" id="{FFC3C50E-3D42-4C1E-8CBB-D7AC81CBB8DF}"/>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5433269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 Search</a:t>
            </a:r>
            <a:br>
              <a:rPr lang="en-US" dirty="0"/>
            </a:br>
            <a:r>
              <a:rPr lang="en-US" dirty="0"/>
              <a:t>             Pre-processing Tasks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88</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Palpanas - ICDE 2021</a:t>
            </a:r>
          </a:p>
        </p:txBody>
      </p:sp>
    </p:spTree>
    <p:extLst>
      <p:ext uri="{BB962C8B-B14F-4D97-AF65-F5344CB8AC3E}">
        <p14:creationId xmlns:p14="http://schemas.microsoft.com/office/powerpoint/2010/main" val="21168931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r>
              <a:rPr lang="en-US" dirty="0"/>
              <a:t>data series encode trends</a:t>
            </a:r>
          </a:p>
          <a:p>
            <a:r>
              <a:rPr lang="en-US" dirty="0"/>
              <a:t>usually interested in identifying similar trends</a:t>
            </a:r>
          </a:p>
        </p:txBody>
      </p:sp>
      <p:sp>
        <p:nvSpPr>
          <p:cNvPr id="4" name="Footer Placeholder 1">
            <a:extLst>
              <a:ext uri="{FF2B5EF4-FFF2-40B4-BE49-F238E27FC236}">
                <a16:creationId xmlns:a16="http://schemas.microsoft.com/office/drawing/2014/main" id="{26805B79-CC44-4003-9C9C-F3B9940D17F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024519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CA" sz="3000" dirty="0"/>
              <a:t>Popular High-d data</a:t>
            </a:r>
          </a:p>
        </p:txBody>
      </p:sp>
      <p:grpSp>
        <p:nvGrpSpPr>
          <p:cNvPr id="8" name="Google Shape;76;p15"/>
          <p:cNvGrpSpPr/>
          <p:nvPr/>
        </p:nvGrpSpPr>
        <p:grpSpPr>
          <a:xfrm>
            <a:off x="513138" y="3061247"/>
            <a:ext cx="878879" cy="806829"/>
            <a:chOff x="2125113" y="3466752"/>
            <a:chExt cx="1003544" cy="993509"/>
          </a:xfrm>
        </p:grpSpPr>
        <p:pic>
          <p:nvPicPr>
            <p:cNvPr id="9" name="Google Shape;77;p15"/>
            <p:cNvPicPr preferRelativeResize="0"/>
            <p:nvPr/>
          </p:nvPicPr>
          <p:blipFill rotWithShape="1">
            <a:blip r:embed="rId3">
              <a:alphaModFix/>
            </a:blip>
            <a:srcRect/>
            <a:stretch/>
          </p:blipFill>
          <p:spPr>
            <a:xfrm>
              <a:off x="2125113" y="3466752"/>
              <a:ext cx="1003544" cy="993509"/>
            </a:xfrm>
            <a:prstGeom prst="rect">
              <a:avLst/>
            </a:prstGeom>
            <a:noFill/>
            <a:ln>
              <a:noFill/>
            </a:ln>
          </p:spPr>
        </p:pic>
        <p:sp>
          <p:nvSpPr>
            <p:cNvPr id="10" name="Google Shape;78;p15"/>
            <p:cNvSpPr txBox="1"/>
            <p:nvPr/>
          </p:nvSpPr>
          <p:spPr>
            <a:xfrm>
              <a:off x="2188885" y="3750309"/>
              <a:ext cx="876000" cy="369300"/>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Time</a:t>
              </a:r>
              <a:endParaRPr dirty="0">
                <a:solidFill>
                  <a:srgbClr val="1A9988"/>
                </a:solidFill>
              </a:endParaRPr>
            </a:p>
          </p:txBody>
        </p:sp>
      </p:grpSp>
      <p:grpSp>
        <p:nvGrpSpPr>
          <p:cNvPr id="11" name="Google Shape;79;p15"/>
          <p:cNvGrpSpPr/>
          <p:nvPr/>
        </p:nvGrpSpPr>
        <p:grpSpPr>
          <a:xfrm>
            <a:off x="1596995" y="2865858"/>
            <a:ext cx="1579799" cy="1122305"/>
            <a:chOff x="2291597" y="3644883"/>
            <a:chExt cx="2106397" cy="1496407"/>
          </a:xfrm>
        </p:grpSpPr>
        <p:pic>
          <p:nvPicPr>
            <p:cNvPr id="12" name="Google Shape;80;p15"/>
            <p:cNvPicPr preferRelativeResize="0"/>
            <p:nvPr/>
          </p:nvPicPr>
          <p:blipFill rotWithShape="1">
            <a:blip r:embed="rId4">
              <a:alphaModFix/>
            </a:blip>
            <a:srcRect/>
            <a:stretch/>
          </p:blipFill>
          <p:spPr>
            <a:xfrm>
              <a:off x="2291597" y="3644883"/>
              <a:ext cx="1891194" cy="1496407"/>
            </a:xfrm>
            <a:prstGeom prst="rect">
              <a:avLst/>
            </a:prstGeom>
            <a:noFill/>
            <a:ln>
              <a:noFill/>
            </a:ln>
          </p:spPr>
        </p:pic>
        <p:sp>
          <p:nvSpPr>
            <p:cNvPr id="13" name="Google Shape;81;p15"/>
            <p:cNvSpPr txBox="1"/>
            <p:nvPr/>
          </p:nvSpPr>
          <p:spPr>
            <a:xfrm rot="19427824">
              <a:off x="3145469" y="3798953"/>
              <a:ext cx="1252525" cy="369205"/>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Angle</a:t>
              </a:r>
              <a:endParaRPr dirty="0">
                <a:solidFill>
                  <a:srgbClr val="1A9988"/>
                </a:solidFill>
              </a:endParaRPr>
            </a:p>
          </p:txBody>
        </p:sp>
      </p:grpSp>
      <p:pic>
        <p:nvPicPr>
          <p:cNvPr id="14" name="Google Shape;82;p15"/>
          <p:cNvPicPr preferRelativeResize="0"/>
          <p:nvPr/>
        </p:nvPicPr>
        <p:blipFill rotWithShape="1">
          <a:blip r:embed="rId5">
            <a:alphaModFix/>
          </a:blip>
          <a:srcRect/>
          <a:stretch/>
        </p:blipFill>
        <p:spPr>
          <a:xfrm>
            <a:off x="646492" y="4115342"/>
            <a:ext cx="1656651" cy="916265"/>
          </a:xfrm>
          <a:prstGeom prst="rect">
            <a:avLst/>
          </a:prstGeom>
          <a:noFill/>
          <a:ln>
            <a:noFill/>
          </a:ln>
        </p:spPr>
      </p:pic>
      <p:sp>
        <p:nvSpPr>
          <p:cNvPr id="15" name="Google Shape;83;p15"/>
          <p:cNvSpPr txBox="1"/>
          <p:nvPr/>
        </p:nvSpPr>
        <p:spPr>
          <a:xfrm>
            <a:off x="869825" y="4625531"/>
            <a:ext cx="1126125" cy="276975"/>
          </a:xfrm>
          <a:prstGeom prst="rect">
            <a:avLst/>
          </a:prstGeom>
          <a:noFill/>
          <a:ln>
            <a:noFill/>
          </a:ln>
        </p:spPr>
        <p:txBody>
          <a:bodyPr spcFirstLastPara="1" wrap="square" lIns="68569" tIns="34275" rIns="68569" bIns="34275" anchor="t" anchorCtr="0">
            <a:noAutofit/>
          </a:bodyPr>
          <a:lstStyle/>
          <a:p>
            <a:r>
              <a:rPr lang="en" b="1" i="1" dirty="0">
                <a:solidFill>
                  <a:srgbClr val="1A9988"/>
                </a:solidFill>
                <a:latin typeface="Gill Sans"/>
                <a:ea typeface="Gill Sans"/>
                <a:cs typeface="Gill Sans"/>
                <a:sym typeface="Gill Sans"/>
              </a:rPr>
              <a:t>Position</a:t>
            </a:r>
            <a:endParaRPr dirty="0">
              <a:solidFill>
                <a:srgbClr val="1A9988"/>
              </a:solidFill>
            </a:endParaRPr>
          </a:p>
        </p:txBody>
      </p:sp>
      <p:grpSp>
        <p:nvGrpSpPr>
          <p:cNvPr id="16" name="Google Shape;84;p15"/>
          <p:cNvGrpSpPr/>
          <p:nvPr/>
        </p:nvGrpSpPr>
        <p:grpSpPr>
          <a:xfrm>
            <a:off x="2708162" y="4159170"/>
            <a:ext cx="1447467" cy="668055"/>
            <a:chOff x="10698723" y="3598842"/>
            <a:chExt cx="1947149" cy="1049049"/>
          </a:xfrm>
        </p:grpSpPr>
        <p:pic>
          <p:nvPicPr>
            <p:cNvPr id="17" name="Google Shape;85;p15"/>
            <p:cNvPicPr preferRelativeResize="0"/>
            <p:nvPr/>
          </p:nvPicPr>
          <p:blipFill rotWithShape="1">
            <a:blip r:embed="rId6">
              <a:alphaModFix/>
            </a:blip>
            <a:srcRect t="47922" r="16819"/>
            <a:stretch/>
          </p:blipFill>
          <p:spPr>
            <a:xfrm>
              <a:off x="10784121" y="3856980"/>
              <a:ext cx="1384248" cy="337229"/>
            </a:xfrm>
            <a:prstGeom prst="rect">
              <a:avLst/>
            </a:prstGeom>
            <a:noFill/>
            <a:ln>
              <a:noFill/>
            </a:ln>
          </p:spPr>
        </p:pic>
        <p:sp>
          <p:nvSpPr>
            <p:cNvPr id="18" name="Google Shape;86;p15"/>
            <p:cNvSpPr txBox="1"/>
            <p:nvPr/>
          </p:nvSpPr>
          <p:spPr>
            <a:xfrm>
              <a:off x="10698723" y="4108188"/>
              <a:ext cx="1947149" cy="539703"/>
            </a:xfrm>
            <a:prstGeom prst="rect">
              <a:avLst/>
            </a:prstGeom>
            <a:noFill/>
            <a:ln>
              <a:noFill/>
            </a:ln>
          </p:spPr>
          <p:txBody>
            <a:bodyPr spcFirstLastPara="1" wrap="square" lIns="68569" tIns="34275" rIns="68569" bIns="34275" anchor="t" anchorCtr="0">
              <a:noAutofit/>
            </a:bodyPr>
            <a:lstStyle/>
            <a:p>
              <a:pPr>
                <a:buClr>
                  <a:srgbClr val="000000"/>
                </a:buClr>
                <a:buSzPts val="2377"/>
              </a:pPr>
              <a:r>
                <a:rPr lang="en" b="1" i="1" dirty="0">
                  <a:solidFill>
                    <a:srgbClr val="1A9988"/>
                  </a:solidFill>
                  <a:latin typeface="Gill Sans"/>
                  <a:ea typeface="Gill Sans"/>
                  <a:cs typeface="Gill Sans"/>
                  <a:sym typeface="Gill Sans"/>
                </a:rPr>
                <a:t>Frequency</a:t>
              </a:r>
              <a:endParaRPr b="1" i="1" dirty="0">
                <a:solidFill>
                  <a:srgbClr val="1A9988"/>
                </a:solidFill>
                <a:latin typeface="Gill Sans"/>
                <a:ea typeface="Gill Sans"/>
                <a:cs typeface="Gill Sans"/>
                <a:sym typeface="Gill Sans"/>
              </a:endParaRPr>
            </a:p>
          </p:txBody>
        </p:sp>
        <p:pic>
          <p:nvPicPr>
            <p:cNvPr id="19" name="Google Shape;87;p15"/>
            <p:cNvPicPr preferRelativeResize="0"/>
            <p:nvPr/>
          </p:nvPicPr>
          <p:blipFill rotWithShape="1">
            <a:blip r:embed="rId6">
              <a:alphaModFix/>
            </a:blip>
            <a:srcRect r="16819" b="47922"/>
            <a:stretch/>
          </p:blipFill>
          <p:spPr>
            <a:xfrm>
              <a:off x="10782891" y="3598842"/>
              <a:ext cx="1384248" cy="337226"/>
            </a:xfrm>
            <a:prstGeom prst="rect">
              <a:avLst/>
            </a:prstGeom>
            <a:noFill/>
            <a:ln>
              <a:noFill/>
            </a:ln>
          </p:spPr>
        </p:pic>
      </p:grpSp>
      <p:grpSp>
        <p:nvGrpSpPr>
          <p:cNvPr id="20" name="Google Shape;88;p15"/>
          <p:cNvGrpSpPr/>
          <p:nvPr/>
        </p:nvGrpSpPr>
        <p:grpSpPr>
          <a:xfrm>
            <a:off x="3189988" y="2952916"/>
            <a:ext cx="1050175" cy="794919"/>
            <a:chOff x="9077537" y="3147439"/>
            <a:chExt cx="1649075" cy="1248253"/>
          </a:xfrm>
        </p:grpSpPr>
        <p:sp>
          <p:nvSpPr>
            <p:cNvPr id="21" name="Google Shape;89;p15"/>
            <p:cNvSpPr txBox="1"/>
            <p:nvPr/>
          </p:nvSpPr>
          <p:spPr>
            <a:xfrm>
              <a:off x="9077537" y="3855992"/>
              <a:ext cx="1463398" cy="539700"/>
            </a:xfrm>
            <a:prstGeom prst="rect">
              <a:avLst/>
            </a:prstGeom>
            <a:noFill/>
            <a:ln>
              <a:noFill/>
            </a:ln>
          </p:spPr>
          <p:txBody>
            <a:bodyPr spcFirstLastPara="1" wrap="square" lIns="68569" tIns="34275" rIns="68569" bIns="34275" anchor="t" anchorCtr="0">
              <a:noAutofit/>
            </a:bodyPr>
            <a:lstStyle/>
            <a:p>
              <a:pPr>
                <a:buClr>
                  <a:srgbClr val="000000"/>
                </a:buClr>
                <a:buSzPts val="2377"/>
              </a:pPr>
              <a:r>
                <a:rPr lang="en" sz="1783" b="1" i="1" dirty="0">
                  <a:solidFill>
                    <a:srgbClr val="1A9988"/>
                  </a:solidFill>
                  <a:latin typeface="Gill Sans"/>
                  <a:ea typeface="Gill Sans"/>
                  <a:cs typeface="Gill Sans"/>
                  <a:sym typeface="Gill Sans"/>
                </a:rPr>
                <a:t>  </a:t>
              </a:r>
              <a:r>
                <a:rPr lang="en" b="1" i="1" dirty="0">
                  <a:solidFill>
                    <a:srgbClr val="1A9988"/>
                  </a:solidFill>
                  <a:latin typeface="Gill Sans"/>
                  <a:ea typeface="Gill Sans"/>
                  <a:cs typeface="Gill Sans"/>
                  <a:sym typeface="Gill Sans"/>
                </a:rPr>
                <a:t>Mass</a:t>
              </a:r>
              <a:endParaRPr b="1" i="1" dirty="0">
                <a:solidFill>
                  <a:srgbClr val="1A9988"/>
                </a:solidFill>
                <a:latin typeface="Gill Sans"/>
                <a:ea typeface="Gill Sans"/>
                <a:cs typeface="Gill Sans"/>
                <a:sym typeface="Gill Sans"/>
              </a:endParaRPr>
            </a:p>
          </p:txBody>
        </p:sp>
        <p:pic>
          <p:nvPicPr>
            <p:cNvPr id="22" name="Google Shape;90;p15"/>
            <p:cNvPicPr preferRelativeResize="0"/>
            <p:nvPr/>
          </p:nvPicPr>
          <p:blipFill rotWithShape="1">
            <a:blip r:embed="rId7">
              <a:alphaModFix/>
            </a:blip>
            <a:srcRect/>
            <a:stretch/>
          </p:blipFill>
          <p:spPr>
            <a:xfrm>
              <a:off x="9263311" y="3147439"/>
              <a:ext cx="1463301" cy="780428"/>
            </a:xfrm>
            <a:prstGeom prst="rect">
              <a:avLst/>
            </a:prstGeom>
            <a:noFill/>
            <a:ln>
              <a:noFill/>
            </a:ln>
          </p:spPr>
        </p:pic>
      </p:grpSp>
      <p:sp>
        <p:nvSpPr>
          <p:cNvPr id="23" name="Content Placeholder 2"/>
          <p:cNvSpPr txBox="1">
            <a:spLocks/>
          </p:cNvSpPr>
          <p:nvPr/>
        </p:nvSpPr>
        <p:spPr>
          <a:xfrm>
            <a:off x="340330" y="2004313"/>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100" b="1" dirty="0">
                <a:solidFill>
                  <a:schemeClr val="accent1">
                    <a:lumMod val="50000"/>
                  </a:schemeClr>
                </a:solidFill>
              </a:rPr>
              <a:t>Data series</a:t>
            </a:r>
            <a:r>
              <a:rPr lang="en-CA" sz="2100" dirty="0">
                <a:solidFill>
                  <a:schemeClr val="accent1">
                    <a:lumMod val="50000"/>
                  </a:schemeClr>
                </a:solidFill>
              </a:rPr>
              <a:t> </a:t>
            </a:r>
          </a:p>
          <a:p>
            <a:pPr marL="0" indent="0" algn="ctr">
              <a:buNone/>
            </a:pPr>
            <a:r>
              <a:rPr lang="en-CA" sz="1500" dirty="0"/>
              <a:t>A collection of points ordered over a dimension</a:t>
            </a:r>
          </a:p>
        </p:txBody>
      </p:sp>
      <p:sp>
        <p:nvSpPr>
          <p:cNvPr id="26" name="Content Placeholder 2"/>
          <p:cNvSpPr txBox="1">
            <a:spLocks/>
          </p:cNvSpPr>
          <p:nvPr/>
        </p:nvSpPr>
        <p:spPr>
          <a:xfrm>
            <a:off x="340330" y="1949759"/>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CA" sz="1500" dirty="0"/>
          </a:p>
        </p:txBody>
      </p:sp>
      <p:pic>
        <p:nvPicPr>
          <p:cNvPr id="25" name="Picture 24"/>
          <p:cNvPicPr>
            <a:picLocks noChangeAspect="1"/>
          </p:cNvPicPr>
          <p:nvPr/>
        </p:nvPicPr>
        <p:blipFill rotWithShape="1">
          <a:blip r:embed="rId8"/>
          <a:srcRect l="4995" t="6516" r="4655" b="4070"/>
          <a:stretch/>
        </p:blipFill>
        <p:spPr>
          <a:xfrm>
            <a:off x="5073861" y="2693270"/>
            <a:ext cx="3853469" cy="2568980"/>
          </a:xfrm>
          <a:prstGeom prst="rect">
            <a:avLst/>
          </a:prstGeom>
        </p:spPr>
      </p:pic>
      <p:sp>
        <p:nvSpPr>
          <p:cNvPr id="27" name="Footer Placeholder 4">
            <a:extLst>
              <a:ext uri="{FF2B5EF4-FFF2-40B4-BE49-F238E27FC236}">
                <a16:creationId xmlns:a16="http://schemas.microsoft.com/office/drawing/2014/main" id="{53C5A8A9-3DEF-42B0-85E5-3104E25D6E07}"/>
              </a:ext>
            </a:extLst>
          </p:cNvPr>
          <p:cNvSpPr txBox="1">
            <a:spLocks/>
          </p:cNvSpPr>
          <p:nvPr/>
        </p:nvSpPr>
        <p:spPr>
          <a:xfrm>
            <a:off x="4572001" y="6406585"/>
            <a:ext cx="4707083" cy="2493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t>Echihabi</a:t>
            </a:r>
            <a:r>
              <a:rPr lang="en-US" sz="1400" dirty="0"/>
              <a:t>, </a:t>
            </a:r>
            <a:r>
              <a:rPr lang="en-US" sz="1400" dirty="0" err="1"/>
              <a:t>Zoumpatianos</a:t>
            </a:r>
            <a:r>
              <a:rPr lang="en-US" sz="1400" dirty="0"/>
              <a:t>, Palpanas - ICDE 2021</a:t>
            </a:r>
          </a:p>
        </p:txBody>
      </p:sp>
      <p:sp>
        <p:nvSpPr>
          <p:cNvPr id="29" name="Content Placeholder 2">
            <a:extLst>
              <a:ext uri="{FF2B5EF4-FFF2-40B4-BE49-F238E27FC236}">
                <a16:creationId xmlns:a16="http://schemas.microsoft.com/office/drawing/2014/main" id="{4FE2F960-7C45-483A-A78C-FB80ACD5AC36}"/>
              </a:ext>
            </a:extLst>
          </p:cNvPr>
          <p:cNvSpPr txBox="1">
            <a:spLocks/>
          </p:cNvSpPr>
          <p:nvPr/>
        </p:nvSpPr>
        <p:spPr>
          <a:xfrm>
            <a:off x="4786941" y="1980826"/>
            <a:ext cx="4252457"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100" b="1" dirty="0">
                <a:solidFill>
                  <a:schemeClr val="accent1">
                    <a:lumMod val="50000"/>
                  </a:schemeClr>
                </a:solidFill>
              </a:rPr>
              <a:t>Deep Embeddings</a:t>
            </a:r>
          </a:p>
          <a:p>
            <a:pPr marL="0" indent="0" algn="ctr">
              <a:buNone/>
            </a:pPr>
            <a:r>
              <a:rPr lang="en-CA" sz="1500" dirty="0"/>
              <a:t>A low-d vector learned from data using a DNN</a:t>
            </a:r>
          </a:p>
        </p:txBody>
      </p:sp>
    </p:spTree>
    <p:extLst>
      <p:ext uri="{BB962C8B-B14F-4D97-AF65-F5344CB8AC3E}">
        <p14:creationId xmlns:p14="http://schemas.microsoft.com/office/powerpoint/2010/main" val="31387804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r>
              <a:rPr lang="en-US" dirty="0"/>
              <a:t>data series encode trends</a:t>
            </a:r>
          </a:p>
          <a:p>
            <a:r>
              <a:rPr lang="en-US" dirty="0"/>
              <a:t>usually interested in identifying similar trends</a:t>
            </a:r>
          </a:p>
          <a:p>
            <a:endParaRPr lang="en-US" dirty="0"/>
          </a:p>
          <a:p>
            <a:r>
              <a:rPr lang="en-US" dirty="0"/>
              <a:t>but </a:t>
            </a:r>
            <a:r>
              <a:rPr lang="en-US" dirty="0">
                <a:solidFill>
                  <a:srgbClr val="C00000"/>
                </a:solidFill>
              </a:rPr>
              <a:t>absolute</a:t>
            </a:r>
            <a:r>
              <a:rPr lang="en-US" dirty="0"/>
              <a:t> values may mask this similarity</a:t>
            </a:r>
          </a:p>
        </p:txBody>
      </p:sp>
      <p:sp>
        <p:nvSpPr>
          <p:cNvPr id="4" name="Footer Placeholder 1">
            <a:extLst>
              <a:ext uri="{FF2B5EF4-FFF2-40B4-BE49-F238E27FC236}">
                <a16:creationId xmlns:a16="http://schemas.microsoft.com/office/drawing/2014/main" id="{788BE85C-4AD7-403E-B596-B61A1968C6D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7574984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two data series with similar trends</a:t>
            </a:r>
          </a:p>
        </p:txBody>
      </p:sp>
      <p:sp>
        <p:nvSpPr>
          <p:cNvPr id="46" name="Rectangle 45"/>
          <p:cNvSpPr/>
          <p:nvPr/>
        </p:nvSpPr>
        <p:spPr>
          <a:xfrm>
            <a:off x="4203116" y="3443417"/>
            <a:ext cx="373820" cy="36933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7" name="Rectangle 46"/>
          <p:cNvSpPr/>
          <p:nvPr/>
        </p:nvSpPr>
        <p:spPr>
          <a:xfrm>
            <a:off x="4721248" y="3213681"/>
            <a:ext cx="394660" cy="36933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8"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9" name="Line 1062"/>
          <p:cNvSpPr>
            <a:spLocks noChangeAspect="1" noChangeShapeType="1"/>
          </p:cNvSpPr>
          <p:nvPr/>
        </p:nvSpPr>
        <p:spPr bwMode="auto">
          <a:xfrm flipV="1">
            <a:off x="2252138"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3"/>
          <p:cNvSpPr>
            <a:spLocks noChangeAspect="1" noChangeShapeType="1"/>
          </p:cNvSpPr>
          <p:nvPr/>
        </p:nvSpPr>
        <p:spPr bwMode="auto">
          <a:xfrm flipV="1">
            <a:off x="2818556"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4"/>
          <p:cNvSpPr>
            <a:spLocks noChangeAspect="1" noChangeShapeType="1"/>
          </p:cNvSpPr>
          <p:nvPr/>
        </p:nvSpPr>
        <p:spPr bwMode="auto">
          <a:xfrm flipV="1">
            <a:off x="3384978" y="4097129"/>
            <a:ext cx="4275"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5"/>
          <p:cNvSpPr>
            <a:spLocks noChangeAspect="1" noChangeShapeType="1"/>
          </p:cNvSpPr>
          <p:nvPr/>
        </p:nvSpPr>
        <p:spPr bwMode="auto">
          <a:xfrm flipV="1">
            <a:off x="3942850"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6"/>
          <p:cNvSpPr>
            <a:spLocks noChangeAspect="1" noChangeShapeType="1"/>
          </p:cNvSpPr>
          <p:nvPr/>
        </p:nvSpPr>
        <p:spPr bwMode="auto">
          <a:xfrm flipV="1">
            <a:off x="4509274"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7"/>
          <p:cNvSpPr>
            <a:spLocks noChangeAspect="1" noChangeShapeType="1"/>
          </p:cNvSpPr>
          <p:nvPr/>
        </p:nvSpPr>
        <p:spPr bwMode="auto">
          <a:xfrm flipV="1">
            <a:off x="5075693"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Line 1068"/>
          <p:cNvSpPr>
            <a:spLocks noChangeAspect="1" noChangeShapeType="1"/>
          </p:cNvSpPr>
          <p:nvPr/>
        </p:nvSpPr>
        <p:spPr bwMode="auto">
          <a:xfrm flipV="1">
            <a:off x="5642119"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 name="Oval 1073"/>
          <p:cNvSpPr>
            <a:spLocks noChangeArrowheads="1"/>
          </p:cNvSpPr>
          <p:nvPr/>
        </p:nvSpPr>
        <p:spPr bwMode="auto">
          <a:xfrm>
            <a:off x="3890483" y="3244171"/>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4"/>
          <p:cNvSpPr>
            <a:spLocks noChangeArrowheads="1"/>
          </p:cNvSpPr>
          <p:nvPr/>
        </p:nvSpPr>
        <p:spPr bwMode="auto">
          <a:xfrm>
            <a:off x="3336887" y="3299471"/>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5"/>
          <p:cNvSpPr>
            <a:spLocks noChangeArrowheads="1"/>
          </p:cNvSpPr>
          <p:nvPr/>
        </p:nvSpPr>
        <p:spPr bwMode="auto">
          <a:xfrm>
            <a:off x="2766190" y="3495183"/>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Oval 1076"/>
          <p:cNvSpPr>
            <a:spLocks noChangeArrowheads="1"/>
          </p:cNvSpPr>
          <p:nvPr/>
        </p:nvSpPr>
        <p:spPr bwMode="auto">
          <a:xfrm>
            <a:off x="2201903" y="3629287"/>
            <a:ext cx="104736"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0" name="Line 1085"/>
          <p:cNvSpPr>
            <a:spLocks noChangeAspect="1" noChangeShapeType="1"/>
          </p:cNvSpPr>
          <p:nvPr/>
        </p:nvSpPr>
        <p:spPr bwMode="auto">
          <a:xfrm flipV="1">
            <a:off x="6189303"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86"/>
          <p:cNvSpPr>
            <a:spLocks noChangeAspect="1" noChangeShapeType="1"/>
          </p:cNvSpPr>
          <p:nvPr/>
        </p:nvSpPr>
        <p:spPr bwMode="auto">
          <a:xfrm flipV="1">
            <a:off x="670656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94"/>
          <p:cNvSpPr>
            <a:spLocks noChangeAspect="1" noChangeShapeType="1"/>
          </p:cNvSpPr>
          <p:nvPr/>
        </p:nvSpPr>
        <p:spPr bwMode="auto">
          <a:xfrm flipV="1">
            <a:off x="722382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3" name="Text Box 55"/>
          <p:cNvSpPr txBox="1">
            <a:spLocks noChangeArrowheads="1"/>
          </p:cNvSpPr>
          <p:nvPr/>
        </p:nvSpPr>
        <p:spPr bwMode="auto">
          <a:xfrm>
            <a:off x="3571058" y="4158476"/>
            <a:ext cx="17896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4" name="Oval 1099"/>
          <p:cNvSpPr>
            <a:spLocks noChangeArrowheads="1"/>
          </p:cNvSpPr>
          <p:nvPr/>
        </p:nvSpPr>
        <p:spPr bwMode="auto">
          <a:xfrm>
            <a:off x="6670672" y="3497804"/>
            <a:ext cx="104735" cy="947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5"/>
          <p:cNvSpPr>
            <a:spLocks noChangeArrowheads="1"/>
          </p:cNvSpPr>
          <p:nvPr/>
        </p:nvSpPr>
        <p:spPr bwMode="auto">
          <a:xfrm>
            <a:off x="4459043" y="3530415"/>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5023327" y="385549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589751" y="3950290"/>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8" name="Oval 1075"/>
          <p:cNvSpPr>
            <a:spLocks noChangeArrowheads="1"/>
          </p:cNvSpPr>
          <p:nvPr/>
        </p:nvSpPr>
        <p:spPr bwMode="auto">
          <a:xfrm>
            <a:off x="6148068" y="3596676"/>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3"/>
          <p:cNvSpPr>
            <a:spLocks noChangeArrowheads="1"/>
          </p:cNvSpPr>
          <p:nvPr/>
        </p:nvSpPr>
        <p:spPr bwMode="auto">
          <a:xfrm>
            <a:off x="3894294" y="2299291"/>
            <a:ext cx="104735" cy="94799"/>
          </a:xfrm>
          <a:prstGeom prst="ellipse">
            <a:avLst/>
          </a:prstGeom>
          <a:solidFill>
            <a:srgbClr val="00B0F0"/>
          </a:solidFill>
          <a:ln>
            <a:noFill/>
          </a:ln>
          <a:effectLst/>
        </p:spPr>
        <p:txBody>
          <a:bodyPr wrap="none" anchor="ctr"/>
          <a:lstStyle/>
          <a:p>
            <a:pPr algn="ctr"/>
            <a:endParaRPr lang="en-US" dirty="0"/>
          </a:p>
        </p:txBody>
      </p:sp>
      <p:sp>
        <p:nvSpPr>
          <p:cNvPr id="70" name="Oval 1074"/>
          <p:cNvSpPr>
            <a:spLocks noChangeArrowheads="1"/>
          </p:cNvSpPr>
          <p:nvPr/>
        </p:nvSpPr>
        <p:spPr bwMode="auto">
          <a:xfrm>
            <a:off x="3340696" y="2651771"/>
            <a:ext cx="104735" cy="94799"/>
          </a:xfrm>
          <a:prstGeom prst="ellipse">
            <a:avLst/>
          </a:prstGeom>
          <a:solidFill>
            <a:srgbClr val="00B0F0"/>
          </a:solidFill>
          <a:ln>
            <a:noFill/>
          </a:ln>
          <a:effectLst/>
        </p:spPr>
        <p:txBody>
          <a:bodyPr wrap="none" anchor="ctr"/>
          <a:lstStyle/>
          <a:p>
            <a:pPr algn="ctr"/>
            <a:endParaRPr lang="en-US" dirty="0"/>
          </a:p>
        </p:txBody>
      </p:sp>
      <p:sp>
        <p:nvSpPr>
          <p:cNvPr id="71" name="Oval 1075"/>
          <p:cNvSpPr>
            <a:spLocks noChangeArrowheads="1"/>
          </p:cNvSpPr>
          <p:nvPr/>
        </p:nvSpPr>
        <p:spPr bwMode="auto">
          <a:xfrm>
            <a:off x="2769999" y="3110372"/>
            <a:ext cx="104735" cy="94799"/>
          </a:xfrm>
          <a:prstGeom prst="ellipse">
            <a:avLst/>
          </a:prstGeom>
          <a:solidFill>
            <a:srgbClr val="00B0F0"/>
          </a:solidFill>
          <a:ln>
            <a:noFill/>
          </a:ln>
          <a:effectLst/>
        </p:spPr>
        <p:txBody>
          <a:bodyPr wrap="none" anchor="ctr"/>
          <a:lstStyle/>
          <a:p>
            <a:pPr algn="ctr"/>
            <a:endParaRPr lang="en-US" dirty="0"/>
          </a:p>
        </p:txBody>
      </p:sp>
      <p:sp>
        <p:nvSpPr>
          <p:cNvPr id="72" name="Oval 1076"/>
          <p:cNvSpPr>
            <a:spLocks noChangeArrowheads="1"/>
          </p:cNvSpPr>
          <p:nvPr/>
        </p:nvSpPr>
        <p:spPr bwMode="auto">
          <a:xfrm>
            <a:off x="2205713" y="3450218"/>
            <a:ext cx="104736" cy="94799"/>
          </a:xfrm>
          <a:prstGeom prst="ellipse">
            <a:avLst/>
          </a:prstGeom>
          <a:solidFill>
            <a:srgbClr val="00B0F0"/>
          </a:solidFill>
          <a:ln>
            <a:noFill/>
          </a:ln>
          <a:effectLst/>
        </p:spPr>
        <p:txBody>
          <a:bodyPr wrap="none" anchor="ctr"/>
          <a:lstStyle/>
          <a:p>
            <a:pPr algn="ctr"/>
            <a:endParaRPr lang="en-US" dirty="0"/>
          </a:p>
        </p:txBody>
      </p:sp>
      <p:sp>
        <p:nvSpPr>
          <p:cNvPr id="73" name="Oval 1099"/>
          <p:cNvSpPr>
            <a:spLocks noChangeArrowheads="1"/>
          </p:cNvSpPr>
          <p:nvPr/>
        </p:nvSpPr>
        <p:spPr bwMode="auto">
          <a:xfrm>
            <a:off x="6674483" y="2770095"/>
            <a:ext cx="104735" cy="94799"/>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74" name="Oval 1075"/>
          <p:cNvSpPr>
            <a:spLocks noChangeArrowheads="1"/>
          </p:cNvSpPr>
          <p:nvPr/>
        </p:nvSpPr>
        <p:spPr bwMode="auto">
          <a:xfrm>
            <a:off x="4462852" y="2745555"/>
            <a:ext cx="104735" cy="94799"/>
          </a:xfrm>
          <a:prstGeom prst="ellipse">
            <a:avLst/>
          </a:prstGeom>
          <a:solidFill>
            <a:srgbClr val="00B0F0"/>
          </a:solidFill>
          <a:ln>
            <a:noFill/>
          </a:ln>
          <a:effectLst/>
        </p:spPr>
        <p:txBody>
          <a:bodyPr wrap="none" anchor="ctr"/>
          <a:lstStyle/>
          <a:p>
            <a:pPr algn="ctr"/>
            <a:endParaRPr lang="en-US" dirty="0"/>
          </a:p>
        </p:txBody>
      </p:sp>
      <p:sp>
        <p:nvSpPr>
          <p:cNvPr id="75" name="Oval 1075"/>
          <p:cNvSpPr>
            <a:spLocks noChangeArrowheads="1"/>
          </p:cNvSpPr>
          <p:nvPr/>
        </p:nvSpPr>
        <p:spPr bwMode="auto">
          <a:xfrm>
            <a:off x="5027136" y="3230652"/>
            <a:ext cx="104735" cy="94799"/>
          </a:xfrm>
          <a:prstGeom prst="ellipse">
            <a:avLst/>
          </a:prstGeom>
          <a:solidFill>
            <a:srgbClr val="00B0F0"/>
          </a:solidFill>
          <a:ln>
            <a:noFill/>
          </a:ln>
          <a:effectLst/>
        </p:spPr>
        <p:txBody>
          <a:bodyPr wrap="none" anchor="ctr"/>
          <a:lstStyle/>
          <a:p>
            <a:pPr algn="ctr"/>
            <a:endParaRPr lang="en-US" dirty="0"/>
          </a:p>
        </p:txBody>
      </p:sp>
      <p:sp>
        <p:nvSpPr>
          <p:cNvPr id="76" name="Oval 1075"/>
          <p:cNvSpPr>
            <a:spLocks noChangeArrowheads="1"/>
          </p:cNvSpPr>
          <p:nvPr/>
        </p:nvSpPr>
        <p:spPr bwMode="auto">
          <a:xfrm>
            <a:off x="5593560" y="3725499"/>
            <a:ext cx="104735" cy="94799"/>
          </a:xfrm>
          <a:prstGeom prst="ellipse">
            <a:avLst/>
          </a:prstGeom>
          <a:solidFill>
            <a:srgbClr val="00B0F0"/>
          </a:solidFill>
          <a:ln>
            <a:noFill/>
          </a:ln>
          <a:effectLst/>
        </p:spPr>
        <p:txBody>
          <a:bodyPr wrap="none" anchor="ctr"/>
          <a:lstStyle/>
          <a:p>
            <a:pPr algn="ctr"/>
            <a:endParaRPr lang="en-US" dirty="0"/>
          </a:p>
        </p:txBody>
      </p:sp>
      <p:sp>
        <p:nvSpPr>
          <p:cNvPr id="77" name="Oval 1075"/>
          <p:cNvSpPr>
            <a:spLocks noChangeArrowheads="1"/>
          </p:cNvSpPr>
          <p:nvPr/>
        </p:nvSpPr>
        <p:spPr bwMode="auto">
          <a:xfrm>
            <a:off x="6151879" y="3200436"/>
            <a:ext cx="104735" cy="94799"/>
          </a:xfrm>
          <a:prstGeom prst="ellipse">
            <a:avLst/>
          </a:prstGeom>
          <a:solidFill>
            <a:srgbClr val="00B0F0"/>
          </a:solidFill>
          <a:ln>
            <a:noFill/>
          </a:ln>
          <a:effectLst/>
        </p:spPr>
        <p:txBody>
          <a:bodyPr wrap="none" anchor="ctr"/>
          <a:lstStyle/>
          <a:p>
            <a:pPr algn="ctr"/>
            <a:endParaRPr lang="en-US" dirty="0"/>
          </a:p>
        </p:txBody>
      </p:sp>
      <p:sp>
        <p:nvSpPr>
          <p:cNvPr id="36" name="Footer Placeholder 1">
            <a:extLst>
              <a:ext uri="{FF2B5EF4-FFF2-40B4-BE49-F238E27FC236}">
                <a16:creationId xmlns:a16="http://schemas.microsoft.com/office/drawing/2014/main" id="{DD59A07B-3B95-4AE3-A72E-7E37546C0FFB}"/>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2735235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two data series with similar trends</a:t>
            </a:r>
          </a:p>
          <a:p>
            <a:r>
              <a:rPr lang="en-US" dirty="0"/>
              <a:t>but large distance…</a:t>
            </a:r>
          </a:p>
          <a:p>
            <a:endParaRPr lang="en-US" dirty="0"/>
          </a:p>
        </p:txBody>
      </p:sp>
      <p:sp>
        <p:nvSpPr>
          <p:cNvPr id="5" name="Rectangle 4"/>
          <p:cNvSpPr/>
          <p:nvPr/>
        </p:nvSpPr>
        <p:spPr>
          <a:xfrm>
            <a:off x="4203116" y="3443417"/>
            <a:ext cx="373820" cy="36933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6" name="Rectangle 5"/>
          <p:cNvSpPr/>
          <p:nvPr/>
        </p:nvSpPr>
        <p:spPr>
          <a:xfrm>
            <a:off x="4721248" y="3213681"/>
            <a:ext cx="394660" cy="36933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8" name="Line 1062"/>
          <p:cNvSpPr>
            <a:spLocks noChangeAspect="1" noChangeShapeType="1"/>
          </p:cNvSpPr>
          <p:nvPr/>
        </p:nvSpPr>
        <p:spPr bwMode="auto">
          <a:xfrm flipV="1">
            <a:off x="2252138"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 name="Line 1063"/>
          <p:cNvSpPr>
            <a:spLocks noChangeAspect="1" noChangeShapeType="1"/>
          </p:cNvSpPr>
          <p:nvPr/>
        </p:nvSpPr>
        <p:spPr bwMode="auto">
          <a:xfrm flipV="1">
            <a:off x="2818556"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Line 1064"/>
          <p:cNvSpPr>
            <a:spLocks noChangeAspect="1" noChangeShapeType="1"/>
          </p:cNvSpPr>
          <p:nvPr/>
        </p:nvSpPr>
        <p:spPr bwMode="auto">
          <a:xfrm flipV="1">
            <a:off x="3384978" y="4097129"/>
            <a:ext cx="4275"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1065"/>
          <p:cNvSpPr>
            <a:spLocks noChangeAspect="1" noChangeShapeType="1"/>
          </p:cNvSpPr>
          <p:nvPr/>
        </p:nvSpPr>
        <p:spPr bwMode="auto">
          <a:xfrm flipV="1">
            <a:off x="3942850"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1066"/>
          <p:cNvSpPr>
            <a:spLocks noChangeAspect="1" noChangeShapeType="1"/>
          </p:cNvSpPr>
          <p:nvPr/>
        </p:nvSpPr>
        <p:spPr bwMode="auto">
          <a:xfrm flipV="1">
            <a:off x="4509274"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 name="Line 1067"/>
          <p:cNvSpPr>
            <a:spLocks noChangeAspect="1" noChangeShapeType="1"/>
          </p:cNvSpPr>
          <p:nvPr/>
        </p:nvSpPr>
        <p:spPr bwMode="auto">
          <a:xfrm flipV="1">
            <a:off x="5075693"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1068"/>
          <p:cNvSpPr>
            <a:spLocks noChangeAspect="1" noChangeShapeType="1"/>
          </p:cNvSpPr>
          <p:nvPr/>
        </p:nvSpPr>
        <p:spPr bwMode="auto">
          <a:xfrm flipV="1">
            <a:off x="5642119"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Oval 1073"/>
          <p:cNvSpPr>
            <a:spLocks noChangeArrowheads="1"/>
          </p:cNvSpPr>
          <p:nvPr/>
        </p:nvSpPr>
        <p:spPr bwMode="auto">
          <a:xfrm>
            <a:off x="3890483" y="3244171"/>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6" name="Oval 1074"/>
          <p:cNvSpPr>
            <a:spLocks noChangeArrowheads="1"/>
          </p:cNvSpPr>
          <p:nvPr/>
        </p:nvSpPr>
        <p:spPr bwMode="auto">
          <a:xfrm>
            <a:off x="3336887" y="3299471"/>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7" name="Oval 1075"/>
          <p:cNvSpPr>
            <a:spLocks noChangeArrowheads="1"/>
          </p:cNvSpPr>
          <p:nvPr/>
        </p:nvSpPr>
        <p:spPr bwMode="auto">
          <a:xfrm>
            <a:off x="2766190" y="3495183"/>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8" name="Oval 1076"/>
          <p:cNvSpPr>
            <a:spLocks noChangeArrowheads="1"/>
          </p:cNvSpPr>
          <p:nvPr/>
        </p:nvSpPr>
        <p:spPr bwMode="auto">
          <a:xfrm>
            <a:off x="2201903" y="3629287"/>
            <a:ext cx="104736"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9" name="Line 1085"/>
          <p:cNvSpPr>
            <a:spLocks noChangeAspect="1" noChangeShapeType="1"/>
          </p:cNvSpPr>
          <p:nvPr/>
        </p:nvSpPr>
        <p:spPr bwMode="auto">
          <a:xfrm flipV="1">
            <a:off x="6189303"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1086"/>
          <p:cNvSpPr>
            <a:spLocks noChangeAspect="1" noChangeShapeType="1"/>
          </p:cNvSpPr>
          <p:nvPr/>
        </p:nvSpPr>
        <p:spPr bwMode="auto">
          <a:xfrm flipV="1">
            <a:off x="670656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 name="Line 1094"/>
          <p:cNvSpPr>
            <a:spLocks noChangeAspect="1" noChangeShapeType="1"/>
          </p:cNvSpPr>
          <p:nvPr/>
        </p:nvSpPr>
        <p:spPr bwMode="auto">
          <a:xfrm flipV="1">
            <a:off x="722382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Oval 1099"/>
          <p:cNvSpPr>
            <a:spLocks noChangeArrowheads="1"/>
          </p:cNvSpPr>
          <p:nvPr/>
        </p:nvSpPr>
        <p:spPr bwMode="auto">
          <a:xfrm>
            <a:off x="6670672" y="3497804"/>
            <a:ext cx="104735" cy="947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4" name="Oval 1075"/>
          <p:cNvSpPr>
            <a:spLocks noChangeArrowheads="1"/>
          </p:cNvSpPr>
          <p:nvPr/>
        </p:nvSpPr>
        <p:spPr bwMode="auto">
          <a:xfrm>
            <a:off x="4459043" y="3530415"/>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5" name="Oval 1075"/>
          <p:cNvSpPr>
            <a:spLocks noChangeArrowheads="1"/>
          </p:cNvSpPr>
          <p:nvPr/>
        </p:nvSpPr>
        <p:spPr bwMode="auto">
          <a:xfrm>
            <a:off x="5023327" y="385549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6" name="Oval 1075"/>
          <p:cNvSpPr>
            <a:spLocks noChangeArrowheads="1"/>
          </p:cNvSpPr>
          <p:nvPr/>
        </p:nvSpPr>
        <p:spPr bwMode="auto">
          <a:xfrm>
            <a:off x="5589751" y="3950290"/>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7" name="Oval 1075"/>
          <p:cNvSpPr>
            <a:spLocks noChangeArrowheads="1"/>
          </p:cNvSpPr>
          <p:nvPr/>
        </p:nvSpPr>
        <p:spPr bwMode="auto">
          <a:xfrm>
            <a:off x="6148068" y="3596676"/>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8" name="Oval 1073"/>
          <p:cNvSpPr>
            <a:spLocks noChangeArrowheads="1"/>
          </p:cNvSpPr>
          <p:nvPr/>
        </p:nvSpPr>
        <p:spPr bwMode="auto">
          <a:xfrm>
            <a:off x="3894294" y="2299291"/>
            <a:ext cx="104735" cy="94799"/>
          </a:xfrm>
          <a:prstGeom prst="ellipse">
            <a:avLst/>
          </a:prstGeom>
          <a:solidFill>
            <a:srgbClr val="00B0F0"/>
          </a:solidFill>
          <a:ln>
            <a:noFill/>
          </a:ln>
          <a:effectLst/>
        </p:spPr>
        <p:txBody>
          <a:bodyPr wrap="none" anchor="ctr"/>
          <a:lstStyle/>
          <a:p>
            <a:pPr algn="ctr"/>
            <a:endParaRPr lang="en-US" dirty="0"/>
          </a:p>
        </p:txBody>
      </p:sp>
      <p:sp>
        <p:nvSpPr>
          <p:cNvPr id="29" name="Oval 1074"/>
          <p:cNvSpPr>
            <a:spLocks noChangeArrowheads="1"/>
          </p:cNvSpPr>
          <p:nvPr/>
        </p:nvSpPr>
        <p:spPr bwMode="auto">
          <a:xfrm>
            <a:off x="3340696" y="2651771"/>
            <a:ext cx="104735" cy="94799"/>
          </a:xfrm>
          <a:prstGeom prst="ellipse">
            <a:avLst/>
          </a:prstGeom>
          <a:solidFill>
            <a:srgbClr val="00B0F0"/>
          </a:solidFill>
          <a:ln>
            <a:noFill/>
          </a:ln>
          <a:effectLst/>
        </p:spPr>
        <p:txBody>
          <a:bodyPr wrap="none" anchor="ctr"/>
          <a:lstStyle/>
          <a:p>
            <a:pPr algn="ctr"/>
            <a:endParaRPr lang="en-US" dirty="0"/>
          </a:p>
        </p:txBody>
      </p:sp>
      <p:sp>
        <p:nvSpPr>
          <p:cNvPr id="30" name="Oval 1075"/>
          <p:cNvSpPr>
            <a:spLocks noChangeArrowheads="1"/>
          </p:cNvSpPr>
          <p:nvPr/>
        </p:nvSpPr>
        <p:spPr bwMode="auto">
          <a:xfrm>
            <a:off x="2769999" y="3110372"/>
            <a:ext cx="104735" cy="94799"/>
          </a:xfrm>
          <a:prstGeom prst="ellipse">
            <a:avLst/>
          </a:prstGeom>
          <a:solidFill>
            <a:srgbClr val="00B0F0"/>
          </a:solidFill>
          <a:ln>
            <a:noFill/>
          </a:ln>
          <a:effectLst/>
        </p:spPr>
        <p:txBody>
          <a:bodyPr wrap="none" anchor="ctr"/>
          <a:lstStyle/>
          <a:p>
            <a:pPr algn="ctr"/>
            <a:endParaRPr lang="en-US" dirty="0"/>
          </a:p>
        </p:txBody>
      </p:sp>
      <p:sp>
        <p:nvSpPr>
          <p:cNvPr id="31" name="Oval 1076"/>
          <p:cNvSpPr>
            <a:spLocks noChangeArrowheads="1"/>
          </p:cNvSpPr>
          <p:nvPr/>
        </p:nvSpPr>
        <p:spPr bwMode="auto">
          <a:xfrm>
            <a:off x="2205713" y="3450218"/>
            <a:ext cx="104736" cy="94799"/>
          </a:xfrm>
          <a:prstGeom prst="ellipse">
            <a:avLst/>
          </a:prstGeom>
          <a:solidFill>
            <a:srgbClr val="00B0F0"/>
          </a:solidFill>
          <a:ln>
            <a:noFill/>
          </a:ln>
          <a:effectLst/>
        </p:spPr>
        <p:txBody>
          <a:bodyPr wrap="none" anchor="ctr"/>
          <a:lstStyle/>
          <a:p>
            <a:pPr algn="ctr"/>
            <a:endParaRPr lang="en-US" dirty="0"/>
          </a:p>
        </p:txBody>
      </p:sp>
      <p:sp>
        <p:nvSpPr>
          <p:cNvPr id="32" name="Oval 1099"/>
          <p:cNvSpPr>
            <a:spLocks noChangeArrowheads="1"/>
          </p:cNvSpPr>
          <p:nvPr/>
        </p:nvSpPr>
        <p:spPr bwMode="auto">
          <a:xfrm>
            <a:off x="6674483" y="2770095"/>
            <a:ext cx="104735" cy="94799"/>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33" name="Oval 1075"/>
          <p:cNvSpPr>
            <a:spLocks noChangeArrowheads="1"/>
          </p:cNvSpPr>
          <p:nvPr/>
        </p:nvSpPr>
        <p:spPr bwMode="auto">
          <a:xfrm>
            <a:off x="4462852" y="2745555"/>
            <a:ext cx="104735" cy="94799"/>
          </a:xfrm>
          <a:prstGeom prst="ellipse">
            <a:avLst/>
          </a:prstGeom>
          <a:solidFill>
            <a:srgbClr val="00B0F0"/>
          </a:solidFill>
          <a:ln>
            <a:noFill/>
          </a:ln>
          <a:effectLst/>
        </p:spPr>
        <p:txBody>
          <a:bodyPr wrap="none" anchor="ctr"/>
          <a:lstStyle/>
          <a:p>
            <a:pPr algn="ctr"/>
            <a:endParaRPr lang="en-US" dirty="0"/>
          </a:p>
        </p:txBody>
      </p:sp>
      <p:sp>
        <p:nvSpPr>
          <p:cNvPr id="34" name="Oval 1075"/>
          <p:cNvSpPr>
            <a:spLocks noChangeArrowheads="1"/>
          </p:cNvSpPr>
          <p:nvPr/>
        </p:nvSpPr>
        <p:spPr bwMode="auto">
          <a:xfrm>
            <a:off x="5027136" y="3230652"/>
            <a:ext cx="104735" cy="94799"/>
          </a:xfrm>
          <a:prstGeom prst="ellipse">
            <a:avLst/>
          </a:prstGeom>
          <a:solidFill>
            <a:srgbClr val="00B0F0"/>
          </a:solidFill>
          <a:ln>
            <a:noFill/>
          </a:ln>
          <a:effectLst/>
        </p:spPr>
        <p:txBody>
          <a:bodyPr wrap="none" anchor="ctr"/>
          <a:lstStyle/>
          <a:p>
            <a:pPr algn="ctr"/>
            <a:endParaRPr lang="en-US" dirty="0"/>
          </a:p>
        </p:txBody>
      </p:sp>
      <p:sp>
        <p:nvSpPr>
          <p:cNvPr id="35" name="Oval 1075"/>
          <p:cNvSpPr>
            <a:spLocks noChangeArrowheads="1"/>
          </p:cNvSpPr>
          <p:nvPr/>
        </p:nvSpPr>
        <p:spPr bwMode="auto">
          <a:xfrm>
            <a:off x="5593560" y="3725499"/>
            <a:ext cx="104735" cy="94799"/>
          </a:xfrm>
          <a:prstGeom prst="ellipse">
            <a:avLst/>
          </a:prstGeom>
          <a:solidFill>
            <a:srgbClr val="00B0F0"/>
          </a:solidFill>
          <a:ln>
            <a:noFill/>
          </a:ln>
          <a:effectLst/>
        </p:spPr>
        <p:txBody>
          <a:bodyPr wrap="none" anchor="ctr"/>
          <a:lstStyle/>
          <a:p>
            <a:pPr algn="ctr"/>
            <a:endParaRPr lang="en-US" dirty="0"/>
          </a:p>
        </p:txBody>
      </p:sp>
      <p:sp>
        <p:nvSpPr>
          <p:cNvPr id="36" name="Oval 1075"/>
          <p:cNvSpPr>
            <a:spLocks noChangeArrowheads="1"/>
          </p:cNvSpPr>
          <p:nvPr/>
        </p:nvSpPr>
        <p:spPr bwMode="auto">
          <a:xfrm>
            <a:off x="6151879" y="3200436"/>
            <a:ext cx="104735" cy="94799"/>
          </a:xfrm>
          <a:prstGeom prst="ellipse">
            <a:avLst/>
          </a:prstGeom>
          <a:solidFill>
            <a:srgbClr val="00B0F0"/>
          </a:solidFill>
          <a:ln>
            <a:noFill/>
          </a:ln>
          <a:effectLst/>
        </p:spPr>
        <p:txBody>
          <a:bodyPr wrap="none" anchor="ctr"/>
          <a:lstStyle/>
          <a:p>
            <a:pPr algn="ctr"/>
            <a:endParaRPr lang="en-US" dirty="0"/>
          </a:p>
        </p:txBody>
      </p:sp>
      <p:cxnSp>
        <p:nvCxnSpPr>
          <p:cNvPr id="37" name="Straight Connector 36"/>
          <p:cNvCxnSpPr>
            <a:stCxn id="31" idx="4"/>
            <a:endCxn id="18" idx="0"/>
          </p:cNvCxnSpPr>
          <p:nvPr/>
        </p:nvCxnSpPr>
        <p:spPr>
          <a:xfrm flipH="1">
            <a:off x="2254272" y="3545015"/>
            <a:ext cx="3811" cy="8427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0" idx="4"/>
            <a:endCxn id="17" idx="0"/>
          </p:cNvCxnSpPr>
          <p:nvPr/>
        </p:nvCxnSpPr>
        <p:spPr>
          <a:xfrm flipH="1">
            <a:off x="2818556" y="3205170"/>
            <a:ext cx="3811" cy="2900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29" idx="4"/>
            <a:endCxn id="16" idx="0"/>
          </p:cNvCxnSpPr>
          <p:nvPr/>
        </p:nvCxnSpPr>
        <p:spPr>
          <a:xfrm flipH="1">
            <a:off x="3389253" y="2746568"/>
            <a:ext cx="3811" cy="552903"/>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28" idx="4"/>
            <a:endCxn id="15" idx="0"/>
          </p:cNvCxnSpPr>
          <p:nvPr/>
        </p:nvCxnSpPr>
        <p:spPr>
          <a:xfrm flipH="1">
            <a:off x="3942850" y="2394089"/>
            <a:ext cx="3811" cy="85008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33" idx="4"/>
            <a:endCxn id="24" idx="0"/>
          </p:cNvCxnSpPr>
          <p:nvPr/>
        </p:nvCxnSpPr>
        <p:spPr>
          <a:xfrm flipH="1">
            <a:off x="4511409" y="2840354"/>
            <a:ext cx="3811" cy="690063"/>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34" idx="4"/>
            <a:endCxn id="25" idx="0"/>
          </p:cNvCxnSpPr>
          <p:nvPr/>
        </p:nvCxnSpPr>
        <p:spPr>
          <a:xfrm flipH="1">
            <a:off x="5075693" y="3325450"/>
            <a:ext cx="3811" cy="5300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5" idx="4"/>
            <a:endCxn id="26" idx="0"/>
          </p:cNvCxnSpPr>
          <p:nvPr/>
        </p:nvCxnSpPr>
        <p:spPr>
          <a:xfrm flipH="1">
            <a:off x="5642117" y="3820296"/>
            <a:ext cx="3811" cy="129992"/>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6" idx="4"/>
            <a:endCxn id="27" idx="0"/>
          </p:cNvCxnSpPr>
          <p:nvPr/>
        </p:nvCxnSpPr>
        <p:spPr>
          <a:xfrm flipH="1">
            <a:off x="6200434" y="3295234"/>
            <a:ext cx="3811" cy="3014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2" idx="4"/>
            <a:endCxn id="23" idx="0"/>
          </p:cNvCxnSpPr>
          <p:nvPr/>
        </p:nvCxnSpPr>
        <p:spPr>
          <a:xfrm flipH="1">
            <a:off x="6723038" y="2864891"/>
            <a:ext cx="3811" cy="632912"/>
          </a:xfrm>
          <a:prstGeom prst="line">
            <a:avLst/>
          </a:prstGeom>
        </p:spPr>
        <p:style>
          <a:lnRef idx="2">
            <a:schemeClr val="accent1"/>
          </a:lnRef>
          <a:fillRef idx="0">
            <a:schemeClr val="accent1"/>
          </a:fillRef>
          <a:effectRef idx="1">
            <a:schemeClr val="accent1"/>
          </a:effectRef>
          <a:fontRef idx="minor">
            <a:schemeClr val="tx1"/>
          </a:fontRef>
        </p:style>
      </p:cxnSp>
      <p:sp>
        <p:nvSpPr>
          <p:cNvPr id="46" name="Footer Placeholder 1">
            <a:extLst>
              <a:ext uri="{FF2B5EF4-FFF2-40B4-BE49-F238E27FC236}">
                <a16:creationId xmlns:a16="http://schemas.microsoft.com/office/drawing/2014/main" id="{037D5BCD-619F-4216-A699-94918E60622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8713348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2" y="2249424"/>
            <a:ext cx="8515351"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46" name="Rectangle 45"/>
          <p:cNvSpPr/>
          <p:nvPr/>
        </p:nvSpPr>
        <p:spPr>
          <a:xfrm>
            <a:off x="4203116" y="3443417"/>
            <a:ext cx="373820" cy="36933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7" name="Rectangle 46"/>
          <p:cNvSpPr/>
          <p:nvPr/>
        </p:nvSpPr>
        <p:spPr>
          <a:xfrm>
            <a:off x="4721248" y="3213681"/>
            <a:ext cx="394660" cy="36933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8"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9" name="Line 1062"/>
          <p:cNvSpPr>
            <a:spLocks noChangeAspect="1" noChangeShapeType="1"/>
          </p:cNvSpPr>
          <p:nvPr/>
        </p:nvSpPr>
        <p:spPr bwMode="auto">
          <a:xfrm flipV="1">
            <a:off x="2252138"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3"/>
          <p:cNvSpPr>
            <a:spLocks noChangeAspect="1" noChangeShapeType="1"/>
          </p:cNvSpPr>
          <p:nvPr/>
        </p:nvSpPr>
        <p:spPr bwMode="auto">
          <a:xfrm flipV="1">
            <a:off x="2818556"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4"/>
          <p:cNvSpPr>
            <a:spLocks noChangeAspect="1" noChangeShapeType="1"/>
          </p:cNvSpPr>
          <p:nvPr/>
        </p:nvSpPr>
        <p:spPr bwMode="auto">
          <a:xfrm flipV="1">
            <a:off x="3384978" y="4097129"/>
            <a:ext cx="4275"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5"/>
          <p:cNvSpPr>
            <a:spLocks noChangeAspect="1" noChangeShapeType="1"/>
          </p:cNvSpPr>
          <p:nvPr/>
        </p:nvSpPr>
        <p:spPr bwMode="auto">
          <a:xfrm flipV="1">
            <a:off x="3942850"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6"/>
          <p:cNvSpPr>
            <a:spLocks noChangeAspect="1" noChangeShapeType="1"/>
          </p:cNvSpPr>
          <p:nvPr/>
        </p:nvSpPr>
        <p:spPr bwMode="auto">
          <a:xfrm flipV="1">
            <a:off x="4509274"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7"/>
          <p:cNvSpPr>
            <a:spLocks noChangeAspect="1" noChangeShapeType="1"/>
          </p:cNvSpPr>
          <p:nvPr/>
        </p:nvSpPr>
        <p:spPr bwMode="auto">
          <a:xfrm flipV="1">
            <a:off x="5075693"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Line 1068"/>
          <p:cNvSpPr>
            <a:spLocks noChangeAspect="1" noChangeShapeType="1"/>
          </p:cNvSpPr>
          <p:nvPr/>
        </p:nvSpPr>
        <p:spPr bwMode="auto">
          <a:xfrm flipV="1">
            <a:off x="5642119"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 name="Oval 1073"/>
          <p:cNvSpPr>
            <a:spLocks noChangeArrowheads="1"/>
          </p:cNvSpPr>
          <p:nvPr/>
        </p:nvSpPr>
        <p:spPr bwMode="auto">
          <a:xfrm>
            <a:off x="3879054" y="3244171"/>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4"/>
          <p:cNvSpPr>
            <a:spLocks noChangeArrowheads="1"/>
          </p:cNvSpPr>
          <p:nvPr/>
        </p:nvSpPr>
        <p:spPr bwMode="auto">
          <a:xfrm>
            <a:off x="3336887" y="3299471"/>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5"/>
          <p:cNvSpPr>
            <a:spLocks noChangeArrowheads="1"/>
          </p:cNvSpPr>
          <p:nvPr/>
        </p:nvSpPr>
        <p:spPr bwMode="auto">
          <a:xfrm>
            <a:off x="2766190" y="3495183"/>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Oval 1076"/>
          <p:cNvSpPr>
            <a:spLocks noChangeArrowheads="1"/>
          </p:cNvSpPr>
          <p:nvPr/>
        </p:nvSpPr>
        <p:spPr bwMode="auto">
          <a:xfrm>
            <a:off x="2201903" y="3629287"/>
            <a:ext cx="104736"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0" name="Line 1085"/>
          <p:cNvSpPr>
            <a:spLocks noChangeAspect="1" noChangeShapeType="1"/>
          </p:cNvSpPr>
          <p:nvPr/>
        </p:nvSpPr>
        <p:spPr bwMode="auto">
          <a:xfrm flipV="1">
            <a:off x="6189303"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86"/>
          <p:cNvSpPr>
            <a:spLocks noChangeAspect="1" noChangeShapeType="1"/>
          </p:cNvSpPr>
          <p:nvPr/>
        </p:nvSpPr>
        <p:spPr bwMode="auto">
          <a:xfrm flipV="1">
            <a:off x="670656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94"/>
          <p:cNvSpPr>
            <a:spLocks noChangeAspect="1" noChangeShapeType="1"/>
          </p:cNvSpPr>
          <p:nvPr/>
        </p:nvSpPr>
        <p:spPr bwMode="auto">
          <a:xfrm flipV="1">
            <a:off x="722382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4" name="Oval 1099"/>
          <p:cNvSpPr>
            <a:spLocks noChangeArrowheads="1"/>
          </p:cNvSpPr>
          <p:nvPr/>
        </p:nvSpPr>
        <p:spPr bwMode="auto">
          <a:xfrm>
            <a:off x="6670672" y="3497804"/>
            <a:ext cx="104735" cy="947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5"/>
          <p:cNvSpPr>
            <a:spLocks noChangeArrowheads="1"/>
          </p:cNvSpPr>
          <p:nvPr/>
        </p:nvSpPr>
        <p:spPr bwMode="auto">
          <a:xfrm>
            <a:off x="4459043" y="3530415"/>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5023327" y="385549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589751" y="3950290"/>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8" name="Oval 1075"/>
          <p:cNvSpPr>
            <a:spLocks noChangeArrowheads="1"/>
          </p:cNvSpPr>
          <p:nvPr/>
        </p:nvSpPr>
        <p:spPr bwMode="auto">
          <a:xfrm>
            <a:off x="6148068" y="3596676"/>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3"/>
          <p:cNvSpPr>
            <a:spLocks noChangeArrowheads="1"/>
          </p:cNvSpPr>
          <p:nvPr/>
        </p:nvSpPr>
        <p:spPr bwMode="auto">
          <a:xfrm>
            <a:off x="3882863" y="2299291"/>
            <a:ext cx="104735" cy="94799"/>
          </a:xfrm>
          <a:prstGeom prst="ellipse">
            <a:avLst/>
          </a:prstGeom>
          <a:solidFill>
            <a:srgbClr val="00B0F0"/>
          </a:solidFill>
          <a:ln>
            <a:noFill/>
          </a:ln>
          <a:effectLst/>
        </p:spPr>
        <p:txBody>
          <a:bodyPr wrap="none" anchor="ctr"/>
          <a:lstStyle/>
          <a:p>
            <a:pPr algn="ctr"/>
            <a:endParaRPr lang="en-US" dirty="0"/>
          </a:p>
        </p:txBody>
      </p:sp>
      <p:sp>
        <p:nvSpPr>
          <p:cNvPr id="70" name="Oval 1074"/>
          <p:cNvSpPr>
            <a:spLocks noChangeArrowheads="1"/>
          </p:cNvSpPr>
          <p:nvPr/>
        </p:nvSpPr>
        <p:spPr bwMode="auto">
          <a:xfrm>
            <a:off x="3329267" y="2651771"/>
            <a:ext cx="104735" cy="94799"/>
          </a:xfrm>
          <a:prstGeom prst="ellipse">
            <a:avLst/>
          </a:prstGeom>
          <a:solidFill>
            <a:srgbClr val="00B0F0"/>
          </a:solidFill>
          <a:ln>
            <a:noFill/>
          </a:ln>
          <a:effectLst/>
        </p:spPr>
        <p:txBody>
          <a:bodyPr wrap="none" anchor="ctr"/>
          <a:lstStyle/>
          <a:p>
            <a:pPr algn="ctr"/>
            <a:endParaRPr lang="en-US" dirty="0"/>
          </a:p>
        </p:txBody>
      </p:sp>
      <p:sp>
        <p:nvSpPr>
          <p:cNvPr id="71" name="Oval 1075"/>
          <p:cNvSpPr>
            <a:spLocks noChangeArrowheads="1"/>
          </p:cNvSpPr>
          <p:nvPr/>
        </p:nvSpPr>
        <p:spPr bwMode="auto">
          <a:xfrm>
            <a:off x="2758570" y="3110372"/>
            <a:ext cx="104735" cy="94799"/>
          </a:xfrm>
          <a:prstGeom prst="ellipse">
            <a:avLst/>
          </a:prstGeom>
          <a:solidFill>
            <a:srgbClr val="00B0F0"/>
          </a:solidFill>
          <a:ln>
            <a:noFill/>
          </a:ln>
          <a:effectLst/>
        </p:spPr>
        <p:txBody>
          <a:bodyPr wrap="none" anchor="ctr"/>
          <a:lstStyle/>
          <a:p>
            <a:pPr algn="ctr"/>
            <a:endParaRPr lang="en-US" dirty="0"/>
          </a:p>
        </p:txBody>
      </p:sp>
      <p:sp>
        <p:nvSpPr>
          <p:cNvPr id="72" name="Oval 1076"/>
          <p:cNvSpPr>
            <a:spLocks noChangeArrowheads="1"/>
          </p:cNvSpPr>
          <p:nvPr/>
        </p:nvSpPr>
        <p:spPr bwMode="auto">
          <a:xfrm>
            <a:off x="2205713" y="3450218"/>
            <a:ext cx="104736" cy="94799"/>
          </a:xfrm>
          <a:prstGeom prst="ellipse">
            <a:avLst/>
          </a:prstGeom>
          <a:solidFill>
            <a:srgbClr val="00B0F0"/>
          </a:solidFill>
          <a:ln>
            <a:noFill/>
          </a:ln>
          <a:effectLst/>
        </p:spPr>
        <p:txBody>
          <a:bodyPr wrap="none" anchor="ctr"/>
          <a:lstStyle/>
          <a:p>
            <a:pPr algn="ctr"/>
            <a:endParaRPr lang="en-US" dirty="0"/>
          </a:p>
        </p:txBody>
      </p:sp>
      <p:sp>
        <p:nvSpPr>
          <p:cNvPr id="73" name="Oval 1099"/>
          <p:cNvSpPr>
            <a:spLocks noChangeArrowheads="1"/>
          </p:cNvSpPr>
          <p:nvPr/>
        </p:nvSpPr>
        <p:spPr bwMode="auto">
          <a:xfrm>
            <a:off x="6663052" y="2770095"/>
            <a:ext cx="104735" cy="94799"/>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74" name="Oval 1075"/>
          <p:cNvSpPr>
            <a:spLocks noChangeArrowheads="1"/>
          </p:cNvSpPr>
          <p:nvPr/>
        </p:nvSpPr>
        <p:spPr bwMode="auto">
          <a:xfrm>
            <a:off x="4451423" y="2745555"/>
            <a:ext cx="104735" cy="94799"/>
          </a:xfrm>
          <a:prstGeom prst="ellipse">
            <a:avLst/>
          </a:prstGeom>
          <a:solidFill>
            <a:srgbClr val="00B0F0"/>
          </a:solidFill>
          <a:ln>
            <a:noFill/>
          </a:ln>
          <a:effectLst/>
        </p:spPr>
        <p:txBody>
          <a:bodyPr wrap="none" anchor="ctr"/>
          <a:lstStyle/>
          <a:p>
            <a:pPr algn="ctr"/>
            <a:endParaRPr lang="en-US" dirty="0"/>
          </a:p>
        </p:txBody>
      </p:sp>
      <p:sp>
        <p:nvSpPr>
          <p:cNvPr id="75" name="Oval 1075"/>
          <p:cNvSpPr>
            <a:spLocks noChangeArrowheads="1"/>
          </p:cNvSpPr>
          <p:nvPr/>
        </p:nvSpPr>
        <p:spPr bwMode="auto">
          <a:xfrm>
            <a:off x="5015707" y="3230652"/>
            <a:ext cx="104735" cy="94799"/>
          </a:xfrm>
          <a:prstGeom prst="ellipse">
            <a:avLst/>
          </a:prstGeom>
          <a:solidFill>
            <a:srgbClr val="00B0F0"/>
          </a:solidFill>
          <a:ln>
            <a:noFill/>
          </a:ln>
          <a:effectLst/>
        </p:spPr>
        <p:txBody>
          <a:bodyPr wrap="none" anchor="ctr"/>
          <a:lstStyle/>
          <a:p>
            <a:pPr algn="ctr"/>
            <a:endParaRPr lang="en-US" dirty="0"/>
          </a:p>
        </p:txBody>
      </p:sp>
      <p:sp>
        <p:nvSpPr>
          <p:cNvPr id="76" name="Oval 1075"/>
          <p:cNvSpPr>
            <a:spLocks noChangeArrowheads="1"/>
          </p:cNvSpPr>
          <p:nvPr/>
        </p:nvSpPr>
        <p:spPr bwMode="auto">
          <a:xfrm>
            <a:off x="5593560" y="3725499"/>
            <a:ext cx="104735" cy="94799"/>
          </a:xfrm>
          <a:prstGeom prst="ellipse">
            <a:avLst/>
          </a:prstGeom>
          <a:solidFill>
            <a:srgbClr val="00B0F0"/>
          </a:solidFill>
          <a:ln>
            <a:noFill/>
          </a:ln>
          <a:effectLst/>
        </p:spPr>
        <p:txBody>
          <a:bodyPr wrap="none" anchor="ctr"/>
          <a:lstStyle/>
          <a:p>
            <a:pPr algn="ctr"/>
            <a:endParaRPr lang="en-US" dirty="0"/>
          </a:p>
        </p:txBody>
      </p:sp>
      <p:sp>
        <p:nvSpPr>
          <p:cNvPr id="77" name="Oval 1075"/>
          <p:cNvSpPr>
            <a:spLocks noChangeArrowheads="1"/>
          </p:cNvSpPr>
          <p:nvPr/>
        </p:nvSpPr>
        <p:spPr bwMode="auto">
          <a:xfrm>
            <a:off x="6140448" y="3200436"/>
            <a:ext cx="104735" cy="94799"/>
          </a:xfrm>
          <a:prstGeom prst="ellipse">
            <a:avLst/>
          </a:prstGeom>
          <a:solidFill>
            <a:srgbClr val="00B0F0"/>
          </a:solidFill>
          <a:ln>
            <a:noFill/>
          </a:ln>
          <a:effectLst/>
        </p:spPr>
        <p:txBody>
          <a:bodyPr wrap="none" anchor="ctr"/>
          <a:lstStyle/>
          <a:p>
            <a:pPr algn="ctr"/>
            <a:endParaRPr lang="en-US" dirty="0"/>
          </a:p>
        </p:txBody>
      </p:sp>
      <p:sp>
        <p:nvSpPr>
          <p:cNvPr id="35" name="Footer Placeholder 1">
            <a:extLst>
              <a:ext uri="{FF2B5EF4-FFF2-40B4-BE49-F238E27FC236}">
                <a16:creationId xmlns:a16="http://schemas.microsoft.com/office/drawing/2014/main" id="{51D06CF2-DEE2-474E-A016-AAB9E6E0A4D4}"/>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9628325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2" y="2249424"/>
            <a:ext cx="8515351"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8"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6"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8" y="4097129"/>
            <a:ext cx="4275"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50"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4"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3"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9"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3" y="380424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7" y="3859540"/>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90" y="405525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8"/>
            <a:ext cx="104736"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3"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2" y="4057875"/>
            <a:ext cx="104735" cy="947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3" y="4090486"/>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7" y="4415563"/>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51" y="4510359"/>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8" y="4156747"/>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07" name="Oval 1073"/>
          <p:cNvSpPr>
            <a:spLocks noChangeArrowheads="1"/>
          </p:cNvSpPr>
          <p:nvPr/>
        </p:nvSpPr>
        <p:spPr bwMode="auto">
          <a:xfrm>
            <a:off x="3882863" y="2299291"/>
            <a:ext cx="104735" cy="94799"/>
          </a:xfrm>
          <a:prstGeom prst="ellipse">
            <a:avLst/>
          </a:prstGeom>
          <a:solidFill>
            <a:srgbClr val="00B0F0"/>
          </a:solidFill>
          <a:ln>
            <a:noFill/>
          </a:ln>
          <a:effectLst/>
        </p:spPr>
        <p:txBody>
          <a:bodyPr wrap="none" anchor="ctr"/>
          <a:lstStyle/>
          <a:p>
            <a:pPr algn="ctr"/>
            <a:endParaRPr lang="en-US" dirty="0"/>
          </a:p>
        </p:txBody>
      </p:sp>
      <p:sp>
        <p:nvSpPr>
          <p:cNvPr id="108" name="Oval 1074"/>
          <p:cNvSpPr>
            <a:spLocks noChangeArrowheads="1"/>
          </p:cNvSpPr>
          <p:nvPr/>
        </p:nvSpPr>
        <p:spPr bwMode="auto">
          <a:xfrm>
            <a:off x="3329267" y="2651771"/>
            <a:ext cx="104735" cy="94799"/>
          </a:xfrm>
          <a:prstGeom prst="ellipse">
            <a:avLst/>
          </a:prstGeom>
          <a:solidFill>
            <a:srgbClr val="00B0F0"/>
          </a:solidFill>
          <a:ln>
            <a:noFill/>
          </a:ln>
          <a:effectLst/>
        </p:spPr>
        <p:txBody>
          <a:bodyPr wrap="none" anchor="ctr"/>
          <a:lstStyle/>
          <a:p>
            <a:pPr algn="ctr"/>
            <a:endParaRPr lang="en-US" dirty="0"/>
          </a:p>
        </p:txBody>
      </p:sp>
      <p:sp>
        <p:nvSpPr>
          <p:cNvPr id="109" name="Oval 1075"/>
          <p:cNvSpPr>
            <a:spLocks noChangeArrowheads="1"/>
          </p:cNvSpPr>
          <p:nvPr/>
        </p:nvSpPr>
        <p:spPr bwMode="auto">
          <a:xfrm>
            <a:off x="2758570" y="3110372"/>
            <a:ext cx="104735" cy="94799"/>
          </a:xfrm>
          <a:prstGeom prst="ellipse">
            <a:avLst/>
          </a:prstGeom>
          <a:solidFill>
            <a:srgbClr val="00B0F0"/>
          </a:solidFill>
          <a:ln>
            <a:noFill/>
          </a:ln>
          <a:effectLst/>
        </p:spPr>
        <p:txBody>
          <a:bodyPr wrap="none" anchor="ctr"/>
          <a:lstStyle/>
          <a:p>
            <a:pPr algn="ctr"/>
            <a:endParaRPr lang="en-US" dirty="0"/>
          </a:p>
        </p:txBody>
      </p:sp>
      <p:sp>
        <p:nvSpPr>
          <p:cNvPr id="110" name="Oval 1076"/>
          <p:cNvSpPr>
            <a:spLocks noChangeArrowheads="1"/>
          </p:cNvSpPr>
          <p:nvPr/>
        </p:nvSpPr>
        <p:spPr bwMode="auto">
          <a:xfrm>
            <a:off x="2205713" y="3450218"/>
            <a:ext cx="104736" cy="94799"/>
          </a:xfrm>
          <a:prstGeom prst="ellipse">
            <a:avLst/>
          </a:prstGeom>
          <a:solidFill>
            <a:srgbClr val="00B0F0"/>
          </a:solidFill>
          <a:ln>
            <a:noFill/>
          </a:ln>
          <a:effectLst/>
        </p:spPr>
        <p:txBody>
          <a:bodyPr wrap="none" anchor="ctr"/>
          <a:lstStyle/>
          <a:p>
            <a:pPr algn="ctr"/>
            <a:endParaRPr lang="en-US" dirty="0"/>
          </a:p>
        </p:txBody>
      </p:sp>
      <p:sp>
        <p:nvSpPr>
          <p:cNvPr id="111" name="Oval 1099"/>
          <p:cNvSpPr>
            <a:spLocks noChangeArrowheads="1"/>
          </p:cNvSpPr>
          <p:nvPr/>
        </p:nvSpPr>
        <p:spPr bwMode="auto">
          <a:xfrm>
            <a:off x="6663052" y="2770095"/>
            <a:ext cx="104735" cy="94799"/>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112" name="Oval 1075"/>
          <p:cNvSpPr>
            <a:spLocks noChangeArrowheads="1"/>
          </p:cNvSpPr>
          <p:nvPr/>
        </p:nvSpPr>
        <p:spPr bwMode="auto">
          <a:xfrm>
            <a:off x="4451423" y="2745555"/>
            <a:ext cx="104735" cy="94799"/>
          </a:xfrm>
          <a:prstGeom prst="ellipse">
            <a:avLst/>
          </a:prstGeom>
          <a:solidFill>
            <a:srgbClr val="00B0F0"/>
          </a:solidFill>
          <a:ln>
            <a:noFill/>
          </a:ln>
          <a:effectLst/>
        </p:spPr>
        <p:txBody>
          <a:bodyPr wrap="none" anchor="ctr"/>
          <a:lstStyle/>
          <a:p>
            <a:pPr algn="ctr"/>
            <a:endParaRPr lang="en-US" dirty="0"/>
          </a:p>
        </p:txBody>
      </p:sp>
      <p:sp>
        <p:nvSpPr>
          <p:cNvPr id="113" name="Oval 1075"/>
          <p:cNvSpPr>
            <a:spLocks noChangeArrowheads="1"/>
          </p:cNvSpPr>
          <p:nvPr/>
        </p:nvSpPr>
        <p:spPr bwMode="auto">
          <a:xfrm>
            <a:off x="5015707" y="3230652"/>
            <a:ext cx="104735" cy="94799"/>
          </a:xfrm>
          <a:prstGeom prst="ellipse">
            <a:avLst/>
          </a:prstGeom>
          <a:solidFill>
            <a:srgbClr val="00B0F0"/>
          </a:solidFill>
          <a:ln>
            <a:noFill/>
          </a:ln>
          <a:effectLst/>
        </p:spPr>
        <p:txBody>
          <a:bodyPr wrap="none" anchor="ctr"/>
          <a:lstStyle/>
          <a:p>
            <a:pPr algn="ctr"/>
            <a:endParaRPr lang="en-US" dirty="0"/>
          </a:p>
        </p:txBody>
      </p:sp>
      <p:sp>
        <p:nvSpPr>
          <p:cNvPr id="114" name="Oval 1075"/>
          <p:cNvSpPr>
            <a:spLocks noChangeArrowheads="1"/>
          </p:cNvSpPr>
          <p:nvPr/>
        </p:nvSpPr>
        <p:spPr bwMode="auto">
          <a:xfrm>
            <a:off x="5593560" y="3725499"/>
            <a:ext cx="104735" cy="94799"/>
          </a:xfrm>
          <a:prstGeom prst="ellipse">
            <a:avLst/>
          </a:prstGeom>
          <a:solidFill>
            <a:srgbClr val="00B0F0"/>
          </a:solidFill>
          <a:ln>
            <a:noFill/>
          </a:ln>
          <a:effectLst/>
        </p:spPr>
        <p:txBody>
          <a:bodyPr wrap="none" anchor="ctr"/>
          <a:lstStyle/>
          <a:p>
            <a:pPr algn="ctr"/>
            <a:endParaRPr lang="en-US" dirty="0"/>
          </a:p>
        </p:txBody>
      </p:sp>
      <p:sp>
        <p:nvSpPr>
          <p:cNvPr id="115" name="Oval 1075"/>
          <p:cNvSpPr>
            <a:spLocks noChangeArrowheads="1"/>
          </p:cNvSpPr>
          <p:nvPr/>
        </p:nvSpPr>
        <p:spPr bwMode="auto">
          <a:xfrm>
            <a:off x="6140448" y="3200436"/>
            <a:ext cx="104735" cy="94799"/>
          </a:xfrm>
          <a:prstGeom prst="ellipse">
            <a:avLst/>
          </a:prstGeom>
          <a:solidFill>
            <a:srgbClr val="00B0F0"/>
          </a:solidFill>
          <a:ln>
            <a:noFill/>
          </a:ln>
          <a:effectLst/>
        </p:spPr>
        <p:txBody>
          <a:bodyPr wrap="none" anchor="ctr"/>
          <a:lstStyle/>
          <a:p>
            <a:pPr algn="ctr"/>
            <a:endParaRPr lang="en-US" dirty="0"/>
          </a:p>
        </p:txBody>
      </p:sp>
      <p:sp>
        <p:nvSpPr>
          <p:cNvPr id="33" name="Footer Placeholder 1">
            <a:extLst>
              <a:ext uri="{FF2B5EF4-FFF2-40B4-BE49-F238E27FC236}">
                <a16:creationId xmlns:a16="http://schemas.microsoft.com/office/drawing/2014/main" id="{75C9B423-84AF-4CA8-936E-F53061D07B8E}"/>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7800865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2" y="2249424"/>
            <a:ext cx="8515351"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8"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6"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8" y="4097129"/>
            <a:ext cx="4275"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50"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4"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3"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9"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3" y="380424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7" y="3859540"/>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90" y="405525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8"/>
            <a:ext cx="104736"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3"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2" y="4057875"/>
            <a:ext cx="104735" cy="947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3" y="4090486"/>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7" y="4415563"/>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51" y="4510359"/>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8" y="4156747"/>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9" name="Oval 1073"/>
          <p:cNvSpPr>
            <a:spLocks noChangeArrowheads="1"/>
          </p:cNvSpPr>
          <p:nvPr/>
        </p:nvSpPr>
        <p:spPr bwMode="auto">
          <a:xfrm>
            <a:off x="3894294" y="3350851"/>
            <a:ext cx="104735" cy="94799"/>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6" y="3703331"/>
            <a:ext cx="104735" cy="94799"/>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9" y="4161932"/>
            <a:ext cx="104735" cy="94799"/>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8"/>
            <a:ext cx="104736" cy="94799"/>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3" y="3821655"/>
            <a:ext cx="104735" cy="94799"/>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2" y="3797115"/>
            <a:ext cx="104735" cy="94799"/>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6" y="4282212"/>
            <a:ext cx="104735" cy="94799"/>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60" y="4777059"/>
            <a:ext cx="104735" cy="94799"/>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9" y="4251996"/>
            <a:ext cx="104735" cy="94799"/>
          </a:xfrm>
          <a:prstGeom prst="ellipse">
            <a:avLst/>
          </a:prstGeom>
          <a:solidFill>
            <a:srgbClr val="00B0F0"/>
          </a:solidFill>
          <a:ln>
            <a:noFill/>
          </a:ln>
          <a:effectLst/>
        </p:spPr>
        <p:txBody>
          <a:bodyPr wrap="none" anchor="ctr"/>
          <a:lstStyle/>
          <a:p>
            <a:pPr algn="ctr"/>
            <a:endParaRPr lang="en-US" dirty="0"/>
          </a:p>
        </p:txBody>
      </p:sp>
      <p:sp>
        <p:nvSpPr>
          <p:cNvPr id="33" name="Footer Placeholder 1">
            <a:extLst>
              <a:ext uri="{FF2B5EF4-FFF2-40B4-BE49-F238E27FC236}">
                <a16:creationId xmlns:a16="http://schemas.microsoft.com/office/drawing/2014/main" id="{9DED22CC-2A9A-4890-96DD-5FB0A7F84A51}"/>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8178043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2" y="2249424"/>
            <a:ext cx="8515351"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8"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6"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8" y="4097129"/>
            <a:ext cx="4275"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50"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4"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3"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9"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3" y="380424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7" y="3859540"/>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90" y="405525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8"/>
            <a:ext cx="104736"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3"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2" y="4057875"/>
            <a:ext cx="104735" cy="947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3" y="4090486"/>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7" y="4415563"/>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51" y="4510359"/>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8" y="4156747"/>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9" name="Oval 1073"/>
          <p:cNvSpPr>
            <a:spLocks noChangeArrowheads="1"/>
          </p:cNvSpPr>
          <p:nvPr/>
        </p:nvSpPr>
        <p:spPr bwMode="auto">
          <a:xfrm>
            <a:off x="3894294" y="3350851"/>
            <a:ext cx="104735" cy="94799"/>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6" y="3703331"/>
            <a:ext cx="104735" cy="94799"/>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9" y="4161932"/>
            <a:ext cx="104735" cy="94799"/>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8"/>
            <a:ext cx="104736" cy="94799"/>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3" y="3821655"/>
            <a:ext cx="104735" cy="94799"/>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2" y="3797115"/>
            <a:ext cx="104735" cy="94799"/>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6" y="4282212"/>
            <a:ext cx="104735" cy="94799"/>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60" y="4777059"/>
            <a:ext cx="104735" cy="94799"/>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9" y="4251996"/>
            <a:ext cx="104735" cy="94799"/>
          </a:xfrm>
          <a:prstGeom prst="ellipse">
            <a:avLst/>
          </a:prstGeom>
          <a:solidFill>
            <a:srgbClr val="00B0F0"/>
          </a:solidFill>
          <a:ln>
            <a:noFill/>
          </a:ln>
          <a:effectLst/>
        </p:spPr>
        <p:txBody>
          <a:bodyPr wrap="none" anchor="ctr"/>
          <a:lstStyle/>
          <a:p>
            <a:pPr algn="ctr"/>
            <a:endParaRPr lang="en-US" dirty="0"/>
          </a:p>
        </p:txBody>
      </p:sp>
      <p:cxnSp>
        <p:nvCxnSpPr>
          <p:cNvPr id="98" name="Straight Connector 97"/>
          <p:cNvCxnSpPr>
            <a:stCxn id="92" idx="0"/>
            <a:endCxn id="80" idx="0"/>
          </p:cNvCxnSpPr>
          <p:nvPr/>
        </p:nvCxnSpPr>
        <p:spPr>
          <a:xfrm flipH="1" flipV="1">
            <a:off x="2254272" y="4189357"/>
            <a:ext cx="3811" cy="31242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91" idx="4"/>
            <a:endCxn id="79" idx="0"/>
          </p:cNvCxnSpPr>
          <p:nvPr/>
        </p:nvCxnSpPr>
        <p:spPr>
          <a:xfrm flipH="1" flipV="1">
            <a:off x="2818556" y="4055252"/>
            <a:ext cx="3811" cy="2014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90" idx="4"/>
            <a:endCxn id="78" idx="0"/>
          </p:cNvCxnSpPr>
          <p:nvPr/>
        </p:nvCxnSpPr>
        <p:spPr>
          <a:xfrm flipH="1">
            <a:off x="3389253" y="3798127"/>
            <a:ext cx="3811" cy="614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89" idx="4"/>
            <a:endCxn id="45" idx="0"/>
          </p:cNvCxnSpPr>
          <p:nvPr/>
        </p:nvCxnSpPr>
        <p:spPr>
          <a:xfrm flipH="1">
            <a:off x="3942850" y="3445648"/>
            <a:ext cx="3811" cy="3585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4" idx="4"/>
            <a:endCxn id="85" idx="0"/>
          </p:cNvCxnSpPr>
          <p:nvPr/>
        </p:nvCxnSpPr>
        <p:spPr>
          <a:xfrm flipH="1">
            <a:off x="4511409" y="3891913"/>
            <a:ext cx="3811" cy="198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a:stCxn id="95" idx="4"/>
            <a:endCxn id="86" idx="0"/>
          </p:cNvCxnSpPr>
          <p:nvPr/>
        </p:nvCxnSpPr>
        <p:spPr>
          <a:xfrm flipH="1">
            <a:off x="5075693" y="4377009"/>
            <a:ext cx="3811" cy="385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6" idx="0"/>
            <a:endCxn id="87" idx="0"/>
          </p:cNvCxnSpPr>
          <p:nvPr/>
        </p:nvCxnSpPr>
        <p:spPr>
          <a:xfrm flipH="1" flipV="1">
            <a:off x="5642117" y="4510359"/>
            <a:ext cx="3811" cy="266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7" idx="4"/>
            <a:endCxn id="88" idx="0"/>
          </p:cNvCxnSpPr>
          <p:nvPr/>
        </p:nvCxnSpPr>
        <p:spPr>
          <a:xfrm flipH="1" flipV="1">
            <a:off x="6200434" y="4156745"/>
            <a:ext cx="3811" cy="190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93" idx="4"/>
            <a:endCxn id="84" idx="0"/>
          </p:cNvCxnSpPr>
          <p:nvPr/>
        </p:nvCxnSpPr>
        <p:spPr>
          <a:xfrm flipH="1">
            <a:off x="6723038" y="3916452"/>
            <a:ext cx="3811" cy="141423"/>
          </a:xfrm>
          <a:prstGeom prst="line">
            <a:avLst/>
          </a:prstGeom>
        </p:spPr>
        <p:style>
          <a:lnRef idx="2">
            <a:schemeClr val="accent1"/>
          </a:lnRef>
          <a:fillRef idx="0">
            <a:schemeClr val="accent1"/>
          </a:fillRef>
          <a:effectRef idx="1">
            <a:schemeClr val="accent1"/>
          </a:effectRef>
          <a:fontRef idx="minor">
            <a:schemeClr val="tx1"/>
          </a:fontRef>
        </p:style>
      </p:cxnSp>
      <p:sp>
        <p:nvSpPr>
          <p:cNvPr id="46" name="Footer Placeholder 1">
            <a:extLst>
              <a:ext uri="{FF2B5EF4-FFF2-40B4-BE49-F238E27FC236}">
                <a16:creationId xmlns:a16="http://schemas.microsoft.com/office/drawing/2014/main" id="{2E660D25-D4AD-439F-86BD-B7F232AE5B27}"/>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8311730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2" y="2249424"/>
            <a:ext cx="8515351"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a:p>
            <a:pPr lvl="1"/>
            <a:r>
              <a:rPr lang="en-US" dirty="0"/>
              <a:t>compute the standard deviation of the sequence</a:t>
            </a:r>
          </a:p>
          <a:p>
            <a:pPr lvl="1"/>
            <a:r>
              <a:rPr lang="en-US" dirty="0"/>
              <a:t>divide every value of the sequence by the </a:t>
            </a:r>
            <a:r>
              <a:rPr lang="en-US" dirty="0" err="1"/>
              <a:t>stddev</a:t>
            </a:r>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8"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6"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8" y="4097129"/>
            <a:ext cx="4275"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50"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4"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3"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9"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3" y="380424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7" y="3859540"/>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90" y="405525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8"/>
            <a:ext cx="104736"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3"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2" y="4057875"/>
            <a:ext cx="104735" cy="947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3" y="4090486"/>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7" y="4415563"/>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51" y="4510359"/>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8" y="4156747"/>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9" name="Oval 1073"/>
          <p:cNvSpPr>
            <a:spLocks noChangeArrowheads="1"/>
          </p:cNvSpPr>
          <p:nvPr/>
        </p:nvSpPr>
        <p:spPr bwMode="auto">
          <a:xfrm>
            <a:off x="3894294" y="3350851"/>
            <a:ext cx="104735" cy="94799"/>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6" y="3703331"/>
            <a:ext cx="104735" cy="94799"/>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9" y="4161932"/>
            <a:ext cx="104735" cy="94799"/>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8"/>
            <a:ext cx="104736" cy="94799"/>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3" y="3821655"/>
            <a:ext cx="104735" cy="94799"/>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2" y="3797115"/>
            <a:ext cx="104735" cy="94799"/>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6" y="4282212"/>
            <a:ext cx="104735" cy="94799"/>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60" y="4777059"/>
            <a:ext cx="104735" cy="94799"/>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9" y="4251996"/>
            <a:ext cx="104735" cy="94799"/>
          </a:xfrm>
          <a:prstGeom prst="ellipse">
            <a:avLst/>
          </a:prstGeom>
          <a:solidFill>
            <a:srgbClr val="00B0F0"/>
          </a:solidFill>
          <a:ln>
            <a:noFill/>
          </a:ln>
          <a:effectLst/>
        </p:spPr>
        <p:txBody>
          <a:bodyPr wrap="none" anchor="ctr"/>
          <a:lstStyle/>
          <a:p>
            <a:pPr algn="ctr"/>
            <a:endParaRPr lang="en-US" dirty="0"/>
          </a:p>
        </p:txBody>
      </p:sp>
      <p:sp>
        <p:nvSpPr>
          <p:cNvPr id="33" name="Footer Placeholder 1">
            <a:extLst>
              <a:ext uri="{FF2B5EF4-FFF2-40B4-BE49-F238E27FC236}">
                <a16:creationId xmlns:a16="http://schemas.microsoft.com/office/drawing/2014/main" id="{FCCEB8D4-74E1-449F-9888-E09EE245B189}"/>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13991776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2" y="2249424"/>
            <a:ext cx="8515351"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a:p>
            <a:pPr lvl="1"/>
            <a:r>
              <a:rPr lang="en-US" dirty="0"/>
              <a:t>compute the standard deviation of the sequence</a:t>
            </a:r>
          </a:p>
          <a:p>
            <a:pPr lvl="1"/>
            <a:r>
              <a:rPr lang="en-US" dirty="0"/>
              <a:t>divide every value of the sequence by the </a:t>
            </a:r>
            <a:r>
              <a:rPr lang="en-US" dirty="0" err="1"/>
              <a:t>stddev</a:t>
            </a:r>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8"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6"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8" y="4097129"/>
            <a:ext cx="4275"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50"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4"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3"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9"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1" name="Line 1085"/>
          <p:cNvSpPr>
            <a:spLocks noChangeAspect="1" noChangeShapeType="1"/>
          </p:cNvSpPr>
          <p:nvPr/>
        </p:nvSpPr>
        <p:spPr bwMode="auto">
          <a:xfrm flipV="1">
            <a:off x="6189303"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9" name="Oval 1073"/>
          <p:cNvSpPr>
            <a:spLocks noChangeArrowheads="1"/>
          </p:cNvSpPr>
          <p:nvPr/>
        </p:nvSpPr>
        <p:spPr bwMode="auto">
          <a:xfrm>
            <a:off x="3894294" y="3350851"/>
            <a:ext cx="104735" cy="94799"/>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6" y="3703331"/>
            <a:ext cx="104735" cy="94799"/>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9" y="4161932"/>
            <a:ext cx="104735" cy="94799"/>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8"/>
            <a:ext cx="104736" cy="94799"/>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3" y="3821655"/>
            <a:ext cx="104735" cy="94799"/>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2" y="3797115"/>
            <a:ext cx="104735" cy="94799"/>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6" y="4282212"/>
            <a:ext cx="104735" cy="94799"/>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60" y="4777059"/>
            <a:ext cx="104735" cy="94799"/>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9" y="4251996"/>
            <a:ext cx="104735" cy="94799"/>
          </a:xfrm>
          <a:prstGeom prst="ellipse">
            <a:avLst/>
          </a:prstGeom>
          <a:solidFill>
            <a:srgbClr val="00B0F0"/>
          </a:solidFill>
          <a:ln>
            <a:noFill/>
          </a:ln>
          <a:effectLst/>
        </p:spPr>
        <p:txBody>
          <a:bodyPr wrap="none" anchor="ctr"/>
          <a:lstStyle/>
          <a:p>
            <a:pPr algn="ctr"/>
            <a:endParaRPr lang="en-US" dirty="0"/>
          </a:p>
        </p:txBody>
      </p:sp>
      <p:sp>
        <p:nvSpPr>
          <p:cNvPr id="34" name="Oval 1073"/>
          <p:cNvSpPr>
            <a:spLocks noChangeArrowheads="1"/>
          </p:cNvSpPr>
          <p:nvPr/>
        </p:nvSpPr>
        <p:spPr bwMode="auto">
          <a:xfrm>
            <a:off x="3890483" y="3844351"/>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5" name="Oval 1074"/>
          <p:cNvSpPr>
            <a:spLocks noChangeArrowheads="1"/>
          </p:cNvSpPr>
          <p:nvPr/>
        </p:nvSpPr>
        <p:spPr bwMode="auto">
          <a:xfrm>
            <a:off x="3336887" y="3891628"/>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6" name="Oval 1075"/>
          <p:cNvSpPr>
            <a:spLocks noChangeArrowheads="1"/>
          </p:cNvSpPr>
          <p:nvPr/>
        </p:nvSpPr>
        <p:spPr bwMode="auto">
          <a:xfrm>
            <a:off x="2766190" y="405525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6" name="Oval 1076"/>
          <p:cNvSpPr>
            <a:spLocks noChangeArrowheads="1"/>
          </p:cNvSpPr>
          <p:nvPr/>
        </p:nvSpPr>
        <p:spPr bwMode="auto">
          <a:xfrm>
            <a:off x="2201903" y="4181335"/>
            <a:ext cx="104736"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7" name="Oval 1099"/>
          <p:cNvSpPr>
            <a:spLocks noChangeArrowheads="1"/>
          </p:cNvSpPr>
          <p:nvPr/>
        </p:nvSpPr>
        <p:spPr bwMode="auto">
          <a:xfrm>
            <a:off x="6670672" y="4057875"/>
            <a:ext cx="104735" cy="947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8" name="Oval 1075"/>
          <p:cNvSpPr>
            <a:spLocks noChangeArrowheads="1"/>
          </p:cNvSpPr>
          <p:nvPr/>
        </p:nvSpPr>
        <p:spPr bwMode="auto">
          <a:xfrm>
            <a:off x="4459043" y="4090486"/>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9" name="Oval 1075"/>
          <p:cNvSpPr>
            <a:spLocks noChangeArrowheads="1"/>
          </p:cNvSpPr>
          <p:nvPr/>
        </p:nvSpPr>
        <p:spPr bwMode="auto">
          <a:xfrm>
            <a:off x="5023327" y="4379463"/>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0" name="Oval 1075"/>
          <p:cNvSpPr>
            <a:spLocks noChangeArrowheads="1"/>
          </p:cNvSpPr>
          <p:nvPr/>
        </p:nvSpPr>
        <p:spPr bwMode="auto">
          <a:xfrm>
            <a:off x="5589751" y="4450195"/>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1" name="Oval 1075"/>
          <p:cNvSpPr>
            <a:spLocks noChangeArrowheads="1"/>
          </p:cNvSpPr>
          <p:nvPr/>
        </p:nvSpPr>
        <p:spPr bwMode="auto">
          <a:xfrm>
            <a:off x="6148068" y="4156747"/>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3" name="Footer Placeholder 1">
            <a:extLst>
              <a:ext uri="{FF2B5EF4-FFF2-40B4-BE49-F238E27FC236}">
                <a16:creationId xmlns:a16="http://schemas.microsoft.com/office/drawing/2014/main" id="{C252BE4D-4CFF-4A92-B2C7-E8C909528660}"/>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26463727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2" y="2249424"/>
            <a:ext cx="8515351"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a:p>
            <a:pPr lvl="1"/>
            <a:r>
              <a:rPr lang="en-US" dirty="0"/>
              <a:t>compute the standard deviation of the sequence</a:t>
            </a:r>
          </a:p>
          <a:p>
            <a:pPr lvl="1"/>
            <a:r>
              <a:rPr lang="en-US" dirty="0"/>
              <a:t>divide every value of the sequence by the </a:t>
            </a:r>
            <a:r>
              <a:rPr lang="en-US" dirty="0" err="1"/>
              <a:t>stddev</a:t>
            </a:r>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8"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6"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8" y="4097129"/>
            <a:ext cx="4275"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50"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4"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3" y="4097129"/>
            <a:ext cx="2139"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9" y="4097129"/>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1" name="Line 1085"/>
          <p:cNvSpPr>
            <a:spLocks noChangeAspect="1" noChangeShapeType="1"/>
          </p:cNvSpPr>
          <p:nvPr/>
        </p:nvSpPr>
        <p:spPr bwMode="auto">
          <a:xfrm flipV="1">
            <a:off x="6189303"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5" y="4103053"/>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4" name="Oval 1073"/>
          <p:cNvSpPr>
            <a:spLocks noChangeArrowheads="1"/>
          </p:cNvSpPr>
          <p:nvPr/>
        </p:nvSpPr>
        <p:spPr bwMode="auto">
          <a:xfrm>
            <a:off x="3890483" y="3844351"/>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5" name="Oval 1074"/>
          <p:cNvSpPr>
            <a:spLocks noChangeArrowheads="1"/>
          </p:cNvSpPr>
          <p:nvPr/>
        </p:nvSpPr>
        <p:spPr bwMode="auto">
          <a:xfrm>
            <a:off x="3336887" y="3891628"/>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6" name="Oval 1075"/>
          <p:cNvSpPr>
            <a:spLocks noChangeArrowheads="1"/>
          </p:cNvSpPr>
          <p:nvPr/>
        </p:nvSpPr>
        <p:spPr bwMode="auto">
          <a:xfrm>
            <a:off x="2766190" y="4055252"/>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6" name="Oval 1076"/>
          <p:cNvSpPr>
            <a:spLocks noChangeArrowheads="1"/>
          </p:cNvSpPr>
          <p:nvPr/>
        </p:nvSpPr>
        <p:spPr bwMode="auto">
          <a:xfrm>
            <a:off x="2201903" y="4181335"/>
            <a:ext cx="104736"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7" name="Oval 1099"/>
          <p:cNvSpPr>
            <a:spLocks noChangeArrowheads="1"/>
          </p:cNvSpPr>
          <p:nvPr/>
        </p:nvSpPr>
        <p:spPr bwMode="auto">
          <a:xfrm>
            <a:off x="6670672" y="4057875"/>
            <a:ext cx="104735" cy="947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8" name="Oval 1075"/>
          <p:cNvSpPr>
            <a:spLocks noChangeArrowheads="1"/>
          </p:cNvSpPr>
          <p:nvPr/>
        </p:nvSpPr>
        <p:spPr bwMode="auto">
          <a:xfrm>
            <a:off x="4459043" y="4090486"/>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9" name="Oval 1075"/>
          <p:cNvSpPr>
            <a:spLocks noChangeArrowheads="1"/>
          </p:cNvSpPr>
          <p:nvPr/>
        </p:nvSpPr>
        <p:spPr bwMode="auto">
          <a:xfrm>
            <a:off x="5023327" y="4379463"/>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0" name="Oval 1075"/>
          <p:cNvSpPr>
            <a:spLocks noChangeArrowheads="1"/>
          </p:cNvSpPr>
          <p:nvPr/>
        </p:nvSpPr>
        <p:spPr bwMode="auto">
          <a:xfrm>
            <a:off x="5589751" y="4450195"/>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1" name="Oval 1075"/>
          <p:cNvSpPr>
            <a:spLocks noChangeArrowheads="1"/>
          </p:cNvSpPr>
          <p:nvPr/>
        </p:nvSpPr>
        <p:spPr bwMode="auto">
          <a:xfrm>
            <a:off x="6148068" y="4156747"/>
            <a:ext cx="104735" cy="947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5" name="Oval 1073"/>
          <p:cNvSpPr>
            <a:spLocks noChangeArrowheads="1"/>
          </p:cNvSpPr>
          <p:nvPr/>
        </p:nvSpPr>
        <p:spPr bwMode="auto">
          <a:xfrm>
            <a:off x="3894294" y="3603544"/>
            <a:ext cx="104735" cy="94799"/>
          </a:xfrm>
          <a:prstGeom prst="ellipse">
            <a:avLst/>
          </a:prstGeom>
          <a:solidFill>
            <a:srgbClr val="00B0F0"/>
          </a:solidFill>
          <a:ln>
            <a:noFill/>
          </a:ln>
          <a:effectLst/>
        </p:spPr>
        <p:txBody>
          <a:bodyPr wrap="none" anchor="ctr"/>
          <a:lstStyle/>
          <a:p>
            <a:pPr algn="ctr"/>
            <a:endParaRPr lang="en-US" dirty="0"/>
          </a:p>
        </p:txBody>
      </p:sp>
      <p:sp>
        <p:nvSpPr>
          <p:cNvPr id="52" name="Oval 1074"/>
          <p:cNvSpPr>
            <a:spLocks noChangeArrowheads="1"/>
          </p:cNvSpPr>
          <p:nvPr/>
        </p:nvSpPr>
        <p:spPr bwMode="auto">
          <a:xfrm>
            <a:off x="3340696" y="3751463"/>
            <a:ext cx="104735" cy="94799"/>
          </a:xfrm>
          <a:prstGeom prst="ellipse">
            <a:avLst/>
          </a:prstGeom>
          <a:solidFill>
            <a:srgbClr val="00B0F0"/>
          </a:solidFill>
          <a:ln>
            <a:noFill/>
          </a:ln>
          <a:effectLst/>
        </p:spPr>
        <p:txBody>
          <a:bodyPr wrap="none" anchor="ctr"/>
          <a:lstStyle/>
          <a:p>
            <a:pPr algn="ctr"/>
            <a:endParaRPr lang="en-US" dirty="0"/>
          </a:p>
        </p:txBody>
      </p:sp>
      <p:sp>
        <p:nvSpPr>
          <p:cNvPr id="53" name="Oval 1075"/>
          <p:cNvSpPr>
            <a:spLocks noChangeArrowheads="1"/>
          </p:cNvSpPr>
          <p:nvPr/>
        </p:nvSpPr>
        <p:spPr bwMode="auto">
          <a:xfrm>
            <a:off x="2769999" y="4145888"/>
            <a:ext cx="104735" cy="94799"/>
          </a:xfrm>
          <a:prstGeom prst="ellipse">
            <a:avLst/>
          </a:prstGeom>
          <a:solidFill>
            <a:srgbClr val="00B0F0"/>
          </a:solidFill>
          <a:ln>
            <a:noFill/>
          </a:ln>
          <a:effectLst/>
        </p:spPr>
        <p:txBody>
          <a:bodyPr wrap="none" anchor="ctr"/>
          <a:lstStyle/>
          <a:p>
            <a:pPr algn="ctr"/>
            <a:endParaRPr lang="en-US" dirty="0"/>
          </a:p>
        </p:txBody>
      </p:sp>
      <p:sp>
        <p:nvSpPr>
          <p:cNvPr id="54" name="Oval 1076"/>
          <p:cNvSpPr>
            <a:spLocks noChangeArrowheads="1"/>
          </p:cNvSpPr>
          <p:nvPr/>
        </p:nvSpPr>
        <p:spPr bwMode="auto">
          <a:xfrm>
            <a:off x="2205713" y="4345348"/>
            <a:ext cx="104736" cy="94799"/>
          </a:xfrm>
          <a:prstGeom prst="ellipse">
            <a:avLst/>
          </a:prstGeom>
          <a:solidFill>
            <a:srgbClr val="00B0F0"/>
          </a:solidFill>
          <a:ln>
            <a:noFill/>
          </a:ln>
          <a:effectLst/>
        </p:spPr>
        <p:txBody>
          <a:bodyPr wrap="none" anchor="ctr"/>
          <a:lstStyle/>
          <a:p>
            <a:pPr algn="ctr"/>
            <a:endParaRPr lang="en-US" dirty="0"/>
          </a:p>
        </p:txBody>
      </p:sp>
      <p:sp>
        <p:nvSpPr>
          <p:cNvPr id="55" name="Oval 1099"/>
          <p:cNvSpPr>
            <a:spLocks noChangeArrowheads="1"/>
          </p:cNvSpPr>
          <p:nvPr/>
        </p:nvSpPr>
        <p:spPr bwMode="auto">
          <a:xfrm>
            <a:off x="6674483" y="3893852"/>
            <a:ext cx="104735" cy="94799"/>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56" name="Oval 1075"/>
          <p:cNvSpPr>
            <a:spLocks noChangeArrowheads="1"/>
          </p:cNvSpPr>
          <p:nvPr/>
        </p:nvSpPr>
        <p:spPr bwMode="auto">
          <a:xfrm>
            <a:off x="4462852" y="3941511"/>
            <a:ext cx="104735" cy="94799"/>
          </a:xfrm>
          <a:prstGeom prst="ellipse">
            <a:avLst/>
          </a:prstGeom>
          <a:solidFill>
            <a:srgbClr val="00B0F0"/>
          </a:solidFill>
          <a:ln>
            <a:noFill/>
          </a:ln>
          <a:effectLst/>
        </p:spPr>
        <p:txBody>
          <a:bodyPr wrap="none" anchor="ctr"/>
          <a:lstStyle/>
          <a:p>
            <a:pPr algn="ctr"/>
            <a:endParaRPr lang="en-US" dirty="0"/>
          </a:p>
        </p:txBody>
      </p:sp>
      <p:sp>
        <p:nvSpPr>
          <p:cNvPr id="57" name="Oval 1075"/>
          <p:cNvSpPr>
            <a:spLocks noChangeArrowheads="1"/>
          </p:cNvSpPr>
          <p:nvPr/>
        </p:nvSpPr>
        <p:spPr bwMode="auto">
          <a:xfrm>
            <a:off x="5027136" y="4250124"/>
            <a:ext cx="104735" cy="94799"/>
          </a:xfrm>
          <a:prstGeom prst="ellipse">
            <a:avLst/>
          </a:prstGeom>
          <a:solidFill>
            <a:srgbClr val="00B0F0"/>
          </a:solidFill>
          <a:ln>
            <a:noFill/>
          </a:ln>
          <a:effectLst/>
        </p:spPr>
        <p:txBody>
          <a:bodyPr wrap="none" anchor="ctr"/>
          <a:lstStyle/>
          <a:p>
            <a:pPr algn="ctr"/>
            <a:endParaRPr lang="en-US" dirty="0"/>
          </a:p>
        </p:txBody>
      </p:sp>
      <p:sp>
        <p:nvSpPr>
          <p:cNvPr id="58" name="Oval 1075"/>
          <p:cNvSpPr>
            <a:spLocks noChangeArrowheads="1"/>
          </p:cNvSpPr>
          <p:nvPr/>
        </p:nvSpPr>
        <p:spPr bwMode="auto">
          <a:xfrm>
            <a:off x="5593560" y="4624642"/>
            <a:ext cx="104735" cy="94799"/>
          </a:xfrm>
          <a:prstGeom prst="ellipse">
            <a:avLst/>
          </a:prstGeom>
          <a:solidFill>
            <a:srgbClr val="00B0F0"/>
          </a:solidFill>
          <a:ln>
            <a:noFill/>
          </a:ln>
          <a:effectLst/>
        </p:spPr>
        <p:txBody>
          <a:bodyPr wrap="none" anchor="ctr"/>
          <a:lstStyle/>
          <a:p>
            <a:pPr algn="ctr"/>
            <a:endParaRPr lang="en-US" dirty="0"/>
          </a:p>
        </p:txBody>
      </p:sp>
      <p:sp>
        <p:nvSpPr>
          <p:cNvPr id="59" name="Oval 1075"/>
          <p:cNvSpPr>
            <a:spLocks noChangeArrowheads="1"/>
          </p:cNvSpPr>
          <p:nvPr/>
        </p:nvSpPr>
        <p:spPr bwMode="auto">
          <a:xfrm>
            <a:off x="6151879" y="4239963"/>
            <a:ext cx="104735" cy="94799"/>
          </a:xfrm>
          <a:prstGeom prst="ellipse">
            <a:avLst/>
          </a:prstGeom>
          <a:solidFill>
            <a:srgbClr val="00B0F0"/>
          </a:solidFill>
          <a:ln>
            <a:noFill/>
          </a:ln>
          <a:effectLst/>
        </p:spPr>
        <p:txBody>
          <a:bodyPr wrap="none" anchor="ctr"/>
          <a:lstStyle/>
          <a:p>
            <a:pPr algn="ctr"/>
            <a:endParaRPr lang="en-US" dirty="0"/>
          </a:p>
        </p:txBody>
      </p:sp>
      <p:sp>
        <p:nvSpPr>
          <p:cNvPr id="33" name="Footer Placeholder 1">
            <a:extLst>
              <a:ext uri="{FF2B5EF4-FFF2-40B4-BE49-F238E27FC236}">
                <a16:creationId xmlns:a16="http://schemas.microsoft.com/office/drawing/2014/main" id="{87521144-CFE0-4F38-B639-B3105A3836A2}"/>
              </a:ext>
            </a:extLst>
          </p:cNvPr>
          <p:cNvSpPr>
            <a:spLocks noGrp="1"/>
          </p:cNvSpPr>
          <p:nvPr>
            <p:ph type="ftr" sz="quarter" idx="11"/>
          </p:nvPr>
        </p:nvSpPr>
        <p:spPr>
          <a:xfrm>
            <a:off x="5786439" y="6591301"/>
            <a:ext cx="3281362" cy="266700"/>
          </a:xfrm>
        </p:spPr>
        <p:txBody>
          <a:bodyPr/>
          <a:lstStyle/>
          <a:p>
            <a:pPr>
              <a:defRPr/>
            </a:pPr>
            <a:r>
              <a:rPr lang="en-US" dirty="0" err="1">
                <a:solidFill>
                  <a:srgbClr val="438086"/>
                </a:solidFill>
              </a:rPr>
              <a:t>Echihabi</a:t>
            </a:r>
            <a:r>
              <a:rPr lang="en-US" dirty="0">
                <a:solidFill>
                  <a:srgbClr val="438086"/>
                </a:solidFill>
              </a:rPr>
              <a:t>, </a:t>
            </a:r>
            <a:r>
              <a:rPr lang="en-US" dirty="0" err="1">
                <a:solidFill>
                  <a:srgbClr val="438086"/>
                </a:solidFill>
              </a:rPr>
              <a:t>Zoumpatianos</a:t>
            </a:r>
            <a:r>
              <a:rPr lang="en-US" dirty="0">
                <a:solidFill>
                  <a:srgbClr val="438086"/>
                </a:solidFill>
              </a:rPr>
              <a:t>, Palpanas - ICDE 2021</a:t>
            </a:r>
          </a:p>
        </p:txBody>
      </p:sp>
    </p:spTree>
    <p:extLst>
      <p:ext uri="{BB962C8B-B14F-4D97-AF65-F5344CB8AC3E}">
        <p14:creationId xmlns:p14="http://schemas.microsoft.com/office/powerpoint/2010/main" val="9165087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19286</TotalTime>
  <Words>31361</Words>
  <Application>Microsoft Office PowerPoint</Application>
  <PresentationFormat>On-screen Show (4:3)</PresentationFormat>
  <Paragraphs>5764</Paragraphs>
  <Slides>387</Slides>
  <Notes>206</Notes>
  <HiddenSlides>6</HiddenSlides>
  <MMClips>0</MMClips>
  <ScaleCrop>false</ScaleCrop>
  <HeadingPairs>
    <vt:vector size="8" baseType="variant">
      <vt:variant>
        <vt:lpstr>Fonts Used</vt:lpstr>
      </vt:variant>
      <vt:variant>
        <vt:i4>25</vt:i4>
      </vt:variant>
      <vt:variant>
        <vt:lpstr>Theme</vt:lpstr>
      </vt:variant>
      <vt:variant>
        <vt:i4>10</vt:i4>
      </vt:variant>
      <vt:variant>
        <vt:lpstr>Embedded OLE Servers</vt:lpstr>
      </vt:variant>
      <vt:variant>
        <vt:i4>1</vt:i4>
      </vt:variant>
      <vt:variant>
        <vt:lpstr>Slide Titles</vt:lpstr>
      </vt:variant>
      <vt:variant>
        <vt:i4>387</vt:i4>
      </vt:variant>
    </vt:vector>
  </HeadingPairs>
  <TitlesOfParts>
    <vt:vector size="423" baseType="lpstr">
      <vt:lpstr>-apple-system</vt:lpstr>
      <vt:lpstr>Arial</vt:lpstr>
      <vt:lpstr>Arial</vt:lpstr>
      <vt:lpstr>Burtinomatic-DemiBold</vt:lpstr>
      <vt:lpstr>Calibri</vt:lpstr>
      <vt:lpstr>Cambria Math</vt:lpstr>
      <vt:lpstr>Century Gothic</vt:lpstr>
      <vt:lpstr>charter</vt:lpstr>
      <vt:lpstr>Courier New</vt:lpstr>
      <vt:lpstr>Georgia</vt:lpstr>
      <vt:lpstr>Gill Sans</vt:lpstr>
      <vt:lpstr>Helvetica</vt:lpstr>
      <vt:lpstr>Helvetica Neue</vt:lpstr>
      <vt:lpstr>Indie Flower</vt:lpstr>
      <vt:lpstr>NimbusRomNo9L-Regu</vt:lpstr>
      <vt:lpstr>NimbusSanL-Regu</vt:lpstr>
      <vt:lpstr>Open Sans</vt:lpstr>
      <vt:lpstr>Palatino Linotype</vt:lpstr>
      <vt:lpstr>Segoe UI</vt:lpstr>
      <vt:lpstr>Tahoma</vt:lpstr>
      <vt:lpstr>Times</vt:lpstr>
      <vt:lpstr>Times New Roman</vt:lpstr>
      <vt:lpstr>Trebuchet MS</vt:lpstr>
      <vt:lpstr>Wingdings</vt:lpstr>
      <vt:lpstr>Wingdings 2</vt:lpstr>
      <vt:lpstr>Urban</vt:lpstr>
      <vt:lpstr>4_Urban</vt:lpstr>
      <vt:lpstr>4_Office Theme</vt:lpstr>
      <vt:lpstr>2_Urban</vt:lpstr>
      <vt:lpstr>5_Urban</vt:lpstr>
      <vt:lpstr>Urban</vt:lpstr>
      <vt:lpstr>Office Theme</vt:lpstr>
      <vt:lpstr>7_Office Theme</vt:lpstr>
      <vt:lpstr>8_Office Theme</vt:lpstr>
      <vt:lpstr>2_Office Theme</vt:lpstr>
      <vt:lpstr>Equation</vt:lpstr>
      <vt:lpstr>PowerPoint Presentation</vt:lpstr>
      <vt:lpstr>Questions This Tutorial Answers</vt:lpstr>
      <vt:lpstr>Acknowledgements</vt:lpstr>
      <vt:lpstr>Introduction, Motivation</vt:lpstr>
      <vt:lpstr>High-d data is everywhere</vt:lpstr>
      <vt:lpstr>PowerPoint Presentation</vt:lpstr>
      <vt:lpstr>Popular High-d data</vt:lpstr>
      <vt:lpstr>Popular High-d data</vt:lpstr>
      <vt:lpstr>Popular High-d data</vt:lpstr>
      <vt:lpstr>Popular High-d data</vt:lpstr>
      <vt:lpstr>Popular High-d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High-d Similarity Search</vt:lpstr>
      <vt:lpstr>High-d Similarity Search</vt:lpstr>
      <vt:lpstr>Problem Variations</vt:lpstr>
      <vt:lpstr>Problem Variations</vt:lpstr>
      <vt:lpstr>Problem Variations</vt:lpstr>
      <vt:lpstr>Problem Variations</vt:lpstr>
      <vt:lpstr>Problem Variations</vt:lpstr>
      <vt:lpstr>Problem Variations</vt:lpstr>
      <vt:lpstr>Problem Variations</vt:lpstr>
      <vt:lpstr>Problem Variations</vt:lpstr>
      <vt:lpstr>Euclidean Distance</vt:lpstr>
      <vt:lpstr>Euclidean Distance</vt:lpstr>
      <vt:lpstr>Euclidean Distance</vt:lpstr>
      <vt:lpstr>Similarity Matching Fast Euclidean Distance</vt:lpstr>
      <vt:lpstr>Similarity Matching Fast Euclidean Distance</vt:lpstr>
      <vt:lpstr>Similarity Matching Fast Euclidean Distance</vt:lpstr>
      <vt:lpstr>Similarity Matching Fast Euclidean Distance</vt:lpstr>
      <vt:lpstr>Similarity Matching Fast Euclidean Distance</vt:lpstr>
      <vt:lpstr>Similarity Matching Fast Euclidean Distance</vt:lpstr>
      <vt:lpstr>Similarity Matching Fast Euclidean Distance</vt:lpstr>
      <vt:lpstr>Similarity Matching Fast Euclidean Distance</vt:lpstr>
      <vt:lpstr>Correlation</vt:lpstr>
      <vt:lpstr>Correlation</vt:lpstr>
      <vt:lpstr>Correlation</vt:lpstr>
      <vt:lpstr>Correlation</vt:lpstr>
      <vt:lpstr> Pearson’s Correlation Coefficient</vt:lpstr>
      <vt:lpstr> Pearson’s Correlation Coefficient</vt:lpstr>
      <vt:lpstr> Pearson’s Correlation Coefficient</vt:lpstr>
      <vt:lpstr>PC and ED</vt:lpstr>
      <vt:lpstr>Distance Measures: LCSS against Euclidean, DTW </vt:lpstr>
      <vt:lpstr>Distance Measures: LCSS against Euclidean, DTW </vt:lpstr>
      <vt:lpstr>Distance Measures: LCSS against Euclidean, DTW </vt:lpstr>
      <vt:lpstr>Distance Measures: Cosine Distance</vt:lpstr>
      <vt:lpstr>Problem Variations</vt:lpstr>
      <vt:lpstr>Problem Variations</vt:lpstr>
      <vt:lpstr>Problem Variations</vt:lpstr>
      <vt:lpstr>Similarity Matching</vt:lpstr>
      <vt:lpstr>Similarity Matching Nearest Neighbor (NN) Search</vt:lpstr>
      <vt:lpstr>Similarity Matching Nearest Neighbor (NN) Search</vt:lpstr>
      <vt:lpstr>Similarity Matching Nearest Neighbor (NN) Search</vt:lpstr>
      <vt:lpstr>Similarity Matching Nearest Neighbor (NN) Search</vt:lpstr>
      <vt:lpstr>Similarity Matching k-Nearest Neighbors (kNN) Search</vt:lpstr>
      <vt:lpstr>Similarity Matching k-Nearest Neighbors (kNN) Search</vt:lpstr>
      <vt:lpstr>Similarity Matching k-Nearest Neighbors (kNN) Search</vt:lpstr>
      <vt:lpstr>Similarity Matching k-Nearest Neighbors (kNN) Search</vt:lpstr>
      <vt:lpstr>Similarity Matching ε-Range Search</vt:lpstr>
      <vt:lpstr>Similarity Matching ε-Range Search</vt:lpstr>
      <vt:lpstr>Similarity Matching ε-Range Search</vt:lpstr>
      <vt:lpstr>Similarity Matching ε-Range Search</vt:lpstr>
      <vt:lpstr>Problem Variations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Meaningfulness of NN queries in high-d spaces</vt:lpstr>
      <vt:lpstr>High-d Similarity Search</vt:lpstr>
      <vt:lpstr>Similarity Search Process</vt:lpstr>
      <vt:lpstr>PowerPoint Presentation</vt:lpstr>
      <vt:lpstr>PowerPoint Presentation</vt:lpstr>
      <vt:lpstr>PowerPoint Presentation</vt:lpstr>
      <vt:lpstr>PowerPoint Presentation</vt:lpstr>
      <vt:lpstr>Questions?</vt:lpstr>
      <vt:lpstr>Data Series Similarity Search </vt:lpstr>
      <vt:lpstr>Outline</vt:lpstr>
      <vt:lpstr>Data Series Similarity Search              Pre-processing Tasks</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PowerPoint Presentation</vt:lpstr>
      <vt:lpstr>Comparison of Representations</vt:lpstr>
      <vt:lpstr>Comparison of Representations</vt:lpstr>
      <vt:lpstr>Comparison of Representations</vt:lpstr>
      <vt:lpstr>Data Series Similarity Search              Common Framework</vt:lpstr>
      <vt:lpstr>GEMINI Framework</vt:lpstr>
      <vt:lpstr>PowerPoint Presentation</vt:lpstr>
      <vt:lpstr>GEMINI: contractiveness</vt:lpstr>
      <vt:lpstr>Data Series Similarity Search                 Classes of Methods</vt:lpstr>
      <vt:lpstr>PowerPoint Presentation</vt:lpstr>
      <vt:lpstr>Similarity Matching Serial Scan</vt:lpstr>
      <vt:lpstr>Similarity Matching Serial Scan</vt:lpstr>
      <vt:lpstr>Similarity Matching Serial Scan</vt:lpstr>
      <vt:lpstr>Similarity Matching Serial Scan</vt:lpstr>
      <vt:lpstr>Similarity Matching Serial Scan</vt:lpstr>
      <vt:lpstr>Similarity Matching Serial Scan</vt:lpstr>
      <vt:lpstr>Similarity Matching Serial Scan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Similarity Search            Data Series Extensions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Data Series Similarity Search       State-of-the-Art Methods</vt:lpstr>
      <vt:lpstr>Data Series Similarity Search       State-of-the-Art Methods</vt:lpstr>
      <vt:lpstr>iSAX Summarization</vt:lpstr>
      <vt:lpstr>iSAX Summarization</vt:lpstr>
      <vt:lpstr>iSAX Summarization</vt:lpstr>
      <vt:lpstr>iSAX Summarization iSAX Summarization </vt:lpstr>
      <vt:lpstr>iSAX Index Family</vt:lpstr>
      <vt:lpstr>iSAX Index Family</vt:lpstr>
      <vt:lpstr>iSAX Index Family</vt:lpstr>
      <vt:lpstr>iSAX Index Family</vt:lpstr>
      <vt:lpstr>iSAX Index Family</vt:lpstr>
      <vt:lpstr>iSAX Index Family</vt:lpstr>
      <vt:lpstr>iSAX Index Family</vt:lpstr>
      <vt:lpstr>iSAX Index Family</vt:lpstr>
      <vt:lpstr>PowerPoint Presentation</vt:lpstr>
      <vt:lpstr>PowerPoint Presentation</vt:lpstr>
      <vt:lpstr>ADS+</vt:lpstr>
      <vt:lpstr>PowerPoint Presentation</vt:lpstr>
      <vt:lpstr>PowerPoint Presentation</vt:lpstr>
      <vt:lpstr>PowerPoint Presentation</vt:lpstr>
      <vt:lpstr>PowerPoint Presentation</vt:lpstr>
      <vt:lpstr>PowerPoint Presentation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Extensions…</vt:lpstr>
      <vt:lpstr>Extensions…</vt:lpstr>
      <vt:lpstr>Extensions…</vt:lpstr>
      <vt:lpstr>Extensions…</vt:lpstr>
      <vt:lpstr>Extensions…</vt:lpstr>
      <vt:lpstr>Extensions…</vt:lpstr>
      <vt:lpstr>Extensions…</vt:lpstr>
      <vt:lpstr>Extensions…</vt:lpstr>
      <vt:lpstr>iSAX Index Family</vt:lpstr>
      <vt:lpstr>Symbolic Fourier Approximation (SFA) Summarization </vt:lpstr>
      <vt:lpstr>SFA Indexing </vt:lpstr>
      <vt:lpstr>DSTree Summarization </vt:lpstr>
      <vt:lpstr>DSTree Indexing </vt:lpstr>
      <vt:lpstr>ParSketch</vt:lpstr>
      <vt:lpstr>ParSketch</vt:lpstr>
      <vt:lpstr>ParSketch</vt:lpstr>
      <vt:lpstr>ParSketch</vt:lpstr>
      <vt:lpstr>PowerPoint Presentation</vt:lpstr>
      <vt:lpstr>PowerPoint Presentation</vt:lpstr>
      <vt:lpstr>Questions?</vt:lpstr>
      <vt:lpstr>High-d Vector Similarity Search           State-of-the-Art Methods</vt:lpstr>
      <vt:lpstr>High-d Vector Similarity Search Methods</vt:lpstr>
      <vt:lpstr>High-d Vector Similarity Search           State-of-the-Art Methods</vt:lpstr>
      <vt:lpstr>KD-tree</vt:lpstr>
      <vt:lpstr>Randomized KD-tree</vt:lpstr>
      <vt:lpstr>Flann</vt:lpstr>
      <vt:lpstr>MTree</vt:lpstr>
      <vt:lpstr>MTree</vt:lpstr>
      <vt:lpstr>Mtree- Fast pruning based on distP</vt:lpstr>
      <vt:lpstr>HD-Index</vt:lpstr>
      <vt:lpstr>HD-Index</vt:lpstr>
      <vt:lpstr>High-d Vector Similarity Search           State-of-the-Art Methods</vt:lpstr>
      <vt:lpstr>PowerPoint Presentation</vt:lpstr>
      <vt:lpstr>PowerPoint Presentation</vt:lpstr>
      <vt:lpstr>Probabilistic Mapping</vt:lpstr>
      <vt:lpstr>Probabilistic Mapping</vt:lpstr>
      <vt:lpstr>Probabilistic Distance Tracking Property of the Mapping</vt:lpstr>
      <vt:lpstr>Probabilistic Distance Tracking Property of the Mapping</vt:lpstr>
      <vt:lpstr>SRS</vt:lpstr>
      <vt:lpstr>C2LSH/QALSH</vt:lpstr>
      <vt:lpstr>Query-oblivious LSH functions</vt:lpstr>
      <vt:lpstr>PowerPoint Presentation</vt:lpstr>
      <vt:lpstr>PowerPoint Presentation</vt:lpstr>
      <vt:lpstr>PowerPoint Presentation</vt:lpstr>
      <vt:lpstr>High-d Vector Similarity Search           State-of-the-Art Methods</vt:lpstr>
      <vt:lpstr>VA-file</vt:lpstr>
      <vt:lpstr>VA-file</vt:lpstr>
      <vt:lpstr>VA+file</vt:lpstr>
      <vt:lpstr>PowerPoint Presentation</vt:lpstr>
      <vt:lpstr>PowerPoint Presentation</vt:lpstr>
      <vt:lpstr>PowerPoint Presentation</vt:lpstr>
      <vt:lpstr>PowerPoint Presentation</vt:lpstr>
      <vt:lpstr>PowerPoint Presentation</vt:lpstr>
      <vt:lpstr>High-d Vector Similarity Search           State-of-the-Art Methods</vt:lpstr>
      <vt:lpstr>PowerPoint Presentation</vt:lpstr>
      <vt:lpstr>PowerPoint Presentation</vt:lpstr>
      <vt:lpstr>PowerPoint Presentation</vt:lpstr>
      <vt:lpstr>PowerPoint Presentation</vt:lpstr>
      <vt:lpstr>Relative Neighbourhood graph (RNG)</vt:lpstr>
      <vt:lpstr>PowerPoint Presentation</vt:lpstr>
      <vt:lpstr>PowerPoint Presentation</vt:lpstr>
      <vt:lpstr>Questions?</vt:lpstr>
      <vt:lpstr>Experimental Comparisons:     Similarity Search Methods</vt:lpstr>
      <vt:lpstr>How do similarity search methods compare?</vt:lpstr>
      <vt:lpstr>Experimental Comparisons:                        A Taxonomy</vt:lpstr>
      <vt:lpstr>Methods</vt:lpstr>
      <vt:lpstr>Methods</vt:lpstr>
      <vt:lpstr>Methods</vt:lpstr>
      <vt:lpstr>Methods</vt:lpstr>
      <vt:lpstr>Methods</vt:lpstr>
      <vt:lpstr>Methods</vt:lpstr>
      <vt:lpstr>Methods</vt:lpstr>
      <vt:lpstr>Methods</vt:lpstr>
      <vt:lpstr>Methods</vt:lpstr>
      <vt:lpstr>Methods</vt:lpstr>
      <vt:lpstr>Experimental Comparisons:            Exact Query Answering</vt:lpstr>
      <vt:lpstr>Experimental Framework</vt:lpstr>
      <vt:lpstr>Time for Indexing (Idx) vs. Dataset Size</vt:lpstr>
      <vt:lpstr>Time for Indexing (Idx) vs. Dataset Size</vt:lpstr>
      <vt:lpstr>Time for Indexing (Idx) vs. Dataset Size</vt:lpstr>
      <vt:lpstr>Time for 100 Exact Queries vs. Dataset size</vt:lpstr>
      <vt:lpstr>Time for 100 Exact Queries vs. Dataset size</vt:lpstr>
      <vt:lpstr>Time for 100 Exact Queries vs. Dataset size</vt:lpstr>
      <vt:lpstr>Time for Idx + 100 Exact Queries vs. Dataset size</vt:lpstr>
      <vt:lpstr>Time for Idx + 100 Exact Queries vs. Dataset size</vt:lpstr>
      <vt:lpstr>Time for Idx + 100 Exact Queries vs. Dataset size</vt:lpstr>
      <vt:lpstr>Time for Idx + 10K Exact Queries vs. Dataset size</vt:lpstr>
      <vt:lpstr>Time for Idx + 10K Exact Queries vs. Dataset size</vt:lpstr>
      <vt:lpstr>Time for Idx + 10K Exact Queries vs. Dataset size</vt:lpstr>
      <vt:lpstr>Time for Idx + 10K Exact Queries vs. Series Length</vt:lpstr>
      <vt:lpstr>Time for Idx + 10K Exact Queries vs. Series Length</vt:lpstr>
      <vt:lpstr>Time for Idx + 10K Exact Queries vs. Series Length</vt:lpstr>
      <vt:lpstr>Unexpected Results</vt:lpstr>
      <vt:lpstr>TLB does not always predict performance</vt:lpstr>
      <vt:lpstr>TLB does not always predict performance</vt:lpstr>
      <vt:lpstr>TLB does not always predict performance</vt:lpstr>
      <vt:lpstr>TLB does not always predict performance</vt:lpstr>
      <vt:lpstr>TLB does not always predict performance</vt:lpstr>
      <vt:lpstr>TLB does not always predict performance</vt:lpstr>
      <vt:lpstr>TLB does not always predict performance</vt:lpstr>
      <vt:lpstr>Insights</vt:lpstr>
      <vt:lpstr>PowerPoint Presentation</vt:lpstr>
      <vt:lpstr>Experimental Comparisons: Approximate Query Answering</vt:lpstr>
      <vt:lpstr>Experimental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High-d Similarity Search: Challenges and Open Problems</vt:lpstr>
      <vt:lpstr>Challenges and Open Problems</vt:lpstr>
      <vt:lpstr>Challenges and Open Problems Outline</vt:lpstr>
      <vt:lpstr>Massive High-d Data Collections</vt:lpstr>
      <vt:lpstr>Challenges and Open Problems Outline</vt:lpstr>
      <vt:lpstr>Previous Studies</vt:lpstr>
      <vt:lpstr>Previous Studies</vt:lpstr>
      <vt:lpstr>Problem with Random Queries</vt:lpstr>
      <vt:lpstr>Previous Workloads</vt:lpstr>
      <vt:lpstr>Previous Workloads</vt:lpstr>
      <vt:lpstr>Benchmark Workloads</vt:lpstr>
      <vt:lpstr>Characterizing Queries</vt:lpstr>
      <vt:lpstr>PowerPoint Presentation</vt:lpstr>
      <vt:lpstr>Experiments  Densification Methods </vt:lpstr>
      <vt:lpstr>Experiments  Densification Methods </vt:lpstr>
      <vt:lpstr>Summary</vt:lpstr>
      <vt:lpstr>Challenges and Open Problems Outline</vt:lpstr>
      <vt:lpstr>Interactive Analytics?</vt:lpstr>
      <vt:lpstr>Need for Interactive Analytics</vt:lpstr>
      <vt:lpstr>Need for Interactive Analytics</vt:lpstr>
      <vt:lpstr>Need for Interactive Analytics</vt:lpstr>
      <vt:lpstr>Need for Interactive Analytics</vt:lpstr>
      <vt:lpstr>Need for Interactive Analytics</vt:lpstr>
      <vt:lpstr>Need for Interactive Analytics</vt:lpstr>
      <vt:lpstr>Need for Interactive Analytics</vt:lpstr>
      <vt:lpstr>Need for Interactive Analytics</vt:lpstr>
      <vt:lpstr>Need for Interactive Analytics</vt:lpstr>
      <vt:lpstr>Need for Interactive Analytics</vt:lpstr>
      <vt:lpstr>Need for Interactive Analytics</vt:lpstr>
      <vt:lpstr>Need for Interactive Analytics</vt:lpstr>
      <vt:lpstr>Challenges and Open Problems Outline</vt:lpstr>
      <vt:lpstr>Need for Parallelization/Distribution</vt:lpstr>
      <vt:lpstr>Need for Parallelization/Distribution</vt:lpstr>
      <vt:lpstr>Challenges and Open Problems Outline</vt:lpstr>
      <vt:lpstr>Connections to Deep Learning</vt:lpstr>
      <vt:lpstr>Connections to Deep Learning</vt:lpstr>
      <vt:lpstr>Connections to Deep Learning</vt:lpstr>
      <vt:lpstr>Connections to Deep Learning</vt:lpstr>
      <vt:lpstr>Connections to Deep Learning</vt:lpstr>
      <vt:lpstr>Connections to Deep Learning</vt:lpstr>
      <vt:lpstr>Connections to Deep Learning</vt:lpstr>
      <vt:lpstr>Connections to Deep Learning</vt:lpstr>
      <vt:lpstr>Overall Conclusions</vt:lpstr>
      <vt:lpstr>Overall Conclusions</vt:lpstr>
      <vt:lpstr>Overall Conclusions</vt:lpstr>
      <vt:lpstr>PowerPoint Presentation</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Karima Echihabi</dc:creator>
  <cp:lastModifiedBy>Alpha</cp:lastModifiedBy>
  <cp:revision>333</cp:revision>
  <dcterms:created xsi:type="dcterms:W3CDTF">2020-06-23T20:06:46Z</dcterms:created>
  <dcterms:modified xsi:type="dcterms:W3CDTF">2021-04-21T14:07:59Z</dcterms:modified>
</cp:coreProperties>
</file>