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640" r:id="rId1"/>
  </p:sldMasterIdLst>
  <p:notesMasterIdLst>
    <p:notesMasterId r:id="rId354"/>
  </p:notesMasterIdLst>
  <p:sldIdLst>
    <p:sldId id="1352" r:id="rId2"/>
    <p:sldId id="714" r:id="rId3"/>
    <p:sldId id="1499" r:id="rId4"/>
    <p:sldId id="716" r:id="rId5"/>
    <p:sldId id="895" r:id="rId6"/>
    <p:sldId id="2199" r:id="rId7"/>
    <p:sldId id="2044" r:id="rId8"/>
    <p:sldId id="915" r:id="rId9"/>
    <p:sldId id="2068" r:id="rId10"/>
    <p:sldId id="2071" r:id="rId11"/>
    <p:sldId id="1407" r:id="rId12"/>
    <p:sldId id="1333" r:id="rId13"/>
    <p:sldId id="1336" r:id="rId14"/>
    <p:sldId id="1337" r:id="rId15"/>
    <p:sldId id="1338" r:id="rId16"/>
    <p:sldId id="1339" r:id="rId17"/>
    <p:sldId id="2120" r:id="rId18"/>
    <p:sldId id="2095" r:id="rId19"/>
    <p:sldId id="406" r:id="rId20"/>
    <p:sldId id="417" r:id="rId21"/>
    <p:sldId id="419" r:id="rId22"/>
    <p:sldId id="418" r:id="rId23"/>
    <p:sldId id="414" r:id="rId24"/>
    <p:sldId id="423" r:id="rId25"/>
    <p:sldId id="2242" r:id="rId26"/>
    <p:sldId id="1341" r:id="rId27"/>
    <p:sldId id="1343" r:id="rId28"/>
    <p:sldId id="1376" r:id="rId29"/>
    <p:sldId id="1377" r:id="rId30"/>
    <p:sldId id="1378" r:id="rId31"/>
    <p:sldId id="1379" r:id="rId32"/>
    <p:sldId id="1380" r:id="rId33"/>
    <p:sldId id="1381" r:id="rId34"/>
    <p:sldId id="1382" r:id="rId35"/>
    <p:sldId id="1383" r:id="rId36"/>
    <p:sldId id="2200" r:id="rId37"/>
    <p:sldId id="2243" r:id="rId38"/>
    <p:sldId id="2081" r:id="rId39"/>
    <p:sldId id="823" r:id="rId40"/>
    <p:sldId id="824" r:id="rId41"/>
    <p:sldId id="825" r:id="rId42"/>
    <p:sldId id="826" r:id="rId43"/>
    <p:sldId id="840" r:id="rId44"/>
    <p:sldId id="715" r:id="rId45"/>
    <p:sldId id="1319" r:id="rId46"/>
    <p:sldId id="606" r:id="rId47"/>
    <p:sldId id="2079" r:id="rId48"/>
    <p:sldId id="1291" r:id="rId49"/>
    <p:sldId id="1292" r:id="rId50"/>
    <p:sldId id="1293" r:id="rId51"/>
    <p:sldId id="1294" r:id="rId52"/>
    <p:sldId id="1295" r:id="rId53"/>
    <p:sldId id="1296" r:id="rId54"/>
    <p:sldId id="1297" r:id="rId55"/>
    <p:sldId id="1298" r:id="rId56"/>
    <p:sldId id="1299" r:id="rId57"/>
    <p:sldId id="1300" r:id="rId58"/>
    <p:sldId id="1301" r:id="rId59"/>
    <p:sldId id="1302" r:id="rId60"/>
    <p:sldId id="1303" r:id="rId61"/>
    <p:sldId id="307" r:id="rId62"/>
    <p:sldId id="1277" r:id="rId63"/>
    <p:sldId id="1278" r:id="rId64"/>
    <p:sldId id="1279" r:id="rId65"/>
    <p:sldId id="1320" r:id="rId66"/>
    <p:sldId id="1280" r:id="rId67"/>
    <p:sldId id="1281" r:id="rId68"/>
    <p:sldId id="1282" r:id="rId69"/>
    <p:sldId id="1283" r:id="rId70"/>
    <p:sldId id="1284" r:id="rId71"/>
    <p:sldId id="1285" r:id="rId72"/>
    <p:sldId id="1286" r:id="rId73"/>
    <p:sldId id="1287" r:id="rId74"/>
    <p:sldId id="319" r:id="rId75"/>
    <p:sldId id="1304" r:id="rId76"/>
    <p:sldId id="321" r:id="rId77"/>
    <p:sldId id="322" r:id="rId78"/>
    <p:sldId id="323" r:id="rId79"/>
    <p:sldId id="324" r:id="rId80"/>
    <p:sldId id="325" r:id="rId81"/>
    <p:sldId id="326" r:id="rId82"/>
    <p:sldId id="1305" r:id="rId83"/>
    <p:sldId id="328" r:id="rId84"/>
    <p:sldId id="329" r:id="rId85"/>
    <p:sldId id="1306" r:id="rId86"/>
    <p:sldId id="1307" r:id="rId87"/>
    <p:sldId id="332" r:id="rId88"/>
    <p:sldId id="333" r:id="rId89"/>
    <p:sldId id="1308" r:id="rId90"/>
    <p:sldId id="335" r:id="rId91"/>
    <p:sldId id="1309" r:id="rId92"/>
    <p:sldId id="337" r:id="rId93"/>
    <p:sldId id="338" r:id="rId94"/>
    <p:sldId id="339" r:id="rId95"/>
    <p:sldId id="2046" r:id="rId96"/>
    <p:sldId id="1033" r:id="rId97"/>
    <p:sldId id="2047" r:id="rId98"/>
    <p:sldId id="1034" r:id="rId99"/>
    <p:sldId id="1035" r:id="rId100"/>
    <p:sldId id="1036" r:id="rId101"/>
    <p:sldId id="2048" r:id="rId102"/>
    <p:sldId id="1037" r:id="rId103"/>
    <p:sldId id="934" r:id="rId104"/>
    <p:sldId id="940" r:id="rId105"/>
    <p:sldId id="2139" r:id="rId106"/>
    <p:sldId id="2239" r:id="rId107"/>
    <p:sldId id="2086" r:id="rId108"/>
    <p:sldId id="327" r:id="rId109"/>
    <p:sldId id="2241" r:id="rId110"/>
    <p:sldId id="2240" r:id="rId111"/>
    <p:sldId id="1346" r:id="rId112"/>
    <p:sldId id="2124" r:id="rId113"/>
    <p:sldId id="2125" r:id="rId114"/>
    <p:sldId id="501" r:id="rId115"/>
    <p:sldId id="502" r:id="rId116"/>
    <p:sldId id="292" r:id="rId117"/>
    <p:sldId id="350" r:id="rId118"/>
    <p:sldId id="2126" r:id="rId119"/>
    <p:sldId id="311" r:id="rId120"/>
    <p:sldId id="1349" r:id="rId121"/>
    <p:sldId id="1357" r:id="rId122"/>
    <p:sldId id="1358" r:id="rId123"/>
    <p:sldId id="1350" r:id="rId124"/>
    <p:sldId id="1408" r:id="rId125"/>
    <p:sldId id="2134" r:id="rId126"/>
    <p:sldId id="2135" r:id="rId127"/>
    <p:sldId id="2117" r:id="rId128"/>
    <p:sldId id="1048" r:id="rId129"/>
    <p:sldId id="1068" r:id="rId130"/>
    <p:sldId id="2136" r:id="rId131"/>
    <p:sldId id="2138" r:id="rId132"/>
    <p:sldId id="2121" r:id="rId133"/>
    <p:sldId id="2122" r:id="rId134"/>
    <p:sldId id="2123" r:id="rId135"/>
    <p:sldId id="2257" r:id="rId136"/>
    <p:sldId id="1144" r:id="rId137"/>
    <p:sldId id="1153" r:id="rId138"/>
    <p:sldId id="1154" r:id="rId139"/>
    <p:sldId id="1482" r:id="rId140"/>
    <p:sldId id="2141" r:id="rId141"/>
    <p:sldId id="1200" r:id="rId142"/>
    <p:sldId id="2087" r:id="rId143"/>
    <p:sldId id="2119" r:id="rId144"/>
    <p:sldId id="2089" r:id="rId145"/>
    <p:sldId id="2232" r:id="rId146"/>
    <p:sldId id="2231" r:id="rId147"/>
    <p:sldId id="2230" r:id="rId148"/>
    <p:sldId id="2229" r:id="rId149"/>
    <p:sldId id="2228" r:id="rId150"/>
    <p:sldId id="2245" r:id="rId151"/>
    <p:sldId id="2090" r:id="rId152"/>
    <p:sldId id="1512" r:id="rId153"/>
    <p:sldId id="1962" r:id="rId154"/>
    <p:sldId id="2010" r:id="rId155"/>
    <p:sldId id="1968" r:id="rId156"/>
    <p:sldId id="2012" r:id="rId157"/>
    <p:sldId id="2013" r:id="rId158"/>
    <p:sldId id="2014" r:id="rId159"/>
    <p:sldId id="2016" r:id="rId160"/>
    <p:sldId id="2022" r:id="rId161"/>
    <p:sldId id="1993" r:id="rId162"/>
    <p:sldId id="2091" r:id="rId163"/>
    <p:sldId id="2170" r:id="rId164"/>
    <p:sldId id="360" r:id="rId165"/>
    <p:sldId id="2110" r:id="rId166"/>
    <p:sldId id="2108" r:id="rId167"/>
    <p:sldId id="2025" r:id="rId168"/>
    <p:sldId id="412" r:id="rId169"/>
    <p:sldId id="435" r:id="rId170"/>
    <p:sldId id="413" r:id="rId171"/>
    <p:sldId id="436" r:id="rId172"/>
    <p:sldId id="2258" r:id="rId173"/>
    <p:sldId id="2259" r:id="rId174"/>
    <p:sldId id="2092" r:id="rId175"/>
    <p:sldId id="2114" r:id="rId176"/>
    <p:sldId id="2027" r:id="rId177"/>
    <p:sldId id="2115" r:id="rId178"/>
    <p:sldId id="2116" r:id="rId179"/>
    <p:sldId id="2118" r:id="rId180"/>
    <p:sldId id="2041" r:id="rId181"/>
    <p:sldId id="2042" r:id="rId182"/>
    <p:sldId id="2261" r:id="rId183"/>
    <p:sldId id="2205" r:id="rId184"/>
    <p:sldId id="2210" r:id="rId185"/>
    <p:sldId id="2208" r:id="rId186"/>
    <p:sldId id="2211" r:id="rId187"/>
    <p:sldId id="2209" r:id="rId188"/>
    <p:sldId id="2212" r:id="rId189"/>
    <p:sldId id="2094" r:id="rId190"/>
    <p:sldId id="2075" r:id="rId191"/>
    <p:sldId id="2054" r:id="rId192"/>
    <p:sldId id="2084" r:id="rId193"/>
    <p:sldId id="466" r:id="rId194"/>
    <p:sldId id="467" r:id="rId195"/>
    <p:sldId id="468" r:id="rId196"/>
    <p:sldId id="469" r:id="rId197"/>
    <p:sldId id="470" r:id="rId198"/>
    <p:sldId id="1116" r:id="rId199"/>
    <p:sldId id="1117" r:id="rId200"/>
    <p:sldId id="1118" r:id="rId201"/>
    <p:sldId id="1119" r:id="rId202"/>
    <p:sldId id="381" r:id="rId203"/>
    <p:sldId id="1495" r:id="rId204"/>
    <p:sldId id="1250" r:id="rId205"/>
    <p:sldId id="2074" r:id="rId206"/>
    <p:sldId id="1166" r:id="rId207"/>
    <p:sldId id="1167" r:id="rId208"/>
    <p:sldId id="1168" r:id="rId209"/>
    <p:sldId id="1169" r:id="rId210"/>
    <p:sldId id="1170" r:id="rId211"/>
    <p:sldId id="1171" r:id="rId212"/>
    <p:sldId id="1172" r:id="rId213"/>
    <p:sldId id="1173" r:id="rId214"/>
    <p:sldId id="1174" r:id="rId215"/>
    <p:sldId id="1175" r:id="rId216"/>
    <p:sldId id="1176" r:id="rId217"/>
    <p:sldId id="1177" r:id="rId218"/>
    <p:sldId id="1178" r:id="rId219"/>
    <p:sldId id="1179" r:id="rId220"/>
    <p:sldId id="1180" r:id="rId221"/>
    <p:sldId id="2093" r:id="rId222"/>
    <p:sldId id="1181" r:id="rId223"/>
    <p:sldId id="1182" r:id="rId224"/>
    <p:sldId id="1183" r:id="rId225"/>
    <p:sldId id="1184" r:id="rId226"/>
    <p:sldId id="1185" r:id="rId227"/>
    <p:sldId id="1186" r:id="rId228"/>
    <p:sldId id="1187" r:id="rId229"/>
    <p:sldId id="1188" r:id="rId230"/>
    <p:sldId id="1189" r:id="rId231"/>
    <p:sldId id="2076" r:id="rId232"/>
    <p:sldId id="2055" r:id="rId233"/>
    <p:sldId id="518" r:id="rId234"/>
    <p:sldId id="991" r:id="rId235"/>
    <p:sldId id="992" r:id="rId236"/>
    <p:sldId id="2056" r:id="rId237"/>
    <p:sldId id="2057" r:id="rId238"/>
    <p:sldId id="492" r:id="rId239"/>
    <p:sldId id="491" r:id="rId240"/>
    <p:sldId id="489" r:id="rId241"/>
    <p:sldId id="2213" r:id="rId242"/>
    <p:sldId id="500" r:id="rId243"/>
    <p:sldId id="533" r:id="rId244"/>
    <p:sldId id="2214" r:id="rId245"/>
    <p:sldId id="2058" r:id="rId246"/>
    <p:sldId id="503" r:id="rId247"/>
    <p:sldId id="528" r:id="rId248"/>
    <p:sldId id="2215" r:id="rId249"/>
    <p:sldId id="2216" r:id="rId250"/>
    <p:sldId id="532" r:id="rId251"/>
    <p:sldId id="510" r:id="rId252"/>
    <p:sldId id="511" r:id="rId253"/>
    <p:sldId id="512" r:id="rId254"/>
    <p:sldId id="2237" r:id="rId255"/>
    <p:sldId id="2238" r:id="rId256"/>
    <p:sldId id="1373" r:id="rId257"/>
    <p:sldId id="2203" r:id="rId258"/>
    <p:sldId id="1001" r:id="rId259"/>
    <p:sldId id="1000" r:id="rId260"/>
    <p:sldId id="2142" r:id="rId261"/>
    <p:sldId id="1065" r:id="rId262"/>
    <p:sldId id="2189" r:id="rId263"/>
    <p:sldId id="1067" r:id="rId264"/>
    <p:sldId id="1145" r:id="rId265"/>
    <p:sldId id="2191" r:id="rId266"/>
    <p:sldId id="2192" r:id="rId267"/>
    <p:sldId id="2193" r:id="rId268"/>
    <p:sldId id="2194" r:id="rId269"/>
    <p:sldId id="2195" r:id="rId270"/>
    <p:sldId id="2221" r:id="rId271"/>
    <p:sldId id="277" r:id="rId272"/>
    <p:sldId id="2224" r:id="rId273"/>
    <p:sldId id="2225" r:id="rId274"/>
    <p:sldId id="2226" r:id="rId275"/>
    <p:sldId id="2145" r:id="rId276"/>
    <p:sldId id="2196" r:id="rId277"/>
    <p:sldId id="272" r:id="rId278"/>
    <p:sldId id="306" r:id="rId279"/>
    <p:sldId id="2202" r:id="rId280"/>
    <p:sldId id="2151" r:id="rId281"/>
    <p:sldId id="2161" r:id="rId282"/>
    <p:sldId id="2164" r:id="rId283"/>
    <p:sldId id="2168" r:id="rId284"/>
    <p:sldId id="2165" r:id="rId285"/>
    <p:sldId id="2262" r:id="rId286"/>
    <p:sldId id="2166" r:id="rId287"/>
    <p:sldId id="2171" r:id="rId288"/>
    <p:sldId id="2172" r:id="rId289"/>
    <p:sldId id="2175" r:id="rId290"/>
    <p:sldId id="2176" r:id="rId291"/>
    <p:sldId id="2177" r:id="rId292"/>
    <p:sldId id="2157" r:id="rId293"/>
    <p:sldId id="2160" r:id="rId294"/>
    <p:sldId id="2155" r:id="rId295"/>
    <p:sldId id="2246" r:id="rId296"/>
    <p:sldId id="2247" r:id="rId297"/>
    <p:sldId id="2248" r:id="rId298"/>
    <p:sldId id="2249" r:id="rId299"/>
    <p:sldId id="2250" r:id="rId300"/>
    <p:sldId id="2251" r:id="rId301"/>
    <p:sldId id="2252" r:id="rId302"/>
    <p:sldId id="2178" r:id="rId303"/>
    <p:sldId id="2179" r:id="rId304"/>
    <p:sldId id="302" r:id="rId305"/>
    <p:sldId id="2180" r:id="rId306"/>
    <p:sldId id="2183" r:id="rId307"/>
    <p:sldId id="330" r:id="rId308"/>
    <p:sldId id="2184" r:id="rId309"/>
    <p:sldId id="2217" r:id="rId310"/>
    <p:sldId id="2219" r:id="rId311"/>
    <p:sldId id="2085" r:id="rId312"/>
    <p:sldId id="1262" r:id="rId313"/>
    <p:sldId id="2096" r:id="rId314"/>
    <p:sldId id="971" r:id="rId315"/>
    <p:sldId id="1271" r:id="rId316"/>
    <p:sldId id="993" r:id="rId317"/>
    <p:sldId id="994" r:id="rId318"/>
    <p:sldId id="995" r:id="rId319"/>
    <p:sldId id="996" r:id="rId320"/>
    <p:sldId id="997" r:id="rId321"/>
    <p:sldId id="998" r:id="rId322"/>
    <p:sldId id="1222" r:id="rId323"/>
    <p:sldId id="1258" r:id="rId324"/>
    <p:sldId id="1233" r:id="rId325"/>
    <p:sldId id="1234" r:id="rId326"/>
    <p:sldId id="999" r:id="rId327"/>
    <p:sldId id="1272" r:id="rId328"/>
    <p:sldId id="1040" r:id="rId329"/>
    <p:sldId id="1273" r:id="rId330"/>
    <p:sldId id="1162" r:id="rId331"/>
    <p:sldId id="1164" r:id="rId332"/>
    <p:sldId id="1275" r:id="rId333"/>
    <p:sldId id="2098" r:id="rId334"/>
    <p:sldId id="2097" r:id="rId335"/>
    <p:sldId id="1242" r:id="rId336"/>
    <p:sldId id="2254" r:id="rId337"/>
    <p:sldId id="2253" r:id="rId338"/>
    <p:sldId id="1002" r:id="rId339"/>
    <p:sldId id="2256" r:id="rId340"/>
    <p:sldId id="2255" r:id="rId341"/>
    <p:sldId id="1249" r:id="rId342"/>
    <p:sldId id="671" r:id="rId343"/>
    <p:sldId id="673" r:id="rId344"/>
    <p:sldId id="672" r:id="rId345"/>
    <p:sldId id="674" r:id="rId346"/>
    <p:sldId id="2113" r:id="rId347"/>
    <p:sldId id="1264" r:id="rId348"/>
    <p:sldId id="2169" r:id="rId349"/>
    <p:sldId id="705" r:id="rId350"/>
    <p:sldId id="1251" r:id="rId351"/>
    <p:sldId id="2181" r:id="rId352"/>
    <p:sldId id="1245" r:id="rId3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ma ECHIHABI" initials="KE" lastIdx="1" clrIdx="0">
    <p:extLst>
      <p:ext uri="{19B8F6BF-5375-455C-9EA6-DF929625EA0E}">
        <p15:presenceInfo xmlns:p15="http://schemas.microsoft.com/office/powerpoint/2012/main" userId="S::Karima.ECHIHABI@um6p.ma::2a494331-98b6-4a0c-9757-bed0901375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18" autoAdjust="0"/>
    <p:restoredTop sz="89052" autoAdjust="0"/>
  </p:normalViewPr>
  <p:slideViewPr>
    <p:cSldViewPr snapToGrid="0">
      <p:cViewPr varScale="1">
        <p:scale>
          <a:sx n="93" d="100"/>
          <a:sy n="93" d="100"/>
        </p:scale>
        <p:origin x="1212" y="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viewProps" Target="viewProps.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tableStyles" Target="tableStyles.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commentAuthors" Target="commentAuthor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presProps" Target="pres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theme" Target="theme/theme1.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r>
              <a:rPr lang="en-US"/>
              <a:t>Breakdown of time consumption </a:t>
            </a:r>
          </a:p>
        </c:rich>
      </c:tx>
      <c:overlay val="0"/>
      <c:spPr>
        <a:noFill/>
        <a:ln>
          <a:noFill/>
        </a:ln>
        <a:effectLst/>
      </c:spPr>
      <c:txPr>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endParaRPr lang="en-US"/>
        </a:p>
      </c:txPr>
    </c:title>
    <c:autoTitleDeleted val="0"/>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explosion val="5"/>
          <c:dPt>
            <c:idx val="0"/>
            <c:bubble3D val="0"/>
            <c:explosion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F9-48FF-B533-6C3830A91F11}"/>
              </c:ext>
            </c:extLst>
          </c:dPt>
          <c:dPt>
            <c:idx val="1"/>
            <c:bubble3D val="0"/>
            <c:explosion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F9-48FF-B533-6C3830A91F11}"/>
              </c:ext>
            </c:extLst>
          </c:dPt>
          <c:dPt>
            <c:idx val="2"/>
            <c:bubble3D val="0"/>
            <c:explosion val="0"/>
            <c:spPr>
              <a:solidFill>
                <a:srgbClr val="F23C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F9-48FF-B533-6C3830A91F11}"/>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F9-48FF-B533-6C3830A91F11}"/>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F9-48FF-B533-6C3830A91F11}"/>
              </c:ext>
            </c:extLst>
          </c:dPt>
          <c:dLbls>
            <c:dLbl>
              <c:idx val="1"/>
              <c:layout>
                <c:manualLayout>
                  <c:x val="-1.3388996467483439E-2"/>
                  <c:y val="-2.76838916992205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F9-48FF-B533-6C3830A91F11}"/>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F9-48FF-B533-6C3830A91F1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CPU</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FFF9-48FF-B533-6C3830A91F1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9221269143384412"/>
          <c:y val="0.30644481673837504"/>
          <c:w val="0.24732007571882036"/>
          <c:h val="0.3835377887090676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Open Sans" panose="020B0604020202020204"/>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Open Sans" panose="020B0604020202020204"/>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9193658439662121E-2"/>
          <c:y val="1.463750028889043E-2"/>
          <c:w val="0.54662553634591171"/>
          <c:h val="0.94037139753634247"/>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spPr>
            <a:ln>
              <a:noFill/>
            </a:ln>
          </c:spPr>
          <c:explosion val="5"/>
          <c:dPt>
            <c:idx val="0"/>
            <c:bubble3D val="0"/>
            <c:explosion val="0"/>
            <c:spPr>
              <a:noFill/>
              <a:ln>
                <a:noFill/>
              </a:ln>
              <a:effectLst/>
            </c:spPr>
            <c:extLst>
              <c:ext xmlns:c16="http://schemas.microsoft.com/office/drawing/2014/chart" uri="{C3380CC4-5D6E-409C-BE32-E72D297353CC}">
                <c16:uniqueId val="{00000001-3A91-4FCB-803F-A15966E76922}"/>
              </c:ext>
            </c:extLst>
          </c:dPt>
          <c:dPt>
            <c:idx val="1"/>
            <c:bubble3D val="0"/>
            <c:explosion val="0"/>
            <c:spPr>
              <a:noFill/>
              <a:ln>
                <a:noFill/>
              </a:ln>
              <a:effectLst/>
            </c:spPr>
            <c:extLst>
              <c:ext xmlns:c16="http://schemas.microsoft.com/office/drawing/2014/chart" uri="{C3380CC4-5D6E-409C-BE32-E72D297353CC}">
                <c16:uniqueId val="{00000003-3A91-4FCB-803F-A15966E76922}"/>
              </c:ext>
            </c:extLst>
          </c:dPt>
          <c:dPt>
            <c:idx val="2"/>
            <c:bubble3D val="0"/>
            <c:explosion val="12"/>
            <c:spPr>
              <a:solidFill>
                <a:srgbClr val="F23C00"/>
              </a:solidFill>
              <a:ln>
                <a:noFill/>
              </a:ln>
              <a:effectLst>
                <a:glow rad="101600">
                  <a:schemeClr val="accent2">
                    <a:satMod val="175000"/>
                    <a:alpha val="40000"/>
                  </a:schemeClr>
                </a:glow>
                <a:outerShdw blurRad="63500" dir="7800000" sx="103000" sy="103000" algn="ctr" rotWithShape="0">
                  <a:prstClr val="black">
                    <a:alpha val="35000"/>
                  </a:prstClr>
                </a:outerShdw>
                <a:softEdge rad="0"/>
              </a:effectLst>
              <a:scene3d>
                <a:camera prst="orthographicFront"/>
                <a:lightRig rig="chilly" dir="t"/>
              </a:scene3d>
              <a:sp3d>
                <a:bevelT h="50800"/>
                <a:bevelB w="0"/>
              </a:sp3d>
            </c:spPr>
            <c:extLst>
              <c:ext xmlns:c16="http://schemas.microsoft.com/office/drawing/2014/chart" uri="{C3380CC4-5D6E-409C-BE32-E72D297353CC}">
                <c16:uniqueId val="{00000005-3A91-4FCB-803F-A15966E76922}"/>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A91-4FCB-803F-A15966E76922}"/>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A91-4FCB-803F-A15966E76922}"/>
              </c:ext>
            </c:extLst>
          </c:dPt>
          <c:dLbls>
            <c:dLbl>
              <c:idx val="0"/>
              <c:delete val="1"/>
              <c:extLst>
                <c:ext xmlns:c15="http://schemas.microsoft.com/office/drawing/2012/chart" uri="{CE6537A1-D6FC-4f65-9D91-7224C49458BB}"/>
                <c:ext xmlns:c16="http://schemas.microsoft.com/office/drawing/2014/chart" uri="{C3380CC4-5D6E-409C-BE32-E72D297353CC}">
                  <c16:uniqueId val="{00000001-3A91-4FCB-803F-A15966E76922}"/>
                </c:ext>
              </c:extLst>
            </c:dLbl>
            <c:dLbl>
              <c:idx val="1"/>
              <c:delete val="1"/>
              <c:extLst>
                <c:ext xmlns:c15="http://schemas.microsoft.com/office/drawing/2012/chart" uri="{CE6537A1-D6FC-4f65-9D91-7224C49458BB}"/>
                <c:ext xmlns:c16="http://schemas.microsoft.com/office/drawing/2014/chart" uri="{C3380CC4-5D6E-409C-BE32-E72D297353CC}">
                  <c16:uniqueId val="{00000003-3A91-4FCB-803F-A15966E76922}"/>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A91-4FCB-803F-A15966E76922}"/>
                </c:ext>
              </c:extLst>
            </c:dLbl>
            <c:spPr>
              <a:pattFill prst="pct75">
                <a:fgClr>
                  <a:schemeClr val="dk1">
                    <a:lumMod val="75000"/>
                    <a:lumOff val="25000"/>
                  </a:schemeClr>
                </a:fgClr>
                <a:bgClr>
                  <a:schemeClr val="dk1">
                    <a:lumMod val="65000"/>
                    <a:lumOff val="35000"/>
                  </a:schemeClr>
                </a:bgClr>
              </a:pattFill>
              <a:ln>
                <a:noFill/>
              </a:ln>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logic</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3A91-4FCB-803F-A15966E7692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AE4DC-60CA-46CD-A395-73EED19F381F}" type="datetimeFigureOut">
              <a:rPr lang="en-CA" smtClean="0"/>
              <a:t>2021-08-21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863C5-5C9C-4FB0-9E69-8E6A5E7F1798}" type="slidenum">
              <a:rPr lang="en-CA" smtClean="0"/>
              <a:t>‹#›</a:t>
            </a:fld>
            <a:endParaRPr lang="en-CA"/>
          </a:p>
        </p:txBody>
      </p:sp>
    </p:spTree>
    <p:extLst>
      <p:ext uri="{BB962C8B-B14F-4D97-AF65-F5344CB8AC3E}">
        <p14:creationId xmlns:p14="http://schemas.microsoft.com/office/powerpoint/2010/main" val="161635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Triangle_inequality" TargetMode="External"/><Relationship Id="rId3" Type="http://schemas.openxmlformats.org/officeDocument/2006/relationships/hyperlink" Target="https://en.wikipedia.org/wiki/Measure_of_similarity" TargetMode="External"/><Relationship Id="rId7" Type="http://schemas.openxmlformats.org/officeDocument/2006/relationships/hyperlink" Target="https://en.wikipedia.org/wiki/Distance_metric"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Unit_vector" TargetMode="External"/><Relationship Id="rId5" Type="http://schemas.openxmlformats.org/officeDocument/2006/relationships/hyperlink" Target="https://en.wikipedia.org/wiki/Cosine" TargetMode="External"/><Relationship Id="rId4" Type="http://schemas.openxmlformats.org/officeDocument/2006/relationships/hyperlink" Target="https://en.wikipedia.org/wiki/Inner_product_space"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a:t>
            </a:fld>
            <a:endParaRPr lang="en-CA"/>
          </a:p>
        </p:txBody>
      </p:sp>
    </p:spTree>
    <p:extLst>
      <p:ext uri="{BB962C8B-B14F-4D97-AF65-F5344CB8AC3E}">
        <p14:creationId xmlns:p14="http://schemas.microsoft.com/office/powerpoint/2010/main" val="329938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b="0" i="0" dirty="0">
                <a:solidFill>
                  <a:srgbClr val="202124"/>
                </a:solidFill>
                <a:effectLst/>
                <a:latin typeface="arial" panose="020B0604020202020204" pitchFamily="34" charset="0"/>
              </a:rPr>
              <a:t>While comparing two binary strings of equal length, </a:t>
            </a:r>
            <a:r>
              <a:rPr lang="en-US" b="1" i="0" dirty="0">
                <a:solidFill>
                  <a:srgbClr val="202124"/>
                </a:solidFill>
                <a:effectLst/>
                <a:latin typeface="arial" panose="020B0604020202020204" pitchFamily="34" charset="0"/>
              </a:rPr>
              <a:t>Hamming distance</a:t>
            </a:r>
            <a:r>
              <a:rPr lang="en-US" b="0" i="0" dirty="0">
                <a:solidFill>
                  <a:srgbClr val="202124"/>
                </a:solidFill>
                <a:effectLst/>
                <a:latin typeface="arial" panose="020B0604020202020204" pitchFamily="34" charset="0"/>
              </a:rPr>
              <a:t> is the number of bit positions in which the two bits are different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18</a:t>
            </a:fld>
            <a:endParaRPr lang="en-CA"/>
          </a:p>
        </p:txBody>
      </p:sp>
    </p:spTree>
    <p:extLst>
      <p:ext uri="{BB962C8B-B14F-4D97-AF65-F5344CB8AC3E}">
        <p14:creationId xmlns:p14="http://schemas.microsoft.com/office/powerpoint/2010/main" val="5506286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DpiSAX</a:t>
            </a:r>
            <a:r>
              <a:rPr lang="en-US" dirty="0"/>
              <a:t> uses the </a:t>
            </a:r>
            <a:r>
              <a:rPr lang="en-US" dirty="0" err="1"/>
              <a:t>isax</a:t>
            </a:r>
            <a:r>
              <a:rPr lang="en-US" dirty="0"/>
              <a:t> summarization to effectively balance the workload of each node in the Spark cluster, before actually building the index.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8222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batch query answering 2 orders of magnitude faster than centralized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9045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Following </a:t>
            </a:r>
            <a:r>
              <a:rPr lang="en-US" dirty="0" err="1"/>
              <a:t>DPiSAX</a:t>
            </a:r>
            <a:r>
              <a:rPr lang="en-US" dirty="0"/>
              <a:t>, specialized </a:t>
            </a:r>
            <a:r>
              <a:rPr lang="en-US" dirty="0" err="1"/>
              <a:t>isax</a:t>
            </a:r>
            <a:r>
              <a:rPr lang="en-US" dirty="0"/>
              <a:t>-based indexes for modern hardware were proposed.</a:t>
            </a:r>
          </a:p>
          <a:p>
            <a:r>
              <a:rPr lang="en-US" dirty="0" err="1"/>
              <a:t>ParIS</a:t>
            </a:r>
            <a:r>
              <a:rPr lang="en-US" dirty="0"/>
              <a:t> is the current state of the art index for disk-based data that exploits the SIMD (single instruction multiple data), multi-core, and multi-socket architectures of modern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97299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Its design ensures that the CPU cost is entirely masked under the disk I/O cost.</a:t>
            </a:r>
          </a:p>
          <a:p>
            <a:r>
              <a:rPr lang="en-US" dirty="0"/>
              <a:t>This is true for both spinning disks and SSDs, and it seems that it will continue to be true as these storage technologies improve.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4617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ParIS</a:t>
            </a:r>
            <a:r>
              <a:rPr lang="en-US" dirty="0"/>
              <a:t> results in query answering up to 3 orders of magnitude faster than single core solutions, which has interesting implications for complex analytics tasks,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5601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using the same hardware and data, </a:t>
            </a:r>
            <a:r>
              <a:rPr lang="en-US" dirty="0" err="1"/>
              <a:t>ParIS</a:t>
            </a:r>
            <a:r>
              <a:rPr lang="en-US" dirty="0"/>
              <a:t> is 18x faster than ADS+ on this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1373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means that classification time for 100K objects goes from several days down to a few hours, all while using the same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73730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MESSI is an extension of </a:t>
            </a:r>
            <a:r>
              <a:rPr lang="en-US" dirty="0" err="1"/>
              <a:t>ParIS</a:t>
            </a:r>
            <a:r>
              <a:rPr lang="en-US" dirty="0"/>
              <a:t> for memory-resident data. </a:t>
            </a:r>
          </a:p>
          <a:p>
            <a:r>
              <a:rPr lang="en-US" dirty="0"/>
              <a:t>This index takes advantage of the fact that random accesses in main memory are fast, so it uses tree traversals more aggressively than </a:t>
            </a:r>
            <a:r>
              <a:rPr lang="en-US" dirty="0" err="1"/>
              <a:t>ParIS</a:t>
            </a:r>
            <a:r>
              <a:rPr lang="en-US" dirty="0"/>
              <a:t> for its query answering algorithm.</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Finally, SING is an extension of MESSI that also takes advantage of GPU processors for similarity search query answering of memory-resident data.</a:t>
            </a:r>
          </a:p>
          <a:p>
            <a:r>
              <a:rPr lang="en-US" dirty="0"/>
              <a:t>SING achieves interactive query answering times for exact similarity search over 100GB sequence collections, taking a mere 32msec per query.</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3108440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And LCSS which improves upon DTW by ignoring outliers.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24</a:t>
            </a:fld>
            <a:endParaRPr lang="en-CA"/>
          </a:p>
        </p:txBody>
      </p:sp>
    </p:spTree>
    <p:extLst>
      <p:ext uri="{BB962C8B-B14F-4D97-AF65-F5344CB8AC3E}">
        <p14:creationId xmlns:p14="http://schemas.microsoft.com/office/powerpoint/2010/main" val="35921201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a:t>
            </a:r>
            <a:r>
              <a:rPr lang="en-US" dirty="0" err="1"/>
              <a:t>isax</a:t>
            </a:r>
            <a:r>
              <a:rPr lang="en-US" dirty="0"/>
              <a:t> family of indexes, with a timeline from left to right, and the different functionalities that are supported vertically.</a:t>
            </a:r>
          </a:p>
          <a:p>
            <a:r>
              <a:rPr lang="en-US" dirty="0"/>
              <a:t>The arrows indicate which design each index inherits.</a:t>
            </a:r>
          </a:p>
          <a:p>
            <a:r>
              <a:rPr lang="en-US" dirty="0"/>
              <a:t>Note that all these indexes support both the Euclidean and DTW distances on z- and non z-normalized data, as well as all variations of similarity search queries that we have discussed: both exact and approximate similarity search, with and without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136</a:t>
            </a:fld>
            <a:endParaRPr lang="en-US"/>
          </a:p>
        </p:txBody>
      </p:sp>
    </p:spTree>
    <p:extLst>
      <p:ext uri="{BB962C8B-B14F-4D97-AF65-F5344CB8AC3E}">
        <p14:creationId xmlns:p14="http://schemas.microsoft.com/office/powerpoint/2010/main" val="16403304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137</a:t>
            </a:fld>
            <a:endParaRPr lang="en-CA"/>
          </a:p>
        </p:txBody>
      </p:sp>
    </p:spTree>
    <p:extLst>
      <p:ext uri="{BB962C8B-B14F-4D97-AF65-F5344CB8AC3E}">
        <p14:creationId xmlns:p14="http://schemas.microsoft.com/office/powerpoint/2010/main" val="6044282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138</a:t>
            </a:fld>
            <a:endParaRPr lang="en-CA"/>
          </a:p>
        </p:txBody>
      </p:sp>
    </p:spTree>
    <p:extLst>
      <p:ext uri="{BB962C8B-B14F-4D97-AF65-F5344CB8AC3E}">
        <p14:creationId xmlns:p14="http://schemas.microsoft.com/office/powerpoint/2010/main" val="20529438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139</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140</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143</a:t>
            </a:fld>
            <a:endParaRPr lang="en-CA"/>
          </a:p>
        </p:txBody>
      </p:sp>
    </p:spTree>
    <p:extLst>
      <p:ext uri="{BB962C8B-B14F-4D97-AF65-F5344CB8AC3E}">
        <p14:creationId xmlns:p14="http://schemas.microsoft.com/office/powerpoint/2010/main" val="227700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KD-tree was introduced by Bentley as a generalization of a binary tree to high dimensions.</a:t>
            </a:r>
            <a:r>
              <a:rPr lang="en-US" b="0" i="0" dirty="0">
                <a:solidFill>
                  <a:srgbClr val="292929"/>
                </a:solidFill>
                <a:effectLst/>
                <a:latin typeface="charter"/>
              </a:rPr>
              <a:t>. The difference is that each level of the tree branches based on a particular dimension associated with that level.</a:t>
            </a: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145</a:t>
            </a:fld>
            <a:endParaRPr lang="en-CA"/>
          </a:p>
        </p:txBody>
      </p:sp>
    </p:spTree>
    <p:extLst>
      <p:ext uri="{BB962C8B-B14F-4D97-AF65-F5344CB8AC3E}">
        <p14:creationId xmlns:p14="http://schemas.microsoft.com/office/powerpoint/2010/main" val="5301845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KD-trees are relatively effective and efficient in low dimensions, their efficiency diminishes for high dimensional data. </a:t>
            </a:r>
            <a:r>
              <a:rPr lang="en-US" dirty="0" err="1"/>
              <a:t>Silpa</a:t>
            </a:r>
            <a:r>
              <a:rPr lang="en-US" dirty="0"/>
              <a:t>-Anan and Hartley presented the idea of multiple randomized k-d trees.   The trees are built in a similar manner to the classic k-d tree, with the difference that where the classic </a:t>
            </a:r>
            <a:r>
              <a:rPr lang="en-US" dirty="0" err="1"/>
              <a:t>kd</a:t>
            </a:r>
            <a:r>
              <a:rPr lang="en-US" dirty="0"/>
              <a:t>-tree algorithm splits data on the dimension with the highest variance, for the randomized k-d trees the split dimension is chosen randomly from the top ND dimensions with the highest variance. </a:t>
            </a:r>
          </a:p>
          <a:p>
            <a:endParaRPr lang="en-US" b="0" i="0" dirty="0">
              <a:solidFill>
                <a:srgbClr val="292929"/>
              </a:solidFill>
              <a:effectLst/>
              <a:latin typeface="charter"/>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146</a:t>
            </a:fld>
            <a:endParaRPr lang="en-CA"/>
          </a:p>
        </p:txBody>
      </p:sp>
    </p:spTree>
    <p:extLst>
      <p:ext uri="{BB962C8B-B14F-4D97-AF65-F5344CB8AC3E}">
        <p14:creationId xmlns:p14="http://schemas.microsoft.com/office/powerpoint/2010/main" val="7659661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Muja and Lowe proposed a method called hierarchical k-means trees and identified that the latter in addition to the randomized </a:t>
            </a:r>
            <a:r>
              <a:rPr lang="en-US" dirty="0" err="1"/>
              <a:t>kd</a:t>
            </a:r>
            <a:r>
              <a:rPr lang="en-US" dirty="0"/>
              <a:t>-trees discussed earlier are the two best algorithms for KNN querying: randomized k-d trees and hierarchical k-means trees. They also presented an algorithm that selects optimum parameters for the algorithms in terms of speed and accuracy criteria.</a:t>
            </a:r>
          </a:p>
          <a:p>
            <a:endParaRPr lang="en-US" b="0" i="0" dirty="0">
              <a:solidFill>
                <a:srgbClr val="292929"/>
              </a:solidFill>
              <a:effectLst/>
              <a:latin typeface="charter"/>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147</a:t>
            </a:fld>
            <a:endParaRPr lang="en-CA"/>
          </a:p>
        </p:txBody>
      </p:sp>
    </p:spTree>
    <p:extLst>
      <p:ext uri="{BB962C8B-B14F-4D97-AF65-F5344CB8AC3E}">
        <p14:creationId xmlns:p14="http://schemas.microsoft.com/office/powerpoint/2010/main" val="13872450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1E18D7"/>
                </a:solidFill>
              </a:rPr>
              <a:t>The </a:t>
            </a:r>
            <a:r>
              <a:rPr lang="en-US" altLang="it-IT" sz="1200" dirty="0" err="1">
                <a:solidFill>
                  <a:srgbClr val="1E18D7"/>
                </a:solidFill>
              </a:rPr>
              <a:t>Mtree</a:t>
            </a:r>
            <a:r>
              <a:rPr lang="en-US" altLang="it-IT" sz="1200" dirty="0">
                <a:solidFill>
                  <a:srgbClr val="1E18D7"/>
                </a:solidFill>
              </a:rPr>
              <a:t> is a solution for similarity search in the metric space. It was first proposed for exact search then extended to support also d-e-approximate search.</a:t>
            </a:r>
          </a:p>
          <a:p>
            <a:endParaRPr lang="en-US" b="0" i="0" dirty="0">
              <a:solidFill>
                <a:srgbClr val="292929"/>
              </a:solidFill>
              <a:effectLst/>
              <a:latin typeface="charter"/>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148</a:t>
            </a:fld>
            <a:endParaRPr lang="en-CA"/>
          </a:p>
        </p:txBody>
      </p:sp>
    </p:spTree>
    <p:extLst>
      <p:ext uri="{BB962C8B-B14F-4D97-AF65-F5344CB8AC3E}">
        <p14:creationId xmlns:p14="http://schemas.microsoft.com/office/powerpoint/2010/main" val="354659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b="1" i="0" dirty="0">
                <a:solidFill>
                  <a:schemeClr val="tx1"/>
                </a:solidFill>
                <a:effectLst/>
                <a:latin typeface="Arial" panose="020B0604020202020204" pitchFamily="34" charset="0"/>
              </a:rPr>
              <a:t>Cosine similarity</a:t>
            </a:r>
            <a:r>
              <a:rPr lang="en-US" b="0" i="0" dirty="0">
                <a:solidFill>
                  <a:schemeClr val="tx1"/>
                </a:solidFill>
                <a:effectLst/>
                <a:latin typeface="Arial" panose="020B0604020202020204" pitchFamily="34" charset="0"/>
              </a:rPr>
              <a:t> is a </a:t>
            </a:r>
            <a:r>
              <a:rPr lang="en-US" b="0" i="0" u="none" strike="noStrike" dirty="0">
                <a:solidFill>
                  <a:schemeClr val="tx1"/>
                </a:solidFill>
                <a:effectLst/>
                <a:latin typeface="Arial" panose="020B0604020202020204" pitchFamily="34" charset="0"/>
                <a:hlinkClick r:id="rId3" tooltip="Measure of similarity">
                  <a:extLst>
                    <a:ext uri="{A12FA001-AC4F-418D-AE19-62706E023703}">
                      <ahyp:hlinkClr xmlns:ahyp="http://schemas.microsoft.com/office/drawing/2018/hyperlinkcolor" val="tx"/>
                    </a:ext>
                  </a:extLst>
                </a:hlinkClick>
              </a:rPr>
              <a:t>measure of similarity</a:t>
            </a:r>
            <a:r>
              <a:rPr lang="en-US" b="0" i="0" dirty="0">
                <a:solidFill>
                  <a:schemeClr val="tx1"/>
                </a:solidFill>
                <a:effectLst/>
                <a:latin typeface="Arial" panose="020B0604020202020204" pitchFamily="34" charset="0"/>
              </a:rPr>
              <a:t> between two non-zero vectors of an </a:t>
            </a:r>
            <a:r>
              <a:rPr lang="en-US" b="0" i="0" u="none" strike="noStrike" dirty="0">
                <a:solidFill>
                  <a:schemeClr val="tx1"/>
                </a:solidFill>
                <a:effectLst/>
                <a:latin typeface="Arial" panose="020B0604020202020204" pitchFamily="34" charset="0"/>
                <a:hlinkClick r:id="rId4" tooltip="Inner product space">
                  <a:extLst>
                    <a:ext uri="{A12FA001-AC4F-418D-AE19-62706E023703}">
                      <ahyp:hlinkClr xmlns:ahyp="http://schemas.microsoft.com/office/drawing/2018/hyperlinkcolor" val="tx"/>
                    </a:ext>
                  </a:extLst>
                </a:hlinkClick>
              </a:rPr>
              <a:t>inner product space</a:t>
            </a:r>
            <a:r>
              <a:rPr lang="en-US" b="0" i="0" dirty="0">
                <a:solidFill>
                  <a:schemeClr val="tx1"/>
                </a:solidFill>
                <a:effectLst/>
                <a:latin typeface="Arial" panose="020B0604020202020204" pitchFamily="34" charset="0"/>
              </a:rPr>
              <a:t>. It is defined to equal the </a:t>
            </a:r>
            <a:r>
              <a:rPr lang="en-US" b="0" i="0" u="none" strike="noStrike" dirty="0">
                <a:solidFill>
                  <a:schemeClr val="tx1"/>
                </a:solidFill>
                <a:effectLst/>
                <a:latin typeface="Arial" panose="020B0604020202020204" pitchFamily="34" charset="0"/>
                <a:hlinkClick r:id="rId5" tooltip="Cosine">
                  <a:extLst>
                    <a:ext uri="{A12FA001-AC4F-418D-AE19-62706E023703}">
                      <ahyp:hlinkClr xmlns:ahyp="http://schemas.microsoft.com/office/drawing/2018/hyperlinkcolor" val="tx"/>
                    </a:ext>
                  </a:extLst>
                </a:hlinkClick>
              </a:rPr>
              <a:t>cosine</a:t>
            </a:r>
            <a:r>
              <a:rPr lang="en-US" b="0" i="0" dirty="0">
                <a:solidFill>
                  <a:schemeClr val="tx1"/>
                </a:solidFill>
                <a:effectLst/>
                <a:latin typeface="Arial" panose="020B0604020202020204" pitchFamily="34" charset="0"/>
              </a:rPr>
              <a:t> of the angle between them, which is also the same as the inner product of the same vectors </a:t>
            </a:r>
            <a:r>
              <a:rPr lang="en-US" b="0" i="0" u="none" strike="noStrike" dirty="0">
                <a:solidFill>
                  <a:schemeClr val="tx1"/>
                </a:solidFill>
                <a:effectLst/>
                <a:latin typeface="Arial" panose="020B0604020202020204" pitchFamily="34" charset="0"/>
                <a:hlinkClick r:id="rId6" tooltip="Unit vector">
                  <a:extLst>
                    <a:ext uri="{A12FA001-AC4F-418D-AE19-62706E023703}">
                      <ahyp:hlinkClr xmlns:ahyp="http://schemas.microsoft.com/office/drawing/2018/hyperlinkcolor" val="tx"/>
                    </a:ext>
                  </a:extLst>
                </a:hlinkClick>
              </a:rPr>
              <a:t>normalized</a:t>
            </a:r>
            <a:r>
              <a:rPr lang="en-US" b="0" i="0" dirty="0">
                <a:solidFill>
                  <a:schemeClr val="tx1"/>
                </a:solidFill>
                <a:effectLst/>
                <a:latin typeface="Arial" panose="020B0604020202020204" pitchFamily="34" charset="0"/>
              </a:rPr>
              <a:t> to both have length 1. </a:t>
            </a:r>
            <a:r>
              <a:rPr lang="en-US" b="0" i="0" dirty="0">
                <a:solidFill>
                  <a:schemeClr val="tx1"/>
                </a:solidFill>
                <a:effectLst/>
                <a:latin typeface="charter"/>
              </a:rPr>
              <a:t>Cosine similarity is generally used as a metric for measuring distance when the magnitude of the vectors does not matter.</a:t>
            </a:r>
          </a:p>
          <a:p>
            <a:endParaRPr lang="en-US" b="0" i="0" dirty="0">
              <a:solidFill>
                <a:schemeClr val="tx1"/>
              </a:solidFill>
              <a:effectLst/>
              <a:latin typeface="charter"/>
            </a:endParaRPr>
          </a:p>
          <a:p>
            <a:r>
              <a:rPr lang="en-US" b="0" i="0" dirty="0">
                <a:solidFill>
                  <a:schemeClr val="tx1"/>
                </a:solidFill>
                <a:effectLst/>
                <a:latin typeface="Arial" panose="020B0604020202020204" pitchFamily="34" charset="0"/>
              </a:rPr>
              <a:t>The term cosine distance is often used for the complement in positive space</a:t>
            </a:r>
            <a:r>
              <a:rPr lang="en-US" b="0" i="0" dirty="0">
                <a:solidFill>
                  <a:schemeClr val="tx1"/>
                </a:solidFill>
                <a:effectLst/>
                <a:latin typeface="charter"/>
              </a:rPr>
              <a:t>. </a:t>
            </a:r>
            <a:r>
              <a:rPr lang="en-US" b="0" i="0" dirty="0">
                <a:solidFill>
                  <a:schemeClr val="tx1"/>
                </a:solidFill>
                <a:effectLst/>
                <a:latin typeface="Arial" panose="020B0604020202020204" pitchFamily="34" charset="0"/>
              </a:rPr>
              <a:t>It is important to note, however, that this is not a proper </a:t>
            </a:r>
            <a:r>
              <a:rPr lang="en-US" b="0" i="0" u="none" strike="noStrike" dirty="0">
                <a:solidFill>
                  <a:schemeClr val="tx1"/>
                </a:solidFill>
                <a:effectLst/>
                <a:latin typeface="Arial" panose="020B0604020202020204" pitchFamily="34" charset="0"/>
                <a:hlinkClick r:id="rId7" tooltip="Distance metric">
                  <a:extLst>
                    <a:ext uri="{A12FA001-AC4F-418D-AE19-62706E023703}">
                      <ahyp:hlinkClr xmlns:ahyp="http://schemas.microsoft.com/office/drawing/2018/hyperlinkcolor" val="tx"/>
                    </a:ext>
                  </a:extLst>
                </a:hlinkClick>
              </a:rPr>
              <a:t>distance metric</a:t>
            </a:r>
            <a:r>
              <a:rPr lang="en-US" b="0" i="0" dirty="0">
                <a:solidFill>
                  <a:schemeClr val="tx1"/>
                </a:solidFill>
                <a:effectLst/>
                <a:latin typeface="Arial" panose="020B0604020202020204" pitchFamily="34" charset="0"/>
              </a:rPr>
              <a:t> as it does not have the </a:t>
            </a:r>
            <a:r>
              <a:rPr lang="en-US" b="0" i="0" u="none" strike="noStrike" dirty="0">
                <a:solidFill>
                  <a:schemeClr val="tx1"/>
                </a:solidFill>
                <a:effectLst/>
                <a:latin typeface="Arial" panose="020B0604020202020204" pitchFamily="34" charset="0"/>
                <a:hlinkClick r:id="rId8" tooltip="Triangle inequality">
                  <a:extLst>
                    <a:ext uri="{A12FA001-AC4F-418D-AE19-62706E023703}">
                      <ahyp:hlinkClr xmlns:ahyp="http://schemas.microsoft.com/office/drawing/2018/hyperlinkcolor" val="tx"/>
                    </a:ext>
                  </a:extLst>
                </a:hlinkClick>
              </a:rPr>
              <a:t>triangle inequality</a:t>
            </a:r>
            <a:r>
              <a:rPr lang="en-US" b="0" i="0" dirty="0">
                <a:solidFill>
                  <a:schemeClr val="tx1"/>
                </a:solidFill>
                <a:effectLst/>
                <a:latin typeface="Arial" panose="020B0604020202020204" pitchFamily="34" charset="0"/>
              </a:rPr>
              <a:t> property</a:t>
            </a:r>
            <a:r>
              <a:rPr lang="en-US" b="0" i="0" dirty="0">
                <a:solidFill>
                  <a:schemeClr val="tx1"/>
                </a:solidFill>
                <a:effectLst/>
                <a:latin typeface="charter"/>
              </a:rPr>
              <a:t>.</a:t>
            </a:r>
          </a:p>
          <a:p>
            <a:endParaRPr lang="en-US" b="0" i="0" dirty="0">
              <a:solidFill>
                <a:schemeClr val="tx1"/>
              </a:solidFill>
              <a:effectLst/>
              <a:latin typeface="charter"/>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a:t>
            </a:fld>
            <a:endParaRPr lang="en-CA"/>
          </a:p>
        </p:txBody>
      </p:sp>
    </p:spTree>
    <p:extLst>
      <p:ext uri="{BB962C8B-B14F-4D97-AF65-F5344CB8AC3E}">
        <p14:creationId xmlns:p14="http://schemas.microsoft.com/office/powerpoint/2010/main" val="12978726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1E18D7"/>
                </a:solidFill>
              </a:rPr>
              <a:t>The HD-Index is a solution for  ng-approximate similarity search, </a:t>
            </a:r>
            <a:r>
              <a:rPr lang="en-US" dirty="0"/>
              <a:t>HD-Index consists of a set of novel hierarchical structures called RDB-trees built on Hilbert keys of database objects. The leaves of the RDB-trees store distances of database objects to reference objects, thereby allowing efficient pruning using distance filters. In addition to triangular inequality, we also use Ptolemaic inequality to produce better lower bounds</a:t>
            </a:r>
            <a:endParaRPr lang="en-US" altLang="it-IT" sz="1200" dirty="0">
              <a:solidFill>
                <a:srgbClr val="1E18D7"/>
              </a:solidFill>
            </a:endParaRPr>
          </a:p>
          <a:p>
            <a:endParaRPr lang="en-US" b="0" i="0" dirty="0">
              <a:solidFill>
                <a:srgbClr val="292929"/>
              </a:solidFill>
              <a:effectLst/>
              <a:latin typeface="charter"/>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149</a:t>
            </a:fld>
            <a:endParaRPr lang="en-CA"/>
          </a:p>
        </p:txBody>
      </p:sp>
    </p:spTree>
    <p:extLst>
      <p:ext uri="{BB962C8B-B14F-4D97-AF65-F5344CB8AC3E}">
        <p14:creationId xmlns:p14="http://schemas.microsoft.com/office/powerpoint/2010/main" val="30315744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1E18D7"/>
                </a:solidFill>
              </a:rPr>
              <a:t>The HD-Index is a solution for  ng-approximate similarity search, </a:t>
            </a:r>
            <a:r>
              <a:rPr lang="en-US" dirty="0"/>
              <a:t>HD-Index consists of a set of novel hierarchical structures called RDB-trees built on Hilbert keys of database objects. The leaves of the RDB-trees store distances of database objects to reference objects, thereby allowing efficient pruning using distance filters. In addition to triangular inequality, we also use Ptolemaic inequality to produce better lower bounds</a:t>
            </a:r>
            <a:endParaRPr lang="en-US" altLang="it-IT" sz="1200" dirty="0">
              <a:solidFill>
                <a:srgbClr val="1E18D7"/>
              </a:solidFill>
            </a:endParaRPr>
          </a:p>
          <a:p>
            <a:endParaRPr lang="en-US" b="0" i="0" dirty="0">
              <a:solidFill>
                <a:srgbClr val="292929"/>
              </a:solidFill>
              <a:effectLst/>
              <a:latin typeface="charter"/>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150</a:t>
            </a:fld>
            <a:endParaRPr lang="en-CA"/>
          </a:p>
        </p:txBody>
      </p:sp>
    </p:spTree>
    <p:extLst>
      <p:ext uri="{BB962C8B-B14F-4D97-AF65-F5344CB8AC3E}">
        <p14:creationId xmlns:p14="http://schemas.microsoft.com/office/powerpoint/2010/main" val="1275502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buFontTx/>
              <a:buNone/>
            </a:pPr>
            <a:r>
              <a:rPr lang="en-US" dirty="0"/>
              <a:t>The LSH family  encompasses a class of randomized algorithms that solve the δ-ǫ-approximate nearest neighbor problem in sub-linear time, for δ &lt; 1. The main intuition is that two points that are nearby in a high dimensional space, will remain nearby when projected to a lower dimensional space. </a:t>
            </a:r>
          </a:p>
          <a:p>
            <a:pPr>
              <a:buFontTx/>
              <a:buNone/>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152</a:t>
            </a:fld>
            <a:endParaRPr lang="en-US"/>
          </a:p>
        </p:txBody>
      </p:sp>
    </p:spTree>
    <p:extLst>
      <p:ext uri="{BB962C8B-B14F-4D97-AF65-F5344CB8AC3E}">
        <p14:creationId xmlns:p14="http://schemas.microsoft.com/office/powerpoint/2010/main" val="28002031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exist many variants of LSH, either proposing different hash functions to support particular similarity measures [29, 51, 36, 61], or improving the theoretical bounds on query accuracy (i.e., δ or ǫ), query efficiency or the index size [98, 120, 109, 100, 61, 115, 142, 71] [99]. </a:t>
            </a:r>
          </a:p>
        </p:txBody>
      </p:sp>
      <p:sp>
        <p:nvSpPr>
          <p:cNvPr id="4" name="Slide Number Placeholder 3"/>
          <p:cNvSpPr>
            <a:spLocks noGrp="1"/>
          </p:cNvSpPr>
          <p:nvPr>
            <p:ph type="sldNum" sz="quarter" idx="5"/>
          </p:nvPr>
        </p:nvSpPr>
        <p:spPr/>
        <p:txBody>
          <a:bodyPr/>
          <a:lstStyle/>
          <a:p>
            <a:fld id="{069C94E0-8251-1A4A-89BC-DAF6A0EA8FFC}" type="slidenum">
              <a:rPr kumimoji="1" lang="zh-CN" altLang="en-US" smtClean="0"/>
              <a:t>153</a:t>
            </a:fld>
            <a:endParaRPr kumimoji="1" lang="zh-CN" altLang="en-US"/>
          </a:p>
        </p:txBody>
      </p:sp>
    </p:spTree>
    <p:extLst>
      <p:ext uri="{BB962C8B-B14F-4D97-AF65-F5344CB8AC3E}">
        <p14:creationId xmlns:p14="http://schemas.microsoft.com/office/powerpoint/2010/main" val="13651046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154</a:t>
            </a:fld>
            <a:endParaRPr lang="en-US"/>
          </a:p>
        </p:txBody>
      </p:sp>
    </p:spTree>
    <p:extLst>
      <p:ext uri="{BB962C8B-B14F-4D97-AF65-F5344CB8AC3E}">
        <p14:creationId xmlns:p14="http://schemas.microsoft.com/office/powerpoint/2010/main" val="3226805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155</a:t>
            </a:fld>
            <a:endParaRPr lang="en-US"/>
          </a:p>
        </p:txBody>
      </p:sp>
    </p:spTree>
    <p:extLst>
      <p:ext uri="{BB962C8B-B14F-4D97-AF65-F5344CB8AC3E}">
        <p14:creationId xmlns:p14="http://schemas.microsoft.com/office/powerpoint/2010/main" val="15435279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describe in more detail, three LSH methods: SRS, QALSH and VHP because they are considered the state-of-the-art in terms of footprint, efficiency or accuracy.</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LSH </a:t>
            </a:r>
            <a:r>
              <a:rPr lang="en-US" sz="1200" dirty="0"/>
              <a:t>provides a probabilistic distance-preserving mapping between the two spaces. Sun et al. proposed a technique called SRS which exploits a very interesting property:</a:t>
            </a:r>
            <a:r>
              <a:rPr lang="en-US" dirty="0"/>
              <a:t> the pair-wise distance in the projected space (called projected distance) over that in the original high-dimensional space follows a known distribution (chi-square). </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SRS answers </a:t>
            </a:r>
            <a:r>
              <a:rPr lang="en-US" dirty="0" err="1"/>
              <a:t>δǫ</a:t>
            </a:r>
            <a:r>
              <a:rPr lang="en-US" dirty="0"/>
              <a:t>-approximate queries using an index that is linear in the dataset size, by performing an incremental exact top-k NN search in the projected space.</a:t>
            </a:r>
          </a:p>
          <a:p>
            <a:pPr lvl="0">
              <a:buFontTx/>
              <a:buNone/>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156</a:t>
            </a:fld>
            <a:endParaRPr lang="en-US"/>
          </a:p>
        </p:txBody>
      </p:sp>
    </p:spTree>
    <p:extLst>
      <p:ext uri="{BB962C8B-B14F-4D97-AF65-F5344CB8AC3E}">
        <p14:creationId xmlns:p14="http://schemas.microsoft.com/office/powerpoint/2010/main" val="10527337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buFontTx/>
              <a:buChar char="•"/>
            </a:pPr>
            <a:r>
              <a:rPr lang="en-US" dirty="0"/>
              <a:t>While SRS makes inference on the real distance based on the projected distance, QALSH and C2LSH  rely on the number of collisions to infer information about the real distances. </a:t>
            </a:r>
          </a:p>
        </p:txBody>
      </p:sp>
      <p:sp>
        <p:nvSpPr>
          <p:cNvPr id="4" name="Slide Number Placeholder 3"/>
          <p:cNvSpPr>
            <a:spLocks noGrp="1"/>
          </p:cNvSpPr>
          <p:nvPr>
            <p:ph type="sldNum" sz="quarter" idx="10"/>
          </p:nvPr>
        </p:nvSpPr>
        <p:spPr/>
        <p:txBody>
          <a:bodyPr/>
          <a:lstStyle/>
          <a:p>
            <a:fld id="{082D4889-0241-7A4B-B750-BDE4E3E5D404}" type="slidenum">
              <a:rPr lang="en-US" smtClean="0"/>
              <a:pPr/>
              <a:t>157</a:t>
            </a:fld>
            <a:endParaRPr lang="en-US"/>
          </a:p>
        </p:txBody>
      </p:sp>
    </p:spTree>
    <p:extLst>
      <p:ext uri="{BB962C8B-B14F-4D97-AF65-F5344CB8AC3E}">
        <p14:creationId xmlns:p14="http://schemas.microsoft.com/office/powerpoint/2010/main" val="39122417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QALSH is a query-aware LSH technique that partitions points into buckets using the query as anchor. Other LSH methods typically partition data points before a query arrives, using a random projection followed by a random shift. </a:t>
            </a:r>
          </a:p>
          <a:p>
            <a:pPr lvl="0">
              <a:buFontTx/>
              <a:buChar char="•"/>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158</a:t>
            </a:fld>
            <a:endParaRPr lang="en-US"/>
          </a:p>
        </p:txBody>
      </p:sp>
    </p:spTree>
    <p:extLst>
      <p:ext uri="{BB962C8B-B14F-4D97-AF65-F5344CB8AC3E}">
        <p14:creationId xmlns:p14="http://schemas.microsoft.com/office/powerpoint/2010/main" val="24886534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buFontTx/>
              <a:buChar char="•"/>
            </a:pPr>
            <a:r>
              <a:rPr lang="en-US" dirty="0"/>
              <a:t>QALSH, does not perform the second step until a query arrives, thus improving the likelihood that points similar to the query are mapped to the same bucket.</a:t>
            </a:r>
          </a:p>
        </p:txBody>
      </p:sp>
      <p:sp>
        <p:nvSpPr>
          <p:cNvPr id="4" name="Slide Number Placeholder 3"/>
          <p:cNvSpPr>
            <a:spLocks noGrp="1"/>
          </p:cNvSpPr>
          <p:nvPr>
            <p:ph type="sldNum" sz="quarter" idx="10"/>
          </p:nvPr>
        </p:nvSpPr>
        <p:spPr/>
        <p:txBody>
          <a:bodyPr/>
          <a:lstStyle/>
          <a:p>
            <a:fld id="{082D4889-0241-7A4B-B750-BDE4E3E5D404}" type="slidenum">
              <a:rPr lang="en-US" smtClean="0"/>
              <a:pPr/>
              <a:t>159</a:t>
            </a:fld>
            <a:endParaRPr lang="en-US"/>
          </a:p>
        </p:txBody>
      </p:sp>
    </p:spTree>
    <p:extLst>
      <p:ext uri="{BB962C8B-B14F-4D97-AF65-F5344CB8AC3E}">
        <p14:creationId xmlns:p14="http://schemas.microsoft.com/office/powerpoint/2010/main" val="344137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5378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buFontTx/>
              <a:buChar char="•"/>
            </a:pPr>
            <a:r>
              <a:rPr lang="en-US" dirty="0"/>
              <a:t>Another method by Lu et al. stores LSH projections with independent B+ tree. During querying, it  imposes a virtual hypersphere, centered at the query, in the original feature space and only examine points inside the hypersphere. To represent this  virtual hypersphere, it uses multiple physical hyperspheres with different radii in corresponding projection subspaces. This results in better efficiency-accuracy tradeoffs.</a:t>
            </a:r>
          </a:p>
        </p:txBody>
      </p:sp>
      <p:sp>
        <p:nvSpPr>
          <p:cNvPr id="4" name="Slide Number Placeholder 3"/>
          <p:cNvSpPr>
            <a:spLocks noGrp="1"/>
          </p:cNvSpPr>
          <p:nvPr>
            <p:ph type="sldNum" sz="quarter" idx="10"/>
          </p:nvPr>
        </p:nvSpPr>
        <p:spPr/>
        <p:txBody>
          <a:bodyPr/>
          <a:lstStyle/>
          <a:p>
            <a:fld id="{082D4889-0241-7A4B-B750-BDE4E3E5D404}" type="slidenum">
              <a:rPr lang="en-US" smtClean="0"/>
              <a:pPr/>
              <a:t>160</a:t>
            </a:fld>
            <a:endParaRPr lang="en-US"/>
          </a:p>
        </p:txBody>
      </p:sp>
    </p:spTree>
    <p:extLst>
      <p:ext uri="{BB962C8B-B14F-4D97-AF65-F5344CB8AC3E}">
        <p14:creationId xmlns:p14="http://schemas.microsoft.com/office/powerpoint/2010/main" val="13562578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look at a comparison between SRS/QALSH and the VHP.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 illustrative example of the search spaces of virtual sphere partitioning and collision-threshold-based filtering. The dimensionality d of the feature space is 2, the number of hash functions m is 2 and the collision threshold L is set to 1. The search window is of size 2t. The crossroad-like region is the search space of collision-threshold-based filtering, which is irregular and unbounded. Points in this region are estimated to be the NNs by QALSH. In contrast, virtual sphere partitioning imposes a virtual hypersphere in the feature space, which is isotropic and bounded. Points whose distances to q are less than the radius of the hypersphere (in estimation) are regarded as candidates.</a:t>
            </a:r>
          </a:p>
        </p:txBody>
      </p:sp>
      <p:sp>
        <p:nvSpPr>
          <p:cNvPr id="4" name="Slide Number Placeholder 3"/>
          <p:cNvSpPr>
            <a:spLocks noGrp="1"/>
          </p:cNvSpPr>
          <p:nvPr>
            <p:ph type="sldNum" sz="quarter" idx="5"/>
          </p:nvPr>
        </p:nvSpPr>
        <p:spPr/>
        <p:txBody>
          <a:bodyPr/>
          <a:lstStyle/>
          <a:p>
            <a:fld id="{069C94E0-8251-1A4A-89BC-DAF6A0EA8FFC}" type="slidenum">
              <a:rPr kumimoji="1" lang="zh-CN" altLang="en-US" smtClean="0"/>
              <a:t>161</a:t>
            </a:fld>
            <a:endParaRPr kumimoji="1" lang="zh-CN" altLang="en-US"/>
          </a:p>
        </p:txBody>
      </p:sp>
    </p:spTree>
    <p:extLst>
      <p:ext uri="{BB962C8B-B14F-4D97-AF65-F5344CB8AC3E}">
        <p14:creationId xmlns:p14="http://schemas.microsoft.com/office/powerpoint/2010/main" val="6287097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162</a:t>
            </a:fld>
            <a:endParaRPr lang="en-CA"/>
          </a:p>
        </p:txBody>
      </p:sp>
    </p:spTree>
    <p:extLst>
      <p:ext uri="{BB962C8B-B14F-4D97-AF65-F5344CB8AC3E}">
        <p14:creationId xmlns:p14="http://schemas.microsoft.com/office/powerpoint/2010/main" val="31999515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DCD34-E873-4C0F-AD07-BDDB1FA51734}" type="slidenum">
              <a:rPr lang="en-US"/>
              <a:pPr/>
              <a:t>163</a:t>
            </a:fld>
            <a:endParaRPr lang="en-US"/>
          </a:p>
        </p:txBody>
      </p:sp>
      <p:sp>
        <p:nvSpPr>
          <p:cNvPr id="203778" name="Rectangle 2"/>
          <p:cNvSpPr>
            <a:spLocks noGrp="1" noRot="1" noChangeAspect="1" noChangeArrowheads="1" noTextEdit="1"/>
          </p:cNvSpPr>
          <p:nvPr>
            <p:ph type="sldImg"/>
          </p:nvPr>
        </p:nvSpPr>
        <p:spPr>
          <a:xfrm>
            <a:off x="1371600" y="1143000"/>
            <a:ext cx="4114800" cy="3086100"/>
          </a:xfrm>
          <a:ln/>
        </p:spPr>
      </p:sp>
      <p:sp>
        <p:nvSpPr>
          <p:cNvPr id="20377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4540535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DCD34-E873-4C0F-AD07-BDDB1FA51734}" type="slidenum">
              <a:rPr lang="en-US"/>
              <a:pPr/>
              <a:t>164</a:t>
            </a:fld>
            <a:endParaRPr lang="en-US"/>
          </a:p>
        </p:txBody>
      </p:sp>
      <p:sp>
        <p:nvSpPr>
          <p:cNvPr id="203778" name="Rectangle 2"/>
          <p:cNvSpPr>
            <a:spLocks noGrp="1" noRot="1" noChangeAspect="1" noChangeArrowheads="1" noTextEdit="1"/>
          </p:cNvSpPr>
          <p:nvPr>
            <p:ph type="sldImg"/>
          </p:nvPr>
        </p:nvSpPr>
        <p:spPr>
          <a:xfrm>
            <a:off x="1371600" y="1143000"/>
            <a:ext cx="4114800" cy="3086100"/>
          </a:xfrm>
          <a:ln/>
        </p:spPr>
      </p:sp>
      <p:sp>
        <p:nvSpPr>
          <p:cNvPr id="20377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27494680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DCD34-E873-4C0F-AD07-BDDB1FA51734}" type="slidenum">
              <a:rPr lang="en-US"/>
              <a:pPr/>
              <a:t>165</a:t>
            </a:fld>
            <a:endParaRPr lang="en-US"/>
          </a:p>
        </p:txBody>
      </p:sp>
      <p:sp>
        <p:nvSpPr>
          <p:cNvPr id="203778" name="Rectangle 2"/>
          <p:cNvSpPr>
            <a:spLocks noGrp="1" noRot="1" noChangeAspect="1" noChangeArrowheads="1" noTextEdit="1"/>
          </p:cNvSpPr>
          <p:nvPr>
            <p:ph type="sldImg"/>
          </p:nvPr>
        </p:nvSpPr>
        <p:spPr>
          <a:xfrm>
            <a:off x="1371600" y="1143000"/>
            <a:ext cx="4114800" cy="3086100"/>
          </a:xfrm>
          <a:ln/>
        </p:spPr>
      </p:sp>
      <p:sp>
        <p:nvSpPr>
          <p:cNvPr id="20377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18943022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both methods create a filter file containing quantization-based approximations of the high dimensional data, and share the same exact search algorithm, the </a:t>
            </a:r>
            <a:r>
              <a:rPr lang="en-US" sz="1200" dirty="0" err="1"/>
              <a:t>VA+file</a:t>
            </a:r>
            <a:r>
              <a:rPr lang="en-US" sz="1200" dirty="0"/>
              <a:t> does not assume that neighboring points (dimensions) in the feature vector are uncorrelated. It thus improves the accuracy of the approximations by allocating bits per dimension in a non-uniform fashion, and partitioning each dimension using a k-means (instead of an </a:t>
            </a:r>
            <a:r>
              <a:rPr lang="en-US" sz="1200" dirty="0" err="1"/>
              <a:t>equi</a:t>
            </a:r>
            <a:r>
              <a:rPr lang="en-US" sz="1200" dirty="0"/>
              <a:t>-depth approach). </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166</a:t>
            </a:fld>
            <a:endParaRPr lang="en-CA"/>
          </a:p>
        </p:txBody>
      </p:sp>
    </p:spTree>
    <p:extLst>
      <p:ext uri="{BB962C8B-B14F-4D97-AF65-F5344CB8AC3E}">
        <p14:creationId xmlns:p14="http://schemas.microsoft.com/office/powerpoint/2010/main" val="13532027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r>
              <a:rPr lang="en-US" dirty="0"/>
              <a:t>We have seen the VA and </a:t>
            </a:r>
            <a:r>
              <a:rPr lang="en-US" dirty="0" err="1"/>
              <a:t>VA+files</a:t>
            </a:r>
            <a:r>
              <a:rPr lang="en-US" dirty="0"/>
              <a:t> which exploit scalar quantization. In this slide, we present the inverted index which exploits vector quantization.</a:t>
            </a:r>
          </a:p>
          <a:p>
            <a:r>
              <a:rPr lang="en-US" dirty="0"/>
              <a:t>A popular quantization-based technique is the inverted index which splits the feature space into Voronoi regions for a set of K-Means centroids. </a:t>
            </a:r>
          </a:p>
          <a:p>
            <a:r>
              <a:rPr lang="en-US" dirty="0"/>
              <a:t>The codebook consists of the set of centroids.</a:t>
            </a:r>
          </a:p>
        </p:txBody>
      </p:sp>
      <p:sp>
        <p:nvSpPr>
          <p:cNvPr id="4" name="Номер слайда 3"/>
          <p:cNvSpPr>
            <a:spLocks noGrp="1"/>
          </p:cNvSpPr>
          <p:nvPr>
            <p:ph type="sldNum" sz="quarter" idx="10"/>
          </p:nvPr>
        </p:nvSpPr>
        <p:spPr/>
        <p:txBody>
          <a:bodyPr/>
          <a:lstStyle/>
          <a:p>
            <a:fld id="{1B4D5375-6C32-454B-83E0-36BA12B9A1F1}" type="slidenum">
              <a:rPr lang="en-US" smtClean="0"/>
              <a:t>167</a:t>
            </a:fld>
            <a:endParaRPr lang="en-US"/>
          </a:p>
        </p:txBody>
      </p:sp>
    </p:spTree>
    <p:extLst>
      <p:ext uri="{BB962C8B-B14F-4D97-AF65-F5344CB8AC3E}">
        <p14:creationId xmlns:p14="http://schemas.microsoft.com/office/powerpoint/2010/main" val="8200533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search, only the closest regions are investigated for a particular query. We show two example queries, one in blue and one in red.  The lists returned by the inverted index (left) contain 45 and 62 words respectively (circled). Note that when a query lies near a space partition boundary (as happens most often in high dimensions) the resulting list is heavily “skewed” and may not contain many of the nearest neighbors.</a:t>
            </a:r>
          </a:p>
          <a:p>
            <a:endParaRPr lang="en-US" dirty="0"/>
          </a:p>
        </p:txBody>
      </p:sp>
      <p:sp>
        <p:nvSpPr>
          <p:cNvPr id="4" name="Номер слайда 3"/>
          <p:cNvSpPr>
            <a:spLocks noGrp="1"/>
          </p:cNvSpPr>
          <p:nvPr>
            <p:ph type="sldNum" sz="quarter" idx="10"/>
          </p:nvPr>
        </p:nvSpPr>
        <p:spPr/>
        <p:txBody>
          <a:bodyPr/>
          <a:lstStyle/>
          <a:p>
            <a:fld id="{1B4D5375-6C32-454B-83E0-36BA12B9A1F1}" type="slidenum">
              <a:rPr lang="en-US" smtClean="0"/>
              <a:t>168</a:t>
            </a:fld>
            <a:endParaRPr lang="en-US"/>
          </a:p>
        </p:txBody>
      </p:sp>
    </p:spTree>
    <p:extLst>
      <p:ext uri="{BB962C8B-B14F-4D97-AF65-F5344CB8AC3E}">
        <p14:creationId xmlns:p14="http://schemas.microsoft.com/office/powerpoint/2010/main" val="23846400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 scalar quantizer operates on the individual dimensions of a vector independently, whereas a vector quantizer considers the vector as a whole (leveraging the correlation between dimensions [66]). The size k of a codebook increases exponentially with the number of bits allocated for each code. A product quantizer [74] splits the original vector of dimension d into m smaller </a:t>
            </a:r>
            <a:r>
              <a:rPr lang="en-US" dirty="0" err="1"/>
              <a:t>subvectors</a:t>
            </a:r>
            <a:r>
              <a:rPr lang="en-US" dirty="0"/>
              <a:t>, on which a lower-complexity vector quantization is performed. The codebook then consists of the cartesian product of the codebooks of the m </a:t>
            </a:r>
            <a:r>
              <a:rPr lang="en-US" dirty="0" err="1"/>
              <a:t>subquantizers</a:t>
            </a:r>
            <a:r>
              <a:rPr lang="en-US" dirty="0"/>
              <a:t>. Scalar and vector quantization are special cases of product quantization, where m is equal to d and 1, respectively.</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169</a:t>
            </a:fld>
            <a:endParaRPr lang="en-CA"/>
          </a:p>
        </p:txBody>
      </p:sp>
    </p:spTree>
    <p:extLst>
      <p:ext uri="{BB962C8B-B14F-4D97-AF65-F5344CB8AC3E}">
        <p14:creationId xmlns:p14="http://schemas.microsoft.com/office/powerpoint/2010/main" val="364520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818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Later a generalization of the inverted index structure was proposed by </a:t>
            </a:r>
            <a:r>
              <a:rPr lang="en-US" dirty="0" err="1"/>
              <a:t>Babenko</a:t>
            </a:r>
            <a:r>
              <a:rPr lang="en-US" dirty="0"/>
              <a:t> et al. This work introduced the inverted multi-index (IMI) that decomposes the feature space into several orthogonal subspaces and partitions each subspace into Voronoi regions independently. Then the Cartesian product of regions in each subspace forms the implicit partition of the whole feature space. In this example, the space is partitioned into two subspaces, with each subspace having its own codebook.</a:t>
            </a:r>
          </a:p>
          <a:p>
            <a:endParaRPr lang="en-US" dirty="0"/>
          </a:p>
          <a:p>
            <a:endParaRPr lang="en-US" dirty="0"/>
          </a:p>
          <a:p>
            <a:r>
              <a:rPr lang="en-US" dirty="0"/>
              <a:t>Due to a huge number of regions, the IMI space partition is very fine-grained, and each region contains only a few data points. Therefore, IMI forms accurate and concise candidate lists while being memory and runtime efficient.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170</a:t>
            </a:fld>
            <a:endParaRPr lang="en-CA"/>
          </a:p>
        </p:txBody>
      </p:sp>
    </p:spTree>
    <p:extLst>
      <p:ext uri="{BB962C8B-B14F-4D97-AF65-F5344CB8AC3E}">
        <p14:creationId xmlns:p14="http://schemas.microsoft.com/office/powerpoint/2010/main" val="27584721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Inverted Multi-Index uses a multi-sequence procedure that produces the sequence of regions that are closest to the particular query. By visiting more regions than in the inverted index, the resulting vector sets span the neighborhoods that are much less “skewed”.</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171</a:t>
            </a:fld>
            <a:endParaRPr lang="en-CA"/>
          </a:p>
        </p:txBody>
      </p:sp>
    </p:spTree>
    <p:extLst>
      <p:ext uri="{BB962C8B-B14F-4D97-AF65-F5344CB8AC3E}">
        <p14:creationId xmlns:p14="http://schemas.microsoft.com/office/powerpoint/2010/main" val="40735386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172</a:t>
            </a:fld>
            <a:endParaRPr lang="en-CA"/>
          </a:p>
        </p:txBody>
      </p:sp>
    </p:spTree>
    <p:extLst>
      <p:ext uri="{BB962C8B-B14F-4D97-AF65-F5344CB8AC3E}">
        <p14:creationId xmlns:p14="http://schemas.microsoft.com/office/powerpoint/2010/main" val="4369331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173</a:t>
            </a:fld>
            <a:endParaRPr lang="en-CA"/>
          </a:p>
        </p:txBody>
      </p:sp>
    </p:spTree>
    <p:extLst>
      <p:ext uri="{BB962C8B-B14F-4D97-AF65-F5344CB8AC3E}">
        <p14:creationId xmlns:p14="http://schemas.microsoft.com/office/powerpoint/2010/main" val="6315983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State-of-the art graph-based similarity search algorithms  exploit several graph models including the Delaunay graph, </a:t>
            </a:r>
            <a:r>
              <a:rPr lang="en-US" dirty="0" err="1"/>
              <a:t>kNN</a:t>
            </a:r>
            <a:r>
              <a:rPr lang="en-US" dirty="0"/>
              <a:t> graph, NSW graph and RNG graphs. </a:t>
            </a:r>
          </a:p>
          <a:p>
            <a:r>
              <a:rPr lang="en-US" dirty="0"/>
              <a:t>In the next slides we will describe each in mode detail.</a:t>
            </a: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175</a:t>
            </a:fld>
            <a:endParaRPr lang="en-CA"/>
          </a:p>
        </p:txBody>
      </p:sp>
    </p:spTree>
    <p:extLst>
      <p:ext uri="{BB962C8B-B14F-4D97-AF65-F5344CB8AC3E}">
        <p14:creationId xmlns:p14="http://schemas.microsoft.com/office/powerpoint/2010/main" val="24822438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A VD is obtained when a given space is decomposed using a finite number of points, called sites, into regions such that each site is associated with a region consisting of all points that are closer to it than to any other site. The DT is the dual of the VD. It is constructed by connecting sites with an edge if their regions share a side. </a:t>
            </a: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176</a:t>
            </a:fld>
            <a:endParaRPr lang="en-CA"/>
          </a:p>
        </p:txBody>
      </p:sp>
    </p:spTree>
    <p:extLst>
      <p:ext uri="{BB962C8B-B14F-4D97-AF65-F5344CB8AC3E}">
        <p14:creationId xmlns:p14="http://schemas.microsoft.com/office/powerpoint/2010/main" val="3377220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457200" lvl="1" indent="0">
              <a:buNone/>
            </a:pPr>
            <a:r>
              <a:rPr lang="en-US" dirty="0"/>
              <a:t>The NN descent graph is initialized by having each point </a:t>
            </a:r>
            <a:r>
              <a:rPr lang="en-US" altLang="zh-CN" sz="1200" dirty="0"/>
              <a:t>randomly pick K neighbors. Then each point e</a:t>
            </a:r>
            <a:r>
              <a:rPr lang="en-US" altLang="zh-CN" sz="2200" dirty="0"/>
              <a:t>xplores its current neighbors’ neighbors  and updates its K-NN list if better ones are found. The algorithms stops when no further improvements can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endParaRPr lang="en-US"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177</a:t>
            </a:fld>
            <a:endParaRPr lang="en-CA"/>
          </a:p>
        </p:txBody>
      </p:sp>
    </p:spTree>
    <p:extLst>
      <p:ext uri="{BB962C8B-B14F-4D97-AF65-F5344CB8AC3E}">
        <p14:creationId xmlns:p14="http://schemas.microsoft.com/office/powerpoint/2010/main" val="12136119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Another popular Graph model is the NSW graph.</a:t>
            </a:r>
            <a:r>
              <a:rPr lang="en-US" dirty="0"/>
              <a:t> NSW graphs are networks with logarithmic or polylogarithmic complexity of the greedy graph search</a:t>
            </a:r>
            <a:r>
              <a:rPr lang="en-CA" dirty="0"/>
              <a:t>. They are typically built on top of approximate </a:t>
            </a:r>
            <a:r>
              <a:rPr lang="en-CA" dirty="0" err="1"/>
              <a:t>kNN</a:t>
            </a:r>
            <a:r>
              <a:rPr lang="en-CA" dirty="0"/>
              <a:t> graphs adding long range links to shorten the greedy algorithm path down to log(N). The idea is inspired from the Milgram experiment which </a:t>
            </a:r>
            <a:r>
              <a:rPr lang="en-US" b="0" i="0" dirty="0">
                <a:solidFill>
                  <a:srgbClr val="000000"/>
                </a:solidFill>
                <a:effectLst/>
                <a:latin typeface="Times New Roman" panose="02020603050405020304" pitchFamily="18" charset="0"/>
              </a:rPr>
              <a:t>demonstrated that a social network exhibits the </a:t>
            </a:r>
            <a:r>
              <a:rPr lang="en-US" b="0" i="1" dirty="0">
                <a:solidFill>
                  <a:srgbClr val="000000"/>
                </a:solidFill>
                <a:effectLst/>
                <a:latin typeface="Times New Roman" panose="02020603050405020304" pitchFamily="18" charset="0"/>
              </a:rPr>
              <a:t>small-world phenomenon</a:t>
            </a:r>
            <a:r>
              <a:rPr lang="en-US" b="0" i="0" dirty="0">
                <a:solidFill>
                  <a:srgbClr val="000000"/>
                </a:solidFill>
                <a:effectLst/>
                <a:latin typeface="Times New Roman" panose="02020603050405020304" pitchFamily="18" charset="0"/>
              </a:rPr>
              <a:t> if, roughly speaking, any two individuals in the network are likely to be connected through a short sequence of intermediate acquaintances. This is also known as the 6 degrees of separation. </a:t>
            </a:r>
            <a:r>
              <a:rPr lang="en-US" dirty="0"/>
              <a:t>Kleinberg (2000) gave formal support to this so-called “small world phenomenon” by using meshes augmented with long-range links chosen randomly according to harmonic distributions.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Backup text: Milgram's basic small-world experiment remains one of the most compelling ways to think about the problem. The goal of the experiment was to find short chains of acquaintances linking pairs of people in the United States who did not know one another. In a typical instance of the experiment, a </a:t>
            </a:r>
            <a:r>
              <a:rPr lang="en-US" b="0" i="1" dirty="0">
                <a:solidFill>
                  <a:srgbClr val="000000"/>
                </a:solidFill>
                <a:effectLst/>
                <a:latin typeface="Times New Roman" panose="02020603050405020304" pitchFamily="18" charset="0"/>
              </a:rPr>
              <a:t>source</a:t>
            </a:r>
            <a:r>
              <a:rPr lang="en-US" b="0" i="0" dirty="0">
                <a:solidFill>
                  <a:srgbClr val="000000"/>
                </a:solidFill>
                <a:effectLst/>
                <a:latin typeface="Times New Roman" panose="02020603050405020304" pitchFamily="18" charset="0"/>
              </a:rPr>
              <a:t> person in Nebraska would be given a letter to deliver to a </a:t>
            </a:r>
            <a:r>
              <a:rPr lang="en-US" b="0" i="1" dirty="0">
                <a:solidFill>
                  <a:srgbClr val="000000"/>
                </a:solidFill>
                <a:effectLst/>
                <a:latin typeface="Times New Roman" panose="02020603050405020304" pitchFamily="18" charset="0"/>
              </a:rPr>
              <a:t>target</a:t>
            </a:r>
            <a:r>
              <a:rPr lang="en-US" b="0" i="0" dirty="0">
                <a:solidFill>
                  <a:srgbClr val="000000"/>
                </a:solidFill>
                <a:effectLst/>
                <a:latin typeface="Times New Roman" panose="02020603050405020304" pitchFamily="18" charset="0"/>
              </a:rPr>
              <a:t> person in Massachusetts. The source would initially be told basic information about the target, including his address and occupation; the source would then be instructed to send the letter to someone she knew </a:t>
            </a:r>
            <a:r>
              <a:rPr lang="en-US" b="0" i="1" dirty="0">
                <a:solidFill>
                  <a:srgbClr val="000000"/>
                </a:solidFill>
                <a:effectLst/>
                <a:latin typeface="Times New Roman" panose="02020603050405020304" pitchFamily="18" charset="0"/>
              </a:rPr>
              <a:t>on a first-name basis</a:t>
            </a:r>
            <a:r>
              <a:rPr lang="en-US" b="0" i="0" dirty="0">
                <a:solidFill>
                  <a:srgbClr val="000000"/>
                </a:solidFill>
                <a:effectLst/>
                <a:latin typeface="Times New Roman" panose="02020603050405020304" pitchFamily="18" charset="0"/>
              </a:rPr>
              <a:t> in an effort to transmit the letter to the target as efficaciously as possible. Anyone subsequently receiving the letter would be given the same instructions, and the chain of communication would continue until the target was reached. Over many trials, the average number of intermediate steps in a successful chain was found to lie between five and six, a quantity that has since entered popular culture as the ``six degrees of separation'' principle</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178</a:t>
            </a:fld>
            <a:endParaRPr lang="en-CA"/>
          </a:p>
        </p:txBody>
      </p:sp>
    </p:spTree>
    <p:extLst>
      <p:ext uri="{BB962C8B-B14F-4D97-AF65-F5344CB8AC3E}">
        <p14:creationId xmlns:p14="http://schemas.microsoft.com/office/powerpoint/2010/main" val="11487256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Toussaint has shown that the RNG is a special graph that is a superset of the MST and a subset of the DT. He proposed two algorithms for building an RNG. One in n square and the other in n cube, the latter supporting also d-dimensional data. RNGs adopt </a:t>
            </a:r>
            <a:r>
              <a:rPr lang="en-US" dirty="0"/>
              <a:t>an interesting edge selection strategy to eliminate the longest edge in all the possible triangles on S. In fact, a</a:t>
            </a:r>
            <a:r>
              <a:rPr lang="en-CA" dirty="0"/>
              <a:t>n edge is constructed between two vertices if there is no vertex in the intersection of the two balls around the vertices</a:t>
            </a:r>
            <a:endParaRPr lang="fr-MA" dirty="0"/>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179</a:t>
            </a:fld>
            <a:endParaRPr lang="en-CA"/>
          </a:p>
        </p:txBody>
      </p:sp>
    </p:spTree>
    <p:extLst>
      <p:ext uri="{BB962C8B-B14F-4D97-AF65-F5344CB8AC3E}">
        <p14:creationId xmlns:p14="http://schemas.microsoft.com/office/powerpoint/2010/main" val="2409919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HNSW exploits RNG and NSW graphs, It splits the NSW graph into hierarchical layers which improves the search efficiency of NSW. Search starts at the top layer, which contains only the longest links, and proceeds down the hierarchy. HNSW is considered the state-of-the-art in ng-approximate search.</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180</a:t>
            </a:fld>
            <a:endParaRPr lang="en-CA"/>
          </a:p>
        </p:txBody>
      </p:sp>
    </p:spTree>
    <p:extLst>
      <p:ext uri="{BB962C8B-B14F-4D97-AF65-F5344CB8AC3E}">
        <p14:creationId xmlns:p14="http://schemas.microsoft.com/office/powerpoint/2010/main" val="470179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6698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181</a:t>
            </a:fld>
            <a:endParaRPr lang="en-CA"/>
          </a:p>
        </p:txBody>
      </p:sp>
    </p:spTree>
    <p:extLst>
      <p:ext uri="{BB962C8B-B14F-4D97-AF65-F5344CB8AC3E}">
        <p14:creationId xmlns:p14="http://schemas.microsoft.com/office/powerpoint/2010/main" val="326544522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en-US" b="0" i="0" dirty="0">
              <a:solidFill>
                <a:srgbClr val="292929"/>
              </a:solidFill>
              <a:effectLst/>
              <a:latin typeface="charter"/>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182</a:t>
            </a:fld>
            <a:endParaRPr lang="en-CA"/>
          </a:p>
        </p:txBody>
      </p:sp>
    </p:spTree>
    <p:extLst>
      <p:ext uri="{BB962C8B-B14F-4D97-AF65-F5344CB8AC3E}">
        <p14:creationId xmlns:p14="http://schemas.microsoft.com/office/powerpoint/2010/main" val="2395902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We will discuss next high-d vector similarity search designed for modern hardware and distributed environments. We selected some of the key methods in this area although it is not clear how these methods compare to each other. This is still an open problem.</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183</a:t>
            </a:fld>
            <a:endParaRPr lang="en-CA"/>
          </a:p>
        </p:txBody>
      </p:sp>
    </p:spTree>
    <p:extLst>
      <p:ext uri="{BB962C8B-B14F-4D97-AF65-F5344CB8AC3E}">
        <p14:creationId xmlns:p14="http://schemas.microsoft.com/office/powerpoint/2010/main" val="339156447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The figure shows an illustration of the overall mapping from the d-dimensional space, to the k-dimensional LSH buckets, to finally the peer identifier space using ξ.  Different instances of the mapping function ξ come with different characteristics </a:t>
            </a:r>
            <a:r>
              <a:rPr lang="en-US" dirty="0" err="1"/>
              <a:t>w.r.t.</a:t>
            </a:r>
            <a:r>
              <a:rPr lang="en-US" dirty="0"/>
              <a:t> to load balancing and the ability to efficiently search the index. In terms of network bandwidth consumption and number of network hops, clearly, a mapping of all data to just one peer is optimal. Obviously, this mapping suffers from a huge load imbalance. The other extreme is to assign each hash bucket to a peer using a pseudo-uniform hash function that provides perfect load balancing but steals any control on grouping similar buckets on the same peer, therefore causing an excessive number of DHT lookups.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To capture the semantics of similar buckets, the intuition is that buckets likely to hold close data have small l1 distance to each other.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Streaming Similarity Search over one Billion Tweets using Parallel Locality-Sensitive Hashing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P. </a:t>
            </a:r>
            <a:r>
              <a:rPr lang="en-US" dirty="0" err="1"/>
              <a:t>Haghani</a:t>
            </a:r>
            <a:r>
              <a:rPr lang="en-US" dirty="0"/>
              <a:t>, S. Michel, and K. </a:t>
            </a:r>
            <a:r>
              <a:rPr lang="en-US" dirty="0" err="1"/>
              <a:t>Aberer</a:t>
            </a:r>
            <a:r>
              <a:rPr lang="en-US" dirty="0"/>
              <a:t>. Distributed similarity search in high dimensions using locality sensitive hashing. In EDBT, pages 744–755, 2009.</a:t>
            </a:r>
            <a:endParaRPr lang="en-US" b="0" i="0" dirty="0">
              <a:solidFill>
                <a:srgbClr val="242729"/>
              </a:solidFill>
              <a:effectLst/>
              <a:latin typeface="inherit"/>
            </a:endParaRPr>
          </a:p>
        </p:txBody>
      </p:sp>
      <p:sp>
        <p:nvSpPr>
          <p:cNvPr id="4" name="Slide Number Placeholder 3"/>
          <p:cNvSpPr>
            <a:spLocks noGrp="1"/>
          </p:cNvSpPr>
          <p:nvPr>
            <p:ph type="sldNum" sz="quarter" idx="10"/>
          </p:nvPr>
        </p:nvSpPr>
        <p:spPr/>
        <p:txBody>
          <a:bodyPr/>
          <a:lstStyle/>
          <a:p>
            <a:fld id="{082D4889-0241-7A4B-B750-BDE4E3E5D404}" type="slidenum">
              <a:rPr lang="en-US" smtClean="0"/>
              <a:pPr/>
              <a:t>184</a:t>
            </a:fld>
            <a:endParaRPr lang="en-US"/>
          </a:p>
        </p:txBody>
      </p:sp>
    </p:spTree>
    <p:extLst>
      <p:ext uri="{BB962C8B-B14F-4D97-AF65-F5344CB8AC3E}">
        <p14:creationId xmlns:p14="http://schemas.microsoft.com/office/powerpoint/2010/main" val="39550661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242729"/>
                </a:solidFill>
                <a:effectLst/>
                <a:latin typeface="inherit"/>
              </a:rPr>
              <a:t>Both Hadoop and Storm process data in a distributed way. The main difference is that Storm can perform real-time processing of incoming data while Hadoop do batch processing with MapReduce jobs.</a:t>
            </a:r>
          </a:p>
        </p:txBody>
      </p:sp>
      <p:sp>
        <p:nvSpPr>
          <p:cNvPr id="4" name="Slide Number Placeholder 3"/>
          <p:cNvSpPr>
            <a:spLocks noGrp="1"/>
          </p:cNvSpPr>
          <p:nvPr>
            <p:ph type="sldNum" sz="quarter" idx="10"/>
          </p:nvPr>
        </p:nvSpPr>
        <p:spPr/>
        <p:txBody>
          <a:bodyPr/>
          <a:lstStyle/>
          <a:p>
            <a:fld id="{082D4889-0241-7A4B-B750-BDE4E3E5D404}" type="slidenum">
              <a:rPr lang="en-US" smtClean="0"/>
              <a:pPr/>
              <a:t>185</a:t>
            </a:fld>
            <a:endParaRPr lang="en-US"/>
          </a:p>
        </p:txBody>
      </p:sp>
    </p:spTree>
    <p:extLst>
      <p:ext uri="{BB962C8B-B14F-4D97-AF65-F5344CB8AC3E}">
        <p14:creationId xmlns:p14="http://schemas.microsoft.com/office/powerpoint/2010/main" val="232276569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186</a:t>
            </a:fld>
            <a:endParaRPr lang="en-US"/>
          </a:p>
        </p:txBody>
      </p:sp>
    </p:spTree>
    <p:extLst>
      <p:ext uri="{BB962C8B-B14F-4D97-AF65-F5344CB8AC3E}">
        <p14:creationId xmlns:p14="http://schemas.microsoft.com/office/powerpoint/2010/main" val="267321360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br>
              <a:rPr lang="fr-MA" dirty="0"/>
            </a:b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187</a:t>
            </a:fld>
            <a:endParaRPr lang="en-US"/>
          </a:p>
        </p:txBody>
      </p:sp>
    </p:spTree>
    <p:extLst>
      <p:ext uri="{BB962C8B-B14F-4D97-AF65-F5344CB8AC3E}">
        <p14:creationId xmlns:p14="http://schemas.microsoft.com/office/powerpoint/2010/main" val="10358538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fr-MA" dirty="0"/>
            </a:b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188</a:t>
            </a:fld>
            <a:endParaRPr lang="en-US"/>
          </a:p>
        </p:txBody>
      </p:sp>
    </p:spTree>
    <p:extLst>
      <p:ext uri="{BB962C8B-B14F-4D97-AF65-F5344CB8AC3E}">
        <p14:creationId xmlns:p14="http://schemas.microsoft.com/office/powerpoint/2010/main" val="393386912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01727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029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…hard, especially when this NN is in a dense area of the space</a:t>
            </a:r>
            <a:endParaRPr dirty="0"/>
          </a:p>
        </p:txBody>
      </p:sp>
    </p:spTree>
    <p:extLst>
      <p:ext uri="{BB962C8B-B14F-4D97-AF65-F5344CB8AC3E}">
        <p14:creationId xmlns:p14="http://schemas.microsoft.com/office/powerpoint/2010/main" val="397645135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82204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29356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292447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25125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48406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4140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923347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5330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204</a:t>
            </a:fld>
            <a:endParaRPr lang="en-US">
              <a:solidFill>
                <a:prstClr val="black"/>
              </a:solidFill>
            </a:endParaRPr>
          </a:p>
        </p:txBody>
      </p:sp>
    </p:spTree>
    <p:extLst>
      <p:ext uri="{BB962C8B-B14F-4D97-AF65-F5344CB8AC3E}">
        <p14:creationId xmlns:p14="http://schemas.microsoft.com/office/powerpoint/2010/main" val="33341113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221</a:t>
            </a:fld>
            <a:endParaRPr lang="en-CA"/>
          </a:p>
        </p:txBody>
      </p:sp>
    </p:spTree>
    <p:extLst>
      <p:ext uri="{BB962C8B-B14F-4D97-AF65-F5344CB8AC3E}">
        <p14:creationId xmlns:p14="http://schemas.microsoft.com/office/powerpoint/2010/main" val="937186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8955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230</a:t>
            </a:fld>
            <a:endParaRPr lang="en-CA"/>
          </a:p>
        </p:txBody>
      </p:sp>
    </p:spTree>
    <p:extLst>
      <p:ext uri="{BB962C8B-B14F-4D97-AF65-F5344CB8AC3E}">
        <p14:creationId xmlns:p14="http://schemas.microsoft.com/office/powerpoint/2010/main" val="102385829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232</a:t>
            </a:fld>
            <a:endParaRPr lang="en-US">
              <a:solidFill>
                <a:prstClr val="black"/>
              </a:solidFill>
            </a:endParaRPr>
          </a:p>
        </p:txBody>
      </p:sp>
    </p:spTree>
    <p:extLst>
      <p:ext uri="{BB962C8B-B14F-4D97-AF65-F5344CB8AC3E}">
        <p14:creationId xmlns:p14="http://schemas.microsoft.com/office/powerpoint/2010/main" val="351564916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234</a:t>
            </a:fld>
            <a:endParaRPr lang="en-CA"/>
          </a:p>
        </p:txBody>
      </p:sp>
    </p:spTree>
    <p:extLst>
      <p:ext uri="{BB962C8B-B14F-4D97-AF65-F5344CB8AC3E}">
        <p14:creationId xmlns:p14="http://schemas.microsoft.com/office/powerpoint/2010/main" val="29334271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253</a:t>
            </a:fld>
            <a:endParaRPr lang="en-CA"/>
          </a:p>
        </p:txBody>
      </p:sp>
    </p:spTree>
    <p:extLst>
      <p:ext uri="{BB962C8B-B14F-4D97-AF65-F5344CB8AC3E}">
        <p14:creationId xmlns:p14="http://schemas.microsoft.com/office/powerpoint/2010/main" val="39827992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254</a:t>
            </a:fld>
            <a:endParaRPr lang="en-CA"/>
          </a:p>
        </p:txBody>
      </p:sp>
    </p:spTree>
    <p:extLst>
      <p:ext uri="{BB962C8B-B14F-4D97-AF65-F5344CB8AC3E}">
        <p14:creationId xmlns:p14="http://schemas.microsoft.com/office/powerpoint/2010/main" val="395871786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255</a:t>
            </a:fld>
            <a:endParaRPr lang="en-CA"/>
          </a:p>
        </p:txBody>
      </p:sp>
    </p:spTree>
    <p:extLst>
      <p:ext uri="{BB962C8B-B14F-4D97-AF65-F5344CB8AC3E}">
        <p14:creationId xmlns:p14="http://schemas.microsoft.com/office/powerpoint/2010/main" val="155322609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It is interesting to report Intermediate results for the user because they are typically found long before the final answer is returned. Let’s see some numbers for real 100GB datasets, In this plot, the gray bars indicate the average time required for an algorithm to finish answering 100 exact queries on real datasets from three different domains: seismology, neuroscience and deep neural embeddings.</a:t>
            </a:r>
          </a:p>
          <a:p>
            <a:pPr rtl="0">
              <a:spcBef>
                <a:spcPts val="0"/>
              </a:spcBef>
              <a:spcAft>
                <a:spcPts val="0"/>
              </a:spcAft>
            </a:pPr>
            <a:r>
              <a:rPr lang="en-US" sz="1800" b="0" i="0" u="none" strike="noStrike" dirty="0">
                <a:solidFill>
                  <a:srgbClr val="000000"/>
                </a:solidFill>
                <a:effectLst/>
                <a:latin typeface="Arial" panose="020B0604020202020204" pitchFamily="34" charset="0"/>
              </a:rPr>
              <a:t>The blue bars indicate the average time it takes the algorithm to find the 1NN final answer. </a:t>
            </a:r>
            <a:endParaRPr lang="en-US" b="0" dirty="0">
              <a:effectLst/>
            </a:endParaRPr>
          </a:p>
          <a:p>
            <a:br>
              <a:rPr lang="en-US"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261</a:t>
            </a:fld>
            <a:endParaRPr lang="en-CA"/>
          </a:p>
        </p:txBody>
      </p:sp>
    </p:spTree>
    <p:extLst>
      <p:ext uri="{BB962C8B-B14F-4D97-AF65-F5344CB8AC3E}">
        <p14:creationId xmlns:p14="http://schemas.microsoft.com/office/powerpoint/2010/main" val="192396918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We can observe that the algorithm spends a small fraction of its execution time finding the answer and most of time determining when to finish.</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262</a:t>
            </a:fld>
            <a:endParaRPr lang="en-CA"/>
          </a:p>
        </p:txBody>
      </p:sp>
    </p:spTree>
    <p:extLst>
      <p:ext uri="{BB962C8B-B14F-4D97-AF65-F5344CB8AC3E}">
        <p14:creationId xmlns:p14="http://schemas.microsoft.com/office/powerpoint/2010/main" val="37204051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figure at the right presents the approximate results of the (iSAX2+) index for four example queries on a 100GB  data series collection with seismic data. We show the evolution of the approximation error as a percentage of the exact 1-NN distance. We observe that the algorithm provides approximate answers within a few milliseconds, and those answers gradually converge to the exact answer, which is the distance of the query from the 1-NN. </a:t>
            </a:r>
          </a:p>
          <a:p>
            <a:pPr rtl="0">
              <a:spcBef>
                <a:spcPts val="0"/>
              </a:spcBef>
              <a:spcAft>
                <a:spcPts val="0"/>
              </a:spcAft>
            </a:pPr>
            <a:r>
              <a:rPr lang="en-US" sz="1800" b="0" i="0" u="none" strike="noStrike" dirty="0">
                <a:solidFill>
                  <a:srgbClr val="000000"/>
                </a:solidFill>
                <a:effectLst/>
                <a:latin typeface="Arial" panose="020B0604020202020204" pitchFamily="34" charset="0"/>
              </a:rPr>
              <a:t>Interestingly, the 1-NN is often found in less than 1 sec (e.g., see yellow line)</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but it takes the search algorithm much longer to verify that there is no better answer and terminate. </a:t>
            </a:r>
            <a:endParaRPr lang="en-US" b="0" dirty="0">
              <a:effectLst/>
            </a:endParaRPr>
          </a:p>
          <a:p>
            <a:br>
              <a:rPr lang="en-US"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263</a:t>
            </a:fld>
            <a:endParaRPr lang="en-CA"/>
          </a:p>
        </p:txBody>
      </p:sp>
    </p:spTree>
    <p:extLst>
      <p:ext uri="{BB962C8B-B14F-4D97-AF65-F5344CB8AC3E}">
        <p14:creationId xmlns:p14="http://schemas.microsoft.com/office/powerpoint/2010/main" val="364540875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MA" sz="1800" b="0" i="0" u="none" strike="noStrike" dirty="0">
                <a:solidFill>
                  <a:srgbClr val="000000"/>
                </a:solidFill>
                <a:effectLst/>
                <a:latin typeface="Arial" panose="020B0604020202020204" pitchFamily="34" charset="0"/>
              </a:rPr>
              <a:t>A user </a:t>
            </a:r>
            <a:r>
              <a:rPr lang="fr-MA" sz="1800" b="0" i="0" u="none" strike="noStrike" dirty="0" err="1">
                <a:solidFill>
                  <a:srgbClr val="000000"/>
                </a:solidFill>
                <a:effectLst/>
                <a:latin typeface="Arial" panose="020B0604020202020204" pitchFamily="34" charset="0"/>
              </a:rPr>
              <a:t>launches</a:t>
            </a:r>
            <a:r>
              <a:rPr lang="fr-MA" sz="1800" b="0" i="0" u="none" strike="noStrike" dirty="0">
                <a:solidFill>
                  <a:srgbClr val="000000"/>
                </a:solidFill>
                <a:effectLst/>
                <a:latin typeface="Arial" panose="020B0604020202020204" pitchFamily="34" charset="0"/>
              </a:rPr>
              <a:t> a </a:t>
            </a:r>
            <a:r>
              <a:rPr lang="fr-MA" sz="1800" b="0" i="0" u="none" strike="noStrike" dirty="0" err="1">
                <a:solidFill>
                  <a:srgbClr val="000000"/>
                </a:solidFill>
                <a:effectLst/>
                <a:latin typeface="Arial" panose="020B0604020202020204" pitchFamily="34" charset="0"/>
              </a:rPr>
              <a:t>query</a:t>
            </a:r>
            <a:r>
              <a:rPr lang="fr-MA" sz="1800" b="0" i="0" u="none" strike="noStrike" dirty="0">
                <a:solidFill>
                  <a:srgbClr val="000000"/>
                </a:solidFill>
                <a:effectLst/>
                <a:latin typeface="Arial" panose="020B0604020202020204" pitchFamily="34" charset="0"/>
              </a:rPr>
              <a:t> Q</a:t>
            </a:r>
            <a:endParaRPr lang="fr-MA" b="0" dirty="0">
              <a:effectLst/>
            </a:endParaRPr>
          </a:p>
          <a:p>
            <a:br>
              <a:rPr lang="fr-MA"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264</a:t>
            </a:fld>
            <a:endParaRPr lang="en-CA"/>
          </a:p>
        </p:txBody>
      </p:sp>
    </p:spTree>
    <p:extLst>
      <p:ext uri="{BB962C8B-B14F-4D97-AF65-F5344CB8AC3E}">
        <p14:creationId xmlns:p14="http://schemas.microsoft.com/office/powerpoint/2010/main" val="1474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91542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algorithm returns progressive answers Si. The first answer is returned after 26 msecs.</a:t>
            </a:r>
            <a:endParaRPr lang="en-US" b="0" dirty="0">
              <a:effectLst/>
            </a:endParaRPr>
          </a:p>
          <a:p>
            <a:br>
              <a:rPr lang="en-US"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265</a:t>
            </a:fld>
            <a:endParaRPr lang="en-CA"/>
          </a:p>
        </p:txBody>
      </p:sp>
    </p:spTree>
    <p:extLst>
      <p:ext uri="{BB962C8B-B14F-4D97-AF65-F5344CB8AC3E}">
        <p14:creationId xmlns:p14="http://schemas.microsoft.com/office/powerpoint/2010/main" val="201531994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second answer S2 is found after 1.1 secs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266</a:t>
            </a:fld>
            <a:endParaRPr lang="en-CA"/>
          </a:p>
        </p:txBody>
      </p:sp>
    </p:spTree>
    <p:extLst>
      <p:ext uri="{BB962C8B-B14F-4D97-AF65-F5344CB8AC3E}">
        <p14:creationId xmlns:p14="http://schemas.microsoft.com/office/powerpoint/2010/main" val="265446033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third answer S3 is found after 3.8 secs</a:t>
            </a:r>
            <a:endParaRPr lang="en-US" b="0" dirty="0">
              <a:effectLst/>
            </a:endParaRPr>
          </a:p>
          <a:p>
            <a:br>
              <a:rPr lang="en-US"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267</a:t>
            </a:fld>
            <a:endParaRPr lang="en-CA"/>
          </a:p>
        </p:txBody>
      </p:sp>
    </p:spTree>
    <p:extLst>
      <p:ext uri="{BB962C8B-B14F-4D97-AF65-F5344CB8AC3E}">
        <p14:creationId xmlns:p14="http://schemas.microsoft.com/office/powerpoint/2010/main" val="294207989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The third answer S3 is found after 15.7 secs</a:t>
            </a:r>
            <a:endParaRPr lang="en-US" b="0" dirty="0">
              <a:effectLst/>
            </a:endParaRPr>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268</a:t>
            </a:fld>
            <a:endParaRPr lang="en-CA"/>
          </a:p>
        </p:txBody>
      </p:sp>
    </p:spTree>
    <p:extLst>
      <p:ext uri="{BB962C8B-B14F-4D97-AF65-F5344CB8AC3E}">
        <p14:creationId xmlns:p14="http://schemas.microsoft.com/office/powerpoint/2010/main" val="149834517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final answer is found after 75 secs. </a:t>
            </a:r>
            <a:endParaRPr lang="en-US" b="0" dirty="0">
              <a:effectLst/>
            </a:endParaRPr>
          </a:p>
          <a:p>
            <a:br>
              <a:rPr lang="en-US"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269</a:t>
            </a:fld>
            <a:endParaRPr lang="en-CA"/>
          </a:p>
        </p:txBody>
      </p:sp>
    </p:spTree>
    <p:extLst>
      <p:ext uri="{BB962C8B-B14F-4D97-AF65-F5344CB8AC3E}">
        <p14:creationId xmlns:p14="http://schemas.microsoft.com/office/powerpoint/2010/main" val="183158244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Note that the algorithm has found the final answer early on. Therefore, a progressive algorithm should allow the user to decide when to stop the search based on some information about the progressive answer.</a:t>
            </a:r>
            <a:endParaRPr lang="en-US" b="0" dirty="0">
              <a:effectLst/>
            </a:endParaRPr>
          </a:p>
          <a:p>
            <a:br>
              <a:rPr lang="en-US"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270</a:t>
            </a:fld>
            <a:endParaRPr lang="en-CA"/>
          </a:p>
        </p:txBody>
      </p:sp>
    </p:spTree>
    <p:extLst>
      <p:ext uri="{BB962C8B-B14F-4D97-AF65-F5344CB8AC3E}">
        <p14:creationId xmlns:p14="http://schemas.microsoft.com/office/powerpoint/2010/main" val="180350658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7305e605d_2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7305e605d_2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864184cc9b_8_8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8" name="Google Shape;1658;g864184cc9b_8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time savings up to 90%</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864184cc9b_8_8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864184cc9b_8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With about 99% of the answers to be exact.</a:t>
            </a:r>
            <a:endParaRPr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864184cc9b_8_8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8" name="Google Shape;1658;g864184cc9b_8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dirty="0">
                <a:solidFill>
                  <a:srgbClr val="000000"/>
                </a:solidFill>
                <a:effectLst/>
                <a:latin typeface="NimbusRomNo9L-Regu"/>
              </a:rPr>
              <a:t>The models described in the last few slides can also be extended to </a:t>
            </a:r>
            <a:r>
              <a:rPr lang="en-US" sz="1800" b="0" i="0" dirty="0" err="1">
                <a:solidFill>
                  <a:srgbClr val="000000"/>
                </a:solidFill>
                <a:effectLst/>
                <a:latin typeface="NimbusRomNo9L-Regu"/>
              </a:rPr>
              <a:t>kNN</a:t>
            </a:r>
            <a:r>
              <a:rPr lang="en-US" sz="1800" b="0" i="0" dirty="0">
                <a:solidFill>
                  <a:srgbClr val="000000"/>
                </a:solidFill>
                <a:effectLst/>
                <a:latin typeface="NimbusRomNo9L-Regu"/>
              </a:rPr>
              <a:t> similarity search and </a:t>
            </a:r>
            <a:r>
              <a:rPr lang="en-US" sz="1800" b="0" i="0" dirty="0" err="1">
                <a:solidFill>
                  <a:srgbClr val="000000"/>
                </a:solidFill>
                <a:effectLst/>
                <a:latin typeface="NimbusRomNo9L-Regu"/>
              </a:rPr>
              <a:t>kNN</a:t>
            </a:r>
            <a:r>
              <a:rPr lang="en-US" sz="1800" b="0" i="0" dirty="0">
                <a:solidFill>
                  <a:srgbClr val="000000"/>
                </a:solidFill>
                <a:effectLst/>
                <a:latin typeface="NimbusRomNo9L-Regu"/>
              </a:rPr>
              <a:t> classification. The Figure presents results for the exact class probability criterion. The average ratio of exact answers is close to or higher than its nominal level of </a:t>
            </a:r>
            <a:r>
              <a:rPr lang="en-US" sz="1800" b="0" i="0" dirty="0">
                <a:solidFill>
                  <a:srgbClr val="000000"/>
                </a:solidFill>
                <a:effectLst/>
                <a:latin typeface="CMR10"/>
              </a:rPr>
              <a:t>95% </a:t>
            </a:r>
            <a:r>
              <a:rPr lang="en-US" sz="1800" b="0" i="0" dirty="0">
                <a:solidFill>
                  <a:srgbClr val="000000"/>
                </a:solidFill>
                <a:effectLst/>
                <a:latin typeface="NimbusRomNo9L-Regu"/>
              </a:rPr>
              <a:t>(</a:t>
            </a:r>
            <a:r>
              <a:rPr lang="en-US" sz="1800" b="0" i="1" dirty="0" err="1">
                <a:solidFill>
                  <a:srgbClr val="000000"/>
                </a:solidFill>
                <a:effectLst/>
                <a:latin typeface="CMMI10"/>
              </a:rPr>
              <a:t>φ</a:t>
            </a:r>
            <a:r>
              <a:rPr lang="en-US" sz="1800" b="0" i="1" dirty="0" err="1">
                <a:solidFill>
                  <a:srgbClr val="000000"/>
                </a:solidFill>
                <a:effectLst/>
                <a:latin typeface="CMMI7"/>
              </a:rPr>
              <a:t>c</a:t>
            </a:r>
            <a:r>
              <a:rPr lang="en-US" sz="1800" b="0" i="1" dirty="0">
                <a:solidFill>
                  <a:srgbClr val="000000"/>
                </a:solidFill>
                <a:effectLst/>
                <a:latin typeface="CMMI7"/>
              </a:rPr>
              <a:t> </a:t>
            </a:r>
            <a:r>
              <a:rPr lang="en-US" sz="1800" b="0" i="0" dirty="0">
                <a:solidFill>
                  <a:srgbClr val="000000"/>
                </a:solidFill>
                <a:effectLst/>
                <a:latin typeface="CMR10"/>
              </a:rPr>
              <a:t>= </a:t>
            </a:r>
            <a:r>
              <a:rPr lang="en-US" sz="1800" b="0" i="1" dirty="0">
                <a:solidFill>
                  <a:srgbClr val="000000"/>
                </a:solidFill>
                <a:effectLst/>
                <a:latin typeface="CMMI10"/>
              </a:rPr>
              <a:t>:</a:t>
            </a:r>
            <a:r>
              <a:rPr lang="en-US" sz="1800" b="0" i="0" dirty="0">
                <a:solidFill>
                  <a:srgbClr val="000000"/>
                </a:solidFill>
                <a:effectLst/>
                <a:latin typeface="CMR10"/>
              </a:rPr>
              <a:t>05</a:t>
            </a:r>
            <a:r>
              <a:rPr lang="en-US" sz="1800" b="0" i="0" dirty="0">
                <a:solidFill>
                  <a:srgbClr val="000000"/>
                </a:solidFill>
                <a:effectLst/>
                <a:latin typeface="NimbusRomNo9L-Regu"/>
              </a:rPr>
              <a:t>) for most cases but deteriorates when </a:t>
            </a:r>
            <a:r>
              <a:rPr lang="en-US" sz="1800" b="0" i="1" dirty="0">
                <a:solidFill>
                  <a:srgbClr val="000000"/>
                </a:solidFill>
                <a:effectLst/>
                <a:latin typeface="CMMI10"/>
              </a:rPr>
              <a:t>k </a:t>
            </a:r>
            <a:r>
              <a:rPr lang="en-US" sz="1800" b="0" i="1" dirty="0">
                <a:solidFill>
                  <a:srgbClr val="000000"/>
                </a:solidFill>
                <a:effectLst/>
                <a:latin typeface="CMSY10"/>
              </a:rPr>
              <a:t>≤ </a:t>
            </a:r>
            <a:r>
              <a:rPr lang="en-US" sz="1800" b="0" i="0" dirty="0">
                <a:solidFill>
                  <a:srgbClr val="000000"/>
                </a:solidFill>
                <a:effectLst/>
                <a:latin typeface="CMR10"/>
              </a:rPr>
              <a:t>3</a:t>
            </a:r>
            <a:r>
              <a:rPr lang="en-US" sz="1800" b="0" i="0" dirty="0">
                <a:solidFill>
                  <a:srgbClr val="000000"/>
                </a:solidFill>
                <a:effectLst/>
                <a:latin typeface="NimbusRomNo9L-Regu"/>
              </a:rPr>
              <a:t>. The accuracy ratio is again high, ranging between </a:t>
            </a:r>
            <a:r>
              <a:rPr lang="en-US" sz="1800" b="0" i="0" dirty="0">
                <a:solidFill>
                  <a:srgbClr val="000000"/>
                </a:solidFill>
                <a:effectLst/>
                <a:latin typeface="CMR10"/>
              </a:rPr>
              <a:t>97% </a:t>
            </a:r>
            <a:r>
              <a:rPr lang="en-US" sz="1800" b="0" i="0" dirty="0">
                <a:solidFill>
                  <a:srgbClr val="000000"/>
                </a:solidFill>
                <a:effectLst/>
                <a:latin typeface="NimbusRomNo9L-Regu"/>
              </a:rPr>
              <a:t>and </a:t>
            </a:r>
            <a:r>
              <a:rPr lang="en-US" sz="1800" b="0" i="0" dirty="0">
                <a:solidFill>
                  <a:srgbClr val="000000"/>
                </a:solidFill>
                <a:effectLst/>
                <a:latin typeface="CMR10"/>
              </a:rPr>
              <a:t>103%</a:t>
            </a:r>
            <a:r>
              <a:rPr lang="en-US" sz="1800" b="0" i="0" dirty="0">
                <a:solidFill>
                  <a:srgbClr val="000000"/>
                </a:solidFill>
                <a:effectLst/>
                <a:latin typeface="NimbusRomNo9L-Regu"/>
              </a:rPr>
              <a:t>. Time savings are especially high for iSAX2+, greater than </a:t>
            </a:r>
            <a:r>
              <a:rPr lang="en-US" sz="1800" b="0" i="0" dirty="0">
                <a:solidFill>
                  <a:srgbClr val="000000"/>
                </a:solidFill>
                <a:effectLst/>
                <a:latin typeface="CMR10"/>
              </a:rPr>
              <a:t>65% </a:t>
            </a:r>
            <a:r>
              <a:rPr lang="en-US" sz="1800" b="0" i="0" dirty="0">
                <a:solidFill>
                  <a:srgbClr val="000000"/>
                </a:solidFill>
                <a:effectLst/>
                <a:latin typeface="NimbusRomNo9L-Regu"/>
              </a:rPr>
              <a:t>and up to </a:t>
            </a:r>
            <a:r>
              <a:rPr lang="en-US" sz="1800" b="0" i="0" dirty="0">
                <a:solidFill>
                  <a:srgbClr val="000000"/>
                </a:solidFill>
                <a:effectLst/>
                <a:latin typeface="CMR10"/>
              </a:rPr>
              <a:t>95% </a:t>
            </a:r>
            <a:r>
              <a:rPr lang="en-US" sz="1800" b="0" i="0" dirty="0">
                <a:solidFill>
                  <a:srgbClr val="000000"/>
                </a:solidFill>
                <a:effectLst/>
                <a:latin typeface="NimbusRomNo9L-Regu"/>
              </a:rPr>
              <a:t>for CBF3. Overall, these results demonstrate that our approach can achieve huge time improvement with no or with minimal cost in terms of classification accuracy.</a:t>
            </a:r>
            <a:r>
              <a:rPr lang="en-US" sz="2800" dirty="0"/>
              <a:t> </a:t>
            </a:r>
            <a:br>
              <a:rPr lang="en-US" sz="2800" dirty="0"/>
            </a:br>
            <a:br>
              <a:rPr lang="en-US" dirty="0"/>
            </a:br>
            <a:endParaRPr dirty="0"/>
          </a:p>
        </p:txBody>
      </p:sp>
    </p:spTree>
    <p:extLst>
      <p:ext uri="{BB962C8B-B14F-4D97-AF65-F5344CB8AC3E}">
        <p14:creationId xmlns:p14="http://schemas.microsoft.com/office/powerpoint/2010/main" val="1470818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62117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covered ideas for progressive exact similarity search. We now discuss progressive approximate similarity 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recent work by Microsoft developed early termination conditions for approximate similarity search on two types of indexes.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Inverted file index</a:t>
            </a:r>
            <a:r>
              <a:rPr lang="en-US" sz="1200" kern="1200" dirty="0">
                <a:solidFill>
                  <a:schemeClr val="tx1"/>
                </a:solidFill>
                <a:effectLst/>
                <a:latin typeface="+mn-lt"/>
                <a:ea typeface="+mn-ea"/>
                <a:cs typeface="+mn-cs"/>
              </a:rPr>
              <a:t>, which groups database vectors into different clusters. When building the index, a list of cluster centroids is trained by K-means clustering, and each database vector is assigned to the cluster with the closest centroid. During searching, the index first computes the distance between the query and all cluster centroids, then evaluates the database vectors belonging to the top nearest clusters.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inverted file index, there is a configuration that controls the number of nearest clusters to search for each query. Searching a larger number of clusters increase both the chance of finding the ground truth nearest neighbor and the search latency.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275</a:t>
            </a:fld>
            <a:endParaRPr lang="en-CA"/>
          </a:p>
        </p:txBody>
      </p:sp>
    </p:spTree>
    <p:extLst>
      <p:ext uri="{BB962C8B-B14F-4D97-AF65-F5344CB8AC3E}">
        <p14:creationId xmlns:p14="http://schemas.microsoft.com/office/powerpoint/2010/main" val="209795439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graph-based indexes, where nodes are connected if they are neighbors to each other. Visiting a larger number of nodes increases the change to find the ground truth nearest neighbor  and the search latency</a:t>
            </a:r>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276</a:t>
            </a:fld>
            <a:endParaRPr lang="en-CA"/>
          </a:p>
        </p:txBody>
      </p:sp>
    </p:spTree>
    <p:extLst>
      <p:ext uri="{BB962C8B-B14F-4D97-AF65-F5344CB8AC3E}">
        <p14:creationId xmlns:p14="http://schemas.microsoft.com/office/powerpoint/2010/main" val="368116877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important observation is that the minimum search termination conditions varies a lot among queries.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 plot shows the CDF of the minimum termination conditions among all the queries. (animation) Most of the queries only need to search less than 10 clusters, (animation) while the remaining queries must search up to more than hundred clusters to find the ground truth nearest neighbor. Similar rends were observed for the graph-based index in terms of minimum number of distance evaluations.</a:t>
            </a:r>
          </a:p>
          <a:p>
            <a:endParaRPr lang="en-US" dirty="0"/>
          </a:p>
        </p:txBody>
      </p:sp>
      <p:sp>
        <p:nvSpPr>
          <p:cNvPr id="4" name="Slide Number Placeholder 3"/>
          <p:cNvSpPr>
            <a:spLocks noGrp="1"/>
          </p:cNvSpPr>
          <p:nvPr>
            <p:ph type="sldNum" sz="quarter" idx="5"/>
          </p:nvPr>
        </p:nvSpPr>
        <p:spPr/>
        <p:txBody>
          <a:bodyPr/>
          <a:lstStyle/>
          <a:p>
            <a:fld id="{EE17D009-72B3-7541-8964-08B81F0FA265}" type="slidenum">
              <a:rPr lang="en-US" smtClean="0"/>
              <a:t>277</a:t>
            </a:fld>
            <a:endParaRPr lang="en-US"/>
          </a:p>
        </p:txBody>
      </p:sp>
    </p:spTree>
    <p:extLst>
      <p:ext uri="{BB962C8B-B14F-4D97-AF65-F5344CB8AC3E}">
        <p14:creationId xmlns:p14="http://schemas.microsoft.com/office/powerpoint/2010/main" val="121877417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important observation is that the intermediate search result after a certain amount of search is an important indicator of how much more search should be performed.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these observations, a learned adaptive early termination condition is devised for individual queries.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During index construction, the index is built as the baseline approach, then </a:t>
            </a:r>
            <a:r>
              <a:rPr lang="en-US" sz="1200" kern="1200" dirty="0">
                <a:solidFill>
                  <a:schemeClr val="tx1"/>
                </a:solidFill>
                <a:effectLst/>
                <a:latin typeface="+mn-lt"/>
                <a:ea typeface="+mn-ea"/>
                <a:cs typeface="+mn-cs"/>
              </a:rPr>
              <a:t>gradient boosting decision tree models are trained </a:t>
            </a:r>
            <a:r>
              <a:rPr lang="en-US" sz="1200" dirty="0"/>
              <a:t>to predict the search termination conditions using the training vectors, intermediate search results, and other features.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During search, for each query, first search a small fixed amount, then we make a prediction based on the intermediate result and other features. Finally we continue the search based on the predicted termination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the inverted file index,  </a:t>
            </a:r>
            <a:r>
              <a:rPr lang="en-US" altLang="zh-CN" sz="1200" b="0" i="0" u="none" strike="noStrike" kern="1200" baseline="0" dirty="0">
                <a:solidFill>
                  <a:schemeClr val="tx1"/>
                </a:solidFill>
                <a:latin typeface="Times New Roman" pitchFamily="18" charset="0"/>
                <a:ea typeface="+mn-ea"/>
                <a:cs typeface="+mn-cs"/>
              </a:rPr>
              <a:t>we build and train </a:t>
            </a:r>
            <a:r>
              <a:rPr lang="en-US" sz="1200" dirty="0"/>
              <a:t>gradient boosting decision tree models </a:t>
            </a:r>
            <a:r>
              <a:rPr lang="en-US" altLang="zh-CN" sz="1200" b="0" i="0" u="none" strike="noStrike" kern="1200" baseline="0" dirty="0">
                <a:solidFill>
                  <a:schemeClr val="tx1"/>
                </a:solidFill>
                <a:latin typeface="Times New Roman" pitchFamily="18" charset="0"/>
                <a:ea typeface="+mn-ea"/>
                <a:cs typeface="+mn-cs"/>
              </a:rPr>
              <a:t>to predict the min search termination condition represented as the number of nearest clusters to search for each query. The prediction model employs </a:t>
            </a:r>
            <a:r>
              <a:rPr lang="en-US" sz="1200" dirty="0"/>
              <a:t>three kinds of features</a:t>
            </a:r>
            <a:r>
              <a:rPr lang="en-US" altLang="zh-CN" sz="1200" b="0" i="0" u="none" strike="noStrike" kern="1200" baseline="0" dirty="0">
                <a:solidFill>
                  <a:schemeClr val="tx1"/>
                </a:solidFill>
                <a:latin typeface="Times New Roman" pitchFamily="18" charset="0"/>
                <a:ea typeface="+mn-ea"/>
                <a:cs typeface="+mn-cs"/>
              </a:rPr>
              <a:t>. First, we use the query vector as the feature. Then </a:t>
            </a:r>
            <a:r>
              <a:rPr lang="en-US" altLang="zh-CN" sz="1200" b="0" i="0" u="none" strike="noStrike" kern="1200" baseline="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e use the distances between query and various nearest cluster centroids as the index structure features. The intuition is that if the query has shorter distance to cluster centroids, we probably want to search more clusters. We use the intermediate search results as the third kind of 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E17D009-72B3-7541-8964-08B81F0FA265}" type="slidenum">
              <a:rPr lang="en-US" smtClean="0"/>
              <a:t>278</a:t>
            </a:fld>
            <a:endParaRPr lang="en-US"/>
          </a:p>
        </p:txBody>
      </p:sp>
    </p:spTree>
    <p:extLst>
      <p:ext uri="{BB962C8B-B14F-4D97-AF65-F5344CB8AC3E}">
        <p14:creationId xmlns:p14="http://schemas.microsoft.com/office/powerpoint/2010/main" val="180302638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 During the search phase, a query object ( O_Q ) is also mapped to the L buckets using the same LSH functions. The </a:t>
            </a:r>
            <a:r>
              <a:rPr lang="en-US" b="0" i="0" dirty="0" err="1">
                <a:solidFill>
                  <a:srgbClr val="111111"/>
                </a:solidFill>
                <a:effectLst/>
                <a:latin typeface="Roboto" panose="02000000000000000000" pitchFamily="2" charset="0"/>
              </a:rPr>
              <a:t>cobjects</a:t>
            </a:r>
            <a:r>
              <a:rPr lang="en-US" b="0" i="0" dirty="0">
                <a:solidFill>
                  <a:srgbClr val="111111"/>
                </a:solidFill>
                <a:effectLst/>
                <a:latin typeface="Roboto" panose="02000000000000000000" pitchFamily="2" charset="0"/>
              </a:rPr>
              <a:t> that collide with O_Q selected as candidates, and then ranked according to their actual distance to q in order to find the k nearest objects. </a:t>
            </a:r>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281</a:t>
            </a:fld>
            <a:endParaRPr lang="en-CA"/>
          </a:p>
        </p:txBody>
      </p:sp>
    </p:spTree>
    <p:extLst>
      <p:ext uri="{BB962C8B-B14F-4D97-AF65-F5344CB8AC3E}">
        <p14:creationId xmlns:p14="http://schemas.microsoft.com/office/powerpoint/2010/main" val="381711389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Actually, these deep hashing models can be modified from any conventional deep model (for classification tasks, e.g., </a:t>
            </a:r>
            <a:r>
              <a:rPr lang="en-US" dirty="0" err="1"/>
              <a:t>AlexNet</a:t>
            </a:r>
            <a:r>
              <a:rPr lang="en-US" dirty="0"/>
              <a:t>.): (a) by replacing the output layer with various deep hashing modules (for the purpose of various loss functions, ensuring the binary outputs, etc.). In this example, we show the SSDH method which constructs hash functions as a latent layer with K units between the image representation layer and classification outputs in a convolutional neural network (CNN). SSDH takes inputs from images and learns image representations, binary codes, and classification through the optimization of an objective function that combines a classification loss with desirable properties of hash codes. The learned codes preserve the semantic similarity between images and are compact for image search.</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283</a:t>
            </a:fld>
            <a:endParaRPr lang="en-CA"/>
          </a:p>
        </p:txBody>
      </p:sp>
    </p:spTree>
    <p:extLst>
      <p:ext uri="{BB962C8B-B14F-4D97-AF65-F5344CB8AC3E}">
        <p14:creationId xmlns:p14="http://schemas.microsoft.com/office/powerpoint/2010/main" val="136497987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Loss functions typically contain the terms of similarity information. For example, the typical loss function is a pairwise loss, making similar input objects have similar hash codes (small hamming distance) and dissimilar input objects have dissimilar hash codes (large hamming distance). Multi-wise similarity preserving loss has been used, especially in triplet forms. Besides similarity information, the semantic (label) information has also been included in the design of deep-learned hashing loss function, which integrate the labels in a classification loss, along with a hashing loss.. Quantization loss (or reconstruction loss) penalizes the distance between the real-valued vector representing the original object and the learned encoding. Several regularization losses can be added to the loss function to prevent overfitting and increase the accuracy of the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challenge for optimizing the neural network parameters is the vanishing gradient problem from the sign function which is used to obtain binary hash codes. First, most techniques proposed to solve the vanishing gradient problem rely on relaxation, i.e., during training, the sign function is replaced with a tanh or sigmoid, and later in the test phase apply sign function to obtain final binary codes. Second, some techniques rely on  alternative optimization. For instance, by decomposing the problem into subproblems, using </a:t>
            </a:r>
            <a:r>
              <a:rPr lang="en-US" dirty="0" err="1"/>
              <a:t>backprobagation</a:t>
            </a:r>
            <a:r>
              <a:rPr lang="en-US" dirty="0"/>
              <a:t> for one problem and other optimization methods for the others (</a:t>
            </a:r>
            <a:r>
              <a:rPr lang="fr-MA" dirty="0" err="1"/>
              <a:t>discrete</a:t>
            </a:r>
            <a:r>
              <a:rPr lang="fr-MA" dirty="0"/>
              <a:t> </a:t>
            </a:r>
            <a:r>
              <a:rPr lang="fr-MA" dirty="0" err="1"/>
              <a:t>cyclic</a:t>
            </a:r>
            <a:r>
              <a:rPr lang="fr-MA" dirty="0"/>
              <a:t> </a:t>
            </a:r>
            <a:r>
              <a:rPr lang="fr-MA" dirty="0" err="1"/>
              <a:t>coordinate</a:t>
            </a:r>
            <a:r>
              <a:rPr lang="fr-MA" dirty="0"/>
              <a:t> descend a </a:t>
            </a:r>
            <a:r>
              <a:rPr lang="en-US" dirty="0"/>
              <a:t> DSCD). The third method is named continuation which utilizes a smooth activation function y = tanh(βx) to approximate the discrete sign function by increasing β [55]. There are some other ways to solve this problem by changing the calculation and the propagation of gradients, e.g., Greedy Hash and Gradient Attention Network.</a:t>
            </a:r>
          </a:p>
          <a:p>
            <a:endParaRPr lang="en-US" dirty="0"/>
          </a:p>
          <a:p>
            <a:endParaRPr lang="en-US" dirty="0"/>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284</a:t>
            </a:fld>
            <a:endParaRPr lang="en-CA"/>
          </a:p>
        </p:txBody>
      </p:sp>
    </p:spTree>
    <p:extLst>
      <p:ext uri="{BB962C8B-B14F-4D97-AF65-F5344CB8AC3E}">
        <p14:creationId xmlns:p14="http://schemas.microsoft.com/office/powerpoint/2010/main" val="302719953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285</a:t>
            </a:fld>
            <a:endParaRPr lang="en-CA"/>
          </a:p>
        </p:txBody>
      </p:sp>
    </p:spTree>
    <p:extLst>
      <p:ext uri="{BB962C8B-B14F-4D97-AF65-F5344CB8AC3E}">
        <p14:creationId xmlns:p14="http://schemas.microsoft.com/office/powerpoint/2010/main" val="201715187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Sablayrolles17 also demonstrated that a simple solution that encodes the output of a classifier outperforms the state-of-the-art. They argue that this is due to inadequate evaluation metrics. They propose two different protocols to evaluate hashing techniques where </a:t>
            </a:r>
            <a:r>
              <a:rPr lang="en-US" dirty="0"/>
              <a:t>75% of the classes are assumed to be known when learning the hashing function, and the 25% remaining classes are used to evaluate the encoding / hashing scheme. The first protocol is </a:t>
            </a:r>
            <a:r>
              <a:rPr lang="en-CA" dirty="0"/>
              <a:t>retrieval of unseen classes the second is transfer learning: </a:t>
            </a:r>
            <a:r>
              <a:rPr lang="en-US" dirty="0"/>
              <a:t>a new classifier with the same structure as the top of the original CNN is trained with the 25% unseen classes.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286</a:t>
            </a:fld>
            <a:endParaRPr lang="en-CA"/>
          </a:p>
        </p:txBody>
      </p:sp>
    </p:spTree>
    <p:extLst>
      <p:ext uri="{BB962C8B-B14F-4D97-AF65-F5344CB8AC3E}">
        <p14:creationId xmlns:p14="http://schemas.microsoft.com/office/powerpoint/2010/main" val="365327684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Recall that the most popular quantization technique is PQ which </a:t>
            </a:r>
            <a:r>
              <a:rPr lang="en-US" dirty="0"/>
              <a:t>decomposes the feature space into several orthogonal subspaces and partitions each subspace into Voronoi regions independently. Then the Cartesian product of regions in each subspace forms the implicit partition of the whole feature space. In this example, the space is partitioned into two subspaces, with each subspace having its own codebook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search, the distance between the query and the candidate vectors are estimated from precomputed distances between codewords, stored in a lookup table.</a:t>
            </a:r>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287</a:t>
            </a:fld>
            <a:endParaRPr lang="en-CA"/>
          </a:p>
        </p:txBody>
      </p:sp>
    </p:spTree>
    <p:extLst>
      <p:ext uri="{BB962C8B-B14F-4D97-AF65-F5344CB8AC3E}">
        <p14:creationId xmlns:p14="http://schemas.microsoft.com/office/powerpoint/2010/main" val="312337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a:t>
            </a:fld>
            <a:endParaRPr lang="en-CA"/>
          </a:p>
        </p:txBody>
      </p:sp>
    </p:spTree>
    <p:extLst>
      <p:ext uri="{BB962C8B-B14F-4D97-AF65-F5344CB8AC3E}">
        <p14:creationId xmlns:p14="http://schemas.microsoft.com/office/powerpoint/2010/main" val="379031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radius of the pink ribbon serves as a stopping condition. Once an algorithm thinks that it has found a point within the pink hypersphere, it stops with the probabilistic guarantee delta that this point is an epsilon-approximate neighbor</a:t>
            </a:r>
            <a:endParaRPr dirty="0"/>
          </a:p>
        </p:txBody>
      </p:sp>
    </p:spTree>
    <p:extLst>
      <p:ext uri="{BB962C8B-B14F-4D97-AF65-F5344CB8AC3E}">
        <p14:creationId xmlns:p14="http://schemas.microsoft.com/office/powerpoint/2010/main" val="123448495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13796" lvl="3" indent="0">
              <a:buFont typeface="Arial" panose="020B0604020202020204" pitchFamily="34" charset="0"/>
              <a:buNone/>
            </a:pPr>
            <a:r>
              <a:rPr lang="en-US" sz="1200" dirty="0"/>
              <a:t>DQN alternates between learning PQ centroids using K-means on the embeddings space in an unsupervised fashion, and between learning the embedding using a CNN. </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288</a:t>
            </a:fld>
            <a:endParaRPr lang="en-CA"/>
          </a:p>
        </p:txBody>
      </p:sp>
    </p:spTree>
    <p:extLst>
      <p:ext uri="{BB962C8B-B14F-4D97-AF65-F5344CB8AC3E}">
        <p14:creationId xmlns:p14="http://schemas.microsoft.com/office/powerpoint/2010/main" val="111732055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13796" lvl="3" indent="0">
              <a:buFont typeface="Arial" panose="020B0604020202020204" pitchFamily="34" charset="0"/>
              <a:buNone/>
            </a:pPr>
            <a:r>
              <a:rPr lang="en-US" sz="1200" dirty="0"/>
              <a:t>DPQ: learns the centroids and the parameters of the CNN end-to-end, while optimizing the centroids explicitly to perform well on classification and retrieval tasks</a:t>
            </a:r>
            <a:endParaRPr lang="fr-MA" sz="1600" dirty="0"/>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289</a:t>
            </a:fld>
            <a:endParaRPr lang="en-CA"/>
          </a:p>
        </p:txBody>
      </p:sp>
    </p:spTree>
    <p:extLst>
      <p:ext uri="{BB962C8B-B14F-4D97-AF65-F5344CB8AC3E}">
        <p14:creationId xmlns:p14="http://schemas.microsoft.com/office/powerpoint/2010/main" val="405868618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asymmetric triplet loss takes as input a triplet consisting of the CNN feature of an anchor image (I), the SPQ feature of a positive sample (I+) and the SPQ feature of a negative sample (I−). It </a:t>
            </a:r>
            <a:r>
              <a:rPr lang="en-US" dirty="0" err="1"/>
              <a:t>it</a:t>
            </a:r>
            <a:r>
              <a:rPr lang="en-US" dirty="0"/>
              <a:t> aims to increase the asymmetric similarity between the pairs of relevant images and decrease that of pairs consisting of irrelevant images.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290</a:t>
            </a:fld>
            <a:endParaRPr lang="en-CA"/>
          </a:p>
        </p:txBody>
      </p:sp>
    </p:spTree>
    <p:extLst>
      <p:ext uri="{BB962C8B-B14F-4D97-AF65-F5344CB8AC3E}">
        <p14:creationId xmlns:p14="http://schemas.microsoft.com/office/powerpoint/2010/main" val="52624014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method takes as input a set of samples from an unknown distribution. We learn a neural network that aims at preserving the neighborhood structure in the input space while best covering the output space (uniformly). This trade-off is controlled by a parameter λ. The case λ = 0 keeps the locality of the neighbors but does not cover the output space. On the opposite, when the loss degenerates to the differential entropic </a:t>
            </a:r>
            <a:r>
              <a:rPr lang="en-US" dirty="0" err="1"/>
              <a:t>regularizer</a:t>
            </a:r>
            <a:r>
              <a:rPr lang="en-US" dirty="0"/>
              <a:t> (λ → ∞), the neighbors are not maintained by the mapping. Intermediate values offer different trade-offs between neighbor fidelity and uniformity.</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291</a:t>
            </a:fld>
            <a:endParaRPr lang="en-CA"/>
          </a:p>
        </p:txBody>
      </p:sp>
    </p:spTree>
    <p:extLst>
      <p:ext uri="{BB962C8B-B14F-4D97-AF65-F5344CB8AC3E}">
        <p14:creationId xmlns:p14="http://schemas.microsoft.com/office/powerpoint/2010/main" val="21554630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57770" lvl="2" indent="0">
              <a:buFont typeface="Arial" panose="020B0604020202020204" pitchFamily="34" charset="0"/>
              <a:buNone/>
            </a:pPr>
            <a:r>
              <a:rPr lang="en-US" sz="1200" dirty="0"/>
              <a:t>The encoder has M separate heads, corresponding to different codebooks Gumbel-</a:t>
            </a:r>
            <a:r>
              <a:rPr lang="en-US" sz="1200" dirty="0" err="1"/>
              <a:t>Softmax</a:t>
            </a:r>
            <a:r>
              <a:rPr lang="en-US" sz="1200" dirty="0"/>
              <a:t> trick to train discrete assignments.</a:t>
            </a:r>
          </a:p>
          <a:p>
            <a:pPr marL="557770" lvl="2" indent="0">
              <a:buFont typeface="Arial" panose="020B0604020202020204" pitchFamily="34" charset="0"/>
              <a:buNone/>
            </a:pPr>
            <a:endParaRPr lang="ru-RU" sz="1200"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292</a:t>
            </a:fld>
            <a:endParaRPr lang="en-CA"/>
          </a:p>
        </p:txBody>
      </p:sp>
    </p:spTree>
    <p:extLst>
      <p:ext uri="{BB962C8B-B14F-4D97-AF65-F5344CB8AC3E}">
        <p14:creationId xmlns:p14="http://schemas.microsoft.com/office/powerpoint/2010/main" val="19926249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GRAIL is a generic framework, which can learn data series representations that preserve a user-defined comparison function, </a:t>
            </a:r>
            <a:r>
              <a:rPr lang="en-US" dirty="0" err="1"/>
              <a:t>eg</a:t>
            </a:r>
            <a:r>
              <a:rPr lang="en-US" dirty="0"/>
              <a:t>, Euclidean or DTW distance.</a:t>
            </a:r>
          </a:p>
          <a:p>
            <a:r>
              <a:rPr lang="en-US" dirty="0"/>
              <a:t>GRAIL works as follows.</a:t>
            </a:r>
          </a:p>
          <a:p>
            <a:r>
              <a:rPr lang="en-US" dirty="0"/>
              <a:t>For a given comparison function, it </a:t>
            </a:r>
            <a:r>
              <a:rPr lang="en-US" sz="1200" dirty="0">
                <a:effectLst/>
                <a:latin typeface="Arial" panose="020B0604020202020204" pitchFamily="34" charset="0"/>
              </a:rPr>
              <a:t>extracts landmark series using clustering, it optimizes necessary parameters, and finally it exploits approximations for kernel methods to construct representations by expressing each series as a combination of the landmark </a:t>
            </a:r>
            <a:r>
              <a:rPr lang="en-US" sz="1200" dirty="0">
                <a:latin typeface="Arial" panose="020B0604020202020204" pitchFamily="34" charset="0"/>
              </a:rPr>
              <a:t>s</a:t>
            </a:r>
            <a:r>
              <a:rPr lang="en-US" sz="1200" dirty="0">
                <a:effectLst/>
                <a:latin typeface="Arial" panose="020B0604020202020204" pitchFamily="34" charset="0"/>
              </a:rPr>
              <a:t>eries.</a:t>
            </a:r>
            <a:endParaRPr lang="en-US" dirty="0"/>
          </a:p>
          <a:p>
            <a:endParaRPr lang="en-US" dirty="0"/>
          </a:p>
        </p:txBody>
      </p:sp>
      <p:sp>
        <p:nvSpPr>
          <p:cNvPr id="4" name="Slide Number Placeholder 3"/>
          <p:cNvSpPr>
            <a:spLocks noGrp="1"/>
          </p:cNvSpPr>
          <p:nvPr>
            <p:ph type="sldNum" sz="quarter" idx="5"/>
          </p:nvPr>
        </p:nvSpPr>
        <p:spPr/>
        <p:txBody>
          <a:bodyPr/>
          <a:lstStyle/>
          <a:p>
            <a:fld id="{902863C5-5C9C-4FB0-9E69-8E6A5E7F1798}" type="slidenum">
              <a:rPr lang="en-CA" smtClean="0"/>
              <a:t>295</a:t>
            </a:fld>
            <a:endParaRPr lang="en-CA"/>
          </a:p>
        </p:txBody>
      </p:sp>
    </p:spTree>
    <p:extLst>
      <p:ext uri="{BB962C8B-B14F-4D97-AF65-F5344CB8AC3E}">
        <p14:creationId xmlns:p14="http://schemas.microsoft.com/office/powerpoint/2010/main" val="311396070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use the learned representations to perform tasks, such as similarity search, classification, clustering, and others, with accuracy equal or better than other state-of-the-art methods.</a:t>
            </a:r>
          </a:p>
        </p:txBody>
      </p:sp>
      <p:sp>
        <p:nvSpPr>
          <p:cNvPr id="4" name="Slide Number Placeholder 3"/>
          <p:cNvSpPr>
            <a:spLocks noGrp="1"/>
          </p:cNvSpPr>
          <p:nvPr>
            <p:ph type="sldNum" sz="quarter" idx="5"/>
          </p:nvPr>
        </p:nvSpPr>
        <p:spPr/>
        <p:txBody>
          <a:bodyPr/>
          <a:lstStyle/>
          <a:p>
            <a:fld id="{902863C5-5C9C-4FB0-9E69-8E6A5E7F1798}" type="slidenum">
              <a:rPr lang="en-CA" smtClean="0"/>
              <a:t>296</a:t>
            </a:fld>
            <a:endParaRPr lang="en-CA"/>
          </a:p>
        </p:txBody>
      </p:sp>
    </p:spTree>
    <p:extLst>
      <p:ext uri="{BB962C8B-B14F-4D97-AF65-F5344CB8AC3E}">
        <p14:creationId xmlns:p14="http://schemas.microsoft.com/office/powerpoint/2010/main" val="105530047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SEAnet</a:t>
            </a:r>
            <a:r>
              <a:rPr lang="en-US" dirty="0"/>
              <a:t> is a recently proposed autoencoder architecture that learns deep embedding approximations of data series and high-d vectors, which can then be used for efficient similarity search.</a:t>
            </a:r>
          </a:p>
        </p:txBody>
      </p:sp>
      <p:sp>
        <p:nvSpPr>
          <p:cNvPr id="4" name="Slide Number Placeholder 3"/>
          <p:cNvSpPr>
            <a:spLocks noGrp="1"/>
          </p:cNvSpPr>
          <p:nvPr>
            <p:ph type="sldNum" sz="quarter" idx="5"/>
          </p:nvPr>
        </p:nvSpPr>
        <p:spPr/>
        <p:txBody>
          <a:bodyPr/>
          <a:lstStyle/>
          <a:p>
            <a:fld id="{902863C5-5C9C-4FB0-9E69-8E6A5E7F1798}" type="slidenum">
              <a:rPr lang="en-CA" smtClean="0"/>
              <a:t>297</a:t>
            </a:fld>
            <a:endParaRPr lang="en-CA"/>
          </a:p>
        </p:txBody>
      </p:sp>
    </p:spTree>
    <p:extLst>
      <p:ext uri="{BB962C8B-B14F-4D97-AF65-F5344CB8AC3E}">
        <p14:creationId xmlns:p14="http://schemas.microsoft.com/office/powerpoint/2010/main" val="174432941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instead of using the PAA representation in order to produce </a:t>
            </a:r>
            <a:r>
              <a:rPr lang="en-US" dirty="0" err="1"/>
              <a:t>iSAX</a:t>
            </a:r>
            <a:r>
              <a:rPr lang="en-US" dirty="0"/>
              <a:t> summaries that we can then index,</a:t>
            </a:r>
          </a:p>
        </p:txBody>
      </p:sp>
      <p:sp>
        <p:nvSpPr>
          <p:cNvPr id="4" name="Slide Number Placeholder 3"/>
          <p:cNvSpPr>
            <a:spLocks noGrp="1"/>
          </p:cNvSpPr>
          <p:nvPr>
            <p:ph type="sldNum" sz="quarter" idx="5"/>
          </p:nvPr>
        </p:nvSpPr>
        <p:spPr/>
        <p:txBody>
          <a:bodyPr/>
          <a:lstStyle/>
          <a:p>
            <a:fld id="{902863C5-5C9C-4FB0-9E69-8E6A5E7F1798}" type="slidenum">
              <a:rPr lang="en-CA" smtClean="0"/>
              <a:t>298</a:t>
            </a:fld>
            <a:endParaRPr lang="en-CA"/>
          </a:p>
        </p:txBody>
      </p:sp>
    </p:spTree>
    <p:extLst>
      <p:ext uri="{BB962C8B-B14F-4D97-AF65-F5344CB8AC3E}">
        <p14:creationId xmlns:p14="http://schemas.microsoft.com/office/powerpoint/2010/main" val="51544455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produce Deep Embedding Approximations using the </a:t>
            </a:r>
            <a:r>
              <a:rPr lang="en-US" dirty="0" err="1"/>
              <a:t>SEAnet</a:t>
            </a:r>
            <a:r>
              <a:rPr lang="en-US" dirty="0"/>
              <a:t> architecture, which can then be symbolized using </a:t>
            </a:r>
            <a:r>
              <a:rPr lang="en-US" dirty="0" err="1"/>
              <a:t>iSAX</a:t>
            </a:r>
            <a:r>
              <a:rPr lang="en-US" dirty="0"/>
              <a:t>, indexed, and queried.</a:t>
            </a:r>
          </a:p>
        </p:txBody>
      </p:sp>
      <p:sp>
        <p:nvSpPr>
          <p:cNvPr id="4" name="Slide Number Placeholder 3"/>
          <p:cNvSpPr>
            <a:spLocks noGrp="1"/>
          </p:cNvSpPr>
          <p:nvPr>
            <p:ph type="sldNum" sz="quarter" idx="5"/>
          </p:nvPr>
        </p:nvSpPr>
        <p:spPr/>
        <p:txBody>
          <a:bodyPr/>
          <a:lstStyle/>
          <a:p>
            <a:fld id="{902863C5-5C9C-4FB0-9E69-8E6A5E7F1798}" type="slidenum">
              <a:rPr lang="en-CA" smtClean="0"/>
              <a:t>299</a:t>
            </a:fld>
            <a:endParaRPr lang="en-CA"/>
          </a:p>
        </p:txBody>
      </p:sp>
    </p:spTree>
    <p:extLst>
      <p:ext uri="{BB962C8B-B14F-4D97-AF65-F5344CB8AC3E}">
        <p14:creationId xmlns:p14="http://schemas.microsoft.com/office/powerpoint/2010/main" val="4210632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36</a:t>
            </a:fld>
            <a:endParaRPr lang="en-CA"/>
          </a:p>
        </p:txBody>
      </p:sp>
    </p:spTree>
    <p:extLst>
      <p:ext uri="{BB962C8B-B14F-4D97-AF65-F5344CB8AC3E}">
        <p14:creationId xmlns:p14="http://schemas.microsoft.com/office/powerpoint/2010/main" val="342697312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SEAnet</a:t>
            </a:r>
            <a:r>
              <a:rPr lang="en-US" dirty="0"/>
              <a:t> is an exponentially dilated </a:t>
            </a:r>
            <a:r>
              <a:rPr lang="en-US" dirty="0" err="1"/>
              <a:t>ResNet</a:t>
            </a:r>
            <a:r>
              <a:rPr lang="en-US" dirty="0"/>
              <a:t> architecture with a Sum of Squares regularization.</a:t>
            </a:r>
          </a:p>
          <a:p>
            <a:r>
              <a:rPr lang="en-US" dirty="0"/>
              <a:t>It minimizes the reconstruction error, as well as the difference between the distance of two vectors in the embedded space and the distance in the original space.</a:t>
            </a:r>
          </a:p>
        </p:txBody>
      </p:sp>
      <p:sp>
        <p:nvSpPr>
          <p:cNvPr id="4" name="Slide Number Placeholder 3"/>
          <p:cNvSpPr>
            <a:spLocks noGrp="1"/>
          </p:cNvSpPr>
          <p:nvPr>
            <p:ph type="sldNum" sz="quarter" idx="5"/>
          </p:nvPr>
        </p:nvSpPr>
        <p:spPr/>
        <p:txBody>
          <a:bodyPr/>
          <a:lstStyle/>
          <a:p>
            <a:fld id="{902863C5-5C9C-4FB0-9E69-8E6A5E7F1798}" type="slidenum">
              <a:rPr lang="en-CA" smtClean="0"/>
              <a:t>300</a:t>
            </a:fld>
            <a:endParaRPr lang="en-CA"/>
          </a:p>
        </p:txBody>
      </p:sp>
    </p:spTree>
    <p:extLst>
      <p:ext uri="{BB962C8B-B14F-4D97-AF65-F5344CB8AC3E}">
        <p14:creationId xmlns:p14="http://schemas.microsoft.com/office/powerpoint/2010/main" val="12665960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summarized spaces that better preserve the neighborhoods of each vector, and therefore lead to more accurate results for approximate similarity search than traditional techniques.</a:t>
            </a:r>
          </a:p>
        </p:txBody>
      </p:sp>
      <p:sp>
        <p:nvSpPr>
          <p:cNvPr id="4" name="Slide Number Placeholder 3"/>
          <p:cNvSpPr>
            <a:spLocks noGrp="1"/>
          </p:cNvSpPr>
          <p:nvPr>
            <p:ph type="sldNum" sz="quarter" idx="5"/>
          </p:nvPr>
        </p:nvSpPr>
        <p:spPr/>
        <p:txBody>
          <a:bodyPr/>
          <a:lstStyle/>
          <a:p>
            <a:fld id="{902863C5-5C9C-4FB0-9E69-8E6A5E7F1798}" type="slidenum">
              <a:rPr lang="en-CA" smtClean="0"/>
              <a:t>301</a:t>
            </a:fld>
            <a:endParaRPr lang="en-CA"/>
          </a:p>
        </p:txBody>
      </p:sp>
    </p:spTree>
    <p:extLst>
      <p:ext uri="{BB962C8B-B14F-4D97-AF65-F5344CB8AC3E}">
        <p14:creationId xmlns:p14="http://schemas.microsoft.com/office/powerpoint/2010/main" val="422886557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fr-MA" dirty="0"/>
            </a:br>
            <a:endParaRPr lang="fr-MA" dirty="0"/>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303</a:t>
            </a:fld>
            <a:endParaRPr lang="en-CA"/>
          </a:p>
        </p:txBody>
      </p:sp>
    </p:spTree>
    <p:extLst>
      <p:ext uri="{BB962C8B-B14F-4D97-AF65-F5344CB8AC3E}">
        <p14:creationId xmlns:p14="http://schemas.microsoft.com/office/powerpoint/2010/main" val="15644176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a8beba3428_0_8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5" name="Google Shape;1475;ga8beba3428_0_8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a8beba3428_0_8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5" name="Google Shape;1475;ga8beba3428_0_8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13045453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a8beba3428_0_8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5" name="Google Shape;1475;ga8beba3428_0_8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29369311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4"/>
        <p:cNvGrpSpPr/>
        <p:nvPr/>
      </p:nvGrpSpPr>
      <p:grpSpPr>
        <a:xfrm>
          <a:off x="0" y="0"/>
          <a:ext cx="0" cy="0"/>
          <a:chOff x="0" y="0"/>
          <a:chExt cx="0" cy="0"/>
        </a:xfrm>
      </p:grpSpPr>
      <p:sp>
        <p:nvSpPr>
          <p:cNvPr id="2875" name="Google Shape;2875;ga87a9a7035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76" name="Google Shape;2876;ga87a9a7035_0_2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4"/>
        <p:cNvGrpSpPr/>
        <p:nvPr/>
      </p:nvGrpSpPr>
      <p:grpSpPr>
        <a:xfrm>
          <a:off x="0" y="0"/>
          <a:ext cx="0" cy="0"/>
          <a:chOff x="0" y="0"/>
          <a:chExt cx="0" cy="0"/>
        </a:xfrm>
      </p:grpSpPr>
      <p:sp>
        <p:nvSpPr>
          <p:cNvPr id="2875" name="Google Shape;2875;ga87a9a7035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76" name="Google Shape;2876;ga87a9a7035_0_2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750186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309</a:t>
            </a:fld>
            <a:endParaRPr lang="en-CA"/>
          </a:p>
        </p:txBody>
      </p:sp>
    </p:spTree>
    <p:extLst>
      <p:ext uri="{BB962C8B-B14F-4D97-AF65-F5344CB8AC3E}">
        <p14:creationId xmlns:p14="http://schemas.microsoft.com/office/powerpoint/2010/main" val="147748307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21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37</a:t>
            </a:fld>
            <a:endParaRPr lang="en-CA"/>
          </a:p>
        </p:txBody>
      </p:sp>
    </p:spTree>
    <p:extLst>
      <p:ext uri="{BB962C8B-B14F-4D97-AF65-F5344CB8AC3E}">
        <p14:creationId xmlns:p14="http://schemas.microsoft.com/office/powerpoint/2010/main" val="115711484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79800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63643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0306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61616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61616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338</a:t>
            </a:fld>
            <a:endParaRPr lang="en-CA"/>
          </a:p>
        </p:txBody>
      </p:sp>
    </p:spTree>
    <p:extLst>
      <p:ext uri="{BB962C8B-B14F-4D97-AF65-F5344CB8AC3E}">
        <p14:creationId xmlns:p14="http://schemas.microsoft.com/office/powerpoint/2010/main" val="325162771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339</a:t>
            </a:fld>
            <a:endParaRPr lang="en-CA"/>
          </a:p>
        </p:txBody>
      </p:sp>
    </p:spTree>
    <p:extLst>
      <p:ext uri="{BB962C8B-B14F-4D97-AF65-F5344CB8AC3E}">
        <p14:creationId xmlns:p14="http://schemas.microsoft.com/office/powerpoint/2010/main" val="425892650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340</a:t>
            </a:fld>
            <a:endParaRPr lang="en-CA"/>
          </a:p>
        </p:txBody>
      </p:sp>
    </p:spTree>
    <p:extLst>
      <p:ext uri="{BB962C8B-B14F-4D97-AF65-F5344CB8AC3E}">
        <p14:creationId xmlns:p14="http://schemas.microsoft.com/office/powerpoint/2010/main" val="65765304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350</a:t>
            </a:fld>
            <a:endParaRPr lang="en-CA"/>
          </a:p>
        </p:txBody>
      </p:sp>
    </p:spTree>
    <p:extLst>
      <p:ext uri="{BB962C8B-B14F-4D97-AF65-F5344CB8AC3E}">
        <p14:creationId xmlns:p14="http://schemas.microsoft.com/office/powerpoint/2010/main" val="195808425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351</a:t>
            </a:fld>
            <a:endParaRPr lang="en-CA"/>
          </a:p>
        </p:txBody>
      </p:sp>
    </p:spTree>
    <p:extLst>
      <p:ext uri="{BB962C8B-B14F-4D97-AF65-F5344CB8AC3E}">
        <p14:creationId xmlns:p14="http://schemas.microsoft.com/office/powerpoint/2010/main" val="316207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The query answering process consists of two main procedures: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39</a:t>
            </a:fld>
            <a:endParaRPr lang="en-CA"/>
          </a:p>
        </p:txBody>
      </p:sp>
    </p:spTree>
    <p:extLst>
      <p:ext uri="{BB962C8B-B14F-4D97-AF65-F5344CB8AC3E}">
        <p14:creationId xmlns:p14="http://schemas.microsoft.com/office/powerpoint/2010/main" val="365992390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fr-MA" dirty="0"/>
            </a:b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352</a:t>
            </a:fld>
            <a:endParaRPr lang="en-CA"/>
          </a:p>
        </p:txBody>
      </p:sp>
    </p:spTree>
    <p:extLst>
      <p:ext uri="{BB962C8B-B14F-4D97-AF65-F5344CB8AC3E}">
        <p14:creationId xmlns:p14="http://schemas.microsoft.com/office/powerpoint/2010/main" val="496972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For big data exploration, it is prohibitive to rely to full sequential scans for every single query, and therefore, indexing is required to reduce the data to query time.</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40</a:t>
            </a:fld>
            <a:endParaRPr lang="en-CA"/>
          </a:p>
        </p:txBody>
      </p:sp>
    </p:spTree>
    <p:extLst>
      <p:ext uri="{BB962C8B-B14F-4D97-AF65-F5344CB8AC3E}">
        <p14:creationId xmlns:p14="http://schemas.microsoft.com/office/powerpoint/2010/main" val="87530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Once an index is built and loaded, it is also important to answer queries efficiently.</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41</a:t>
            </a:fld>
            <a:endParaRPr lang="en-CA"/>
          </a:p>
        </p:txBody>
      </p:sp>
    </p:spTree>
    <p:extLst>
      <p:ext uri="{BB962C8B-B14F-4D97-AF65-F5344CB8AC3E}">
        <p14:creationId xmlns:p14="http://schemas.microsoft.com/office/powerpoint/2010/main" val="525831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70" name="Google Shape;770;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9137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72" name="Google Shape;87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297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75" name="Google Shape;97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9730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80" name="Google Shape;108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28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a:t>
            </a:fld>
            <a:endParaRPr lang="en-CA"/>
          </a:p>
        </p:txBody>
      </p:sp>
    </p:spTree>
    <p:extLst>
      <p:ext uri="{BB962C8B-B14F-4D97-AF65-F5344CB8AC3E}">
        <p14:creationId xmlns:p14="http://schemas.microsoft.com/office/powerpoint/2010/main" val="1359573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85" name="Google Shape;1185;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6480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0" name="Google Shape;129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076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95" name="Google Shape;1395;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6432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81" name="Google Shape;148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5241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69" name="Google Shape;156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55" name="Google Shape;1655;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55" name="Google Shape;1755;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57" name="Google Shape;185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62" name="Google Shape;196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67" name="Google Shape;206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8</a:t>
            </a:fld>
            <a:endParaRPr lang="en-CA"/>
          </a:p>
        </p:txBody>
      </p:sp>
    </p:spTree>
    <p:extLst>
      <p:ext uri="{BB962C8B-B14F-4D97-AF65-F5344CB8AC3E}">
        <p14:creationId xmlns:p14="http://schemas.microsoft.com/office/powerpoint/2010/main" val="3182217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75" name="Google Shape;2175;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p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83" name="Google Shape;2283;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859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p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95" name="Google Shape;2495;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03" name="Google Shape;260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11" name="Google Shape;271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p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17" name="Google Shape;2817;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23" name="Google Shape;2923;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p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30" name="Google Shape;3030;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en-US" dirty="0"/>
              <a:t>Similarity search is used by data integration tools to facilitate a variety of tasks. Among others, it is used over tuple embeddings for entity resolution, and over schema embeddings for data discovery.</a:t>
            </a:r>
          </a:p>
          <a:p>
            <a:endParaRPr lang="en-US"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9</a:t>
            </a:fld>
            <a:endParaRPr lang="fr-MA"/>
          </a:p>
        </p:txBody>
      </p:sp>
    </p:spTree>
    <p:extLst>
      <p:ext uri="{BB962C8B-B14F-4D97-AF65-F5344CB8AC3E}">
        <p14:creationId xmlns:p14="http://schemas.microsoft.com/office/powerpoint/2010/main" val="4159356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p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38" name="Google Shape;3138;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42" name="Google Shape;3242;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p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51" name="Google Shape;3351;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61" name="Google Shape;3461;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74" name="Google Shape;3574;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p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85" name="Google Shape;3685;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00" name="Google Shape;3800;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p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17" name="Google Shape;3917;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1"/>
        <p:cNvGrpSpPr/>
        <p:nvPr/>
      </p:nvGrpSpPr>
      <p:grpSpPr>
        <a:xfrm>
          <a:off x="0" y="0"/>
          <a:ext cx="0" cy="0"/>
          <a:chOff x="0" y="0"/>
          <a:chExt cx="0" cy="0"/>
        </a:xfrm>
      </p:grpSpPr>
      <p:sp>
        <p:nvSpPr>
          <p:cNvPr id="4032" name="Google Shape;4032;p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33" name="Google Shape;4033;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p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51" name="Google Shape;4151;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10</a:t>
            </a:fld>
            <a:endParaRPr lang="fr-MA"/>
          </a:p>
        </p:txBody>
      </p:sp>
    </p:spTree>
    <p:extLst>
      <p:ext uri="{BB962C8B-B14F-4D97-AF65-F5344CB8AC3E}">
        <p14:creationId xmlns:p14="http://schemas.microsoft.com/office/powerpoint/2010/main" val="851809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5"/>
        <p:cNvGrpSpPr/>
        <p:nvPr/>
      </p:nvGrpSpPr>
      <p:grpSpPr>
        <a:xfrm>
          <a:off x="0" y="0"/>
          <a:ext cx="0" cy="0"/>
          <a:chOff x="0" y="0"/>
          <a:chExt cx="0" cy="0"/>
        </a:xfrm>
      </p:grpSpPr>
      <p:sp>
        <p:nvSpPr>
          <p:cNvPr id="4266" name="Google Shape;4266;p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67" name="Google Shape;4267;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1"/>
        <p:cNvGrpSpPr/>
        <p:nvPr/>
      </p:nvGrpSpPr>
      <p:grpSpPr>
        <a:xfrm>
          <a:off x="0" y="0"/>
          <a:ext cx="0" cy="0"/>
          <a:chOff x="0" y="0"/>
          <a:chExt cx="0" cy="0"/>
        </a:xfrm>
      </p:grpSpPr>
      <p:sp>
        <p:nvSpPr>
          <p:cNvPr id="4382" name="Google Shape;4382;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383" name="Google Shape;4383;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01" name="Google Shape;4501;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p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18" name="Google Shape;4618;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3"/>
        <p:cNvGrpSpPr/>
        <p:nvPr/>
      </p:nvGrpSpPr>
      <p:grpSpPr>
        <a:xfrm>
          <a:off x="0" y="0"/>
          <a:ext cx="0" cy="0"/>
          <a:chOff x="0" y="0"/>
          <a:chExt cx="0" cy="0"/>
        </a:xfrm>
      </p:grpSpPr>
      <p:sp>
        <p:nvSpPr>
          <p:cNvPr id="4734" name="Google Shape;4734;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35" name="Google Shape;4735;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2"/>
        <p:cNvGrpSpPr/>
        <p:nvPr/>
      </p:nvGrpSpPr>
      <p:grpSpPr>
        <a:xfrm>
          <a:off x="0" y="0"/>
          <a:ext cx="0" cy="0"/>
          <a:chOff x="0" y="0"/>
          <a:chExt cx="0" cy="0"/>
        </a:xfrm>
      </p:grpSpPr>
      <p:sp>
        <p:nvSpPr>
          <p:cNvPr id="4853" name="Google Shape;4853;p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54" name="Google Shape;4854;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72" name="Google Shape;4972;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8"/>
        <p:cNvGrpSpPr/>
        <p:nvPr/>
      </p:nvGrpSpPr>
      <p:grpSpPr>
        <a:xfrm>
          <a:off x="0" y="0"/>
          <a:ext cx="0" cy="0"/>
          <a:chOff x="0" y="0"/>
          <a:chExt cx="0" cy="0"/>
        </a:xfrm>
      </p:grpSpPr>
      <p:sp>
        <p:nvSpPr>
          <p:cNvPr id="5089" name="Google Shape;5089;p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90" name="Google Shape;509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p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10" name="Google Shape;5210;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8"/>
        <p:cNvGrpSpPr/>
        <p:nvPr/>
      </p:nvGrpSpPr>
      <p:grpSpPr>
        <a:xfrm>
          <a:off x="0" y="0"/>
          <a:ext cx="0" cy="0"/>
          <a:chOff x="0" y="0"/>
          <a:chExt cx="0" cy="0"/>
        </a:xfrm>
      </p:grpSpPr>
      <p:sp>
        <p:nvSpPr>
          <p:cNvPr id="5329" name="Google Shape;5329;p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30" name="Google Shape;5330;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There is an abundance of data series distance measures and their effectiveness has been evaluated in two main studies. One dating over a decade ago and a more recent one.</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15</a:t>
            </a:fld>
            <a:endParaRPr lang="en-CA"/>
          </a:p>
        </p:txBody>
      </p:sp>
    </p:spTree>
    <p:extLst>
      <p:ext uri="{BB962C8B-B14F-4D97-AF65-F5344CB8AC3E}">
        <p14:creationId xmlns:p14="http://schemas.microsoft.com/office/powerpoint/2010/main" val="37687841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7"/>
        <p:cNvGrpSpPr/>
        <p:nvPr/>
      </p:nvGrpSpPr>
      <p:grpSpPr>
        <a:xfrm>
          <a:off x="0" y="0"/>
          <a:ext cx="0" cy="0"/>
          <a:chOff x="0" y="0"/>
          <a:chExt cx="0" cy="0"/>
        </a:xfrm>
      </p:grpSpPr>
      <p:sp>
        <p:nvSpPr>
          <p:cNvPr id="5448" name="Google Shape;5448;p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449" name="Google Shape;5449;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9"/>
        <p:cNvGrpSpPr/>
        <p:nvPr/>
      </p:nvGrpSpPr>
      <p:grpSpPr>
        <a:xfrm>
          <a:off x="0" y="0"/>
          <a:ext cx="0" cy="0"/>
          <a:chOff x="0" y="0"/>
          <a:chExt cx="0" cy="0"/>
        </a:xfrm>
      </p:grpSpPr>
      <p:sp>
        <p:nvSpPr>
          <p:cNvPr id="5570" name="Google Shape;5570;p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71" name="Google Shape;5571;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9"/>
        <p:cNvGrpSpPr/>
        <p:nvPr/>
      </p:nvGrpSpPr>
      <p:grpSpPr>
        <a:xfrm>
          <a:off x="0" y="0"/>
          <a:ext cx="0" cy="0"/>
          <a:chOff x="0" y="0"/>
          <a:chExt cx="0" cy="0"/>
        </a:xfrm>
      </p:grpSpPr>
      <p:sp>
        <p:nvSpPr>
          <p:cNvPr id="5690" name="Google Shape;5690;p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91" name="Google Shape;5691;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4531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7862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093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4115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966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872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08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16</a:t>
            </a:fld>
            <a:endParaRPr lang="en-CA"/>
          </a:p>
        </p:txBody>
      </p:sp>
    </p:spTree>
    <p:extLst>
      <p:ext uri="{BB962C8B-B14F-4D97-AF65-F5344CB8AC3E}">
        <p14:creationId xmlns:p14="http://schemas.microsoft.com/office/powerpoint/2010/main" val="3408318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0832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4947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E6C02567-1D18-41EF-92FA-89F56677FEC4}" type="slidenum">
              <a:rPr lang="en-US" smtClean="0"/>
              <a:pPr>
                <a:defRPr/>
              </a:pPr>
              <a:t>108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E6C02567-1D18-41EF-92FA-89F56677FEC4}" type="slidenum">
              <a:rPr lang="en-US" smtClean="0"/>
              <a:pPr>
                <a:defRPr/>
              </a:pPr>
              <a:t>109</a:t>
            </a:fld>
            <a:endParaRPr lang="en-US"/>
          </a:p>
        </p:txBody>
      </p:sp>
    </p:spTree>
    <p:extLst>
      <p:ext uri="{BB962C8B-B14F-4D97-AF65-F5344CB8AC3E}">
        <p14:creationId xmlns:p14="http://schemas.microsoft.com/office/powerpoint/2010/main" val="39024266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E6C02567-1D18-41EF-92FA-89F56677FEC4}" type="slidenum">
              <a:rPr lang="en-US" smtClean="0"/>
              <a:pPr>
                <a:defRPr/>
              </a:pPr>
              <a:t>110</a:t>
            </a:fld>
            <a:endParaRPr lang="en-US"/>
          </a:p>
        </p:txBody>
      </p:sp>
    </p:spTree>
    <p:extLst>
      <p:ext uri="{BB962C8B-B14F-4D97-AF65-F5344CB8AC3E}">
        <p14:creationId xmlns:p14="http://schemas.microsoft.com/office/powerpoint/2010/main" val="5275779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t>
            </a:r>
            <a:r>
              <a:rPr lang="en-CA" dirty="0" err="1"/>
              <a:t>isax</a:t>
            </a:r>
            <a:r>
              <a:rPr lang="en-CA" dirty="0"/>
              <a:t>-based indexes use the </a:t>
            </a:r>
            <a:r>
              <a:rPr lang="en-CA" dirty="0" err="1"/>
              <a:t>isax</a:t>
            </a:r>
            <a:r>
              <a:rPr lang="en-CA" dirty="0"/>
              <a:t> summarization that we described earlier.</a:t>
            </a:r>
          </a:p>
          <a:p>
            <a:r>
              <a:rPr lang="en-CA" dirty="0"/>
              <a:t>As we mentioned, the </a:t>
            </a:r>
            <a:r>
              <a:rPr lang="en-CA" dirty="0" err="1"/>
              <a:t>isax</a:t>
            </a:r>
            <a:r>
              <a:rPr lang="en-CA" dirty="0"/>
              <a:t> summarization is bitwise, and allows us to represent different segments of the same series with a different number of bits. </a:t>
            </a:r>
          </a:p>
          <a:p>
            <a:r>
              <a:rPr lang="en-CA" dirty="0"/>
              <a:t>This is what enables a small memory footprint, a hierarchical organization of the series in the form of a tree, and fast, bitwise operations for the traversal of this tree index</a:t>
            </a:r>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111</a:t>
            </a:fld>
            <a:endParaRPr lang="en-CA"/>
          </a:p>
        </p:txBody>
      </p:sp>
    </p:spTree>
    <p:extLst>
      <p:ext uri="{BB962C8B-B14F-4D97-AF65-F5344CB8AC3E}">
        <p14:creationId xmlns:p14="http://schemas.microsoft.com/office/powerpoint/2010/main" val="41803641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E5F775EA-7208-44A2-A60A-3F7F1F59D080}" type="slidenum">
              <a:rPr lang="en-US" smtClean="0"/>
              <a:pPr>
                <a:defRPr/>
              </a:pPr>
              <a:t>112</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fontAlgn="base" hangingPunct="1">
              <a:spcBef>
                <a:spcPct val="0"/>
              </a:spcBef>
              <a:spcAft>
                <a:spcPct val="0"/>
              </a:spcAft>
            </a:pPr>
            <a:fld id="{783D743D-E084-40E2-A527-5F369F04B5D1}" type="slidenum">
              <a:rPr lang="en-US" altLang="en-US" smtClean="0">
                <a:latin typeface="Calibri" pitchFamily="34" charset="0"/>
                <a:ea typeface="MS PGothic" pitchFamily="34" charset="-128"/>
              </a:rPr>
              <a:pPr eaLnBrk="1" fontAlgn="base" hangingPunct="1">
                <a:spcBef>
                  <a:spcPct val="0"/>
                </a:spcBef>
                <a:spcAft>
                  <a:spcPct val="0"/>
                </a:spcAft>
              </a:pPr>
              <a:t>113</a:t>
            </a:fld>
            <a:endParaRPr lang="en-US" altLang="en-US">
              <a:latin typeface="Calibri" pitchFamily="34" charset="0"/>
              <a:ea typeface="MS PGothic"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fontAlgn="base" hangingPunct="1">
              <a:spcBef>
                <a:spcPct val="0"/>
              </a:spcBef>
              <a:spcAft>
                <a:spcPct val="0"/>
              </a:spcAft>
            </a:pPr>
            <a:fld id="{50B78D23-2870-4A18-BA7B-D242FA2591EF}" type="slidenum">
              <a:rPr lang="en-US" altLang="en-US" smtClean="0">
                <a:latin typeface="Calibri" pitchFamily="34" charset="0"/>
                <a:ea typeface="MS PGothic" pitchFamily="34" charset="-128"/>
              </a:rPr>
              <a:pPr eaLnBrk="1" fontAlgn="base" hangingPunct="1">
                <a:spcBef>
                  <a:spcPct val="0"/>
                </a:spcBef>
                <a:spcAft>
                  <a:spcPct val="0"/>
                </a:spcAft>
              </a:pPr>
              <a:t>114</a:t>
            </a:fld>
            <a:endParaRPr lang="en-US" altLang="en-US">
              <a:latin typeface="Calibri" pitchFamily="34" charset="0"/>
              <a:ea typeface="MS PGothic"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fontAlgn="base" hangingPunct="1">
              <a:spcBef>
                <a:spcPct val="0"/>
              </a:spcBef>
              <a:spcAft>
                <a:spcPct val="0"/>
              </a:spcAft>
            </a:pPr>
            <a:fld id="{6F019117-2F8E-4690-A4BD-D17F39CB19B1}" type="slidenum">
              <a:rPr lang="en-US" altLang="en-US" smtClean="0">
                <a:latin typeface="Calibri" pitchFamily="34" charset="0"/>
                <a:ea typeface="MS PGothic" pitchFamily="34" charset="-128"/>
              </a:rPr>
              <a:pPr eaLnBrk="1" fontAlgn="base" hangingPunct="1">
                <a:spcBef>
                  <a:spcPct val="0"/>
                </a:spcBef>
                <a:spcAft>
                  <a:spcPct val="0"/>
                </a:spcAft>
              </a:pPr>
              <a:t>115</a:t>
            </a:fld>
            <a:endParaRPr lang="en-US" altLang="en-US">
              <a:latin typeface="Calibri" pitchFamily="34"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b="0" i="0" dirty="0">
                <a:solidFill>
                  <a:srgbClr val="202124"/>
                </a:solidFill>
                <a:effectLst/>
                <a:latin typeface="arial" panose="020B0604020202020204" pitchFamily="34" charset="0"/>
              </a:rPr>
              <a:t>While comparing two binary strings of equal length, </a:t>
            </a:r>
            <a:r>
              <a:rPr lang="en-US" b="1" i="0" dirty="0">
                <a:solidFill>
                  <a:srgbClr val="202124"/>
                </a:solidFill>
                <a:effectLst/>
                <a:latin typeface="arial" panose="020B0604020202020204" pitchFamily="34" charset="0"/>
              </a:rPr>
              <a:t>Hamming distance</a:t>
            </a:r>
            <a:r>
              <a:rPr lang="en-US" b="0" i="0" dirty="0">
                <a:solidFill>
                  <a:srgbClr val="202124"/>
                </a:solidFill>
                <a:effectLst/>
                <a:latin typeface="arial" panose="020B0604020202020204" pitchFamily="34" charset="0"/>
              </a:rPr>
              <a:t> is the number of bit positions in which the two bits are different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17</a:t>
            </a:fld>
            <a:endParaRPr lang="en-CA"/>
          </a:p>
        </p:txBody>
      </p:sp>
    </p:spTree>
    <p:extLst>
      <p:ext uri="{BB962C8B-B14F-4D97-AF65-F5344CB8AC3E}">
        <p14:creationId xmlns:p14="http://schemas.microsoft.com/office/powerpoint/2010/main" val="35143089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5E447232-AB9D-471D-9772-44365329A3EC}" type="slidenum">
              <a:rPr lang="en-US" smtClean="0"/>
              <a:pPr>
                <a:defRPr/>
              </a:pPr>
              <a:t>116</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1EF5F958-5665-4EAF-B063-CCD81FF121C5}" type="slidenum">
              <a:rPr lang="en-US" smtClean="0"/>
              <a:pPr>
                <a:defRPr/>
              </a:pPr>
              <a:t>117</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662E4B08-79F8-4725-A773-BF833CD9528E}" type="slidenum">
              <a:rPr lang="en-US" smtClean="0"/>
              <a:pPr>
                <a:defRPr/>
              </a:pPr>
              <a:t>118</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2B37EC51-8EF2-4676-9247-C2280A2CDE0A}" type="slidenum">
              <a:rPr lang="en-US" smtClean="0"/>
              <a:pPr>
                <a:defRPr/>
              </a:pPr>
              <a:t>119</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Adaptive Data Series index (ADS+), is an adaptive version of isax2+.</a:t>
            </a:r>
          </a:p>
          <a:p>
            <a:r>
              <a:rPr lang="en-US" dirty="0"/>
              <a:t>It represents a novel paradigm for building a data series index, by starting to answer similarity search queries before the entire index has been built, while still guaranteeing correct results.</a:t>
            </a:r>
          </a:p>
          <a:p>
            <a:r>
              <a:rPr lang="en-US" dirty="0"/>
              <a:t>This leads to a significant performance improvement (up to 7x faster) for the time we need to answer the very first query using the index.</a:t>
            </a:r>
          </a:p>
          <a:p>
            <a:r>
              <a:rPr lang="en-US" dirty="0"/>
              <a:t>The main idea is to build a high-level in-memory index using only the </a:t>
            </a:r>
            <a:r>
              <a:rPr lang="en-US" dirty="0" err="1"/>
              <a:t>isax</a:t>
            </a:r>
            <a:r>
              <a:rPr lang="en-US" dirty="0"/>
              <a:t> summarizations and very large leaf sizes, and then refine the leaves and bring in their raw data only when accessed by some query.</a:t>
            </a:r>
          </a:p>
        </p:txBody>
      </p:sp>
      <p:sp>
        <p:nvSpPr>
          <p:cNvPr id="4" name="Slide Number Placeholder 3"/>
          <p:cNvSpPr>
            <a:spLocks noGrp="1"/>
          </p:cNvSpPr>
          <p:nvPr>
            <p:ph type="sldNum" sz="quarter" idx="5"/>
          </p:nvPr>
        </p:nvSpPr>
        <p:spPr/>
        <p:txBody>
          <a:bodyPr/>
          <a:lstStyle/>
          <a:p>
            <a:fld id="{902863C5-5C9C-4FB0-9E69-8E6A5E7F1798}" type="slidenum">
              <a:rPr lang="en-CA" smtClean="0"/>
              <a:t>120</a:t>
            </a:fld>
            <a:endParaRPr lang="en-CA"/>
          </a:p>
        </p:txBody>
      </p:sp>
    </p:spTree>
    <p:extLst>
      <p:ext uri="{BB962C8B-B14F-4D97-AF65-F5344CB8AC3E}">
        <p14:creationId xmlns:p14="http://schemas.microsoft.com/office/powerpoint/2010/main" val="25931043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slide shows the ADS index when we have finished the first phase, and are ready to answer queries.</a:t>
            </a:r>
          </a:p>
          <a:p>
            <a:pPr marL="0" indent="0">
              <a:buFontTx/>
              <a:buNone/>
            </a:pPr>
            <a:r>
              <a:rPr lang="en-US" b="0" dirty="0"/>
              <a:t>The leaves are large, and point to the raw data in the original file on disk, which permits us to finish this phase quickly.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In order to answer the query fast, we further split the leaves needed by the query, until they become small enough, so that we can afford to pay the cost of reading the corresponding raw data, bringing them in the index, and materializing the leaf with the raw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approach ensures that the next time a query will need this leaf, it will already contain the raw data, and the query will execute much faster.</a:t>
            </a:r>
          </a:p>
          <a:p>
            <a:pPr marL="0" indent="0">
              <a:buFontTx/>
              <a:buNone/>
            </a:pPr>
            <a:r>
              <a:rPr lang="en-US" b="0" dirty="0"/>
              <a:t>Moreover, we do not need to spend time and effort to build parts of the index that will never be queried, and overall, we end up answering queries much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8842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can see that 60% of time is CPU time. We concentrate on how to reduce that.</a:t>
            </a:r>
            <a:endParaRPr lang="en-US" dirty="0"/>
          </a:p>
        </p:txBody>
      </p:sp>
    </p:spTree>
    <p:extLst>
      <p:ext uri="{BB962C8B-B14F-4D97-AF65-F5344CB8AC3E}">
        <p14:creationId xmlns:p14="http://schemas.microsoft.com/office/powerpoint/2010/main" val="36331799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terms of distribution and parallelization, </a:t>
            </a:r>
            <a:r>
              <a:rPr lang="en-US" dirty="0" err="1"/>
              <a:t>DPiSAX</a:t>
            </a:r>
            <a:r>
              <a:rPr lang="en-US" dirty="0"/>
              <a:t> is an extension of  isax2+ that operates on the Spark distributed platform.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218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4"/>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1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Click to edit Master text styles</a:t>
            </a:r>
          </a:p>
        </p:txBody>
      </p:sp>
      <p:sp>
        <p:nvSpPr>
          <p:cNvPr id="5" name="Footer Placeholder 4"/>
          <p:cNvSpPr>
            <a:spLocks noGrp="1"/>
          </p:cNvSpPr>
          <p:nvPr>
            <p:ph type="ftr" sz="quarter" idx="11"/>
          </p:nvPr>
        </p:nvSpPr>
        <p:spPr/>
        <p:txBody>
          <a:bodyPr/>
          <a:lstStyle/>
          <a:p>
            <a:r>
              <a:rPr lang="en-US"/>
              <a:t>Echihabi, Zoumpatianos, Palpanas - VLDB 2021</a:t>
            </a:r>
            <a:endParaRPr lang="en-US" dirty="0"/>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it-IT" dirty="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8" name="Espace réservé du pied de page 7">
            <a:extLst>
              <a:ext uri="{FF2B5EF4-FFF2-40B4-BE49-F238E27FC236}">
                <a16:creationId xmlns:a16="http://schemas.microsoft.com/office/drawing/2014/main" id="{DDE1135E-9E31-4082-8451-19A19C99473E}"/>
              </a:ext>
            </a:extLst>
          </p:cNvPr>
          <p:cNvSpPr>
            <a:spLocks noGrp="1"/>
          </p:cNvSpPr>
          <p:nvPr>
            <p:ph type="ftr" sz="quarter" idx="11"/>
          </p:nvPr>
        </p:nvSpPr>
        <p:spPr/>
        <p:txBody>
          <a:bodyPr/>
          <a:lstStyle/>
          <a:p>
            <a:r>
              <a:rPr lang="en-US"/>
              <a:t>Echihabi, Zoumpatianos, Palpanas - VLDB 2021</a:t>
            </a:r>
            <a:endParaRPr lang="en-US" dirty="0"/>
          </a:p>
        </p:txBody>
      </p:sp>
      <p:sp>
        <p:nvSpPr>
          <p:cNvPr id="10" name="Espace réservé du numéro de diapositive 5">
            <a:extLst>
              <a:ext uri="{FF2B5EF4-FFF2-40B4-BE49-F238E27FC236}">
                <a16:creationId xmlns:a16="http://schemas.microsoft.com/office/drawing/2014/main" id="{7FEE83ED-7E4B-4DD1-AF16-3BC6C14E6108}"/>
              </a:ext>
            </a:extLst>
          </p:cNvPr>
          <p:cNvSpPr>
            <a:spLocks noGrp="1"/>
          </p:cNvSpPr>
          <p:nvPr>
            <p:ph type="sldNum" sz="quarter" idx="12"/>
          </p:nvPr>
        </p:nvSpPr>
        <p:spPr>
          <a:xfrm>
            <a:off x="-119619" y="-27512"/>
            <a:ext cx="762000" cy="365760"/>
          </a:xfrm>
        </p:spPr>
        <p:txBody>
          <a:bodyPr/>
          <a:lstStyle/>
          <a:p>
            <a:fld id="{B5C6C3C4-1F13-A745-94B4-FF34C1932FE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it-IT" dirty="0"/>
              <a:t>Click to edit Master title style</a:t>
            </a:r>
            <a:endParaRPr kumimoji="0" lang="en-US" dirty="0"/>
          </a:p>
        </p:txBody>
      </p:sp>
      <p:sp>
        <p:nvSpPr>
          <p:cNvPr id="8" name="Espace réservé du pied de page 7">
            <a:extLst>
              <a:ext uri="{FF2B5EF4-FFF2-40B4-BE49-F238E27FC236}">
                <a16:creationId xmlns:a16="http://schemas.microsoft.com/office/drawing/2014/main" id="{DDE1135E-9E31-4082-8451-19A19C99473E}"/>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9ABEDD45-32B7-45C1-AB3C-DB964B05A797}"/>
              </a:ext>
            </a:extLst>
          </p:cNvPr>
          <p:cNvSpPr>
            <a:spLocks noGrp="1"/>
          </p:cNvSpPr>
          <p:nvPr>
            <p:ph type="sldNum" sz="quarter" idx="12"/>
          </p:nvPr>
        </p:nvSpPr>
        <p:spPr>
          <a:xfrm>
            <a:off x="-119619" y="-27512"/>
            <a:ext cx="762000" cy="365760"/>
          </a:xfrm>
        </p:spPr>
        <p:txBody>
          <a:bodyPr/>
          <a:lstStyle/>
          <a:p>
            <a:fld id="{B5C6C3C4-1F13-A745-94B4-FF34C1932FEB}" type="slidenum">
              <a:rPr lang="en-US" smtClean="0"/>
              <a:pPr/>
              <a:t>‹#›</a:t>
            </a:fld>
            <a:endParaRPr lang="en-US" dirty="0"/>
          </a:p>
        </p:txBody>
      </p:sp>
    </p:spTree>
    <p:extLst>
      <p:ext uri="{BB962C8B-B14F-4D97-AF65-F5344CB8AC3E}">
        <p14:creationId xmlns:p14="http://schemas.microsoft.com/office/powerpoint/2010/main" val="20622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7D591E94-C3CC-474B-B25A-94DF6CC34615}"/>
              </a:ext>
            </a:extLst>
          </p:cNvPr>
          <p:cNvSpPr>
            <a:spLocks noGrp="1"/>
          </p:cNvSpPr>
          <p:nvPr>
            <p:ph type="sldNum" sz="quarter" idx="12"/>
          </p:nvPr>
        </p:nvSpPr>
        <p:spPr>
          <a:xfrm>
            <a:off x="-119619" y="-27512"/>
            <a:ext cx="762000" cy="365760"/>
          </a:xfrm>
        </p:spPr>
        <p:txBody>
          <a:bodyPr/>
          <a:lstStyle/>
          <a:p>
            <a:fld id="{B5C6C3C4-1F13-A745-94B4-FF34C1932FE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21-Aug-21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925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100"/>
        <p:cNvGrpSpPr/>
        <p:nvPr/>
      </p:nvGrpSpPr>
      <p:grpSpPr>
        <a:xfrm>
          <a:off x="0" y="0"/>
          <a:ext cx="0" cy="0"/>
          <a:chOff x="0" y="0"/>
          <a:chExt cx="0" cy="0"/>
        </a:xfrm>
      </p:grpSpPr>
      <p:sp>
        <p:nvSpPr>
          <p:cNvPr id="101" name="Google Shape;101;p17"/>
          <p:cNvSpPr txBox="1">
            <a:spLocks noGrp="1"/>
          </p:cNvSpPr>
          <p:nvPr>
            <p:ph type="sldNum" idx="12"/>
          </p:nvPr>
        </p:nvSpPr>
        <p:spPr>
          <a:xfrm>
            <a:off x="4482789" y="6536531"/>
            <a:ext cx="174825"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825"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191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MA" smtClean="0"/>
              <a:pPr/>
              <a:t>‹#›</a:t>
            </a:fld>
            <a:endParaRPr lang="fr-MA"/>
          </a:p>
        </p:txBody>
      </p:sp>
    </p:spTree>
    <p:extLst>
      <p:ext uri="{BB962C8B-B14F-4D97-AF65-F5344CB8AC3E}">
        <p14:creationId xmlns:p14="http://schemas.microsoft.com/office/powerpoint/2010/main" val="20655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22"/>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2" y="308280"/>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5410184" y="36025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5410202" y="440116"/>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95689" y="506913"/>
            <a:ext cx="8928329" cy="1066800"/>
          </a:xfrm>
          <a:prstGeom prst="rect">
            <a:avLst/>
          </a:prstGeom>
        </p:spPr>
        <p:txBody>
          <a:bodyPr vert="horz" anchor="ctr">
            <a:normAutofit/>
          </a:bodyPr>
          <a:lstStyle/>
          <a:p>
            <a:r>
              <a:rPr kumimoji="0" lang="it-IT"/>
              <a:t>Click to edit Master title style</a:t>
            </a:r>
            <a:endParaRPr kumimoji="0" lang="en-US"/>
          </a:p>
        </p:txBody>
      </p:sp>
      <p:sp>
        <p:nvSpPr>
          <p:cNvPr id="13" name="Text Placeholder 12"/>
          <p:cNvSpPr>
            <a:spLocks noGrp="1"/>
          </p:cNvSpPr>
          <p:nvPr>
            <p:ph type="body" idx="1"/>
          </p:nvPr>
        </p:nvSpPr>
        <p:spPr>
          <a:xfrm>
            <a:off x="95690" y="1664453"/>
            <a:ext cx="8929738" cy="4325112"/>
          </a:xfrm>
          <a:prstGeom prst="rect">
            <a:avLst/>
          </a:prstGeom>
        </p:spPr>
        <p:txBody>
          <a:bodyPr vert="horz">
            <a:normAutofit/>
          </a:bodyPr>
          <a:lstStyle/>
          <a:p>
            <a:pPr lvl="0" eaLnBrk="1" latinLnBrk="0" hangingPunct="1"/>
            <a:r>
              <a:rPr kumimoji="0" lang="it-IT"/>
              <a:t>Click to edit Master text styles</a:t>
            </a:r>
          </a:p>
          <a:p>
            <a:pPr lvl="1" eaLnBrk="1" latinLnBrk="0" hangingPunct="1"/>
            <a:r>
              <a:rPr kumimoji="0" lang="it-IT"/>
              <a:t>Second level</a:t>
            </a:r>
          </a:p>
          <a:p>
            <a:pPr lvl="2" eaLnBrk="1" latinLnBrk="0" hangingPunct="1"/>
            <a:r>
              <a:rPr kumimoji="0" lang="it-IT"/>
              <a:t>Third level</a:t>
            </a:r>
          </a:p>
          <a:p>
            <a:pPr lvl="3" eaLnBrk="1" latinLnBrk="0" hangingPunct="1"/>
            <a:r>
              <a:rPr kumimoji="0" lang="it-IT"/>
              <a:t>Fourth level</a:t>
            </a:r>
          </a:p>
          <a:p>
            <a:pPr lvl="4" eaLnBrk="1" latinLnBrk="0" hangingPunct="1"/>
            <a:r>
              <a:rPr kumimoji="0" lang="it-IT"/>
              <a:t>Fifth level</a:t>
            </a:r>
            <a:endParaRPr kumimoji="0" lang="en-US"/>
          </a:p>
        </p:txBody>
      </p:sp>
      <p:sp>
        <p:nvSpPr>
          <p:cNvPr id="3" name="Footer Placeholder 2"/>
          <p:cNvSpPr>
            <a:spLocks noGrp="1"/>
          </p:cNvSpPr>
          <p:nvPr>
            <p:ph type="ftr" sz="quarter" idx="3"/>
          </p:nvPr>
        </p:nvSpPr>
        <p:spPr>
          <a:xfrm>
            <a:off x="5133109" y="6608622"/>
            <a:ext cx="3980670" cy="228599"/>
          </a:xfrm>
          <a:prstGeom prst="rect">
            <a:avLst/>
          </a:prstGeom>
        </p:spPr>
        <p:txBody>
          <a:bodyPr vert="horz"/>
          <a:lstStyle>
            <a:lvl1pPr algn="r" eaLnBrk="1" latinLnBrk="0" hangingPunct="1">
              <a:defRPr kumimoji="0" sz="900">
                <a:solidFill>
                  <a:schemeClr val="accent2"/>
                </a:solidFill>
              </a:defRPr>
            </a:lvl1pPr>
          </a:lstStyle>
          <a:p>
            <a:r>
              <a:rPr lang="en-US"/>
              <a:t>Echihabi, Zoumpatianos, Palpanas - VLDB 2021</a:t>
            </a:r>
            <a:endParaRPr lang="en-US" dirty="0"/>
          </a:p>
        </p:txBody>
      </p:sp>
      <p:sp>
        <p:nvSpPr>
          <p:cNvPr id="23" name="Slide Number Placeholder 22"/>
          <p:cNvSpPr>
            <a:spLocks noGrp="1"/>
          </p:cNvSpPr>
          <p:nvPr>
            <p:ph type="sldNum" sz="quarter" idx="4"/>
          </p:nvPr>
        </p:nvSpPr>
        <p:spPr>
          <a:xfrm>
            <a:off x="-119619" y="15020"/>
            <a:ext cx="762000" cy="365760"/>
          </a:xfrm>
          <a:prstGeom prst="rect">
            <a:avLst/>
          </a:prstGeom>
        </p:spPr>
        <p:txBody>
          <a:bodyPr vert="horz" anchor="b"/>
          <a:lstStyle>
            <a:lvl1pPr algn="r" eaLnBrk="1" latinLnBrk="0" hangingPunct="1">
              <a:defRPr kumimoji="0" sz="1800">
                <a:solidFill>
                  <a:srgbClr val="FFFFFF"/>
                </a:solidFill>
              </a:defRPr>
            </a:lvl1pPr>
          </a:lstStyle>
          <a:p>
            <a:fld id="{B5C6C3C4-1F13-A745-94B4-FF34C1932FE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5643" r:id="rId1"/>
    <p:sldLayoutId id="2147485642" r:id="rId2"/>
    <p:sldLayoutId id="2147485722" r:id="rId3"/>
    <p:sldLayoutId id="2147485647" r:id="rId4"/>
    <p:sldLayoutId id="2147485723" r:id="rId5"/>
    <p:sldLayoutId id="2147485724" r:id="rId6"/>
    <p:sldLayoutId id="2147485725" r:id="rId7"/>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hyperlink" Target="http://helios.mi.parisdescartes.fr/~themisp/publications.html#tutorials"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53.wmf"/><Relationship Id="rId5" Type="http://schemas.openxmlformats.org/officeDocument/2006/relationships/oleObject" Target="../embeddings/oleObject2.bin"/><Relationship Id="rId4" Type="http://schemas.openxmlformats.org/officeDocument/2006/relationships/image" Target="../media/image52.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53.wmf"/><Relationship Id="rId5" Type="http://schemas.openxmlformats.org/officeDocument/2006/relationships/oleObject" Target="../embeddings/oleObject2.bin"/><Relationship Id="rId4" Type="http://schemas.openxmlformats.org/officeDocument/2006/relationships/image" Target="../media/image52.wmf"/></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1620.png"/><Relationship Id="rId13" Type="http://schemas.openxmlformats.org/officeDocument/2006/relationships/image" Target="../media/image167.png"/><Relationship Id="rId3" Type="http://schemas.openxmlformats.org/officeDocument/2006/relationships/image" Target="../media/image136.png"/><Relationship Id="rId7" Type="http://schemas.openxmlformats.org/officeDocument/2006/relationships/image" Target="../media/image1610.png"/><Relationship Id="rId12" Type="http://schemas.openxmlformats.org/officeDocument/2006/relationships/image" Target="../media/image166.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600.png"/><Relationship Id="rId11" Type="http://schemas.openxmlformats.org/officeDocument/2006/relationships/image" Target="../media/image165.png"/><Relationship Id="rId5" Type="http://schemas.openxmlformats.org/officeDocument/2006/relationships/image" Target="../media/image1590.png"/><Relationship Id="rId15" Type="http://schemas.openxmlformats.org/officeDocument/2006/relationships/image" Target="../media/image138.png"/><Relationship Id="rId10" Type="http://schemas.openxmlformats.org/officeDocument/2006/relationships/image" Target="../media/image164.png"/><Relationship Id="rId4" Type="http://schemas.openxmlformats.org/officeDocument/2006/relationships/image" Target="../media/image1580.png"/><Relationship Id="rId9" Type="http://schemas.openxmlformats.org/officeDocument/2006/relationships/image" Target="../media/image1630.png"/><Relationship Id="rId14" Type="http://schemas.openxmlformats.org/officeDocument/2006/relationships/image" Target="../media/image168.png"/></Relationships>
</file>

<file path=ppt/slides/_rels/slide159.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5.png"/><Relationship Id="rId3" Type="http://schemas.openxmlformats.org/officeDocument/2006/relationships/image" Target="../media/image139.png"/><Relationship Id="rId7" Type="http://schemas.openxmlformats.org/officeDocument/2006/relationships/image" Target="../media/image1610.png"/><Relationship Id="rId12" Type="http://schemas.openxmlformats.org/officeDocument/2006/relationships/image" Target="../media/image184.png"/><Relationship Id="rId2" Type="http://schemas.openxmlformats.org/officeDocument/2006/relationships/notesSlide" Target="../notesSlides/notesSlide129.xml"/><Relationship Id="rId16"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600.png"/><Relationship Id="rId11" Type="http://schemas.openxmlformats.org/officeDocument/2006/relationships/image" Target="../media/image183.png"/><Relationship Id="rId5" Type="http://schemas.openxmlformats.org/officeDocument/2006/relationships/image" Target="../media/image1590.png"/><Relationship Id="rId15" Type="http://schemas.openxmlformats.org/officeDocument/2006/relationships/image" Target="../media/image187.png"/><Relationship Id="rId10" Type="http://schemas.openxmlformats.org/officeDocument/2006/relationships/image" Target="../media/image182.png"/><Relationship Id="rId4" Type="http://schemas.openxmlformats.org/officeDocument/2006/relationships/image" Target="../media/image140.png"/><Relationship Id="rId9" Type="http://schemas.openxmlformats.org/officeDocument/2006/relationships/image" Target="../media/image1630.png"/><Relationship Id="rId14" Type="http://schemas.openxmlformats.org/officeDocument/2006/relationships/image" Target="../media/image18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5.png"/></Relationships>
</file>

<file path=ppt/slides/_rels/slide1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dblp.org/pid/01/9727.html"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6" Type="http://schemas.openxmlformats.org/officeDocument/2006/relationships/hyperlink" Target="https://dblp.org/db/journals/pvldb/pvldb13.html#Qin0X020" TargetMode="External"/><Relationship Id="rId5" Type="http://schemas.openxmlformats.org/officeDocument/2006/relationships/hyperlink" Target="https://dblp.org/pid/13/6769-1.html" TargetMode="External"/><Relationship Id="rId4" Type="http://schemas.openxmlformats.org/officeDocument/2006/relationships/hyperlink" Target="https://dblp.org/pid/57/4384-1.html"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9.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2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2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2.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2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2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2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2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2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2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pn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1.png"/></Relationships>
</file>

<file path=ppt/slides/_rels/slide2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2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7.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8.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9.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7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7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hyperlink" Target="https://learning2hash.github.io/" TargetMode="External"/><Relationship Id="rId2" Type="http://schemas.openxmlformats.org/officeDocument/2006/relationships/hyperlink" Target="http://cs.nju.edu.cn/lwj/slides/L2H.pdf" TargetMode="Externa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5.png"/></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29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image" Target="../media/image1500.png"/><Relationship Id="rId3" Type="http://schemas.openxmlformats.org/officeDocument/2006/relationships/image" Target="../media/image2200.png"/><Relationship Id="rId12" Type="http://schemas.openxmlformats.org/officeDocument/2006/relationships/image" Target="../media/image1400.png"/><Relationship Id="rId2" Type="http://schemas.openxmlformats.org/officeDocument/2006/relationships/notesSlide" Target="../notesSlides/notesSlide208.xml"/><Relationship Id="rId1" Type="http://schemas.openxmlformats.org/officeDocument/2006/relationships/slideLayout" Target="../slideLayouts/slideLayout2.xml"/><Relationship Id="rId11" Type="http://schemas.openxmlformats.org/officeDocument/2006/relationships/image" Target="../media/image1300.png"/><Relationship Id="rId10" Type="http://schemas.openxmlformats.org/officeDocument/2006/relationships/image" Target="../media/image1200.png"/><Relationship Id="rId9" Type="http://schemas.openxmlformats.org/officeDocument/2006/relationships/image" Target="../media/image1100.png"/></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image" Target="../media/image800.png"/><Relationship Id="rId15" Type="http://schemas.openxmlformats.org/officeDocument/2006/relationships/image" Target="../media/image500.png"/><Relationship Id="rId5" Type="http://schemas.openxmlformats.org/officeDocument/2006/relationships/image" Target="../media/image700.png"/><Relationship Id="rId14" Type="http://schemas.openxmlformats.org/officeDocument/2006/relationships/image" Target="../media/image230.png"/><Relationship Id="rId4" Type="http://schemas.openxmlformats.org/officeDocument/2006/relationships/image" Target="../media/image60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hyperlink" Target="https://www.cs.purdue.edu/homes/aref/learned-indexes-tutorial.html" TargetMode="External"/><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1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2.xml"/><Relationship Id="rId5" Type="http://schemas.openxmlformats.org/officeDocument/2006/relationships/image" Target="../media/image151.emf"/><Relationship Id="rId4" Type="http://schemas.openxmlformats.org/officeDocument/2006/relationships/image" Target="../media/image150.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image" Target="../media/image149.emf"/><Relationship Id="rId7" Type="http://schemas.openxmlformats.org/officeDocument/2006/relationships/image" Target="../media/image154.emf"/><Relationship Id="rId2" Type="http://schemas.openxmlformats.org/officeDocument/2006/relationships/image" Target="../media/image148.emf"/><Relationship Id="rId1" Type="http://schemas.openxmlformats.org/officeDocument/2006/relationships/slideLayout" Target="../slideLayouts/slideLayout2.xml"/><Relationship Id="rId6" Type="http://schemas.openxmlformats.org/officeDocument/2006/relationships/image" Target="../media/image153.emf"/><Relationship Id="rId5" Type="http://schemas.openxmlformats.org/officeDocument/2006/relationships/image" Target="../media/image152.emf"/><Relationship Id="rId10" Type="http://schemas.openxmlformats.org/officeDocument/2006/relationships/image" Target="../media/image157.emf"/><Relationship Id="rId4" Type="http://schemas.openxmlformats.org/officeDocument/2006/relationships/image" Target="../media/image150.emf"/><Relationship Id="rId9" Type="http://schemas.openxmlformats.org/officeDocument/2006/relationships/image" Target="../media/image156.emf"/></Relationships>
</file>

<file path=ppt/slides/_rels/slide32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8.png"/><Relationship Id="rId7" Type="http://schemas.microsoft.com/office/2007/relationships/hdphoto" Target="../media/hdphoto4.wdp"/><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3.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59.png"/><Relationship Id="rId9" Type="http://schemas.openxmlformats.org/officeDocument/2006/relationships/image" Target="../media/image162.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hyperlink" Target="https://dblp.org/pid/46/8165.html" TargetMode="External"/><Relationship Id="rId2" Type="http://schemas.openxmlformats.org/officeDocument/2006/relationships/hyperlink" Target="https://dblp.org/pid/g/AshishGoel.html" TargetMode="External"/><Relationship Id="rId1" Type="http://schemas.openxmlformats.org/officeDocument/2006/relationships/slideLayout" Target="../slideLayouts/slideLayout2.xml"/><Relationship Id="rId4" Type="http://schemas.openxmlformats.org/officeDocument/2006/relationships/hyperlink" Target="https://dblp.org/pid/47/4438.html" TargetMode="Externa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hyperlink" Target="https://dblp.org/pid/p/NeoklisPolyzotis.html" TargetMode="Externa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hyperlink" Target="https://dblp.org/db/conf/icml/icml2020.html#GuoSLGSCK20" TargetMode="External"/><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jpg"/><Relationship Id="rId4" Type="http://schemas.openxmlformats.org/officeDocument/2006/relationships/image" Target="../media/image21.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61;p14"/>
          <p:cNvSpPr txBox="1">
            <a:spLocks/>
          </p:cNvSpPr>
          <p:nvPr/>
        </p:nvSpPr>
        <p:spPr>
          <a:xfrm>
            <a:off x="0" y="2974907"/>
            <a:ext cx="9144000" cy="61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buClr>
                <a:srgbClr val="595959"/>
              </a:buClr>
              <a:defRPr/>
            </a:pPr>
            <a:r>
              <a:rPr lang="en-CA" sz="2000" b="1" kern="0">
                <a:solidFill>
                  <a:srgbClr val="666666"/>
                </a:solidFill>
                <a:latin typeface="Century Gothic"/>
                <a:ea typeface="Century Gothic"/>
                <a:cs typeface="Century Gothic"/>
                <a:sym typeface="Century Gothic"/>
              </a:rPr>
              <a:t>Karima </a:t>
            </a:r>
            <a:r>
              <a:rPr lang="en-CA" sz="2000" b="1" kern="0" err="1">
                <a:solidFill>
                  <a:srgbClr val="666666"/>
                </a:solidFill>
                <a:latin typeface="Century Gothic"/>
                <a:ea typeface="Century Gothic"/>
                <a:cs typeface="Century Gothic"/>
                <a:sym typeface="Century Gothic"/>
              </a:rPr>
              <a:t>Echihabi</a:t>
            </a:r>
            <a:r>
              <a:rPr lang="en-CA" sz="2000" b="1" kern="0">
                <a:solidFill>
                  <a:srgbClr val="666666"/>
                </a:solidFill>
                <a:latin typeface="Century Gothic"/>
                <a:ea typeface="Century Gothic"/>
                <a:cs typeface="Century Gothic"/>
                <a:sym typeface="Century Gothic"/>
              </a:rPr>
              <a:t>        Kostas </a:t>
            </a:r>
            <a:r>
              <a:rPr lang="en-CA" sz="2000" b="1" kern="0" err="1">
                <a:solidFill>
                  <a:srgbClr val="666666"/>
                </a:solidFill>
                <a:latin typeface="Century Gothic"/>
                <a:ea typeface="Century Gothic"/>
                <a:cs typeface="Century Gothic"/>
                <a:sym typeface="Century Gothic"/>
              </a:rPr>
              <a:t>Zoumpatianos</a:t>
            </a:r>
            <a:r>
              <a:rPr lang="en-CA" sz="2000" b="1" kern="0">
                <a:solidFill>
                  <a:srgbClr val="666666"/>
                </a:solidFill>
                <a:latin typeface="Century Gothic"/>
                <a:ea typeface="Century Gothic"/>
                <a:cs typeface="Century Gothic"/>
                <a:sym typeface="Century Gothic"/>
              </a:rPr>
              <a:t>        Themis </a:t>
            </a:r>
            <a:r>
              <a:rPr lang="en-CA" sz="2000" b="1" kern="0" err="1">
                <a:solidFill>
                  <a:srgbClr val="666666"/>
                </a:solidFill>
                <a:latin typeface="Century Gothic"/>
                <a:ea typeface="Century Gothic"/>
                <a:cs typeface="Century Gothic"/>
                <a:sym typeface="Century Gothic"/>
              </a:rPr>
              <a:t>Palpanas</a:t>
            </a:r>
            <a:endParaRPr lang="en-CA" sz="2000" kern="0">
              <a:solidFill>
                <a:srgbClr val="595959"/>
              </a:solidFill>
            </a:endParaRPr>
          </a:p>
        </p:txBody>
      </p:sp>
      <p:sp>
        <p:nvSpPr>
          <p:cNvPr id="16" name="TextBox 15">
            <a:extLst>
              <a:ext uri="{FF2B5EF4-FFF2-40B4-BE49-F238E27FC236}">
                <a16:creationId xmlns:a16="http://schemas.microsoft.com/office/drawing/2014/main" id="{42888388-F6CA-4BC5-918B-1C7DB7ECCB0E}"/>
              </a:ext>
            </a:extLst>
          </p:cNvPr>
          <p:cNvSpPr txBox="1"/>
          <p:nvPr/>
        </p:nvSpPr>
        <p:spPr>
          <a:xfrm>
            <a:off x="0" y="3848283"/>
            <a:ext cx="9144000" cy="1077218"/>
          </a:xfrm>
          <a:prstGeom prst="rect">
            <a:avLst/>
          </a:prstGeom>
          <a:noFill/>
        </p:spPr>
        <p:txBody>
          <a:bodyPr wrap="square" lIns="91440" tIns="45720" rIns="91440" bIns="45720" rtlCol="0" anchor="t">
            <a:spAutoFit/>
          </a:bodyPr>
          <a:lstStyle/>
          <a:p>
            <a:pPr indent="457189"/>
            <a:r>
              <a:rPr lang="fr-FR" sz="1600" b="1" i="1" kern="0" dirty="0">
                <a:solidFill>
                  <a:srgbClr val="666666"/>
                </a:solidFill>
                <a:latin typeface="Century Gothic"/>
                <a:ea typeface="Century Gothic"/>
                <a:cs typeface="Century Gothic"/>
                <a:sym typeface="Century Gothic"/>
              </a:rPr>
              <a:t>    Mohammed VI                     </a:t>
            </a:r>
            <a:r>
              <a:rPr lang="fr-FR" sz="1600" b="1" i="1" kern="0" dirty="0" err="1">
                <a:solidFill>
                  <a:srgbClr val="666666"/>
                </a:solidFill>
                <a:latin typeface="Century Gothic"/>
                <a:ea typeface="Century Gothic"/>
                <a:cs typeface="Century Gothic"/>
                <a:sym typeface="Century Gothic"/>
              </a:rPr>
              <a:t>Snowflake</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Computing</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of Paris &amp;</a:t>
            </a:r>
            <a:r>
              <a:rPr lang="en-US" dirty="0">
                <a:solidFill>
                  <a:srgbClr val="000000"/>
                </a:solidFill>
                <a:latin typeface="Arial"/>
                <a:ea typeface="Century Gothic"/>
                <a:cs typeface="Arial"/>
                <a:sym typeface="Century Gothic"/>
              </a:rPr>
              <a:t>  </a:t>
            </a:r>
          </a:p>
          <a:p>
            <a:pPr indent="457189"/>
            <a:r>
              <a:rPr lang="fr-FR" sz="1600" b="1" i="1" kern="0" dirty="0" err="1">
                <a:solidFill>
                  <a:srgbClr val="666666"/>
                </a:solidFill>
                <a:latin typeface="Century Gothic"/>
                <a:ea typeface="Century Gothic"/>
                <a:cs typeface="Century Gothic"/>
                <a:sym typeface="Century Gothic"/>
              </a:rPr>
              <a:t>Polytechnic</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work</a:t>
            </a:r>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done</a:t>
            </a:r>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while</a:t>
            </a:r>
            <a:r>
              <a:rPr lang="fr-FR" sz="1400" i="1" kern="0" dirty="0">
                <a:solidFill>
                  <a:srgbClr val="666666"/>
                </a:solidFill>
                <a:latin typeface="Century Gothic"/>
                <a:ea typeface="Century Gothic"/>
                <a:cs typeface="Century Gothic"/>
                <a:sym typeface="Century Gothic"/>
              </a:rPr>
              <a:t> at</a:t>
            </a:r>
            <a:r>
              <a:rPr lang="fr-FR" sz="1600" b="1" i="1" kern="0" dirty="0">
                <a:solidFill>
                  <a:srgbClr val="666666"/>
                </a:solidFill>
                <a:latin typeface="Century Gothic"/>
                <a:ea typeface="Century Gothic"/>
                <a:cs typeface="Century Gothic"/>
                <a:sym typeface="Century Gothic"/>
              </a:rPr>
              <a:t>           French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Institute (IUF)</a:t>
            </a:r>
          </a:p>
          <a:p>
            <a:pPr indent="457189"/>
            <a:r>
              <a:rPr lang="fr-FR" sz="1600" b="1" i="1" kern="0" dirty="0">
                <a:solidFill>
                  <a:srgbClr val="666666"/>
                </a:solidFill>
                <a:latin typeface="Century Gothic"/>
                <a:cs typeface="Arial"/>
                <a:sym typeface="Century Gothic"/>
              </a:rPr>
              <a:t>                                                      </a:t>
            </a:r>
            <a:r>
              <a:rPr lang="fr-FR" sz="1400" i="1" kern="0" dirty="0">
                <a:solidFill>
                  <a:srgbClr val="666666"/>
                </a:solidFill>
                <a:latin typeface="Century Gothic"/>
                <a:ea typeface="Century Gothic"/>
                <a:cs typeface="Century Gothic"/>
                <a:sym typeface="Century Gothic"/>
              </a:rPr>
              <a:t>Harvard </a:t>
            </a:r>
            <a:r>
              <a:rPr lang="fr-FR" sz="1400" i="1" kern="0" dirty="0" err="1">
                <a:solidFill>
                  <a:srgbClr val="666666"/>
                </a:solidFill>
                <a:latin typeface="Century Gothic"/>
                <a:ea typeface="Century Gothic"/>
                <a:cs typeface="Century Gothic"/>
                <a:sym typeface="Century Gothic"/>
              </a:rPr>
              <a:t>University</a:t>
            </a:r>
            <a:r>
              <a:rPr lang="fr-FR" sz="1400" i="1" kern="0" dirty="0">
                <a:solidFill>
                  <a:srgbClr val="666666"/>
                </a:solidFill>
                <a:latin typeface="Century Gothic"/>
                <a:ea typeface="Century Gothic"/>
                <a:cs typeface="Century Gothic"/>
                <a:sym typeface="Century Gothic"/>
              </a:rPr>
              <a:t> &amp; </a:t>
            </a:r>
          </a:p>
          <a:p>
            <a:pPr indent="457189"/>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University</a:t>
            </a:r>
            <a:r>
              <a:rPr lang="fr-FR" sz="1400" i="1" kern="0" dirty="0">
                <a:solidFill>
                  <a:srgbClr val="666666"/>
                </a:solidFill>
                <a:latin typeface="Century Gothic"/>
                <a:ea typeface="Century Gothic"/>
                <a:cs typeface="Century Gothic"/>
                <a:sym typeface="Century Gothic"/>
              </a:rPr>
              <a:t> of Paris</a:t>
            </a:r>
            <a:endParaRPr lang="en-US" dirty="0">
              <a:cs typeface="Arial"/>
            </a:endParaRPr>
          </a:p>
        </p:txBody>
      </p:sp>
      <p:pic>
        <p:nvPicPr>
          <p:cNvPr id="4" name="Picture 5" descr="Logo, company name&#10;&#10;Description automatically generated">
            <a:extLst>
              <a:ext uri="{FF2B5EF4-FFF2-40B4-BE49-F238E27FC236}">
                <a16:creationId xmlns:a16="http://schemas.microsoft.com/office/drawing/2014/main" id="{98121243-E975-4E65-B67B-D2179C905669}"/>
              </a:ext>
            </a:extLst>
          </p:cNvPr>
          <p:cNvPicPr>
            <a:picLocks noChangeAspect="1"/>
          </p:cNvPicPr>
          <p:nvPr/>
        </p:nvPicPr>
        <p:blipFill rotWithShape="1">
          <a:blip r:embed="rId3"/>
          <a:srcRect l="5369" t="10811" r="671" b="9416"/>
          <a:stretch/>
        </p:blipFill>
        <p:spPr>
          <a:xfrm>
            <a:off x="591320" y="5968212"/>
            <a:ext cx="1064696" cy="893119"/>
          </a:xfrm>
          <a:prstGeom prst="rect">
            <a:avLst/>
          </a:prstGeom>
        </p:spPr>
      </p:pic>
      <p:sp>
        <p:nvSpPr>
          <p:cNvPr id="3" name="Google Shape;60;p14">
            <a:extLst>
              <a:ext uri="{FF2B5EF4-FFF2-40B4-BE49-F238E27FC236}">
                <a16:creationId xmlns:a16="http://schemas.microsoft.com/office/drawing/2014/main" id="{D50F7CC0-D9C6-40E1-839F-82397FA4ED94}"/>
              </a:ext>
            </a:extLst>
          </p:cNvPr>
          <p:cNvSpPr txBox="1">
            <a:spLocks/>
          </p:cNvSpPr>
          <p:nvPr/>
        </p:nvSpPr>
        <p:spPr>
          <a:xfrm>
            <a:off x="1" y="435429"/>
            <a:ext cx="9144000" cy="19870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defRPr/>
            </a:pPr>
            <a:r>
              <a:rPr lang="en-US" sz="3200" b="1" kern="0" dirty="0">
                <a:solidFill>
                  <a:srgbClr val="A40000"/>
                </a:solidFill>
                <a:latin typeface="Arial" panose="020B0604020202020204" pitchFamily="34" charset="0"/>
                <a:ea typeface="Century Gothic"/>
                <a:cs typeface="Arial" panose="020B0604020202020204" pitchFamily="34" charset="0"/>
                <a:sym typeface="Century Gothic"/>
              </a:rPr>
              <a:t>New Trends in </a:t>
            </a:r>
          </a:p>
          <a:p>
            <a:pPr>
              <a:buClr>
                <a:srgbClr val="000000"/>
              </a:buClr>
              <a:defRPr/>
            </a:pPr>
            <a:r>
              <a:rPr lang="en-US" sz="4000" b="1" kern="0" dirty="0">
                <a:solidFill>
                  <a:srgbClr val="C00000"/>
                </a:solidFill>
                <a:latin typeface="Arial" panose="020B0604020202020204" pitchFamily="34" charset="0"/>
                <a:ea typeface="Century Gothic"/>
                <a:cs typeface="Arial" panose="020B0604020202020204" pitchFamily="34" charset="0"/>
                <a:sym typeface="Century Gothic"/>
              </a:rPr>
              <a:t>High-D Vector Similarity Search</a:t>
            </a:r>
          </a:p>
          <a:p>
            <a:pPr>
              <a:buClr>
                <a:srgbClr val="000000"/>
              </a:buClr>
              <a:defRPr/>
            </a:pPr>
            <a:r>
              <a:rPr lang="en-US" sz="3200" b="1" kern="0" dirty="0">
                <a:solidFill>
                  <a:srgbClr val="A40000"/>
                </a:solidFill>
                <a:latin typeface="Arial" panose="020B0604020202020204" pitchFamily="34" charset="0"/>
                <a:ea typeface="Century Gothic"/>
                <a:cs typeface="Arial" panose="020B0604020202020204" pitchFamily="34" charset="0"/>
                <a:sym typeface="Century Gothic"/>
              </a:rPr>
              <a:t>AI-driven, Progressive, and Distributed</a:t>
            </a:r>
            <a:endParaRPr lang="en-US" sz="4800" b="1" kern="0" dirty="0">
              <a:solidFill>
                <a:srgbClr val="A40000"/>
              </a:solidFill>
              <a:latin typeface="Arial" panose="020B0604020202020204" pitchFamily="34" charset="0"/>
              <a:ea typeface="Century Gothic"/>
              <a:cs typeface="Arial" panose="020B0604020202020204" pitchFamily="34" charset="0"/>
              <a:sym typeface="Century Gothic"/>
            </a:endParaRPr>
          </a:p>
        </p:txBody>
      </p:sp>
      <p:sp>
        <p:nvSpPr>
          <p:cNvPr id="14" name="TextBox 1">
            <a:extLst>
              <a:ext uri="{FF2B5EF4-FFF2-40B4-BE49-F238E27FC236}">
                <a16:creationId xmlns:a16="http://schemas.microsoft.com/office/drawing/2014/main" id="{883AE289-1571-4CF6-B783-3BE477EBAF4C}"/>
              </a:ext>
            </a:extLst>
          </p:cNvPr>
          <p:cNvSpPr txBox="1"/>
          <p:nvPr/>
        </p:nvSpPr>
        <p:spPr>
          <a:xfrm>
            <a:off x="0" y="5477934"/>
            <a:ext cx="9144000" cy="338554"/>
          </a:xfrm>
          <a:prstGeom prst="rect">
            <a:avLst/>
          </a:prstGeom>
          <a:noFill/>
        </p:spPr>
        <p:txBody>
          <a:bodyPr wrap="square" rtlCol="0">
            <a:spAutoFit/>
          </a:bodyPr>
          <a:lstStyle/>
          <a:p>
            <a:pPr algn="ctr"/>
            <a:r>
              <a:rPr lang="en-US" sz="1600" dirty="0"/>
              <a:t>International Conference on Very Large Data Bases (VLDB), August 2021</a:t>
            </a:r>
          </a:p>
        </p:txBody>
      </p:sp>
      <p:pic>
        <p:nvPicPr>
          <p:cNvPr id="15" name="Picture 11" descr="A picture containing clock&#10;&#10;Description automatically generated">
            <a:extLst>
              <a:ext uri="{FF2B5EF4-FFF2-40B4-BE49-F238E27FC236}">
                <a16:creationId xmlns:a16="http://schemas.microsoft.com/office/drawing/2014/main" id="{DCDB1F12-0F43-454B-847C-D579643CB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915" y="5986477"/>
            <a:ext cx="1269261" cy="896924"/>
          </a:xfrm>
          <a:prstGeom prst="rect">
            <a:avLst/>
          </a:prstGeom>
        </p:spPr>
      </p:pic>
      <p:pic>
        <p:nvPicPr>
          <p:cNvPr id="17" name="Google Shape;66;p14">
            <a:extLst>
              <a:ext uri="{FF2B5EF4-FFF2-40B4-BE49-F238E27FC236}">
                <a16:creationId xmlns:a16="http://schemas.microsoft.com/office/drawing/2014/main" id="{4E075D01-35B6-4E98-B07C-9F2603DD6D7A}"/>
              </a:ext>
            </a:extLst>
          </p:cNvPr>
          <p:cNvPicPr preferRelativeResize="0"/>
          <p:nvPr/>
        </p:nvPicPr>
        <p:blipFill>
          <a:blip r:embed="rId5">
            <a:alphaModFix/>
          </a:blip>
          <a:stretch>
            <a:fillRect/>
          </a:stretch>
        </p:blipFill>
        <p:spPr>
          <a:xfrm>
            <a:off x="6493062" y="6079612"/>
            <a:ext cx="1117377" cy="881035"/>
          </a:xfrm>
          <a:prstGeom prst="rect">
            <a:avLst/>
          </a:prstGeom>
          <a:noFill/>
          <a:ln>
            <a:noFill/>
          </a:ln>
        </p:spPr>
      </p:pic>
      <p:pic>
        <p:nvPicPr>
          <p:cNvPr id="18" name="Google Shape;68;p14">
            <a:extLst>
              <a:ext uri="{FF2B5EF4-FFF2-40B4-BE49-F238E27FC236}">
                <a16:creationId xmlns:a16="http://schemas.microsoft.com/office/drawing/2014/main" id="{9555B0E8-1F1D-4C7E-83FB-51F1DF9CA2A8}"/>
              </a:ext>
            </a:extLst>
          </p:cNvPr>
          <p:cNvPicPr preferRelativeResize="0"/>
          <p:nvPr/>
        </p:nvPicPr>
        <p:blipFill>
          <a:blip r:embed="rId6">
            <a:alphaModFix/>
          </a:blip>
          <a:stretch>
            <a:fillRect/>
          </a:stretch>
        </p:blipFill>
        <p:spPr>
          <a:xfrm>
            <a:off x="3437807" y="6222501"/>
            <a:ext cx="1165909" cy="358504"/>
          </a:xfrm>
          <a:prstGeom prst="rect">
            <a:avLst/>
          </a:prstGeom>
          <a:noFill/>
          <a:ln>
            <a:noFill/>
          </a:ln>
        </p:spPr>
      </p:pic>
      <p:pic>
        <p:nvPicPr>
          <p:cNvPr id="19" name="Google Shape;69;p14">
            <a:extLst>
              <a:ext uri="{FF2B5EF4-FFF2-40B4-BE49-F238E27FC236}">
                <a16:creationId xmlns:a16="http://schemas.microsoft.com/office/drawing/2014/main" id="{E48D222A-97CF-4746-99DD-B79B55625EDC}"/>
              </a:ext>
            </a:extLst>
          </p:cNvPr>
          <p:cNvPicPr preferRelativeResize="0"/>
          <p:nvPr/>
        </p:nvPicPr>
        <p:blipFill>
          <a:blip r:embed="rId7">
            <a:alphaModFix/>
          </a:blip>
          <a:stretch>
            <a:fillRect/>
          </a:stretch>
        </p:blipFill>
        <p:spPr>
          <a:xfrm>
            <a:off x="1932636" y="6157167"/>
            <a:ext cx="1205655" cy="586056"/>
          </a:xfrm>
          <a:prstGeom prst="rect">
            <a:avLst/>
          </a:prstGeom>
          <a:noFill/>
          <a:ln>
            <a:noFill/>
          </a:ln>
        </p:spPr>
      </p:pic>
      <p:pic>
        <p:nvPicPr>
          <p:cNvPr id="22" name="Picture 2" descr="C:\Users\a\Desktop\diNo-4white.png">
            <a:extLst>
              <a:ext uri="{FF2B5EF4-FFF2-40B4-BE49-F238E27FC236}">
                <a16:creationId xmlns:a16="http://schemas.microsoft.com/office/drawing/2014/main" id="{AB2A7202-4C7B-40B5-85F5-578AA24939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4887" y="6205928"/>
            <a:ext cx="1072759" cy="45455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pied de page 5">
            <a:extLst>
              <a:ext uri="{FF2B5EF4-FFF2-40B4-BE49-F238E27FC236}">
                <a16:creationId xmlns:a16="http://schemas.microsoft.com/office/drawing/2014/main" id="{DCAE4FFC-AD30-4492-908C-4968BD2045D7}"/>
              </a:ext>
            </a:extLst>
          </p:cNvPr>
          <p:cNvSpPr>
            <a:spLocks noGrp="1"/>
          </p:cNvSpPr>
          <p:nvPr>
            <p:ph type="ftr" sz="quarter" idx="11"/>
          </p:nvPr>
        </p:nvSpPr>
        <p:spPr/>
        <p:txBody>
          <a:bodyPr/>
          <a:lstStyle/>
          <a:p>
            <a:r>
              <a:rPr lang="en-US"/>
              <a:t>Echihabi, Zoumpatianos, Palpanas - VLDB 2021</a:t>
            </a:r>
            <a:endParaRPr lang="en-US" dirty="0"/>
          </a:p>
        </p:txBody>
      </p:sp>
    </p:spTree>
    <p:extLst>
      <p:ext uri="{BB962C8B-B14F-4D97-AF65-F5344CB8AC3E}">
        <p14:creationId xmlns:p14="http://schemas.microsoft.com/office/powerpoint/2010/main" val="37104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36" name="Groupe 35">
            <a:extLst>
              <a:ext uri="{FF2B5EF4-FFF2-40B4-BE49-F238E27FC236}">
                <a16:creationId xmlns:a16="http://schemas.microsoft.com/office/drawing/2014/main" id="{92F9A3DE-997C-4199-B5AF-BF5522913552}"/>
              </a:ext>
            </a:extLst>
          </p:cNvPr>
          <p:cNvGrpSpPr/>
          <p:nvPr/>
        </p:nvGrpSpPr>
        <p:grpSpPr>
          <a:xfrm>
            <a:off x="3845361" y="4000022"/>
            <a:ext cx="1485185" cy="1485185"/>
            <a:chOff x="2677001" y="2614345"/>
            <a:chExt cx="1980247" cy="1980247"/>
          </a:xfrm>
          <a:solidFill>
            <a:srgbClr val="C00000"/>
          </a:solidFill>
        </p:grpSpPr>
        <p:sp>
          <p:nvSpPr>
            <p:cNvPr id="37" name="Ellipse 36">
              <a:extLst>
                <a:ext uri="{FF2B5EF4-FFF2-40B4-BE49-F238E27FC236}">
                  <a16:creationId xmlns:a16="http://schemas.microsoft.com/office/drawing/2014/main" id="{E1DA06CF-F502-4A7F-92D7-2291A2439047}"/>
                </a:ext>
              </a:extLst>
            </p:cNvPr>
            <p:cNvSpPr/>
            <p:nvPr/>
          </p:nvSpPr>
          <p:spPr>
            <a:xfrm>
              <a:off x="2677001" y="2614345"/>
              <a:ext cx="1980247" cy="1980247"/>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MA" sz="1351" dirty="0"/>
            </a:p>
          </p:txBody>
        </p:sp>
        <p:sp>
          <p:nvSpPr>
            <p:cNvPr id="38" name="Ellipse 4">
              <a:extLst>
                <a:ext uri="{FF2B5EF4-FFF2-40B4-BE49-F238E27FC236}">
                  <a16:creationId xmlns:a16="http://schemas.microsoft.com/office/drawing/2014/main" id="{8EFE1651-E472-4391-8191-4CF28F4F61F0}"/>
                </a:ext>
              </a:extLst>
            </p:cNvPr>
            <p:cNvSpPr txBox="1"/>
            <p:nvPr/>
          </p:nvSpPr>
          <p:spPr>
            <a:xfrm>
              <a:off x="2907286" y="3209840"/>
              <a:ext cx="1597756" cy="84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091">
                <a:lnSpc>
                  <a:spcPct val="90000"/>
                </a:lnSpc>
                <a:spcBef>
                  <a:spcPct val="0"/>
                </a:spcBef>
                <a:spcAft>
                  <a:spcPct val="35000"/>
                </a:spcAft>
              </a:pPr>
              <a:r>
                <a:rPr lang="en-US" sz="1600" b="1" dirty="0"/>
                <a:t>Similarity Search</a:t>
              </a:r>
            </a:p>
          </p:txBody>
        </p:sp>
      </p:grpSp>
      <p:sp>
        <p:nvSpPr>
          <p:cNvPr id="39" name="Flèche : gauche 38">
            <a:extLst>
              <a:ext uri="{FF2B5EF4-FFF2-40B4-BE49-F238E27FC236}">
                <a16:creationId xmlns:a16="http://schemas.microsoft.com/office/drawing/2014/main" id="{99DF6F7D-57DE-428B-87EC-BDE0244D43AB}"/>
              </a:ext>
            </a:extLst>
          </p:cNvPr>
          <p:cNvSpPr/>
          <p:nvPr/>
        </p:nvSpPr>
        <p:spPr>
          <a:xfrm rot="11700000">
            <a:off x="2537086" y="4179655"/>
            <a:ext cx="1297927" cy="423279"/>
          </a:xfrm>
          <a:prstGeom prst="lef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40" name="Flèche : gauche 39">
            <a:extLst>
              <a:ext uri="{FF2B5EF4-FFF2-40B4-BE49-F238E27FC236}">
                <a16:creationId xmlns:a16="http://schemas.microsoft.com/office/drawing/2014/main" id="{C9A4E47A-69FD-426F-8322-6529ED6B4927}"/>
              </a:ext>
            </a:extLst>
          </p:cNvPr>
          <p:cNvSpPr/>
          <p:nvPr/>
        </p:nvSpPr>
        <p:spPr>
          <a:xfrm rot="14700000">
            <a:off x="3318967" y="3201332"/>
            <a:ext cx="1297927" cy="423279"/>
          </a:xfrm>
          <a:prstGeom prst="leftArrow">
            <a:avLst>
              <a:gd name="adj1" fmla="val 60000"/>
              <a:gd name="adj2" fmla="val 50000"/>
            </a:avLst>
          </a:prstGeom>
          <a:solidFill>
            <a:srgbClr val="7030A0"/>
          </a:solidFill>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hueOff val="0"/>
              <a:satOff val="0"/>
              <a:lumOff val="0"/>
              <a:alphaOff val="0"/>
            </a:schemeClr>
          </a:fontRef>
        </p:style>
      </p:sp>
      <p:sp>
        <p:nvSpPr>
          <p:cNvPr id="41" name="Flèche : gauche 40">
            <a:extLst>
              <a:ext uri="{FF2B5EF4-FFF2-40B4-BE49-F238E27FC236}">
                <a16:creationId xmlns:a16="http://schemas.microsoft.com/office/drawing/2014/main" id="{EA752E07-B116-4714-88D5-64324F8802B9}"/>
              </a:ext>
            </a:extLst>
          </p:cNvPr>
          <p:cNvSpPr/>
          <p:nvPr/>
        </p:nvSpPr>
        <p:spPr>
          <a:xfrm rot="17700000">
            <a:off x="4559010" y="3201332"/>
            <a:ext cx="1297927" cy="423279"/>
          </a:xfrm>
          <a:prstGeom prst="leftArrow">
            <a:avLst>
              <a:gd name="adj1" fmla="val 60000"/>
              <a:gd name="adj2" fmla="val 50000"/>
            </a:avLst>
          </a:prstGeom>
          <a:solidFill>
            <a:srgbClr val="00B050"/>
          </a:solidFill>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hueOff val="0"/>
              <a:satOff val="0"/>
              <a:lumOff val="0"/>
              <a:alphaOff val="0"/>
            </a:schemeClr>
          </a:fontRef>
        </p:style>
      </p:sp>
      <p:sp>
        <p:nvSpPr>
          <p:cNvPr id="43" name="Flèche : gauche 42">
            <a:extLst>
              <a:ext uri="{FF2B5EF4-FFF2-40B4-BE49-F238E27FC236}">
                <a16:creationId xmlns:a16="http://schemas.microsoft.com/office/drawing/2014/main" id="{11B27A0E-C7EB-4AC4-9CF5-D1EA71E7055A}"/>
              </a:ext>
            </a:extLst>
          </p:cNvPr>
          <p:cNvSpPr/>
          <p:nvPr/>
        </p:nvSpPr>
        <p:spPr>
          <a:xfrm rot="20700000">
            <a:off x="5356095" y="4151260"/>
            <a:ext cx="1297927" cy="423279"/>
          </a:xfrm>
          <a:prstGeom prst="leftArrow">
            <a:avLst>
              <a:gd name="adj1" fmla="val 60000"/>
              <a:gd name="adj2" fmla="val 50000"/>
            </a:avLst>
          </a:prstGeom>
          <a:solidFill>
            <a:schemeClr val="accent5">
              <a:lumMod val="50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grpSp>
        <p:nvGrpSpPr>
          <p:cNvPr id="73" name="Groupe 72">
            <a:extLst>
              <a:ext uri="{FF2B5EF4-FFF2-40B4-BE49-F238E27FC236}">
                <a16:creationId xmlns:a16="http://schemas.microsoft.com/office/drawing/2014/main" id="{F0F13B1B-4A0A-480A-9C82-BADE96BE7EE2}"/>
              </a:ext>
            </a:extLst>
          </p:cNvPr>
          <p:cNvGrpSpPr/>
          <p:nvPr/>
        </p:nvGrpSpPr>
        <p:grpSpPr>
          <a:xfrm>
            <a:off x="5970850" y="3697743"/>
            <a:ext cx="1512281" cy="1446633"/>
            <a:chOff x="5451782" y="2121739"/>
            <a:chExt cx="1881235" cy="1504988"/>
          </a:xfrm>
          <a:solidFill>
            <a:schemeClr val="accent5">
              <a:lumMod val="50000"/>
            </a:schemeClr>
          </a:solidFill>
        </p:grpSpPr>
        <p:sp>
          <p:nvSpPr>
            <p:cNvPr id="75" name="Rectangle : coins arrondis 74">
              <a:extLst>
                <a:ext uri="{FF2B5EF4-FFF2-40B4-BE49-F238E27FC236}">
                  <a16:creationId xmlns:a16="http://schemas.microsoft.com/office/drawing/2014/main" id="{BC0F02CF-88A4-41D8-9A71-728FE73925AC}"/>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76" name="Rectangle : coins arrondis 10">
              <a:extLst>
                <a:ext uri="{FF2B5EF4-FFF2-40B4-BE49-F238E27FC236}">
                  <a16:creationId xmlns:a16="http://schemas.microsoft.com/office/drawing/2014/main" id="{457EB1B3-254B-4EEF-A3E9-B51E0110EB88}"/>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99" name="Content Placeholder 2">
            <a:extLst>
              <a:ext uri="{FF2B5EF4-FFF2-40B4-BE49-F238E27FC236}">
                <a16:creationId xmlns:a16="http://schemas.microsoft.com/office/drawing/2014/main" id="{B5108F8A-733F-4F8A-BDE7-28BCB035480A}"/>
              </a:ext>
            </a:extLst>
          </p:cNvPr>
          <p:cNvSpPr txBox="1">
            <a:spLocks/>
          </p:cNvSpPr>
          <p:nvPr/>
        </p:nvSpPr>
        <p:spPr>
          <a:xfrm>
            <a:off x="5756766" y="371994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Outlier Detection</a:t>
            </a:r>
            <a:endParaRPr lang="en-US" sz="900" b="1" dirty="0">
              <a:solidFill>
                <a:schemeClr val="bg1"/>
              </a:solidFill>
              <a:latin typeface="Calibri"/>
              <a:cs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51" name="Title 1">
            <a:extLst>
              <a:ext uri="{FF2B5EF4-FFF2-40B4-BE49-F238E27FC236}">
                <a16:creationId xmlns:a16="http://schemas.microsoft.com/office/drawing/2014/main" id="{6B6FC71E-2FE0-41A0-BF33-C72492549E6E}"/>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sp>
        <p:nvSpPr>
          <p:cNvPr id="60" name="Rectangle 59">
            <a:extLst>
              <a:ext uri="{FF2B5EF4-FFF2-40B4-BE49-F238E27FC236}">
                <a16:creationId xmlns:a16="http://schemas.microsoft.com/office/drawing/2014/main" id="{276567C0-E709-445B-82DE-54BDC725CABA}"/>
              </a:ext>
            </a:extLst>
          </p:cNvPr>
          <p:cNvSpPr/>
          <p:nvPr/>
        </p:nvSpPr>
        <p:spPr>
          <a:xfrm>
            <a:off x="1638232" y="3864111"/>
            <a:ext cx="1584000"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5" name="Rectangle 64">
            <a:extLst>
              <a:ext uri="{FF2B5EF4-FFF2-40B4-BE49-F238E27FC236}">
                <a16:creationId xmlns:a16="http://schemas.microsoft.com/office/drawing/2014/main" id="{1E6ABEBF-7CD6-4C92-982F-5B151BF8944C}"/>
              </a:ext>
            </a:extLst>
          </p:cNvPr>
          <p:cNvSpPr/>
          <p:nvPr/>
        </p:nvSpPr>
        <p:spPr>
          <a:xfrm>
            <a:off x="5961383" y="3880145"/>
            <a:ext cx="1584000"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pic>
        <p:nvPicPr>
          <p:cNvPr id="67" name="Image 66">
            <a:extLst>
              <a:ext uri="{FF2B5EF4-FFF2-40B4-BE49-F238E27FC236}">
                <a16:creationId xmlns:a16="http://schemas.microsoft.com/office/drawing/2014/main" id="{8531214A-FC90-4383-BE39-E009EF74DF72}"/>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69" name="Image 68">
            <a:extLst>
              <a:ext uri="{FF2B5EF4-FFF2-40B4-BE49-F238E27FC236}">
                <a16:creationId xmlns:a16="http://schemas.microsoft.com/office/drawing/2014/main" id="{69472EDC-87AB-48CC-A12D-62AD67CC5803}"/>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9" name="Image 8">
            <a:extLst>
              <a:ext uri="{FF2B5EF4-FFF2-40B4-BE49-F238E27FC236}">
                <a16:creationId xmlns:a16="http://schemas.microsoft.com/office/drawing/2014/main" id="{FE9C6F03-F843-4F83-8456-4BEC6E624284}"/>
              </a:ext>
            </a:extLst>
          </p:cNvPr>
          <p:cNvPicPr>
            <a:picLocks noChangeAspect="1"/>
          </p:cNvPicPr>
          <p:nvPr/>
        </p:nvPicPr>
        <p:blipFill>
          <a:blip r:embed="rId5"/>
          <a:stretch>
            <a:fillRect/>
          </a:stretch>
        </p:blipFill>
        <p:spPr>
          <a:xfrm>
            <a:off x="5980722" y="4332776"/>
            <a:ext cx="1512281" cy="335331"/>
          </a:xfrm>
          <a:prstGeom prst="rect">
            <a:avLst/>
          </a:prstGeom>
        </p:spPr>
      </p:pic>
      <p:pic>
        <p:nvPicPr>
          <p:cNvPr id="70" name="Image 69">
            <a:extLst>
              <a:ext uri="{FF2B5EF4-FFF2-40B4-BE49-F238E27FC236}">
                <a16:creationId xmlns:a16="http://schemas.microsoft.com/office/drawing/2014/main" id="{D37CE907-3CEF-42D4-BFE1-CA863502B069}"/>
              </a:ext>
            </a:extLst>
          </p:cNvPr>
          <p:cNvPicPr>
            <a:picLocks noChangeAspect="1"/>
          </p:cNvPicPr>
          <p:nvPr/>
        </p:nvPicPr>
        <p:blipFill rotWithShape="1">
          <a:blip r:embed="rId6"/>
          <a:srcRect l="7361" t="5070" r="13465" b="11813"/>
          <a:stretch/>
        </p:blipFill>
        <p:spPr>
          <a:xfrm>
            <a:off x="5146531" y="2414512"/>
            <a:ext cx="814852" cy="1028911"/>
          </a:xfrm>
          <a:prstGeom prst="rect">
            <a:avLst/>
          </a:prstGeom>
        </p:spPr>
      </p:pic>
      <p:sp>
        <p:nvSpPr>
          <p:cNvPr id="44" name="Flèche : gauche 43">
            <a:extLst>
              <a:ext uri="{FF2B5EF4-FFF2-40B4-BE49-F238E27FC236}">
                <a16:creationId xmlns:a16="http://schemas.microsoft.com/office/drawing/2014/main" id="{F351D098-0536-415E-B6D8-F2E58C2675AE}"/>
              </a:ext>
            </a:extLst>
          </p:cNvPr>
          <p:cNvSpPr/>
          <p:nvPr/>
        </p:nvSpPr>
        <p:spPr>
          <a:xfrm rot="1769841">
            <a:off x="5218788" y="5279926"/>
            <a:ext cx="1377367"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5" name="Flèche : gauche 44">
            <a:extLst>
              <a:ext uri="{FF2B5EF4-FFF2-40B4-BE49-F238E27FC236}">
                <a16:creationId xmlns:a16="http://schemas.microsoft.com/office/drawing/2014/main" id="{A7501D1B-A6A9-450B-B925-A16A71072001}"/>
              </a:ext>
            </a:extLst>
          </p:cNvPr>
          <p:cNvSpPr/>
          <p:nvPr/>
        </p:nvSpPr>
        <p:spPr>
          <a:xfrm rot="9160896">
            <a:off x="2488000" y="5300156"/>
            <a:ext cx="1449831"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6" name="Rectangle : coins arrondis 45">
            <a:extLst>
              <a:ext uri="{FF2B5EF4-FFF2-40B4-BE49-F238E27FC236}">
                <a16:creationId xmlns:a16="http://schemas.microsoft.com/office/drawing/2014/main" id="{E67548DC-F3A3-4B2B-8359-414CBF4FC923}"/>
              </a:ext>
            </a:extLst>
          </p:cNvPr>
          <p:cNvSpPr/>
          <p:nvPr/>
        </p:nvSpPr>
        <p:spPr>
          <a:xfrm>
            <a:off x="-12998" y="5738010"/>
            <a:ext cx="9156999" cy="372379"/>
          </a:xfrm>
          <a:prstGeom prst="roundRect">
            <a:avLst>
              <a:gd name="adj" fmla="val 10000"/>
            </a:avLst>
          </a:prstGeom>
          <a:solidFill>
            <a:schemeClr val="bg2">
              <a:lumMod val="75000"/>
            </a:schemeClr>
          </a:solid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9" name="Content Placeholder 2">
            <a:extLst>
              <a:ext uri="{FF2B5EF4-FFF2-40B4-BE49-F238E27FC236}">
                <a16:creationId xmlns:a16="http://schemas.microsoft.com/office/drawing/2014/main" id="{AFEA219F-027A-424F-8B20-708580C0EEBD}"/>
              </a:ext>
            </a:extLst>
          </p:cNvPr>
          <p:cNvSpPr txBox="1">
            <a:spLocks/>
          </p:cNvSpPr>
          <p:nvPr/>
        </p:nvSpPr>
        <p:spPr>
          <a:xfrm>
            <a:off x="315150" y="5781780"/>
            <a:ext cx="4525561" cy="160703"/>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Cleaning</a:t>
            </a:r>
            <a:endParaRPr lang="en-US" sz="1200" b="1" dirty="0">
              <a:solidFill>
                <a:schemeClr val="bg1"/>
              </a:solidFill>
              <a:latin typeface="Calibri"/>
              <a:cs typeface="Calibri"/>
            </a:endParaRPr>
          </a:p>
        </p:txBody>
      </p:sp>
      <p:sp>
        <p:nvSpPr>
          <p:cNvPr id="50" name="Content Placeholder 2">
            <a:extLst>
              <a:ext uri="{FF2B5EF4-FFF2-40B4-BE49-F238E27FC236}">
                <a16:creationId xmlns:a16="http://schemas.microsoft.com/office/drawing/2014/main" id="{1AC2BCB4-FB24-4738-B1AF-6905B1F00A8B}"/>
              </a:ext>
            </a:extLst>
          </p:cNvPr>
          <p:cNvSpPr txBox="1">
            <a:spLocks/>
          </p:cNvSpPr>
          <p:nvPr/>
        </p:nvSpPr>
        <p:spPr>
          <a:xfrm>
            <a:off x="4203846" y="5783283"/>
            <a:ext cx="4525561" cy="276351"/>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Integration</a:t>
            </a:r>
            <a:endParaRPr lang="en-US" sz="1200" b="1" dirty="0">
              <a:solidFill>
                <a:schemeClr val="bg1"/>
              </a:solidFill>
              <a:latin typeface="Calibri"/>
              <a:cs typeface="Calibri"/>
            </a:endParaRPr>
          </a:p>
        </p:txBody>
      </p:sp>
      <p:sp>
        <p:nvSpPr>
          <p:cNvPr id="59" name="Rectangle 58">
            <a:extLst>
              <a:ext uri="{FF2B5EF4-FFF2-40B4-BE49-F238E27FC236}">
                <a16:creationId xmlns:a16="http://schemas.microsoft.com/office/drawing/2014/main" id="{D3A8935D-2E68-4156-A5DA-91ECF42FC23D}"/>
              </a:ext>
            </a:extLst>
          </p:cNvPr>
          <p:cNvSpPr/>
          <p:nvPr/>
        </p:nvSpPr>
        <p:spPr>
          <a:xfrm>
            <a:off x="1380317" y="3478326"/>
            <a:ext cx="6421901" cy="991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b="1" dirty="0"/>
          </a:p>
          <a:p>
            <a:pPr algn="ctr"/>
            <a:r>
              <a:rPr lang="en-US" b="1" dirty="0"/>
              <a:t>HARD, because of </a:t>
            </a:r>
            <a:r>
              <a:rPr lang="en-US" b="1" dirty="0">
                <a:solidFill>
                  <a:srgbClr val="C00000"/>
                </a:solidFill>
              </a:rPr>
              <a:t>very high </a:t>
            </a:r>
            <a:r>
              <a:rPr lang="en-US" b="1" dirty="0"/>
              <a:t>dimensionality:</a:t>
            </a:r>
          </a:p>
          <a:p>
            <a:pPr algn="ctr"/>
            <a:r>
              <a:rPr lang="en-US" b="1" dirty="0"/>
              <a:t>each high-d vector has 100s-1000s of dimensions!</a:t>
            </a:r>
          </a:p>
          <a:p>
            <a:pPr algn="ctr"/>
            <a:endParaRPr lang="en-US" b="1" dirty="0"/>
          </a:p>
        </p:txBody>
      </p:sp>
      <p:sp>
        <p:nvSpPr>
          <p:cNvPr id="53" name="Rectangle 52">
            <a:extLst>
              <a:ext uri="{FF2B5EF4-FFF2-40B4-BE49-F238E27FC236}">
                <a16:creationId xmlns:a16="http://schemas.microsoft.com/office/drawing/2014/main" id="{D9A1BE45-D861-4FF6-A964-152665704395}"/>
              </a:ext>
            </a:extLst>
          </p:cNvPr>
          <p:cNvSpPr/>
          <p:nvPr/>
        </p:nvSpPr>
        <p:spPr>
          <a:xfrm>
            <a:off x="1380317" y="4536197"/>
            <a:ext cx="6421901" cy="991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b="1" dirty="0"/>
          </a:p>
          <a:p>
            <a:pPr algn="ctr"/>
            <a:r>
              <a:rPr lang="en-US" b="1" dirty="0"/>
              <a:t>even HARDER, because of </a:t>
            </a:r>
            <a:r>
              <a:rPr lang="en-US" b="1" dirty="0">
                <a:solidFill>
                  <a:srgbClr val="C00000"/>
                </a:solidFill>
              </a:rPr>
              <a:t>very large </a:t>
            </a:r>
            <a:r>
              <a:rPr lang="en-US" b="1" dirty="0"/>
              <a:t>size:</a:t>
            </a:r>
          </a:p>
          <a:p>
            <a:pPr algn="ctr"/>
            <a:r>
              <a:rPr lang="en-US" b="1" dirty="0"/>
              <a:t>millions to billions of high-d vectors (multi-TBs)!</a:t>
            </a:r>
          </a:p>
          <a:p>
            <a:pPr algn="ctr"/>
            <a:endParaRPr lang="en-US" b="1" dirty="0"/>
          </a:p>
        </p:txBody>
      </p:sp>
      <p:sp>
        <p:nvSpPr>
          <p:cNvPr id="62" name="Rectangle 61">
            <a:extLst>
              <a:ext uri="{FF2B5EF4-FFF2-40B4-BE49-F238E27FC236}">
                <a16:creationId xmlns:a16="http://schemas.microsoft.com/office/drawing/2014/main" id="{E51B61A7-BFD3-4AA1-B395-D50EA06805FA}"/>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3" name="Rectangle 62">
            <a:extLst>
              <a:ext uri="{FF2B5EF4-FFF2-40B4-BE49-F238E27FC236}">
                <a16:creationId xmlns:a16="http://schemas.microsoft.com/office/drawing/2014/main" id="{5F46CE1E-08A9-4C1F-AA13-E773A7F08600}"/>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4" name="Espace réservé du pied de page 3">
            <a:extLst>
              <a:ext uri="{FF2B5EF4-FFF2-40B4-BE49-F238E27FC236}">
                <a16:creationId xmlns:a16="http://schemas.microsoft.com/office/drawing/2014/main" id="{CF3BAD3B-4E1E-40E2-AC00-EB9029B00E37}"/>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65CA57A7-1393-4F99-83F9-B98FB0F26A0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10</a:t>
            </a:fld>
            <a:endParaRPr lang="en-US" dirty="0"/>
          </a:p>
        </p:txBody>
      </p:sp>
    </p:spTree>
    <p:extLst>
      <p:ext uri="{BB962C8B-B14F-4D97-AF65-F5344CB8AC3E}">
        <p14:creationId xmlns:p14="http://schemas.microsoft.com/office/powerpoint/2010/main" val="30820897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100" b="1" dirty="0"/>
              <a:t>If</a:t>
            </a:r>
            <a:r>
              <a:rPr lang="en-CA" sz="1100" b="1" dirty="0">
                <a:solidFill>
                  <a:schemeClr val="accent1">
                    <a:lumMod val="75000"/>
                  </a:schemeClr>
                </a:solidFill>
              </a:rPr>
              <a:t> </a:t>
            </a:r>
            <a:r>
              <a:rPr lang="en-CA" sz="1100" b="1" dirty="0" err="1">
                <a:solidFill>
                  <a:schemeClr val="accent1">
                    <a:lumMod val="75000"/>
                  </a:schemeClr>
                </a:solidFill>
              </a:rPr>
              <a:t>bsf</a:t>
            </a:r>
            <a:r>
              <a:rPr lang="en-CA" sz="1100" b="1" dirty="0">
                <a:solidFill>
                  <a:schemeClr val="accent1">
                    <a:lumMod val="75000"/>
                  </a:schemeClr>
                </a:solidFill>
              </a:rPr>
              <a:t> </a:t>
            </a:r>
            <a:r>
              <a:rPr lang="en-CA" sz="1100" b="1" dirty="0"/>
              <a:t>&lt;=</a:t>
            </a:r>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972604" y="2117263"/>
            <a:ext cx="224235"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85" name="Rectangle 84"/>
          <p:cNvSpPr/>
          <p:nvPr/>
        </p:nvSpPr>
        <p:spPr>
          <a:xfrm>
            <a:off x="7226938" y="1586396"/>
            <a:ext cx="1039067" cy="262059"/>
          </a:xfrm>
          <a:prstGeom prst="rect">
            <a:avLst/>
          </a:prstGeom>
        </p:spPr>
        <p:txBody>
          <a:bodyPr wrap="none">
            <a:spAutoFit/>
          </a:bodyPr>
          <a:lstStyle/>
          <a:p>
            <a:r>
              <a:rPr lang="el-GR" sz="1103" b="1" dirty="0">
                <a:solidFill>
                  <a:srgbClr val="A61C00"/>
                </a:solidFill>
              </a:rPr>
              <a:t>(1+ε) </a:t>
            </a:r>
            <a:r>
              <a:rPr lang="en-CA" sz="1103" b="1" dirty="0">
                <a:solidFill>
                  <a:srgbClr val="A61C00"/>
                </a:solidFill>
              </a:rPr>
              <a:t>r</a:t>
            </a:r>
            <a:r>
              <a:rPr lang="el-GR" sz="1103" b="1" baseline="-25000" dirty="0">
                <a:solidFill>
                  <a:srgbClr val="A61C00"/>
                </a:solidFill>
              </a:rPr>
              <a:t>δ</a:t>
            </a:r>
            <a:r>
              <a:rPr lang="el-GR" sz="1103" b="1" dirty="0">
                <a:solidFill>
                  <a:srgbClr val="A61C00"/>
                </a:solidFill>
              </a:rPr>
              <a:t>(</a:t>
            </a:r>
            <a:r>
              <a:rPr lang="en-CA" sz="1103" b="1" dirty="0">
                <a:solidFill>
                  <a:srgbClr val="A61C00"/>
                </a:solidFill>
              </a:rPr>
              <a:t>O</a:t>
            </a:r>
            <a:r>
              <a:rPr lang="en-CA" sz="1103" b="1" baseline="-25000" dirty="0">
                <a:solidFill>
                  <a:srgbClr val="A61C00"/>
                </a:solidFill>
              </a:rPr>
              <a:t>Q</a:t>
            </a:r>
            <a:r>
              <a:rPr lang="en-CA" sz="1103" b="1" dirty="0">
                <a:solidFill>
                  <a:srgbClr val="A61C00"/>
                </a:solidFill>
              </a:rPr>
              <a:t>)</a:t>
            </a:r>
            <a:endParaRPr lang="en-CA" sz="1103" b="1" baseline="-25000" dirty="0"/>
          </a:p>
        </p:txBody>
      </p:sp>
      <p:cxnSp>
        <p:nvCxnSpPr>
          <p:cNvPr id="86" name="Straight Arrow Connector 85"/>
          <p:cNvCxnSpPr/>
          <p:nvPr/>
        </p:nvCxnSpPr>
        <p:spPr>
          <a:xfrm flipV="1">
            <a:off x="6212194" y="1825307"/>
            <a:ext cx="1501835" cy="3574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4" descr="Free Download Of Stop Sign Icon Clipart PNG Transparent Backgrou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1" t="18427" r="33367" b="18557"/>
          <a:stretch/>
        </p:blipFill>
        <p:spPr bwMode="auto">
          <a:xfrm>
            <a:off x="8116843" y="1452411"/>
            <a:ext cx="480143" cy="487548"/>
          </a:xfrm>
          <a:prstGeom prst="rect">
            <a:avLst/>
          </a:prstGeom>
          <a:noFill/>
          <a:extLst>
            <a:ext uri="{909E8E84-426E-40DD-AFC4-6F175D3DCCD1}">
              <a14:hiddenFill xmlns:a14="http://schemas.microsoft.com/office/drawing/2010/main">
                <a:solidFill>
                  <a:srgbClr val="FFFFFF"/>
                </a:solidFill>
              </a14:hiddenFill>
            </a:ext>
          </a:extLst>
        </p:spPr>
      </p:pic>
      <p:sp>
        <p:nvSpPr>
          <p:cNvPr id="89" name="Google Shape;380;p29"/>
          <p:cNvSpPr txBox="1">
            <a:spLocks/>
          </p:cNvSpPr>
          <p:nvPr/>
        </p:nvSpPr>
        <p:spPr>
          <a:xfrm>
            <a:off x="4102803"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rgbClr val="C00000"/>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a:t>
            </a:r>
            <a:r>
              <a:rPr lang="en-CA" sz="1500" b="1" dirty="0">
                <a:solidFill>
                  <a:srgbClr val="C00000"/>
                </a:solidFill>
              </a:rPr>
              <a:t>&gt;=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C00000"/>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with probability at </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
        <p:nvSpPr>
          <p:cNvPr id="2" name="Footer Placeholder 1">
            <a:extLst>
              <a:ext uri="{FF2B5EF4-FFF2-40B4-BE49-F238E27FC236}">
                <a16:creationId xmlns:a16="http://schemas.microsoft.com/office/drawing/2014/main" id="{87BCD673-74F0-482F-B332-AA3882BCCED8}"/>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7C8A582E-EBDA-48C1-B312-1841BB448D44}"/>
              </a:ext>
            </a:extLst>
          </p:cNvPr>
          <p:cNvSpPr>
            <a:spLocks noGrp="1"/>
          </p:cNvSpPr>
          <p:nvPr>
            <p:ph type="sldNum" sz="quarter" idx="12"/>
          </p:nvPr>
        </p:nvSpPr>
        <p:spPr/>
        <p:txBody>
          <a:bodyPr/>
          <a:lstStyle/>
          <a:p>
            <a:pPr>
              <a:defRPr/>
            </a:pPr>
            <a:fld id="{50C4E98D-7045-4952-A751-F5D41AADD046}" type="slidenum">
              <a:rPr lang="en-US" smtClean="0"/>
              <a:pPr>
                <a:defRPr/>
              </a:pPr>
              <a:t>100</a:t>
            </a:fld>
            <a:endParaRPr lang="en-US" dirty="0"/>
          </a:p>
        </p:txBody>
      </p:sp>
    </p:spTree>
    <p:extLst>
      <p:ext uri="{BB962C8B-B14F-4D97-AF65-F5344CB8AC3E}">
        <p14:creationId xmlns:p14="http://schemas.microsoft.com/office/powerpoint/2010/main" val="31946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900" b="1" dirty="0">
                <a:solidFill>
                  <a:schemeClr val="accent1">
                    <a:lumMod val="75000"/>
                  </a:schemeClr>
                </a:solidFill>
              </a:rPr>
              <a:t>d</a:t>
            </a:r>
            <a:r>
              <a:rPr lang="en-CA" sz="1051" b="1" dirty="0">
                <a:solidFill>
                  <a:schemeClr val="accent1">
                    <a:lumMod val="75000"/>
                  </a:schemeClr>
                </a:solidFill>
              </a:rPr>
              <a:t>(O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200" b="1" dirty="0">
                <a:solidFill>
                  <a:schemeClr val="accent6"/>
                </a:solidFill>
              </a:rPr>
              <a:t>   =  </a:t>
            </a:r>
            <a:r>
              <a:rPr lang="en-CA" sz="1200" b="1" dirty="0" err="1">
                <a:solidFill>
                  <a:schemeClr val="accent6"/>
                </a:solidFill>
              </a:rPr>
              <a:t>d</a:t>
            </a:r>
            <a:r>
              <a:rPr lang="en-CA" sz="1200" b="1" baseline="-25000" dirty="0" err="1">
                <a:solidFill>
                  <a:schemeClr val="accent6"/>
                </a:solidFill>
              </a:rPr>
              <a:t>lb</a:t>
            </a:r>
            <a:r>
              <a:rPr lang="en-CA" sz="1200" b="1" dirty="0">
                <a:solidFill>
                  <a:schemeClr val="accent6"/>
                </a:solidFill>
              </a:rPr>
              <a:t>(O</a:t>
            </a:r>
            <a:r>
              <a:rPr lang="en-CA" sz="1200" b="1" baseline="-25000" dirty="0">
                <a:solidFill>
                  <a:schemeClr val="accent6"/>
                </a:solidFill>
              </a:rPr>
              <a:t>Q</a:t>
            </a:r>
            <a:r>
              <a:rPr lang="en-CA" sz="1200" b="1" dirty="0">
                <a:solidFill>
                  <a:schemeClr val="accent6"/>
                </a:solidFill>
              </a:rPr>
              <a:t>’,      ) </a:t>
            </a:r>
            <a:r>
              <a:rPr lang="en-CA" sz="1200" b="1" dirty="0"/>
              <a:t>&lt;</a:t>
            </a:r>
            <a:r>
              <a:rPr lang="en-CA" sz="1200" b="1" dirty="0">
                <a:solidFill>
                  <a:schemeClr val="accent6"/>
                </a:solidFill>
              </a:rPr>
              <a:t> </a:t>
            </a:r>
            <a:r>
              <a:rPr lang="en-CA" sz="1200" b="1" dirty="0" err="1">
                <a:solidFill>
                  <a:schemeClr val="accent1">
                    <a:lumMod val="75000"/>
                  </a:schemeClr>
                </a:solidFill>
              </a:rPr>
              <a:t>bsf</a:t>
            </a:r>
            <a:endParaRPr lang="en-CA" sz="1200" b="1" dirty="0">
              <a:solidFill>
                <a:schemeClr val="accent6"/>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7" name="Google Shape;2886;p83"/>
          <p:cNvSpPr/>
          <p:nvPr/>
        </p:nvSpPr>
        <p:spPr>
          <a:xfrm>
            <a:off x="7846095" y="166738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48"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2" name="Footer Placeholder 1">
            <a:extLst>
              <a:ext uri="{FF2B5EF4-FFF2-40B4-BE49-F238E27FC236}">
                <a16:creationId xmlns:a16="http://schemas.microsoft.com/office/drawing/2014/main" id="{D009A5F7-F6F3-4E71-B520-F972B2D845E4}"/>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7A7F13EA-10AC-4C52-AD99-A6CE64E61446}"/>
              </a:ext>
            </a:extLst>
          </p:cNvPr>
          <p:cNvSpPr>
            <a:spLocks noGrp="1"/>
          </p:cNvSpPr>
          <p:nvPr>
            <p:ph type="sldNum" sz="quarter" idx="12"/>
          </p:nvPr>
        </p:nvSpPr>
        <p:spPr/>
        <p:txBody>
          <a:bodyPr/>
          <a:lstStyle/>
          <a:p>
            <a:pPr>
              <a:defRPr/>
            </a:pPr>
            <a:fld id="{50C4E98D-7045-4952-A751-F5D41AADD046}" type="slidenum">
              <a:rPr lang="en-US" smtClean="0"/>
              <a:pPr>
                <a:defRPr/>
              </a:pPr>
              <a:t>101</a:t>
            </a:fld>
            <a:endParaRPr lang="en-US" dirty="0"/>
          </a:p>
        </p:txBody>
      </p:sp>
    </p:spTree>
    <p:extLst>
      <p:ext uri="{BB962C8B-B14F-4D97-AF65-F5344CB8AC3E}">
        <p14:creationId xmlns:p14="http://schemas.microsoft.com/office/powerpoint/2010/main" val="327356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3" b="1" dirty="0" err="1">
                <a:solidFill>
                  <a:schemeClr val="accent1">
                    <a:lumMod val="75000"/>
                  </a:schemeClr>
                </a:solidFill>
              </a:rPr>
              <a:t>bsf</a:t>
            </a:r>
            <a:r>
              <a:rPr lang="en-CA" sz="1103" b="1" dirty="0">
                <a:solidFill>
                  <a:schemeClr val="accent1">
                    <a:lumMod val="75000"/>
                  </a:schemeClr>
                </a:solidFill>
              </a:rPr>
              <a:t>     = d(O</a:t>
            </a:r>
            <a:r>
              <a:rPr lang="en-CA" sz="1103" b="1" baseline="-25000" dirty="0">
                <a:solidFill>
                  <a:schemeClr val="accent1">
                    <a:lumMod val="75000"/>
                  </a:schemeClr>
                </a:solidFill>
              </a:rPr>
              <a:t>Q</a:t>
            </a:r>
            <a:r>
              <a:rPr lang="en-CA" sz="1103" b="1" dirty="0">
                <a:solidFill>
                  <a:schemeClr val="accent1">
                    <a:lumMod val="75000"/>
                  </a:schemeClr>
                </a:solidFill>
              </a:rPr>
              <a:t>,O</a:t>
            </a:r>
            <a:r>
              <a:rPr lang="en-CA" sz="1103" b="1" baseline="-25000" dirty="0">
                <a:solidFill>
                  <a:schemeClr val="accent1">
                    <a:lumMod val="75000"/>
                  </a:schemeClr>
                </a:solidFill>
              </a:rPr>
              <a:t>3</a:t>
            </a:r>
            <a:r>
              <a:rPr lang="en-CA" sz="1103" b="1" dirty="0">
                <a:solidFill>
                  <a:schemeClr val="accent1">
                    <a:lumMod val="75000"/>
                  </a:schemeClr>
                </a:solidFill>
              </a:rPr>
              <a:t>)</a:t>
            </a:r>
          </a:p>
          <a:p>
            <a:r>
              <a:rPr lang="en-CA" sz="1103" b="1" dirty="0" err="1">
                <a:solidFill>
                  <a:schemeClr val="accent6"/>
                </a:solidFill>
              </a:rPr>
              <a:t>lb</a:t>
            </a:r>
            <a:r>
              <a:rPr lang="en-CA" sz="1103" b="1" baseline="-25000" dirty="0" err="1">
                <a:solidFill>
                  <a:schemeClr val="accent6"/>
                </a:solidFill>
              </a:rPr>
              <a:t>cur</a:t>
            </a:r>
            <a:r>
              <a:rPr lang="en-CA" sz="1103" b="1" dirty="0">
                <a:solidFill>
                  <a:schemeClr val="accent6"/>
                </a:solidFill>
              </a:rPr>
              <a:t>   =  </a:t>
            </a:r>
            <a:r>
              <a:rPr lang="en-CA" sz="1103" b="1" dirty="0" err="1">
                <a:solidFill>
                  <a:schemeClr val="accent6"/>
                </a:solidFill>
              </a:rPr>
              <a:t>d</a:t>
            </a:r>
            <a:r>
              <a:rPr lang="en-CA" sz="1103" b="1" baseline="-25000" dirty="0" err="1">
                <a:solidFill>
                  <a:schemeClr val="accent6"/>
                </a:solidFill>
              </a:rPr>
              <a:t>lb</a:t>
            </a:r>
            <a:r>
              <a:rPr lang="en-CA" sz="1103" b="1" dirty="0">
                <a:solidFill>
                  <a:schemeClr val="accent6"/>
                </a:solidFill>
              </a:rPr>
              <a:t>(O</a:t>
            </a:r>
            <a:r>
              <a:rPr lang="en-CA" sz="1103" b="1" baseline="-25000" dirty="0">
                <a:solidFill>
                  <a:schemeClr val="accent6"/>
                </a:solidFill>
              </a:rPr>
              <a:t>Q</a:t>
            </a:r>
            <a:r>
              <a:rPr lang="en-CA" sz="1103" b="1" dirty="0">
                <a:solidFill>
                  <a:schemeClr val="accent6"/>
                </a:solidFill>
              </a:rPr>
              <a:t>’,        ) </a:t>
            </a:r>
            <a:r>
              <a:rPr lang="en-CA" sz="1103" b="1" dirty="0"/>
              <a:t>&lt;</a:t>
            </a:r>
            <a:r>
              <a:rPr lang="en-CA" sz="1103" b="1" dirty="0">
                <a:solidFill>
                  <a:schemeClr val="accent6"/>
                </a:solidFill>
              </a:rPr>
              <a:t> </a:t>
            </a:r>
            <a:r>
              <a:rPr lang="en-CA" sz="1103" b="1" dirty="0" err="1">
                <a:solidFill>
                  <a:schemeClr val="accent1">
                    <a:lumMod val="75000"/>
                  </a:schemeClr>
                </a:solidFill>
              </a:rPr>
              <a:t>bsf</a:t>
            </a:r>
            <a:endParaRPr lang="en-CA" sz="1103" b="1" dirty="0">
              <a:solidFill>
                <a:schemeClr val="accent6"/>
              </a:solidFill>
            </a:endParaRPr>
          </a:p>
          <a:p>
            <a:r>
              <a:rPr lang="en-CA" sz="1103" b="1" dirty="0" err="1">
                <a:solidFill>
                  <a:schemeClr val="accent6"/>
                </a:solidFill>
              </a:rPr>
              <a:t>lb</a:t>
            </a:r>
            <a:r>
              <a:rPr lang="en-CA" sz="1103" b="1" baseline="-25000" dirty="0" err="1">
                <a:solidFill>
                  <a:schemeClr val="accent6"/>
                </a:solidFill>
              </a:rPr>
              <a:t>cur</a:t>
            </a:r>
            <a:r>
              <a:rPr lang="en-CA" sz="1103" b="1" dirty="0">
                <a:solidFill>
                  <a:schemeClr val="accent6"/>
                </a:solidFill>
              </a:rPr>
              <a:t>   =  </a:t>
            </a:r>
            <a:r>
              <a:rPr lang="en-CA" sz="1103" b="1" dirty="0" err="1">
                <a:solidFill>
                  <a:schemeClr val="accent6"/>
                </a:solidFill>
              </a:rPr>
              <a:t>d</a:t>
            </a:r>
            <a:r>
              <a:rPr lang="en-CA" sz="1103" b="1" baseline="-25000" dirty="0" err="1">
                <a:solidFill>
                  <a:schemeClr val="accent6"/>
                </a:solidFill>
              </a:rPr>
              <a:t>lb</a:t>
            </a:r>
            <a:r>
              <a:rPr lang="en-CA" sz="1103" b="1" dirty="0">
                <a:solidFill>
                  <a:schemeClr val="accent6"/>
                </a:solidFill>
              </a:rPr>
              <a:t>(O</a:t>
            </a:r>
            <a:r>
              <a:rPr lang="en-CA" sz="1103" b="1" baseline="-25000" dirty="0">
                <a:solidFill>
                  <a:schemeClr val="accent6"/>
                </a:solidFill>
              </a:rPr>
              <a:t>Q</a:t>
            </a:r>
            <a:r>
              <a:rPr lang="en-CA" sz="1103" b="1" dirty="0">
                <a:solidFill>
                  <a:schemeClr val="accent6"/>
                </a:solidFill>
              </a:rPr>
              <a:t>’,        ) </a:t>
            </a:r>
            <a:r>
              <a:rPr lang="en-CA" sz="1103" b="1" dirty="0"/>
              <a:t>&lt;</a:t>
            </a:r>
            <a:r>
              <a:rPr lang="en-CA" sz="1103" b="1" dirty="0">
                <a:solidFill>
                  <a:schemeClr val="accent6"/>
                </a:solidFill>
              </a:rPr>
              <a:t> </a:t>
            </a:r>
            <a:r>
              <a:rPr lang="en-CA" sz="1103" b="1" dirty="0">
                <a:solidFill>
                  <a:srgbClr val="C00000"/>
                </a:solidFill>
              </a:rPr>
              <a:t>(1+</a:t>
            </a:r>
            <a:r>
              <a:rPr lang="en-US" sz="1103" b="1" dirty="0">
                <a:solidFill>
                  <a:srgbClr val="C00000"/>
                </a:solidFill>
                <a:latin typeface="Helvetica Neue"/>
                <a:ea typeface="Helvetica Neue"/>
                <a:cs typeface="Helvetica Neue"/>
                <a:sym typeface="Helvetica Neue"/>
              </a:rPr>
              <a:t>ε</a:t>
            </a:r>
            <a:r>
              <a:rPr lang="en-CA" sz="1103" b="1" dirty="0">
                <a:solidFill>
                  <a:srgbClr val="C00000"/>
                </a:solidFill>
              </a:rPr>
              <a:t>)</a:t>
            </a:r>
            <a:r>
              <a:rPr lang="en-CA" sz="1103" b="1" dirty="0">
                <a:solidFill>
                  <a:schemeClr val="accent6"/>
                </a:solidFill>
              </a:rPr>
              <a:t> </a:t>
            </a:r>
            <a:r>
              <a:rPr lang="en-CA" sz="1103" b="1" dirty="0" err="1">
                <a:solidFill>
                  <a:schemeClr val="accent1">
                    <a:lumMod val="75000"/>
                  </a:schemeClr>
                </a:solidFill>
              </a:rPr>
              <a:t>bsf</a:t>
            </a:r>
            <a:endParaRPr lang="en-CA" sz="1103" b="1" dirty="0">
              <a:solidFill>
                <a:schemeClr val="accent6"/>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7" name="Google Shape;2886;p83"/>
          <p:cNvSpPr/>
          <p:nvPr/>
        </p:nvSpPr>
        <p:spPr>
          <a:xfrm>
            <a:off x="7817987" y="1661763"/>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48" name="Oval 47"/>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49" name="Curved Connector 48"/>
          <p:cNvCxnSpPr>
            <a:stCxn id="48"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Google Shape;2886;p83"/>
          <p:cNvSpPr/>
          <p:nvPr/>
        </p:nvSpPr>
        <p:spPr>
          <a:xfrm>
            <a:off x="7817987" y="1830400"/>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cxnSp>
        <p:nvCxnSpPr>
          <p:cNvPr id="54" name="Straight Connector 53"/>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2" name="Footer Placeholder 1">
            <a:extLst>
              <a:ext uri="{FF2B5EF4-FFF2-40B4-BE49-F238E27FC236}">
                <a16:creationId xmlns:a16="http://schemas.microsoft.com/office/drawing/2014/main" id="{6E93AB0C-3D80-4413-B42D-F0A283A01841}"/>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87A3BB0A-32BE-4AC9-844F-CAB0B5E271AE}"/>
              </a:ext>
            </a:extLst>
          </p:cNvPr>
          <p:cNvSpPr>
            <a:spLocks noGrp="1"/>
          </p:cNvSpPr>
          <p:nvPr>
            <p:ph type="sldNum" sz="quarter" idx="12"/>
          </p:nvPr>
        </p:nvSpPr>
        <p:spPr/>
        <p:txBody>
          <a:bodyPr/>
          <a:lstStyle/>
          <a:p>
            <a:pPr>
              <a:defRPr/>
            </a:pPr>
            <a:fld id="{50C4E98D-7045-4952-A751-F5D41AADD046}" type="slidenum">
              <a:rPr lang="en-US" smtClean="0"/>
              <a:pPr>
                <a:defRPr/>
              </a:pPr>
              <a:t>102</a:t>
            </a:fld>
            <a:endParaRPr lang="en-US" dirty="0"/>
          </a:p>
        </p:txBody>
      </p:sp>
    </p:spTree>
    <p:extLst>
      <p:ext uri="{BB962C8B-B14F-4D97-AF65-F5344CB8AC3E}">
        <p14:creationId xmlns:p14="http://schemas.microsoft.com/office/powerpoint/2010/main" val="6797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051" b="1" dirty="0" err="1">
                <a:solidFill>
                  <a:schemeClr val="accent1">
                    <a:lumMod val="75000"/>
                  </a:schemeClr>
                </a:solidFill>
              </a:rPr>
              <a:t>bsf</a:t>
            </a:r>
            <a:r>
              <a:rPr lang="en-CA" sz="1051" b="1" dirty="0">
                <a:solidFill>
                  <a:schemeClr val="accent1">
                    <a:lumMod val="75000"/>
                  </a:schemeClr>
                </a:solidFill>
              </a:rPr>
              <a:t>     = d(O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a:t>
            </a:r>
            <a:r>
              <a:rPr lang="en-CA" sz="1051" b="1" dirty="0">
                <a:solidFill>
                  <a:schemeClr val="accent6"/>
                </a:solidFill>
              </a:rPr>
              <a:t>O</a:t>
            </a:r>
            <a:r>
              <a:rPr lang="en-CA" sz="1051" b="1" baseline="-25000" dirty="0">
                <a:solidFill>
                  <a:schemeClr val="accent6"/>
                </a:solidFill>
              </a:rPr>
              <a:t>Q</a:t>
            </a:r>
            <a:r>
              <a:rPr lang="en-CA" sz="1051" b="1" dirty="0">
                <a:solidFill>
                  <a:schemeClr val="accent6"/>
                </a:solidFill>
              </a:rPr>
              <a:t>’</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      )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a:t>
            </a:r>
            <a:r>
              <a:rPr lang="en-CA" sz="1051" b="1" dirty="0">
                <a:solidFill>
                  <a:schemeClr val="accent6"/>
                </a:solidFill>
              </a:rPr>
              <a:t>O</a:t>
            </a:r>
            <a:r>
              <a:rPr lang="en-CA" sz="1051" b="1" baseline="-25000" dirty="0">
                <a:solidFill>
                  <a:schemeClr val="accent6"/>
                </a:solidFill>
              </a:rPr>
              <a:t>Q</a:t>
            </a:r>
            <a:r>
              <a:rPr lang="en-CA" sz="1051" b="1" dirty="0">
                <a:solidFill>
                  <a:schemeClr val="accent6"/>
                </a:solidFill>
              </a:rPr>
              <a:t>’</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      ) </a:t>
            </a:r>
            <a:r>
              <a:rPr lang="en-CA" sz="1100" b="1" dirty="0"/>
              <a:t>&lt;</a:t>
            </a:r>
            <a:r>
              <a:rPr lang="en-CA" sz="1100" b="1" dirty="0">
                <a:solidFill>
                  <a:schemeClr val="accent6"/>
                </a:solidFill>
              </a:rPr>
              <a:t> </a:t>
            </a:r>
            <a:r>
              <a:rPr lang="en-CA" sz="11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100" b="1" dirty="0">
                <a:solidFill>
                  <a:srgbClr val="C00000"/>
                </a:solidFill>
              </a:rPr>
              <a: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75" name="Google Shape;2886;p83"/>
          <p:cNvSpPr/>
          <p:nvPr/>
        </p:nvSpPr>
        <p:spPr>
          <a:xfrm>
            <a:off x="7761775" y="1661763"/>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sp>
        <p:nvSpPr>
          <p:cNvPr id="115" name="Google Shape;2886;p83"/>
          <p:cNvSpPr/>
          <p:nvPr/>
        </p:nvSpPr>
        <p:spPr>
          <a:xfrm>
            <a:off x="7762976" y="1847715"/>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pic>
        <p:nvPicPr>
          <p:cNvPr id="12" name="Picture 11"/>
          <p:cNvPicPr>
            <a:picLocks noChangeAspect="1"/>
          </p:cNvPicPr>
          <p:nvPr/>
        </p:nvPicPr>
        <p:blipFill rotWithShape="1">
          <a:blip r:embed="rId3"/>
          <a:srcRect l="30541"/>
          <a:stretch/>
        </p:blipFill>
        <p:spPr>
          <a:xfrm>
            <a:off x="447438" y="1773235"/>
            <a:ext cx="3756255" cy="3627295"/>
          </a:xfrm>
          <a:prstGeom prst="rect">
            <a:avLst/>
          </a:prstGeom>
        </p:spPr>
      </p:pic>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
        <p:nvSpPr>
          <p:cNvPr id="13" name="Oval 12"/>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2786" name="Curved Connector 2785"/>
          <p:cNvCxnSpPr>
            <a:stCxn id="13"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2"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2" name="Footer Placeholder 1">
            <a:extLst>
              <a:ext uri="{FF2B5EF4-FFF2-40B4-BE49-F238E27FC236}">
                <a16:creationId xmlns:a16="http://schemas.microsoft.com/office/drawing/2014/main" id="{0A547C35-6439-4886-B89F-0A4BCDFFA915}"/>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17647FCA-A27F-49B3-8248-DF352CF61C54}"/>
              </a:ext>
            </a:extLst>
          </p:cNvPr>
          <p:cNvSpPr>
            <a:spLocks noGrp="1"/>
          </p:cNvSpPr>
          <p:nvPr>
            <p:ph type="sldNum" sz="quarter" idx="12"/>
          </p:nvPr>
        </p:nvSpPr>
        <p:spPr/>
        <p:txBody>
          <a:bodyPr/>
          <a:lstStyle/>
          <a:p>
            <a:pPr>
              <a:defRPr/>
            </a:pPr>
            <a:fld id="{50C4E98D-7045-4952-A751-F5D41AADD046}" type="slidenum">
              <a:rPr lang="en-US" smtClean="0"/>
              <a:pPr>
                <a:defRPr/>
              </a:pPr>
              <a:t>103</a:t>
            </a:fld>
            <a:endParaRPr lang="en-US" dirty="0"/>
          </a:p>
        </p:txBody>
      </p:sp>
    </p:spTree>
    <p:extLst>
      <p:ext uri="{BB962C8B-B14F-4D97-AF65-F5344CB8AC3E}">
        <p14:creationId xmlns:p14="http://schemas.microsoft.com/office/powerpoint/2010/main" val="18565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endParaRPr lang="en-CA" sz="1100" b="1" dirty="0">
              <a:solidFill>
                <a:schemeClr val="accent1">
                  <a:lumMod val="75000"/>
                </a:schemeClr>
              </a:solidFill>
            </a:endParaRPr>
          </a:p>
          <a:p>
            <a:r>
              <a:rPr lang="en-CA" sz="1100" b="1" dirty="0"/>
              <a:t>If</a:t>
            </a:r>
            <a:r>
              <a:rPr lang="en-CA" sz="1100" b="1" dirty="0">
                <a:solidFill>
                  <a:schemeClr val="accent1">
                    <a:lumMod val="75000"/>
                  </a:schemeClr>
                </a:solidFill>
              </a:rPr>
              <a:t> </a:t>
            </a:r>
            <a:r>
              <a:rPr lang="en-CA" sz="1100" b="1" dirty="0" err="1">
                <a:solidFill>
                  <a:schemeClr val="accent1">
                    <a:lumMod val="75000"/>
                  </a:schemeClr>
                </a:solidFill>
              </a:rPr>
              <a:t>bsf</a:t>
            </a:r>
            <a:r>
              <a:rPr lang="en-CA" sz="1100" b="1" dirty="0">
                <a:solidFill>
                  <a:schemeClr val="accent1">
                    <a:lumMod val="75000"/>
                  </a:schemeClr>
                </a:solidFill>
              </a:rPr>
              <a:t> </a:t>
            </a:r>
            <a:r>
              <a:rPr lang="en-CA" sz="1100" b="1" dirty="0"/>
              <a:t>&lt;=     </a:t>
            </a:r>
            <a:r>
              <a:rPr lang="en-CA" sz="1100" b="1" dirty="0">
                <a:solidFill>
                  <a:schemeClr val="accent1">
                    <a:lumMod val="75000"/>
                  </a:schemeClr>
                </a:solidFill>
              </a:rPr>
              <a:t> </a:t>
            </a: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31" y="1260556"/>
            <a:ext cx="5874809"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pic>
        <p:nvPicPr>
          <p:cNvPr id="12" name="Picture 11"/>
          <p:cNvPicPr>
            <a:picLocks noChangeAspect="1"/>
          </p:cNvPicPr>
          <p:nvPr/>
        </p:nvPicPr>
        <p:blipFill rotWithShape="1">
          <a:blip r:embed="rId3"/>
          <a:srcRect l="30541"/>
          <a:stretch/>
        </p:blipFill>
        <p:spPr>
          <a:xfrm>
            <a:off x="447438" y="1773235"/>
            <a:ext cx="3756255" cy="3627295"/>
          </a:xfrm>
          <a:prstGeom prst="rect">
            <a:avLst/>
          </a:prstGeom>
        </p:spPr>
      </p:pic>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rgbClr val="C00000"/>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a:t>
            </a:r>
            <a:r>
              <a:rPr lang="en-CA" sz="1500" b="1" dirty="0">
                <a:solidFill>
                  <a:srgbClr val="C00000"/>
                </a:solidFill>
              </a:rPr>
              <a:t>&gt;=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C00000"/>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with probability at </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
        <p:nvSpPr>
          <p:cNvPr id="13" name="Oval 12"/>
          <p:cNvSpPr/>
          <p:nvPr/>
        </p:nvSpPr>
        <p:spPr>
          <a:xfrm>
            <a:off x="5972604" y="2117263"/>
            <a:ext cx="224235"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52" name="Google Shape;2901;p83"/>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med" len="med"/>
            <a:tailEnd type="none" w="med" len="med"/>
          </a:ln>
        </p:spPr>
      </p:sp>
      <p:sp>
        <p:nvSpPr>
          <p:cNvPr id="53" name="Google Shape;2899;p8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54" name="Google Shape;2900;p83"/>
          <p:cNvCxnSpPr>
            <a:endCxn id="53" idx="0"/>
          </p:cNvCxnSpPr>
          <p:nvPr/>
        </p:nvCxnSpPr>
        <p:spPr>
          <a:xfrm>
            <a:off x="7738547" y="3637243"/>
            <a:ext cx="65700" cy="599700"/>
          </a:xfrm>
          <a:prstGeom prst="straightConnector1">
            <a:avLst/>
          </a:prstGeom>
          <a:noFill/>
          <a:ln w="9525" cap="flat" cmpd="sng">
            <a:solidFill>
              <a:schemeClr val="dk2"/>
            </a:solidFill>
            <a:prstDash val="solid"/>
            <a:round/>
            <a:headEnd type="none" w="med" len="med"/>
            <a:tailEnd type="none" w="med" len="med"/>
          </a:ln>
        </p:spPr>
      </p:cxnSp>
      <p:sp>
        <p:nvSpPr>
          <p:cNvPr id="7" name="Rectangle 6"/>
          <p:cNvSpPr/>
          <p:nvPr/>
        </p:nvSpPr>
        <p:spPr>
          <a:xfrm>
            <a:off x="7226938" y="1586396"/>
            <a:ext cx="1039067" cy="262059"/>
          </a:xfrm>
          <a:prstGeom prst="rect">
            <a:avLst/>
          </a:prstGeom>
        </p:spPr>
        <p:txBody>
          <a:bodyPr wrap="none">
            <a:spAutoFit/>
          </a:bodyPr>
          <a:lstStyle/>
          <a:p>
            <a:r>
              <a:rPr lang="el-GR" sz="1103" b="1" dirty="0">
                <a:solidFill>
                  <a:srgbClr val="A61C00"/>
                </a:solidFill>
              </a:rPr>
              <a:t>(1+ε) </a:t>
            </a:r>
            <a:r>
              <a:rPr lang="en-CA" sz="1103" b="1" dirty="0">
                <a:solidFill>
                  <a:srgbClr val="A61C00"/>
                </a:solidFill>
              </a:rPr>
              <a:t>r</a:t>
            </a:r>
            <a:r>
              <a:rPr lang="el-GR" sz="1103" b="1" baseline="-25000" dirty="0">
                <a:solidFill>
                  <a:srgbClr val="A61C00"/>
                </a:solidFill>
              </a:rPr>
              <a:t>δ</a:t>
            </a:r>
            <a:r>
              <a:rPr lang="el-GR" sz="1103" b="1" dirty="0">
                <a:solidFill>
                  <a:srgbClr val="A61C00"/>
                </a:solidFill>
              </a:rPr>
              <a:t>(</a:t>
            </a:r>
            <a:r>
              <a:rPr lang="en-CA" sz="1103" b="1" dirty="0">
                <a:solidFill>
                  <a:srgbClr val="A61C00"/>
                </a:solidFill>
              </a:rPr>
              <a:t>O</a:t>
            </a:r>
            <a:r>
              <a:rPr lang="en-CA" sz="1103" b="1" baseline="-25000" dirty="0">
                <a:solidFill>
                  <a:srgbClr val="A61C00"/>
                </a:solidFill>
              </a:rPr>
              <a:t>Q</a:t>
            </a:r>
            <a:r>
              <a:rPr lang="en-CA" sz="1103" b="1" dirty="0">
                <a:solidFill>
                  <a:srgbClr val="A61C00"/>
                </a:solidFill>
              </a:rPr>
              <a:t>)</a:t>
            </a:r>
            <a:endParaRPr lang="en-CA" sz="1103" b="1" baseline="-25000" dirty="0"/>
          </a:p>
        </p:txBody>
      </p:sp>
      <p:cxnSp>
        <p:nvCxnSpPr>
          <p:cNvPr id="16" name="Straight Arrow Connector 15"/>
          <p:cNvCxnSpPr/>
          <p:nvPr/>
        </p:nvCxnSpPr>
        <p:spPr>
          <a:xfrm flipV="1">
            <a:off x="6212194" y="1825307"/>
            <a:ext cx="1501835" cy="3574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2" descr="Stop - Free signs icons"/>
          <p:cNvSpPr>
            <a:spLocks noChangeAspect="1" noChangeArrowheads="1"/>
          </p:cNvSpPr>
          <p:nvPr/>
        </p:nvSpPr>
        <p:spPr bwMode="auto">
          <a:xfrm>
            <a:off x="116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CA" sz="1351"/>
          </a:p>
        </p:txBody>
      </p:sp>
      <p:pic>
        <p:nvPicPr>
          <p:cNvPr id="4100" name="Picture 4" descr="Free Download Of Stop Sign Icon Clipart PNG Transparent Backgrou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1" t="18427" r="33367" b="18557"/>
          <a:stretch/>
        </p:blipFill>
        <p:spPr bwMode="auto">
          <a:xfrm>
            <a:off x="8116843" y="1452411"/>
            <a:ext cx="480143" cy="487548"/>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2" name="Footer Placeholder 1">
            <a:extLst>
              <a:ext uri="{FF2B5EF4-FFF2-40B4-BE49-F238E27FC236}">
                <a16:creationId xmlns:a16="http://schemas.microsoft.com/office/drawing/2014/main" id="{2487FC7D-D11D-4AD4-A0EA-331D8838106A}"/>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D1537F6A-D066-4DCC-B4A8-B71BF953023C}"/>
              </a:ext>
            </a:extLst>
          </p:cNvPr>
          <p:cNvSpPr>
            <a:spLocks noGrp="1"/>
          </p:cNvSpPr>
          <p:nvPr>
            <p:ph type="sldNum" sz="quarter" idx="12"/>
          </p:nvPr>
        </p:nvSpPr>
        <p:spPr/>
        <p:txBody>
          <a:bodyPr/>
          <a:lstStyle/>
          <a:p>
            <a:pPr>
              <a:defRPr/>
            </a:pPr>
            <a:fld id="{50C4E98D-7045-4952-A751-F5D41AADD046}" type="slidenum">
              <a:rPr lang="en-US" smtClean="0"/>
              <a:pPr>
                <a:defRPr/>
              </a:pPr>
              <a:t>104</a:t>
            </a:fld>
            <a:endParaRPr lang="en-US" dirty="0"/>
          </a:p>
        </p:txBody>
      </p:sp>
    </p:spTree>
    <p:extLst>
      <p:ext uri="{BB962C8B-B14F-4D97-AF65-F5344CB8AC3E}">
        <p14:creationId xmlns:p14="http://schemas.microsoft.com/office/powerpoint/2010/main" val="191153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3" y="2289316"/>
            <a:ext cx="7772400" cy="1362075"/>
          </a:xfrm>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382834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State-of-the-Art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165994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State-of-the-Art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normAutofit fontScale="62500" lnSpcReduction="20000"/>
          </a:bodyPr>
          <a:lstStyle/>
          <a:p>
            <a:endParaRPr lang="en-US" dirty="0"/>
          </a:p>
          <a:p>
            <a:endParaRPr lang="en-US" dirty="0"/>
          </a:p>
          <a:p>
            <a:endParaRPr lang="en-US" dirty="0"/>
          </a:p>
          <a:p>
            <a:r>
              <a:rPr lang="en-US" dirty="0"/>
              <a:t>for a more complete and detailed presentation, see tutorial:</a:t>
            </a:r>
          </a:p>
          <a:p>
            <a:endParaRPr lang="en-US" sz="1000" dirty="0"/>
          </a:p>
          <a:p>
            <a:r>
              <a:rPr lang="en-US" sz="1800" i="1" dirty="0"/>
              <a:t>Karima </a:t>
            </a:r>
            <a:r>
              <a:rPr lang="en-US" sz="1800" i="1" dirty="0" err="1"/>
              <a:t>Echihabi</a:t>
            </a:r>
            <a:r>
              <a:rPr lang="en-US" sz="1800" i="1" dirty="0"/>
              <a:t>, Kostas </a:t>
            </a:r>
            <a:r>
              <a:rPr lang="en-US" sz="1800" i="1" dirty="0" err="1"/>
              <a:t>Zoumpatianos</a:t>
            </a:r>
            <a:r>
              <a:rPr lang="en-US" sz="1800" i="1" dirty="0"/>
              <a:t>, Themis </a:t>
            </a:r>
            <a:r>
              <a:rPr lang="en-US" sz="1800" i="1" dirty="0" err="1"/>
              <a:t>Palpanas</a:t>
            </a:r>
            <a:r>
              <a:rPr lang="en-US" sz="1800" i="1" dirty="0"/>
              <a:t>. Big Sequence Management: Scaling Up and Out. EDBT 2021</a:t>
            </a:r>
          </a:p>
          <a:p>
            <a:r>
              <a:rPr lang="en-US" sz="1600" dirty="0">
                <a:hlinkClick r:id="rId2"/>
              </a:rPr>
              <a:t>http://helios.mi.parisdescartes.fr/~themisp/publications.html#tutorials</a:t>
            </a:r>
            <a:r>
              <a:rPr lang="en-US" sz="1600" dirty="0"/>
              <a:t> </a:t>
            </a:r>
          </a:p>
        </p:txBody>
      </p:sp>
      <p:grpSp>
        <p:nvGrpSpPr>
          <p:cNvPr id="7" name="Group 15">
            <a:extLst>
              <a:ext uri="{FF2B5EF4-FFF2-40B4-BE49-F238E27FC236}">
                <a16:creationId xmlns:a16="http://schemas.microsoft.com/office/drawing/2014/main" id="{AA263450-883B-47FC-BA27-B0F1450AF70F}"/>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EE869B35-86C8-47D8-8F0F-ACF87FE181E0}"/>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9" name="Rectangle 8">
              <a:extLst>
                <a:ext uri="{FF2B5EF4-FFF2-40B4-BE49-F238E27FC236}">
                  <a16:creationId xmlns:a16="http://schemas.microsoft.com/office/drawing/2014/main" id="{750695B5-AA82-4F0C-BB6F-A23444A86971}"/>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0" name="Rounded Rectangle 18">
            <a:extLst>
              <a:ext uri="{FF2B5EF4-FFF2-40B4-BE49-F238E27FC236}">
                <a16:creationId xmlns:a16="http://schemas.microsoft.com/office/drawing/2014/main" id="{D49808D5-0557-431A-BADE-DFF53197840A}"/>
              </a:ext>
            </a:extLst>
          </p:cNvPr>
          <p:cNvSpPr/>
          <p:nvPr/>
        </p:nvSpPr>
        <p:spPr>
          <a:xfrm>
            <a:off x="7796107" y="1026964"/>
            <a:ext cx="108373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803094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itle 1"/>
          <p:cNvSpPr>
            <a:spLocks noGrp="1"/>
          </p:cNvSpPr>
          <p:nvPr>
            <p:ph type="title"/>
          </p:nvPr>
        </p:nvSpPr>
        <p:spPr>
          <a:xfrm>
            <a:off x="457200" y="609600"/>
            <a:ext cx="8229600" cy="1066800"/>
          </a:xfrm>
        </p:spPr>
        <p:txBody>
          <a:bodyPr/>
          <a:lstStyle/>
          <a:p>
            <a:pPr eaLnBrk="1" hangingPunct="1"/>
            <a:r>
              <a:rPr lang="en-US" altLang="en-US" sz="3600" dirty="0" err="1"/>
              <a:t>iSAX</a:t>
            </a:r>
            <a:r>
              <a:rPr lang="en-US" altLang="en-US" sz="3600" dirty="0"/>
              <a:t> Summarization</a:t>
            </a:r>
          </a:p>
        </p:txBody>
      </p:sp>
      <p:sp>
        <p:nvSpPr>
          <p:cNvPr id="2" name="Espace réservé du pied de page 1">
            <a:extLst>
              <a:ext uri="{FF2B5EF4-FFF2-40B4-BE49-F238E27FC236}">
                <a16:creationId xmlns:a16="http://schemas.microsoft.com/office/drawing/2014/main" id="{9593509E-422B-4ABA-80A4-625BFF557C25}"/>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6EEB40D-6068-45DB-9D1C-92F31F6EFC2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108</a:t>
            </a:fld>
            <a:endParaRPr lang="en-US" dirty="0"/>
          </a:p>
        </p:txBody>
      </p:sp>
      <p:grpSp>
        <p:nvGrpSpPr>
          <p:cNvPr id="357" name="Group 3">
            <a:extLst>
              <a:ext uri="{FF2B5EF4-FFF2-40B4-BE49-F238E27FC236}">
                <a16:creationId xmlns:a16="http://schemas.microsoft.com/office/drawing/2014/main" id="{9271B291-AE09-496F-B365-1A158550CC40}"/>
              </a:ext>
            </a:extLst>
          </p:cNvPr>
          <p:cNvGrpSpPr>
            <a:grpSpLocks/>
          </p:cNvGrpSpPr>
          <p:nvPr/>
        </p:nvGrpSpPr>
        <p:grpSpPr bwMode="auto">
          <a:xfrm>
            <a:off x="6156326" y="1060452"/>
            <a:ext cx="2759075" cy="1835476"/>
            <a:chOff x="304800" y="4718723"/>
            <a:chExt cx="2759053" cy="1834801"/>
          </a:xfrm>
        </p:grpSpPr>
        <p:sp>
          <p:nvSpPr>
            <p:cNvPr id="358" name="Line 271">
              <a:extLst>
                <a:ext uri="{FF2B5EF4-FFF2-40B4-BE49-F238E27FC236}">
                  <a16:creationId xmlns:a16="http://schemas.microsoft.com/office/drawing/2014/main" id="{9A206602-96D0-4431-9CA9-BD1311C34E3F}"/>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59" name="Line 272">
              <a:extLst>
                <a:ext uri="{FF2B5EF4-FFF2-40B4-BE49-F238E27FC236}">
                  <a16:creationId xmlns:a16="http://schemas.microsoft.com/office/drawing/2014/main" id="{9707EB65-1FE1-44BF-9804-75601A53F904}"/>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0" name="Line 273">
              <a:extLst>
                <a:ext uri="{FF2B5EF4-FFF2-40B4-BE49-F238E27FC236}">
                  <a16:creationId xmlns:a16="http://schemas.microsoft.com/office/drawing/2014/main" id="{A918C12E-2D43-47D0-9C2A-1DCCCE0076D5}"/>
                </a:ext>
              </a:extLst>
            </p:cNvPr>
            <p:cNvSpPr>
              <a:spLocks noChangeShapeType="1"/>
            </p:cNvSpPr>
            <p:nvPr/>
          </p:nvSpPr>
          <p:spPr bwMode="auto">
            <a:xfrm>
              <a:off x="474789" y="6452322"/>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1" name="Rectangle 274">
              <a:extLst>
                <a:ext uri="{FF2B5EF4-FFF2-40B4-BE49-F238E27FC236}">
                  <a16:creationId xmlns:a16="http://schemas.microsoft.com/office/drawing/2014/main" id="{58AFB34B-D22F-4DC1-952E-5BADF72D6156}"/>
                </a:ext>
              </a:extLst>
            </p:cNvPr>
            <p:cNvSpPr>
              <a:spLocks noChangeArrowheads="1"/>
            </p:cNvSpPr>
            <p:nvPr/>
          </p:nvSpPr>
          <p:spPr bwMode="auto">
            <a:xfrm>
              <a:off x="304800" y="639627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2" name="Line 275">
              <a:extLst>
                <a:ext uri="{FF2B5EF4-FFF2-40B4-BE49-F238E27FC236}">
                  <a16:creationId xmlns:a16="http://schemas.microsoft.com/office/drawing/2014/main" id="{D9896E74-4861-4468-BE26-1730EBCB76BF}"/>
                </a:ext>
              </a:extLst>
            </p:cNvPr>
            <p:cNvSpPr>
              <a:spLocks noChangeShapeType="1"/>
            </p:cNvSpPr>
            <p:nvPr/>
          </p:nvSpPr>
          <p:spPr bwMode="auto">
            <a:xfrm>
              <a:off x="474789" y="6170239"/>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3" name="Rectangle 276">
              <a:extLst>
                <a:ext uri="{FF2B5EF4-FFF2-40B4-BE49-F238E27FC236}">
                  <a16:creationId xmlns:a16="http://schemas.microsoft.com/office/drawing/2014/main" id="{32E1E609-9A67-4529-A59C-01B8B6CFEA1D}"/>
                </a:ext>
              </a:extLst>
            </p:cNvPr>
            <p:cNvSpPr>
              <a:spLocks noChangeArrowheads="1"/>
            </p:cNvSpPr>
            <p:nvPr/>
          </p:nvSpPr>
          <p:spPr bwMode="auto">
            <a:xfrm>
              <a:off x="304800" y="611232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4" name="Line 277">
              <a:extLst>
                <a:ext uri="{FF2B5EF4-FFF2-40B4-BE49-F238E27FC236}">
                  <a16:creationId xmlns:a16="http://schemas.microsoft.com/office/drawing/2014/main" id="{A0D29670-1CB5-4F93-9905-265C982874B8}"/>
                </a:ext>
              </a:extLst>
            </p:cNvPr>
            <p:cNvSpPr>
              <a:spLocks noChangeShapeType="1"/>
            </p:cNvSpPr>
            <p:nvPr/>
          </p:nvSpPr>
          <p:spPr bwMode="auto">
            <a:xfrm>
              <a:off x="474789" y="5890024"/>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5" name="Rectangle 278">
              <a:extLst>
                <a:ext uri="{FF2B5EF4-FFF2-40B4-BE49-F238E27FC236}">
                  <a16:creationId xmlns:a16="http://schemas.microsoft.com/office/drawing/2014/main" id="{47D11F32-371B-4369-A234-1AC33887C6D3}"/>
                </a:ext>
              </a:extLst>
            </p:cNvPr>
            <p:cNvSpPr>
              <a:spLocks noChangeArrowheads="1"/>
            </p:cNvSpPr>
            <p:nvPr/>
          </p:nvSpPr>
          <p:spPr bwMode="auto">
            <a:xfrm>
              <a:off x="304800" y="5828376"/>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6" name="Line 279">
              <a:extLst>
                <a:ext uri="{FF2B5EF4-FFF2-40B4-BE49-F238E27FC236}">
                  <a16:creationId xmlns:a16="http://schemas.microsoft.com/office/drawing/2014/main" id="{CF4C18A6-A136-490E-A1F8-6F69A0FA2A56}"/>
                </a:ext>
              </a:extLst>
            </p:cNvPr>
            <p:cNvSpPr>
              <a:spLocks noChangeShapeType="1"/>
            </p:cNvSpPr>
            <p:nvPr/>
          </p:nvSpPr>
          <p:spPr bwMode="auto">
            <a:xfrm>
              <a:off x="474789" y="5615413"/>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7" name="Rectangle 280">
              <a:extLst>
                <a:ext uri="{FF2B5EF4-FFF2-40B4-BE49-F238E27FC236}">
                  <a16:creationId xmlns:a16="http://schemas.microsoft.com/office/drawing/2014/main" id="{F2427CA6-621B-41CA-A268-A56BACA55DC3}"/>
                </a:ext>
              </a:extLst>
            </p:cNvPr>
            <p:cNvSpPr>
              <a:spLocks noChangeArrowheads="1"/>
            </p:cNvSpPr>
            <p:nvPr/>
          </p:nvSpPr>
          <p:spPr bwMode="auto">
            <a:xfrm>
              <a:off x="344028" y="555563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8" name="Line 281">
              <a:extLst>
                <a:ext uri="{FF2B5EF4-FFF2-40B4-BE49-F238E27FC236}">
                  <a16:creationId xmlns:a16="http://schemas.microsoft.com/office/drawing/2014/main" id="{DE8F6E2C-39AC-43EC-B2B9-849E5A6C1D3B}"/>
                </a:ext>
              </a:extLst>
            </p:cNvPr>
            <p:cNvSpPr>
              <a:spLocks noChangeShapeType="1"/>
            </p:cNvSpPr>
            <p:nvPr/>
          </p:nvSpPr>
          <p:spPr bwMode="auto">
            <a:xfrm>
              <a:off x="474789" y="5331461"/>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9" name="Rectangle 282">
              <a:extLst>
                <a:ext uri="{FF2B5EF4-FFF2-40B4-BE49-F238E27FC236}">
                  <a16:creationId xmlns:a16="http://schemas.microsoft.com/office/drawing/2014/main" id="{1721A05B-6482-4777-96A1-DAD1A62EEE39}"/>
                </a:ext>
              </a:extLst>
            </p:cNvPr>
            <p:cNvSpPr>
              <a:spLocks noChangeArrowheads="1"/>
            </p:cNvSpPr>
            <p:nvPr/>
          </p:nvSpPr>
          <p:spPr bwMode="auto">
            <a:xfrm>
              <a:off x="344028" y="527168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0" name="Line 283">
              <a:extLst>
                <a:ext uri="{FF2B5EF4-FFF2-40B4-BE49-F238E27FC236}">
                  <a16:creationId xmlns:a16="http://schemas.microsoft.com/office/drawing/2014/main" id="{4ADAFA04-E197-4C46-B97F-A0272CE5DD4B}"/>
                </a:ext>
              </a:extLst>
            </p:cNvPr>
            <p:cNvSpPr>
              <a:spLocks noChangeShapeType="1"/>
            </p:cNvSpPr>
            <p:nvPr/>
          </p:nvSpPr>
          <p:spPr bwMode="auto">
            <a:xfrm>
              <a:off x="474789" y="5053114"/>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1" name="Rectangle 284">
              <a:extLst>
                <a:ext uri="{FF2B5EF4-FFF2-40B4-BE49-F238E27FC236}">
                  <a16:creationId xmlns:a16="http://schemas.microsoft.com/office/drawing/2014/main" id="{FEC59A52-9F0A-430D-85E1-EE2DE9FC66F1}"/>
                </a:ext>
              </a:extLst>
            </p:cNvPr>
            <p:cNvSpPr>
              <a:spLocks noChangeArrowheads="1"/>
            </p:cNvSpPr>
            <p:nvPr/>
          </p:nvSpPr>
          <p:spPr bwMode="auto">
            <a:xfrm>
              <a:off x="344028" y="4991466"/>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2" name="Line 285">
              <a:extLst>
                <a:ext uri="{FF2B5EF4-FFF2-40B4-BE49-F238E27FC236}">
                  <a16:creationId xmlns:a16="http://schemas.microsoft.com/office/drawing/2014/main" id="{D27113FA-E3E5-443F-B1F8-9E44E9377432}"/>
                </a:ext>
              </a:extLst>
            </p:cNvPr>
            <p:cNvSpPr>
              <a:spLocks noChangeShapeType="1"/>
            </p:cNvSpPr>
            <p:nvPr/>
          </p:nvSpPr>
          <p:spPr bwMode="auto">
            <a:xfrm>
              <a:off x="474789" y="4778503"/>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3" name="Rectangle 286">
              <a:extLst>
                <a:ext uri="{FF2B5EF4-FFF2-40B4-BE49-F238E27FC236}">
                  <a16:creationId xmlns:a16="http://schemas.microsoft.com/office/drawing/2014/main" id="{F9EE2D26-082F-4D46-9FD6-44CBA50C8C50}"/>
                </a:ext>
              </a:extLst>
            </p:cNvPr>
            <p:cNvSpPr>
              <a:spLocks noChangeArrowheads="1"/>
            </p:cNvSpPr>
            <p:nvPr/>
          </p:nvSpPr>
          <p:spPr bwMode="auto">
            <a:xfrm>
              <a:off x="344028" y="471872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4" name="Line 287">
              <a:extLst>
                <a:ext uri="{FF2B5EF4-FFF2-40B4-BE49-F238E27FC236}">
                  <a16:creationId xmlns:a16="http://schemas.microsoft.com/office/drawing/2014/main" id="{DBD387F2-9576-4E8F-8EED-478C19B04329}"/>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5" name="Line 288">
              <a:extLst>
                <a:ext uri="{FF2B5EF4-FFF2-40B4-BE49-F238E27FC236}">
                  <a16:creationId xmlns:a16="http://schemas.microsoft.com/office/drawing/2014/main" id="{758F29E7-7D38-4BE9-B047-F3BC6D203F4E}"/>
                </a:ext>
              </a:extLst>
            </p:cNvPr>
            <p:cNvSpPr>
              <a:spLocks noChangeShapeType="1"/>
            </p:cNvSpPr>
            <p:nvPr/>
          </p:nvSpPr>
          <p:spPr bwMode="auto">
            <a:xfrm>
              <a:off x="624230" y="6452322"/>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6" name="Line 289">
              <a:extLst>
                <a:ext uri="{FF2B5EF4-FFF2-40B4-BE49-F238E27FC236}">
                  <a16:creationId xmlns:a16="http://schemas.microsoft.com/office/drawing/2014/main" id="{F2AA55D7-8A2A-48AA-8DC8-5299D2681764}"/>
                </a:ext>
              </a:extLst>
            </p:cNvPr>
            <p:cNvSpPr>
              <a:spLocks noChangeShapeType="1"/>
            </p:cNvSpPr>
            <p:nvPr/>
          </p:nvSpPr>
          <p:spPr bwMode="auto">
            <a:xfrm flipV="1">
              <a:off x="1175293"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7" name="Rectangle 290">
              <a:extLst>
                <a:ext uri="{FF2B5EF4-FFF2-40B4-BE49-F238E27FC236}">
                  <a16:creationId xmlns:a16="http://schemas.microsoft.com/office/drawing/2014/main" id="{6221B7B2-09E5-4456-B55F-550BE7944094}"/>
                </a:ext>
              </a:extLst>
            </p:cNvPr>
            <p:cNvSpPr>
              <a:spLocks noChangeArrowheads="1"/>
            </p:cNvSpPr>
            <p:nvPr/>
          </p:nvSpPr>
          <p:spPr bwMode="auto">
            <a:xfrm>
              <a:off x="1141669" y="6476608"/>
              <a:ext cx="130761"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4</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8" name="Line 291">
              <a:extLst>
                <a:ext uri="{FF2B5EF4-FFF2-40B4-BE49-F238E27FC236}">
                  <a16:creationId xmlns:a16="http://schemas.microsoft.com/office/drawing/2014/main" id="{715130F3-250F-4BC4-B2F9-E5F4F6DA83A5}"/>
                </a:ext>
              </a:extLst>
            </p:cNvPr>
            <p:cNvSpPr>
              <a:spLocks noChangeShapeType="1"/>
            </p:cNvSpPr>
            <p:nvPr/>
          </p:nvSpPr>
          <p:spPr bwMode="auto">
            <a:xfrm flipV="1">
              <a:off x="1733828"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9" name="Rectangle 292">
              <a:extLst>
                <a:ext uri="{FF2B5EF4-FFF2-40B4-BE49-F238E27FC236}">
                  <a16:creationId xmlns:a16="http://schemas.microsoft.com/office/drawing/2014/main" id="{FCECB813-23F2-4663-BE5B-556A9049C076}"/>
                </a:ext>
              </a:extLst>
            </p:cNvPr>
            <p:cNvSpPr>
              <a:spLocks noChangeArrowheads="1"/>
            </p:cNvSpPr>
            <p:nvPr/>
          </p:nvSpPr>
          <p:spPr bwMode="auto">
            <a:xfrm>
              <a:off x="1702072" y="6476608"/>
              <a:ext cx="125157"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8</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0" name="Line 293">
              <a:extLst>
                <a:ext uri="{FF2B5EF4-FFF2-40B4-BE49-F238E27FC236}">
                  <a16:creationId xmlns:a16="http://schemas.microsoft.com/office/drawing/2014/main" id="{869FE6ED-7EF0-4B81-A9E3-26D711C41437}"/>
                </a:ext>
              </a:extLst>
            </p:cNvPr>
            <p:cNvSpPr>
              <a:spLocks noChangeShapeType="1"/>
            </p:cNvSpPr>
            <p:nvPr/>
          </p:nvSpPr>
          <p:spPr bwMode="auto">
            <a:xfrm flipV="1">
              <a:off x="230357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1" name="Rectangle 294">
              <a:extLst>
                <a:ext uri="{FF2B5EF4-FFF2-40B4-BE49-F238E27FC236}">
                  <a16:creationId xmlns:a16="http://schemas.microsoft.com/office/drawing/2014/main" id="{EFA55645-01C9-4E13-82EA-8E04FA038108}"/>
                </a:ext>
              </a:extLst>
            </p:cNvPr>
            <p:cNvSpPr>
              <a:spLocks noChangeArrowheads="1"/>
            </p:cNvSpPr>
            <p:nvPr/>
          </p:nvSpPr>
          <p:spPr bwMode="auto">
            <a:xfrm>
              <a:off x="2253136" y="6476608"/>
              <a:ext cx="254050"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2" name="Line 295">
              <a:extLst>
                <a:ext uri="{FF2B5EF4-FFF2-40B4-BE49-F238E27FC236}">
                  <a16:creationId xmlns:a16="http://schemas.microsoft.com/office/drawing/2014/main" id="{79747730-DFC3-4E43-A89B-FAA9FAB056D4}"/>
                </a:ext>
              </a:extLst>
            </p:cNvPr>
            <p:cNvSpPr>
              <a:spLocks noChangeShapeType="1"/>
            </p:cNvSpPr>
            <p:nvPr/>
          </p:nvSpPr>
          <p:spPr bwMode="auto">
            <a:xfrm flipV="1">
              <a:off x="2858371" y="6362654"/>
              <a:ext cx="1868"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3" name="Rectangle 296">
              <a:extLst>
                <a:ext uri="{FF2B5EF4-FFF2-40B4-BE49-F238E27FC236}">
                  <a16:creationId xmlns:a16="http://schemas.microsoft.com/office/drawing/2014/main" id="{2FE83869-931D-4F0E-8B04-E5B6281777EC}"/>
                </a:ext>
              </a:extLst>
            </p:cNvPr>
            <p:cNvSpPr>
              <a:spLocks noChangeArrowheads="1"/>
            </p:cNvSpPr>
            <p:nvPr/>
          </p:nvSpPr>
          <p:spPr bwMode="auto">
            <a:xfrm>
              <a:off x="2807935" y="6476608"/>
              <a:ext cx="255918"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16</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4" name="Rectangle 297">
              <a:extLst>
                <a:ext uri="{FF2B5EF4-FFF2-40B4-BE49-F238E27FC236}">
                  <a16:creationId xmlns:a16="http://schemas.microsoft.com/office/drawing/2014/main" id="{578E6740-AAEA-46EE-9CC8-0AD4EECA2A7B}"/>
                </a:ext>
              </a:extLst>
            </p:cNvPr>
            <p:cNvSpPr>
              <a:spLocks noChangeArrowheads="1"/>
            </p:cNvSpPr>
            <p:nvPr/>
          </p:nvSpPr>
          <p:spPr bwMode="auto">
            <a:xfrm>
              <a:off x="601814" y="6472872"/>
              <a:ext cx="127025"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5" name="Line 298">
              <a:extLst>
                <a:ext uri="{FF2B5EF4-FFF2-40B4-BE49-F238E27FC236}">
                  <a16:creationId xmlns:a16="http://schemas.microsoft.com/office/drawing/2014/main" id="{15D1F0EF-F73A-4748-8621-D6436595B68C}"/>
                </a:ext>
              </a:extLst>
            </p:cNvPr>
            <p:cNvSpPr>
              <a:spLocks noChangeShapeType="1"/>
            </p:cNvSpPr>
            <p:nvPr/>
          </p:nvSpPr>
          <p:spPr bwMode="auto">
            <a:xfrm flipV="1">
              <a:off x="624230"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6" name="Oval 310">
              <a:extLst>
                <a:ext uri="{FF2B5EF4-FFF2-40B4-BE49-F238E27FC236}">
                  <a16:creationId xmlns:a16="http://schemas.microsoft.com/office/drawing/2014/main" id="{E358376D-C2E3-4A0E-91F6-A1762EAC7203}"/>
                </a:ext>
              </a:extLst>
            </p:cNvPr>
            <p:cNvSpPr>
              <a:spLocks noChangeArrowheads="1"/>
            </p:cNvSpPr>
            <p:nvPr/>
          </p:nvSpPr>
          <p:spPr bwMode="auto">
            <a:xfrm>
              <a:off x="1093101" y="5873211"/>
              <a:ext cx="31756"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7" name="Oval 311">
              <a:extLst>
                <a:ext uri="{FF2B5EF4-FFF2-40B4-BE49-F238E27FC236}">
                  <a16:creationId xmlns:a16="http://schemas.microsoft.com/office/drawing/2014/main" id="{D1AFF3EC-35C8-4CEA-A67A-749A819F030E}"/>
                </a:ext>
              </a:extLst>
            </p:cNvPr>
            <p:cNvSpPr>
              <a:spLocks noChangeArrowheads="1"/>
            </p:cNvSpPr>
            <p:nvPr/>
          </p:nvSpPr>
          <p:spPr bwMode="auto">
            <a:xfrm>
              <a:off x="1235069" y="5828376"/>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8" name="Oval 312">
              <a:extLst>
                <a:ext uri="{FF2B5EF4-FFF2-40B4-BE49-F238E27FC236}">
                  <a16:creationId xmlns:a16="http://schemas.microsoft.com/office/drawing/2014/main" id="{6F987171-F48F-41D8-8160-732654FB8E8F}"/>
                </a:ext>
              </a:extLst>
            </p:cNvPr>
            <p:cNvSpPr>
              <a:spLocks noChangeArrowheads="1"/>
            </p:cNvSpPr>
            <p:nvPr/>
          </p:nvSpPr>
          <p:spPr bwMode="auto">
            <a:xfrm>
              <a:off x="1375170" y="601892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9" name="Oval 313">
              <a:extLst>
                <a:ext uri="{FF2B5EF4-FFF2-40B4-BE49-F238E27FC236}">
                  <a16:creationId xmlns:a16="http://schemas.microsoft.com/office/drawing/2014/main" id="{9FAB8627-C477-4E11-BCBE-38E2C182B298}"/>
                </a:ext>
              </a:extLst>
            </p:cNvPr>
            <p:cNvSpPr>
              <a:spLocks noChangeArrowheads="1"/>
            </p:cNvSpPr>
            <p:nvPr/>
          </p:nvSpPr>
          <p:spPr bwMode="auto">
            <a:xfrm>
              <a:off x="1519007" y="5819036"/>
              <a:ext cx="37360"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0" name="Oval 314">
              <a:extLst>
                <a:ext uri="{FF2B5EF4-FFF2-40B4-BE49-F238E27FC236}">
                  <a16:creationId xmlns:a16="http://schemas.microsoft.com/office/drawing/2014/main" id="{754BEB47-D25C-41D5-AAED-45DAFF380759}"/>
                </a:ext>
              </a:extLst>
            </p:cNvPr>
            <p:cNvSpPr>
              <a:spLocks noChangeArrowheads="1"/>
            </p:cNvSpPr>
            <p:nvPr/>
          </p:nvSpPr>
          <p:spPr bwMode="auto">
            <a:xfrm>
              <a:off x="1662844" y="5615413"/>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1" name="Freeform 315">
              <a:extLst>
                <a:ext uri="{FF2B5EF4-FFF2-40B4-BE49-F238E27FC236}">
                  <a16:creationId xmlns:a16="http://schemas.microsoft.com/office/drawing/2014/main" id="{4B95D520-09BA-425E-8890-EFC5766FCB5F}"/>
                </a:ext>
              </a:extLst>
            </p:cNvPr>
            <p:cNvSpPr>
              <a:spLocks/>
            </p:cNvSpPr>
            <p:nvPr/>
          </p:nvSpPr>
          <p:spPr bwMode="auto">
            <a:xfrm>
              <a:off x="678402" y="5135310"/>
              <a:ext cx="2142609" cy="896689"/>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92" name="Oval 316">
              <a:extLst>
                <a:ext uri="{FF2B5EF4-FFF2-40B4-BE49-F238E27FC236}">
                  <a16:creationId xmlns:a16="http://schemas.microsoft.com/office/drawing/2014/main" id="{D6E6E582-E949-4D09-9237-14CD1E4D3765}"/>
                </a:ext>
              </a:extLst>
            </p:cNvPr>
            <p:cNvSpPr>
              <a:spLocks noChangeArrowheads="1"/>
            </p:cNvSpPr>
            <p:nvPr/>
          </p:nvSpPr>
          <p:spPr bwMode="auto">
            <a:xfrm>
              <a:off x="1806681" y="5622885"/>
              <a:ext cx="33624"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3" name="Oval 317">
              <a:extLst>
                <a:ext uri="{FF2B5EF4-FFF2-40B4-BE49-F238E27FC236}">
                  <a16:creationId xmlns:a16="http://schemas.microsoft.com/office/drawing/2014/main" id="{05188459-CD45-4454-A1C7-77E5534F2C06}"/>
                </a:ext>
              </a:extLst>
            </p:cNvPr>
            <p:cNvSpPr>
              <a:spLocks noChangeArrowheads="1"/>
            </p:cNvSpPr>
            <p:nvPr/>
          </p:nvSpPr>
          <p:spPr bwMode="auto">
            <a:xfrm>
              <a:off x="1946782" y="5563106"/>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4" name="Oval 318">
              <a:extLst>
                <a:ext uri="{FF2B5EF4-FFF2-40B4-BE49-F238E27FC236}">
                  <a16:creationId xmlns:a16="http://schemas.microsoft.com/office/drawing/2014/main" id="{0B9F515C-9827-4534-9A82-2AD076ADC2D1}"/>
                </a:ext>
              </a:extLst>
            </p:cNvPr>
            <p:cNvSpPr>
              <a:spLocks noChangeArrowheads="1"/>
            </p:cNvSpPr>
            <p:nvPr/>
          </p:nvSpPr>
          <p:spPr bwMode="auto">
            <a:xfrm>
              <a:off x="2090619" y="5533216"/>
              <a:ext cx="35492"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5" name="Oval 319">
              <a:extLst>
                <a:ext uri="{FF2B5EF4-FFF2-40B4-BE49-F238E27FC236}">
                  <a16:creationId xmlns:a16="http://schemas.microsoft.com/office/drawing/2014/main" id="{FC2829A7-394E-4B8E-8CEF-F8C0C5E6EBB2}"/>
                </a:ext>
              </a:extLst>
            </p:cNvPr>
            <p:cNvSpPr>
              <a:spLocks noChangeArrowheads="1"/>
            </p:cNvSpPr>
            <p:nvPr/>
          </p:nvSpPr>
          <p:spPr bwMode="auto">
            <a:xfrm>
              <a:off x="2230719" y="5568710"/>
              <a:ext cx="35492"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6" name="Oval 320">
              <a:extLst>
                <a:ext uri="{FF2B5EF4-FFF2-40B4-BE49-F238E27FC236}">
                  <a16:creationId xmlns:a16="http://schemas.microsoft.com/office/drawing/2014/main" id="{4894BCDA-9F79-4969-A7B6-F011BF864887}"/>
                </a:ext>
              </a:extLst>
            </p:cNvPr>
            <p:cNvSpPr>
              <a:spLocks noChangeArrowheads="1"/>
            </p:cNvSpPr>
            <p:nvPr/>
          </p:nvSpPr>
          <p:spPr bwMode="auto">
            <a:xfrm>
              <a:off x="2376424" y="5219375"/>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7" name="Oval 321">
              <a:extLst>
                <a:ext uri="{FF2B5EF4-FFF2-40B4-BE49-F238E27FC236}">
                  <a16:creationId xmlns:a16="http://schemas.microsoft.com/office/drawing/2014/main" id="{57046588-DFD6-451F-AD2A-611193B8069B}"/>
                </a:ext>
              </a:extLst>
            </p:cNvPr>
            <p:cNvSpPr>
              <a:spLocks noChangeArrowheads="1"/>
            </p:cNvSpPr>
            <p:nvPr/>
          </p:nvSpPr>
          <p:spPr bwMode="auto">
            <a:xfrm>
              <a:off x="2516525" y="5122233"/>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8" name="Oval 322">
              <a:extLst>
                <a:ext uri="{FF2B5EF4-FFF2-40B4-BE49-F238E27FC236}">
                  <a16:creationId xmlns:a16="http://schemas.microsoft.com/office/drawing/2014/main" id="{4EB6C560-21ED-437D-8917-CFA668248F9B}"/>
                </a:ext>
              </a:extLst>
            </p:cNvPr>
            <p:cNvSpPr>
              <a:spLocks noChangeArrowheads="1"/>
            </p:cNvSpPr>
            <p:nvPr/>
          </p:nvSpPr>
          <p:spPr bwMode="auto">
            <a:xfrm>
              <a:off x="2660362" y="5165200"/>
              <a:ext cx="33624"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9" name="Oval 323">
              <a:extLst>
                <a:ext uri="{FF2B5EF4-FFF2-40B4-BE49-F238E27FC236}">
                  <a16:creationId xmlns:a16="http://schemas.microsoft.com/office/drawing/2014/main" id="{05BA582A-BDBF-4A16-BC57-B5CA302BF1C9}"/>
                </a:ext>
              </a:extLst>
            </p:cNvPr>
            <p:cNvSpPr>
              <a:spLocks noChangeArrowheads="1"/>
            </p:cNvSpPr>
            <p:nvPr/>
          </p:nvSpPr>
          <p:spPr bwMode="auto">
            <a:xfrm>
              <a:off x="805427" y="5729367"/>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0" name="Oval 324">
              <a:extLst>
                <a:ext uri="{FF2B5EF4-FFF2-40B4-BE49-F238E27FC236}">
                  <a16:creationId xmlns:a16="http://schemas.microsoft.com/office/drawing/2014/main" id="{5C12C0E1-6A9A-4A19-B0AF-B1222D139CFA}"/>
                </a:ext>
              </a:extLst>
            </p:cNvPr>
            <p:cNvSpPr>
              <a:spLocks noChangeArrowheads="1"/>
            </p:cNvSpPr>
            <p:nvPr/>
          </p:nvSpPr>
          <p:spPr bwMode="auto">
            <a:xfrm>
              <a:off x="665326" y="5766729"/>
              <a:ext cx="37360"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1" name="Oval 325">
              <a:extLst>
                <a:ext uri="{FF2B5EF4-FFF2-40B4-BE49-F238E27FC236}">
                  <a16:creationId xmlns:a16="http://schemas.microsoft.com/office/drawing/2014/main" id="{D5C70C24-D8B9-4629-B932-6EF271AC3C92}"/>
                </a:ext>
              </a:extLst>
            </p:cNvPr>
            <p:cNvSpPr>
              <a:spLocks noChangeArrowheads="1"/>
            </p:cNvSpPr>
            <p:nvPr/>
          </p:nvSpPr>
          <p:spPr bwMode="auto">
            <a:xfrm>
              <a:off x="949264" y="5789146"/>
              <a:ext cx="35492"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2" name="Rectangle 326">
              <a:extLst>
                <a:ext uri="{FF2B5EF4-FFF2-40B4-BE49-F238E27FC236}">
                  <a16:creationId xmlns:a16="http://schemas.microsoft.com/office/drawing/2014/main" id="{608C0C6B-BBA2-4E78-B172-9ED13CDF67E6}"/>
                </a:ext>
              </a:extLst>
            </p:cNvPr>
            <p:cNvSpPr>
              <a:spLocks noChangeArrowheads="1"/>
            </p:cNvSpPr>
            <p:nvPr/>
          </p:nvSpPr>
          <p:spPr bwMode="auto">
            <a:xfrm>
              <a:off x="631702" y="4955972"/>
              <a:ext cx="1511221" cy="1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000" b="0" i="0" u="none" strike="noStrike" kern="0" cap="none" spc="0" normalizeH="0" baseline="0" noProof="0" dirty="0">
                  <a:ln>
                    <a:noFill/>
                  </a:ln>
                  <a:solidFill>
                    <a:srgbClr val="000000"/>
                  </a:solidFill>
                  <a:effectLst/>
                  <a:uLnTx/>
                  <a:uFillTx/>
                  <a:latin typeface="Times New Roman" pitchFamily="18" charset="0"/>
                  <a:cs typeface="Arial" charset="0"/>
                </a:rPr>
                <a:t>A data series </a:t>
              </a:r>
              <a:r>
                <a:rPr kumimoji="0" lang="en-US" altLang="zh-CN" sz="1000" b="0" i="1" u="none" strike="noStrike" kern="0" cap="none" spc="0" normalizeH="0" baseline="0" noProof="0" dirty="0">
                  <a:ln>
                    <a:noFill/>
                  </a:ln>
                  <a:solidFill>
                    <a:srgbClr val="000000"/>
                  </a:solidFill>
                  <a:effectLst/>
                  <a:uLnTx/>
                  <a:uFillTx/>
                  <a:latin typeface="Times New Roman" pitchFamily="18" charset="0"/>
                  <a:cs typeface="Arial" charset="0"/>
                </a:rPr>
                <a:t>T</a:t>
              </a:r>
              <a:endParaRPr kumimoji="0" lang="en-US" altLang="zh-CN" sz="1000" b="0" i="1" u="none" strike="noStrike" kern="0" cap="none" spc="0" normalizeH="0" baseline="0" noProof="0" dirty="0">
                <a:ln>
                  <a:noFill/>
                </a:ln>
                <a:solidFill>
                  <a:prstClr val="black"/>
                </a:solidFill>
                <a:effectLst/>
                <a:uLnTx/>
                <a:uFillTx/>
                <a:latin typeface="Times New Roman" pitchFamily="18" charset="0"/>
                <a:cs typeface="Arial" charset="0"/>
              </a:endParaRPr>
            </a:p>
          </p:txBody>
        </p:sp>
        <p:sp>
          <p:nvSpPr>
            <p:cNvPr id="403" name="Oval 328">
              <a:extLst>
                <a:ext uri="{FF2B5EF4-FFF2-40B4-BE49-F238E27FC236}">
                  <a16:creationId xmlns:a16="http://schemas.microsoft.com/office/drawing/2014/main" id="{7E7400C1-71E8-47AA-90AB-73132FE0ECE4}"/>
                </a:ext>
              </a:extLst>
            </p:cNvPr>
            <p:cNvSpPr>
              <a:spLocks noChangeArrowheads="1"/>
            </p:cNvSpPr>
            <p:nvPr/>
          </p:nvSpPr>
          <p:spPr bwMode="auto">
            <a:xfrm>
              <a:off x="2796727" y="519135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grpSp>
      <p:sp>
        <p:nvSpPr>
          <p:cNvPr id="441" name="Content Placeholder 2">
            <a:extLst>
              <a:ext uri="{FF2B5EF4-FFF2-40B4-BE49-F238E27FC236}">
                <a16:creationId xmlns:a16="http://schemas.microsoft.com/office/drawing/2014/main" id="{FF5C285D-77B9-42B7-AD3C-12BB2BD6BB2C}"/>
              </a:ext>
            </a:extLst>
          </p:cNvPr>
          <p:cNvSpPr txBox="1">
            <a:spLocks/>
          </p:cNvSpPr>
          <p:nvPr/>
        </p:nvSpPr>
        <p:spPr bwMode="auto">
          <a:xfrm>
            <a:off x="457200" y="1905001"/>
            <a:ext cx="5257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125" marR="0" lvl="0" indent="-255588" algn="l" defTabSz="914400" rtl="0" eaLnBrk="1" fontAlgn="base" latinLnBrk="0" hangingPunct="1">
              <a:lnSpc>
                <a:spcPct val="80000"/>
              </a:lnSpc>
              <a:spcBef>
                <a:spcPts val="300"/>
              </a:spcBef>
              <a:spcAft>
                <a:spcPct val="0"/>
              </a:spcAft>
              <a:buClr>
                <a:srgbClr val="A04DA3"/>
              </a:buClr>
              <a:buSzTx/>
              <a:buFont typeface="Georgia" pitchFamily="18" charset="0"/>
              <a:buChar char="•"/>
              <a:tabLst/>
              <a:defRPr/>
            </a:pPr>
            <a:r>
              <a:rPr kumimoji="0" lang="en-US" sz="2100" b="1" i="0" u="none" strike="noStrike" kern="1200" cap="none" spc="0" normalizeH="0" baseline="0" noProof="0" dirty="0">
                <a:ln>
                  <a:noFill/>
                </a:ln>
                <a:solidFill>
                  <a:sysClr val="windowText" lastClr="000000"/>
                </a:solidFill>
                <a:effectLst/>
                <a:uLnTx/>
                <a:uFillTx/>
                <a:latin typeface="Georgia"/>
                <a:ea typeface="+mn-ea"/>
                <a:cs typeface="+mn-cs"/>
              </a:rPr>
              <a:t>S</a:t>
            </a:r>
            <a:r>
              <a:rPr kumimoji="0" lang="en-US" sz="2100" b="0" i="0" u="none" strike="noStrike" kern="1200" cap="none" spc="0" normalizeH="0" baseline="0" noProof="0" dirty="0">
                <a:ln>
                  <a:noFill/>
                </a:ln>
                <a:solidFill>
                  <a:sysClr val="windowText" lastClr="000000"/>
                </a:solidFill>
                <a:effectLst/>
                <a:uLnTx/>
                <a:uFillTx/>
                <a:latin typeface="Georgia"/>
                <a:ea typeface="+mn-ea"/>
                <a:cs typeface="+mn-cs"/>
              </a:rPr>
              <a:t>ymbolic </a:t>
            </a:r>
            <a:r>
              <a:rPr kumimoji="0" lang="en-US" sz="2100" b="1" i="0" u="none" strike="noStrike" kern="1200" cap="none" spc="0" normalizeH="0" baseline="0" noProof="0" dirty="0">
                <a:ln>
                  <a:noFill/>
                </a:ln>
                <a:solidFill>
                  <a:sysClr val="windowText" lastClr="000000"/>
                </a:solidFill>
                <a:effectLst/>
                <a:uLnTx/>
                <a:uFillTx/>
                <a:latin typeface="Georgia"/>
                <a:ea typeface="+mn-ea"/>
                <a:cs typeface="+mn-cs"/>
              </a:rPr>
              <a:t>A</a:t>
            </a:r>
            <a:r>
              <a:rPr kumimoji="0" lang="en-US" sz="2100" b="0" i="0" u="none" strike="noStrike" kern="1200" cap="none" spc="0" normalizeH="0" baseline="0" noProof="0" dirty="0">
                <a:ln>
                  <a:noFill/>
                </a:ln>
                <a:solidFill>
                  <a:sysClr val="windowText" lastClr="000000"/>
                </a:solidFill>
                <a:effectLst/>
                <a:uLnTx/>
                <a:uFillTx/>
                <a:latin typeface="Georgia"/>
                <a:ea typeface="+mn-ea"/>
                <a:cs typeface="+mn-cs"/>
              </a:rPr>
              <a:t>ggregate </a:t>
            </a:r>
            <a:r>
              <a:rPr kumimoji="0" lang="en-US" sz="2100" b="0" i="0" u="none" strike="noStrike" kern="1200" cap="none" spc="0" normalizeH="0" baseline="0" noProof="0" dirty="0" err="1">
                <a:ln>
                  <a:noFill/>
                </a:ln>
                <a:solidFill>
                  <a:sysClr val="windowText" lastClr="000000"/>
                </a:solidFill>
                <a:effectLst/>
                <a:uLnTx/>
                <a:uFillTx/>
                <a:latin typeface="Georgia"/>
                <a:ea typeface="+mn-ea"/>
                <a:cs typeface="+mn-cs"/>
              </a:rPr>
              <a:t>appro</a:t>
            </a:r>
            <a:r>
              <a:rPr kumimoji="0" lang="en-US" sz="2100" b="1" i="0" u="none" strike="noStrike" kern="1200" cap="none" spc="0" normalizeH="0" baseline="0" noProof="0" dirty="0" err="1">
                <a:ln>
                  <a:noFill/>
                </a:ln>
                <a:solidFill>
                  <a:sysClr val="windowText" lastClr="000000"/>
                </a:solidFill>
                <a:effectLst/>
                <a:uLnTx/>
                <a:uFillTx/>
                <a:latin typeface="Georgia"/>
                <a:ea typeface="+mn-ea"/>
                <a:cs typeface="+mn-cs"/>
              </a:rPr>
              <a:t>X</a:t>
            </a:r>
            <a:r>
              <a:rPr kumimoji="0" lang="en-US" sz="2100" b="0" i="0" u="none" strike="noStrike" kern="1200" cap="none" spc="0" normalizeH="0" baseline="0" noProof="0" dirty="0" err="1">
                <a:ln>
                  <a:noFill/>
                </a:ln>
                <a:solidFill>
                  <a:sysClr val="windowText" lastClr="000000"/>
                </a:solidFill>
                <a:effectLst/>
                <a:uLnTx/>
                <a:uFillTx/>
                <a:latin typeface="Georgia"/>
                <a:ea typeface="+mn-ea"/>
                <a:cs typeface="+mn-cs"/>
              </a:rPr>
              <a:t>imation</a:t>
            </a:r>
            <a:r>
              <a:rPr kumimoji="0" lang="en-US" sz="2100" b="0" i="0" u="none" strike="noStrike" kern="1200" cap="none" spc="0" normalizeH="0" baseline="0" noProof="0" dirty="0">
                <a:ln>
                  <a:noFill/>
                </a:ln>
                <a:solidFill>
                  <a:sysClr val="windowText" lastClr="000000"/>
                </a:solidFill>
                <a:effectLst/>
                <a:uLnTx/>
                <a:uFillTx/>
                <a:latin typeface="Georgia"/>
                <a:ea typeface="+mn-ea"/>
                <a:cs typeface="+mn-cs"/>
              </a:rPr>
              <a:t> (SAX) </a:t>
            </a: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pitchFamily="2" charset="2"/>
              <a:buNone/>
              <a:tabLst/>
              <a:defRPr/>
            </a:pPr>
            <a:endParaRPr kumimoji="0" lang="en-US" sz="2000" b="0" i="0" u="none" strike="noStrike" kern="1200" cap="none" spc="0" normalizeH="0" baseline="0" noProof="0" dirty="0">
              <a:ln>
                <a:noFill/>
              </a:ln>
              <a:solidFill>
                <a:srgbClr val="53548A"/>
              </a:solidFill>
              <a:effectLst/>
              <a:uLnTx/>
              <a:uFillTx/>
              <a:latin typeface="Georgia"/>
              <a:ea typeface="+mn-ea"/>
              <a:cs typeface="+mn-cs"/>
            </a:endParaRP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pitchFamily="2" charset="2"/>
              <a:buNone/>
              <a:tabLst/>
              <a:defRPr/>
            </a:pPr>
            <a:endParaRPr kumimoji="0" lang="en-US" sz="2000" b="0" i="0" u="none" strike="noStrike" kern="1200" cap="none" spc="0" normalizeH="0" baseline="0" noProof="0" dirty="0">
              <a:ln>
                <a:noFill/>
              </a:ln>
              <a:solidFill>
                <a:srgbClr val="53548A"/>
              </a:solidFill>
              <a:effectLst/>
              <a:uLnTx/>
              <a:uFillTx/>
              <a:latin typeface="Georgia"/>
              <a:ea typeface="+mn-ea"/>
              <a:cs typeface="+mn-cs"/>
            </a:endParaRPr>
          </a:p>
          <a:p>
            <a:pPr marL="657225" marR="0" lvl="1" indent="-246063" algn="l" defTabSz="914400" rtl="0" eaLnBrk="1" fontAlgn="base" latinLnBrk="0" hangingPunct="1">
              <a:lnSpc>
                <a:spcPct val="80000"/>
              </a:lnSpc>
              <a:spcBef>
                <a:spcPts val="300"/>
              </a:spcBef>
              <a:spcAft>
                <a:spcPct val="0"/>
              </a:spcAft>
              <a:buClr>
                <a:srgbClr val="438086"/>
              </a:buClr>
              <a:buSzTx/>
              <a:buFont typeface="Wingdings" pitchFamily="2" charset="2"/>
              <a:buNone/>
              <a:tabLst/>
              <a:defRPr/>
            </a:pPr>
            <a:br>
              <a:rPr kumimoji="0" lang="en-US" sz="2000" b="0" i="0" u="none" strike="noStrike" kern="1200" cap="none" spc="0" normalizeH="0" baseline="0" noProof="0" dirty="0">
                <a:ln>
                  <a:noFill/>
                </a:ln>
                <a:solidFill>
                  <a:srgbClr val="438086"/>
                </a:solidFill>
                <a:effectLst/>
                <a:uLnTx/>
                <a:uFillTx/>
                <a:latin typeface="Georgia"/>
                <a:ea typeface="+mn-ea"/>
                <a:cs typeface="+mn-cs"/>
              </a:rPr>
            </a:br>
            <a:endParaRPr kumimoji="0" lang="en-US" sz="2000" b="0" i="0" u="none" strike="noStrike" kern="1200" cap="none" spc="0" normalizeH="0" baseline="0" noProof="0" dirty="0">
              <a:ln>
                <a:noFill/>
              </a:ln>
              <a:solidFill>
                <a:srgbClr val="438086"/>
              </a:solidFill>
              <a:effectLst/>
              <a:uLnTx/>
              <a:uFillTx/>
              <a:latin typeface="Georgia"/>
              <a:ea typeface="+mn-ea"/>
              <a:cs typeface="+mn-cs"/>
            </a:endParaRP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itle 1"/>
          <p:cNvSpPr>
            <a:spLocks noGrp="1"/>
          </p:cNvSpPr>
          <p:nvPr>
            <p:ph type="title"/>
          </p:nvPr>
        </p:nvSpPr>
        <p:spPr>
          <a:xfrm>
            <a:off x="457200" y="609600"/>
            <a:ext cx="8229600" cy="1066800"/>
          </a:xfrm>
        </p:spPr>
        <p:txBody>
          <a:bodyPr/>
          <a:lstStyle/>
          <a:p>
            <a:pPr eaLnBrk="1" hangingPunct="1"/>
            <a:r>
              <a:rPr lang="en-US" altLang="en-US" sz="3600" dirty="0" err="1"/>
              <a:t>iSAX</a:t>
            </a:r>
            <a:r>
              <a:rPr lang="en-US" altLang="en-US" sz="3600" dirty="0"/>
              <a:t> Summarization</a:t>
            </a:r>
          </a:p>
        </p:txBody>
      </p:sp>
      <p:sp>
        <p:nvSpPr>
          <p:cNvPr id="2" name="Espace réservé du pied de page 1">
            <a:extLst>
              <a:ext uri="{FF2B5EF4-FFF2-40B4-BE49-F238E27FC236}">
                <a16:creationId xmlns:a16="http://schemas.microsoft.com/office/drawing/2014/main" id="{9593509E-422B-4ABA-80A4-625BFF557C25}"/>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6EEB40D-6068-45DB-9D1C-92F31F6EFC2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109</a:t>
            </a:fld>
            <a:endParaRPr lang="en-US" dirty="0"/>
          </a:p>
        </p:txBody>
      </p:sp>
      <p:grpSp>
        <p:nvGrpSpPr>
          <p:cNvPr id="357" name="Group 3">
            <a:extLst>
              <a:ext uri="{FF2B5EF4-FFF2-40B4-BE49-F238E27FC236}">
                <a16:creationId xmlns:a16="http://schemas.microsoft.com/office/drawing/2014/main" id="{9271B291-AE09-496F-B365-1A158550CC40}"/>
              </a:ext>
            </a:extLst>
          </p:cNvPr>
          <p:cNvGrpSpPr>
            <a:grpSpLocks/>
          </p:cNvGrpSpPr>
          <p:nvPr/>
        </p:nvGrpSpPr>
        <p:grpSpPr bwMode="auto">
          <a:xfrm>
            <a:off x="6156326" y="1060452"/>
            <a:ext cx="2759075" cy="1835476"/>
            <a:chOff x="304800" y="4718723"/>
            <a:chExt cx="2759053" cy="1834801"/>
          </a:xfrm>
        </p:grpSpPr>
        <p:sp>
          <p:nvSpPr>
            <p:cNvPr id="358" name="Line 271">
              <a:extLst>
                <a:ext uri="{FF2B5EF4-FFF2-40B4-BE49-F238E27FC236}">
                  <a16:creationId xmlns:a16="http://schemas.microsoft.com/office/drawing/2014/main" id="{9A206602-96D0-4431-9CA9-BD1311C34E3F}"/>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59" name="Line 272">
              <a:extLst>
                <a:ext uri="{FF2B5EF4-FFF2-40B4-BE49-F238E27FC236}">
                  <a16:creationId xmlns:a16="http://schemas.microsoft.com/office/drawing/2014/main" id="{9707EB65-1FE1-44BF-9804-75601A53F904}"/>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0" name="Line 273">
              <a:extLst>
                <a:ext uri="{FF2B5EF4-FFF2-40B4-BE49-F238E27FC236}">
                  <a16:creationId xmlns:a16="http://schemas.microsoft.com/office/drawing/2014/main" id="{A918C12E-2D43-47D0-9C2A-1DCCCE0076D5}"/>
                </a:ext>
              </a:extLst>
            </p:cNvPr>
            <p:cNvSpPr>
              <a:spLocks noChangeShapeType="1"/>
            </p:cNvSpPr>
            <p:nvPr/>
          </p:nvSpPr>
          <p:spPr bwMode="auto">
            <a:xfrm>
              <a:off x="474789" y="6452322"/>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1" name="Rectangle 274">
              <a:extLst>
                <a:ext uri="{FF2B5EF4-FFF2-40B4-BE49-F238E27FC236}">
                  <a16:creationId xmlns:a16="http://schemas.microsoft.com/office/drawing/2014/main" id="{58AFB34B-D22F-4DC1-952E-5BADF72D6156}"/>
                </a:ext>
              </a:extLst>
            </p:cNvPr>
            <p:cNvSpPr>
              <a:spLocks noChangeArrowheads="1"/>
            </p:cNvSpPr>
            <p:nvPr/>
          </p:nvSpPr>
          <p:spPr bwMode="auto">
            <a:xfrm>
              <a:off x="304800" y="639627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2" name="Line 275">
              <a:extLst>
                <a:ext uri="{FF2B5EF4-FFF2-40B4-BE49-F238E27FC236}">
                  <a16:creationId xmlns:a16="http://schemas.microsoft.com/office/drawing/2014/main" id="{D9896E74-4861-4468-BE26-1730EBCB76BF}"/>
                </a:ext>
              </a:extLst>
            </p:cNvPr>
            <p:cNvSpPr>
              <a:spLocks noChangeShapeType="1"/>
            </p:cNvSpPr>
            <p:nvPr/>
          </p:nvSpPr>
          <p:spPr bwMode="auto">
            <a:xfrm>
              <a:off x="474789" y="6170239"/>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3" name="Rectangle 276">
              <a:extLst>
                <a:ext uri="{FF2B5EF4-FFF2-40B4-BE49-F238E27FC236}">
                  <a16:creationId xmlns:a16="http://schemas.microsoft.com/office/drawing/2014/main" id="{32E1E609-9A67-4529-A59C-01B8B6CFEA1D}"/>
                </a:ext>
              </a:extLst>
            </p:cNvPr>
            <p:cNvSpPr>
              <a:spLocks noChangeArrowheads="1"/>
            </p:cNvSpPr>
            <p:nvPr/>
          </p:nvSpPr>
          <p:spPr bwMode="auto">
            <a:xfrm>
              <a:off x="304800" y="611232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4" name="Line 277">
              <a:extLst>
                <a:ext uri="{FF2B5EF4-FFF2-40B4-BE49-F238E27FC236}">
                  <a16:creationId xmlns:a16="http://schemas.microsoft.com/office/drawing/2014/main" id="{A0D29670-1CB5-4F93-9905-265C982874B8}"/>
                </a:ext>
              </a:extLst>
            </p:cNvPr>
            <p:cNvSpPr>
              <a:spLocks noChangeShapeType="1"/>
            </p:cNvSpPr>
            <p:nvPr/>
          </p:nvSpPr>
          <p:spPr bwMode="auto">
            <a:xfrm>
              <a:off x="474789" y="5890024"/>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5" name="Rectangle 278">
              <a:extLst>
                <a:ext uri="{FF2B5EF4-FFF2-40B4-BE49-F238E27FC236}">
                  <a16:creationId xmlns:a16="http://schemas.microsoft.com/office/drawing/2014/main" id="{47D11F32-371B-4369-A234-1AC33887C6D3}"/>
                </a:ext>
              </a:extLst>
            </p:cNvPr>
            <p:cNvSpPr>
              <a:spLocks noChangeArrowheads="1"/>
            </p:cNvSpPr>
            <p:nvPr/>
          </p:nvSpPr>
          <p:spPr bwMode="auto">
            <a:xfrm>
              <a:off x="304800" y="5828376"/>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6" name="Line 279">
              <a:extLst>
                <a:ext uri="{FF2B5EF4-FFF2-40B4-BE49-F238E27FC236}">
                  <a16:creationId xmlns:a16="http://schemas.microsoft.com/office/drawing/2014/main" id="{CF4C18A6-A136-490E-A1F8-6F69A0FA2A56}"/>
                </a:ext>
              </a:extLst>
            </p:cNvPr>
            <p:cNvSpPr>
              <a:spLocks noChangeShapeType="1"/>
            </p:cNvSpPr>
            <p:nvPr/>
          </p:nvSpPr>
          <p:spPr bwMode="auto">
            <a:xfrm>
              <a:off x="474789" y="5615413"/>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7" name="Rectangle 280">
              <a:extLst>
                <a:ext uri="{FF2B5EF4-FFF2-40B4-BE49-F238E27FC236}">
                  <a16:creationId xmlns:a16="http://schemas.microsoft.com/office/drawing/2014/main" id="{F2427CA6-621B-41CA-A268-A56BACA55DC3}"/>
                </a:ext>
              </a:extLst>
            </p:cNvPr>
            <p:cNvSpPr>
              <a:spLocks noChangeArrowheads="1"/>
            </p:cNvSpPr>
            <p:nvPr/>
          </p:nvSpPr>
          <p:spPr bwMode="auto">
            <a:xfrm>
              <a:off x="344028" y="555563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8" name="Line 281">
              <a:extLst>
                <a:ext uri="{FF2B5EF4-FFF2-40B4-BE49-F238E27FC236}">
                  <a16:creationId xmlns:a16="http://schemas.microsoft.com/office/drawing/2014/main" id="{DE8F6E2C-39AC-43EC-B2B9-849E5A6C1D3B}"/>
                </a:ext>
              </a:extLst>
            </p:cNvPr>
            <p:cNvSpPr>
              <a:spLocks noChangeShapeType="1"/>
            </p:cNvSpPr>
            <p:nvPr/>
          </p:nvSpPr>
          <p:spPr bwMode="auto">
            <a:xfrm>
              <a:off x="474789" y="5331461"/>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9" name="Rectangle 282">
              <a:extLst>
                <a:ext uri="{FF2B5EF4-FFF2-40B4-BE49-F238E27FC236}">
                  <a16:creationId xmlns:a16="http://schemas.microsoft.com/office/drawing/2014/main" id="{1721A05B-6482-4777-96A1-DAD1A62EEE39}"/>
                </a:ext>
              </a:extLst>
            </p:cNvPr>
            <p:cNvSpPr>
              <a:spLocks noChangeArrowheads="1"/>
            </p:cNvSpPr>
            <p:nvPr/>
          </p:nvSpPr>
          <p:spPr bwMode="auto">
            <a:xfrm>
              <a:off x="344028" y="527168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0" name="Line 283">
              <a:extLst>
                <a:ext uri="{FF2B5EF4-FFF2-40B4-BE49-F238E27FC236}">
                  <a16:creationId xmlns:a16="http://schemas.microsoft.com/office/drawing/2014/main" id="{4ADAFA04-E197-4C46-B97F-A0272CE5DD4B}"/>
                </a:ext>
              </a:extLst>
            </p:cNvPr>
            <p:cNvSpPr>
              <a:spLocks noChangeShapeType="1"/>
            </p:cNvSpPr>
            <p:nvPr/>
          </p:nvSpPr>
          <p:spPr bwMode="auto">
            <a:xfrm>
              <a:off x="474789" y="5053114"/>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1" name="Rectangle 284">
              <a:extLst>
                <a:ext uri="{FF2B5EF4-FFF2-40B4-BE49-F238E27FC236}">
                  <a16:creationId xmlns:a16="http://schemas.microsoft.com/office/drawing/2014/main" id="{FEC59A52-9F0A-430D-85E1-EE2DE9FC66F1}"/>
                </a:ext>
              </a:extLst>
            </p:cNvPr>
            <p:cNvSpPr>
              <a:spLocks noChangeArrowheads="1"/>
            </p:cNvSpPr>
            <p:nvPr/>
          </p:nvSpPr>
          <p:spPr bwMode="auto">
            <a:xfrm>
              <a:off x="344028" y="4991466"/>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2" name="Line 285">
              <a:extLst>
                <a:ext uri="{FF2B5EF4-FFF2-40B4-BE49-F238E27FC236}">
                  <a16:creationId xmlns:a16="http://schemas.microsoft.com/office/drawing/2014/main" id="{D27113FA-E3E5-443F-B1F8-9E44E9377432}"/>
                </a:ext>
              </a:extLst>
            </p:cNvPr>
            <p:cNvSpPr>
              <a:spLocks noChangeShapeType="1"/>
            </p:cNvSpPr>
            <p:nvPr/>
          </p:nvSpPr>
          <p:spPr bwMode="auto">
            <a:xfrm>
              <a:off x="474789" y="4778503"/>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3" name="Rectangle 286">
              <a:extLst>
                <a:ext uri="{FF2B5EF4-FFF2-40B4-BE49-F238E27FC236}">
                  <a16:creationId xmlns:a16="http://schemas.microsoft.com/office/drawing/2014/main" id="{F9EE2D26-082F-4D46-9FD6-44CBA50C8C50}"/>
                </a:ext>
              </a:extLst>
            </p:cNvPr>
            <p:cNvSpPr>
              <a:spLocks noChangeArrowheads="1"/>
            </p:cNvSpPr>
            <p:nvPr/>
          </p:nvSpPr>
          <p:spPr bwMode="auto">
            <a:xfrm>
              <a:off x="344028" y="471872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4" name="Line 287">
              <a:extLst>
                <a:ext uri="{FF2B5EF4-FFF2-40B4-BE49-F238E27FC236}">
                  <a16:creationId xmlns:a16="http://schemas.microsoft.com/office/drawing/2014/main" id="{DBD387F2-9576-4E8F-8EED-478C19B04329}"/>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5" name="Line 288">
              <a:extLst>
                <a:ext uri="{FF2B5EF4-FFF2-40B4-BE49-F238E27FC236}">
                  <a16:creationId xmlns:a16="http://schemas.microsoft.com/office/drawing/2014/main" id="{758F29E7-7D38-4BE9-B047-F3BC6D203F4E}"/>
                </a:ext>
              </a:extLst>
            </p:cNvPr>
            <p:cNvSpPr>
              <a:spLocks noChangeShapeType="1"/>
            </p:cNvSpPr>
            <p:nvPr/>
          </p:nvSpPr>
          <p:spPr bwMode="auto">
            <a:xfrm>
              <a:off x="624230" y="6452322"/>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6" name="Line 289">
              <a:extLst>
                <a:ext uri="{FF2B5EF4-FFF2-40B4-BE49-F238E27FC236}">
                  <a16:creationId xmlns:a16="http://schemas.microsoft.com/office/drawing/2014/main" id="{F2AA55D7-8A2A-48AA-8DC8-5299D2681764}"/>
                </a:ext>
              </a:extLst>
            </p:cNvPr>
            <p:cNvSpPr>
              <a:spLocks noChangeShapeType="1"/>
            </p:cNvSpPr>
            <p:nvPr/>
          </p:nvSpPr>
          <p:spPr bwMode="auto">
            <a:xfrm flipV="1">
              <a:off x="1175293"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7" name="Rectangle 290">
              <a:extLst>
                <a:ext uri="{FF2B5EF4-FFF2-40B4-BE49-F238E27FC236}">
                  <a16:creationId xmlns:a16="http://schemas.microsoft.com/office/drawing/2014/main" id="{6221B7B2-09E5-4456-B55F-550BE7944094}"/>
                </a:ext>
              </a:extLst>
            </p:cNvPr>
            <p:cNvSpPr>
              <a:spLocks noChangeArrowheads="1"/>
            </p:cNvSpPr>
            <p:nvPr/>
          </p:nvSpPr>
          <p:spPr bwMode="auto">
            <a:xfrm>
              <a:off x="1141669" y="6476608"/>
              <a:ext cx="130761"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4</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8" name="Line 291">
              <a:extLst>
                <a:ext uri="{FF2B5EF4-FFF2-40B4-BE49-F238E27FC236}">
                  <a16:creationId xmlns:a16="http://schemas.microsoft.com/office/drawing/2014/main" id="{715130F3-250F-4BC4-B2F9-E5F4F6DA83A5}"/>
                </a:ext>
              </a:extLst>
            </p:cNvPr>
            <p:cNvSpPr>
              <a:spLocks noChangeShapeType="1"/>
            </p:cNvSpPr>
            <p:nvPr/>
          </p:nvSpPr>
          <p:spPr bwMode="auto">
            <a:xfrm flipV="1">
              <a:off x="1733828"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9" name="Rectangle 292">
              <a:extLst>
                <a:ext uri="{FF2B5EF4-FFF2-40B4-BE49-F238E27FC236}">
                  <a16:creationId xmlns:a16="http://schemas.microsoft.com/office/drawing/2014/main" id="{FCECB813-23F2-4663-BE5B-556A9049C076}"/>
                </a:ext>
              </a:extLst>
            </p:cNvPr>
            <p:cNvSpPr>
              <a:spLocks noChangeArrowheads="1"/>
            </p:cNvSpPr>
            <p:nvPr/>
          </p:nvSpPr>
          <p:spPr bwMode="auto">
            <a:xfrm>
              <a:off x="1702072" y="6476608"/>
              <a:ext cx="125157"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8</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0" name="Line 293">
              <a:extLst>
                <a:ext uri="{FF2B5EF4-FFF2-40B4-BE49-F238E27FC236}">
                  <a16:creationId xmlns:a16="http://schemas.microsoft.com/office/drawing/2014/main" id="{869FE6ED-7EF0-4B81-A9E3-26D711C41437}"/>
                </a:ext>
              </a:extLst>
            </p:cNvPr>
            <p:cNvSpPr>
              <a:spLocks noChangeShapeType="1"/>
            </p:cNvSpPr>
            <p:nvPr/>
          </p:nvSpPr>
          <p:spPr bwMode="auto">
            <a:xfrm flipV="1">
              <a:off x="230357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1" name="Rectangle 294">
              <a:extLst>
                <a:ext uri="{FF2B5EF4-FFF2-40B4-BE49-F238E27FC236}">
                  <a16:creationId xmlns:a16="http://schemas.microsoft.com/office/drawing/2014/main" id="{EFA55645-01C9-4E13-82EA-8E04FA038108}"/>
                </a:ext>
              </a:extLst>
            </p:cNvPr>
            <p:cNvSpPr>
              <a:spLocks noChangeArrowheads="1"/>
            </p:cNvSpPr>
            <p:nvPr/>
          </p:nvSpPr>
          <p:spPr bwMode="auto">
            <a:xfrm>
              <a:off x="2253136" y="6476608"/>
              <a:ext cx="254050"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2" name="Line 295">
              <a:extLst>
                <a:ext uri="{FF2B5EF4-FFF2-40B4-BE49-F238E27FC236}">
                  <a16:creationId xmlns:a16="http://schemas.microsoft.com/office/drawing/2014/main" id="{79747730-DFC3-4E43-A89B-FAA9FAB056D4}"/>
                </a:ext>
              </a:extLst>
            </p:cNvPr>
            <p:cNvSpPr>
              <a:spLocks noChangeShapeType="1"/>
            </p:cNvSpPr>
            <p:nvPr/>
          </p:nvSpPr>
          <p:spPr bwMode="auto">
            <a:xfrm flipV="1">
              <a:off x="2858371" y="6362654"/>
              <a:ext cx="1868"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3" name="Rectangle 296">
              <a:extLst>
                <a:ext uri="{FF2B5EF4-FFF2-40B4-BE49-F238E27FC236}">
                  <a16:creationId xmlns:a16="http://schemas.microsoft.com/office/drawing/2014/main" id="{2FE83869-931D-4F0E-8B04-E5B6281777EC}"/>
                </a:ext>
              </a:extLst>
            </p:cNvPr>
            <p:cNvSpPr>
              <a:spLocks noChangeArrowheads="1"/>
            </p:cNvSpPr>
            <p:nvPr/>
          </p:nvSpPr>
          <p:spPr bwMode="auto">
            <a:xfrm>
              <a:off x="2807935" y="6476608"/>
              <a:ext cx="255918"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16</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4" name="Rectangle 297">
              <a:extLst>
                <a:ext uri="{FF2B5EF4-FFF2-40B4-BE49-F238E27FC236}">
                  <a16:creationId xmlns:a16="http://schemas.microsoft.com/office/drawing/2014/main" id="{578E6740-AAEA-46EE-9CC8-0AD4EECA2A7B}"/>
                </a:ext>
              </a:extLst>
            </p:cNvPr>
            <p:cNvSpPr>
              <a:spLocks noChangeArrowheads="1"/>
            </p:cNvSpPr>
            <p:nvPr/>
          </p:nvSpPr>
          <p:spPr bwMode="auto">
            <a:xfrm>
              <a:off x="601814" y="6472872"/>
              <a:ext cx="127025"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5" name="Line 298">
              <a:extLst>
                <a:ext uri="{FF2B5EF4-FFF2-40B4-BE49-F238E27FC236}">
                  <a16:creationId xmlns:a16="http://schemas.microsoft.com/office/drawing/2014/main" id="{15D1F0EF-F73A-4748-8621-D6436595B68C}"/>
                </a:ext>
              </a:extLst>
            </p:cNvPr>
            <p:cNvSpPr>
              <a:spLocks noChangeShapeType="1"/>
            </p:cNvSpPr>
            <p:nvPr/>
          </p:nvSpPr>
          <p:spPr bwMode="auto">
            <a:xfrm flipV="1">
              <a:off x="624230"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6" name="Oval 310">
              <a:extLst>
                <a:ext uri="{FF2B5EF4-FFF2-40B4-BE49-F238E27FC236}">
                  <a16:creationId xmlns:a16="http://schemas.microsoft.com/office/drawing/2014/main" id="{E358376D-C2E3-4A0E-91F6-A1762EAC7203}"/>
                </a:ext>
              </a:extLst>
            </p:cNvPr>
            <p:cNvSpPr>
              <a:spLocks noChangeArrowheads="1"/>
            </p:cNvSpPr>
            <p:nvPr/>
          </p:nvSpPr>
          <p:spPr bwMode="auto">
            <a:xfrm>
              <a:off x="1093101" y="5873211"/>
              <a:ext cx="31756"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7" name="Oval 311">
              <a:extLst>
                <a:ext uri="{FF2B5EF4-FFF2-40B4-BE49-F238E27FC236}">
                  <a16:creationId xmlns:a16="http://schemas.microsoft.com/office/drawing/2014/main" id="{D1AFF3EC-35C8-4CEA-A67A-749A819F030E}"/>
                </a:ext>
              </a:extLst>
            </p:cNvPr>
            <p:cNvSpPr>
              <a:spLocks noChangeArrowheads="1"/>
            </p:cNvSpPr>
            <p:nvPr/>
          </p:nvSpPr>
          <p:spPr bwMode="auto">
            <a:xfrm>
              <a:off x="1235069" y="5828376"/>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8" name="Oval 312">
              <a:extLst>
                <a:ext uri="{FF2B5EF4-FFF2-40B4-BE49-F238E27FC236}">
                  <a16:creationId xmlns:a16="http://schemas.microsoft.com/office/drawing/2014/main" id="{6F987171-F48F-41D8-8160-732654FB8E8F}"/>
                </a:ext>
              </a:extLst>
            </p:cNvPr>
            <p:cNvSpPr>
              <a:spLocks noChangeArrowheads="1"/>
            </p:cNvSpPr>
            <p:nvPr/>
          </p:nvSpPr>
          <p:spPr bwMode="auto">
            <a:xfrm>
              <a:off x="1375170" y="601892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9" name="Oval 313">
              <a:extLst>
                <a:ext uri="{FF2B5EF4-FFF2-40B4-BE49-F238E27FC236}">
                  <a16:creationId xmlns:a16="http://schemas.microsoft.com/office/drawing/2014/main" id="{9FAB8627-C477-4E11-BCBE-38E2C182B298}"/>
                </a:ext>
              </a:extLst>
            </p:cNvPr>
            <p:cNvSpPr>
              <a:spLocks noChangeArrowheads="1"/>
            </p:cNvSpPr>
            <p:nvPr/>
          </p:nvSpPr>
          <p:spPr bwMode="auto">
            <a:xfrm>
              <a:off x="1519007" y="5819036"/>
              <a:ext cx="37360"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0" name="Oval 314">
              <a:extLst>
                <a:ext uri="{FF2B5EF4-FFF2-40B4-BE49-F238E27FC236}">
                  <a16:creationId xmlns:a16="http://schemas.microsoft.com/office/drawing/2014/main" id="{754BEB47-D25C-41D5-AAED-45DAFF380759}"/>
                </a:ext>
              </a:extLst>
            </p:cNvPr>
            <p:cNvSpPr>
              <a:spLocks noChangeArrowheads="1"/>
            </p:cNvSpPr>
            <p:nvPr/>
          </p:nvSpPr>
          <p:spPr bwMode="auto">
            <a:xfrm>
              <a:off x="1662844" y="5615413"/>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1" name="Freeform 315">
              <a:extLst>
                <a:ext uri="{FF2B5EF4-FFF2-40B4-BE49-F238E27FC236}">
                  <a16:creationId xmlns:a16="http://schemas.microsoft.com/office/drawing/2014/main" id="{4B95D520-09BA-425E-8890-EFC5766FCB5F}"/>
                </a:ext>
              </a:extLst>
            </p:cNvPr>
            <p:cNvSpPr>
              <a:spLocks/>
            </p:cNvSpPr>
            <p:nvPr/>
          </p:nvSpPr>
          <p:spPr bwMode="auto">
            <a:xfrm>
              <a:off x="678402" y="5135310"/>
              <a:ext cx="2142609" cy="896689"/>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92" name="Oval 316">
              <a:extLst>
                <a:ext uri="{FF2B5EF4-FFF2-40B4-BE49-F238E27FC236}">
                  <a16:creationId xmlns:a16="http://schemas.microsoft.com/office/drawing/2014/main" id="{D6E6E582-E949-4D09-9237-14CD1E4D3765}"/>
                </a:ext>
              </a:extLst>
            </p:cNvPr>
            <p:cNvSpPr>
              <a:spLocks noChangeArrowheads="1"/>
            </p:cNvSpPr>
            <p:nvPr/>
          </p:nvSpPr>
          <p:spPr bwMode="auto">
            <a:xfrm>
              <a:off x="1806681" y="5622885"/>
              <a:ext cx="33624"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3" name="Oval 317">
              <a:extLst>
                <a:ext uri="{FF2B5EF4-FFF2-40B4-BE49-F238E27FC236}">
                  <a16:creationId xmlns:a16="http://schemas.microsoft.com/office/drawing/2014/main" id="{05188459-CD45-4454-A1C7-77E5534F2C06}"/>
                </a:ext>
              </a:extLst>
            </p:cNvPr>
            <p:cNvSpPr>
              <a:spLocks noChangeArrowheads="1"/>
            </p:cNvSpPr>
            <p:nvPr/>
          </p:nvSpPr>
          <p:spPr bwMode="auto">
            <a:xfrm>
              <a:off x="1946782" y="5563106"/>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4" name="Oval 318">
              <a:extLst>
                <a:ext uri="{FF2B5EF4-FFF2-40B4-BE49-F238E27FC236}">
                  <a16:creationId xmlns:a16="http://schemas.microsoft.com/office/drawing/2014/main" id="{0B9F515C-9827-4534-9A82-2AD076ADC2D1}"/>
                </a:ext>
              </a:extLst>
            </p:cNvPr>
            <p:cNvSpPr>
              <a:spLocks noChangeArrowheads="1"/>
            </p:cNvSpPr>
            <p:nvPr/>
          </p:nvSpPr>
          <p:spPr bwMode="auto">
            <a:xfrm>
              <a:off x="2090619" y="5533216"/>
              <a:ext cx="35492"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5" name="Oval 319">
              <a:extLst>
                <a:ext uri="{FF2B5EF4-FFF2-40B4-BE49-F238E27FC236}">
                  <a16:creationId xmlns:a16="http://schemas.microsoft.com/office/drawing/2014/main" id="{FC2829A7-394E-4B8E-8CEF-F8C0C5E6EBB2}"/>
                </a:ext>
              </a:extLst>
            </p:cNvPr>
            <p:cNvSpPr>
              <a:spLocks noChangeArrowheads="1"/>
            </p:cNvSpPr>
            <p:nvPr/>
          </p:nvSpPr>
          <p:spPr bwMode="auto">
            <a:xfrm>
              <a:off x="2230719" y="5568710"/>
              <a:ext cx="35492"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6" name="Oval 320">
              <a:extLst>
                <a:ext uri="{FF2B5EF4-FFF2-40B4-BE49-F238E27FC236}">
                  <a16:creationId xmlns:a16="http://schemas.microsoft.com/office/drawing/2014/main" id="{4894BCDA-9F79-4969-A7B6-F011BF864887}"/>
                </a:ext>
              </a:extLst>
            </p:cNvPr>
            <p:cNvSpPr>
              <a:spLocks noChangeArrowheads="1"/>
            </p:cNvSpPr>
            <p:nvPr/>
          </p:nvSpPr>
          <p:spPr bwMode="auto">
            <a:xfrm>
              <a:off x="2376424" y="5219375"/>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7" name="Oval 321">
              <a:extLst>
                <a:ext uri="{FF2B5EF4-FFF2-40B4-BE49-F238E27FC236}">
                  <a16:creationId xmlns:a16="http://schemas.microsoft.com/office/drawing/2014/main" id="{57046588-DFD6-451F-AD2A-611193B8069B}"/>
                </a:ext>
              </a:extLst>
            </p:cNvPr>
            <p:cNvSpPr>
              <a:spLocks noChangeArrowheads="1"/>
            </p:cNvSpPr>
            <p:nvPr/>
          </p:nvSpPr>
          <p:spPr bwMode="auto">
            <a:xfrm>
              <a:off x="2516525" y="5122233"/>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8" name="Oval 322">
              <a:extLst>
                <a:ext uri="{FF2B5EF4-FFF2-40B4-BE49-F238E27FC236}">
                  <a16:creationId xmlns:a16="http://schemas.microsoft.com/office/drawing/2014/main" id="{4EB6C560-21ED-437D-8917-CFA668248F9B}"/>
                </a:ext>
              </a:extLst>
            </p:cNvPr>
            <p:cNvSpPr>
              <a:spLocks noChangeArrowheads="1"/>
            </p:cNvSpPr>
            <p:nvPr/>
          </p:nvSpPr>
          <p:spPr bwMode="auto">
            <a:xfrm>
              <a:off x="2660362" y="5165200"/>
              <a:ext cx="33624"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9" name="Oval 323">
              <a:extLst>
                <a:ext uri="{FF2B5EF4-FFF2-40B4-BE49-F238E27FC236}">
                  <a16:creationId xmlns:a16="http://schemas.microsoft.com/office/drawing/2014/main" id="{05BA582A-BDBF-4A16-BC57-B5CA302BF1C9}"/>
                </a:ext>
              </a:extLst>
            </p:cNvPr>
            <p:cNvSpPr>
              <a:spLocks noChangeArrowheads="1"/>
            </p:cNvSpPr>
            <p:nvPr/>
          </p:nvSpPr>
          <p:spPr bwMode="auto">
            <a:xfrm>
              <a:off x="805427" y="5729367"/>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0" name="Oval 324">
              <a:extLst>
                <a:ext uri="{FF2B5EF4-FFF2-40B4-BE49-F238E27FC236}">
                  <a16:creationId xmlns:a16="http://schemas.microsoft.com/office/drawing/2014/main" id="{5C12C0E1-6A9A-4A19-B0AF-B1222D139CFA}"/>
                </a:ext>
              </a:extLst>
            </p:cNvPr>
            <p:cNvSpPr>
              <a:spLocks noChangeArrowheads="1"/>
            </p:cNvSpPr>
            <p:nvPr/>
          </p:nvSpPr>
          <p:spPr bwMode="auto">
            <a:xfrm>
              <a:off x="665326" y="5766729"/>
              <a:ext cx="37360"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1" name="Oval 325">
              <a:extLst>
                <a:ext uri="{FF2B5EF4-FFF2-40B4-BE49-F238E27FC236}">
                  <a16:creationId xmlns:a16="http://schemas.microsoft.com/office/drawing/2014/main" id="{D5C70C24-D8B9-4629-B932-6EF271AC3C92}"/>
                </a:ext>
              </a:extLst>
            </p:cNvPr>
            <p:cNvSpPr>
              <a:spLocks noChangeArrowheads="1"/>
            </p:cNvSpPr>
            <p:nvPr/>
          </p:nvSpPr>
          <p:spPr bwMode="auto">
            <a:xfrm>
              <a:off x="949264" y="5789146"/>
              <a:ext cx="35492"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2" name="Rectangle 326">
              <a:extLst>
                <a:ext uri="{FF2B5EF4-FFF2-40B4-BE49-F238E27FC236}">
                  <a16:creationId xmlns:a16="http://schemas.microsoft.com/office/drawing/2014/main" id="{608C0C6B-BBA2-4E78-B172-9ED13CDF67E6}"/>
                </a:ext>
              </a:extLst>
            </p:cNvPr>
            <p:cNvSpPr>
              <a:spLocks noChangeArrowheads="1"/>
            </p:cNvSpPr>
            <p:nvPr/>
          </p:nvSpPr>
          <p:spPr bwMode="auto">
            <a:xfrm>
              <a:off x="631702" y="4955972"/>
              <a:ext cx="1511221" cy="1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000" b="0" i="0" u="none" strike="noStrike" kern="0" cap="none" spc="0" normalizeH="0" baseline="0" noProof="0" dirty="0">
                  <a:ln>
                    <a:noFill/>
                  </a:ln>
                  <a:solidFill>
                    <a:srgbClr val="000000"/>
                  </a:solidFill>
                  <a:effectLst/>
                  <a:uLnTx/>
                  <a:uFillTx/>
                  <a:latin typeface="Times New Roman" pitchFamily="18" charset="0"/>
                  <a:cs typeface="Arial" charset="0"/>
                </a:rPr>
                <a:t>A data series </a:t>
              </a:r>
              <a:r>
                <a:rPr kumimoji="0" lang="en-US" altLang="zh-CN" sz="1000" b="0" i="1" u="none" strike="noStrike" kern="0" cap="none" spc="0" normalizeH="0" baseline="0" noProof="0" dirty="0">
                  <a:ln>
                    <a:noFill/>
                  </a:ln>
                  <a:solidFill>
                    <a:srgbClr val="000000"/>
                  </a:solidFill>
                  <a:effectLst/>
                  <a:uLnTx/>
                  <a:uFillTx/>
                  <a:latin typeface="Times New Roman" pitchFamily="18" charset="0"/>
                  <a:cs typeface="Arial" charset="0"/>
                </a:rPr>
                <a:t>T</a:t>
              </a:r>
              <a:endParaRPr kumimoji="0" lang="en-US" altLang="zh-CN" sz="1000" b="0" i="1" u="none" strike="noStrike" kern="0" cap="none" spc="0" normalizeH="0" baseline="0" noProof="0" dirty="0">
                <a:ln>
                  <a:noFill/>
                </a:ln>
                <a:solidFill>
                  <a:prstClr val="black"/>
                </a:solidFill>
                <a:effectLst/>
                <a:uLnTx/>
                <a:uFillTx/>
                <a:latin typeface="Times New Roman" pitchFamily="18" charset="0"/>
                <a:cs typeface="Arial" charset="0"/>
              </a:endParaRPr>
            </a:p>
          </p:txBody>
        </p:sp>
        <p:sp>
          <p:nvSpPr>
            <p:cNvPr id="403" name="Oval 328">
              <a:extLst>
                <a:ext uri="{FF2B5EF4-FFF2-40B4-BE49-F238E27FC236}">
                  <a16:creationId xmlns:a16="http://schemas.microsoft.com/office/drawing/2014/main" id="{7E7400C1-71E8-47AA-90AB-73132FE0ECE4}"/>
                </a:ext>
              </a:extLst>
            </p:cNvPr>
            <p:cNvSpPr>
              <a:spLocks noChangeArrowheads="1"/>
            </p:cNvSpPr>
            <p:nvPr/>
          </p:nvSpPr>
          <p:spPr bwMode="auto">
            <a:xfrm>
              <a:off x="2796727" y="519135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grpSp>
      <p:grpSp>
        <p:nvGrpSpPr>
          <p:cNvPr id="404" name="Group 4">
            <a:extLst>
              <a:ext uri="{FF2B5EF4-FFF2-40B4-BE49-F238E27FC236}">
                <a16:creationId xmlns:a16="http://schemas.microsoft.com/office/drawing/2014/main" id="{89CBB174-FC31-4A8A-94E0-D497C0C0A038}"/>
              </a:ext>
            </a:extLst>
          </p:cNvPr>
          <p:cNvGrpSpPr>
            <a:grpSpLocks/>
          </p:cNvGrpSpPr>
          <p:nvPr/>
        </p:nvGrpSpPr>
        <p:grpSpPr bwMode="auto">
          <a:xfrm>
            <a:off x="6156326" y="2916240"/>
            <a:ext cx="2759075" cy="1808523"/>
            <a:chOff x="3147913" y="4744877"/>
            <a:chExt cx="2759053" cy="1808682"/>
          </a:xfrm>
        </p:grpSpPr>
        <p:sp>
          <p:nvSpPr>
            <p:cNvPr id="405" name="Line 299">
              <a:extLst>
                <a:ext uri="{FF2B5EF4-FFF2-40B4-BE49-F238E27FC236}">
                  <a16:creationId xmlns:a16="http://schemas.microsoft.com/office/drawing/2014/main" id="{D1BAC606-D299-4108-8B20-687798E7CD49}"/>
                </a:ext>
              </a:extLst>
            </p:cNvPr>
            <p:cNvSpPr>
              <a:spLocks noChangeShapeType="1"/>
            </p:cNvSpPr>
            <p:nvPr/>
          </p:nvSpPr>
          <p:spPr bwMode="auto">
            <a:xfrm flipV="1">
              <a:off x="402214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06" name="Rectangle 300">
              <a:extLst>
                <a:ext uri="{FF2B5EF4-FFF2-40B4-BE49-F238E27FC236}">
                  <a16:creationId xmlns:a16="http://schemas.microsoft.com/office/drawing/2014/main" id="{59579E00-2B9E-4001-8617-1141D64C1A87}"/>
                </a:ext>
              </a:extLst>
            </p:cNvPr>
            <p:cNvSpPr>
              <a:spLocks noChangeArrowheads="1"/>
            </p:cNvSpPr>
            <p:nvPr/>
          </p:nvSpPr>
          <p:spPr bwMode="auto">
            <a:xfrm>
              <a:off x="3988518" y="6476608"/>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4</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7" name="Line 301">
              <a:extLst>
                <a:ext uri="{FF2B5EF4-FFF2-40B4-BE49-F238E27FC236}">
                  <a16:creationId xmlns:a16="http://schemas.microsoft.com/office/drawing/2014/main" id="{BC6DE908-A3BA-437E-803A-1BB683DD904D}"/>
                </a:ext>
              </a:extLst>
            </p:cNvPr>
            <p:cNvSpPr>
              <a:spLocks noChangeShapeType="1"/>
            </p:cNvSpPr>
            <p:nvPr/>
          </p:nvSpPr>
          <p:spPr bwMode="auto">
            <a:xfrm flipV="1">
              <a:off x="457880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08" name="Rectangle 302">
              <a:extLst>
                <a:ext uri="{FF2B5EF4-FFF2-40B4-BE49-F238E27FC236}">
                  <a16:creationId xmlns:a16="http://schemas.microsoft.com/office/drawing/2014/main" id="{2664CB5B-6A26-46CA-887B-60EA02F336C6}"/>
                </a:ext>
              </a:extLst>
            </p:cNvPr>
            <p:cNvSpPr>
              <a:spLocks noChangeArrowheads="1"/>
            </p:cNvSpPr>
            <p:nvPr/>
          </p:nvSpPr>
          <p:spPr bwMode="auto">
            <a:xfrm>
              <a:off x="4545185" y="6476608"/>
              <a:ext cx="130761"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8</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9" name="Line 303">
              <a:extLst>
                <a:ext uri="{FF2B5EF4-FFF2-40B4-BE49-F238E27FC236}">
                  <a16:creationId xmlns:a16="http://schemas.microsoft.com/office/drawing/2014/main" id="{0D733358-CD87-4B4A-99BF-50678DC7FEC9}"/>
                </a:ext>
              </a:extLst>
            </p:cNvPr>
            <p:cNvSpPr>
              <a:spLocks noChangeShapeType="1"/>
            </p:cNvSpPr>
            <p:nvPr/>
          </p:nvSpPr>
          <p:spPr bwMode="auto">
            <a:xfrm flipV="1">
              <a:off x="515228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0" name="Rectangle 304">
              <a:extLst>
                <a:ext uri="{FF2B5EF4-FFF2-40B4-BE49-F238E27FC236}">
                  <a16:creationId xmlns:a16="http://schemas.microsoft.com/office/drawing/2014/main" id="{FD14D4E1-E328-4716-98E5-92E1B315C4B1}"/>
                </a:ext>
              </a:extLst>
            </p:cNvPr>
            <p:cNvSpPr>
              <a:spLocks noChangeArrowheads="1"/>
            </p:cNvSpPr>
            <p:nvPr/>
          </p:nvSpPr>
          <p:spPr bwMode="auto">
            <a:xfrm>
              <a:off x="5099984" y="6476608"/>
              <a:ext cx="255918"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11" name="Line 305">
              <a:extLst>
                <a:ext uri="{FF2B5EF4-FFF2-40B4-BE49-F238E27FC236}">
                  <a16:creationId xmlns:a16="http://schemas.microsoft.com/office/drawing/2014/main" id="{369D53B1-FAB7-43BE-A370-6A4B22EA1B57}"/>
                </a:ext>
              </a:extLst>
            </p:cNvPr>
            <p:cNvSpPr>
              <a:spLocks noChangeShapeType="1"/>
            </p:cNvSpPr>
            <p:nvPr/>
          </p:nvSpPr>
          <p:spPr bwMode="auto">
            <a:xfrm flipV="1">
              <a:off x="570335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2" name="Rectangle 306">
              <a:extLst>
                <a:ext uri="{FF2B5EF4-FFF2-40B4-BE49-F238E27FC236}">
                  <a16:creationId xmlns:a16="http://schemas.microsoft.com/office/drawing/2014/main" id="{4DBD30E6-04FD-434F-B829-F2BB23D9AB81}"/>
                </a:ext>
              </a:extLst>
            </p:cNvPr>
            <p:cNvSpPr>
              <a:spLocks noChangeArrowheads="1"/>
            </p:cNvSpPr>
            <p:nvPr/>
          </p:nvSpPr>
          <p:spPr bwMode="auto">
            <a:xfrm>
              <a:off x="5652916" y="6476608"/>
              <a:ext cx="254050"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16</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13" name="Rectangle 307">
              <a:extLst>
                <a:ext uri="{FF2B5EF4-FFF2-40B4-BE49-F238E27FC236}">
                  <a16:creationId xmlns:a16="http://schemas.microsoft.com/office/drawing/2014/main" id="{8CE61BEA-2398-4D01-AFA4-735E805CA977}"/>
                </a:ext>
              </a:extLst>
            </p:cNvPr>
            <p:cNvSpPr>
              <a:spLocks noChangeArrowheads="1"/>
            </p:cNvSpPr>
            <p:nvPr/>
          </p:nvSpPr>
          <p:spPr bwMode="auto">
            <a:xfrm>
              <a:off x="3450531" y="6469135"/>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14" name="Line 308">
              <a:extLst>
                <a:ext uri="{FF2B5EF4-FFF2-40B4-BE49-F238E27FC236}">
                  <a16:creationId xmlns:a16="http://schemas.microsoft.com/office/drawing/2014/main" id="{D477EEBE-3C64-4FA0-BC1C-6B1FA54F20EC}"/>
                </a:ext>
              </a:extLst>
            </p:cNvPr>
            <p:cNvSpPr>
              <a:spLocks noChangeShapeType="1"/>
            </p:cNvSpPr>
            <p:nvPr/>
          </p:nvSpPr>
          <p:spPr bwMode="auto">
            <a:xfrm flipV="1">
              <a:off x="3471079"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5" name="Freeform 309">
              <a:extLst>
                <a:ext uri="{FF2B5EF4-FFF2-40B4-BE49-F238E27FC236}">
                  <a16:creationId xmlns:a16="http://schemas.microsoft.com/office/drawing/2014/main" id="{73E35873-7F51-421A-BAAE-56F8FF3AF1CD}"/>
                </a:ext>
              </a:extLst>
            </p:cNvPr>
            <p:cNvSpPr>
              <a:spLocks/>
            </p:cNvSpPr>
            <p:nvPr/>
          </p:nvSpPr>
          <p:spPr bwMode="auto">
            <a:xfrm>
              <a:off x="3527119" y="5139046"/>
              <a:ext cx="2137005" cy="892953"/>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6" name="Rectangle 327">
              <a:extLst>
                <a:ext uri="{FF2B5EF4-FFF2-40B4-BE49-F238E27FC236}">
                  <a16:creationId xmlns:a16="http://schemas.microsoft.com/office/drawing/2014/main" id="{E1F81257-DBFD-4733-88B1-23562A91291D}"/>
                </a:ext>
              </a:extLst>
            </p:cNvPr>
            <p:cNvSpPr>
              <a:spLocks noChangeArrowheads="1"/>
            </p:cNvSpPr>
            <p:nvPr/>
          </p:nvSpPr>
          <p:spPr bwMode="auto">
            <a:xfrm>
              <a:off x="3484155" y="4955972"/>
              <a:ext cx="1061030" cy="15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000" b="0" i="0" u="none" strike="noStrike" kern="0" cap="none" spc="0" normalizeH="0" baseline="0" noProof="0">
                  <a:ln>
                    <a:noFill/>
                  </a:ln>
                  <a:solidFill>
                    <a:srgbClr val="000000"/>
                  </a:solidFill>
                  <a:effectLst/>
                  <a:uLnTx/>
                  <a:uFillTx/>
                  <a:latin typeface="Times New Roman" pitchFamily="18" charset="0"/>
                  <a:cs typeface="Arial" charset="0"/>
                </a:rPr>
                <a:t>PAA(</a:t>
              </a:r>
              <a:r>
                <a:rPr kumimoji="0" lang="en-US" altLang="zh-CN" sz="1000" b="0" i="1" u="none" strike="noStrike" kern="0" cap="none" spc="0" normalizeH="0" baseline="0" noProof="0">
                  <a:ln>
                    <a:noFill/>
                  </a:ln>
                  <a:solidFill>
                    <a:srgbClr val="000000"/>
                  </a:solidFill>
                  <a:effectLst/>
                  <a:uLnTx/>
                  <a:uFillTx/>
                  <a:latin typeface="Times New Roman" pitchFamily="18" charset="0"/>
                  <a:cs typeface="Arial" charset="0"/>
                </a:rPr>
                <a:t>T</a:t>
              </a:r>
              <a:r>
                <a:rPr kumimoji="0" lang="en-US" altLang="zh-CN" sz="1000" b="0" i="0" u="none" strike="noStrike" kern="0" cap="none" spc="0" normalizeH="0" baseline="0" noProof="0">
                  <a:ln>
                    <a:noFill/>
                  </a:ln>
                  <a:solidFill>
                    <a:srgbClr val="000000"/>
                  </a:solidFill>
                  <a:effectLst/>
                  <a:uLnTx/>
                  <a:uFillTx/>
                  <a:latin typeface="Times New Roman" pitchFamily="18" charset="0"/>
                  <a:cs typeface="Arial" charset="0"/>
                </a:rPr>
                <a:t>,4)</a:t>
              </a:r>
              <a:endParaRPr kumimoji="0" lang="en-US" altLang="zh-CN" sz="1000" b="0" i="0" u="none" strike="noStrike" kern="0" cap="none" spc="0" normalizeH="0" baseline="0" noProof="0">
                <a:ln>
                  <a:noFill/>
                </a:ln>
                <a:solidFill>
                  <a:prstClr val="black"/>
                </a:solidFill>
                <a:effectLst/>
                <a:uLnTx/>
                <a:uFillTx/>
                <a:latin typeface="Times New Roman" pitchFamily="18" charset="0"/>
                <a:cs typeface="Arial" charset="0"/>
              </a:endParaRPr>
            </a:p>
          </p:txBody>
        </p:sp>
        <p:grpSp>
          <p:nvGrpSpPr>
            <p:cNvPr id="417" name="Group 329">
              <a:extLst>
                <a:ext uri="{FF2B5EF4-FFF2-40B4-BE49-F238E27FC236}">
                  <a16:creationId xmlns:a16="http://schemas.microsoft.com/office/drawing/2014/main" id="{59322906-2846-41C8-918C-129BA1AC6AAE}"/>
                </a:ext>
              </a:extLst>
            </p:cNvPr>
            <p:cNvGrpSpPr>
              <a:grpSpLocks/>
            </p:cNvGrpSpPr>
            <p:nvPr/>
          </p:nvGrpSpPr>
          <p:grpSpPr bwMode="auto">
            <a:xfrm>
              <a:off x="3527119" y="5178277"/>
              <a:ext cx="2142609" cy="653836"/>
              <a:chOff x="2232" y="2038"/>
              <a:chExt cx="642" cy="196"/>
            </a:xfrm>
          </p:grpSpPr>
          <p:sp>
            <p:nvSpPr>
              <p:cNvPr id="437" name="Line 330">
                <a:extLst>
                  <a:ext uri="{FF2B5EF4-FFF2-40B4-BE49-F238E27FC236}">
                    <a16:creationId xmlns:a16="http://schemas.microsoft.com/office/drawing/2014/main" id="{47932820-5483-4616-BF13-5A3169C8BE00}"/>
                  </a:ext>
                </a:extLst>
              </p:cNvPr>
              <p:cNvSpPr>
                <a:spLocks noChangeShapeType="1"/>
              </p:cNvSpPr>
              <p:nvPr/>
            </p:nvSpPr>
            <p:spPr bwMode="auto">
              <a:xfrm>
                <a:off x="2232" y="2232"/>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8" name="Line 331">
                <a:extLst>
                  <a:ext uri="{FF2B5EF4-FFF2-40B4-BE49-F238E27FC236}">
                    <a16:creationId xmlns:a16="http://schemas.microsoft.com/office/drawing/2014/main" id="{50F3EF44-F58A-45E6-977F-67374CEEA88F}"/>
                  </a:ext>
                </a:extLst>
              </p:cNvPr>
              <p:cNvSpPr>
                <a:spLocks noChangeShapeType="1"/>
              </p:cNvSpPr>
              <p:nvPr/>
            </p:nvSpPr>
            <p:spPr bwMode="auto">
              <a:xfrm>
                <a:off x="2402" y="2234"/>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9" name="Line 332">
                <a:extLst>
                  <a:ext uri="{FF2B5EF4-FFF2-40B4-BE49-F238E27FC236}">
                    <a16:creationId xmlns:a16="http://schemas.microsoft.com/office/drawing/2014/main" id="{F5D62459-6955-4E0C-AE7A-B59BF719AB46}"/>
                  </a:ext>
                </a:extLst>
              </p:cNvPr>
              <p:cNvSpPr>
                <a:spLocks noChangeShapeType="1"/>
              </p:cNvSpPr>
              <p:nvPr/>
            </p:nvSpPr>
            <p:spPr bwMode="auto">
              <a:xfrm>
                <a:off x="2744" y="2038"/>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40" name="Line 333">
                <a:extLst>
                  <a:ext uri="{FF2B5EF4-FFF2-40B4-BE49-F238E27FC236}">
                    <a16:creationId xmlns:a16="http://schemas.microsoft.com/office/drawing/2014/main" id="{DC870ED1-CDF6-4F66-A7A2-03BD327AFC3A}"/>
                  </a:ext>
                </a:extLst>
              </p:cNvPr>
              <p:cNvSpPr>
                <a:spLocks noChangeShapeType="1"/>
              </p:cNvSpPr>
              <p:nvPr/>
            </p:nvSpPr>
            <p:spPr bwMode="auto">
              <a:xfrm>
                <a:off x="2573" y="2158"/>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grpSp>
          <p:nvGrpSpPr>
            <p:cNvPr id="418" name="Group 334">
              <a:extLst>
                <a:ext uri="{FF2B5EF4-FFF2-40B4-BE49-F238E27FC236}">
                  <a16:creationId xmlns:a16="http://schemas.microsoft.com/office/drawing/2014/main" id="{A215DC06-B6A6-4CC9-A47D-6846FB520630}"/>
                </a:ext>
              </a:extLst>
            </p:cNvPr>
            <p:cNvGrpSpPr>
              <a:grpSpLocks/>
            </p:cNvGrpSpPr>
            <p:nvPr/>
          </p:nvGrpSpPr>
          <p:grpSpPr bwMode="auto">
            <a:xfrm>
              <a:off x="3147913" y="4744877"/>
              <a:ext cx="216689" cy="1754148"/>
              <a:chOff x="320" y="2495"/>
              <a:chExt cx="116" cy="939"/>
            </a:xfrm>
          </p:grpSpPr>
          <p:sp>
            <p:nvSpPr>
              <p:cNvPr id="420" name="Line 335">
                <a:extLst>
                  <a:ext uri="{FF2B5EF4-FFF2-40B4-BE49-F238E27FC236}">
                    <a16:creationId xmlns:a16="http://schemas.microsoft.com/office/drawing/2014/main" id="{7B8CA61C-706D-4D9B-8A6C-F2350960B732}"/>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1" name="Line 336">
                <a:extLst>
                  <a:ext uri="{FF2B5EF4-FFF2-40B4-BE49-F238E27FC236}">
                    <a16:creationId xmlns:a16="http://schemas.microsoft.com/office/drawing/2014/main" id="{CFC855AF-011B-47C7-B35C-1C26DE1A0137}"/>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2" name="Line 337">
                <a:extLst>
                  <a:ext uri="{FF2B5EF4-FFF2-40B4-BE49-F238E27FC236}">
                    <a16:creationId xmlns:a16="http://schemas.microsoft.com/office/drawing/2014/main" id="{F33D85EA-D067-4018-B5D3-F3FAB50617E9}"/>
                  </a:ext>
                </a:extLst>
              </p:cNvPr>
              <p:cNvSpPr>
                <a:spLocks noChangeShapeType="1"/>
              </p:cNvSpPr>
              <p:nvPr/>
            </p:nvSpPr>
            <p:spPr bwMode="auto">
              <a:xfrm>
                <a:off x="411" y="3423"/>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3" name="Rectangle 338">
                <a:extLst>
                  <a:ext uri="{FF2B5EF4-FFF2-40B4-BE49-F238E27FC236}">
                    <a16:creationId xmlns:a16="http://schemas.microsoft.com/office/drawing/2014/main" id="{878943C1-B6B7-47F4-8D9B-485DC6678C1D}"/>
                  </a:ext>
                </a:extLst>
              </p:cNvPr>
              <p:cNvSpPr>
                <a:spLocks noChangeArrowheads="1"/>
              </p:cNvSpPr>
              <p:nvPr/>
            </p:nvSpPr>
            <p:spPr bwMode="auto">
              <a:xfrm>
                <a:off x="320" y="3393"/>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24" name="Line 339">
                <a:extLst>
                  <a:ext uri="{FF2B5EF4-FFF2-40B4-BE49-F238E27FC236}">
                    <a16:creationId xmlns:a16="http://schemas.microsoft.com/office/drawing/2014/main" id="{3C0348E2-C130-4F91-A630-6A6E9F4F850C}"/>
                  </a:ext>
                </a:extLst>
              </p:cNvPr>
              <p:cNvSpPr>
                <a:spLocks noChangeShapeType="1"/>
              </p:cNvSpPr>
              <p:nvPr/>
            </p:nvSpPr>
            <p:spPr bwMode="auto">
              <a:xfrm>
                <a:off x="411" y="3272"/>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5" name="Rectangle 340">
                <a:extLst>
                  <a:ext uri="{FF2B5EF4-FFF2-40B4-BE49-F238E27FC236}">
                    <a16:creationId xmlns:a16="http://schemas.microsoft.com/office/drawing/2014/main" id="{45AF144F-1053-447C-ADF6-2E4634545C4B}"/>
                  </a:ext>
                </a:extLst>
              </p:cNvPr>
              <p:cNvSpPr>
                <a:spLocks noChangeArrowheads="1"/>
              </p:cNvSpPr>
              <p:nvPr/>
            </p:nvSpPr>
            <p:spPr bwMode="auto">
              <a:xfrm>
                <a:off x="320" y="3241"/>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26" name="Line 341">
                <a:extLst>
                  <a:ext uri="{FF2B5EF4-FFF2-40B4-BE49-F238E27FC236}">
                    <a16:creationId xmlns:a16="http://schemas.microsoft.com/office/drawing/2014/main" id="{CB41A17A-57A6-440B-A3A3-3580F1BB812C}"/>
                  </a:ext>
                </a:extLst>
              </p:cNvPr>
              <p:cNvSpPr>
                <a:spLocks noChangeShapeType="1"/>
              </p:cNvSpPr>
              <p:nvPr/>
            </p:nvSpPr>
            <p:spPr bwMode="auto">
              <a:xfrm>
                <a:off x="411" y="3122"/>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7" name="Rectangle 342">
                <a:extLst>
                  <a:ext uri="{FF2B5EF4-FFF2-40B4-BE49-F238E27FC236}">
                    <a16:creationId xmlns:a16="http://schemas.microsoft.com/office/drawing/2014/main" id="{78A4329E-8AC1-47F9-94C4-97EAFA3C721F}"/>
                  </a:ext>
                </a:extLst>
              </p:cNvPr>
              <p:cNvSpPr>
                <a:spLocks noChangeArrowheads="1"/>
              </p:cNvSpPr>
              <p:nvPr/>
            </p:nvSpPr>
            <p:spPr bwMode="auto">
              <a:xfrm>
                <a:off x="320" y="3089"/>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28" name="Line 343">
                <a:extLst>
                  <a:ext uri="{FF2B5EF4-FFF2-40B4-BE49-F238E27FC236}">
                    <a16:creationId xmlns:a16="http://schemas.microsoft.com/office/drawing/2014/main" id="{C6012F6B-6E84-478B-B405-94BBCF6308FA}"/>
                  </a:ext>
                </a:extLst>
              </p:cNvPr>
              <p:cNvSpPr>
                <a:spLocks noChangeShapeType="1"/>
              </p:cNvSpPr>
              <p:nvPr/>
            </p:nvSpPr>
            <p:spPr bwMode="auto">
              <a:xfrm>
                <a:off x="411" y="2975"/>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9" name="Rectangle 344">
                <a:extLst>
                  <a:ext uri="{FF2B5EF4-FFF2-40B4-BE49-F238E27FC236}">
                    <a16:creationId xmlns:a16="http://schemas.microsoft.com/office/drawing/2014/main" id="{3A9F6CFD-56F4-4C24-AE07-2CFCD0D985E2}"/>
                  </a:ext>
                </a:extLst>
              </p:cNvPr>
              <p:cNvSpPr>
                <a:spLocks noChangeArrowheads="1"/>
              </p:cNvSpPr>
              <p:nvPr/>
            </p:nvSpPr>
            <p:spPr bwMode="auto">
              <a:xfrm>
                <a:off x="341" y="2943"/>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0" name="Line 345">
                <a:extLst>
                  <a:ext uri="{FF2B5EF4-FFF2-40B4-BE49-F238E27FC236}">
                    <a16:creationId xmlns:a16="http://schemas.microsoft.com/office/drawing/2014/main" id="{CD2ECCE1-63C6-40DE-974B-87D306D434CE}"/>
                  </a:ext>
                </a:extLst>
              </p:cNvPr>
              <p:cNvSpPr>
                <a:spLocks noChangeShapeType="1"/>
              </p:cNvSpPr>
              <p:nvPr/>
            </p:nvSpPr>
            <p:spPr bwMode="auto">
              <a:xfrm>
                <a:off x="411" y="2823"/>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1" name="Rectangle 346">
                <a:extLst>
                  <a:ext uri="{FF2B5EF4-FFF2-40B4-BE49-F238E27FC236}">
                    <a16:creationId xmlns:a16="http://schemas.microsoft.com/office/drawing/2014/main" id="{54D17668-B2D7-470D-B4B1-47F01CAB0F3D}"/>
                  </a:ext>
                </a:extLst>
              </p:cNvPr>
              <p:cNvSpPr>
                <a:spLocks noChangeArrowheads="1"/>
              </p:cNvSpPr>
              <p:nvPr/>
            </p:nvSpPr>
            <p:spPr bwMode="auto">
              <a:xfrm>
                <a:off x="341" y="279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2" name="Line 347">
                <a:extLst>
                  <a:ext uri="{FF2B5EF4-FFF2-40B4-BE49-F238E27FC236}">
                    <a16:creationId xmlns:a16="http://schemas.microsoft.com/office/drawing/2014/main" id="{B35A8A96-034B-4043-9518-E826C1B2FB4C}"/>
                  </a:ext>
                </a:extLst>
              </p:cNvPr>
              <p:cNvSpPr>
                <a:spLocks noChangeShapeType="1"/>
              </p:cNvSpPr>
              <p:nvPr/>
            </p:nvSpPr>
            <p:spPr bwMode="auto">
              <a:xfrm>
                <a:off x="411" y="2674"/>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3" name="Rectangle 348">
                <a:extLst>
                  <a:ext uri="{FF2B5EF4-FFF2-40B4-BE49-F238E27FC236}">
                    <a16:creationId xmlns:a16="http://schemas.microsoft.com/office/drawing/2014/main" id="{0340FEA2-266B-4B67-A733-623EE7048A38}"/>
                  </a:ext>
                </a:extLst>
              </p:cNvPr>
              <p:cNvSpPr>
                <a:spLocks noChangeArrowheads="1"/>
              </p:cNvSpPr>
              <p:nvPr/>
            </p:nvSpPr>
            <p:spPr bwMode="auto">
              <a:xfrm>
                <a:off x="341" y="264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4" name="Line 349">
                <a:extLst>
                  <a:ext uri="{FF2B5EF4-FFF2-40B4-BE49-F238E27FC236}">
                    <a16:creationId xmlns:a16="http://schemas.microsoft.com/office/drawing/2014/main" id="{8A0E31B2-37B5-45DF-87CF-8355BBCD336D}"/>
                  </a:ext>
                </a:extLst>
              </p:cNvPr>
              <p:cNvSpPr>
                <a:spLocks noChangeShapeType="1"/>
              </p:cNvSpPr>
              <p:nvPr/>
            </p:nvSpPr>
            <p:spPr bwMode="auto">
              <a:xfrm>
                <a:off x="411" y="2527"/>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5" name="Rectangle 350">
                <a:extLst>
                  <a:ext uri="{FF2B5EF4-FFF2-40B4-BE49-F238E27FC236}">
                    <a16:creationId xmlns:a16="http://schemas.microsoft.com/office/drawing/2014/main" id="{0F285EA0-C16F-4056-BDC6-91C57B39D2E1}"/>
                  </a:ext>
                </a:extLst>
              </p:cNvPr>
              <p:cNvSpPr>
                <a:spLocks noChangeArrowheads="1"/>
              </p:cNvSpPr>
              <p:nvPr/>
            </p:nvSpPr>
            <p:spPr bwMode="auto">
              <a:xfrm>
                <a:off x="341" y="2495"/>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6" name="Line 351">
                <a:extLst>
                  <a:ext uri="{FF2B5EF4-FFF2-40B4-BE49-F238E27FC236}">
                    <a16:creationId xmlns:a16="http://schemas.microsoft.com/office/drawing/2014/main" id="{81DBF289-D617-498F-BAEB-E821E4BCAEC0}"/>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sp>
          <p:nvSpPr>
            <p:cNvPr id="419" name="Line 352">
              <a:extLst>
                <a:ext uri="{FF2B5EF4-FFF2-40B4-BE49-F238E27FC236}">
                  <a16:creationId xmlns:a16="http://schemas.microsoft.com/office/drawing/2014/main" id="{7122BC41-B84E-41F8-BC4B-52382A907238}"/>
                </a:ext>
              </a:extLst>
            </p:cNvPr>
            <p:cNvSpPr>
              <a:spLocks noChangeShapeType="1"/>
            </p:cNvSpPr>
            <p:nvPr/>
          </p:nvSpPr>
          <p:spPr bwMode="auto">
            <a:xfrm>
              <a:off x="3467343" y="6456059"/>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sp>
        <p:nvSpPr>
          <p:cNvPr id="441" name="Content Placeholder 2">
            <a:extLst>
              <a:ext uri="{FF2B5EF4-FFF2-40B4-BE49-F238E27FC236}">
                <a16:creationId xmlns:a16="http://schemas.microsoft.com/office/drawing/2014/main" id="{FF5C285D-77B9-42B7-AD3C-12BB2BD6BB2C}"/>
              </a:ext>
            </a:extLst>
          </p:cNvPr>
          <p:cNvSpPr txBox="1">
            <a:spLocks/>
          </p:cNvSpPr>
          <p:nvPr/>
        </p:nvSpPr>
        <p:spPr bwMode="auto">
          <a:xfrm>
            <a:off x="457200" y="1905001"/>
            <a:ext cx="5257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125" marR="0" lvl="0" indent="-255588" algn="l" defTabSz="914400" rtl="0" eaLnBrk="1" fontAlgn="base" latinLnBrk="0" hangingPunct="1">
              <a:lnSpc>
                <a:spcPct val="80000"/>
              </a:lnSpc>
              <a:spcBef>
                <a:spcPts val="300"/>
              </a:spcBef>
              <a:spcAft>
                <a:spcPct val="0"/>
              </a:spcAft>
              <a:buClr>
                <a:srgbClr val="A04DA3"/>
              </a:buClr>
              <a:buSzTx/>
              <a:buFont typeface="Georgia" pitchFamily="18" charset="0"/>
              <a:buChar char="•"/>
              <a:tabLst/>
              <a:defRPr/>
            </a:pPr>
            <a:r>
              <a:rPr kumimoji="0" lang="en-US" sz="2100" b="1" i="0" u="none" strike="noStrike" kern="1200" cap="none" spc="0" normalizeH="0" baseline="0" noProof="0" dirty="0">
                <a:ln>
                  <a:noFill/>
                </a:ln>
                <a:solidFill>
                  <a:sysClr val="windowText" lastClr="000000"/>
                </a:solidFill>
                <a:effectLst/>
                <a:uLnTx/>
                <a:uFillTx/>
                <a:latin typeface="Georgia"/>
                <a:ea typeface="+mn-ea"/>
                <a:cs typeface="+mn-cs"/>
              </a:rPr>
              <a:t>S</a:t>
            </a:r>
            <a:r>
              <a:rPr kumimoji="0" lang="en-US" sz="2100" b="0" i="0" u="none" strike="noStrike" kern="1200" cap="none" spc="0" normalizeH="0" baseline="0" noProof="0" dirty="0">
                <a:ln>
                  <a:noFill/>
                </a:ln>
                <a:solidFill>
                  <a:sysClr val="windowText" lastClr="000000"/>
                </a:solidFill>
                <a:effectLst/>
                <a:uLnTx/>
                <a:uFillTx/>
                <a:latin typeface="Georgia"/>
                <a:ea typeface="+mn-ea"/>
                <a:cs typeface="+mn-cs"/>
              </a:rPr>
              <a:t>ymbolic </a:t>
            </a:r>
            <a:r>
              <a:rPr kumimoji="0" lang="en-US" sz="2100" b="1" i="0" u="none" strike="noStrike" kern="1200" cap="none" spc="0" normalizeH="0" baseline="0" noProof="0" dirty="0">
                <a:ln>
                  <a:noFill/>
                </a:ln>
                <a:solidFill>
                  <a:sysClr val="windowText" lastClr="000000"/>
                </a:solidFill>
                <a:effectLst/>
                <a:uLnTx/>
                <a:uFillTx/>
                <a:latin typeface="Georgia"/>
                <a:ea typeface="+mn-ea"/>
                <a:cs typeface="+mn-cs"/>
              </a:rPr>
              <a:t>A</a:t>
            </a:r>
            <a:r>
              <a:rPr kumimoji="0" lang="en-US" sz="2100" b="0" i="0" u="none" strike="noStrike" kern="1200" cap="none" spc="0" normalizeH="0" baseline="0" noProof="0" dirty="0">
                <a:ln>
                  <a:noFill/>
                </a:ln>
                <a:solidFill>
                  <a:sysClr val="windowText" lastClr="000000"/>
                </a:solidFill>
                <a:effectLst/>
                <a:uLnTx/>
                <a:uFillTx/>
                <a:latin typeface="Georgia"/>
                <a:ea typeface="+mn-ea"/>
                <a:cs typeface="+mn-cs"/>
              </a:rPr>
              <a:t>ggregate </a:t>
            </a:r>
            <a:r>
              <a:rPr kumimoji="0" lang="en-US" sz="2100" b="0" i="0" u="none" strike="noStrike" kern="1200" cap="none" spc="0" normalizeH="0" baseline="0" noProof="0" dirty="0" err="1">
                <a:ln>
                  <a:noFill/>
                </a:ln>
                <a:solidFill>
                  <a:sysClr val="windowText" lastClr="000000"/>
                </a:solidFill>
                <a:effectLst/>
                <a:uLnTx/>
                <a:uFillTx/>
                <a:latin typeface="Georgia"/>
                <a:ea typeface="+mn-ea"/>
                <a:cs typeface="+mn-cs"/>
              </a:rPr>
              <a:t>appro</a:t>
            </a:r>
            <a:r>
              <a:rPr kumimoji="0" lang="en-US" sz="2100" b="1" i="0" u="none" strike="noStrike" kern="1200" cap="none" spc="0" normalizeH="0" baseline="0" noProof="0" dirty="0" err="1">
                <a:ln>
                  <a:noFill/>
                </a:ln>
                <a:solidFill>
                  <a:sysClr val="windowText" lastClr="000000"/>
                </a:solidFill>
                <a:effectLst/>
                <a:uLnTx/>
                <a:uFillTx/>
                <a:latin typeface="Georgia"/>
                <a:ea typeface="+mn-ea"/>
                <a:cs typeface="+mn-cs"/>
              </a:rPr>
              <a:t>X</a:t>
            </a:r>
            <a:r>
              <a:rPr kumimoji="0" lang="en-US" sz="2100" b="0" i="0" u="none" strike="noStrike" kern="1200" cap="none" spc="0" normalizeH="0" baseline="0" noProof="0" dirty="0" err="1">
                <a:ln>
                  <a:noFill/>
                </a:ln>
                <a:solidFill>
                  <a:sysClr val="windowText" lastClr="000000"/>
                </a:solidFill>
                <a:effectLst/>
                <a:uLnTx/>
                <a:uFillTx/>
                <a:latin typeface="Georgia"/>
                <a:ea typeface="+mn-ea"/>
                <a:cs typeface="+mn-cs"/>
              </a:rPr>
              <a:t>imation</a:t>
            </a:r>
            <a:r>
              <a:rPr kumimoji="0" lang="en-US" sz="2100" b="0" i="0" u="none" strike="noStrike" kern="1200" cap="none" spc="0" normalizeH="0" baseline="0" noProof="0" dirty="0">
                <a:ln>
                  <a:noFill/>
                </a:ln>
                <a:solidFill>
                  <a:sysClr val="windowText" lastClr="000000"/>
                </a:solidFill>
                <a:effectLst/>
                <a:uLnTx/>
                <a:uFillTx/>
                <a:latin typeface="Georgia"/>
                <a:ea typeface="+mn-ea"/>
                <a:cs typeface="+mn-cs"/>
              </a:rPr>
              <a:t> (SAX) </a:t>
            </a:r>
          </a:p>
          <a:p>
            <a:pPr marL="657225" marR="0" lvl="1" indent="-246063" algn="l" defTabSz="914400" rtl="0" eaLnBrk="1" fontAlgn="base" latinLnBrk="0" hangingPunct="1">
              <a:lnSpc>
                <a:spcPct val="90000"/>
              </a:lnSpc>
              <a:spcBef>
                <a:spcPts val="300"/>
              </a:spcBef>
              <a:spcAft>
                <a:spcPct val="0"/>
              </a:spcAft>
              <a:buClr>
                <a:srgbClr val="438086"/>
              </a:buClr>
              <a:buSzTx/>
              <a:buFont typeface="Georgia" pitchFamily="18" charset="0"/>
              <a:buChar char="▫"/>
              <a:tabLst/>
              <a:defRPr/>
            </a:pPr>
            <a:r>
              <a:rPr kumimoji="0" lang="en-US" sz="2000" b="1" i="0" u="none" strike="noStrike" kern="1200" cap="none" spc="0" normalizeH="0" baseline="0" noProof="0" dirty="0">
                <a:ln>
                  <a:noFill/>
                </a:ln>
                <a:solidFill>
                  <a:srgbClr val="438086"/>
                </a:solidFill>
                <a:effectLst/>
                <a:uLnTx/>
                <a:uFillTx/>
                <a:latin typeface="Georgia"/>
                <a:ea typeface="+mn-ea"/>
                <a:cs typeface="+mn-cs"/>
              </a:rPr>
              <a:t>(1)</a:t>
            </a:r>
            <a:r>
              <a:rPr kumimoji="0" lang="en-US" sz="2000" b="0" i="0" u="none" strike="noStrike" kern="1200" cap="none" spc="0" normalizeH="0" baseline="0" noProof="0" dirty="0">
                <a:ln>
                  <a:noFill/>
                </a:ln>
                <a:solidFill>
                  <a:srgbClr val="438086"/>
                </a:solidFill>
                <a:effectLst/>
                <a:uLnTx/>
                <a:uFillTx/>
                <a:latin typeface="Georgia"/>
                <a:ea typeface="+mn-ea"/>
                <a:cs typeface="+mn-cs"/>
              </a:rPr>
              <a:t> Represent data series </a:t>
            </a:r>
            <a:r>
              <a:rPr kumimoji="0" lang="en-US" sz="2000" b="0" i="1" u="none" strike="noStrike" kern="1200" cap="none" spc="0" normalizeH="0" baseline="0" noProof="0" dirty="0">
                <a:ln>
                  <a:noFill/>
                </a:ln>
                <a:solidFill>
                  <a:srgbClr val="438086"/>
                </a:solidFill>
                <a:effectLst/>
                <a:uLnTx/>
                <a:uFillTx/>
                <a:latin typeface="Georgia"/>
                <a:ea typeface="+mn-ea"/>
                <a:cs typeface="+mn-cs"/>
              </a:rPr>
              <a:t>T </a:t>
            </a:r>
            <a:r>
              <a:rPr kumimoji="0" lang="en-US" sz="2000" b="0" i="0" u="none" strike="noStrike" kern="1200" cap="none" spc="0" normalizeH="0" baseline="0" noProof="0" dirty="0">
                <a:ln>
                  <a:noFill/>
                </a:ln>
                <a:solidFill>
                  <a:srgbClr val="438086"/>
                </a:solidFill>
                <a:effectLst/>
                <a:uLnTx/>
                <a:uFillTx/>
                <a:latin typeface="Georgia"/>
                <a:ea typeface="+mn-ea"/>
                <a:cs typeface="+mn-cs"/>
              </a:rPr>
              <a:t>of length </a:t>
            </a:r>
            <a:r>
              <a:rPr kumimoji="0" lang="en-US" sz="2000" b="1" i="1" u="none" strike="noStrike" kern="1200" cap="none" spc="0" normalizeH="0" baseline="0" noProof="0" dirty="0">
                <a:ln>
                  <a:noFill/>
                </a:ln>
                <a:solidFill>
                  <a:srgbClr val="438086"/>
                </a:solidFill>
                <a:effectLst/>
                <a:uLnTx/>
                <a:uFillTx/>
                <a:latin typeface="Georgia"/>
                <a:ea typeface="+mn-ea"/>
                <a:cs typeface="+mn-cs"/>
              </a:rPr>
              <a:t>n</a:t>
            </a:r>
            <a:r>
              <a:rPr kumimoji="0" lang="en-US" sz="2000" b="0" i="0" u="none" strike="noStrike" kern="1200" cap="none" spc="0" normalizeH="0" baseline="0" noProof="0" dirty="0">
                <a:ln>
                  <a:noFill/>
                </a:ln>
                <a:solidFill>
                  <a:srgbClr val="438086"/>
                </a:solidFill>
                <a:effectLst/>
                <a:uLnTx/>
                <a:uFillTx/>
                <a:latin typeface="Georgia"/>
                <a:ea typeface="+mn-ea"/>
                <a:cs typeface="+mn-cs"/>
              </a:rPr>
              <a:t> with </a:t>
            </a:r>
            <a:r>
              <a:rPr kumimoji="0" lang="en-US" sz="2000" b="1" i="1" u="none" strike="noStrike" kern="1200" cap="none" spc="0" normalizeH="0" baseline="0" noProof="0" dirty="0">
                <a:ln>
                  <a:noFill/>
                </a:ln>
                <a:solidFill>
                  <a:srgbClr val="438086"/>
                </a:solidFill>
                <a:effectLst/>
                <a:uLnTx/>
                <a:uFillTx/>
                <a:latin typeface="Georgia"/>
                <a:ea typeface="+mn-ea"/>
                <a:cs typeface="+mn-cs"/>
              </a:rPr>
              <a:t>w</a:t>
            </a:r>
            <a:r>
              <a:rPr kumimoji="0" lang="en-US" sz="2000" b="0" i="0" u="none" strike="noStrike" kern="1200" cap="none" spc="0" normalizeH="0" baseline="0" noProof="0" dirty="0">
                <a:ln>
                  <a:noFill/>
                </a:ln>
                <a:solidFill>
                  <a:srgbClr val="438086"/>
                </a:solidFill>
                <a:effectLst/>
                <a:uLnTx/>
                <a:uFillTx/>
                <a:latin typeface="Georgia"/>
                <a:ea typeface="+mn-ea"/>
                <a:cs typeface="+mn-cs"/>
              </a:rPr>
              <a:t> segments using Piecewise Aggregate Approximation (PAA)</a:t>
            </a:r>
          </a:p>
          <a:p>
            <a:pPr marL="922338" marR="0" lvl="2" indent="-219075" algn="l" defTabSz="914400" rtl="0" eaLnBrk="1" fontAlgn="base" latinLnBrk="0" hangingPunct="1">
              <a:lnSpc>
                <a:spcPct val="80000"/>
              </a:lnSpc>
              <a:spcBef>
                <a:spcPts val="300"/>
              </a:spcBef>
              <a:spcAft>
                <a:spcPct val="0"/>
              </a:spcAft>
              <a:buClr>
                <a:srgbClr val="53548A"/>
              </a:buClr>
              <a:buSzTx/>
              <a:buFont typeface="Wingdings 2" pitchFamily="18" charset="2"/>
              <a:buChar char=""/>
              <a:tabLst/>
              <a:defRPr/>
            </a:pPr>
            <a:r>
              <a:rPr kumimoji="0" lang="en-US" sz="1900" b="0" i="1" u="none" strike="noStrike" kern="1200" cap="none" spc="0" normalizeH="0" baseline="0" noProof="0" dirty="0">
                <a:ln>
                  <a:noFill/>
                </a:ln>
                <a:solidFill>
                  <a:srgbClr val="53548A"/>
                </a:solidFill>
                <a:effectLst/>
                <a:uLnTx/>
                <a:uFillTx/>
                <a:latin typeface="Georgia"/>
                <a:ea typeface="+mn-ea"/>
                <a:cs typeface="+mn-cs"/>
              </a:rPr>
              <a:t>T</a:t>
            </a:r>
            <a:r>
              <a:rPr kumimoji="0" lang="en-US" sz="1900" b="0" i="0" u="none" strike="noStrike" kern="1200" cap="none" spc="0" normalizeH="0" baseline="0" noProof="0" dirty="0">
                <a:ln>
                  <a:noFill/>
                </a:ln>
                <a:solidFill>
                  <a:srgbClr val="53548A"/>
                </a:solidFill>
                <a:effectLst/>
                <a:uLnTx/>
                <a:uFillTx/>
                <a:latin typeface="Georgia"/>
                <a:ea typeface="+mn-ea"/>
                <a:cs typeface="+mn-cs"/>
              </a:rPr>
              <a:t> typically normalized to </a:t>
            </a:r>
            <a:r>
              <a:rPr kumimoji="0" lang="en-US" sz="1900" b="0" i="1" u="none" strike="noStrike" kern="1200" cap="none" spc="0" normalizeH="0" baseline="0" noProof="0" dirty="0">
                <a:ln>
                  <a:noFill/>
                </a:ln>
                <a:solidFill>
                  <a:srgbClr val="53548A"/>
                </a:solidFill>
                <a:effectLst/>
                <a:uLnTx/>
                <a:uFillTx/>
                <a:latin typeface="Georgia"/>
                <a:ea typeface="+mn-ea"/>
                <a:cs typeface="+mn-cs"/>
              </a:rPr>
              <a:t>μ </a:t>
            </a:r>
            <a:r>
              <a:rPr kumimoji="0" lang="en-US" sz="1900" b="0" i="0" u="none" strike="noStrike" kern="1200" cap="none" spc="0" normalizeH="0" baseline="0" noProof="0" dirty="0">
                <a:ln>
                  <a:noFill/>
                </a:ln>
                <a:solidFill>
                  <a:srgbClr val="53548A"/>
                </a:solidFill>
                <a:effectLst/>
                <a:uLnTx/>
                <a:uFillTx/>
                <a:latin typeface="Georgia"/>
                <a:ea typeface="+mn-ea"/>
                <a:cs typeface="+mn-cs"/>
              </a:rPr>
              <a:t>= 0, </a:t>
            </a:r>
            <a:r>
              <a:rPr kumimoji="0" lang="en-US" sz="1900" b="0" i="1" u="none" strike="noStrike" kern="1200" cap="none" spc="0" normalizeH="0" baseline="0" noProof="0" dirty="0">
                <a:ln>
                  <a:noFill/>
                </a:ln>
                <a:solidFill>
                  <a:srgbClr val="53548A"/>
                </a:solidFill>
                <a:effectLst/>
                <a:uLnTx/>
                <a:uFillTx/>
                <a:latin typeface="Georgia"/>
                <a:ea typeface="+mn-ea"/>
                <a:cs typeface="+mn-cs"/>
              </a:rPr>
              <a:t>σ</a:t>
            </a:r>
            <a:r>
              <a:rPr kumimoji="0" lang="en-US" sz="1900" b="0" i="0" u="none" strike="noStrike" kern="1200" cap="none" spc="0" normalizeH="0" baseline="0" noProof="0" dirty="0">
                <a:ln>
                  <a:noFill/>
                </a:ln>
                <a:solidFill>
                  <a:srgbClr val="53548A"/>
                </a:solidFill>
                <a:effectLst/>
                <a:uLnTx/>
                <a:uFillTx/>
                <a:latin typeface="Georgia"/>
                <a:ea typeface="+mn-ea"/>
                <a:cs typeface="+mn-cs"/>
              </a:rPr>
              <a:t> = 1</a:t>
            </a: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2" pitchFamily="18" charset="2"/>
              <a:buChar char=""/>
              <a:tabLst/>
              <a:defRPr/>
            </a:pPr>
            <a:endParaRPr kumimoji="0" lang="en-US" sz="1900" b="0" i="0" u="none" strike="noStrike" kern="1200" cap="none" spc="0" normalizeH="0" baseline="0" noProof="0" dirty="0">
              <a:ln>
                <a:noFill/>
              </a:ln>
              <a:solidFill>
                <a:srgbClr val="53548A"/>
              </a:solidFill>
              <a:effectLst/>
              <a:uLnTx/>
              <a:uFillTx/>
              <a:latin typeface="Georgia"/>
              <a:ea typeface="+mn-ea"/>
              <a:cs typeface="+mn-cs"/>
            </a:endParaRP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2" pitchFamily="18" charset="2"/>
              <a:buChar char=""/>
              <a:tabLst/>
              <a:defRPr/>
            </a:pPr>
            <a:r>
              <a:rPr kumimoji="0" lang="en-US" sz="1900" b="0" i="0" u="none" strike="noStrike" kern="1200" cap="none" spc="0" normalizeH="0" baseline="0" noProof="0" dirty="0">
                <a:ln>
                  <a:noFill/>
                </a:ln>
                <a:solidFill>
                  <a:srgbClr val="53548A"/>
                </a:solidFill>
                <a:effectLst/>
                <a:uLnTx/>
                <a:uFillTx/>
                <a:latin typeface="Georgia"/>
                <a:ea typeface="+mn-ea"/>
                <a:cs typeface="+mn-cs"/>
              </a:rPr>
              <a:t>PAA(</a:t>
            </a:r>
            <a:r>
              <a:rPr kumimoji="0" lang="en-US" sz="1900" b="0" i="1" u="none" strike="noStrike" kern="1200" cap="none" spc="0" normalizeH="0" baseline="0" noProof="0" dirty="0" err="1">
                <a:ln>
                  <a:noFill/>
                </a:ln>
                <a:solidFill>
                  <a:srgbClr val="53548A"/>
                </a:solidFill>
                <a:effectLst/>
                <a:uLnTx/>
                <a:uFillTx/>
                <a:latin typeface="Georgia"/>
                <a:ea typeface="+mn-ea"/>
                <a:cs typeface="+mn-cs"/>
              </a:rPr>
              <a:t>T,w</a:t>
            </a:r>
            <a:r>
              <a:rPr kumimoji="0" lang="en-US" sz="1900" b="0" i="0" u="none" strike="noStrike" kern="1200" cap="none" spc="0" normalizeH="0" baseline="0" noProof="0" dirty="0">
                <a:ln>
                  <a:noFill/>
                </a:ln>
                <a:solidFill>
                  <a:srgbClr val="53548A"/>
                </a:solidFill>
                <a:effectLst/>
                <a:uLnTx/>
                <a:uFillTx/>
                <a:latin typeface="Georgia"/>
                <a:ea typeface="+mn-ea"/>
                <a:cs typeface="+mn-cs"/>
              </a:rPr>
              <a:t>) =                         </a:t>
            </a: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2" pitchFamily="18" charset="2"/>
              <a:buChar char=""/>
              <a:tabLst/>
              <a:defRPr/>
            </a:pPr>
            <a:endParaRPr kumimoji="0" lang="en-US" sz="1900" b="0" i="0" u="none" strike="noStrike" kern="1200" cap="none" spc="0" normalizeH="0" baseline="0" noProof="0" dirty="0">
              <a:ln>
                <a:noFill/>
              </a:ln>
              <a:solidFill>
                <a:srgbClr val="53548A"/>
              </a:solidFill>
              <a:effectLst/>
              <a:uLnTx/>
              <a:uFillTx/>
              <a:latin typeface="Georgia"/>
              <a:ea typeface="+mn-ea"/>
              <a:cs typeface="+mn-cs"/>
            </a:endParaRPr>
          </a:p>
          <a:p>
            <a:pPr marL="703263" marR="0" lvl="2" indent="0" algn="l" defTabSz="914400" rtl="0" eaLnBrk="1" fontAlgn="base" latinLnBrk="0" hangingPunct="1">
              <a:lnSpc>
                <a:spcPct val="90000"/>
              </a:lnSpc>
              <a:spcBef>
                <a:spcPts val="300"/>
              </a:spcBef>
              <a:spcAft>
                <a:spcPct val="0"/>
              </a:spcAft>
              <a:buClr>
                <a:srgbClr val="53548A"/>
              </a:buClr>
              <a:buSzTx/>
              <a:buFont typeface="Wingdings 2" pitchFamily="18" charset="2"/>
              <a:buNone/>
              <a:tabLst/>
              <a:defRPr/>
            </a:pPr>
            <a:r>
              <a:rPr kumimoji="0" lang="en-US" sz="1900" b="0" i="0" u="none" strike="noStrike" kern="1200" cap="none" spc="0" normalizeH="0" baseline="0" noProof="0" dirty="0">
                <a:ln>
                  <a:noFill/>
                </a:ln>
                <a:solidFill>
                  <a:srgbClr val="53548A"/>
                </a:solidFill>
                <a:effectLst/>
                <a:uLnTx/>
                <a:uFillTx/>
                <a:latin typeface="Georgia"/>
                <a:ea typeface="+mn-ea"/>
                <a:cs typeface="+mn-cs"/>
              </a:rPr>
              <a:t>	where  </a:t>
            </a: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pitchFamily="2" charset="2"/>
              <a:buNone/>
              <a:tabLst/>
              <a:defRPr/>
            </a:pPr>
            <a:endParaRPr kumimoji="0" lang="en-US" sz="2000" b="0" i="0" u="none" strike="noStrike" kern="1200" cap="none" spc="0" normalizeH="0" baseline="0" noProof="0" dirty="0">
              <a:ln>
                <a:noFill/>
              </a:ln>
              <a:solidFill>
                <a:srgbClr val="53548A"/>
              </a:solidFill>
              <a:effectLst/>
              <a:uLnTx/>
              <a:uFillTx/>
              <a:latin typeface="Georgia"/>
              <a:ea typeface="+mn-ea"/>
              <a:cs typeface="+mn-cs"/>
            </a:endParaRP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pitchFamily="2" charset="2"/>
              <a:buNone/>
              <a:tabLst/>
              <a:defRPr/>
            </a:pPr>
            <a:endParaRPr kumimoji="0" lang="en-US" sz="2000" b="0" i="0" u="none" strike="noStrike" kern="1200" cap="none" spc="0" normalizeH="0" baseline="0" noProof="0" dirty="0">
              <a:ln>
                <a:noFill/>
              </a:ln>
              <a:solidFill>
                <a:srgbClr val="53548A"/>
              </a:solidFill>
              <a:effectLst/>
              <a:uLnTx/>
              <a:uFillTx/>
              <a:latin typeface="Georgia"/>
              <a:ea typeface="+mn-ea"/>
              <a:cs typeface="+mn-cs"/>
            </a:endParaRPr>
          </a:p>
          <a:p>
            <a:pPr marL="657225" marR="0" lvl="1" indent="-246063" algn="l" defTabSz="914400" rtl="0" eaLnBrk="1" fontAlgn="base" latinLnBrk="0" hangingPunct="1">
              <a:lnSpc>
                <a:spcPct val="80000"/>
              </a:lnSpc>
              <a:spcBef>
                <a:spcPts val="300"/>
              </a:spcBef>
              <a:spcAft>
                <a:spcPct val="0"/>
              </a:spcAft>
              <a:buClr>
                <a:srgbClr val="438086"/>
              </a:buClr>
              <a:buSzTx/>
              <a:buFont typeface="Wingdings" pitchFamily="2" charset="2"/>
              <a:buNone/>
              <a:tabLst/>
              <a:defRPr/>
            </a:pPr>
            <a:br>
              <a:rPr kumimoji="0" lang="en-US" sz="2000" b="0" i="0" u="none" strike="noStrike" kern="1200" cap="none" spc="0" normalizeH="0" baseline="0" noProof="0" dirty="0">
                <a:ln>
                  <a:noFill/>
                </a:ln>
                <a:solidFill>
                  <a:srgbClr val="438086"/>
                </a:solidFill>
                <a:effectLst/>
                <a:uLnTx/>
                <a:uFillTx/>
                <a:latin typeface="Georgia"/>
                <a:ea typeface="+mn-ea"/>
                <a:cs typeface="+mn-cs"/>
              </a:rPr>
            </a:br>
            <a:endParaRPr kumimoji="0" lang="en-US" sz="2000" b="0" i="0" u="none" strike="noStrike" kern="1200" cap="none" spc="0" normalizeH="0" baseline="0" noProof="0" dirty="0">
              <a:ln>
                <a:noFill/>
              </a:ln>
              <a:solidFill>
                <a:srgbClr val="438086"/>
              </a:solidFill>
              <a:effectLst/>
              <a:uLnTx/>
              <a:uFillTx/>
              <a:latin typeface="Georgia"/>
              <a:ea typeface="+mn-ea"/>
              <a:cs typeface="+mn-cs"/>
            </a:endParaRPr>
          </a:p>
        </p:txBody>
      </p:sp>
      <p:graphicFrame>
        <p:nvGraphicFramePr>
          <p:cNvPr id="442" name="Object 5">
            <a:extLst>
              <a:ext uri="{FF2B5EF4-FFF2-40B4-BE49-F238E27FC236}">
                <a16:creationId xmlns:a16="http://schemas.microsoft.com/office/drawing/2014/main" id="{AB7C3C8A-4700-4FD8-9418-AD7DA727634B}"/>
              </a:ext>
            </a:extLst>
          </p:cNvPr>
          <p:cNvGraphicFramePr>
            <a:graphicFrameLocks noChangeAspect="1"/>
          </p:cNvGraphicFramePr>
          <p:nvPr/>
        </p:nvGraphicFramePr>
        <p:xfrm>
          <a:off x="2743200" y="3841751"/>
          <a:ext cx="1371600" cy="441325"/>
        </p:xfrm>
        <a:graphic>
          <a:graphicData uri="http://schemas.openxmlformats.org/presentationml/2006/ole">
            <mc:AlternateContent xmlns:mc="http://schemas.openxmlformats.org/markup-compatibility/2006">
              <mc:Choice xmlns:v="urn:schemas-microsoft-com:vml" Requires="v">
                <p:oleObj name="Equation" r:id="rId3" imgW="723586" imgH="241195" progId="Equation.3">
                  <p:embed/>
                </p:oleObj>
              </mc:Choice>
              <mc:Fallback>
                <p:oleObj name="Equation" r:id="rId3" imgW="723586" imgH="241195" progId="Equation.3">
                  <p:embed/>
                  <p:pic>
                    <p:nvPicPr>
                      <p:cNvPr id="442" name="Object 5">
                        <a:extLst>
                          <a:ext uri="{FF2B5EF4-FFF2-40B4-BE49-F238E27FC236}">
                            <a16:creationId xmlns:a16="http://schemas.microsoft.com/office/drawing/2014/main" id="{AB7C3C8A-4700-4FD8-9418-AD7DA7276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841751"/>
                        <a:ext cx="137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3" name="Object 3">
            <a:extLst>
              <a:ext uri="{FF2B5EF4-FFF2-40B4-BE49-F238E27FC236}">
                <a16:creationId xmlns:a16="http://schemas.microsoft.com/office/drawing/2014/main" id="{84064C32-87E3-4F1A-943C-DD7344B02740}"/>
              </a:ext>
            </a:extLst>
          </p:cNvPr>
          <p:cNvGraphicFramePr>
            <a:graphicFrameLocks noChangeAspect="1"/>
          </p:cNvGraphicFramePr>
          <p:nvPr/>
        </p:nvGraphicFramePr>
        <p:xfrm>
          <a:off x="2209800" y="4222749"/>
          <a:ext cx="1447800" cy="882651"/>
        </p:xfrm>
        <a:graphic>
          <a:graphicData uri="http://schemas.openxmlformats.org/presentationml/2006/ole">
            <mc:AlternateContent xmlns:mc="http://schemas.openxmlformats.org/markup-compatibility/2006">
              <mc:Choice xmlns:v="urn:schemas-microsoft-com:vml" Requires="v">
                <p:oleObj name="Equation" r:id="rId5" imgW="825500" imgH="508000" progId="Equation.3">
                  <p:embed/>
                </p:oleObj>
              </mc:Choice>
              <mc:Fallback>
                <p:oleObj name="Equation" r:id="rId5" imgW="825500" imgH="508000" progId="Equation.3">
                  <p:embed/>
                  <p:pic>
                    <p:nvPicPr>
                      <p:cNvPr id="443" name="Object 3">
                        <a:extLst>
                          <a:ext uri="{FF2B5EF4-FFF2-40B4-BE49-F238E27FC236}">
                            <a16:creationId xmlns:a16="http://schemas.microsoft.com/office/drawing/2014/main" id="{84064C32-87E3-4F1A-943C-DD7344B02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222749"/>
                        <a:ext cx="1447800"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7870494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High-d Similarity Search</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56685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itle 1"/>
          <p:cNvSpPr>
            <a:spLocks noGrp="1"/>
          </p:cNvSpPr>
          <p:nvPr>
            <p:ph type="title"/>
          </p:nvPr>
        </p:nvSpPr>
        <p:spPr>
          <a:xfrm>
            <a:off x="457200" y="609600"/>
            <a:ext cx="8229600" cy="1066800"/>
          </a:xfrm>
        </p:spPr>
        <p:txBody>
          <a:bodyPr/>
          <a:lstStyle/>
          <a:p>
            <a:pPr eaLnBrk="1" hangingPunct="1"/>
            <a:r>
              <a:rPr lang="en-US" altLang="en-US" sz="3600" dirty="0" err="1"/>
              <a:t>iSAX</a:t>
            </a:r>
            <a:r>
              <a:rPr lang="en-US" altLang="en-US" sz="3600" dirty="0"/>
              <a:t> Summarization</a:t>
            </a:r>
          </a:p>
        </p:txBody>
      </p:sp>
      <p:sp>
        <p:nvSpPr>
          <p:cNvPr id="2" name="Espace réservé du pied de page 1">
            <a:extLst>
              <a:ext uri="{FF2B5EF4-FFF2-40B4-BE49-F238E27FC236}">
                <a16:creationId xmlns:a16="http://schemas.microsoft.com/office/drawing/2014/main" id="{9593509E-422B-4ABA-80A4-625BFF557C25}"/>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6EEB40D-6068-45DB-9D1C-92F31F6EFC2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110</a:t>
            </a:fld>
            <a:endParaRPr lang="en-US" dirty="0"/>
          </a:p>
        </p:txBody>
      </p:sp>
      <p:grpSp>
        <p:nvGrpSpPr>
          <p:cNvPr id="298" name="Group 212">
            <a:extLst>
              <a:ext uri="{FF2B5EF4-FFF2-40B4-BE49-F238E27FC236}">
                <a16:creationId xmlns:a16="http://schemas.microsoft.com/office/drawing/2014/main" id="{D2DB2D06-704F-4099-8385-8BA18461F791}"/>
              </a:ext>
            </a:extLst>
          </p:cNvPr>
          <p:cNvGrpSpPr>
            <a:grpSpLocks/>
          </p:cNvGrpSpPr>
          <p:nvPr/>
        </p:nvGrpSpPr>
        <p:grpSpPr bwMode="auto">
          <a:xfrm>
            <a:off x="6156327" y="4725988"/>
            <a:ext cx="3063875" cy="1903412"/>
            <a:chOff x="3846" y="2357"/>
            <a:chExt cx="1640" cy="1019"/>
          </a:xfrm>
        </p:grpSpPr>
        <p:sp>
          <p:nvSpPr>
            <p:cNvPr id="299" name="Rectangle 213">
              <a:extLst>
                <a:ext uri="{FF2B5EF4-FFF2-40B4-BE49-F238E27FC236}">
                  <a16:creationId xmlns:a16="http://schemas.microsoft.com/office/drawing/2014/main" id="{8FFF6BA5-AA4C-4C2B-AE57-A9D96F42B456}"/>
                </a:ext>
              </a:extLst>
            </p:cNvPr>
            <p:cNvSpPr>
              <a:spLocks noChangeArrowheads="1"/>
            </p:cNvSpPr>
            <p:nvPr/>
          </p:nvSpPr>
          <p:spPr bwMode="auto">
            <a:xfrm>
              <a:off x="4024" y="2958"/>
              <a:ext cx="301"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00" name="Rectangle 214">
              <a:extLst>
                <a:ext uri="{FF2B5EF4-FFF2-40B4-BE49-F238E27FC236}">
                  <a16:creationId xmlns:a16="http://schemas.microsoft.com/office/drawing/2014/main" id="{7FC09180-FF27-4E7A-95D0-041124283470}"/>
                </a:ext>
              </a:extLst>
            </p:cNvPr>
            <p:cNvSpPr>
              <a:spLocks noChangeArrowheads="1"/>
            </p:cNvSpPr>
            <p:nvPr/>
          </p:nvSpPr>
          <p:spPr bwMode="auto">
            <a:xfrm>
              <a:off x="4334" y="2958"/>
              <a:ext cx="302"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01" name="Line 215">
              <a:extLst>
                <a:ext uri="{FF2B5EF4-FFF2-40B4-BE49-F238E27FC236}">
                  <a16:creationId xmlns:a16="http://schemas.microsoft.com/office/drawing/2014/main" id="{0D74AC66-5A62-4685-949F-90F5F7C12D03}"/>
                </a:ext>
              </a:extLst>
            </p:cNvPr>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02" name="Line 216">
              <a:extLst>
                <a:ext uri="{FF2B5EF4-FFF2-40B4-BE49-F238E27FC236}">
                  <a16:creationId xmlns:a16="http://schemas.microsoft.com/office/drawing/2014/main" id="{BBCC15CB-3437-446F-86E1-11032BCFDB4D}"/>
                </a:ext>
              </a:extLst>
            </p:cNvPr>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03" name="Line 217">
              <a:extLst>
                <a:ext uri="{FF2B5EF4-FFF2-40B4-BE49-F238E27FC236}">
                  <a16:creationId xmlns:a16="http://schemas.microsoft.com/office/drawing/2014/main" id="{E7ED745E-120C-4042-8065-88C98F314E6F}"/>
                </a:ext>
              </a:extLst>
            </p:cNvPr>
            <p:cNvSpPr>
              <a:spLocks noChangeShapeType="1"/>
            </p:cNvSpPr>
            <p:nvPr/>
          </p:nvSpPr>
          <p:spPr bwMode="auto">
            <a:xfrm>
              <a:off x="3941" y="3322"/>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04" name="Rectangle 218">
              <a:extLst>
                <a:ext uri="{FF2B5EF4-FFF2-40B4-BE49-F238E27FC236}">
                  <a16:creationId xmlns:a16="http://schemas.microsoft.com/office/drawing/2014/main" id="{DE31EB9B-483D-4C22-9615-1CE36BFA944C}"/>
                </a:ext>
              </a:extLst>
            </p:cNvPr>
            <p:cNvSpPr>
              <a:spLocks noChangeArrowheads="1"/>
            </p:cNvSpPr>
            <p:nvPr/>
          </p:nvSpPr>
          <p:spPr bwMode="auto">
            <a:xfrm>
              <a:off x="3846" y="3290"/>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05" name="Line 219">
              <a:extLst>
                <a:ext uri="{FF2B5EF4-FFF2-40B4-BE49-F238E27FC236}">
                  <a16:creationId xmlns:a16="http://schemas.microsoft.com/office/drawing/2014/main" id="{D9EA8557-B206-457D-AE23-83C0872C2FA2}"/>
                </a:ext>
              </a:extLst>
            </p:cNvPr>
            <p:cNvSpPr>
              <a:spLocks noChangeShapeType="1"/>
            </p:cNvSpPr>
            <p:nvPr/>
          </p:nvSpPr>
          <p:spPr bwMode="auto">
            <a:xfrm>
              <a:off x="3941" y="3164"/>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06" name="Rectangle 220">
              <a:extLst>
                <a:ext uri="{FF2B5EF4-FFF2-40B4-BE49-F238E27FC236}">
                  <a16:creationId xmlns:a16="http://schemas.microsoft.com/office/drawing/2014/main" id="{A81A3954-97F0-48A8-8CE7-3D3A8AA82D29}"/>
                </a:ext>
              </a:extLst>
            </p:cNvPr>
            <p:cNvSpPr>
              <a:spLocks noChangeArrowheads="1"/>
            </p:cNvSpPr>
            <p:nvPr/>
          </p:nvSpPr>
          <p:spPr bwMode="auto">
            <a:xfrm>
              <a:off x="3846" y="3133"/>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07" name="Line 221">
              <a:extLst>
                <a:ext uri="{FF2B5EF4-FFF2-40B4-BE49-F238E27FC236}">
                  <a16:creationId xmlns:a16="http://schemas.microsoft.com/office/drawing/2014/main" id="{7498919F-837D-4ECA-8EC1-1142D65CC2A2}"/>
                </a:ext>
              </a:extLst>
            </p:cNvPr>
            <p:cNvSpPr>
              <a:spLocks noChangeShapeType="1"/>
            </p:cNvSpPr>
            <p:nvPr/>
          </p:nvSpPr>
          <p:spPr bwMode="auto">
            <a:xfrm>
              <a:off x="3941" y="3008"/>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08" name="Rectangle 222">
              <a:extLst>
                <a:ext uri="{FF2B5EF4-FFF2-40B4-BE49-F238E27FC236}">
                  <a16:creationId xmlns:a16="http://schemas.microsoft.com/office/drawing/2014/main" id="{C2565033-8B3D-45C8-BD49-5EFA0BBA27C7}"/>
                </a:ext>
              </a:extLst>
            </p:cNvPr>
            <p:cNvSpPr>
              <a:spLocks noChangeArrowheads="1"/>
            </p:cNvSpPr>
            <p:nvPr/>
          </p:nvSpPr>
          <p:spPr bwMode="auto">
            <a:xfrm>
              <a:off x="3846" y="2975"/>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09" name="Line 223">
              <a:extLst>
                <a:ext uri="{FF2B5EF4-FFF2-40B4-BE49-F238E27FC236}">
                  <a16:creationId xmlns:a16="http://schemas.microsoft.com/office/drawing/2014/main" id="{FD5369BA-171E-485B-AB21-0C5C746AF325}"/>
                </a:ext>
              </a:extLst>
            </p:cNvPr>
            <p:cNvSpPr>
              <a:spLocks noChangeShapeType="1"/>
            </p:cNvSpPr>
            <p:nvPr/>
          </p:nvSpPr>
          <p:spPr bwMode="auto">
            <a:xfrm>
              <a:off x="3941" y="2856"/>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10" name="Rectangle 224">
              <a:extLst>
                <a:ext uri="{FF2B5EF4-FFF2-40B4-BE49-F238E27FC236}">
                  <a16:creationId xmlns:a16="http://schemas.microsoft.com/office/drawing/2014/main" id="{4788F812-D80D-45A0-AAC2-9BB9B676B5E6}"/>
                </a:ext>
              </a:extLst>
            </p:cNvPr>
            <p:cNvSpPr>
              <a:spLocks noChangeArrowheads="1"/>
            </p:cNvSpPr>
            <p:nvPr/>
          </p:nvSpPr>
          <p:spPr bwMode="auto">
            <a:xfrm>
              <a:off x="3868" y="2823"/>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11" name="Line 225">
              <a:extLst>
                <a:ext uri="{FF2B5EF4-FFF2-40B4-BE49-F238E27FC236}">
                  <a16:creationId xmlns:a16="http://schemas.microsoft.com/office/drawing/2014/main" id="{E5D08D48-3A64-4871-84B8-6597F1BC476F}"/>
                </a:ext>
              </a:extLst>
            </p:cNvPr>
            <p:cNvSpPr>
              <a:spLocks noChangeShapeType="1"/>
            </p:cNvSpPr>
            <p:nvPr/>
          </p:nvSpPr>
          <p:spPr bwMode="auto">
            <a:xfrm>
              <a:off x="3941" y="2698"/>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12" name="Rectangle 226">
              <a:extLst>
                <a:ext uri="{FF2B5EF4-FFF2-40B4-BE49-F238E27FC236}">
                  <a16:creationId xmlns:a16="http://schemas.microsoft.com/office/drawing/2014/main" id="{D51A1496-E38E-4FA2-942E-F9BF1A43F56A}"/>
                </a:ext>
              </a:extLst>
            </p:cNvPr>
            <p:cNvSpPr>
              <a:spLocks noChangeArrowheads="1"/>
            </p:cNvSpPr>
            <p:nvPr/>
          </p:nvSpPr>
          <p:spPr bwMode="auto">
            <a:xfrm>
              <a:off x="3868" y="2665"/>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13" name="Line 227">
              <a:extLst>
                <a:ext uri="{FF2B5EF4-FFF2-40B4-BE49-F238E27FC236}">
                  <a16:creationId xmlns:a16="http://schemas.microsoft.com/office/drawing/2014/main" id="{4E023DEE-AEA2-4116-86A2-FDA9790201B7}"/>
                </a:ext>
              </a:extLst>
            </p:cNvPr>
            <p:cNvSpPr>
              <a:spLocks noChangeShapeType="1"/>
            </p:cNvSpPr>
            <p:nvPr/>
          </p:nvSpPr>
          <p:spPr bwMode="auto">
            <a:xfrm>
              <a:off x="3941" y="254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14" name="Rectangle 228">
              <a:extLst>
                <a:ext uri="{FF2B5EF4-FFF2-40B4-BE49-F238E27FC236}">
                  <a16:creationId xmlns:a16="http://schemas.microsoft.com/office/drawing/2014/main" id="{7F96DAED-1F2D-4651-880E-DC2979F9C2A8}"/>
                </a:ext>
              </a:extLst>
            </p:cNvPr>
            <p:cNvSpPr>
              <a:spLocks noChangeArrowheads="1"/>
            </p:cNvSpPr>
            <p:nvPr/>
          </p:nvSpPr>
          <p:spPr bwMode="auto">
            <a:xfrm>
              <a:off x="3868" y="2509"/>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15" name="Line 229">
              <a:extLst>
                <a:ext uri="{FF2B5EF4-FFF2-40B4-BE49-F238E27FC236}">
                  <a16:creationId xmlns:a16="http://schemas.microsoft.com/office/drawing/2014/main" id="{7C616123-E309-46E8-86B0-366D65DA3531}"/>
                </a:ext>
              </a:extLst>
            </p:cNvPr>
            <p:cNvSpPr>
              <a:spLocks noChangeShapeType="1"/>
            </p:cNvSpPr>
            <p:nvPr/>
          </p:nvSpPr>
          <p:spPr bwMode="auto">
            <a:xfrm>
              <a:off x="3941" y="2390"/>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16" name="Rectangle 230">
              <a:extLst>
                <a:ext uri="{FF2B5EF4-FFF2-40B4-BE49-F238E27FC236}">
                  <a16:creationId xmlns:a16="http://schemas.microsoft.com/office/drawing/2014/main" id="{82FB4F93-7ACF-4BE4-9549-AE88436E019E}"/>
                </a:ext>
              </a:extLst>
            </p:cNvPr>
            <p:cNvSpPr>
              <a:spLocks noChangeArrowheads="1"/>
            </p:cNvSpPr>
            <p:nvPr/>
          </p:nvSpPr>
          <p:spPr bwMode="auto">
            <a:xfrm>
              <a:off x="3868" y="2357"/>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17" name="Line 231">
              <a:extLst>
                <a:ext uri="{FF2B5EF4-FFF2-40B4-BE49-F238E27FC236}">
                  <a16:creationId xmlns:a16="http://schemas.microsoft.com/office/drawing/2014/main" id="{7D12B3C4-7F46-43D0-82FB-93E85A0D089B}"/>
                </a:ext>
              </a:extLst>
            </p:cNvPr>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18" name="Line 232">
              <a:extLst>
                <a:ext uri="{FF2B5EF4-FFF2-40B4-BE49-F238E27FC236}">
                  <a16:creationId xmlns:a16="http://schemas.microsoft.com/office/drawing/2014/main" id="{F284D593-B4E4-4EB8-9D74-4CEA9C63AA65}"/>
                </a:ext>
              </a:extLst>
            </p:cNvPr>
            <p:cNvSpPr>
              <a:spLocks noChangeShapeType="1"/>
            </p:cNvSpPr>
            <p:nvPr/>
          </p:nvSpPr>
          <p:spPr bwMode="auto">
            <a:xfrm>
              <a:off x="4024" y="3322"/>
              <a:ext cx="14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19" name="Line 233">
              <a:extLst>
                <a:ext uri="{FF2B5EF4-FFF2-40B4-BE49-F238E27FC236}">
                  <a16:creationId xmlns:a16="http://schemas.microsoft.com/office/drawing/2014/main" id="{89E9AAAE-BE65-43B0-BDF6-7DC5C2064073}"/>
                </a:ext>
              </a:extLst>
            </p:cNvPr>
            <p:cNvSpPr>
              <a:spLocks noChangeShapeType="1"/>
            </p:cNvSpPr>
            <p:nvPr/>
          </p:nvSpPr>
          <p:spPr bwMode="auto">
            <a:xfrm flipV="1">
              <a:off x="433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20" name="Rectangle 234">
              <a:extLst>
                <a:ext uri="{FF2B5EF4-FFF2-40B4-BE49-F238E27FC236}">
                  <a16:creationId xmlns:a16="http://schemas.microsoft.com/office/drawing/2014/main" id="{3010F38B-E988-4967-AE6A-54EFACA064BC}"/>
                </a:ext>
              </a:extLst>
            </p:cNvPr>
            <p:cNvSpPr>
              <a:spLocks noChangeArrowheads="1"/>
            </p:cNvSpPr>
            <p:nvPr/>
          </p:nvSpPr>
          <p:spPr bwMode="auto">
            <a:xfrm>
              <a:off x="4312" y="3335"/>
              <a:ext cx="72"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4</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21" name="Line 235">
              <a:extLst>
                <a:ext uri="{FF2B5EF4-FFF2-40B4-BE49-F238E27FC236}">
                  <a16:creationId xmlns:a16="http://schemas.microsoft.com/office/drawing/2014/main" id="{B2A83944-85AA-4C3F-8F0A-0DF29D26A82B}"/>
                </a:ext>
              </a:extLst>
            </p:cNvPr>
            <p:cNvSpPr>
              <a:spLocks noChangeShapeType="1"/>
            </p:cNvSpPr>
            <p:nvPr/>
          </p:nvSpPr>
          <p:spPr bwMode="auto">
            <a:xfrm flipV="1">
              <a:off x="464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22" name="Rectangle 236">
              <a:extLst>
                <a:ext uri="{FF2B5EF4-FFF2-40B4-BE49-F238E27FC236}">
                  <a16:creationId xmlns:a16="http://schemas.microsoft.com/office/drawing/2014/main" id="{5C7B5FCE-3E96-4428-8DEB-C4CEBBCD4AEC}"/>
                </a:ext>
              </a:extLst>
            </p:cNvPr>
            <p:cNvSpPr>
              <a:spLocks noChangeArrowheads="1"/>
            </p:cNvSpPr>
            <p:nvPr/>
          </p:nvSpPr>
          <p:spPr bwMode="auto">
            <a:xfrm>
              <a:off x="4623" y="3335"/>
              <a:ext cx="6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8</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23" name="Line 237">
              <a:extLst>
                <a:ext uri="{FF2B5EF4-FFF2-40B4-BE49-F238E27FC236}">
                  <a16:creationId xmlns:a16="http://schemas.microsoft.com/office/drawing/2014/main" id="{31B7EAE3-01D7-4B87-8168-EB3D5A1690C4}"/>
                </a:ext>
              </a:extLst>
            </p:cNvPr>
            <p:cNvSpPr>
              <a:spLocks noChangeShapeType="1"/>
            </p:cNvSpPr>
            <p:nvPr/>
          </p:nvSpPr>
          <p:spPr bwMode="auto">
            <a:xfrm flipV="1">
              <a:off x="4957"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24" name="Rectangle 238">
              <a:extLst>
                <a:ext uri="{FF2B5EF4-FFF2-40B4-BE49-F238E27FC236}">
                  <a16:creationId xmlns:a16="http://schemas.microsoft.com/office/drawing/2014/main" id="{1B071CD5-1EEF-4DBC-960A-084FB98B8646}"/>
                </a:ext>
              </a:extLst>
            </p:cNvPr>
            <p:cNvSpPr>
              <a:spLocks noChangeArrowheads="1"/>
            </p:cNvSpPr>
            <p:nvPr/>
          </p:nvSpPr>
          <p:spPr bwMode="auto">
            <a:xfrm>
              <a:off x="4930" y="3335"/>
              <a:ext cx="1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25" name="Line 239">
              <a:extLst>
                <a:ext uri="{FF2B5EF4-FFF2-40B4-BE49-F238E27FC236}">
                  <a16:creationId xmlns:a16="http://schemas.microsoft.com/office/drawing/2014/main" id="{B49F8FF6-4A6E-430D-AB3E-9294832D0488}"/>
                </a:ext>
              </a:extLst>
            </p:cNvPr>
            <p:cNvSpPr>
              <a:spLocks noChangeShapeType="1"/>
            </p:cNvSpPr>
            <p:nvPr/>
          </p:nvSpPr>
          <p:spPr bwMode="auto">
            <a:xfrm flipV="1">
              <a:off x="5265"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26" name="Rectangle 240">
              <a:extLst>
                <a:ext uri="{FF2B5EF4-FFF2-40B4-BE49-F238E27FC236}">
                  <a16:creationId xmlns:a16="http://schemas.microsoft.com/office/drawing/2014/main" id="{57A818A6-218A-44AD-83B0-47836CEED96A}"/>
                </a:ext>
              </a:extLst>
            </p:cNvPr>
            <p:cNvSpPr>
              <a:spLocks noChangeArrowheads="1"/>
            </p:cNvSpPr>
            <p:nvPr/>
          </p:nvSpPr>
          <p:spPr bwMode="auto">
            <a:xfrm>
              <a:off x="5238" y="3335"/>
              <a:ext cx="143"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16</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27" name="Rectangle 241">
              <a:extLst>
                <a:ext uri="{FF2B5EF4-FFF2-40B4-BE49-F238E27FC236}">
                  <a16:creationId xmlns:a16="http://schemas.microsoft.com/office/drawing/2014/main" id="{116498FE-E06F-45F6-8DCC-932C18A781B0}"/>
                </a:ext>
              </a:extLst>
            </p:cNvPr>
            <p:cNvSpPr>
              <a:spLocks noChangeArrowheads="1"/>
            </p:cNvSpPr>
            <p:nvPr/>
          </p:nvSpPr>
          <p:spPr bwMode="auto">
            <a:xfrm>
              <a:off x="4011" y="3333"/>
              <a:ext cx="7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28" name="Line 242">
              <a:extLst>
                <a:ext uri="{FF2B5EF4-FFF2-40B4-BE49-F238E27FC236}">
                  <a16:creationId xmlns:a16="http://schemas.microsoft.com/office/drawing/2014/main" id="{AB7DA707-455F-468C-AEB9-6FB36F2F03F9}"/>
                </a:ext>
              </a:extLst>
            </p:cNvPr>
            <p:cNvSpPr>
              <a:spLocks noChangeShapeType="1"/>
            </p:cNvSpPr>
            <p:nvPr/>
          </p:nvSpPr>
          <p:spPr bwMode="auto">
            <a:xfrm flipV="1">
              <a:off x="4024" y="3270"/>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29" name="Rectangle 243">
              <a:extLst>
                <a:ext uri="{FF2B5EF4-FFF2-40B4-BE49-F238E27FC236}">
                  <a16:creationId xmlns:a16="http://schemas.microsoft.com/office/drawing/2014/main" id="{EA6367C5-1FC4-4EF3-8302-5D11E1C89B6D}"/>
                </a:ext>
              </a:extLst>
            </p:cNvPr>
            <p:cNvSpPr>
              <a:spLocks noChangeArrowheads="1"/>
            </p:cNvSpPr>
            <p:nvPr/>
          </p:nvSpPr>
          <p:spPr bwMode="auto">
            <a:xfrm>
              <a:off x="4646" y="2750"/>
              <a:ext cx="300" cy="10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30" name="Rectangle 244">
              <a:extLst>
                <a:ext uri="{FF2B5EF4-FFF2-40B4-BE49-F238E27FC236}">
                  <a16:creationId xmlns:a16="http://schemas.microsoft.com/office/drawing/2014/main" id="{92F9C7A0-E61F-4DBD-B42D-42BE4E85BEF2}"/>
                </a:ext>
              </a:extLst>
            </p:cNvPr>
            <p:cNvSpPr>
              <a:spLocks noChangeArrowheads="1"/>
            </p:cNvSpPr>
            <p:nvPr/>
          </p:nvSpPr>
          <p:spPr bwMode="auto">
            <a:xfrm>
              <a:off x="4956" y="2522"/>
              <a:ext cx="300"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31" name="Freeform 245">
              <a:extLst>
                <a:ext uri="{FF2B5EF4-FFF2-40B4-BE49-F238E27FC236}">
                  <a16:creationId xmlns:a16="http://schemas.microsoft.com/office/drawing/2014/main" id="{4E662C25-843B-4527-B980-93C1E33DD10F}"/>
                </a:ext>
              </a:extLst>
            </p:cNvPr>
            <p:cNvSpPr>
              <a:spLocks/>
            </p:cNvSpPr>
            <p:nvPr/>
          </p:nvSpPr>
          <p:spPr bwMode="auto">
            <a:xfrm>
              <a:off x="3941" y="2856"/>
              <a:ext cx="1486" cy="27"/>
            </a:xfrm>
            <a:custGeom>
              <a:avLst/>
              <a:gdLst>
                <a:gd name="T0" fmla="*/ 0 w 5343"/>
                <a:gd name="T1" fmla="*/ 0 h 27"/>
                <a:gd name="T2" fmla="*/ 0 w 5343"/>
                <a:gd name="T3" fmla="*/ 0 h 27"/>
                <a:gd name="T4" fmla="*/ 0 w 5343"/>
                <a:gd name="T5" fmla="*/ 0 h 27"/>
                <a:gd name="T6" fmla="*/ 0 w 5343"/>
                <a:gd name="T7" fmla="*/ 0 h 27"/>
                <a:gd name="T8" fmla="*/ 0 w 5343"/>
                <a:gd name="T9" fmla="*/ 0 h 27"/>
                <a:gd name="T10" fmla="*/ 0 w 5343"/>
                <a:gd name="T11" fmla="*/ 0 h 27"/>
                <a:gd name="T12" fmla="*/ 0 w 5343"/>
                <a:gd name="T13" fmla="*/ 0 h 27"/>
                <a:gd name="T14" fmla="*/ 0 w 5343"/>
                <a:gd name="T15" fmla="*/ 0 h 27"/>
                <a:gd name="T16" fmla="*/ 0 w 5343"/>
                <a:gd name="T17" fmla="*/ 0 h 27"/>
                <a:gd name="T18" fmla="*/ 0 w 5343"/>
                <a:gd name="T19" fmla="*/ 0 h 27"/>
                <a:gd name="T20" fmla="*/ 0 w 5343"/>
                <a:gd name="T21" fmla="*/ 0 h 27"/>
                <a:gd name="T22" fmla="*/ 0 w 5343"/>
                <a:gd name="T23" fmla="*/ 0 h 27"/>
                <a:gd name="T24" fmla="*/ 0 w 5343"/>
                <a:gd name="T25" fmla="*/ 0 h 27"/>
                <a:gd name="T26" fmla="*/ 0 w 5343"/>
                <a:gd name="T27" fmla="*/ 0 h 27"/>
                <a:gd name="T28" fmla="*/ 0 w 5343"/>
                <a:gd name="T29" fmla="*/ 0 h 27"/>
                <a:gd name="T30" fmla="*/ 0 w 5343"/>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27"/>
                <a:gd name="T50" fmla="*/ 5343 w 5343"/>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27">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nvGrpSpPr>
            <p:cNvPr id="332" name="Group 246">
              <a:extLst>
                <a:ext uri="{FF2B5EF4-FFF2-40B4-BE49-F238E27FC236}">
                  <a16:creationId xmlns:a16="http://schemas.microsoft.com/office/drawing/2014/main" id="{EA664A5F-03C9-4881-89F2-933CC3F232B7}"/>
                </a:ext>
              </a:extLst>
            </p:cNvPr>
            <p:cNvGrpSpPr>
              <a:grpSpLocks/>
            </p:cNvGrpSpPr>
            <p:nvPr/>
          </p:nvGrpSpPr>
          <p:grpSpPr bwMode="auto">
            <a:xfrm>
              <a:off x="3941" y="2750"/>
              <a:ext cx="1480" cy="208"/>
              <a:chOff x="255" y="582"/>
              <a:chExt cx="3759" cy="223"/>
            </a:xfrm>
          </p:grpSpPr>
          <p:sp>
            <p:nvSpPr>
              <p:cNvPr id="355" name="Freeform 247">
                <a:extLst>
                  <a:ext uri="{FF2B5EF4-FFF2-40B4-BE49-F238E27FC236}">
                    <a16:creationId xmlns:a16="http://schemas.microsoft.com/office/drawing/2014/main" id="{6FA480FC-94C4-48ED-9A11-5A900E7AE896}"/>
                  </a:ext>
                </a:extLst>
              </p:cNvPr>
              <p:cNvSpPr>
                <a:spLocks/>
              </p:cNvSpPr>
              <p:nvPr/>
            </p:nvSpPr>
            <p:spPr bwMode="auto">
              <a:xfrm>
                <a:off x="255" y="804"/>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56" name="Freeform 248">
                <a:extLst>
                  <a:ext uri="{FF2B5EF4-FFF2-40B4-BE49-F238E27FC236}">
                    <a16:creationId xmlns:a16="http://schemas.microsoft.com/office/drawing/2014/main" id="{73C56B01-8F94-4EB7-83B6-408FD9B2AEDE}"/>
                  </a:ext>
                </a:extLst>
              </p:cNvPr>
              <p:cNvSpPr>
                <a:spLocks/>
              </p:cNvSpPr>
              <p:nvPr/>
            </p:nvSpPr>
            <p:spPr bwMode="auto">
              <a:xfrm>
                <a:off x="255" y="582"/>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sp>
          <p:nvSpPr>
            <p:cNvPr id="333" name="Oval 249">
              <a:extLst>
                <a:ext uri="{FF2B5EF4-FFF2-40B4-BE49-F238E27FC236}">
                  <a16:creationId xmlns:a16="http://schemas.microsoft.com/office/drawing/2014/main" id="{04FDB96B-176B-4BDB-8D08-644AB703B346}"/>
                </a:ext>
              </a:extLst>
            </p:cNvPr>
            <p:cNvSpPr>
              <a:spLocks noChangeArrowheads="1"/>
            </p:cNvSpPr>
            <p:nvPr/>
          </p:nvSpPr>
          <p:spPr bwMode="auto">
            <a:xfrm>
              <a:off x="4284" y="2999"/>
              <a:ext cx="18"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34" name="Oval 250">
              <a:extLst>
                <a:ext uri="{FF2B5EF4-FFF2-40B4-BE49-F238E27FC236}">
                  <a16:creationId xmlns:a16="http://schemas.microsoft.com/office/drawing/2014/main" id="{EADD1B91-27F4-4DFA-AD58-E60AF0AA256A}"/>
                </a:ext>
              </a:extLst>
            </p:cNvPr>
            <p:cNvSpPr>
              <a:spLocks noChangeArrowheads="1"/>
            </p:cNvSpPr>
            <p:nvPr/>
          </p:nvSpPr>
          <p:spPr bwMode="auto">
            <a:xfrm>
              <a:off x="4364" y="2975"/>
              <a:ext cx="22"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35" name="Oval 251">
              <a:extLst>
                <a:ext uri="{FF2B5EF4-FFF2-40B4-BE49-F238E27FC236}">
                  <a16:creationId xmlns:a16="http://schemas.microsoft.com/office/drawing/2014/main" id="{04F5849C-8355-494D-8B31-AEABA56590E3}"/>
                </a:ext>
              </a:extLst>
            </p:cNvPr>
            <p:cNvSpPr>
              <a:spLocks noChangeArrowheads="1"/>
            </p:cNvSpPr>
            <p:nvPr/>
          </p:nvSpPr>
          <p:spPr bwMode="auto">
            <a:xfrm>
              <a:off x="4442" y="3081"/>
              <a:ext cx="18"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36" name="Oval 252">
              <a:extLst>
                <a:ext uri="{FF2B5EF4-FFF2-40B4-BE49-F238E27FC236}">
                  <a16:creationId xmlns:a16="http://schemas.microsoft.com/office/drawing/2014/main" id="{EB989598-8AEA-4663-87CC-9A3094E6CF86}"/>
                </a:ext>
              </a:extLst>
            </p:cNvPr>
            <p:cNvSpPr>
              <a:spLocks noChangeArrowheads="1"/>
            </p:cNvSpPr>
            <p:nvPr/>
          </p:nvSpPr>
          <p:spPr bwMode="auto">
            <a:xfrm>
              <a:off x="4521" y="2969"/>
              <a:ext cx="21"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37" name="Oval 253">
              <a:extLst>
                <a:ext uri="{FF2B5EF4-FFF2-40B4-BE49-F238E27FC236}">
                  <a16:creationId xmlns:a16="http://schemas.microsoft.com/office/drawing/2014/main" id="{0E9DF04B-685F-4459-8327-10F0089830ED}"/>
                </a:ext>
              </a:extLst>
            </p:cNvPr>
            <p:cNvSpPr>
              <a:spLocks noChangeArrowheads="1"/>
            </p:cNvSpPr>
            <p:nvPr/>
          </p:nvSpPr>
          <p:spPr bwMode="auto">
            <a:xfrm>
              <a:off x="4601" y="2856"/>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38" name="Freeform 254">
              <a:extLst>
                <a:ext uri="{FF2B5EF4-FFF2-40B4-BE49-F238E27FC236}">
                  <a16:creationId xmlns:a16="http://schemas.microsoft.com/office/drawing/2014/main" id="{2D6D804D-A842-48DB-ABC4-EEB5D8F2E18B}"/>
                </a:ext>
              </a:extLst>
            </p:cNvPr>
            <p:cNvSpPr>
              <a:spLocks/>
            </p:cNvSpPr>
            <p:nvPr/>
          </p:nvSpPr>
          <p:spPr bwMode="auto">
            <a:xfrm>
              <a:off x="4054" y="2589"/>
              <a:ext cx="1191" cy="499"/>
            </a:xfrm>
            <a:custGeom>
              <a:avLst/>
              <a:gdLst>
                <a:gd name="T0" fmla="*/ 0 w 5343"/>
                <a:gd name="T1" fmla="*/ 7 h 535"/>
                <a:gd name="T2" fmla="*/ 0 w 5343"/>
                <a:gd name="T3" fmla="*/ 7 h 535"/>
                <a:gd name="T4" fmla="*/ 0 w 5343"/>
                <a:gd name="T5" fmla="*/ 7 h 535"/>
                <a:gd name="T6" fmla="*/ 0 w 5343"/>
                <a:gd name="T7" fmla="*/ 8 h 535"/>
                <a:gd name="T8" fmla="*/ 0 w 5343"/>
                <a:gd name="T9" fmla="*/ 7 h 535"/>
                <a:gd name="T10" fmla="*/ 0 w 5343"/>
                <a:gd name="T11" fmla="*/ 10 h 535"/>
                <a:gd name="T12" fmla="*/ 0 w 5343"/>
                <a:gd name="T13" fmla="*/ 7 h 535"/>
                <a:gd name="T14" fmla="*/ 0 w 5343"/>
                <a:gd name="T15" fmla="*/ 7 h 535"/>
                <a:gd name="T16" fmla="*/ 0 w 5343"/>
                <a:gd name="T17" fmla="*/ 7 h 535"/>
                <a:gd name="T18" fmla="*/ 0 w 5343"/>
                <a:gd name="T19" fmla="*/ 7 h 535"/>
                <a:gd name="T20" fmla="*/ 0 w 5343"/>
                <a:gd name="T21" fmla="*/ 7 h 535"/>
                <a:gd name="T22" fmla="*/ 0 w 5343"/>
                <a:gd name="T23" fmla="*/ 7 h 535"/>
                <a:gd name="T24" fmla="*/ 0 w 5343"/>
                <a:gd name="T25" fmla="*/ 7 h 535"/>
                <a:gd name="T26" fmla="*/ 0 w 5343"/>
                <a:gd name="T27" fmla="*/ 0 h 535"/>
                <a:gd name="T28" fmla="*/ 0 w 5343"/>
                <a:gd name="T29" fmla="*/ 7 h 535"/>
                <a:gd name="T30" fmla="*/ 0 w 5343"/>
                <a:gd name="T31" fmla="*/ 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39" name="Oval 255">
              <a:extLst>
                <a:ext uri="{FF2B5EF4-FFF2-40B4-BE49-F238E27FC236}">
                  <a16:creationId xmlns:a16="http://schemas.microsoft.com/office/drawing/2014/main" id="{2D1ED269-4CCE-4DB4-976B-CCF7BBD9DEB1}"/>
                </a:ext>
              </a:extLst>
            </p:cNvPr>
            <p:cNvSpPr>
              <a:spLocks noChangeArrowheads="1"/>
            </p:cNvSpPr>
            <p:nvPr/>
          </p:nvSpPr>
          <p:spPr bwMode="auto">
            <a:xfrm>
              <a:off x="4681" y="2860"/>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0" name="Oval 256">
              <a:extLst>
                <a:ext uri="{FF2B5EF4-FFF2-40B4-BE49-F238E27FC236}">
                  <a16:creationId xmlns:a16="http://schemas.microsoft.com/office/drawing/2014/main" id="{CD5C352F-DD05-413B-8B65-44ED5C8D77C6}"/>
                </a:ext>
              </a:extLst>
            </p:cNvPr>
            <p:cNvSpPr>
              <a:spLocks noChangeArrowheads="1"/>
            </p:cNvSpPr>
            <p:nvPr/>
          </p:nvSpPr>
          <p:spPr bwMode="auto">
            <a:xfrm>
              <a:off x="4759" y="2826"/>
              <a:ext cx="18"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1" name="Oval 257">
              <a:extLst>
                <a:ext uri="{FF2B5EF4-FFF2-40B4-BE49-F238E27FC236}">
                  <a16:creationId xmlns:a16="http://schemas.microsoft.com/office/drawing/2014/main" id="{F3D802F2-ADCA-4E9B-A9D6-976E1F38FFF3}"/>
                </a:ext>
              </a:extLst>
            </p:cNvPr>
            <p:cNvSpPr>
              <a:spLocks noChangeArrowheads="1"/>
            </p:cNvSpPr>
            <p:nvPr/>
          </p:nvSpPr>
          <p:spPr bwMode="auto">
            <a:xfrm>
              <a:off x="4839" y="2810"/>
              <a:ext cx="20"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2" name="Oval 258">
              <a:extLst>
                <a:ext uri="{FF2B5EF4-FFF2-40B4-BE49-F238E27FC236}">
                  <a16:creationId xmlns:a16="http://schemas.microsoft.com/office/drawing/2014/main" id="{BD4D6318-34C0-4CAC-9A6F-D2F0106B57FC}"/>
                </a:ext>
              </a:extLst>
            </p:cNvPr>
            <p:cNvSpPr>
              <a:spLocks noChangeArrowheads="1"/>
            </p:cNvSpPr>
            <p:nvPr/>
          </p:nvSpPr>
          <p:spPr bwMode="auto">
            <a:xfrm>
              <a:off x="4917" y="2830"/>
              <a:ext cx="20"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3" name="Oval 259">
              <a:extLst>
                <a:ext uri="{FF2B5EF4-FFF2-40B4-BE49-F238E27FC236}">
                  <a16:creationId xmlns:a16="http://schemas.microsoft.com/office/drawing/2014/main" id="{D579F61D-E64A-4344-AA55-37CE78DB6047}"/>
                </a:ext>
              </a:extLst>
            </p:cNvPr>
            <p:cNvSpPr>
              <a:spLocks noChangeArrowheads="1"/>
            </p:cNvSpPr>
            <p:nvPr/>
          </p:nvSpPr>
          <p:spPr bwMode="auto">
            <a:xfrm>
              <a:off x="4998" y="2635"/>
              <a:ext cx="19"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4" name="Oval 260">
              <a:extLst>
                <a:ext uri="{FF2B5EF4-FFF2-40B4-BE49-F238E27FC236}">
                  <a16:creationId xmlns:a16="http://schemas.microsoft.com/office/drawing/2014/main" id="{A47C37B5-AFD0-4E7C-BE72-7D7EEEAAC101}"/>
                </a:ext>
              </a:extLst>
            </p:cNvPr>
            <p:cNvSpPr>
              <a:spLocks noChangeArrowheads="1"/>
            </p:cNvSpPr>
            <p:nvPr/>
          </p:nvSpPr>
          <p:spPr bwMode="auto">
            <a:xfrm>
              <a:off x="5076" y="2581"/>
              <a:ext cx="22"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5" name="Oval 261">
              <a:extLst>
                <a:ext uri="{FF2B5EF4-FFF2-40B4-BE49-F238E27FC236}">
                  <a16:creationId xmlns:a16="http://schemas.microsoft.com/office/drawing/2014/main" id="{03656531-12DD-4738-B083-2A5B7E005FFD}"/>
                </a:ext>
              </a:extLst>
            </p:cNvPr>
            <p:cNvSpPr>
              <a:spLocks noChangeArrowheads="1"/>
            </p:cNvSpPr>
            <p:nvPr/>
          </p:nvSpPr>
          <p:spPr bwMode="auto">
            <a:xfrm>
              <a:off x="5156" y="2606"/>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6" name="Oval 262">
              <a:extLst>
                <a:ext uri="{FF2B5EF4-FFF2-40B4-BE49-F238E27FC236}">
                  <a16:creationId xmlns:a16="http://schemas.microsoft.com/office/drawing/2014/main" id="{B7432972-F501-45E0-ADA6-3F73FA814691}"/>
                </a:ext>
              </a:extLst>
            </p:cNvPr>
            <p:cNvSpPr>
              <a:spLocks noChangeArrowheads="1"/>
            </p:cNvSpPr>
            <p:nvPr/>
          </p:nvSpPr>
          <p:spPr bwMode="auto">
            <a:xfrm>
              <a:off x="5234" y="2617"/>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7" name="Oval 263">
              <a:extLst>
                <a:ext uri="{FF2B5EF4-FFF2-40B4-BE49-F238E27FC236}">
                  <a16:creationId xmlns:a16="http://schemas.microsoft.com/office/drawing/2014/main" id="{E3BE1564-4FCC-4766-A719-A5EDCA689A85}"/>
                </a:ext>
              </a:extLst>
            </p:cNvPr>
            <p:cNvSpPr>
              <a:spLocks noChangeArrowheads="1"/>
            </p:cNvSpPr>
            <p:nvPr/>
          </p:nvSpPr>
          <p:spPr bwMode="auto">
            <a:xfrm>
              <a:off x="4124" y="2919"/>
              <a:ext cx="21"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8" name="Oval 264">
              <a:extLst>
                <a:ext uri="{FF2B5EF4-FFF2-40B4-BE49-F238E27FC236}">
                  <a16:creationId xmlns:a16="http://schemas.microsoft.com/office/drawing/2014/main" id="{17788A7F-E584-4C3F-9B70-4C95A9874487}"/>
                </a:ext>
              </a:extLst>
            </p:cNvPr>
            <p:cNvSpPr>
              <a:spLocks noChangeArrowheads="1"/>
            </p:cNvSpPr>
            <p:nvPr/>
          </p:nvSpPr>
          <p:spPr bwMode="auto">
            <a:xfrm>
              <a:off x="4046" y="2940"/>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49" name="Oval 265">
              <a:extLst>
                <a:ext uri="{FF2B5EF4-FFF2-40B4-BE49-F238E27FC236}">
                  <a16:creationId xmlns:a16="http://schemas.microsoft.com/office/drawing/2014/main" id="{45B91292-7F21-4A3C-8EC9-F7C3822F45D1}"/>
                </a:ext>
              </a:extLst>
            </p:cNvPr>
            <p:cNvSpPr>
              <a:spLocks noChangeArrowheads="1"/>
            </p:cNvSpPr>
            <p:nvPr/>
          </p:nvSpPr>
          <p:spPr bwMode="auto">
            <a:xfrm>
              <a:off x="4204" y="2953"/>
              <a:ext cx="21"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50" name="Rectangle 266">
              <a:extLst>
                <a:ext uri="{FF2B5EF4-FFF2-40B4-BE49-F238E27FC236}">
                  <a16:creationId xmlns:a16="http://schemas.microsoft.com/office/drawing/2014/main" id="{6BDD7B0B-3F70-4990-AA74-F6D0C4D065CB}"/>
                </a:ext>
              </a:extLst>
            </p:cNvPr>
            <p:cNvSpPr>
              <a:spLocks noChangeArrowheads="1"/>
            </p:cNvSpPr>
            <p:nvPr/>
          </p:nvSpPr>
          <p:spPr bwMode="auto">
            <a:xfrm>
              <a:off x="5314" y="2611"/>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900" b="1" i="0" u="none" strike="noStrike" kern="0" cap="none" spc="0" normalizeH="0" baseline="0" noProof="0">
                  <a:ln>
                    <a:noFill/>
                  </a:ln>
                  <a:solidFill>
                    <a:srgbClr val="0000FF"/>
                  </a:solidFill>
                  <a:effectLst/>
                  <a:uLnTx/>
                  <a:uFillTx/>
                  <a:latin typeface="Courier New" pitchFamily="49" charset="0"/>
                  <a:cs typeface="Arial" charset="0"/>
                </a:rPr>
                <a:t>0</a:t>
              </a:r>
              <a:r>
                <a:rPr kumimoji="0" lang="en-US" altLang="zh-CN" sz="900" b="1" i="0" u="none" strike="noStrike" kern="0" cap="none" spc="0" normalizeH="0" baseline="0" noProof="0">
                  <a:ln>
                    <a:noFill/>
                  </a:ln>
                  <a:solidFill>
                    <a:srgbClr val="009900"/>
                  </a:solidFill>
                  <a:effectLst/>
                  <a:uLnTx/>
                  <a:uFillTx/>
                  <a:latin typeface="Courier New" pitchFamily="49" charset="0"/>
                  <a:cs typeface="Arial" charset="0"/>
                </a:rPr>
                <a:t>0</a:t>
              </a:r>
            </a:p>
          </p:txBody>
        </p:sp>
        <p:sp>
          <p:nvSpPr>
            <p:cNvPr id="351" name="Rectangle 267">
              <a:extLst>
                <a:ext uri="{FF2B5EF4-FFF2-40B4-BE49-F238E27FC236}">
                  <a16:creationId xmlns:a16="http://schemas.microsoft.com/office/drawing/2014/main" id="{C2321FF3-5A1F-45C8-A670-57E929438D00}"/>
                </a:ext>
              </a:extLst>
            </p:cNvPr>
            <p:cNvSpPr>
              <a:spLocks noChangeArrowheads="1"/>
            </p:cNvSpPr>
            <p:nvPr/>
          </p:nvSpPr>
          <p:spPr bwMode="auto">
            <a:xfrm>
              <a:off x="5314" y="273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900" b="1" i="0" u="none" strike="noStrike" kern="0" cap="none" spc="0" normalizeH="0" baseline="0" noProof="0">
                  <a:ln>
                    <a:noFill/>
                  </a:ln>
                  <a:solidFill>
                    <a:srgbClr val="0000FF"/>
                  </a:solidFill>
                  <a:effectLst/>
                  <a:uLnTx/>
                  <a:uFillTx/>
                  <a:latin typeface="Courier New" pitchFamily="49" charset="0"/>
                  <a:cs typeface="Arial" charset="0"/>
                </a:rPr>
                <a:t>0</a:t>
              </a:r>
              <a:r>
                <a:rPr kumimoji="0" lang="en-US" altLang="zh-CN" sz="900" b="1" i="0" u="none" strike="noStrike" kern="0" cap="none" spc="0" normalizeH="0" baseline="0" noProof="0">
                  <a:ln>
                    <a:noFill/>
                  </a:ln>
                  <a:solidFill>
                    <a:srgbClr val="009900"/>
                  </a:solidFill>
                  <a:effectLst/>
                  <a:uLnTx/>
                  <a:uFillTx/>
                  <a:latin typeface="Courier New" pitchFamily="49" charset="0"/>
                  <a:cs typeface="Arial" charset="0"/>
                </a:rPr>
                <a:t>1</a:t>
              </a:r>
            </a:p>
          </p:txBody>
        </p:sp>
        <p:sp>
          <p:nvSpPr>
            <p:cNvPr id="352" name="Rectangle 268">
              <a:extLst>
                <a:ext uri="{FF2B5EF4-FFF2-40B4-BE49-F238E27FC236}">
                  <a16:creationId xmlns:a16="http://schemas.microsoft.com/office/drawing/2014/main" id="{D99978B8-8D85-447A-9A13-637CDDC74EA1}"/>
                </a:ext>
              </a:extLst>
            </p:cNvPr>
            <p:cNvSpPr>
              <a:spLocks noChangeArrowheads="1"/>
            </p:cNvSpPr>
            <p:nvPr/>
          </p:nvSpPr>
          <p:spPr bwMode="auto">
            <a:xfrm>
              <a:off x="5314" y="284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900" b="1" i="0" u="none" strike="noStrike" kern="0" cap="none" spc="0" normalizeH="0" baseline="0" noProof="0">
                  <a:ln>
                    <a:noFill/>
                  </a:ln>
                  <a:solidFill>
                    <a:srgbClr val="0000FF"/>
                  </a:solidFill>
                  <a:effectLst/>
                  <a:uLnTx/>
                  <a:uFillTx/>
                  <a:latin typeface="Courier New" pitchFamily="49" charset="0"/>
                  <a:cs typeface="Arial" charset="0"/>
                </a:rPr>
                <a:t>1</a:t>
              </a:r>
              <a:r>
                <a:rPr kumimoji="0" lang="en-US" altLang="zh-CN" sz="900" b="1" i="0" u="none" strike="noStrike" kern="0" cap="none" spc="0" normalizeH="0" baseline="0" noProof="0">
                  <a:ln>
                    <a:noFill/>
                  </a:ln>
                  <a:solidFill>
                    <a:srgbClr val="009900"/>
                  </a:solidFill>
                  <a:effectLst/>
                  <a:uLnTx/>
                  <a:uFillTx/>
                  <a:latin typeface="Courier New" pitchFamily="49" charset="0"/>
                  <a:cs typeface="Arial" charset="0"/>
                </a:rPr>
                <a:t>0</a:t>
              </a:r>
            </a:p>
          </p:txBody>
        </p:sp>
        <p:sp>
          <p:nvSpPr>
            <p:cNvPr id="353" name="Rectangle 269">
              <a:extLst>
                <a:ext uri="{FF2B5EF4-FFF2-40B4-BE49-F238E27FC236}">
                  <a16:creationId xmlns:a16="http://schemas.microsoft.com/office/drawing/2014/main" id="{F4E21BBD-5414-4229-89E3-CEAE642AF868}"/>
                </a:ext>
              </a:extLst>
            </p:cNvPr>
            <p:cNvSpPr>
              <a:spLocks noChangeArrowheads="1"/>
            </p:cNvSpPr>
            <p:nvPr/>
          </p:nvSpPr>
          <p:spPr bwMode="auto">
            <a:xfrm>
              <a:off x="5314" y="2962"/>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900" b="1" i="0" u="none" strike="noStrike" kern="0" cap="none" spc="0" normalizeH="0" baseline="0" noProof="0">
                  <a:ln>
                    <a:noFill/>
                  </a:ln>
                  <a:solidFill>
                    <a:srgbClr val="0000FF"/>
                  </a:solidFill>
                  <a:effectLst/>
                  <a:uLnTx/>
                  <a:uFillTx/>
                  <a:latin typeface="Courier New" pitchFamily="49" charset="0"/>
                  <a:cs typeface="Arial" charset="0"/>
                </a:rPr>
                <a:t>1</a:t>
              </a:r>
              <a:r>
                <a:rPr kumimoji="0" lang="en-US" altLang="zh-CN" sz="900" b="1" i="0" u="none" strike="noStrike" kern="0" cap="none" spc="0" normalizeH="0" baseline="0" noProof="0">
                  <a:ln>
                    <a:noFill/>
                  </a:ln>
                  <a:solidFill>
                    <a:srgbClr val="009900"/>
                  </a:solidFill>
                  <a:effectLst/>
                  <a:uLnTx/>
                  <a:uFillTx/>
                  <a:latin typeface="Courier New" pitchFamily="49" charset="0"/>
                  <a:cs typeface="Arial" charset="0"/>
                </a:rPr>
                <a:t>1</a:t>
              </a:r>
            </a:p>
          </p:txBody>
        </p:sp>
        <p:sp>
          <p:nvSpPr>
            <p:cNvPr id="354" name="Rectangle 270">
              <a:extLst>
                <a:ext uri="{FF2B5EF4-FFF2-40B4-BE49-F238E27FC236}">
                  <a16:creationId xmlns:a16="http://schemas.microsoft.com/office/drawing/2014/main" id="{67E5CA7A-466A-4E29-9F51-19CE0BD0E459}"/>
                </a:ext>
              </a:extLst>
            </p:cNvPr>
            <p:cNvSpPr>
              <a:spLocks noChangeArrowheads="1"/>
            </p:cNvSpPr>
            <p:nvPr/>
          </p:nvSpPr>
          <p:spPr bwMode="auto">
            <a:xfrm>
              <a:off x="4028" y="2489"/>
              <a:ext cx="84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000" b="0" i="0" u="none" strike="noStrike" kern="0" cap="none" spc="0" normalizeH="0" baseline="0" noProof="0">
                  <a:ln>
                    <a:noFill/>
                  </a:ln>
                  <a:solidFill>
                    <a:srgbClr val="000000"/>
                  </a:solidFill>
                  <a:effectLst/>
                  <a:uLnTx/>
                  <a:uFillTx/>
                  <a:latin typeface="Times New Roman" pitchFamily="18" charset="0"/>
                  <a:cs typeface="Arial" charset="0"/>
                </a:rPr>
                <a:t>iSAX(</a:t>
              </a:r>
              <a:r>
                <a:rPr kumimoji="0" lang="en-US" altLang="zh-CN" sz="1000" b="0" i="1" u="none" strike="noStrike" kern="0" cap="none" spc="0" normalizeH="0" baseline="0" noProof="0">
                  <a:ln>
                    <a:noFill/>
                  </a:ln>
                  <a:solidFill>
                    <a:srgbClr val="000000"/>
                  </a:solidFill>
                  <a:effectLst/>
                  <a:uLnTx/>
                  <a:uFillTx/>
                  <a:latin typeface="Times New Roman" pitchFamily="18" charset="0"/>
                  <a:cs typeface="Arial" charset="0"/>
                </a:rPr>
                <a:t>T</a:t>
              </a:r>
              <a:r>
                <a:rPr kumimoji="0" lang="en-US" altLang="zh-CN" sz="1000" b="0" i="0" u="none" strike="noStrike" kern="0" cap="none" spc="0" normalizeH="0" baseline="0" noProof="0">
                  <a:ln>
                    <a:noFill/>
                  </a:ln>
                  <a:solidFill>
                    <a:srgbClr val="000000"/>
                  </a:solidFill>
                  <a:effectLst/>
                  <a:uLnTx/>
                  <a:uFillTx/>
                  <a:latin typeface="Times New Roman" pitchFamily="18" charset="0"/>
                  <a:cs typeface="Arial" charset="0"/>
                </a:rPr>
                <a:t>,4,4)</a:t>
              </a:r>
              <a:endParaRPr kumimoji="0" lang="en-US" altLang="zh-CN" sz="1000" b="0" i="0" u="none" strike="noStrike" kern="0" cap="none" spc="0" normalizeH="0" baseline="0" noProof="0">
                <a:ln>
                  <a:noFill/>
                </a:ln>
                <a:solidFill>
                  <a:prstClr val="black"/>
                </a:solidFill>
                <a:effectLst/>
                <a:uLnTx/>
                <a:uFillTx/>
                <a:latin typeface="Times New Roman" pitchFamily="18" charset="0"/>
                <a:cs typeface="Arial" charset="0"/>
              </a:endParaRPr>
            </a:p>
          </p:txBody>
        </p:sp>
      </p:grpSp>
      <p:grpSp>
        <p:nvGrpSpPr>
          <p:cNvPr id="357" name="Group 3">
            <a:extLst>
              <a:ext uri="{FF2B5EF4-FFF2-40B4-BE49-F238E27FC236}">
                <a16:creationId xmlns:a16="http://schemas.microsoft.com/office/drawing/2014/main" id="{9271B291-AE09-496F-B365-1A158550CC40}"/>
              </a:ext>
            </a:extLst>
          </p:cNvPr>
          <p:cNvGrpSpPr>
            <a:grpSpLocks/>
          </p:cNvGrpSpPr>
          <p:nvPr/>
        </p:nvGrpSpPr>
        <p:grpSpPr bwMode="auto">
          <a:xfrm>
            <a:off x="6156326" y="1060452"/>
            <a:ext cx="2759075" cy="1835476"/>
            <a:chOff x="304800" y="4718723"/>
            <a:chExt cx="2759053" cy="1834801"/>
          </a:xfrm>
        </p:grpSpPr>
        <p:sp>
          <p:nvSpPr>
            <p:cNvPr id="358" name="Line 271">
              <a:extLst>
                <a:ext uri="{FF2B5EF4-FFF2-40B4-BE49-F238E27FC236}">
                  <a16:creationId xmlns:a16="http://schemas.microsoft.com/office/drawing/2014/main" id="{9A206602-96D0-4431-9CA9-BD1311C34E3F}"/>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59" name="Line 272">
              <a:extLst>
                <a:ext uri="{FF2B5EF4-FFF2-40B4-BE49-F238E27FC236}">
                  <a16:creationId xmlns:a16="http://schemas.microsoft.com/office/drawing/2014/main" id="{9707EB65-1FE1-44BF-9804-75601A53F904}"/>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0" name="Line 273">
              <a:extLst>
                <a:ext uri="{FF2B5EF4-FFF2-40B4-BE49-F238E27FC236}">
                  <a16:creationId xmlns:a16="http://schemas.microsoft.com/office/drawing/2014/main" id="{A918C12E-2D43-47D0-9C2A-1DCCCE0076D5}"/>
                </a:ext>
              </a:extLst>
            </p:cNvPr>
            <p:cNvSpPr>
              <a:spLocks noChangeShapeType="1"/>
            </p:cNvSpPr>
            <p:nvPr/>
          </p:nvSpPr>
          <p:spPr bwMode="auto">
            <a:xfrm>
              <a:off x="474789" y="6452322"/>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1" name="Rectangle 274">
              <a:extLst>
                <a:ext uri="{FF2B5EF4-FFF2-40B4-BE49-F238E27FC236}">
                  <a16:creationId xmlns:a16="http://schemas.microsoft.com/office/drawing/2014/main" id="{58AFB34B-D22F-4DC1-952E-5BADF72D6156}"/>
                </a:ext>
              </a:extLst>
            </p:cNvPr>
            <p:cNvSpPr>
              <a:spLocks noChangeArrowheads="1"/>
            </p:cNvSpPr>
            <p:nvPr/>
          </p:nvSpPr>
          <p:spPr bwMode="auto">
            <a:xfrm>
              <a:off x="304800" y="639627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2" name="Line 275">
              <a:extLst>
                <a:ext uri="{FF2B5EF4-FFF2-40B4-BE49-F238E27FC236}">
                  <a16:creationId xmlns:a16="http://schemas.microsoft.com/office/drawing/2014/main" id="{D9896E74-4861-4468-BE26-1730EBCB76BF}"/>
                </a:ext>
              </a:extLst>
            </p:cNvPr>
            <p:cNvSpPr>
              <a:spLocks noChangeShapeType="1"/>
            </p:cNvSpPr>
            <p:nvPr/>
          </p:nvSpPr>
          <p:spPr bwMode="auto">
            <a:xfrm>
              <a:off x="474789" y="6170239"/>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3" name="Rectangle 276">
              <a:extLst>
                <a:ext uri="{FF2B5EF4-FFF2-40B4-BE49-F238E27FC236}">
                  <a16:creationId xmlns:a16="http://schemas.microsoft.com/office/drawing/2014/main" id="{32E1E609-9A67-4529-A59C-01B8B6CFEA1D}"/>
                </a:ext>
              </a:extLst>
            </p:cNvPr>
            <p:cNvSpPr>
              <a:spLocks noChangeArrowheads="1"/>
            </p:cNvSpPr>
            <p:nvPr/>
          </p:nvSpPr>
          <p:spPr bwMode="auto">
            <a:xfrm>
              <a:off x="304800" y="611232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4" name="Line 277">
              <a:extLst>
                <a:ext uri="{FF2B5EF4-FFF2-40B4-BE49-F238E27FC236}">
                  <a16:creationId xmlns:a16="http://schemas.microsoft.com/office/drawing/2014/main" id="{A0D29670-1CB5-4F93-9905-265C982874B8}"/>
                </a:ext>
              </a:extLst>
            </p:cNvPr>
            <p:cNvSpPr>
              <a:spLocks noChangeShapeType="1"/>
            </p:cNvSpPr>
            <p:nvPr/>
          </p:nvSpPr>
          <p:spPr bwMode="auto">
            <a:xfrm>
              <a:off x="474789" y="5890024"/>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5" name="Rectangle 278">
              <a:extLst>
                <a:ext uri="{FF2B5EF4-FFF2-40B4-BE49-F238E27FC236}">
                  <a16:creationId xmlns:a16="http://schemas.microsoft.com/office/drawing/2014/main" id="{47D11F32-371B-4369-A234-1AC33887C6D3}"/>
                </a:ext>
              </a:extLst>
            </p:cNvPr>
            <p:cNvSpPr>
              <a:spLocks noChangeArrowheads="1"/>
            </p:cNvSpPr>
            <p:nvPr/>
          </p:nvSpPr>
          <p:spPr bwMode="auto">
            <a:xfrm>
              <a:off x="304800" y="5828376"/>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6" name="Line 279">
              <a:extLst>
                <a:ext uri="{FF2B5EF4-FFF2-40B4-BE49-F238E27FC236}">
                  <a16:creationId xmlns:a16="http://schemas.microsoft.com/office/drawing/2014/main" id="{CF4C18A6-A136-490E-A1F8-6F69A0FA2A56}"/>
                </a:ext>
              </a:extLst>
            </p:cNvPr>
            <p:cNvSpPr>
              <a:spLocks noChangeShapeType="1"/>
            </p:cNvSpPr>
            <p:nvPr/>
          </p:nvSpPr>
          <p:spPr bwMode="auto">
            <a:xfrm>
              <a:off x="474789" y="5615413"/>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7" name="Rectangle 280">
              <a:extLst>
                <a:ext uri="{FF2B5EF4-FFF2-40B4-BE49-F238E27FC236}">
                  <a16:creationId xmlns:a16="http://schemas.microsoft.com/office/drawing/2014/main" id="{F2427CA6-621B-41CA-A268-A56BACA55DC3}"/>
                </a:ext>
              </a:extLst>
            </p:cNvPr>
            <p:cNvSpPr>
              <a:spLocks noChangeArrowheads="1"/>
            </p:cNvSpPr>
            <p:nvPr/>
          </p:nvSpPr>
          <p:spPr bwMode="auto">
            <a:xfrm>
              <a:off x="344028" y="555563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68" name="Line 281">
              <a:extLst>
                <a:ext uri="{FF2B5EF4-FFF2-40B4-BE49-F238E27FC236}">
                  <a16:creationId xmlns:a16="http://schemas.microsoft.com/office/drawing/2014/main" id="{DE8F6E2C-39AC-43EC-B2B9-849E5A6C1D3B}"/>
                </a:ext>
              </a:extLst>
            </p:cNvPr>
            <p:cNvSpPr>
              <a:spLocks noChangeShapeType="1"/>
            </p:cNvSpPr>
            <p:nvPr/>
          </p:nvSpPr>
          <p:spPr bwMode="auto">
            <a:xfrm>
              <a:off x="474789" y="5331461"/>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69" name="Rectangle 282">
              <a:extLst>
                <a:ext uri="{FF2B5EF4-FFF2-40B4-BE49-F238E27FC236}">
                  <a16:creationId xmlns:a16="http://schemas.microsoft.com/office/drawing/2014/main" id="{1721A05B-6482-4777-96A1-DAD1A62EEE39}"/>
                </a:ext>
              </a:extLst>
            </p:cNvPr>
            <p:cNvSpPr>
              <a:spLocks noChangeArrowheads="1"/>
            </p:cNvSpPr>
            <p:nvPr/>
          </p:nvSpPr>
          <p:spPr bwMode="auto">
            <a:xfrm>
              <a:off x="344028" y="527168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0" name="Line 283">
              <a:extLst>
                <a:ext uri="{FF2B5EF4-FFF2-40B4-BE49-F238E27FC236}">
                  <a16:creationId xmlns:a16="http://schemas.microsoft.com/office/drawing/2014/main" id="{4ADAFA04-E197-4C46-B97F-A0272CE5DD4B}"/>
                </a:ext>
              </a:extLst>
            </p:cNvPr>
            <p:cNvSpPr>
              <a:spLocks noChangeShapeType="1"/>
            </p:cNvSpPr>
            <p:nvPr/>
          </p:nvSpPr>
          <p:spPr bwMode="auto">
            <a:xfrm>
              <a:off x="474789" y="5053114"/>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1" name="Rectangle 284">
              <a:extLst>
                <a:ext uri="{FF2B5EF4-FFF2-40B4-BE49-F238E27FC236}">
                  <a16:creationId xmlns:a16="http://schemas.microsoft.com/office/drawing/2014/main" id="{FEC59A52-9F0A-430D-85E1-EE2DE9FC66F1}"/>
                </a:ext>
              </a:extLst>
            </p:cNvPr>
            <p:cNvSpPr>
              <a:spLocks noChangeArrowheads="1"/>
            </p:cNvSpPr>
            <p:nvPr/>
          </p:nvSpPr>
          <p:spPr bwMode="auto">
            <a:xfrm>
              <a:off x="344028" y="4991466"/>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2" name="Line 285">
              <a:extLst>
                <a:ext uri="{FF2B5EF4-FFF2-40B4-BE49-F238E27FC236}">
                  <a16:creationId xmlns:a16="http://schemas.microsoft.com/office/drawing/2014/main" id="{D27113FA-E3E5-443F-B1F8-9E44E9377432}"/>
                </a:ext>
              </a:extLst>
            </p:cNvPr>
            <p:cNvSpPr>
              <a:spLocks noChangeShapeType="1"/>
            </p:cNvSpPr>
            <p:nvPr/>
          </p:nvSpPr>
          <p:spPr bwMode="auto">
            <a:xfrm>
              <a:off x="474789" y="4778503"/>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3" name="Rectangle 286">
              <a:extLst>
                <a:ext uri="{FF2B5EF4-FFF2-40B4-BE49-F238E27FC236}">
                  <a16:creationId xmlns:a16="http://schemas.microsoft.com/office/drawing/2014/main" id="{F9EE2D26-082F-4D46-9FD6-44CBA50C8C50}"/>
                </a:ext>
              </a:extLst>
            </p:cNvPr>
            <p:cNvSpPr>
              <a:spLocks noChangeArrowheads="1"/>
            </p:cNvSpPr>
            <p:nvPr/>
          </p:nvSpPr>
          <p:spPr bwMode="auto">
            <a:xfrm>
              <a:off x="344028" y="471872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4" name="Line 287">
              <a:extLst>
                <a:ext uri="{FF2B5EF4-FFF2-40B4-BE49-F238E27FC236}">
                  <a16:creationId xmlns:a16="http://schemas.microsoft.com/office/drawing/2014/main" id="{DBD387F2-9576-4E8F-8EED-478C19B04329}"/>
                </a:ext>
              </a:extLst>
            </p:cNvPr>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5" name="Line 288">
              <a:extLst>
                <a:ext uri="{FF2B5EF4-FFF2-40B4-BE49-F238E27FC236}">
                  <a16:creationId xmlns:a16="http://schemas.microsoft.com/office/drawing/2014/main" id="{758F29E7-7D38-4BE9-B047-F3BC6D203F4E}"/>
                </a:ext>
              </a:extLst>
            </p:cNvPr>
            <p:cNvSpPr>
              <a:spLocks noChangeShapeType="1"/>
            </p:cNvSpPr>
            <p:nvPr/>
          </p:nvSpPr>
          <p:spPr bwMode="auto">
            <a:xfrm>
              <a:off x="624230" y="6452322"/>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6" name="Line 289">
              <a:extLst>
                <a:ext uri="{FF2B5EF4-FFF2-40B4-BE49-F238E27FC236}">
                  <a16:creationId xmlns:a16="http://schemas.microsoft.com/office/drawing/2014/main" id="{F2AA55D7-8A2A-48AA-8DC8-5299D2681764}"/>
                </a:ext>
              </a:extLst>
            </p:cNvPr>
            <p:cNvSpPr>
              <a:spLocks noChangeShapeType="1"/>
            </p:cNvSpPr>
            <p:nvPr/>
          </p:nvSpPr>
          <p:spPr bwMode="auto">
            <a:xfrm flipV="1">
              <a:off x="1175293"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7" name="Rectangle 290">
              <a:extLst>
                <a:ext uri="{FF2B5EF4-FFF2-40B4-BE49-F238E27FC236}">
                  <a16:creationId xmlns:a16="http://schemas.microsoft.com/office/drawing/2014/main" id="{6221B7B2-09E5-4456-B55F-550BE7944094}"/>
                </a:ext>
              </a:extLst>
            </p:cNvPr>
            <p:cNvSpPr>
              <a:spLocks noChangeArrowheads="1"/>
            </p:cNvSpPr>
            <p:nvPr/>
          </p:nvSpPr>
          <p:spPr bwMode="auto">
            <a:xfrm>
              <a:off x="1141669" y="6476608"/>
              <a:ext cx="130761"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4</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78" name="Line 291">
              <a:extLst>
                <a:ext uri="{FF2B5EF4-FFF2-40B4-BE49-F238E27FC236}">
                  <a16:creationId xmlns:a16="http://schemas.microsoft.com/office/drawing/2014/main" id="{715130F3-250F-4BC4-B2F9-E5F4F6DA83A5}"/>
                </a:ext>
              </a:extLst>
            </p:cNvPr>
            <p:cNvSpPr>
              <a:spLocks noChangeShapeType="1"/>
            </p:cNvSpPr>
            <p:nvPr/>
          </p:nvSpPr>
          <p:spPr bwMode="auto">
            <a:xfrm flipV="1">
              <a:off x="1733828"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79" name="Rectangle 292">
              <a:extLst>
                <a:ext uri="{FF2B5EF4-FFF2-40B4-BE49-F238E27FC236}">
                  <a16:creationId xmlns:a16="http://schemas.microsoft.com/office/drawing/2014/main" id="{FCECB813-23F2-4663-BE5B-556A9049C076}"/>
                </a:ext>
              </a:extLst>
            </p:cNvPr>
            <p:cNvSpPr>
              <a:spLocks noChangeArrowheads="1"/>
            </p:cNvSpPr>
            <p:nvPr/>
          </p:nvSpPr>
          <p:spPr bwMode="auto">
            <a:xfrm>
              <a:off x="1702072" y="6476608"/>
              <a:ext cx="125157"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8</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0" name="Line 293">
              <a:extLst>
                <a:ext uri="{FF2B5EF4-FFF2-40B4-BE49-F238E27FC236}">
                  <a16:creationId xmlns:a16="http://schemas.microsoft.com/office/drawing/2014/main" id="{869FE6ED-7EF0-4B81-A9E3-26D711C41437}"/>
                </a:ext>
              </a:extLst>
            </p:cNvPr>
            <p:cNvSpPr>
              <a:spLocks noChangeShapeType="1"/>
            </p:cNvSpPr>
            <p:nvPr/>
          </p:nvSpPr>
          <p:spPr bwMode="auto">
            <a:xfrm flipV="1">
              <a:off x="230357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1" name="Rectangle 294">
              <a:extLst>
                <a:ext uri="{FF2B5EF4-FFF2-40B4-BE49-F238E27FC236}">
                  <a16:creationId xmlns:a16="http://schemas.microsoft.com/office/drawing/2014/main" id="{EFA55645-01C9-4E13-82EA-8E04FA038108}"/>
                </a:ext>
              </a:extLst>
            </p:cNvPr>
            <p:cNvSpPr>
              <a:spLocks noChangeArrowheads="1"/>
            </p:cNvSpPr>
            <p:nvPr/>
          </p:nvSpPr>
          <p:spPr bwMode="auto">
            <a:xfrm>
              <a:off x="2253136" y="6476608"/>
              <a:ext cx="254050"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2" name="Line 295">
              <a:extLst>
                <a:ext uri="{FF2B5EF4-FFF2-40B4-BE49-F238E27FC236}">
                  <a16:creationId xmlns:a16="http://schemas.microsoft.com/office/drawing/2014/main" id="{79747730-DFC3-4E43-A89B-FAA9FAB056D4}"/>
                </a:ext>
              </a:extLst>
            </p:cNvPr>
            <p:cNvSpPr>
              <a:spLocks noChangeShapeType="1"/>
            </p:cNvSpPr>
            <p:nvPr/>
          </p:nvSpPr>
          <p:spPr bwMode="auto">
            <a:xfrm flipV="1">
              <a:off x="2858371" y="6362654"/>
              <a:ext cx="1868"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3" name="Rectangle 296">
              <a:extLst>
                <a:ext uri="{FF2B5EF4-FFF2-40B4-BE49-F238E27FC236}">
                  <a16:creationId xmlns:a16="http://schemas.microsoft.com/office/drawing/2014/main" id="{2FE83869-931D-4F0E-8B04-E5B6281777EC}"/>
                </a:ext>
              </a:extLst>
            </p:cNvPr>
            <p:cNvSpPr>
              <a:spLocks noChangeArrowheads="1"/>
            </p:cNvSpPr>
            <p:nvPr/>
          </p:nvSpPr>
          <p:spPr bwMode="auto">
            <a:xfrm>
              <a:off x="2807935" y="6476608"/>
              <a:ext cx="255918"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16</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4" name="Rectangle 297">
              <a:extLst>
                <a:ext uri="{FF2B5EF4-FFF2-40B4-BE49-F238E27FC236}">
                  <a16:creationId xmlns:a16="http://schemas.microsoft.com/office/drawing/2014/main" id="{578E6740-AAEA-46EE-9CC8-0AD4EECA2A7B}"/>
                </a:ext>
              </a:extLst>
            </p:cNvPr>
            <p:cNvSpPr>
              <a:spLocks noChangeArrowheads="1"/>
            </p:cNvSpPr>
            <p:nvPr/>
          </p:nvSpPr>
          <p:spPr bwMode="auto">
            <a:xfrm>
              <a:off x="601814" y="6472872"/>
              <a:ext cx="127025"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5" name="Line 298">
              <a:extLst>
                <a:ext uri="{FF2B5EF4-FFF2-40B4-BE49-F238E27FC236}">
                  <a16:creationId xmlns:a16="http://schemas.microsoft.com/office/drawing/2014/main" id="{15D1F0EF-F73A-4748-8621-D6436595B68C}"/>
                </a:ext>
              </a:extLst>
            </p:cNvPr>
            <p:cNvSpPr>
              <a:spLocks noChangeShapeType="1"/>
            </p:cNvSpPr>
            <p:nvPr/>
          </p:nvSpPr>
          <p:spPr bwMode="auto">
            <a:xfrm flipV="1">
              <a:off x="624230"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86" name="Oval 310">
              <a:extLst>
                <a:ext uri="{FF2B5EF4-FFF2-40B4-BE49-F238E27FC236}">
                  <a16:creationId xmlns:a16="http://schemas.microsoft.com/office/drawing/2014/main" id="{E358376D-C2E3-4A0E-91F6-A1762EAC7203}"/>
                </a:ext>
              </a:extLst>
            </p:cNvPr>
            <p:cNvSpPr>
              <a:spLocks noChangeArrowheads="1"/>
            </p:cNvSpPr>
            <p:nvPr/>
          </p:nvSpPr>
          <p:spPr bwMode="auto">
            <a:xfrm>
              <a:off x="1093101" y="5873211"/>
              <a:ext cx="31756"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7" name="Oval 311">
              <a:extLst>
                <a:ext uri="{FF2B5EF4-FFF2-40B4-BE49-F238E27FC236}">
                  <a16:creationId xmlns:a16="http://schemas.microsoft.com/office/drawing/2014/main" id="{D1AFF3EC-35C8-4CEA-A67A-749A819F030E}"/>
                </a:ext>
              </a:extLst>
            </p:cNvPr>
            <p:cNvSpPr>
              <a:spLocks noChangeArrowheads="1"/>
            </p:cNvSpPr>
            <p:nvPr/>
          </p:nvSpPr>
          <p:spPr bwMode="auto">
            <a:xfrm>
              <a:off x="1235069" y="5828376"/>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8" name="Oval 312">
              <a:extLst>
                <a:ext uri="{FF2B5EF4-FFF2-40B4-BE49-F238E27FC236}">
                  <a16:creationId xmlns:a16="http://schemas.microsoft.com/office/drawing/2014/main" id="{6F987171-F48F-41D8-8160-732654FB8E8F}"/>
                </a:ext>
              </a:extLst>
            </p:cNvPr>
            <p:cNvSpPr>
              <a:spLocks noChangeArrowheads="1"/>
            </p:cNvSpPr>
            <p:nvPr/>
          </p:nvSpPr>
          <p:spPr bwMode="auto">
            <a:xfrm>
              <a:off x="1375170" y="601892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89" name="Oval 313">
              <a:extLst>
                <a:ext uri="{FF2B5EF4-FFF2-40B4-BE49-F238E27FC236}">
                  <a16:creationId xmlns:a16="http://schemas.microsoft.com/office/drawing/2014/main" id="{9FAB8627-C477-4E11-BCBE-38E2C182B298}"/>
                </a:ext>
              </a:extLst>
            </p:cNvPr>
            <p:cNvSpPr>
              <a:spLocks noChangeArrowheads="1"/>
            </p:cNvSpPr>
            <p:nvPr/>
          </p:nvSpPr>
          <p:spPr bwMode="auto">
            <a:xfrm>
              <a:off x="1519007" y="5819036"/>
              <a:ext cx="37360"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0" name="Oval 314">
              <a:extLst>
                <a:ext uri="{FF2B5EF4-FFF2-40B4-BE49-F238E27FC236}">
                  <a16:creationId xmlns:a16="http://schemas.microsoft.com/office/drawing/2014/main" id="{754BEB47-D25C-41D5-AAED-45DAFF380759}"/>
                </a:ext>
              </a:extLst>
            </p:cNvPr>
            <p:cNvSpPr>
              <a:spLocks noChangeArrowheads="1"/>
            </p:cNvSpPr>
            <p:nvPr/>
          </p:nvSpPr>
          <p:spPr bwMode="auto">
            <a:xfrm>
              <a:off x="1662844" y="5615413"/>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1" name="Freeform 315">
              <a:extLst>
                <a:ext uri="{FF2B5EF4-FFF2-40B4-BE49-F238E27FC236}">
                  <a16:creationId xmlns:a16="http://schemas.microsoft.com/office/drawing/2014/main" id="{4B95D520-09BA-425E-8890-EFC5766FCB5F}"/>
                </a:ext>
              </a:extLst>
            </p:cNvPr>
            <p:cNvSpPr>
              <a:spLocks/>
            </p:cNvSpPr>
            <p:nvPr/>
          </p:nvSpPr>
          <p:spPr bwMode="auto">
            <a:xfrm>
              <a:off x="678402" y="5135310"/>
              <a:ext cx="2142609" cy="896689"/>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92" name="Oval 316">
              <a:extLst>
                <a:ext uri="{FF2B5EF4-FFF2-40B4-BE49-F238E27FC236}">
                  <a16:creationId xmlns:a16="http://schemas.microsoft.com/office/drawing/2014/main" id="{D6E6E582-E949-4D09-9237-14CD1E4D3765}"/>
                </a:ext>
              </a:extLst>
            </p:cNvPr>
            <p:cNvSpPr>
              <a:spLocks noChangeArrowheads="1"/>
            </p:cNvSpPr>
            <p:nvPr/>
          </p:nvSpPr>
          <p:spPr bwMode="auto">
            <a:xfrm>
              <a:off x="1806681" y="5622885"/>
              <a:ext cx="33624"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3" name="Oval 317">
              <a:extLst>
                <a:ext uri="{FF2B5EF4-FFF2-40B4-BE49-F238E27FC236}">
                  <a16:creationId xmlns:a16="http://schemas.microsoft.com/office/drawing/2014/main" id="{05188459-CD45-4454-A1C7-77E5534F2C06}"/>
                </a:ext>
              </a:extLst>
            </p:cNvPr>
            <p:cNvSpPr>
              <a:spLocks noChangeArrowheads="1"/>
            </p:cNvSpPr>
            <p:nvPr/>
          </p:nvSpPr>
          <p:spPr bwMode="auto">
            <a:xfrm>
              <a:off x="1946782" y="5563106"/>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4" name="Oval 318">
              <a:extLst>
                <a:ext uri="{FF2B5EF4-FFF2-40B4-BE49-F238E27FC236}">
                  <a16:creationId xmlns:a16="http://schemas.microsoft.com/office/drawing/2014/main" id="{0B9F515C-9827-4534-9A82-2AD076ADC2D1}"/>
                </a:ext>
              </a:extLst>
            </p:cNvPr>
            <p:cNvSpPr>
              <a:spLocks noChangeArrowheads="1"/>
            </p:cNvSpPr>
            <p:nvPr/>
          </p:nvSpPr>
          <p:spPr bwMode="auto">
            <a:xfrm>
              <a:off x="2090619" y="5533216"/>
              <a:ext cx="35492"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5" name="Oval 319">
              <a:extLst>
                <a:ext uri="{FF2B5EF4-FFF2-40B4-BE49-F238E27FC236}">
                  <a16:creationId xmlns:a16="http://schemas.microsoft.com/office/drawing/2014/main" id="{FC2829A7-394E-4B8E-8CEF-F8C0C5E6EBB2}"/>
                </a:ext>
              </a:extLst>
            </p:cNvPr>
            <p:cNvSpPr>
              <a:spLocks noChangeArrowheads="1"/>
            </p:cNvSpPr>
            <p:nvPr/>
          </p:nvSpPr>
          <p:spPr bwMode="auto">
            <a:xfrm>
              <a:off x="2230719" y="5568710"/>
              <a:ext cx="35492"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6" name="Oval 320">
              <a:extLst>
                <a:ext uri="{FF2B5EF4-FFF2-40B4-BE49-F238E27FC236}">
                  <a16:creationId xmlns:a16="http://schemas.microsoft.com/office/drawing/2014/main" id="{4894BCDA-9F79-4969-A7B6-F011BF864887}"/>
                </a:ext>
              </a:extLst>
            </p:cNvPr>
            <p:cNvSpPr>
              <a:spLocks noChangeArrowheads="1"/>
            </p:cNvSpPr>
            <p:nvPr/>
          </p:nvSpPr>
          <p:spPr bwMode="auto">
            <a:xfrm>
              <a:off x="2376424" y="5219375"/>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7" name="Oval 321">
              <a:extLst>
                <a:ext uri="{FF2B5EF4-FFF2-40B4-BE49-F238E27FC236}">
                  <a16:creationId xmlns:a16="http://schemas.microsoft.com/office/drawing/2014/main" id="{57046588-DFD6-451F-AD2A-611193B8069B}"/>
                </a:ext>
              </a:extLst>
            </p:cNvPr>
            <p:cNvSpPr>
              <a:spLocks noChangeArrowheads="1"/>
            </p:cNvSpPr>
            <p:nvPr/>
          </p:nvSpPr>
          <p:spPr bwMode="auto">
            <a:xfrm>
              <a:off x="2516525" y="5122233"/>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8" name="Oval 322">
              <a:extLst>
                <a:ext uri="{FF2B5EF4-FFF2-40B4-BE49-F238E27FC236}">
                  <a16:creationId xmlns:a16="http://schemas.microsoft.com/office/drawing/2014/main" id="{4EB6C560-21ED-437D-8917-CFA668248F9B}"/>
                </a:ext>
              </a:extLst>
            </p:cNvPr>
            <p:cNvSpPr>
              <a:spLocks noChangeArrowheads="1"/>
            </p:cNvSpPr>
            <p:nvPr/>
          </p:nvSpPr>
          <p:spPr bwMode="auto">
            <a:xfrm>
              <a:off x="2660362" y="5165200"/>
              <a:ext cx="33624"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399" name="Oval 323">
              <a:extLst>
                <a:ext uri="{FF2B5EF4-FFF2-40B4-BE49-F238E27FC236}">
                  <a16:creationId xmlns:a16="http://schemas.microsoft.com/office/drawing/2014/main" id="{05BA582A-BDBF-4A16-BC57-B5CA302BF1C9}"/>
                </a:ext>
              </a:extLst>
            </p:cNvPr>
            <p:cNvSpPr>
              <a:spLocks noChangeArrowheads="1"/>
            </p:cNvSpPr>
            <p:nvPr/>
          </p:nvSpPr>
          <p:spPr bwMode="auto">
            <a:xfrm>
              <a:off x="805427" y="5729367"/>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0" name="Oval 324">
              <a:extLst>
                <a:ext uri="{FF2B5EF4-FFF2-40B4-BE49-F238E27FC236}">
                  <a16:creationId xmlns:a16="http://schemas.microsoft.com/office/drawing/2014/main" id="{5C12C0E1-6A9A-4A19-B0AF-B1222D139CFA}"/>
                </a:ext>
              </a:extLst>
            </p:cNvPr>
            <p:cNvSpPr>
              <a:spLocks noChangeArrowheads="1"/>
            </p:cNvSpPr>
            <p:nvPr/>
          </p:nvSpPr>
          <p:spPr bwMode="auto">
            <a:xfrm>
              <a:off x="665326" y="5766729"/>
              <a:ext cx="37360"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1" name="Oval 325">
              <a:extLst>
                <a:ext uri="{FF2B5EF4-FFF2-40B4-BE49-F238E27FC236}">
                  <a16:creationId xmlns:a16="http://schemas.microsoft.com/office/drawing/2014/main" id="{D5C70C24-D8B9-4629-B932-6EF271AC3C92}"/>
                </a:ext>
              </a:extLst>
            </p:cNvPr>
            <p:cNvSpPr>
              <a:spLocks noChangeArrowheads="1"/>
            </p:cNvSpPr>
            <p:nvPr/>
          </p:nvSpPr>
          <p:spPr bwMode="auto">
            <a:xfrm>
              <a:off x="949264" y="5789146"/>
              <a:ext cx="35492"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2" name="Rectangle 326">
              <a:extLst>
                <a:ext uri="{FF2B5EF4-FFF2-40B4-BE49-F238E27FC236}">
                  <a16:creationId xmlns:a16="http://schemas.microsoft.com/office/drawing/2014/main" id="{608C0C6B-BBA2-4E78-B172-9ED13CDF67E6}"/>
                </a:ext>
              </a:extLst>
            </p:cNvPr>
            <p:cNvSpPr>
              <a:spLocks noChangeArrowheads="1"/>
            </p:cNvSpPr>
            <p:nvPr/>
          </p:nvSpPr>
          <p:spPr bwMode="auto">
            <a:xfrm>
              <a:off x="631702" y="4955972"/>
              <a:ext cx="1511221" cy="1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000" b="0" i="0" u="none" strike="noStrike" kern="0" cap="none" spc="0" normalizeH="0" baseline="0" noProof="0" dirty="0">
                  <a:ln>
                    <a:noFill/>
                  </a:ln>
                  <a:solidFill>
                    <a:srgbClr val="000000"/>
                  </a:solidFill>
                  <a:effectLst/>
                  <a:uLnTx/>
                  <a:uFillTx/>
                  <a:latin typeface="Times New Roman" pitchFamily="18" charset="0"/>
                  <a:cs typeface="Arial" charset="0"/>
                </a:rPr>
                <a:t>A data series </a:t>
              </a:r>
              <a:r>
                <a:rPr kumimoji="0" lang="en-US" altLang="zh-CN" sz="1000" b="0" i="1" u="none" strike="noStrike" kern="0" cap="none" spc="0" normalizeH="0" baseline="0" noProof="0" dirty="0">
                  <a:ln>
                    <a:noFill/>
                  </a:ln>
                  <a:solidFill>
                    <a:srgbClr val="000000"/>
                  </a:solidFill>
                  <a:effectLst/>
                  <a:uLnTx/>
                  <a:uFillTx/>
                  <a:latin typeface="Times New Roman" pitchFamily="18" charset="0"/>
                  <a:cs typeface="Arial" charset="0"/>
                </a:rPr>
                <a:t>T</a:t>
              </a:r>
              <a:endParaRPr kumimoji="0" lang="en-US" altLang="zh-CN" sz="1000" b="0" i="1" u="none" strike="noStrike" kern="0" cap="none" spc="0" normalizeH="0" baseline="0" noProof="0" dirty="0">
                <a:ln>
                  <a:noFill/>
                </a:ln>
                <a:solidFill>
                  <a:prstClr val="black"/>
                </a:solidFill>
                <a:effectLst/>
                <a:uLnTx/>
                <a:uFillTx/>
                <a:latin typeface="Times New Roman" pitchFamily="18" charset="0"/>
                <a:cs typeface="Arial" charset="0"/>
              </a:endParaRPr>
            </a:p>
          </p:txBody>
        </p:sp>
        <p:sp>
          <p:nvSpPr>
            <p:cNvPr id="403" name="Oval 328">
              <a:extLst>
                <a:ext uri="{FF2B5EF4-FFF2-40B4-BE49-F238E27FC236}">
                  <a16:creationId xmlns:a16="http://schemas.microsoft.com/office/drawing/2014/main" id="{7E7400C1-71E8-47AA-90AB-73132FE0ECE4}"/>
                </a:ext>
              </a:extLst>
            </p:cNvPr>
            <p:cNvSpPr>
              <a:spLocks noChangeArrowheads="1"/>
            </p:cNvSpPr>
            <p:nvPr/>
          </p:nvSpPr>
          <p:spPr bwMode="auto">
            <a:xfrm>
              <a:off x="2796727" y="519135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Georgia" pitchFamily="18" charset="0"/>
                <a:cs typeface="Arial" charset="0"/>
              </a:endParaRPr>
            </a:p>
          </p:txBody>
        </p:sp>
      </p:grpSp>
      <p:grpSp>
        <p:nvGrpSpPr>
          <p:cNvPr id="404" name="Group 4">
            <a:extLst>
              <a:ext uri="{FF2B5EF4-FFF2-40B4-BE49-F238E27FC236}">
                <a16:creationId xmlns:a16="http://schemas.microsoft.com/office/drawing/2014/main" id="{89CBB174-FC31-4A8A-94E0-D497C0C0A038}"/>
              </a:ext>
            </a:extLst>
          </p:cNvPr>
          <p:cNvGrpSpPr>
            <a:grpSpLocks/>
          </p:cNvGrpSpPr>
          <p:nvPr/>
        </p:nvGrpSpPr>
        <p:grpSpPr bwMode="auto">
          <a:xfrm>
            <a:off x="6156326" y="2916240"/>
            <a:ext cx="2759075" cy="1808523"/>
            <a:chOff x="3147913" y="4744877"/>
            <a:chExt cx="2759053" cy="1808682"/>
          </a:xfrm>
        </p:grpSpPr>
        <p:sp>
          <p:nvSpPr>
            <p:cNvPr id="405" name="Line 299">
              <a:extLst>
                <a:ext uri="{FF2B5EF4-FFF2-40B4-BE49-F238E27FC236}">
                  <a16:creationId xmlns:a16="http://schemas.microsoft.com/office/drawing/2014/main" id="{D1BAC606-D299-4108-8B20-687798E7CD49}"/>
                </a:ext>
              </a:extLst>
            </p:cNvPr>
            <p:cNvSpPr>
              <a:spLocks noChangeShapeType="1"/>
            </p:cNvSpPr>
            <p:nvPr/>
          </p:nvSpPr>
          <p:spPr bwMode="auto">
            <a:xfrm flipV="1">
              <a:off x="402214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06" name="Rectangle 300">
              <a:extLst>
                <a:ext uri="{FF2B5EF4-FFF2-40B4-BE49-F238E27FC236}">
                  <a16:creationId xmlns:a16="http://schemas.microsoft.com/office/drawing/2014/main" id="{59579E00-2B9E-4001-8617-1141D64C1A87}"/>
                </a:ext>
              </a:extLst>
            </p:cNvPr>
            <p:cNvSpPr>
              <a:spLocks noChangeArrowheads="1"/>
            </p:cNvSpPr>
            <p:nvPr/>
          </p:nvSpPr>
          <p:spPr bwMode="auto">
            <a:xfrm>
              <a:off x="3988518" y="6476608"/>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4</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7" name="Line 301">
              <a:extLst>
                <a:ext uri="{FF2B5EF4-FFF2-40B4-BE49-F238E27FC236}">
                  <a16:creationId xmlns:a16="http://schemas.microsoft.com/office/drawing/2014/main" id="{BC6DE908-A3BA-437E-803A-1BB683DD904D}"/>
                </a:ext>
              </a:extLst>
            </p:cNvPr>
            <p:cNvSpPr>
              <a:spLocks noChangeShapeType="1"/>
            </p:cNvSpPr>
            <p:nvPr/>
          </p:nvSpPr>
          <p:spPr bwMode="auto">
            <a:xfrm flipV="1">
              <a:off x="457880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08" name="Rectangle 302">
              <a:extLst>
                <a:ext uri="{FF2B5EF4-FFF2-40B4-BE49-F238E27FC236}">
                  <a16:creationId xmlns:a16="http://schemas.microsoft.com/office/drawing/2014/main" id="{2664CB5B-6A26-46CA-887B-60EA02F336C6}"/>
                </a:ext>
              </a:extLst>
            </p:cNvPr>
            <p:cNvSpPr>
              <a:spLocks noChangeArrowheads="1"/>
            </p:cNvSpPr>
            <p:nvPr/>
          </p:nvSpPr>
          <p:spPr bwMode="auto">
            <a:xfrm>
              <a:off x="4545185" y="6476608"/>
              <a:ext cx="130761"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8</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09" name="Line 303">
              <a:extLst>
                <a:ext uri="{FF2B5EF4-FFF2-40B4-BE49-F238E27FC236}">
                  <a16:creationId xmlns:a16="http://schemas.microsoft.com/office/drawing/2014/main" id="{0D733358-CD87-4B4A-99BF-50678DC7FEC9}"/>
                </a:ext>
              </a:extLst>
            </p:cNvPr>
            <p:cNvSpPr>
              <a:spLocks noChangeShapeType="1"/>
            </p:cNvSpPr>
            <p:nvPr/>
          </p:nvSpPr>
          <p:spPr bwMode="auto">
            <a:xfrm flipV="1">
              <a:off x="515228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0" name="Rectangle 304">
              <a:extLst>
                <a:ext uri="{FF2B5EF4-FFF2-40B4-BE49-F238E27FC236}">
                  <a16:creationId xmlns:a16="http://schemas.microsoft.com/office/drawing/2014/main" id="{FD14D4E1-E328-4716-98E5-92E1B315C4B1}"/>
                </a:ext>
              </a:extLst>
            </p:cNvPr>
            <p:cNvSpPr>
              <a:spLocks noChangeArrowheads="1"/>
            </p:cNvSpPr>
            <p:nvPr/>
          </p:nvSpPr>
          <p:spPr bwMode="auto">
            <a:xfrm>
              <a:off x="5099984" y="6476608"/>
              <a:ext cx="255918"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11" name="Line 305">
              <a:extLst>
                <a:ext uri="{FF2B5EF4-FFF2-40B4-BE49-F238E27FC236}">
                  <a16:creationId xmlns:a16="http://schemas.microsoft.com/office/drawing/2014/main" id="{369D53B1-FAB7-43BE-A370-6A4B22EA1B57}"/>
                </a:ext>
              </a:extLst>
            </p:cNvPr>
            <p:cNvSpPr>
              <a:spLocks noChangeShapeType="1"/>
            </p:cNvSpPr>
            <p:nvPr/>
          </p:nvSpPr>
          <p:spPr bwMode="auto">
            <a:xfrm flipV="1">
              <a:off x="570335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2" name="Rectangle 306">
              <a:extLst>
                <a:ext uri="{FF2B5EF4-FFF2-40B4-BE49-F238E27FC236}">
                  <a16:creationId xmlns:a16="http://schemas.microsoft.com/office/drawing/2014/main" id="{4DBD30E6-04FD-434F-B829-F2BB23D9AB81}"/>
                </a:ext>
              </a:extLst>
            </p:cNvPr>
            <p:cNvSpPr>
              <a:spLocks noChangeArrowheads="1"/>
            </p:cNvSpPr>
            <p:nvPr/>
          </p:nvSpPr>
          <p:spPr bwMode="auto">
            <a:xfrm>
              <a:off x="5652916" y="6476608"/>
              <a:ext cx="254050"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16</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13" name="Rectangle 307">
              <a:extLst>
                <a:ext uri="{FF2B5EF4-FFF2-40B4-BE49-F238E27FC236}">
                  <a16:creationId xmlns:a16="http://schemas.microsoft.com/office/drawing/2014/main" id="{8CE61BEA-2398-4D01-AFA4-735E805CA977}"/>
                </a:ext>
              </a:extLst>
            </p:cNvPr>
            <p:cNvSpPr>
              <a:spLocks noChangeArrowheads="1"/>
            </p:cNvSpPr>
            <p:nvPr/>
          </p:nvSpPr>
          <p:spPr bwMode="auto">
            <a:xfrm>
              <a:off x="3450531" y="6469135"/>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14" name="Line 308">
              <a:extLst>
                <a:ext uri="{FF2B5EF4-FFF2-40B4-BE49-F238E27FC236}">
                  <a16:creationId xmlns:a16="http://schemas.microsoft.com/office/drawing/2014/main" id="{D477EEBE-3C64-4FA0-BC1C-6B1FA54F20EC}"/>
                </a:ext>
              </a:extLst>
            </p:cNvPr>
            <p:cNvSpPr>
              <a:spLocks noChangeShapeType="1"/>
            </p:cNvSpPr>
            <p:nvPr/>
          </p:nvSpPr>
          <p:spPr bwMode="auto">
            <a:xfrm flipV="1">
              <a:off x="3471079"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5" name="Freeform 309">
              <a:extLst>
                <a:ext uri="{FF2B5EF4-FFF2-40B4-BE49-F238E27FC236}">
                  <a16:creationId xmlns:a16="http://schemas.microsoft.com/office/drawing/2014/main" id="{73E35873-7F51-421A-BAAE-56F8FF3AF1CD}"/>
                </a:ext>
              </a:extLst>
            </p:cNvPr>
            <p:cNvSpPr>
              <a:spLocks/>
            </p:cNvSpPr>
            <p:nvPr/>
          </p:nvSpPr>
          <p:spPr bwMode="auto">
            <a:xfrm>
              <a:off x="3527119" y="5139046"/>
              <a:ext cx="2137005" cy="892953"/>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16" name="Rectangle 327">
              <a:extLst>
                <a:ext uri="{FF2B5EF4-FFF2-40B4-BE49-F238E27FC236}">
                  <a16:creationId xmlns:a16="http://schemas.microsoft.com/office/drawing/2014/main" id="{E1F81257-DBFD-4733-88B1-23562A91291D}"/>
                </a:ext>
              </a:extLst>
            </p:cNvPr>
            <p:cNvSpPr>
              <a:spLocks noChangeArrowheads="1"/>
            </p:cNvSpPr>
            <p:nvPr/>
          </p:nvSpPr>
          <p:spPr bwMode="auto">
            <a:xfrm>
              <a:off x="3484155" y="4955972"/>
              <a:ext cx="1061030" cy="15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000" b="0" i="0" u="none" strike="noStrike" kern="0" cap="none" spc="0" normalizeH="0" baseline="0" noProof="0">
                  <a:ln>
                    <a:noFill/>
                  </a:ln>
                  <a:solidFill>
                    <a:srgbClr val="000000"/>
                  </a:solidFill>
                  <a:effectLst/>
                  <a:uLnTx/>
                  <a:uFillTx/>
                  <a:latin typeface="Times New Roman" pitchFamily="18" charset="0"/>
                  <a:cs typeface="Arial" charset="0"/>
                </a:rPr>
                <a:t>PAA(</a:t>
              </a:r>
              <a:r>
                <a:rPr kumimoji="0" lang="en-US" altLang="zh-CN" sz="1000" b="0" i="1" u="none" strike="noStrike" kern="0" cap="none" spc="0" normalizeH="0" baseline="0" noProof="0">
                  <a:ln>
                    <a:noFill/>
                  </a:ln>
                  <a:solidFill>
                    <a:srgbClr val="000000"/>
                  </a:solidFill>
                  <a:effectLst/>
                  <a:uLnTx/>
                  <a:uFillTx/>
                  <a:latin typeface="Times New Roman" pitchFamily="18" charset="0"/>
                  <a:cs typeface="Arial" charset="0"/>
                </a:rPr>
                <a:t>T</a:t>
              </a:r>
              <a:r>
                <a:rPr kumimoji="0" lang="en-US" altLang="zh-CN" sz="1000" b="0" i="0" u="none" strike="noStrike" kern="0" cap="none" spc="0" normalizeH="0" baseline="0" noProof="0">
                  <a:ln>
                    <a:noFill/>
                  </a:ln>
                  <a:solidFill>
                    <a:srgbClr val="000000"/>
                  </a:solidFill>
                  <a:effectLst/>
                  <a:uLnTx/>
                  <a:uFillTx/>
                  <a:latin typeface="Times New Roman" pitchFamily="18" charset="0"/>
                  <a:cs typeface="Arial" charset="0"/>
                </a:rPr>
                <a:t>,4)</a:t>
              </a:r>
              <a:endParaRPr kumimoji="0" lang="en-US" altLang="zh-CN" sz="1000" b="0" i="0" u="none" strike="noStrike" kern="0" cap="none" spc="0" normalizeH="0" baseline="0" noProof="0">
                <a:ln>
                  <a:noFill/>
                </a:ln>
                <a:solidFill>
                  <a:prstClr val="black"/>
                </a:solidFill>
                <a:effectLst/>
                <a:uLnTx/>
                <a:uFillTx/>
                <a:latin typeface="Times New Roman" pitchFamily="18" charset="0"/>
                <a:cs typeface="Arial" charset="0"/>
              </a:endParaRPr>
            </a:p>
          </p:txBody>
        </p:sp>
        <p:grpSp>
          <p:nvGrpSpPr>
            <p:cNvPr id="417" name="Group 329">
              <a:extLst>
                <a:ext uri="{FF2B5EF4-FFF2-40B4-BE49-F238E27FC236}">
                  <a16:creationId xmlns:a16="http://schemas.microsoft.com/office/drawing/2014/main" id="{59322906-2846-41C8-918C-129BA1AC6AAE}"/>
                </a:ext>
              </a:extLst>
            </p:cNvPr>
            <p:cNvGrpSpPr>
              <a:grpSpLocks/>
            </p:cNvGrpSpPr>
            <p:nvPr/>
          </p:nvGrpSpPr>
          <p:grpSpPr bwMode="auto">
            <a:xfrm>
              <a:off x="3527119" y="5178277"/>
              <a:ext cx="2142609" cy="653836"/>
              <a:chOff x="2232" y="2038"/>
              <a:chExt cx="642" cy="196"/>
            </a:xfrm>
          </p:grpSpPr>
          <p:sp>
            <p:nvSpPr>
              <p:cNvPr id="437" name="Line 330">
                <a:extLst>
                  <a:ext uri="{FF2B5EF4-FFF2-40B4-BE49-F238E27FC236}">
                    <a16:creationId xmlns:a16="http://schemas.microsoft.com/office/drawing/2014/main" id="{47932820-5483-4616-BF13-5A3169C8BE00}"/>
                  </a:ext>
                </a:extLst>
              </p:cNvPr>
              <p:cNvSpPr>
                <a:spLocks noChangeShapeType="1"/>
              </p:cNvSpPr>
              <p:nvPr/>
            </p:nvSpPr>
            <p:spPr bwMode="auto">
              <a:xfrm>
                <a:off x="2232" y="2232"/>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8" name="Line 331">
                <a:extLst>
                  <a:ext uri="{FF2B5EF4-FFF2-40B4-BE49-F238E27FC236}">
                    <a16:creationId xmlns:a16="http://schemas.microsoft.com/office/drawing/2014/main" id="{50F3EF44-F58A-45E6-977F-67374CEEA88F}"/>
                  </a:ext>
                </a:extLst>
              </p:cNvPr>
              <p:cNvSpPr>
                <a:spLocks noChangeShapeType="1"/>
              </p:cNvSpPr>
              <p:nvPr/>
            </p:nvSpPr>
            <p:spPr bwMode="auto">
              <a:xfrm>
                <a:off x="2402" y="2234"/>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9" name="Line 332">
                <a:extLst>
                  <a:ext uri="{FF2B5EF4-FFF2-40B4-BE49-F238E27FC236}">
                    <a16:creationId xmlns:a16="http://schemas.microsoft.com/office/drawing/2014/main" id="{F5D62459-6955-4E0C-AE7A-B59BF719AB46}"/>
                  </a:ext>
                </a:extLst>
              </p:cNvPr>
              <p:cNvSpPr>
                <a:spLocks noChangeShapeType="1"/>
              </p:cNvSpPr>
              <p:nvPr/>
            </p:nvSpPr>
            <p:spPr bwMode="auto">
              <a:xfrm>
                <a:off x="2744" y="2038"/>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40" name="Line 333">
                <a:extLst>
                  <a:ext uri="{FF2B5EF4-FFF2-40B4-BE49-F238E27FC236}">
                    <a16:creationId xmlns:a16="http://schemas.microsoft.com/office/drawing/2014/main" id="{DC870ED1-CDF6-4F66-A7A2-03BD327AFC3A}"/>
                  </a:ext>
                </a:extLst>
              </p:cNvPr>
              <p:cNvSpPr>
                <a:spLocks noChangeShapeType="1"/>
              </p:cNvSpPr>
              <p:nvPr/>
            </p:nvSpPr>
            <p:spPr bwMode="auto">
              <a:xfrm>
                <a:off x="2573" y="2158"/>
                <a:ext cx="13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grpSp>
          <p:nvGrpSpPr>
            <p:cNvPr id="418" name="Group 334">
              <a:extLst>
                <a:ext uri="{FF2B5EF4-FFF2-40B4-BE49-F238E27FC236}">
                  <a16:creationId xmlns:a16="http://schemas.microsoft.com/office/drawing/2014/main" id="{A215DC06-B6A6-4CC9-A47D-6846FB520630}"/>
                </a:ext>
              </a:extLst>
            </p:cNvPr>
            <p:cNvGrpSpPr>
              <a:grpSpLocks/>
            </p:cNvGrpSpPr>
            <p:nvPr/>
          </p:nvGrpSpPr>
          <p:grpSpPr bwMode="auto">
            <a:xfrm>
              <a:off x="3147913" y="4744877"/>
              <a:ext cx="216689" cy="1754148"/>
              <a:chOff x="320" y="2495"/>
              <a:chExt cx="116" cy="939"/>
            </a:xfrm>
          </p:grpSpPr>
          <p:sp>
            <p:nvSpPr>
              <p:cNvPr id="420" name="Line 335">
                <a:extLst>
                  <a:ext uri="{FF2B5EF4-FFF2-40B4-BE49-F238E27FC236}">
                    <a16:creationId xmlns:a16="http://schemas.microsoft.com/office/drawing/2014/main" id="{7B8CA61C-706D-4D9B-8A6C-F2350960B732}"/>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1" name="Line 336">
                <a:extLst>
                  <a:ext uri="{FF2B5EF4-FFF2-40B4-BE49-F238E27FC236}">
                    <a16:creationId xmlns:a16="http://schemas.microsoft.com/office/drawing/2014/main" id="{CFC855AF-011B-47C7-B35C-1C26DE1A0137}"/>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2" name="Line 337">
                <a:extLst>
                  <a:ext uri="{FF2B5EF4-FFF2-40B4-BE49-F238E27FC236}">
                    <a16:creationId xmlns:a16="http://schemas.microsoft.com/office/drawing/2014/main" id="{F33D85EA-D067-4018-B5D3-F3FAB50617E9}"/>
                  </a:ext>
                </a:extLst>
              </p:cNvPr>
              <p:cNvSpPr>
                <a:spLocks noChangeShapeType="1"/>
              </p:cNvSpPr>
              <p:nvPr/>
            </p:nvSpPr>
            <p:spPr bwMode="auto">
              <a:xfrm>
                <a:off x="411" y="3423"/>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3" name="Rectangle 338">
                <a:extLst>
                  <a:ext uri="{FF2B5EF4-FFF2-40B4-BE49-F238E27FC236}">
                    <a16:creationId xmlns:a16="http://schemas.microsoft.com/office/drawing/2014/main" id="{878943C1-B6B7-47F4-8D9B-485DC6678C1D}"/>
                  </a:ext>
                </a:extLst>
              </p:cNvPr>
              <p:cNvSpPr>
                <a:spLocks noChangeArrowheads="1"/>
              </p:cNvSpPr>
              <p:nvPr/>
            </p:nvSpPr>
            <p:spPr bwMode="auto">
              <a:xfrm>
                <a:off x="320" y="3393"/>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24" name="Line 339">
                <a:extLst>
                  <a:ext uri="{FF2B5EF4-FFF2-40B4-BE49-F238E27FC236}">
                    <a16:creationId xmlns:a16="http://schemas.microsoft.com/office/drawing/2014/main" id="{3C0348E2-C130-4F91-A630-6A6E9F4F850C}"/>
                  </a:ext>
                </a:extLst>
              </p:cNvPr>
              <p:cNvSpPr>
                <a:spLocks noChangeShapeType="1"/>
              </p:cNvSpPr>
              <p:nvPr/>
            </p:nvSpPr>
            <p:spPr bwMode="auto">
              <a:xfrm>
                <a:off x="411" y="3272"/>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5" name="Rectangle 340">
                <a:extLst>
                  <a:ext uri="{FF2B5EF4-FFF2-40B4-BE49-F238E27FC236}">
                    <a16:creationId xmlns:a16="http://schemas.microsoft.com/office/drawing/2014/main" id="{45AF144F-1053-447C-ADF6-2E4634545C4B}"/>
                  </a:ext>
                </a:extLst>
              </p:cNvPr>
              <p:cNvSpPr>
                <a:spLocks noChangeArrowheads="1"/>
              </p:cNvSpPr>
              <p:nvPr/>
            </p:nvSpPr>
            <p:spPr bwMode="auto">
              <a:xfrm>
                <a:off x="320" y="3241"/>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26" name="Line 341">
                <a:extLst>
                  <a:ext uri="{FF2B5EF4-FFF2-40B4-BE49-F238E27FC236}">
                    <a16:creationId xmlns:a16="http://schemas.microsoft.com/office/drawing/2014/main" id="{CB41A17A-57A6-440B-A3A3-3580F1BB812C}"/>
                  </a:ext>
                </a:extLst>
              </p:cNvPr>
              <p:cNvSpPr>
                <a:spLocks noChangeShapeType="1"/>
              </p:cNvSpPr>
              <p:nvPr/>
            </p:nvSpPr>
            <p:spPr bwMode="auto">
              <a:xfrm>
                <a:off x="411" y="3122"/>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7" name="Rectangle 342">
                <a:extLst>
                  <a:ext uri="{FF2B5EF4-FFF2-40B4-BE49-F238E27FC236}">
                    <a16:creationId xmlns:a16="http://schemas.microsoft.com/office/drawing/2014/main" id="{78A4329E-8AC1-47F9-94C4-97EAFA3C721F}"/>
                  </a:ext>
                </a:extLst>
              </p:cNvPr>
              <p:cNvSpPr>
                <a:spLocks noChangeArrowheads="1"/>
              </p:cNvSpPr>
              <p:nvPr/>
            </p:nvSpPr>
            <p:spPr bwMode="auto">
              <a:xfrm>
                <a:off x="320" y="3089"/>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28" name="Line 343">
                <a:extLst>
                  <a:ext uri="{FF2B5EF4-FFF2-40B4-BE49-F238E27FC236}">
                    <a16:creationId xmlns:a16="http://schemas.microsoft.com/office/drawing/2014/main" id="{C6012F6B-6E84-478B-B405-94BBCF6308FA}"/>
                  </a:ext>
                </a:extLst>
              </p:cNvPr>
              <p:cNvSpPr>
                <a:spLocks noChangeShapeType="1"/>
              </p:cNvSpPr>
              <p:nvPr/>
            </p:nvSpPr>
            <p:spPr bwMode="auto">
              <a:xfrm>
                <a:off x="411" y="2975"/>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29" name="Rectangle 344">
                <a:extLst>
                  <a:ext uri="{FF2B5EF4-FFF2-40B4-BE49-F238E27FC236}">
                    <a16:creationId xmlns:a16="http://schemas.microsoft.com/office/drawing/2014/main" id="{3A9F6CFD-56F4-4C24-AE07-2CFCD0D985E2}"/>
                  </a:ext>
                </a:extLst>
              </p:cNvPr>
              <p:cNvSpPr>
                <a:spLocks noChangeArrowheads="1"/>
              </p:cNvSpPr>
              <p:nvPr/>
            </p:nvSpPr>
            <p:spPr bwMode="auto">
              <a:xfrm>
                <a:off x="341" y="2943"/>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0</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0" name="Line 345">
                <a:extLst>
                  <a:ext uri="{FF2B5EF4-FFF2-40B4-BE49-F238E27FC236}">
                    <a16:creationId xmlns:a16="http://schemas.microsoft.com/office/drawing/2014/main" id="{CD2ECCE1-63C6-40DE-974B-87D306D434CE}"/>
                  </a:ext>
                </a:extLst>
              </p:cNvPr>
              <p:cNvSpPr>
                <a:spLocks noChangeShapeType="1"/>
              </p:cNvSpPr>
              <p:nvPr/>
            </p:nvSpPr>
            <p:spPr bwMode="auto">
              <a:xfrm>
                <a:off x="411" y="2823"/>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1" name="Rectangle 346">
                <a:extLst>
                  <a:ext uri="{FF2B5EF4-FFF2-40B4-BE49-F238E27FC236}">
                    <a16:creationId xmlns:a16="http://schemas.microsoft.com/office/drawing/2014/main" id="{54D17668-B2D7-470D-B4B1-47F01CAB0F3D}"/>
                  </a:ext>
                </a:extLst>
              </p:cNvPr>
              <p:cNvSpPr>
                <a:spLocks noChangeArrowheads="1"/>
              </p:cNvSpPr>
              <p:nvPr/>
            </p:nvSpPr>
            <p:spPr bwMode="auto">
              <a:xfrm>
                <a:off x="341" y="279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1</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2" name="Line 347">
                <a:extLst>
                  <a:ext uri="{FF2B5EF4-FFF2-40B4-BE49-F238E27FC236}">
                    <a16:creationId xmlns:a16="http://schemas.microsoft.com/office/drawing/2014/main" id="{B35A8A96-034B-4043-9518-E826C1B2FB4C}"/>
                  </a:ext>
                </a:extLst>
              </p:cNvPr>
              <p:cNvSpPr>
                <a:spLocks noChangeShapeType="1"/>
              </p:cNvSpPr>
              <p:nvPr/>
            </p:nvSpPr>
            <p:spPr bwMode="auto">
              <a:xfrm>
                <a:off x="411" y="2674"/>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3" name="Rectangle 348">
                <a:extLst>
                  <a:ext uri="{FF2B5EF4-FFF2-40B4-BE49-F238E27FC236}">
                    <a16:creationId xmlns:a16="http://schemas.microsoft.com/office/drawing/2014/main" id="{0340FEA2-266B-4B67-A733-623EE7048A38}"/>
                  </a:ext>
                </a:extLst>
              </p:cNvPr>
              <p:cNvSpPr>
                <a:spLocks noChangeArrowheads="1"/>
              </p:cNvSpPr>
              <p:nvPr/>
            </p:nvSpPr>
            <p:spPr bwMode="auto">
              <a:xfrm>
                <a:off x="341" y="264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2</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4" name="Line 349">
                <a:extLst>
                  <a:ext uri="{FF2B5EF4-FFF2-40B4-BE49-F238E27FC236}">
                    <a16:creationId xmlns:a16="http://schemas.microsoft.com/office/drawing/2014/main" id="{8A0E31B2-37B5-45DF-87CF-8355BBCD336D}"/>
                  </a:ext>
                </a:extLst>
              </p:cNvPr>
              <p:cNvSpPr>
                <a:spLocks noChangeShapeType="1"/>
              </p:cNvSpPr>
              <p:nvPr/>
            </p:nvSpPr>
            <p:spPr bwMode="auto">
              <a:xfrm>
                <a:off x="411" y="2527"/>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35" name="Rectangle 350">
                <a:extLst>
                  <a:ext uri="{FF2B5EF4-FFF2-40B4-BE49-F238E27FC236}">
                    <a16:creationId xmlns:a16="http://schemas.microsoft.com/office/drawing/2014/main" id="{0F285EA0-C16F-4056-BDC6-91C57B39D2E1}"/>
                  </a:ext>
                </a:extLst>
              </p:cNvPr>
              <p:cNvSpPr>
                <a:spLocks noChangeArrowheads="1"/>
              </p:cNvSpPr>
              <p:nvPr/>
            </p:nvSpPr>
            <p:spPr bwMode="auto">
              <a:xfrm>
                <a:off x="341" y="2495"/>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500" b="0" i="0" u="none" strike="noStrike" kern="0" cap="none" spc="0" normalizeH="0" baseline="0" noProof="0">
                    <a:ln>
                      <a:noFill/>
                    </a:ln>
                    <a:solidFill>
                      <a:srgbClr val="000000"/>
                    </a:solidFill>
                    <a:effectLst/>
                    <a:uLnTx/>
                    <a:uFillTx/>
                    <a:latin typeface="Helvetica" pitchFamily="34" charset="0"/>
                    <a:cs typeface="Arial" charset="0"/>
                  </a:rPr>
                  <a:t>3</a:t>
                </a:r>
                <a:endParaRPr kumimoji="0" lang="en-US" altLang="zh-CN" sz="1400" b="0" i="0" u="none" strike="noStrike" kern="0" cap="none" spc="0" normalizeH="0" baseline="0" noProof="0">
                  <a:ln>
                    <a:noFill/>
                  </a:ln>
                  <a:solidFill>
                    <a:prstClr val="black"/>
                  </a:solidFill>
                  <a:effectLst/>
                  <a:uLnTx/>
                  <a:uFillTx/>
                  <a:latin typeface="Georgia" pitchFamily="18" charset="0"/>
                  <a:cs typeface="Arial" charset="0"/>
                </a:endParaRPr>
              </a:p>
            </p:txBody>
          </p:sp>
          <p:sp>
            <p:nvSpPr>
              <p:cNvPr id="436" name="Line 351">
                <a:extLst>
                  <a:ext uri="{FF2B5EF4-FFF2-40B4-BE49-F238E27FC236}">
                    <a16:creationId xmlns:a16="http://schemas.microsoft.com/office/drawing/2014/main" id="{81DBF289-D617-498F-BAEB-E821E4BCAEC0}"/>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sp>
          <p:nvSpPr>
            <p:cNvPr id="419" name="Line 352">
              <a:extLst>
                <a:ext uri="{FF2B5EF4-FFF2-40B4-BE49-F238E27FC236}">
                  <a16:creationId xmlns:a16="http://schemas.microsoft.com/office/drawing/2014/main" id="{7122BC41-B84E-41F8-BC4B-52382A907238}"/>
                </a:ext>
              </a:extLst>
            </p:cNvPr>
            <p:cNvSpPr>
              <a:spLocks noChangeShapeType="1"/>
            </p:cNvSpPr>
            <p:nvPr/>
          </p:nvSpPr>
          <p:spPr bwMode="auto">
            <a:xfrm>
              <a:off x="3467343" y="6456059"/>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sp>
        <p:nvSpPr>
          <p:cNvPr id="441" name="Content Placeholder 2">
            <a:extLst>
              <a:ext uri="{FF2B5EF4-FFF2-40B4-BE49-F238E27FC236}">
                <a16:creationId xmlns:a16="http://schemas.microsoft.com/office/drawing/2014/main" id="{FF5C285D-77B9-42B7-AD3C-12BB2BD6BB2C}"/>
              </a:ext>
            </a:extLst>
          </p:cNvPr>
          <p:cNvSpPr txBox="1">
            <a:spLocks/>
          </p:cNvSpPr>
          <p:nvPr/>
        </p:nvSpPr>
        <p:spPr bwMode="auto">
          <a:xfrm>
            <a:off x="457200" y="1905001"/>
            <a:ext cx="5257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125" marR="0" lvl="0" indent="-255588" algn="l" defTabSz="914400" rtl="0" eaLnBrk="1" fontAlgn="base" latinLnBrk="0" hangingPunct="1">
              <a:lnSpc>
                <a:spcPct val="80000"/>
              </a:lnSpc>
              <a:spcBef>
                <a:spcPts val="300"/>
              </a:spcBef>
              <a:spcAft>
                <a:spcPct val="0"/>
              </a:spcAft>
              <a:buClr>
                <a:srgbClr val="A04DA3"/>
              </a:buClr>
              <a:buSzTx/>
              <a:buFont typeface="Georgia" pitchFamily="18" charset="0"/>
              <a:buChar char="•"/>
              <a:tabLst/>
              <a:defRPr/>
            </a:pPr>
            <a:r>
              <a:rPr kumimoji="0" lang="en-US" sz="2100" b="1" i="0" u="none" strike="noStrike" kern="1200" cap="none" spc="0" normalizeH="0" baseline="0" noProof="0">
                <a:ln>
                  <a:noFill/>
                </a:ln>
                <a:solidFill>
                  <a:sysClr val="windowText" lastClr="000000"/>
                </a:solidFill>
                <a:effectLst/>
                <a:uLnTx/>
                <a:uFillTx/>
                <a:latin typeface="Georgia"/>
                <a:ea typeface="+mn-ea"/>
                <a:cs typeface="+mn-cs"/>
              </a:rPr>
              <a:t>S</a:t>
            </a:r>
            <a:r>
              <a:rPr kumimoji="0" lang="en-US" sz="2100" b="0" i="0" u="none" strike="noStrike" kern="1200" cap="none" spc="0" normalizeH="0" baseline="0" noProof="0">
                <a:ln>
                  <a:noFill/>
                </a:ln>
                <a:solidFill>
                  <a:sysClr val="windowText" lastClr="000000"/>
                </a:solidFill>
                <a:effectLst/>
                <a:uLnTx/>
                <a:uFillTx/>
                <a:latin typeface="Georgia"/>
                <a:ea typeface="+mn-ea"/>
                <a:cs typeface="+mn-cs"/>
              </a:rPr>
              <a:t>ymbolic </a:t>
            </a:r>
            <a:r>
              <a:rPr kumimoji="0" lang="en-US" sz="2100" b="1" i="0" u="none" strike="noStrike" kern="1200" cap="none" spc="0" normalizeH="0" baseline="0" noProof="0">
                <a:ln>
                  <a:noFill/>
                </a:ln>
                <a:solidFill>
                  <a:sysClr val="windowText" lastClr="000000"/>
                </a:solidFill>
                <a:effectLst/>
                <a:uLnTx/>
                <a:uFillTx/>
                <a:latin typeface="Georgia"/>
                <a:ea typeface="+mn-ea"/>
                <a:cs typeface="+mn-cs"/>
              </a:rPr>
              <a:t>A</a:t>
            </a:r>
            <a:r>
              <a:rPr kumimoji="0" lang="en-US" sz="2100" b="0" i="0" u="none" strike="noStrike" kern="1200" cap="none" spc="0" normalizeH="0" baseline="0" noProof="0">
                <a:ln>
                  <a:noFill/>
                </a:ln>
                <a:solidFill>
                  <a:sysClr val="windowText" lastClr="000000"/>
                </a:solidFill>
                <a:effectLst/>
                <a:uLnTx/>
                <a:uFillTx/>
                <a:latin typeface="Georgia"/>
                <a:ea typeface="+mn-ea"/>
                <a:cs typeface="+mn-cs"/>
              </a:rPr>
              <a:t>ggregate appro</a:t>
            </a:r>
            <a:r>
              <a:rPr kumimoji="0" lang="en-US" sz="2100" b="1" i="0" u="none" strike="noStrike" kern="1200" cap="none" spc="0" normalizeH="0" baseline="0" noProof="0">
                <a:ln>
                  <a:noFill/>
                </a:ln>
                <a:solidFill>
                  <a:sysClr val="windowText" lastClr="000000"/>
                </a:solidFill>
                <a:effectLst/>
                <a:uLnTx/>
                <a:uFillTx/>
                <a:latin typeface="Georgia"/>
                <a:ea typeface="+mn-ea"/>
                <a:cs typeface="+mn-cs"/>
              </a:rPr>
              <a:t>X</a:t>
            </a:r>
            <a:r>
              <a:rPr kumimoji="0" lang="en-US" sz="2100" b="0" i="0" u="none" strike="noStrike" kern="1200" cap="none" spc="0" normalizeH="0" baseline="0" noProof="0">
                <a:ln>
                  <a:noFill/>
                </a:ln>
                <a:solidFill>
                  <a:sysClr val="windowText" lastClr="000000"/>
                </a:solidFill>
                <a:effectLst/>
                <a:uLnTx/>
                <a:uFillTx/>
                <a:latin typeface="Georgia"/>
                <a:ea typeface="+mn-ea"/>
                <a:cs typeface="+mn-cs"/>
              </a:rPr>
              <a:t>imation (SAX) </a:t>
            </a:r>
          </a:p>
          <a:p>
            <a:pPr marL="657225" marR="0" lvl="1" indent="-246063" algn="l" defTabSz="914400" rtl="0" eaLnBrk="1" fontAlgn="base" latinLnBrk="0" hangingPunct="1">
              <a:lnSpc>
                <a:spcPct val="90000"/>
              </a:lnSpc>
              <a:spcBef>
                <a:spcPts val="300"/>
              </a:spcBef>
              <a:spcAft>
                <a:spcPct val="0"/>
              </a:spcAft>
              <a:buClr>
                <a:srgbClr val="438086"/>
              </a:buClr>
              <a:buSzTx/>
              <a:buFont typeface="Georgia" pitchFamily="18" charset="0"/>
              <a:buChar char="▫"/>
              <a:tabLst/>
              <a:defRPr/>
            </a:pPr>
            <a:r>
              <a:rPr kumimoji="0" lang="en-US" sz="2000" b="1" i="0" u="none" strike="noStrike" kern="1200" cap="none" spc="0" normalizeH="0" baseline="0" noProof="0">
                <a:ln>
                  <a:noFill/>
                </a:ln>
                <a:solidFill>
                  <a:srgbClr val="438086"/>
                </a:solidFill>
                <a:effectLst/>
                <a:uLnTx/>
                <a:uFillTx/>
                <a:latin typeface="Georgia"/>
                <a:ea typeface="+mn-ea"/>
                <a:cs typeface="+mn-cs"/>
              </a:rPr>
              <a:t>(1)</a:t>
            </a:r>
            <a:r>
              <a:rPr kumimoji="0" lang="en-US" sz="2000" b="0" i="0" u="none" strike="noStrike" kern="1200" cap="none" spc="0" normalizeH="0" baseline="0" noProof="0">
                <a:ln>
                  <a:noFill/>
                </a:ln>
                <a:solidFill>
                  <a:srgbClr val="438086"/>
                </a:solidFill>
                <a:effectLst/>
                <a:uLnTx/>
                <a:uFillTx/>
                <a:latin typeface="Georgia"/>
                <a:ea typeface="+mn-ea"/>
                <a:cs typeface="+mn-cs"/>
              </a:rPr>
              <a:t> Represent data series </a:t>
            </a:r>
            <a:r>
              <a:rPr kumimoji="0" lang="en-US" sz="2000" b="0" i="1" u="none" strike="noStrike" kern="1200" cap="none" spc="0" normalizeH="0" baseline="0" noProof="0">
                <a:ln>
                  <a:noFill/>
                </a:ln>
                <a:solidFill>
                  <a:srgbClr val="438086"/>
                </a:solidFill>
                <a:effectLst/>
                <a:uLnTx/>
                <a:uFillTx/>
                <a:latin typeface="Georgia"/>
                <a:ea typeface="+mn-ea"/>
                <a:cs typeface="+mn-cs"/>
              </a:rPr>
              <a:t>T </a:t>
            </a:r>
            <a:r>
              <a:rPr kumimoji="0" lang="en-US" sz="2000" b="0" i="0" u="none" strike="noStrike" kern="1200" cap="none" spc="0" normalizeH="0" baseline="0" noProof="0">
                <a:ln>
                  <a:noFill/>
                </a:ln>
                <a:solidFill>
                  <a:srgbClr val="438086"/>
                </a:solidFill>
                <a:effectLst/>
                <a:uLnTx/>
                <a:uFillTx/>
                <a:latin typeface="Georgia"/>
                <a:ea typeface="+mn-ea"/>
                <a:cs typeface="+mn-cs"/>
              </a:rPr>
              <a:t>of length </a:t>
            </a:r>
            <a:r>
              <a:rPr kumimoji="0" lang="en-US" sz="2000" b="1" i="1" u="none" strike="noStrike" kern="1200" cap="none" spc="0" normalizeH="0" baseline="0" noProof="0">
                <a:ln>
                  <a:noFill/>
                </a:ln>
                <a:solidFill>
                  <a:srgbClr val="438086"/>
                </a:solidFill>
                <a:effectLst/>
                <a:uLnTx/>
                <a:uFillTx/>
                <a:latin typeface="Georgia"/>
                <a:ea typeface="+mn-ea"/>
                <a:cs typeface="+mn-cs"/>
              </a:rPr>
              <a:t>n</a:t>
            </a:r>
            <a:r>
              <a:rPr kumimoji="0" lang="en-US" sz="2000" b="0" i="0" u="none" strike="noStrike" kern="1200" cap="none" spc="0" normalizeH="0" baseline="0" noProof="0">
                <a:ln>
                  <a:noFill/>
                </a:ln>
                <a:solidFill>
                  <a:srgbClr val="438086"/>
                </a:solidFill>
                <a:effectLst/>
                <a:uLnTx/>
                <a:uFillTx/>
                <a:latin typeface="Georgia"/>
                <a:ea typeface="+mn-ea"/>
                <a:cs typeface="+mn-cs"/>
              </a:rPr>
              <a:t> with </a:t>
            </a:r>
            <a:r>
              <a:rPr kumimoji="0" lang="en-US" sz="2000" b="1" i="1" u="none" strike="noStrike" kern="1200" cap="none" spc="0" normalizeH="0" baseline="0" noProof="0">
                <a:ln>
                  <a:noFill/>
                </a:ln>
                <a:solidFill>
                  <a:srgbClr val="438086"/>
                </a:solidFill>
                <a:effectLst/>
                <a:uLnTx/>
                <a:uFillTx/>
                <a:latin typeface="Georgia"/>
                <a:ea typeface="+mn-ea"/>
                <a:cs typeface="+mn-cs"/>
              </a:rPr>
              <a:t>w</a:t>
            </a:r>
            <a:r>
              <a:rPr kumimoji="0" lang="en-US" sz="2000" b="0" i="0" u="none" strike="noStrike" kern="1200" cap="none" spc="0" normalizeH="0" baseline="0" noProof="0">
                <a:ln>
                  <a:noFill/>
                </a:ln>
                <a:solidFill>
                  <a:srgbClr val="438086"/>
                </a:solidFill>
                <a:effectLst/>
                <a:uLnTx/>
                <a:uFillTx/>
                <a:latin typeface="Georgia"/>
                <a:ea typeface="+mn-ea"/>
                <a:cs typeface="+mn-cs"/>
              </a:rPr>
              <a:t> segments using Piecewise Aggregate Approximation (PAA)</a:t>
            </a:r>
          </a:p>
          <a:p>
            <a:pPr marL="922338" marR="0" lvl="2" indent="-219075" algn="l" defTabSz="914400" rtl="0" eaLnBrk="1" fontAlgn="base" latinLnBrk="0" hangingPunct="1">
              <a:lnSpc>
                <a:spcPct val="80000"/>
              </a:lnSpc>
              <a:spcBef>
                <a:spcPts val="300"/>
              </a:spcBef>
              <a:spcAft>
                <a:spcPct val="0"/>
              </a:spcAft>
              <a:buClr>
                <a:srgbClr val="53548A"/>
              </a:buClr>
              <a:buSzTx/>
              <a:buFont typeface="Wingdings 2" pitchFamily="18" charset="2"/>
              <a:buChar char=""/>
              <a:tabLst/>
              <a:defRPr/>
            </a:pPr>
            <a:r>
              <a:rPr kumimoji="0" lang="en-US" sz="1900" b="0" i="1" u="none" strike="noStrike" kern="1200" cap="none" spc="0" normalizeH="0" baseline="0" noProof="0">
                <a:ln>
                  <a:noFill/>
                </a:ln>
                <a:solidFill>
                  <a:srgbClr val="53548A"/>
                </a:solidFill>
                <a:effectLst/>
                <a:uLnTx/>
                <a:uFillTx/>
                <a:latin typeface="Georgia"/>
                <a:ea typeface="+mn-ea"/>
                <a:cs typeface="+mn-cs"/>
              </a:rPr>
              <a:t>T</a:t>
            </a:r>
            <a:r>
              <a:rPr kumimoji="0" lang="en-US" sz="1900" b="0" i="0" u="none" strike="noStrike" kern="1200" cap="none" spc="0" normalizeH="0" baseline="0" noProof="0">
                <a:ln>
                  <a:noFill/>
                </a:ln>
                <a:solidFill>
                  <a:srgbClr val="53548A"/>
                </a:solidFill>
                <a:effectLst/>
                <a:uLnTx/>
                <a:uFillTx/>
                <a:latin typeface="Georgia"/>
                <a:ea typeface="+mn-ea"/>
                <a:cs typeface="+mn-cs"/>
              </a:rPr>
              <a:t> typically normalized to </a:t>
            </a:r>
            <a:r>
              <a:rPr kumimoji="0" lang="en-US" sz="1900" b="0" i="1" u="none" strike="noStrike" kern="1200" cap="none" spc="0" normalizeH="0" baseline="0" noProof="0">
                <a:ln>
                  <a:noFill/>
                </a:ln>
                <a:solidFill>
                  <a:srgbClr val="53548A"/>
                </a:solidFill>
                <a:effectLst/>
                <a:uLnTx/>
                <a:uFillTx/>
                <a:latin typeface="Georgia"/>
                <a:ea typeface="+mn-ea"/>
                <a:cs typeface="+mn-cs"/>
              </a:rPr>
              <a:t>μ </a:t>
            </a:r>
            <a:r>
              <a:rPr kumimoji="0" lang="en-US" sz="1900" b="0" i="0" u="none" strike="noStrike" kern="1200" cap="none" spc="0" normalizeH="0" baseline="0" noProof="0">
                <a:ln>
                  <a:noFill/>
                </a:ln>
                <a:solidFill>
                  <a:srgbClr val="53548A"/>
                </a:solidFill>
                <a:effectLst/>
                <a:uLnTx/>
                <a:uFillTx/>
                <a:latin typeface="Georgia"/>
                <a:ea typeface="+mn-ea"/>
                <a:cs typeface="+mn-cs"/>
              </a:rPr>
              <a:t>= 0, </a:t>
            </a:r>
            <a:r>
              <a:rPr kumimoji="0" lang="en-US" sz="1900" b="0" i="1" u="none" strike="noStrike" kern="1200" cap="none" spc="0" normalizeH="0" baseline="0" noProof="0">
                <a:ln>
                  <a:noFill/>
                </a:ln>
                <a:solidFill>
                  <a:srgbClr val="53548A"/>
                </a:solidFill>
                <a:effectLst/>
                <a:uLnTx/>
                <a:uFillTx/>
                <a:latin typeface="Georgia"/>
                <a:ea typeface="+mn-ea"/>
                <a:cs typeface="+mn-cs"/>
              </a:rPr>
              <a:t>σ</a:t>
            </a:r>
            <a:r>
              <a:rPr kumimoji="0" lang="en-US" sz="1900" b="0" i="0" u="none" strike="noStrike" kern="1200" cap="none" spc="0" normalizeH="0" baseline="0" noProof="0">
                <a:ln>
                  <a:noFill/>
                </a:ln>
                <a:solidFill>
                  <a:srgbClr val="53548A"/>
                </a:solidFill>
                <a:effectLst/>
                <a:uLnTx/>
                <a:uFillTx/>
                <a:latin typeface="Georgia"/>
                <a:ea typeface="+mn-ea"/>
                <a:cs typeface="+mn-cs"/>
              </a:rPr>
              <a:t> = 1</a:t>
            </a: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2" pitchFamily="18" charset="2"/>
              <a:buChar char=""/>
              <a:tabLst/>
              <a:defRPr/>
            </a:pPr>
            <a:endParaRPr kumimoji="0" lang="en-US" sz="1900" b="0" i="0" u="none" strike="noStrike" kern="1200" cap="none" spc="0" normalizeH="0" baseline="0" noProof="0">
              <a:ln>
                <a:noFill/>
              </a:ln>
              <a:solidFill>
                <a:srgbClr val="53548A"/>
              </a:solidFill>
              <a:effectLst/>
              <a:uLnTx/>
              <a:uFillTx/>
              <a:latin typeface="Georgia"/>
              <a:ea typeface="+mn-ea"/>
              <a:cs typeface="+mn-cs"/>
            </a:endParaRP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2" pitchFamily="18" charset="2"/>
              <a:buChar char=""/>
              <a:tabLst/>
              <a:defRPr/>
            </a:pPr>
            <a:r>
              <a:rPr kumimoji="0" lang="en-US" sz="1900" b="0" i="0" u="none" strike="noStrike" kern="1200" cap="none" spc="0" normalizeH="0" baseline="0" noProof="0">
                <a:ln>
                  <a:noFill/>
                </a:ln>
                <a:solidFill>
                  <a:srgbClr val="53548A"/>
                </a:solidFill>
                <a:effectLst/>
                <a:uLnTx/>
                <a:uFillTx/>
                <a:latin typeface="Georgia"/>
                <a:ea typeface="+mn-ea"/>
                <a:cs typeface="+mn-cs"/>
              </a:rPr>
              <a:t>PAA(</a:t>
            </a:r>
            <a:r>
              <a:rPr kumimoji="0" lang="en-US" sz="1900" b="0" i="1" u="none" strike="noStrike" kern="1200" cap="none" spc="0" normalizeH="0" baseline="0" noProof="0">
                <a:ln>
                  <a:noFill/>
                </a:ln>
                <a:solidFill>
                  <a:srgbClr val="53548A"/>
                </a:solidFill>
                <a:effectLst/>
                <a:uLnTx/>
                <a:uFillTx/>
                <a:latin typeface="Georgia"/>
                <a:ea typeface="+mn-ea"/>
                <a:cs typeface="+mn-cs"/>
              </a:rPr>
              <a:t>T,w</a:t>
            </a:r>
            <a:r>
              <a:rPr kumimoji="0" lang="en-US" sz="1900" b="0" i="0" u="none" strike="noStrike" kern="1200" cap="none" spc="0" normalizeH="0" baseline="0" noProof="0">
                <a:ln>
                  <a:noFill/>
                </a:ln>
                <a:solidFill>
                  <a:srgbClr val="53548A"/>
                </a:solidFill>
                <a:effectLst/>
                <a:uLnTx/>
                <a:uFillTx/>
                <a:latin typeface="Georgia"/>
                <a:ea typeface="+mn-ea"/>
                <a:cs typeface="+mn-cs"/>
              </a:rPr>
              <a:t>) =                         </a:t>
            </a: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2" pitchFamily="18" charset="2"/>
              <a:buChar char=""/>
              <a:tabLst/>
              <a:defRPr/>
            </a:pPr>
            <a:endParaRPr kumimoji="0" lang="en-US" sz="1900" b="0" i="0" u="none" strike="noStrike" kern="1200" cap="none" spc="0" normalizeH="0" baseline="0" noProof="0">
              <a:ln>
                <a:noFill/>
              </a:ln>
              <a:solidFill>
                <a:srgbClr val="53548A"/>
              </a:solidFill>
              <a:effectLst/>
              <a:uLnTx/>
              <a:uFillTx/>
              <a:latin typeface="Georgia"/>
              <a:ea typeface="+mn-ea"/>
              <a:cs typeface="+mn-cs"/>
            </a:endParaRPr>
          </a:p>
          <a:p>
            <a:pPr marL="703263" marR="0" lvl="2" indent="0" algn="l" defTabSz="914400" rtl="0" eaLnBrk="1" fontAlgn="base" latinLnBrk="0" hangingPunct="1">
              <a:lnSpc>
                <a:spcPct val="90000"/>
              </a:lnSpc>
              <a:spcBef>
                <a:spcPts val="300"/>
              </a:spcBef>
              <a:spcAft>
                <a:spcPct val="0"/>
              </a:spcAft>
              <a:buClr>
                <a:srgbClr val="53548A"/>
              </a:buClr>
              <a:buSzTx/>
              <a:buFont typeface="Wingdings 2" pitchFamily="18" charset="2"/>
              <a:buNone/>
              <a:tabLst/>
              <a:defRPr/>
            </a:pPr>
            <a:r>
              <a:rPr kumimoji="0" lang="en-US" sz="1900" b="0" i="0" u="none" strike="noStrike" kern="1200" cap="none" spc="0" normalizeH="0" baseline="0" noProof="0">
                <a:ln>
                  <a:noFill/>
                </a:ln>
                <a:solidFill>
                  <a:srgbClr val="53548A"/>
                </a:solidFill>
                <a:effectLst/>
                <a:uLnTx/>
                <a:uFillTx/>
                <a:latin typeface="Georgia"/>
                <a:ea typeface="+mn-ea"/>
                <a:cs typeface="+mn-cs"/>
              </a:rPr>
              <a:t>	where  </a:t>
            </a: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pitchFamily="2" charset="2"/>
              <a:buNone/>
              <a:tabLst/>
              <a:defRPr/>
            </a:pPr>
            <a:endParaRPr kumimoji="0" lang="en-US" sz="2000" b="0" i="0" u="none" strike="noStrike" kern="1200" cap="none" spc="0" normalizeH="0" baseline="0" noProof="0">
              <a:ln>
                <a:noFill/>
              </a:ln>
              <a:solidFill>
                <a:srgbClr val="53548A"/>
              </a:solidFill>
              <a:effectLst/>
              <a:uLnTx/>
              <a:uFillTx/>
              <a:latin typeface="Georgia"/>
              <a:ea typeface="+mn-ea"/>
              <a:cs typeface="+mn-cs"/>
            </a:endParaRPr>
          </a:p>
          <a:p>
            <a:pPr marL="922338" marR="0" lvl="2" indent="-219075" algn="l" defTabSz="914400" rtl="0" eaLnBrk="1" fontAlgn="base" latinLnBrk="0" hangingPunct="1">
              <a:lnSpc>
                <a:spcPct val="90000"/>
              </a:lnSpc>
              <a:spcBef>
                <a:spcPts val="300"/>
              </a:spcBef>
              <a:spcAft>
                <a:spcPct val="0"/>
              </a:spcAft>
              <a:buClr>
                <a:srgbClr val="53548A"/>
              </a:buClr>
              <a:buSzTx/>
              <a:buFont typeface="Wingdings" pitchFamily="2" charset="2"/>
              <a:buNone/>
              <a:tabLst/>
              <a:defRPr/>
            </a:pPr>
            <a:endParaRPr kumimoji="0" lang="en-US" sz="2000" b="0" i="0" u="none" strike="noStrike" kern="1200" cap="none" spc="0" normalizeH="0" baseline="0" noProof="0">
              <a:ln>
                <a:noFill/>
              </a:ln>
              <a:solidFill>
                <a:srgbClr val="53548A"/>
              </a:solidFill>
              <a:effectLst/>
              <a:uLnTx/>
              <a:uFillTx/>
              <a:latin typeface="Georgia"/>
              <a:ea typeface="+mn-ea"/>
              <a:cs typeface="+mn-cs"/>
            </a:endParaRPr>
          </a:p>
          <a:p>
            <a:pPr marL="657225" marR="0" lvl="1" indent="-246063" algn="l" defTabSz="914400" rtl="0" eaLnBrk="1" fontAlgn="base" latinLnBrk="0" hangingPunct="1">
              <a:lnSpc>
                <a:spcPct val="80000"/>
              </a:lnSpc>
              <a:spcBef>
                <a:spcPts val="300"/>
              </a:spcBef>
              <a:spcAft>
                <a:spcPct val="0"/>
              </a:spcAft>
              <a:buClr>
                <a:srgbClr val="438086"/>
              </a:buClr>
              <a:buSzTx/>
              <a:buFont typeface="Georgia" pitchFamily="18" charset="0"/>
              <a:buChar char="▫"/>
              <a:tabLst/>
              <a:defRPr/>
            </a:pPr>
            <a:r>
              <a:rPr kumimoji="0" lang="en-US" sz="2000" b="1" i="0" u="none" strike="noStrike" kern="1200" cap="none" spc="0" normalizeH="0" baseline="0" noProof="0">
                <a:ln>
                  <a:noFill/>
                </a:ln>
                <a:solidFill>
                  <a:srgbClr val="438086"/>
                </a:solidFill>
                <a:effectLst/>
                <a:uLnTx/>
                <a:uFillTx/>
                <a:latin typeface="Georgia"/>
                <a:ea typeface="+mn-ea"/>
                <a:cs typeface="+mn-cs"/>
              </a:rPr>
              <a:t>(2) </a:t>
            </a:r>
            <a:r>
              <a:rPr kumimoji="0" lang="en-US" sz="2000" b="0" i="0" u="none" strike="noStrike" kern="1200" cap="none" spc="0" normalizeH="0" baseline="0" noProof="0">
                <a:ln>
                  <a:noFill/>
                </a:ln>
                <a:solidFill>
                  <a:srgbClr val="438086"/>
                </a:solidFill>
                <a:effectLst/>
                <a:uLnTx/>
                <a:uFillTx/>
                <a:latin typeface="Georgia"/>
                <a:ea typeface="+mn-ea"/>
                <a:cs typeface="+mn-cs"/>
              </a:rPr>
              <a:t>Discretize into a vector of symbols </a:t>
            </a:r>
          </a:p>
          <a:p>
            <a:pPr marL="922338" marR="0" lvl="2" indent="-219075" algn="l" defTabSz="914400" rtl="0" eaLnBrk="1" fontAlgn="base" latinLnBrk="0" hangingPunct="1">
              <a:lnSpc>
                <a:spcPct val="80000"/>
              </a:lnSpc>
              <a:spcBef>
                <a:spcPts val="300"/>
              </a:spcBef>
              <a:spcAft>
                <a:spcPct val="0"/>
              </a:spcAft>
              <a:buClr>
                <a:srgbClr val="53548A"/>
              </a:buClr>
              <a:buSzTx/>
              <a:buFont typeface="Wingdings 2" pitchFamily="18" charset="2"/>
              <a:buChar char=""/>
              <a:tabLst/>
              <a:defRPr/>
            </a:pPr>
            <a:r>
              <a:rPr kumimoji="0" lang="en-US" sz="2000" b="0" i="0" u="none" strike="noStrike" kern="1200" cap="none" spc="0" normalizeH="0" baseline="0" noProof="0">
                <a:ln>
                  <a:noFill/>
                </a:ln>
                <a:solidFill>
                  <a:srgbClr val="53548A"/>
                </a:solidFill>
                <a:effectLst/>
                <a:uLnTx/>
                <a:uFillTx/>
                <a:latin typeface="Georgia"/>
                <a:ea typeface="+mn-ea"/>
                <a:cs typeface="+mn-cs"/>
              </a:rPr>
              <a:t>Breakpoints map to small alphabet </a:t>
            </a:r>
            <a:r>
              <a:rPr kumimoji="0" lang="en-US" sz="2000" b="1" i="1" u="none" strike="noStrike" kern="1200" cap="none" spc="0" normalizeH="0" baseline="0" noProof="0">
                <a:ln>
                  <a:noFill/>
                </a:ln>
                <a:solidFill>
                  <a:srgbClr val="53548A"/>
                </a:solidFill>
                <a:effectLst/>
                <a:uLnTx/>
                <a:uFillTx/>
                <a:latin typeface="Georgia"/>
                <a:ea typeface="+mn-ea"/>
                <a:cs typeface="+mn-cs"/>
              </a:rPr>
              <a:t>a</a:t>
            </a:r>
            <a:r>
              <a:rPr kumimoji="0" lang="en-US" sz="2000" b="0" i="0" u="none" strike="noStrike" kern="1200" cap="none" spc="0" normalizeH="0" baseline="0" noProof="0">
                <a:ln>
                  <a:noFill/>
                </a:ln>
                <a:solidFill>
                  <a:srgbClr val="53548A"/>
                </a:solidFill>
                <a:effectLst/>
                <a:uLnTx/>
                <a:uFillTx/>
                <a:latin typeface="Georgia"/>
                <a:ea typeface="+mn-ea"/>
                <a:cs typeface="+mn-cs"/>
              </a:rPr>
              <a:t> of symbols</a:t>
            </a:r>
          </a:p>
          <a:p>
            <a:pPr marL="657225" marR="0" lvl="1" indent="-246063" algn="l" defTabSz="914400" rtl="0" eaLnBrk="1" fontAlgn="base" latinLnBrk="0" hangingPunct="1">
              <a:lnSpc>
                <a:spcPct val="80000"/>
              </a:lnSpc>
              <a:spcBef>
                <a:spcPts val="300"/>
              </a:spcBef>
              <a:spcAft>
                <a:spcPct val="0"/>
              </a:spcAft>
              <a:buClr>
                <a:srgbClr val="438086"/>
              </a:buClr>
              <a:buSzTx/>
              <a:buFont typeface="Wingdings" pitchFamily="2" charset="2"/>
              <a:buNone/>
              <a:tabLst/>
              <a:defRPr/>
            </a:pPr>
            <a:br>
              <a:rPr kumimoji="0" lang="en-US" sz="2000" b="0" i="0" u="none" strike="noStrike" kern="1200" cap="none" spc="0" normalizeH="0" baseline="0" noProof="0">
                <a:ln>
                  <a:noFill/>
                </a:ln>
                <a:solidFill>
                  <a:srgbClr val="438086"/>
                </a:solidFill>
                <a:effectLst/>
                <a:uLnTx/>
                <a:uFillTx/>
                <a:latin typeface="Georgia"/>
                <a:ea typeface="+mn-ea"/>
                <a:cs typeface="+mn-cs"/>
              </a:rPr>
            </a:br>
            <a:endParaRPr kumimoji="0" lang="en-US" sz="2000" b="0" i="0" u="none" strike="noStrike" kern="1200" cap="none" spc="0" normalizeH="0" baseline="0" noProof="0" dirty="0">
              <a:ln>
                <a:noFill/>
              </a:ln>
              <a:solidFill>
                <a:srgbClr val="438086"/>
              </a:solidFill>
              <a:effectLst/>
              <a:uLnTx/>
              <a:uFillTx/>
              <a:latin typeface="Georgia"/>
              <a:ea typeface="+mn-ea"/>
              <a:cs typeface="+mn-cs"/>
            </a:endParaRPr>
          </a:p>
        </p:txBody>
      </p:sp>
      <p:graphicFrame>
        <p:nvGraphicFramePr>
          <p:cNvPr id="442" name="Object 5">
            <a:extLst>
              <a:ext uri="{FF2B5EF4-FFF2-40B4-BE49-F238E27FC236}">
                <a16:creationId xmlns:a16="http://schemas.microsoft.com/office/drawing/2014/main" id="{AB7C3C8A-4700-4FD8-9418-AD7DA727634B}"/>
              </a:ext>
            </a:extLst>
          </p:cNvPr>
          <p:cNvGraphicFramePr>
            <a:graphicFrameLocks noChangeAspect="1"/>
          </p:cNvGraphicFramePr>
          <p:nvPr/>
        </p:nvGraphicFramePr>
        <p:xfrm>
          <a:off x="2743200" y="3841751"/>
          <a:ext cx="1371600" cy="441325"/>
        </p:xfrm>
        <a:graphic>
          <a:graphicData uri="http://schemas.openxmlformats.org/presentationml/2006/ole">
            <mc:AlternateContent xmlns:mc="http://schemas.openxmlformats.org/markup-compatibility/2006">
              <mc:Choice xmlns:v="urn:schemas-microsoft-com:vml" Requires="v">
                <p:oleObj name="Equation" r:id="rId3" imgW="723586" imgH="241195" progId="Equation.3">
                  <p:embed/>
                </p:oleObj>
              </mc:Choice>
              <mc:Fallback>
                <p:oleObj name="Equation" r:id="rId3" imgW="723586" imgH="241195" progId="Equation.3">
                  <p:embed/>
                  <p:pic>
                    <p:nvPicPr>
                      <p:cNvPr id="442" name="Object 5">
                        <a:extLst>
                          <a:ext uri="{FF2B5EF4-FFF2-40B4-BE49-F238E27FC236}">
                            <a16:creationId xmlns:a16="http://schemas.microsoft.com/office/drawing/2014/main" id="{AB7C3C8A-4700-4FD8-9418-AD7DA7276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841751"/>
                        <a:ext cx="137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3" name="Object 3">
            <a:extLst>
              <a:ext uri="{FF2B5EF4-FFF2-40B4-BE49-F238E27FC236}">
                <a16:creationId xmlns:a16="http://schemas.microsoft.com/office/drawing/2014/main" id="{84064C32-87E3-4F1A-943C-DD7344B02740}"/>
              </a:ext>
            </a:extLst>
          </p:cNvPr>
          <p:cNvGraphicFramePr>
            <a:graphicFrameLocks noChangeAspect="1"/>
          </p:cNvGraphicFramePr>
          <p:nvPr/>
        </p:nvGraphicFramePr>
        <p:xfrm>
          <a:off x="2209800" y="4222749"/>
          <a:ext cx="1447800" cy="882651"/>
        </p:xfrm>
        <a:graphic>
          <a:graphicData uri="http://schemas.openxmlformats.org/presentationml/2006/ole">
            <mc:AlternateContent xmlns:mc="http://schemas.openxmlformats.org/markup-compatibility/2006">
              <mc:Choice xmlns:v="urn:schemas-microsoft-com:vml" Requires="v">
                <p:oleObj name="Equation" r:id="rId5" imgW="825500" imgH="508000" progId="Equation.3">
                  <p:embed/>
                </p:oleObj>
              </mc:Choice>
              <mc:Fallback>
                <p:oleObj name="Equation" r:id="rId5" imgW="825500" imgH="508000" progId="Equation.3">
                  <p:embed/>
                  <p:pic>
                    <p:nvPicPr>
                      <p:cNvPr id="443" name="Object 3">
                        <a:extLst>
                          <a:ext uri="{FF2B5EF4-FFF2-40B4-BE49-F238E27FC236}">
                            <a16:creationId xmlns:a16="http://schemas.microsoft.com/office/drawing/2014/main" id="{84064C32-87E3-4F1A-943C-DD7344B02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222749"/>
                        <a:ext cx="1447800"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96441959"/>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iSAX</a:t>
            </a:r>
            <a:r>
              <a:rPr lang="en-US" dirty="0">
                <a:solidFill>
                  <a:schemeClr val="accent1">
                    <a:lumMod val="50000"/>
                  </a:schemeClr>
                </a:solidFill>
              </a:rPr>
              <a:t> Summarization</a:t>
            </a:r>
            <a:br>
              <a:rPr lang="en-US" dirty="0">
                <a:solidFill>
                  <a:srgbClr val="C00000"/>
                </a:solidFill>
              </a:rPr>
            </a:br>
            <a:endParaRPr lang="en-CA" dirty="0">
              <a:solidFill>
                <a:srgbClr val="C00000"/>
              </a:solidFill>
            </a:endParaRPr>
          </a:p>
        </p:txBody>
      </p:sp>
      <p:sp>
        <p:nvSpPr>
          <p:cNvPr id="8" name="Content Placeholder 6">
            <a:extLst>
              <a:ext uri="{FF2B5EF4-FFF2-40B4-BE49-F238E27FC236}">
                <a16:creationId xmlns:a16="http://schemas.microsoft.com/office/drawing/2014/main" id="{56FE34BF-210F-49B6-8E41-C721A8266104}"/>
              </a:ext>
            </a:extLst>
          </p:cNvPr>
          <p:cNvSpPr>
            <a:spLocks noGrp="1"/>
          </p:cNvSpPr>
          <p:nvPr>
            <p:ph idx="1"/>
          </p:nvPr>
        </p:nvSpPr>
        <p:spPr/>
        <p:txBody>
          <a:bodyPr>
            <a:normAutofit/>
          </a:bodyPr>
          <a:lstStyle/>
          <a:p>
            <a:r>
              <a:rPr lang="en-US" altLang="en-US" sz="2400" i="1" dirty="0" err="1"/>
              <a:t>i</a:t>
            </a:r>
            <a:r>
              <a:rPr lang="en-US" altLang="en-US" sz="2400" dirty="0" err="1"/>
              <a:t>SAX</a:t>
            </a:r>
            <a:r>
              <a:rPr lang="en-US" altLang="en-US" sz="2400" dirty="0"/>
              <a:t> representation offers a bit-aware, quantized, multi-resolution representation with variable granularity</a:t>
            </a:r>
          </a:p>
          <a:p>
            <a:endParaRPr lang="en-US" sz="2400" dirty="0"/>
          </a:p>
        </p:txBody>
      </p:sp>
      <p:graphicFrame>
        <p:nvGraphicFramePr>
          <p:cNvPr id="10" name="Group 32">
            <a:extLst>
              <a:ext uri="{FF2B5EF4-FFF2-40B4-BE49-F238E27FC236}">
                <a16:creationId xmlns:a16="http://schemas.microsoft.com/office/drawing/2014/main" id="{095FA83E-A588-4476-BBD5-737E7A0A0A26}"/>
              </a:ext>
            </a:extLst>
          </p:cNvPr>
          <p:cNvGraphicFramePr>
            <a:graphicFrameLocks noGrp="1"/>
          </p:cNvGraphicFramePr>
          <p:nvPr/>
        </p:nvGraphicFramePr>
        <p:xfrm>
          <a:off x="2595563" y="3884613"/>
          <a:ext cx="6172200" cy="2135187"/>
        </p:xfrm>
        <a:graphic>
          <a:graphicData uri="http://schemas.openxmlformats.org/drawingml/2006/table">
            <a:tbl>
              <a:tblPr/>
              <a:tblGrid>
                <a:gridCol w="6172200">
                  <a:extLst>
                    <a:ext uri="{9D8B030D-6E8A-4147-A177-3AD203B41FA5}">
                      <a16:colId xmlns:a16="http://schemas.microsoft.com/office/drawing/2014/main" val="20000"/>
                    </a:ext>
                  </a:extLst>
                </a:gridCol>
              </a:tblGrid>
              <a:tr h="2135187">
                <a:tc>
                  <a:txBody>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6, 6, 3, 0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chemeClr val="accent4">
                              <a:lumMod val="75000"/>
                            </a:schemeClr>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3, 3, 1, 0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1, 1, 0, 0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p>
                  </a:txBody>
                  <a:tcPr marT="45735" marB="4573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2" name="Group 9">
            <a:extLst>
              <a:ext uri="{FF2B5EF4-FFF2-40B4-BE49-F238E27FC236}">
                <a16:creationId xmlns:a16="http://schemas.microsoft.com/office/drawing/2014/main" id="{C3E58D7E-A6E6-4C3D-AF31-BD4846C27238}"/>
              </a:ext>
            </a:extLst>
          </p:cNvPr>
          <p:cNvGrpSpPr>
            <a:grpSpLocks/>
          </p:cNvGrpSpPr>
          <p:nvPr/>
        </p:nvGrpSpPr>
        <p:grpSpPr bwMode="auto">
          <a:xfrm>
            <a:off x="992189" y="5257800"/>
            <a:ext cx="1831975" cy="990600"/>
            <a:chOff x="520700" y="4035425"/>
            <a:chExt cx="1958975" cy="1058863"/>
          </a:xfrm>
        </p:grpSpPr>
        <p:sp>
          <p:nvSpPr>
            <p:cNvPr id="13" name="Rectangle 4">
              <a:extLst>
                <a:ext uri="{FF2B5EF4-FFF2-40B4-BE49-F238E27FC236}">
                  <a16:creationId xmlns:a16="http://schemas.microsoft.com/office/drawing/2014/main" id="{70F3080F-95A5-4293-A3FB-89F7AA416733}"/>
                </a:ext>
              </a:extLst>
            </p:cNvPr>
            <p:cNvSpPr>
              <a:spLocks noChangeArrowheads="1"/>
            </p:cNvSpPr>
            <p:nvPr/>
          </p:nvSpPr>
          <p:spPr bwMode="auto">
            <a:xfrm>
              <a:off x="2001838" y="4035425"/>
              <a:ext cx="477837"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4" name="Rectangle 5">
              <a:extLst>
                <a:ext uri="{FF2B5EF4-FFF2-40B4-BE49-F238E27FC236}">
                  <a16:creationId xmlns:a16="http://schemas.microsoft.com/office/drawing/2014/main" id="{1F42B566-A85D-41AE-942D-91BD4661B017}"/>
                </a:ext>
              </a:extLst>
            </p:cNvPr>
            <p:cNvSpPr>
              <a:spLocks noChangeArrowheads="1"/>
            </p:cNvSpPr>
            <p:nvPr/>
          </p:nvSpPr>
          <p:spPr bwMode="auto">
            <a:xfrm>
              <a:off x="1508125" y="4035425"/>
              <a:ext cx="479425"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5" name="Rectangle 47">
              <a:extLst>
                <a:ext uri="{FF2B5EF4-FFF2-40B4-BE49-F238E27FC236}">
                  <a16:creationId xmlns:a16="http://schemas.microsoft.com/office/drawing/2014/main" id="{6E538F03-C145-48F0-BF1F-A1D915621971}"/>
                </a:ext>
              </a:extLst>
            </p:cNvPr>
            <p:cNvSpPr>
              <a:spLocks noChangeArrowheads="1"/>
            </p:cNvSpPr>
            <p:nvPr/>
          </p:nvSpPr>
          <p:spPr bwMode="auto">
            <a:xfrm>
              <a:off x="520700" y="4570413"/>
              <a:ext cx="479425"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6" name="Rectangle 48">
              <a:extLst>
                <a:ext uri="{FF2B5EF4-FFF2-40B4-BE49-F238E27FC236}">
                  <a16:creationId xmlns:a16="http://schemas.microsoft.com/office/drawing/2014/main" id="{6B6B8F37-D2AA-4717-94BB-6A63D2995C58}"/>
                </a:ext>
              </a:extLst>
            </p:cNvPr>
            <p:cNvSpPr>
              <a:spLocks noChangeArrowheads="1"/>
            </p:cNvSpPr>
            <p:nvPr/>
          </p:nvSpPr>
          <p:spPr bwMode="auto">
            <a:xfrm>
              <a:off x="1016000" y="4570413"/>
              <a:ext cx="476250"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nvGrpSpPr>
            <p:cNvPr id="17" name="Group 49">
              <a:extLst>
                <a:ext uri="{FF2B5EF4-FFF2-40B4-BE49-F238E27FC236}">
                  <a16:creationId xmlns:a16="http://schemas.microsoft.com/office/drawing/2014/main" id="{C67B01FD-3799-40B8-9117-A50891694A0E}"/>
                </a:ext>
              </a:extLst>
            </p:cNvPr>
            <p:cNvGrpSpPr>
              <a:grpSpLocks/>
            </p:cNvGrpSpPr>
            <p:nvPr/>
          </p:nvGrpSpPr>
          <p:grpSpPr bwMode="auto">
            <a:xfrm>
              <a:off x="555624" y="4137052"/>
              <a:ext cx="1917691" cy="825509"/>
              <a:chOff x="244" y="1672"/>
              <a:chExt cx="1293" cy="558"/>
            </a:xfrm>
          </p:grpSpPr>
          <p:sp>
            <p:nvSpPr>
              <p:cNvPr id="18" name="Oval 50">
                <a:extLst>
                  <a:ext uri="{FF2B5EF4-FFF2-40B4-BE49-F238E27FC236}">
                    <a16:creationId xmlns:a16="http://schemas.microsoft.com/office/drawing/2014/main" id="{A0E73E7E-B6FB-4BBB-B583-9DF9D7398075}"/>
                  </a:ext>
                </a:extLst>
              </p:cNvPr>
              <p:cNvSpPr>
                <a:spLocks noChangeArrowheads="1"/>
              </p:cNvSpPr>
              <p:nvPr/>
            </p:nvSpPr>
            <p:spPr bwMode="auto">
              <a:xfrm>
                <a:off x="328" y="2035"/>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9" name="Oval 51">
                <a:extLst>
                  <a:ext uri="{FF2B5EF4-FFF2-40B4-BE49-F238E27FC236}">
                    <a16:creationId xmlns:a16="http://schemas.microsoft.com/office/drawing/2014/main" id="{64005E30-C7B0-4348-AA0C-08F86AAA38AB}"/>
                  </a:ext>
                </a:extLst>
              </p:cNvPr>
              <p:cNvSpPr>
                <a:spLocks noChangeArrowheads="1"/>
              </p:cNvSpPr>
              <p:nvPr/>
            </p:nvSpPr>
            <p:spPr bwMode="auto">
              <a:xfrm>
                <a:off x="414" y="20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0" name="Oval 52">
                <a:extLst>
                  <a:ext uri="{FF2B5EF4-FFF2-40B4-BE49-F238E27FC236}">
                    <a16:creationId xmlns:a16="http://schemas.microsoft.com/office/drawing/2014/main" id="{B33B1F16-D959-4AB3-B97D-93E221C47635}"/>
                  </a:ext>
                </a:extLst>
              </p:cNvPr>
              <p:cNvSpPr>
                <a:spLocks noChangeArrowheads="1"/>
              </p:cNvSpPr>
              <p:nvPr/>
            </p:nvSpPr>
            <p:spPr bwMode="auto">
              <a:xfrm>
                <a:off x="498" y="212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1" name="Oval 53">
                <a:extLst>
                  <a:ext uri="{FF2B5EF4-FFF2-40B4-BE49-F238E27FC236}">
                    <a16:creationId xmlns:a16="http://schemas.microsoft.com/office/drawing/2014/main" id="{E7D4DCDC-9F02-42C3-A120-B27C21D58C4C}"/>
                  </a:ext>
                </a:extLst>
              </p:cNvPr>
              <p:cNvSpPr>
                <a:spLocks noChangeArrowheads="1"/>
              </p:cNvSpPr>
              <p:nvPr/>
            </p:nvSpPr>
            <p:spPr bwMode="auto">
              <a:xfrm>
                <a:off x="583" y="2094"/>
                <a:ext cx="24"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2" name="Oval 54">
                <a:extLst>
                  <a:ext uri="{FF2B5EF4-FFF2-40B4-BE49-F238E27FC236}">
                    <a16:creationId xmlns:a16="http://schemas.microsoft.com/office/drawing/2014/main" id="{98A9EE64-4F77-4227-B61E-51BF8F28A6CB}"/>
                  </a:ext>
                </a:extLst>
              </p:cNvPr>
              <p:cNvSpPr>
                <a:spLocks noChangeArrowheads="1"/>
              </p:cNvSpPr>
              <p:nvPr/>
            </p:nvSpPr>
            <p:spPr bwMode="auto">
              <a:xfrm>
                <a:off x="668" y="2207"/>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3" name="Oval 55">
                <a:extLst>
                  <a:ext uri="{FF2B5EF4-FFF2-40B4-BE49-F238E27FC236}">
                    <a16:creationId xmlns:a16="http://schemas.microsoft.com/office/drawing/2014/main" id="{53379126-35C3-491A-8E09-527A9DF02877}"/>
                  </a:ext>
                </a:extLst>
              </p:cNvPr>
              <p:cNvSpPr>
                <a:spLocks noChangeArrowheads="1"/>
              </p:cNvSpPr>
              <p:nvPr/>
            </p:nvSpPr>
            <p:spPr bwMode="auto">
              <a:xfrm>
                <a:off x="753" y="208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4" name="Oval 56">
                <a:extLst>
                  <a:ext uri="{FF2B5EF4-FFF2-40B4-BE49-F238E27FC236}">
                    <a16:creationId xmlns:a16="http://schemas.microsoft.com/office/drawing/2014/main" id="{2C71A5B3-F832-47C0-8DD1-3F9EEF4C42FC}"/>
                  </a:ext>
                </a:extLst>
              </p:cNvPr>
              <p:cNvSpPr>
                <a:spLocks noChangeArrowheads="1"/>
              </p:cNvSpPr>
              <p:nvPr/>
            </p:nvSpPr>
            <p:spPr bwMode="auto">
              <a:xfrm>
                <a:off x="837" y="196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5" name="Freeform 57">
                <a:extLst>
                  <a:ext uri="{FF2B5EF4-FFF2-40B4-BE49-F238E27FC236}">
                    <a16:creationId xmlns:a16="http://schemas.microsoft.com/office/drawing/2014/main" id="{B16FB3FB-733E-4B52-A2AF-8DF0711C818F}"/>
                  </a:ext>
                </a:extLst>
              </p:cNvPr>
              <p:cNvSpPr>
                <a:spLocks/>
              </p:cNvSpPr>
              <p:nvPr/>
            </p:nvSpPr>
            <p:spPr bwMode="auto">
              <a:xfrm>
                <a:off x="253" y="1681"/>
                <a:ext cx="1273" cy="535"/>
              </a:xfrm>
              <a:custGeom>
                <a:avLst/>
                <a:gdLst>
                  <a:gd name="T0" fmla="*/ 0 w 5343"/>
                  <a:gd name="T1" fmla="*/ 381 h 535"/>
                  <a:gd name="T2" fmla="*/ 0 w 5343"/>
                  <a:gd name="T3" fmla="*/ 363 h 535"/>
                  <a:gd name="T4" fmla="*/ 0 w 5343"/>
                  <a:gd name="T5" fmla="*/ 399 h 535"/>
                  <a:gd name="T6" fmla="*/ 0 w 5343"/>
                  <a:gd name="T7" fmla="*/ 449 h 535"/>
                  <a:gd name="T8" fmla="*/ 0 w 5343"/>
                  <a:gd name="T9" fmla="*/ 422 h 535"/>
                  <a:gd name="T10" fmla="*/ 0 w 5343"/>
                  <a:gd name="T11" fmla="*/ 535 h 535"/>
                  <a:gd name="T12" fmla="*/ 0 w 5343"/>
                  <a:gd name="T13" fmla="*/ 417 h 535"/>
                  <a:gd name="T14" fmla="*/ 0 w 5343"/>
                  <a:gd name="T15" fmla="*/ 295 h 535"/>
                  <a:gd name="T16" fmla="*/ 0 w 5343"/>
                  <a:gd name="T17" fmla="*/ 299 h 535"/>
                  <a:gd name="T18" fmla="*/ 0 w 5343"/>
                  <a:gd name="T19" fmla="*/ 263 h 535"/>
                  <a:gd name="T20" fmla="*/ 0 w 5343"/>
                  <a:gd name="T21" fmla="*/ 245 h 535"/>
                  <a:gd name="T22" fmla="*/ 0 w 5343"/>
                  <a:gd name="T23" fmla="*/ 267 h 535"/>
                  <a:gd name="T24" fmla="*/ 0 w 5343"/>
                  <a:gd name="T25" fmla="*/ 59 h 535"/>
                  <a:gd name="T26" fmla="*/ 0 w 5343"/>
                  <a:gd name="T27" fmla="*/ 0 h 535"/>
                  <a:gd name="T28" fmla="*/ 0 w 5343"/>
                  <a:gd name="T29" fmla="*/ 27 h 535"/>
                  <a:gd name="T30" fmla="*/ 0 w 5343"/>
                  <a:gd name="T31" fmla="*/ 41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Oval 58">
                <a:extLst>
                  <a:ext uri="{FF2B5EF4-FFF2-40B4-BE49-F238E27FC236}">
                    <a16:creationId xmlns:a16="http://schemas.microsoft.com/office/drawing/2014/main" id="{047E7407-3A38-469D-9BA8-2EAE1D480F63}"/>
                  </a:ext>
                </a:extLst>
              </p:cNvPr>
              <p:cNvSpPr>
                <a:spLocks noChangeArrowheads="1"/>
              </p:cNvSpPr>
              <p:nvPr/>
            </p:nvSpPr>
            <p:spPr bwMode="auto">
              <a:xfrm>
                <a:off x="244" y="2053"/>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7" name="Oval 59">
                <a:extLst>
                  <a:ext uri="{FF2B5EF4-FFF2-40B4-BE49-F238E27FC236}">
                    <a16:creationId xmlns:a16="http://schemas.microsoft.com/office/drawing/2014/main" id="{26EFE974-A047-4BED-A608-0E7C076FD72E}"/>
                  </a:ext>
                </a:extLst>
              </p:cNvPr>
              <p:cNvSpPr>
                <a:spLocks noChangeArrowheads="1"/>
              </p:cNvSpPr>
              <p:nvPr/>
            </p:nvSpPr>
            <p:spPr bwMode="auto">
              <a:xfrm>
                <a:off x="923" y="19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8" name="Oval 60">
                <a:extLst>
                  <a:ext uri="{FF2B5EF4-FFF2-40B4-BE49-F238E27FC236}">
                    <a16:creationId xmlns:a16="http://schemas.microsoft.com/office/drawing/2014/main" id="{3B2D3265-401B-405C-8704-5E8653F23DEA}"/>
                  </a:ext>
                </a:extLst>
              </p:cNvPr>
              <p:cNvSpPr>
                <a:spLocks noChangeArrowheads="1"/>
              </p:cNvSpPr>
              <p:nvPr/>
            </p:nvSpPr>
            <p:spPr bwMode="auto">
              <a:xfrm>
                <a:off x="1007" y="1935"/>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9" name="Oval 61">
                <a:extLst>
                  <a:ext uri="{FF2B5EF4-FFF2-40B4-BE49-F238E27FC236}">
                    <a16:creationId xmlns:a16="http://schemas.microsoft.com/office/drawing/2014/main" id="{CC69DFD9-78DF-4AF1-826A-D4EC5D50F462}"/>
                  </a:ext>
                </a:extLst>
              </p:cNvPr>
              <p:cNvSpPr>
                <a:spLocks noChangeArrowheads="1"/>
              </p:cNvSpPr>
              <p:nvPr/>
            </p:nvSpPr>
            <p:spPr bwMode="auto">
              <a:xfrm>
                <a:off x="1092" y="191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0" name="Oval 62">
                <a:extLst>
                  <a:ext uri="{FF2B5EF4-FFF2-40B4-BE49-F238E27FC236}">
                    <a16:creationId xmlns:a16="http://schemas.microsoft.com/office/drawing/2014/main" id="{F14DCC55-33DA-4E6D-B1ED-86CFE7DAC3F2}"/>
                  </a:ext>
                </a:extLst>
              </p:cNvPr>
              <p:cNvSpPr>
                <a:spLocks noChangeArrowheads="1"/>
              </p:cNvSpPr>
              <p:nvPr/>
            </p:nvSpPr>
            <p:spPr bwMode="auto">
              <a:xfrm>
                <a:off x="1176" y="193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1" name="Oval 63">
                <a:extLst>
                  <a:ext uri="{FF2B5EF4-FFF2-40B4-BE49-F238E27FC236}">
                    <a16:creationId xmlns:a16="http://schemas.microsoft.com/office/drawing/2014/main" id="{5F323C28-14A0-40FC-B381-8069E77DFF80}"/>
                  </a:ext>
                </a:extLst>
              </p:cNvPr>
              <p:cNvSpPr>
                <a:spLocks noChangeArrowheads="1"/>
              </p:cNvSpPr>
              <p:nvPr/>
            </p:nvSpPr>
            <p:spPr bwMode="auto">
              <a:xfrm>
                <a:off x="1262" y="1731"/>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2" name="Oval 64">
                <a:extLst>
                  <a:ext uri="{FF2B5EF4-FFF2-40B4-BE49-F238E27FC236}">
                    <a16:creationId xmlns:a16="http://schemas.microsoft.com/office/drawing/2014/main" id="{776989F4-85D4-435E-958B-7D5EE218DF04}"/>
                  </a:ext>
                </a:extLst>
              </p:cNvPr>
              <p:cNvSpPr>
                <a:spLocks noChangeArrowheads="1"/>
              </p:cNvSpPr>
              <p:nvPr/>
            </p:nvSpPr>
            <p:spPr bwMode="auto">
              <a:xfrm>
                <a:off x="1346" y="1672"/>
                <a:ext cx="24"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3" name="Oval 65">
                <a:extLst>
                  <a:ext uri="{FF2B5EF4-FFF2-40B4-BE49-F238E27FC236}">
                    <a16:creationId xmlns:a16="http://schemas.microsoft.com/office/drawing/2014/main" id="{1BA643A0-1EA9-4481-B112-394F95E423E4}"/>
                  </a:ext>
                </a:extLst>
              </p:cNvPr>
              <p:cNvSpPr>
                <a:spLocks noChangeArrowheads="1"/>
              </p:cNvSpPr>
              <p:nvPr/>
            </p:nvSpPr>
            <p:spPr bwMode="auto">
              <a:xfrm>
                <a:off x="1432" y="1699"/>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4" name="Oval 66">
                <a:extLst>
                  <a:ext uri="{FF2B5EF4-FFF2-40B4-BE49-F238E27FC236}">
                    <a16:creationId xmlns:a16="http://schemas.microsoft.com/office/drawing/2014/main" id="{EB5F2D3A-AE79-4807-81E3-C31DC396C531}"/>
                  </a:ext>
                </a:extLst>
              </p:cNvPr>
              <p:cNvSpPr>
                <a:spLocks noChangeArrowheads="1"/>
              </p:cNvSpPr>
              <p:nvPr/>
            </p:nvSpPr>
            <p:spPr bwMode="auto">
              <a:xfrm>
                <a:off x="1515" y="1711"/>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grpSp>
        <p:nvGrpSpPr>
          <p:cNvPr id="35" name="Group 32">
            <a:extLst>
              <a:ext uri="{FF2B5EF4-FFF2-40B4-BE49-F238E27FC236}">
                <a16:creationId xmlns:a16="http://schemas.microsoft.com/office/drawing/2014/main" id="{2C1B80A3-6D41-49CF-8DF2-1163D8E86539}"/>
              </a:ext>
            </a:extLst>
          </p:cNvPr>
          <p:cNvGrpSpPr>
            <a:grpSpLocks/>
          </p:cNvGrpSpPr>
          <p:nvPr/>
        </p:nvGrpSpPr>
        <p:grpSpPr bwMode="auto">
          <a:xfrm>
            <a:off x="990600" y="4324351"/>
            <a:ext cx="1830388" cy="989013"/>
            <a:chOff x="3270250" y="3946526"/>
            <a:chExt cx="1955800" cy="1057275"/>
          </a:xfrm>
        </p:grpSpPr>
        <p:sp>
          <p:nvSpPr>
            <p:cNvPr id="36" name="Rectangle 128">
              <a:extLst>
                <a:ext uri="{FF2B5EF4-FFF2-40B4-BE49-F238E27FC236}">
                  <a16:creationId xmlns:a16="http://schemas.microsoft.com/office/drawing/2014/main" id="{F1E07013-6C97-49CE-ACB5-9073021562E5}"/>
                </a:ext>
              </a:extLst>
            </p:cNvPr>
            <p:cNvSpPr>
              <a:spLocks noChangeArrowheads="1"/>
            </p:cNvSpPr>
            <p:nvPr/>
          </p:nvSpPr>
          <p:spPr bwMode="auto">
            <a:xfrm>
              <a:off x="3270250" y="4638676"/>
              <a:ext cx="477838"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7" name="Rectangle 129">
              <a:extLst>
                <a:ext uri="{FF2B5EF4-FFF2-40B4-BE49-F238E27FC236}">
                  <a16:creationId xmlns:a16="http://schemas.microsoft.com/office/drawing/2014/main" id="{B1931BB4-AF79-4F33-AEF6-F67724289FFA}"/>
                </a:ext>
              </a:extLst>
            </p:cNvPr>
            <p:cNvSpPr>
              <a:spLocks noChangeArrowheads="1"/>
            </p:cNvSpPr>
            <p:nvPr/>
          </p:nvSpPr>
          <p:spPr bwMode="auto">
            <a:xfrm>
              <a:off x="3762375" y="4638676"/>
              <a:ext cx="479425"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8" name="Rectangle 158">
              <a:extLst>
                <a:ext uri="{FF2B5EF4-FFF2-40B4-BE49-F238E27FC236}">
                  <a16:creationId xmlns:a16="http://schemas.microsoft.com/office/drawing/2014/main" id="{428163C0-2E06-4ED0-9370-81F56FDE110A}"/>
                </a:ext>
              </a:extLst>
            </p:cNvPr>
            <p:cNvSpPr>
              <a:spLocks noChangeArrowheads="1"/>
            </p:cNvSpPr>
            <p:nvPr/>
          </p:nvSpPr>
          <p:spPr bwMode="auto">
            <a:xfrm>
              <a:off x="4257675" y="4308476"/>
              <a:ext cx="476250" cy="1682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9" name="Rectangle 159">
              <a:extLst>
                <a:ext uri="{FF2B5EF4-FFF2-40B4-BE49-F238E27FC236}">
                  <a16:creationId xmlns:a16="http://schemas.microsoft.com/office/drawing/2014/main" id="{7AC84D50-B58D-49E0-AFFC-09DEB02081BA}"/>
                </a:ext>
              </a:extLst>
            </p:cNvPr>
            <p:cNvSpPr>
              <a:spLocks noChangeArrowheads="1"/>
            </p:cNvSpPr>
            <p:nvPr/>
          </p:nvSpPr>
          <p:spPr bwMode="auto">
            <a:xfrm>
              <a:off x="4749800" y="3946526"/>
              <a:ext cx="476250"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0" name="Oval 164">
              <a:extLst>
                <a:ext uri="{FF2B5EF4-FFF2-40B4-BE49-F238E27FC236}">
                  <a16:creationId xmlns:a16="http://schemas.microsoft.com/office/drawing/2014/main" id="{1098EA04-513F-4098-9D8D-AE60428B2334}"/>
                </a:ext>
              </a:extLst>
            </p:cNvPr>
            <p:cNvSpPr>
              <a:spLocks noChangeArrowheads="1"/>
            </p:cNvSpPr>
            <p:nvPr/>
          </p:nvSpPr>
          <p:spPr bwMode="auto">
            <a:xfrm>
              <a:off x="3683000" y="4703763"/>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1" name="Oval 165">
              <a:extLst>
                <a:ext uri="{FF2B5EF4-FFF2-40B4-BE49-F238E27FC236}">
                  <a16:creationId xmlns:a16="http://schemas.microsoft.com/office/drawing/2014/main" id="{EA96CB07-319E-49DF-9472-106F5DECA183}"/>
                </a:ext>
              </a:extLst>
            </p:cNvPr>
            <p:cNvSpPr>
              <a:spLocks noChangeArrowheads="1"/>
            </p:cNvSpPr>
            <p:nvPr/>
          </p:nvSpPr>
          <p:spPr bwMode="auto">
            <a:xfrm>
              <a:off x="3810000" y="4665663"/>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2" name="Oval 166">
              <a:extLst>
                <a:ext uri="{FF2B5EF4-FFF2-40B4-BE49-F238E27FC236}">
                  <a16:creationId xmlns:a16="http://schemas.microsoft.com/office/drawing/2014/main" id="{16D0EA00-9595-49E6-A700-88436944B149}"/>
                </a:ext>
              </a:extLst>
            </p:cNvPr>
            <p:cNvSpPr>
              <a:spLocks noChangeArrowheads="1"/>
            </p:cNvSpPr>
            <p:nvPr/>
          </p:nvSpPr>
          <p:spPr bwMode="auto">
            <a:xfrm>
              <a:off x="3933825" y="4833938"/>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3" name="Oval 167">
              <a:extLst>
                <a:ext uri="{FF2B5EF4-FFF2-40B4-BE49-F238E27FC236}">
                  <a16:creationId xmlns:a16="http://schemas.microsoft.com/office/drawing/2014/main" id="{D675A285-0955-4672-B345-E3CC0EADE430}"/>
                </a:ext>
              </a:extLst>
            </p:cNvPr>
            <p:cNvSpPr>
              <a:spLocks noChangeArrowheads="1"/>
            </p:cNvSpPr>
            <p:nvPr/>
          </p:nvSpPr>
          <p:spPr bwMode="auto">
            <a:xfrm>
              <a:off x="4059238" y="4656138"/>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4" name="Oval 168">
              <a:extLst>
                <a:ext uri="{FF2B5EF4-FFF2-40B4-BE49-F238E27FC236}">
                  <a16:creationId xmlns:a16="http://schemas.microsoft.com/office/drawing/2014/main" id="{96EE8CA5-A310-4E48-B232-40F6E99A5DFC}"/>
                </a:ext>
              </a:extLst>
            </p:cNvPr>
            <p:cNvSpPr>
              <a:spLocks noChangeArrowheads="1"/>
            </p:cNvSpPr>
            <p:nvPr/>
          </p:nvSpPr>
          <p:spPr bwMode="auto">
            <a:xfrm>
              <a:off x="4186238" y="447675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5" name="Freeform 169">
              <a:extLst>
                <a:ext uri="{FF2B5EF4-FFF2-40B4-BE49-F238E27FC236}">
                  <a16:creationId xmlns:a16="http://schemas.microsoft.com/office/drawing/2014/main" id="{15786B25-3C00-4BFA-8B9D-DE3E9C3C0F64}"/>
                </a:ext>
              </a:extLst>
            </p:cNvPr>
            <p:cNvSpPr>
              <a:spLocks/>
            </p:cNvSpPr>
            <p:nvPr/>
          </p:nvSpPr>
          <p:spPr bwMode="auto">
            <a:xfrm>
              <a:off x="3317875" y="4052888"/>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Oval 170">
              <a:extLst>
                <a:ext uri="{FF2B5EF4-FFF2-40B4-BE49-F238E27FC236}">
                  <a16:creationId xmlns:a16="http://schemas.microsoft.com/office/drawing/2014/main" id="{328437CF-D8FA-4BC3-A267-CD3D7A12C12D}"/>
                </a:ext>
              </a:extLst>
            </p:cNvPr>
            <p:cNvSpPr>
              <a:spLocks noChangeArrowheads="1"/>
            </p:cNvSpPr>
            <p:nvPr/>
          </p:nvSpPr>
          <p:spPr bwMode="auto">
            <a:xfrm>
              <a:off x="4313238" y="448310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7" name="Oval 171">
              <a:extLst>
                <a:ext uri="{FF2B5EF4-FFF2-40B4-BE49-F238E27FC236}">
                  <a16:creationId xmlns:a16="http://schemas.microsoft.com/office/drawing/2014/main" id="{2DDFE604-0DC1-43BE-9C0F-8369F748243B}"/>
                </a:ext>
              </a:extLst>
            </p:cNvPr>
            <p:cNvSpPr>
              <a:spLocks noChangeArrowheads="1"/>
            </p:cNvSpPr>
            <p:nvPr/>
          </p:nvSpPr>
          <p:spPr bwMode="auto">
            <a:xfrm>
              <a:off x="4437063" y="4429126"/>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8" name="Oval 172">
              <a:extLst>
                <a:ext uri="{FF2B5EF4-FFF2-40B4-BE49-F238E27FC236}">
                  <a16:creationId xmlns:a16="http://schemas.microsoft.com/office/drawing/2014/main" id="{5E699D45-9BA5-4DBD-B41E-2F5ECDCCCC01}"/>
                </a:ext>
              </a:extLst>
            </p:cNvPr>
            <p:cNvSpPr>
              <a:spLocks noChangeArrowheads="1"/>
            </p:cNvSpPr>
            <p:nvPr/>
          </p:nvSpPr>
          <p:spPr bwMode="auto">
            <a:xfrm>
              <a:off x="4564063" y="4403726"/>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9" name="Oval 173">
              <a:extLst>
                <a:ext uri="{FF2B5EF4-FFF2-40B4-BE49-F238E27FC236}">
                  <a16:creationId xmlns:a16="http://schemas.microsoft.com/office/drawing/2014/main" id="{5500D3FC-BA37-41E3-AAFE-230C6B2B91F7}"/>
                </a:ext>
              </a:extLst>
            </p:cNvPr>
            <p:cNvSpPr>
              <a:spLocks noChangeArrowheads="1"/>
            </p:cNvSpPr>
            <p:nvPr/>
          </p:nvSpPr>
          <p:spPr bwMode="auto">
            <a:xfrm>
              <a:off x="4687888" y="4435476"/>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0" name="Oval 174">
              <a:extLst>
                <a:ext uri="{FF2B5EF4-FFF2-40B4-BE49-F238E27FC236}">
                  <a16:creationId xmlns:a16="http://schemas.microsoft.com/office/drawing/2014/main" id="{3AA3C5B2-C36D-465D-8ADF-4E08182443CB}"/>
                </a:ext>
              </a:extLst>
            </p:cNvPr>
            <p:cNvSpPr>
              <a:spLocks noChangeArrowheads="1"/>
            </p:cNvSpPr>
            <p:nvPr/>
          </p:nvSpPr>
          <p:spPr bwMode="auto">
            <a:xfrm>
              <a:off x="4816475" y="4125913"/>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1" name="Oval 175">
              <a:extLst>
                <a:ext uri="{FF2B5EF4-FFF2-40B4-BE49-F238E27FC236}">
                  <a16:creationId xmlns:a16="http://schemas.microsoft.com/office/drawing/2014/main" id="{BA665D1F-A9AD-4ED2-8681-882582886C8D}"/>
                </a:ext>
              </a:extLst>
            </p:cNvPr>
            <p:cNvSpPr>
              <a:spLocks noChangeArrowheads="1"/>
            </p:cNvSpPr>
            <p:nvPr/>
          </p:nvSpPr>
          <p:spPr bwMode="auto">
            <a:xfrm>
              <a:off x="4940300" y="4040188"/>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2" name="Oval 176">
              <a:extLst>
                <a:ext uri="{FF2B5EF4-FFF2-40B4-BE49-F238E27FC236}">
                  <a16:creationId xmlns:a16="http://schemas.microsoft.com/office/drawing/2014/main" id="{C447D4AC-D113-4F99-9AA3-227FAECA24A6}"/>
                </a:ext>
              </a:extLst>
            </p:cNvPr>
            <p:cNvSpPr>
              <a:spLocks noChangeArrowheads="1"/>
            </p:cNvSpPr>
            <p:nvPr/>
          </p:nvSpPr>
          <p:spPr bwMode="auto">
            <a:xfrm>
              <a:off x="5067300" y="40798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3" name="Oval 177">
              <a:extLst>
                <a:ext uri="{FF2B5EF4-FFF2-40B4-BE49-F238E27FC236}">
                  <a16:creationId xmlns:a16="http://schemas.microsoft.com/office/drawing/2014/main" id="{3F05939E-A74F-444C-BF3E-597FA82258B1}"/>
                </a:ext>
              </a:extLst>
            </p:cNvPr>
            <p:cNvSpPr>
              <a:spLocks noChangeArrowheads="1"/>
            </p:cNvSpPr>
            <p:nvPr/>
          </p:nvSpPr>
          <p:spPr bwMode="auto">
            <a:xfrm>
              <a:off x="5191125" y="4097338"/>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4" name="Oval 178">
              <a:extLst>
                <a:ext uri="{FF2B5EF4-FFF2-40B4-BE49-F238E27FC236}">
                  <a16:creationId xmlns:a16="http://schemas.microsoft.com/office/drawing/2014/main" id="{5D4FB8BD-68DB-407E-8281-CFCB6FBD542B}"/>
                </a:ext>
              </a:extLst>
            </p:cNvPr>
            <p:cNvSpPr>
              <a:spLocks noChangeArrowheads="1"/>
            </p:cNvSpPr>
            <p:nvPr/>
          </p:nvSpPr>
          <p:spPr bwMode="auto">
            <a:xfrm>
              <a:off x="3429000" y="4576763"/>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5" name="Oval 179">
              <a:extLst>
                <a:ext uri="{FF2B5EF4-FFF2-40B4-BE49-F238E27FC236}">
                  <a16:creationId xmlns:a16="http://schemas.microsoft.com/office/drawing/2014/main" id="{C09881F2-4054-42D5-BE4D-54A9E0402942}"/>
                </a:ext>
              </a:extLst>
            </p:cNvPr>
            <p:cNvSpPr>
              <a:spLocks noChangeArrowheads="1"/>
            </p:cNvSpPr>
            <p:nvPr/>
          </p:nvSpPr>
          <p:spPr bwMode="auto">
            <a:xfrm>
              <a:off x="3305175" y="461010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6" name="Oval 180">
              <a:extLst>
                <a:ext uri="{FF2B5EF4-FFF2-40B4-BE49-F238E27FC236}">
                  <a16:creationId xmlns:a16="http://schemas.microsoft.com/office/drawing/2014/main" id="{A8753243-58E6-4E14-A7B2-0995ACC57D75}"/>
                </a:ext>
              </a:extLst>
            </p:cNvPr>
            <p:cNvSpPr>
              <a:spLocks noChangeArrowheads="1"/>
            </p:cNvSpPr>
            <p:nvPr/>
          </p:nvSpPr>
          <p:spPr bwMode="auto">
            <a:xfrm>
              <a:off x="3556000" y="4630738"/>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57" name="Group 54">
            <a:extLst>
              <a:ext uri="{FF2B5EF4-FFF2-40B4-BE49-F238E27FC236}">
                <a16:creationId xmlns:a16="http://schemas.microsoft.com/office/drawing/2014/main" id="{BB9EA123-3AD0-429D-83F2-1082FE9ACC02}"/>
              </a:ext>
            </a:extLst>
          </p:cNvPr>
          <p:cNvGrpSpPr>
            <a:grpSpLocks/>
          </p:cNvGrpSpPr>
          <p:nvPr/>
        </p:nvGrpSpPr>
        <p:grpSpPr bwMode="auto">
          <a:xfrm>
            <a:off x="990600" y="3663952"/>
            <a:ext cx="1830388" cy="860425"/>
            <a:chOff x="5689600" y="3975101"/>
            <a:chExt cx="1955800" cy="919162"/>
          </a:xfrm>
        </p:grpSpPr>
        <p:sp>
          <p:nvSpPr>
            <p:cNvPr id="58" name="Rectangle 128">
              <a:extLst>
                <a:ext uri="{FF2B5EF4-FFF2-40B4-BE49-F238E27FC236}">
                  <a16:creationId xmlns:a16="http://schemas.microsoft.com/office/drawing/2014/main" id="{DC9CDB9E-1F03-4DE9-B691-739E6196088C}"/>
                </a:ext>
              </a:extLst>
            </p:cNvPr>
            <p:cNvSpPr>
              <a:spLocks noChangeArrowheads="1"/>
            </p:cNvSpPr>
            <p:nvPr/>
          </p:nvSpPr>
          <p:spPr bwMode="auto">
            <a:xfrm>
              <a:off x="5689600" y="4667252"/>
              <a:ext cx="477838" cy="19367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9" name="Rectangle 129">
              <a:extLst>
                <a:ext uri="{FF2B5EF4-FFF2-40B4-BE49-F238E27FC236}">
                  <a16:creationId xmlns:a16="http://schemas.microsoft.com/office/drawing/2014/main" id="{B7211F9C-4455-4E80-BB36-E2F2D606BEDC}"/>
                </a:ext>
              </a:extLst>
            </p:cNvPr>
            <p:cNvSpPr>
              <a:spLocks noChangeArrowheads="1"/>
            </p:cNvSpPr>
            <p:nvPr/>
          </p:nvSpPr>
          <p:spPr bwMode="auto">
            <a:xfrm>
              <a:off x="6181725" y="4667251"/>
              <a:ext cx="479425" cy="1904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0" name="Rectangle 158">
              <a:extLst>
                <a:ext uri="{FF2B5EF4-FFF2-40B4-BE49-F238E27FC236}">
                  <a16:creationId xmlns:a16="http://schemas.microsoft.com/office/drawing/2014/main" id="{ACABE054-B4C7-4142-8CB8-E8FE532CFF38}"/>
                </a:ext>
              </a:extLst>
            </p:cNvPr>
            <p:cNvSpPr>
              <a:spLocks noChangeArrowheads="1"/>
            </p:cNvSpPr>
            <p:nvPr/>
          </p:nvSpPr>
          <p:spPr bwMode="auto">
            <a:xfrm>
              <a:off x="6677025" y="4425950"/>
              <a:ext cx="476250" cy="7937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1" name="Rectangle 159">
              <a:extLst>
                <a:ext uri="{FF2B5EF4-FFF2-40B4-BE49-F238E27FC236}">
                  <a16:creationId xmlns:a16="http://schemas.microsoft.com/office/drawing/2014/main" id="{182E3A2E-246F-47B7-9105-84B270F9466B}"/>
                </a:ext>
              </a:extLst>
            </p:cNvPr>
            <p:cNvSpPr>
              <a:spLocks noChangeArrowheads="1"/>
            </p:cNvSpPr>
            <p:nvPr/>
          </p:nvSpPr>
          <p:spPr bwMode="auto">
            <a:xfrm>
              <a:off x="7169150" y="3975101"/>
              <a:ext cx="476250" cy="1777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2" name="Oval 164">
              <a:extLst>
                <a:ext uri="{FF2B5EF4-FFF2-40B4-BE49-F238E27FC236}">
                  <a16:creationId xmlns:a16="http://schemas.microsoft.com/office/drawing/2014/main" id="{68B323BA-EBED-4F2E-8EF8-605219EB8FCE}"/>
                </a:ext>
              </a:extLst>
            </p:cNvPr>
            <p:cNvSpPr>
              <a:spLocks noChangeArrowheads="1"/>
            </p:cNvSpPr>
            <p:nvPr/>
          </p:nvSpPr>
          <p:spPr bwMode="auto">
            <a:xfrm>
              <a:off x="6102350" y="4732338"/>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 name="Oval 165">
              <a:extLst>
                <a:ext uri="{FF2B5EF4-FFF2-40B4-BE49-F238E27FC236}">
                  <a16:creationId xmlns:a16="http://schemas.microsoft.com/office/drawing/2014/main" id="{39EA5EE7-5795-4E23-B3B3-0F61C0964690}"/>
                </a:ext>
              </a:extLst>
            </p:cNvPr>
            <p:cNvSpPr>
              <a:spLocks noChangeArrowheads="1"/>
            </p:cNvSpPr>
            <p:nvPr/>
          </p:nvSpPr>
          <p:spPr bwMode="auto">
            <a:xfrm>
              <a:off x="6229350" y="4694238"/>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 name="Oval 166">
              <a:extLst>
                <a:ext uri="{FF2B5EF4-FFF2-40B4-BE49-F238E27FC236}">
                  <a16:creationId xmlns:a16="http://schemas.microsoft.com/office/drawing/2014/main" id="{F210CBD3-3958-4089-A88A-A3C459BF6987}"/>
                </a:ext>
              </a:extLst>
            </p:cNvPr>
            <p:cNvSpPr>
              <a:spLocks noChangeArrowheads="1"/>
            </p:cNvSpPr>
            <p:nvPr/>
          </p:nvSpPr>
          <p:spPr bwMode="auto">
            <a:xfrm>
              <a:off x="6353175" y="4862513"/>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 name="Oval 167">
              <a:extLst>
                <a:ext uri="{FF2B5EF4-FFF2-40B4-BE49-F238E27FC236}">
                  <a16:creationId xmlns:a16="http://schemas.microsoft.com/office/drawing/2014/main" id="{A5A4832B-5121-47F5-B67F-BEB8AEEE6535}"/>
                </a:ext>
              </a:extLst>
            </p:cNvPr>
            <p:cNvSpPr>
              <a:spLocks noChangeArrowheads="1"/>
            </p:cNvSpPr>
            <p:nvPr/>
          </p:nvSpPr>
          <p:spPr bwMode="auto">
            <a:xfrm>
              <a:off x="6478588" y="4684713"/>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 name="Oval 168">
              <a:extLst>
                <a:ext uri="{FF2B5EF4-FFF2-40B4-BE49-F238E27FC236}">
                  <a16:creationId xmlns:a16="http://schemas.microsoft.com/office/drawing/2014/main" id="{09BD977A-3480-4B5D-A35A-C0AD6815EFCC}"/>
                </a:ext>
              </a:extLst>
            </p:cNvPr>
            <p:cNvSpPr>
              <a:spLocks noChangeArrowheads="1"/>
            </p:cNvSpPr>
            <p:nvPr/>
          </p:nvSpPr>
          <p:spPr bwMode="auto">
            <a:xfrm>
              <a:off x="6605588" y="450532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 name="Freeform 169">
              <a:extLst>
                <a:ext uri="{FF2B5EF4-FFF2-40B4-BE49-F238E27FC236}">
                  <a16:creationId xmlns:a16="http://schemas.microsoft.com/office/drawing/2014/main" id="{3A06B0F6-BE2B-4FD7-93D4-3437E9845005}"/>
                </a:ext>
              </a:extLst>
            </p:cNvPr>
            <p:cNvSpPr>
              <a:spLocks/>
            </p:cNvSpPr>
            <p:nvPr/>
          </p:nvSpPr>
          <p:spPr bwMode="auto">
            <a:xfrm>
              <a:off x="5737225" y="4081463"/>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Oval 170">
              <a:extLst>
                <a:ext uri="{FF2B5EF4-FFF2-40B4-BE49-F238E27FC236}">
                  <a16:creationId xmlns:a16="http://schemas.microsoft.com/office/drawing/2014/main" id="{43FE1643-0723-4ECF-B385-504B6251342C}"/>
                </a:ext>
              </a:extLst>
            </p:cNvPr>
            <p:cNvSpPr>
              <a:spLocks noChangeArrowheads="1"/>
            </p:cNvSpPr>
            <p:nvPr/>
          </p:nvSpPr>
          <p:spPr bwMode="auto">
            <a:xfrm>
              <a:off x="6732588" y="45116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 name="Oval 171">
              <a:extLst>
                <a:ext uri="{FF2B5EF4-FFF2-40B4-BE49-F238E27FC236}">
                  <a16:creationId xmlns:a16="http://schemas.microsoft.com/office/drawing/2014/main" id="{A808AAB5-A79E-48D0-A764-95B51E74A76B}"/>
                </a:ext>
              </a:extLst>
            </p:cNvPr>
            <p:cNvSpPr>
              <a:spLocks noChangeArrowheads="1"/>
            </p:cNvSpPr>
            <p:nvPr/>
          </p:nvSpPr>
          <p:spPr bwMode="auto">
            <a:xfrm>
              <a:off x="6856413" y="4457701"/>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 name="Oval 172">
              <a:extLst>
                <a:ext uri="{FF2B5EF4-FFF2-40B4-BE49-F238E27FC236}">
                  <a16:creationId xmlns:a16="http://schemas.microsoft.com/office/drawing/2014/main" id="{9F48EA4E-55F9-44E6-9006-9B529701DD9C}"/>
                </a:ext>
              </a:extLst>
            </p:cNvPr>
            <p:cNvSpPr>
              <a:spLocks noChangeArrowheads="1"/>
            </p:cNvSpPr>
            <p:nvPr/>
          </p:nvSpPr>
          <p:spPr bwMode="auto">
            <a:xfrm>
              <a:off x="6983413" y="4432301"/>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 name="Oval 173">
              <a:extLst>
                <a:ext uri="{FF2B5EF4-FFF2-40B4-BE49-F238E27FC236}">
                  <a16:creationId xmlns:a16="http://schemas.microsoft.com/office/drawing/2014/main" id="{F5245BC8-2880-405B-9438-F73E9193F56E}"/>
                </a:ext>
              </a:extLst>
            </p:cNvPr>
            <p:cNvSpPr>
              <a:spLocks noChangeArrowheads="1"/>
            </p:cNvSpPr>
            <p:nvPr/>
          </p:nvSpPr>
          <p:spPr bwMode="auto">
            <a:xfrm>
              <a:off x="7107238" y="4464051"/>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 name="Oval 174">
              <a:extLst>
                <a:ext uri="{FF2B5EF4-FFF2-40B4-BE49-F238E27FC236}">
                  <a16:creationId xmlns:a16="http://schemas.microsoft.com/office/drawing/2014/main" id="{28F2C76B-84CE-47CF-8103-BDE6CC5A21C3}"/>
                </a:ext>
              </a:extLst>
            </p:cNvPr>
            <p:cNvSpPr>
              <a:spLocks noChangeArrowheads="1"/>
            </p:cNvSpPr>
            <p:nvPr/>
          </p:nvSpPr>
          <p:spPr bwMode="auto">
            <a:xfrm>
              <a:off x="7235825" y="4154488"/>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 name="Oval 175">
              <a:extLst>
                <a:ext uri="{FF2B5EF4-FFF2-40B4-BE49-F238E27FC236}">
                  <a16:creationId xmlns:a16="http://schemas.microsoft.com/office/drawing/2014/main" id="{9ACED4DE-3C9E-43C3-9867-AD91B91D0667}"/>
                </a:ext>
              </a:extLst>
            </p:cNvPr>
            <p:cNvSpPr>
              <a:spLocks noChangeArrowheads="1"/>
            </p:cNvSpPr>
            <p:nvPr/>
          </p:nvSpPr>
          <p:spPr bwMode="auto">
            <a:xfrm>
              <a:off x="7359650" y="4068763"/>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 name="Oval 176">
              <a:extLst>
                <a:ext uri="{FF2B5EF4-FFF2-40B4-BE49-F238E27FC236}">
                  <a16:creationId xmlns:a16="http://schemas.microsoft.com/office/drawing/2014/main" id="{94FF6E8E-5843-43B0-A0CE-B092A3F93349}"/>
                </a:ext>
              </a:extLst>
            </p:cNvPr>
            <p:cNvSpPr>
              <a:spLocks noChangeArrowheads="1"/>
            </p:cNvSpPr>
            <p:nvPr/>
          </p:nvSpPr>
          <p:spPr bwMode="auto">
            <a:xfrm>
              <a:off x="7486650" y="410845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5" name="Oval 177">
              <a:extLst>
                <a:ext uri="{FF2B5EF4-FFF2-40B4-BE49-F238E27FC236}">
                  <a16:creationId xmlns:a16="http://schemas.microsoft.com/office/drawing/2014/main" id="{87A0FDF6-AF4B-4DDE-939E-B616F22560C1}"/>
                </a:ext>
              </a:extLst>
            </p:cNvPr>
            <p:cNvSpPr>
              <a:spLocks noChangeArrowheads="1"/>
            </p:cNvSpPr>
            <p:nvPr/>
          </p:nvSpPr>
          <p:spPr bwMode="auto">
            <a:xfrm>
              <a:off x="7610475" y="4125913"/>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6" name="Oval 178">
              <a:extLst>
                <a:ext uri="{FF2B5EF4-FFF2-40B4-BE49-F238E27FC236}">
                  <a16:creationId xmlns:a16="http://schemas.microsoft.com/office/drawing/2014/main" id="{ACCAFC92-AABC-4A68-A2CA-1ABBF0183B79}"/>
                </a:ext>
              </a:extLst>
            </p:cNvPr>
            <p:cNvSpPr>
              <a:spLocks noChangeArrowheads="1"/>
            </p:cNvSpPr>
            <p:nvPr/>
          </p:nvSpPr>
          <p:spPr bwMode="auto">
            <a:xfrm>
              <a:off x="5848350" y="4605338"/>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7" name="Oval 179">
              <a:extLst>
                <a:ext uri="{FF2B5EF4-FFF2-40B4-BE49-F238E27FC236}">
                  <a16:creationId xmlns:a16="http://schemas.microsoft.com/office/drawing/2014/main" id="{7B7DE990-3E18-42DF-A812-CE2FBEAC229C}"/>
                </a:ext>
              </a:extLst>
            </p:cNvPr>
            <p:cNvSpPr>
              <a:spLocks noChangeArrowheads="1"/>
            </p:cNvSpPr>
            <p:nvPr/>
          </p:nvSpPr>
          <p:spPr bwMode="auto">
            <a:xfrm>
              <a:off x="5724525" y="463867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8" name="Oval 180">
              <a:extLst>
                <a:ext uri="{FF2B5EF4-FFF2-40B4-BE49-F238E27FC236}">
                  <a16:creationId xmlns:a16="http://schemas.microsoft.com/office/drawing/2014/main" id="{9A7E259E-203C-4D65-8815-9F0973A7098B}"/>
                </a:ext>
              </a:extLst>
            </p:cNvPr>
            <p:cNvSpPr>
              <a:spLocks noChangeArrowheads="1"/>
            </p:cNvSpPr>
            <p:nvPr/>
          </p:nvSpPr>
          <p:spPr bwMode="auto">
            <a:xfrm>
              <a:off x="5975350" y="4659313"/>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79" name="Group 15">
            <a:extLst>
              <a:ext uri="{FF2B5EF4-FFF2-40B4-BE49-F238E27FC236}">
                <a16:creationId xmlns:a16="http://schemas.microsoft.com/office/drawing/2014/main" id="{234B0185-BACD-4C20-9309-9D371B404729}"/>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2BFA47DB-288F-4889-AA1B-95485E6EE4CF}"/>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1" name="Rectangle 80">
              <a:extLst>
                <a:ext uri="{FF2B5EF4-FFF2-40B4-BE49-F238E27FC236}">
                  <a16:creationId xmlns:a16="http://schemas.microsoft.com/office/drawing/2014/main" id="{9A6A0695-00D7-4CDE-B3DB-ACE647217DDA}"/>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82" name="Rounded Rectangle 18">
            <a:extLst>
              <a:ext uri="{FF2B5EF4-FFF2-40B4-BE49-F238E27FC236}">
                <a16:creationId xmlns:a16="http://schemas.microsoft.com/office/drawing/2014/main" id="{AF4040B5-96AE-40D4-A816-438570309A28}"/>
              </a:ext>
            </a:extLst>
          </p:cNvPr>
          <p:cNvSpPr/>
          <p:nvPr/>
        </p:nvSpPr>
        <p:spPr>
          <a:xfrm>
            <a:off x="7802881" y="1026964"/>
            <a:ext cx="112437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09F6D802-7FC9-45B4-9636-70FEE62DD908}"/>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C9D976CE-6AA1-4E81-8212-B2ECE9A08FC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111</a:t>
            </a:fld>
            <a:endParaRPr lang="en-US" dirty="0"/>
          </a:p>
        </p:txBody>
      </p:sp>
    </p:spTree>
    <p:extLst>
      <p:ext uri="{BB962C8B-B14F-4D97-AF65-F5344CB8AC3E}">
        <p14:creationId xmlns:p14="http://schemas.microsoft.com/office/powerpoint/2010/main" val="379672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67586" name="Content Placeholder 2"/>
          <p:cNvSpPr>
            <a:spLocks noGrp="1"/>
          </p:cNvSpPr>
          <p:nvPr>
            <p:ph idx="1"/>
          </p:nvPr>
        </p:nvSpPr>
        <p:spPr/>
        <p:txBody>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400" dirty="0"/>
            </a:br>
            <a:endParaRPr lang="en-US" altLang="en-US" sz="2400" dirty="0"/>
          </a:p>
        </p:txBody>
      </p:sp>
      <p:sp>
        <p:nvSpPr>
          <p:cNvPr id="67587"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589"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592"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593"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 name="Espace réservé du pied de page 1">
            <a:extLst>
              <a:ext uri="{FF2B5EF4-FFF2-40B4-BE49-F238E27FC236}">
                <a16:creationId xmlns:a16="http://schemas.microsoft.com/office/drawing/2014/main" id="{EC4B964C-8095-4920-8407-79D7C6C3D62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87E74A07-AA32-42B3-8E25-43A24A145C0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112</a:t>
            </a:fld>
            <a:endParaRPr lang="en-US" dirty="0"/>
          </a:p>
        </p:txBody>
      </p:sp>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68610" name="Content Placeholder 2"/>
          <p:cNvSpPr>
            <a:spLocks noGrp="1"/>
          </p:cNvSpPr>
          <p:nvPr>
            <p:ph idx="1"/>
          </p:nvPr>
        </p:nvSpPr>
        <p:spPr/>
        <p:txBody>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000" dirty="0"/>
            </a:br>
            <a:endParaRPr lang="en-US" altLang="en-US" sz="2000" dirty="0"/>
          </a:p>
        </p:txBody>
      </p:sp>
      <p:sp>
        <p:nvSpPr>
          <p:cNvPr id="68611"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3"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6"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7"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8" name="TextBox 4"/>
          <p:cNvSpPr txBox="1">
            <a:spLocks noChangeArrowheads="1"/>
          </p:cNvSpPr>
          <p:nvPr/>
        </p:nvSpPr>
        <p:spPr bwMode="auto">
          <a:xfrm>
            <a:off x="1004889" y="3732213"/>
            <a:ext cx="221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e.g., th=4, w=4, b=1</a:t>
            </a:r>
          </a:p>
        </p:txBody>
      </p:sp>
      <p:sp>
        <p:nvSpPr>
          <p:cNvPr id="68619" name="TextBox 2"/>
          <p:cNvSpPr txBox="1">
            <a:spLocks noChangeArrowheads="1"/>
          </p:cNvSpPr>
          <p:nvPr/>
        </p:nvSpPr>
        <p:spPr bwMode="auto">
          <a:xfrm>
            <a:off x="1611315" y="45672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8620" name="TextBox 10"/>
          <p:cNvSpPr txBox="1">
            <a:spLocks noChangeArrowheads="1"/>
          </p:cNvSpPr>
          <p:nvPr/>
        </p:nvSpPr>
        <p:spPr bwMode="auto">
          <a:xfrm>
            <a:off x="1611315" y="47958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8621" name="TextBox 11"/>
          <p:cNvSpPr txBox="1">
            <a:spLocks noChangeArrowheads="1"/>
          </p:cNvSpPr>
          <p:nvPr/>
        </p:nvSpPr>
        <p:spPr bwMode="auto">
          <a:xfrm>
            <a:off x="1611315" y="50323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8622" name="TextBox 12"/>
          <p:cNvSpPr txBox="1">
            <a:spLocks noChangeArrowheads="1"/>
          </p:cNvSpPr>
          <p:nvPr/>
        </p:nvSpPr>
        <p:spPr bwMode="auto">
          <a:xfrm>
            <a:off x="1611315" y="52609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27" name="Left Bracket 26"/>
          <p:cNvSpPr>
            <a:spLocks/>
          </p:cNvSpPr>
          <p:nvPr/>
        </p:nvSpPr>
        <p:spPr bwMode="auto">
          <a:xfrm>
            <a:off x="1611313" y="4643439"/>
            <a:ext cx="76200" cy="985837"/>
          </a:xfrm>
          <a:prstGeom prst="leftBracket">
            <a:avLst>
              <a:gd name="adj" fmla="val 8326"/>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2" name="Espace réservé du pied de page 1">
            <a:extLst>
              <a:ext uri="{FF2B5EF4-FFF2-40B4-BE49-F238E27FC236}">
                <a16:creationId xmlns:a16="http://schemas.microsoft.com/office/drawing/2014/main" id="{A34C0212-C85B-42E9-B666-8250E3F6C135}"/>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E04AA6B2-0C09-455E-BFD2-E36853E1552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113</a:t>
            </a:fld>
            <a:endParaRPr lang="en-US" dirty="0"/>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69634" name="Content Placeholder 2"/>
          <p:cNvSpPr>
            <a:spLocks noGrp="1"/>
          </p:cNvSpPr>
          <p:nvPr>
            <p:ph idx="1"/>
          </p:nvPr>
        </p:nvSpPr>
        <p:spPr/>
        <p:txBody>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000" dirty="0"/>
            </a:br>
            <a:endParaRPr lang="en-US" altLang="en-US" sz="2000" dirty="0"/>
          </a:p>
        </p:txBody>
      </p:sp>
      <p:sp>
        <p:nvSpPr>
          <p:cNvPr id="69635"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37"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40"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41"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42" name="TextBox 2"/>
          <p:cNvSpPr txBox="1">
            <a:spLocks noChangeArrowheads="1"/>
          </p:cNvSpPr>
          <p:nvPr/>
        </p:nvSpPr>
        <p:spPr bwMode="auto">
          <a:xfrm>
            <a:off x="1611315" y="45672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9643" name="TextBox 10"/>
          <p:cNvSpPr txBox="1">
            <a:spLocks noChangeArrowheads="1"/>
          </p:cNvSpPr>
          <p:nvPr/>
        </p:nvSpPr>
        <p:spPr bwMode="auto">
          <a:xfrm>
            <a:off x="1611315" y="47958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9644" name="TextBox 11"/>
          <p:cNvSpPr txBox="1">
            <a:spLocks noChangeArrowheads="1"/>
          </p:cNvSpPr>
          <p:nvPr/>
        </p:nvSpPr>
        <p:spPr bwMode="auto">
          <a:xfrm>
            <a:off x="1611315" y="50323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9645" name="TextBox 12"/>
          <p:cNvSpPr txBox="1">
            <a:spLocks noChangeArrowheads="1"/>
          </p:cNvSpPr>
          <p:nvPr/>
        </p:nvSpPr>
        <p:spPr bwMode="auto">
          <a:xfrm>
            <a:off x="1611315" y="52609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4" name="Left Bracket 3"/>
          <p:cNvSpPr>
            <a:spLocks/>
          </p:cNvSpPr>
          <p:nvPr/>
        </p:nvSpPr>
        <p:spPr bwMode="auto">
          <a:xfrm>
            <a:off x="1611313" y="4643439"/>
            <a:ext cx="76200" cy="985837"/>
          </a:xfrm>
          <a:prstGeom prst="leftBracket">
            <a:avLst>
              <a:gd name="adj" fmla="val 8326"/>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69647" name="TextBox 4"/>
          <p:cNvSpPr txBox="1">
            <a:spLocks noChangeArrowheads="1"/>
          </p:cNvSpPr>
          <p:nvPr/>
        </p:nvSpPr>
        <p:spPr bwMode="auto">
          <a:xfrm>
            <a:off x="1004889" y="3732213"/>
            <a:ext cx="221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e.g., th=4, w=4, b=1</a:t>
            </a:r>
          </a:p>
        </p:txBody>
      </p:sp>
      <p:sp>
        <p:nvSpPr>
          <p:cNvPr id="69648" name="TextBox 15"/>
          <p:cNvSpPr txBox="1">
            <a:spLocks noChangeArrowheads="1"/>
          </p:cNvSpPr>
          <p:nvPr/>
        </p:nvSpPr>
        <p:spPr bwMode="auto">
          <a:xfrm>
            <a:off x="287340" y="4832351"/>
            <a:ext cx="9605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 Insert:</a:t>
            </a:r>
          </a:p>
          <a:p>
            <a:pPr eaLnBrk="1" hangingPunct="1"/>
            <a:r>
              <a:rPr lang="en-US" altLang="en-US">
                <a:ea typeface="MS PGothic" pitchFamily="34" charset="-128"/>
              </a:rPr>
              <a:t>1  1  1  0</a:t>
            </a:r>
          </a:p>
        </p:txBody>
      </p:sp>
      <p:cxnSp>
        <p:nvCxnSpPr>
          <p:cNvPr id="7" name="Straight Arrow Connector 6"/>
          <p:cNvCxnSpPr>
            <a:cxnSpLocks noChangeShapeType="1"/>
            <a:stCxn id="69648" idx="3"/>
            <a:endCxn id="4" idx="1"/>
          </p:cNvCxnSpPr>
          <p:nvPr/>
        </p:nvCxnSpPr>
        <p:spPr bwMode="auto">
          <a:xfrm flipV="1">
            <a:off x="1247859" y="5136358"/>
            <a:ext cx="363454" cy="19159"/>
          </a:xfrm>
          <a:prstGeom prst="straightConnector1">
            <a:avLst/>
          </a:prstGeom>
          <a:noFill/>
          <a:ln w="19050">
            <a:solidFill>
              <a:schemeClr val="accent1"/>
            </a:solidFill>
            <a:round/>
            <a:headEnd/>
            <a:tailEnd type="arrow" w="med" len="med"/>
          </a:ln>
          <a:effectLst>
            <a:outerShdw blurRad="51500" dist="25400" dir="5400000" rotWithShape="0">
              <a:srgbClr val="808080">
                <a:alpha val="39999"/>
              </a:srgbClr>
            </a:outerShdw>
          </a:effectLst>
          <a:extLst>
            <a:ext uri="{909E8E84-426E-40DD-AFC4-6F175D3DCCD1}">
              <a14:hiddenFill xmlns:a14="http://schemas.microsoft.com/office/drawing/2010/main">
                <a:noFill/>
              </a14:hiddenFill>
            </a:ext>
          </a:extLst>
        </p:spPr>
      </p:cxnSp>
      <p:sp>
        <p:nvSpPr>
          <p:cNvPr id="2" name="Espace réservé du pied de page 1">
            <a:extLst>
              <a:ext uri="{FF2B5EF4-FFF2-40B4-BE49-F238E27FC236}">
                <a16:creationId xmlns:a16="http://schemas.microsoft.com/office/drawing/2014/main" id="{C5EE2849-2A64-41B8-BF31-B6981EADBFC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17251C7D-C23B-4779-BE1E-F535376FDED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114</a:t>
            </a:fld>
            <a:endParaRPr lang="en-US" dirty="0"/>
          </a:p>
        </p:txBody>
      </p:sp>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0658" name="Content Placeholder 2"/>
          <p:cNvSpPr>
            <a:spLocks noGrp="1"/>
          </p:cNvSpPr>
          <p:nvPr>
            <p:ph idx="1"/>
          </p:nvPr>
        </p:nvSpPr>
        <p:spPr/>
        <p:txBody>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000" dirty="0"/>
            </a:br>
            <a:endParaRPr lang="en-US" altLang="en-US" sz="2000" dirty="0"/>
          </a:p>
        </p:txBody>
      </p:sp>
      <p:sp>
        <p:nvSpPr>
          <p:cNvPr id="70659"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1"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4"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5"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6" name="TextBox 2"/>
          <p:cNvSpPr txBox="1">
            <a:spLocks noChangeArrowheads="1"/>
          </p:cNvSpPr>
          <p:nvPr/>
        </p:nvSpPr>
        <p:spPr bwMode="auto">
          <a:xfrm>
            <a:off x="2838450" y="4187825"/>
            <a:ext cx="1122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0</a:t>
            </a:r>
            <a:r>
              <a:rPr lang="en-US" altLang="en-US">
                <a:ea typeface="MS PGothic" pitchFamily="34" charset="-128"/>
              </a:rPr>
              <a:t>  0</a:t>
            </a:r>
          </a:p>
        </p:txBody>
      </p:sp>
      <p:sp>
        <p:nvSpPr>
          <p:cNvPr id="70667" name="TextBox 10"/>
          <p:cNvSpPr txBox="1">
            <a:spLocks noChangeArrowheads="1"/>
          </p:cNvSpPr>
          <p:nvPr/>
        </p:nvSpPr>
        <p:spPr bwMode="auto">
          <a:xfrm>
            <a:off x="2838452" y="4416425"/>
            <a:ext cx="1125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0 </a:t>
            </a:r>
            <a:r>
              <a:rPr lang="en-US" altLang="en-US">
                <a:ea typeface="MS PGothic" pitchFamily="34" charset="-128"/>
              </a:rPr>
              <a:t> 0</a:t>
            </a:r>
          </a:p>
        </p:txBody>
      </p:sp>
      <p:sp>
        <p:nvSpPr>
          <p:cNvPr id="70668" name="TextBox 11"/>
          <p:cNvSpPr txBox="1">
            <a:spLocks noChangeArrowheads="1"/>
          </p:cNvSpPr>
          <p:nvPr/>
        </p:nvSpPr>
        <p:spPr bwMode="auto">
          <a:xfrm>
            <a:off x="2838451" y="5184775"/>
            <a:ext cx="107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1</a:t>
            </a:r>
            <a:r>
              <a:rPr lang="en-US" altLang="en-US">
                <a:ea typeface="MS PGothic" pitchFamily="34" charset="-128"/>
              </a:rPr>
              <a:t>  0</a:t>
            </a:r>
          </a:p>
        </p:txBody>
      </p:sp>
      <p:sp>
        <p:nvSpPr>
          <p:cNvPr id="70669" name="TextBox 12"/>
          <p:cNvSpPr txBox="1">
            <a:spLocks noChangeArrowheads="1"/>
          </p:cNvSpPr>
          <p:nvPr/>
        </p:nvSpPr>
        <p:spPr bwMode="auto">
          <a:xfrm>
            <a:off x="2838451" y="5411789"/>
            <a:ext cx="107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1</a:t>
            </a:r>
            <a:r>
              <a:rPr lang="en-US" altLang="en-US">
                <a:ea typeface="MS PGothic" pitchFamily="34" charset="-128"/>
              </a:rPr>
              <a:t>  0</a:t>
            </a:r>
          </a:p>
        </p:txBody>
      </p:sp>
      <p:sp>
        <p:nvSpPr>
          <p:cNvPr id="4" name="Left Bracket 3"/>
          <p:cNvSpPr>
            <a:spLocks/>
          </p:cNvSpPr>
          <p:nvPr/>
        </p:nvSpPr>
        <p:spPr bwMode="auto">
          <a:xfrm>
            <a:off x="2838450" y="4264026"/>
            <a:ext cx="152400" cy="911225"/>
          </a:xfrm>
          <a:prstGeom prst="leftBracket">
            <a:avLst>
              <a:gd name="adj" fmla="val 8332"/>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70671" name="TextBox 4"/>
          <p:cNvSpPr txBox="1">
            <a:spLocks noChangeArrowheads="1"/>
          </p:cNvSpPr>
          <p:nvPr/>
        </p:nvSpPr>
        <p:spPr bwMode="auto">
          <a:xfrm>
            <a:off x="1004889" y="3732213"/>
            <a:ext cx="221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e.g., th=4, w=4, b=1</a:t>
            </a:r>
          </a:p>
        </p:txBody>
      </p:sp>
      <p:sp>
        <p:nvSpPr>
          <p:cNvPr id="19" name="Left Bracket 18"/>
          <p:cNvSpPr>
            <a:spLocks/>
          </p:cNvSpPr>
          <p:nvPr/>
        </p:nvSpPr>
        <p:spPr bwMode="auto">
          <a:xfrm>
            <a:off x="2838450" y="5249865"/>
            <a:ext cx="152400" cy="911225"/>
          </a:xfrm>
          <a:prstGeom prst="leftBracket">
            <a:avLst>
              <a:gd name="adj" fmla="val 8332"/>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70673" name="TextBox 19"/>
          <p:cNvSpPr txBox="1">
            <a:spLocks noChangeArrowheads="1"/>
          </p:cNvSpPr>
          <p:nvPr/>
        </p:nvSpPr>
        <p:spPr bwMode="auto">
          <a:xfrm>
            <a:off x="2838451" y="5629275"/>
            <a:ext cx="107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1</a:t>
            </a:r>
            <a:r>
              <a:rPr lang="en-US" altLang="en-US">
                <a:ea typeface="MS PGothic" pitchFamily="34" charset="-128"/>
              </a:rPr>
              <a:t>  0</a:t>
            </a:r>
          </a:p>
        </p:txBody>
      </p:sp>
      <p:sp>
        <p:nvSpPr>
          <p:cNvPr id="70674" name="TextBox 20"/>
          <p:cNvSpPr txBox="1">
            <a:spLocks noChangeArrowheads="1"/>
          </p:cNvSpPr>
          <p:nvPr/>
        </p:nvSpPr>
        <p:spPr bwMode="auto">
          <a:xfrm>
            <a:off x="1625602" y="4946651"/>
            <a:ext cx="974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a:t>
            </a:r>
            <a:r>
              <a:rPr lang="en-US" altLang="en-US" b="1">
                <a:solidFill>
                  <a:srgbClr val="800000"/>
                </a:solidFill>
                <a:ea typeface="MS PGothic" pitchFamily="34" charset="-128"/>
              </a:rPr>
              <a:t>1</a:t>
            </a:r>
            <a:r>
              <a:rPr lang="en-US" altLang="en-US">
                <a:ea typeface="MS PGothic" pitchFamily="34" charset="-128"/>
              </a:rPr>
              <a:t>  0</a:t>
            </a:r>
          </a:p>
        </p:txBody>
      </p:sp>
      <p:sp>
        <p:nvSpPr>
          <p:cNvPr id="23" name="Left Bracket 22"/>
          <p:cNvSpPr>
            <a:spLocks/>
          </p:cNvSpPr>
          <p:nvPr/>
        </p:nvSpPr>
        <p:spPr bwMode="auto">
          <a:xfrm>
            <a:off x="2611438" y="4719639"/>
            <a:ext cx="152400" cy="909637"/>
          </a:xfrm>
          <a:prstGeom prst="leftBracket">
            <a:avLst>
              <a:gd name="adj" fmla="val 8345"/>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2" name="Espace réservé du pied de page 1">
            <a:extLst>
              <a:ext uri="{FF2B5EF4-FFF2-40B4-BE49-F238E27FC236}">
                <a16:creationId xmlns:a16="http://schemas.microsoft.com/office/drawing/2014/main" id="{EB332196-2C37-4CE2-AB91-FB227000FE9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0D44DD45-8012-4BF4-9FF0-179DA6616D1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115</a:t>
            </a:fld>
            <a:endParaRPr lang="en-US" dirty="0"/>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1682" name="Content Placeholder 2"/>
          <p:cNvSpPr>
            <a:spLocks noGrp="1"/>
          </p:cNvSpPr>
          <p:nvPr>
            <p:ph idx="1"/>
          </p:nvPr>
        </p:nvSpPr>
        <p:spPr/>
        <p:txBody>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000" dirty="0"/>
            </a:br>
            <a:endParaRPr lang="en-US" altLang="en-US" sz="2000" dirty="0"/>
          </a:p>
        </p:txBody>
      </p:sp>
      <p:sp>
        <p:nvSpPr>
          <p:cNvPr id="71683"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85"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86"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1687" name="Group 7"/>
          <p:cNvGrpSpPr>
            <a:grpSpLocks/>
          </p:cNvGrpSpPr>
          <p:nvPr/>
        </p:nvGrpSpPr>
        <p:grpSpPr bwMode="auto">
          <a:xfrm>
            <a:off x="7848602" y="3711577"/>
            <a:ext cx="893763" cy="663575"/>
            <a:chOff x="3360" y="1776"/>
            <a:chExt cx="865" cy="473"/>
          </a:xfrm>
        </p:grpSpPr>
        <p:sp>
          <p:nvSpPr>
            <p:cNvPr id="71695"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6"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7"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8"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1688"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89"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693"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4"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 name="Espace réservé du pied de page 1">
            <a:extLst>
              <a:ext uri="{FF2B5EF4-FFF2-40B4-BE49-F238E27FC236}">
                <a16:creationId xmlns:a16="http://schemas.microsoft.com/office/drawing/2014/main" id="{79FC16BD-A8DD-4979-B2D7-B75D99A5739C}"/>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5C527A30-EC38-4ED7-A5A1-E2A3B5DBBC8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116</a:t>
            </a:fld>
            <a:endParaRPr lang="en-US" dirty="0"/>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2706" name="Content Placeholder 2"/>
          <p:cNvSpPr>
            <a:spLocks noGrp="1"/>
          </p:cNvSpPr>
          <p:nvPr>
            <p:ph idx="1"/>
          </p:nvPr>
        </p:nvSpPr>
        <p:spPr/>
        <p:txBody>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000" dirty="0"/>
            </a:br>
            <a:endParaRPr lang="en-US" altLang="en-US" sz="2000" dirty="0"/>
          </a:p>
        </p:txBody>
      </p:sp>
      <p:sp>
        <p:nvSpPr>
          <p:cNvPr id="72707"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09"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0"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2711" name="Group 7"/>
          <p:cNvGrpSpPr>
            <a:grpSpLocks/>
          </p:cNvGrpSpPr>
          <p:nvPr/>
        </p:nvGrpSpPr>
        <p:grpSpPr bwMode="auto">
          <a:xfrm>
            <a:off x="7848602" y="3711577"/>
            <a:ext cx="893763" cy="663575"/>
            <a:chOff x="3360" y="1776"/>
            <a:chExt cx="865" cy="473"/>
          </a:xfrm>
        </p:grpSpPr>
        <p:sp>
          <p:nvSpPr>
            <p:cNvPr id="72726"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7"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8"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9"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2712" name="Rectangle 12"/>
          <p:cNvSpPr>
            <a:spLocks noChangeArrowheads="1"/>
          </p:cNvSpPr>
          <p:nvPr/>
        </p:nvSpPr>
        <p:spPr bwMode="auto">
          <a:xfrm>
            <a:off x="8501065" y="4873625"/>
            <a:ext cx="219075" cy="269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3" name="Rectangle 13"/>
          <p:cNvSpPr>
            <a:spLocks noChangeArrowheads="1"/>
          </p:cNvSpPr>
          <p:nvPr/>
        </p:nvSpPr>
        <p:spPr bwMode="auto">
          <a:xfrm>
            <a:off x="8048627" y="5135563"/>
            <a:ext cx="220663" cy="2095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4" name="Rectangle 14"/>
          <p:cNvSpPr>
            <a:spLocks noChangeArrowheads="1"/>
          </p:cNvSpPr>
          <p:nvPr/>
        </p:nvSpPr>
        <p:spPr bwMode="auto">
          <a:xfrm>
            <a:off x="8270877" y="4805363"/>
            <a:ext cx="219075" cy="203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5" name="Rectangle 15"/>
          <p:cNvSpPr>
            <a:spLocks noChangeArrowheads="1"/>
          </p:cNvSpPr>
          <p:nvPr/>
        </p:nvSpPr>
        <p:spPr bwMode="auto">
          <a:xfrm>
            <a:off x="7821613" y="5278439"/>
            <a:ext cx="220662" cy="1920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6"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7" name="Oval 21"/>
          <p:cNvSpPr>
            <a:spLocks noChangeArrowheads="1"/>
          </p:cNvSpPr>
          <p:nvPr/>
        </p:nvSpPr>
        <p:spPr bwMode="auto">
          <a:xfrm>
            <a:off x="7573965" y="4670426"/>
            <a:ext cx="1443037" cy="946151"/>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8"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19"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0" name="Line 25"/>
          <p:cNvSpPr>
            <a:spLocks noChangeShapeType="1"/>
          </p:cNvSpPr>
          <p:nvPr/>
        </p:nvSpPr>
        <p:spPr bwMode="auto">
          <a:xfrm flipV="1">
            <a:off x="6599238" y="4670425"/>
            <a:ext cx="1466850" cy="54133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1" name="Line 26"/>
          <p:cNvSpPr>
            <a:spLocks noChangeShapeType="1"/>
          </p:cNvSpPr>
          <p:nvPr/>
        </p:nvSpPr>
        <p:spPr bwMode="auto">
          <a:xfrm>
            <a:off x="6599238" y="5211763"/>
            <a:ext cx="1357312" cy="3365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4"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5"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 name="Espace réservé du pied de page 1">
            <a:extLst>
              <a:ext uri="{FF2B5EF4-FFF2-40B4-BE49-F238E27FC236}">
                <a16:creationId xmlns:a16="http://schemas.microsoft.com/office/drawing/2014/main" id="{6924FCAC-B766-44CA-B1DE-14D64041CA25}"/>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7D18AF9-62F4-484D-AF0A-FE8C0199EA5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117</a:t>
            </a:fld>
            <a:endParaRPr lang="en-US" dirty="0"/>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3730" name="Content Placeholder 2"/>
          <p:cNvSpPr>
            <a:spLocks noGrp="1"/>
          </p:cNvSpPr>
          <p:nvPr>
            <p:ph idx="1"/>
          </p:nvPr>
        </p:nvSpPr>
        <p:spPr/>
        <p:txBody>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000" dirty="0"/>
            </a:br>
            <a:endParaRPr lang="en-US" altLang="en-US" sz="2000" dirty="0"/>
          </a:p>
        </p:txBody>
      </p:sp>
      <p:sp>
        <p:nvSpPr>
          <p:cNvPr id="73731"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3"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4"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3735" name="Group 7"/>
          <p:cNvGrpSpPr>
            <a:grpSpLocks/>
          </p:cNvGrpSpPr>
          <p:nvPr/>
        </p:nvGrpSpPr>
        <p:grpSpPr bwMode="auto">
          <a:xfrm>
            <a:off x="7848602" y="3711577"/>
            <a:ext cx="893763" cy="663575"/>
            <a:chOff x="3360" y="1776"/>
            <a:chExt cx="865" cy="473"/>
          </a:xfrm>
        </p:grpSpPr>
        <p:sp>
          <p:nvSpPr>
            <p:cNvPr id="73757"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8"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9"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60"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3736" name="Rectangle 12"/>
          <p:cNvSpPr>
            <a:spLocks noChangeArrowheads="1"/>
          </p:cNvSpPr>
          <p:nvPr/>
        </p:nvSpPr>
        <p:spPr bwMode="auto">
          <a:xfrm>
            <a:off x="8501065" y="4873625"/>
            <a:ext cx="219075" cy="269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7" name="Rectangle 13"/>
          <p:cNvSpPr>
            <a:spLocks noChangeArrowheads="1"/>
          </p:cNvSpPr>
          <p:nvPr/>
        </p:nvSpPr>
        <p:spPr bwMode="auto">
          <a:xfrm>
            <a:off x="8048627" y="5135563"/>
            <a:ext cx="220663" cy="2095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8" name="Rectangle 14"/>
          <p:cNvSpPr>
            <a:spLocks noChangeArrowheads="1"/>
          </p:cNvSpPr>
          <p:nvPr/>
        </p:nvSpPr>
        <p:spPr bwMode="auto">
          <a:xfrm>
            <a:off x="8270877" y="4805363"/>
            <a:ext cx="219075" cy="203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9" name="Rectangle 15"/>
          <p:cNvSpPr>
            <a:spLocks noChangeArrowheads="1"/>
          </p:cNvSpPr>
          <p:nvPr/>
        </p:nvSpPr>
        <p:spPr bwMode="auto">
          <a:xfrm>
            <a:off x="7821613" y="5278439"/>
            <a:ext cx="220662" cy="1920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0" name="Rectangle 16"/>
          <p:cNvSpPr>
            <a:spLocks noChangeArrowheads="1"/>
          </p:cNvSpPr>
          <p:nvPr/>
        </p:nvSpPr>
        <p:spPr bwMode="auto">
          <a:xfrm>
            <a:off x="8523288" y="5954713"/>
            <a:ext cx="220662" cy="142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1" name="Rectangle 17"/>
          <p:cNvSpPr>
            <a:spLocks noChangeArrowheads="1"/>
          </p:cNvSpPr>
          <p:nvPr/>
        </p:nvSpPr>
        <p:spPr bwMode="auto">
          <a:xfrm>
            <a:off x="8072438" y="6088063"/>
            <a:ext cx="220662" cy="682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2" name="Rectangle 18"/>
          <p:cNvSpPr>
            <a:spLocks noChangeArrowheads="1"/>
          </p:cNvSpPr>
          <p:nvPr/>
        </p:nvSpPr>
        <p:spPr bwMode="auto">
          <a:xfrm>
            <a:off x="8294688" y="5818189"/>
            <a:ext cx="220662" cy="1444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3" name="Rectangle 19"/>
          <p:cNvSpPr>
            <a:spLocks noChangeArrowheads="1"/>
          </p:cNvSpPr>
          <p:nvPr/>
        </p:nvSpPr>
        <p:spPr bwMode="auto">
          <a:xfrm>
            <a:off x="7847015" y="6232525"/>
            <a:ext cx="219075" cy="666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4"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5" name="Oval 21"/>
          <p:cNvSpPr>
            <a:spLocks noChangeArrowheads="1"/>
          </p:cNvSpPr>
          <p:nvPr/>
        </p:nvSpPr>
        <p:spPr bwMode="auto">
          <a:xfrm>
            <a:off x="7573965" y="4670426"/>
            <a:ext cx="1443037" cy="946151"/>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6" name="Oval 22"/>
          <p:cNvSpPr>
            <a:spLocks noChangeArrowheads="1"/>
          </p:cNvSpPr>
          <p:nvPr/>
        </p:nvSpPr>
        <p:spPr bwMode="auto">
          <a:xfrm>
            <a:off x="7623177" y="5684837"/>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7"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48"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49" name="Line 25"/>
          <p:cNvSpPr>
            <a:spLocks noChangeShapeType="1"/>
          </p:cNvSpPr>
          <p:nvPr/>
        </p:nvSpPr>
        <p:spPr bwMode="auto">
          <a:xfrm flipV="1">
            <a:off x="6599238" y="4670425"/>
            <a:ext cx="1466850" cy="54133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50" name="Line 26"/>
          <p:cNvSpPr>
            <a:spLocks noChangeShapeType="1"/>
          </p:cNvSpPr>
          <p:nvPr/>
        </p:nvSpPr>
        <p:spPr bwMode="auto">
          <a:xfrm>
            <a:off x="6599238" y="5211763"/>
            <a:ext cx="1357312" cy="3365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53"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4"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5" name="Line 27"/>
          <p:cNvSpPr>
            <a:spLocks noChangeShapeType="1"/>
          </p:cNvSpPr>
          <p:nvPr/>
        </p:nvSpPr>
        <p:spPr bwMode="auto">
          <a:xfrm flipV="1">
            <a:off x="6599240" y="5684838"/>
            <a:ext cx="1558925" cy="133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56" name="Line 28"/>
          <p:cNvSpPr>
            <a:spLocks noChangeShapeType="1"/>
          </p:cNvSpPr>
          <p:nvPr/>
        </p:nvSpPr>
        <p:spPr bwMode="auto">
          <a:xfrm>
            <a:off x="6599238" y="5818189"/>
            <a:ext cx="1358900" cy="742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Espace réservé du pied de page 1">
            <a:extLst>
              <a:ext uri="{FF2B5EF4-FFF2-40B4-BE49-F238E27FC236}">
                <a16:creationId xmlns:a16="http://schemas.microsoft.com/office/drawing/2014/main" id="{F2F2D57C-8A86-470E-A48D-B610D42C1D4C}"/>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C09114F-EA11-4F1A-9CFC-98451D987BA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118</a:t>
            </a:fld>
            <a:endParaRPr lang="en-US" dirty="0"/>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4755" name="Content Placeholder 2"/>
          <p:cNvSpPr>
            <a:spLocks noGrp="1"/>
          </p:cNvSpPr>
          <p:nvPr>
            <p:ph idx="1"/>
          </p:nvPr>
        </p:nvSpPr>
        <p:spPr/>
        <p:txBody>
          <a:bodyPr>
            <a:normAutofit/>
          </a:bodyPr>
          <a:lstStyle/>
          <a:p>
            <a:pPr eaLnBrk="1" hangingPunct="1">
              <a:lnSpc>
                <a:spcPct val="90000"/>
              </a:lnSpc>
            </a:pPr>
            <a:r>
              <a:rPr lang="en-US" altLang="en-US" sz="2100" dirty="0"/>
              <a:t>non-balanced tree-based index </a:t>
            </a:r>
            <a:r>
              <a:rPr lang="en-US" altLang="en-US" sz="2000" dirty="0"/>
              <a:t>with non-overlapping regions, and controlled fan-out rate</a:t>
            </a:r>
          </a:p>
          <a:p>
            <a:pPr lvl="1" eaLnBrk="1" hangingPunct="1">
              <a:lnSpc>
                <a:spcPct val="90000"/>
              </a:lnSpc>
            </a:pPr>
            <a:r>
              <a:rPr lang="en-US" altLang="en-US" sz="2000" dirty="0"/>
              <a:t>base cardinality </a:t>
            </a:r>
            <a:r>
              <a:rPr lang="en-US" altLang="en-US" sz="2000" b="1" i="1" dirty="0"/>
              <a:t>b </a:t>
            </a:r>
            <a:r>
              <a:rPr lang="en-US" altLang="en-US" sz="2000" dirty="0"/>
              <a:t>(optional), segments </a:t>
            </a:r>
            <a:r>
              <a:rPr lang="en-US" altLang="en-US" sz="2000" b="1" i="1" dirty="0"/>
              <a:t>w</a:t>
            </a:r>
            <a:r>
              <a:rPr lang="en-US" altLang="en-US" sz="2000" dirty="0"/>
              <a:t>, threshold </a:t>
            </a:r>
            <a:r>
              <a:rPr lang="en-US" altLang="en-US" sz="2000" b="1" i="1" dirty="0" err="1"/>
              <a:t>th</a:t>
            </a:r>
            <a:endParaRPr lang="en-US" altLang="en-US" sz="2000" dirty="0"/>
          </a:p>
          <a:p>
            <a:pPr lvl="1" eaLnBrk="1" hangingPunct="1">
              <a:lnSpc>
                <a:spcPct val="90000"/>
              </a:lnSpc>
            </a:pPr>
            <a:r>
              <a:rPr lang="en-US" altLang="en-US" sz="2000" dirty="0"/>
              <a:t>hierarchically subdivides SAX space until num. entries ≤ </a:t>
            </a:r>
            <a:r>
              <a:rPr lang="en-US" altLang="en-US" sz="2000" b="1" i="1" dirty="0" err="1"/>
              <a:t>th</a:t>
            </a:r>
            <a:br>
              <a:rPr lang="en-US" altLang="en-US" sz="2000" dirty="0"/>
            </a:br>
            <a:endParaRPr lang="en-US" altLang="en-US" sz="2000" dirty="0"/>
          </a:p>
          <a:p>
            <a:pPr eaLnBrk="1" hangingPunct="1">
              <a:lnSpc>
                <a:spcPct val="90000"/>
              </a:lnSpc>
            </a:pPr>
            <a:r>
              <a:rPr lang="en-US" altLang="en-US" sz="2100" dirty="0"/>
              <a:t>Approximate Search</a:t>
            </a:r>
          </a:p>
          <a:p>
            <a:pPr lvl="1" eaLnBrk="1" hangingPunct="1">
              <a:lnSpc>
                <a:spcPct val="90000"/>
              </a:lnSpc>
            </a:pPr>
            <a:r>
              <a:rPr lang="en-US" altLang="en-US" sz="2000" dirty="0"/>
              <a:t>Match </a:t>
            </a:r>
            <a:r>
              <a:rPr lang="en-US" altLang="en-US" sz="2000" i="1" dirty="0" err="1"/>
              <a:t>i</a:t>
            </a:r>
            <a:r>
              <a:rPr lang="en-US" altLang="en-US" sz="2000" dirty="0" err="1"/>
              <a:t>SAX</a:t>
            </a:r>
            <a:r>
              <a:rPr lang="en-US" altLang="en-US" sz="2000" dirty="0"/>
              <a:t> representation at each level</a:t>
            </a:r>
          </a:p>
          <a:p>
            <a:pPr lvl="1" eaLnBrk="1" hangingPunct="1">
              <a:lnSpc>
                <a:spcPct val="90000"/>
              </a:lnSpc>
              <a:buFont typeface="Wingdings" pitchFamily="2" charset="2"/>
              <a:buNone/>
            </a:pPr>
            <a:endParaRPr lang="en-US" altLang="en-US" dirty="0"/>
          </a:p>
          <a:p>
            <a:pPr eaLnBrk="1" hangingPunct="1">
              <a:lnSpc>
                <a:spcPct val="90000"/>
              </a:lnSpc>
            </a:pPr>
            <a:r>
              <a:rPr lang="en-US" altLang="en-US" sz="2100" dirty="0"/>
              <a:t>Exact Search</a:t>
            </a:r>
          </a:p>
          <a:p>
            <a:pPr lvl="1" eaLnBrk="1" hangingPunct="1">
              <a:lnSpc>
                <a:spcPct val="90000"/>
              </a:lnSpc>
            </a:pPr>
            <a:r>
              <a:rPr lang="en-US" altLang="en-US" sz="2000" dirty="0"/>
              <a:t>Leverage approximate search</a:t>
            </a:r>
          </a:p>
          <a:p>
            <a:pPr lvl="1" eaLnBrk="1" hangingPunct="1">
              <a:lnSpc>
                <a:spcPct val="90000"/>
              </a:lnSpc>
            </a:pPr>
            <a:r>
              <a:rPr lang="en-US" altLang="en-US" sz="2000" dirty="0"/>
              <a:t>Prune search space</a:t>
            </a:r>
          </a:p>
          <a:p>
            <a:pPr lvl="2" eaLnBrk="1" hangingPunct="1">
              <a:lnSpc>
                <a:spcPct val="90000"/>
              </a:lnSpc>
            </a:pPr>
            <a:r>
              <a:rPr lang="en-US" altLang="en-US" sz="1800" dirty="0"/>
              <a:t>Lower bounding distance</a:t>
            </a:r>
          </a:p>
        </p:txBody>
      </p:sp>
      <p:sp>
        <p:nvSpPr>
          <p:cNvPr id="74758"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59"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0"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4761" name="Group 7"/>
          <p:cNvGrpSpPr>
            <a:grpSpLocks/>
          </p:cNvGrpSpPr>
          <p:nvPr/>
        </p:nvGrpSpPr>
        <p:grpSpPr bwMode="auto">
          <a:xfrm>
            <a:off x="7848602" y="3711577"/>
            <a:ext cx="893763" cy="663575"/>
            <a:chOff x="3360" y="1776"/>
            <a:chExt cx="865" cy="473"/>
          </a:xfrm>
        </p:grpSpPr>
        <p:sp>
          <p:nvSpPr>
            <p:cNvPr id="74781"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82"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83"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84"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4762" name="Rectangle 12"/>
          <p:cNvSpPr>
            <a:spLocks noChangeArrowheads="1"/>
          </p:cNvSpPr>
          <p:nvPr/>
        </p:nvSpPr>
        <p:spPr bwMode="auto">
          <a:xfrm>
            <a:off x="8501065" y="4873625"/>
            <a:ext cx="219075" cy="269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3" name="Rectangle 13"/>
          <p:cNvSpPr>
            <a:spLocks noChangeArrowheads="1"/>
          </p:cNvSpPr>
          <p:nvPr/>
        </p:nvSpPr>
        <p:spPr bwMode="auto">
          <a:xfrm>
            <a:off x="8048627" y="5135563"/>
            <a:ext cx="220663" cy="2095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4" name="Rectangle 14"/>
          <p:cNvSpPr>
            <a:spLocks noChangeArrowheads="1"/>
          </p:cNvSpPr>
          <p:nvPr/>
        </p:nvSpPr>
        <p:spPr bwMode="auto">
          <a:xfrm>
            <a:off x="8270877" y="4805363"/>
            <a:ext cx="219075" cy="203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5" name="Rectangle 15"/>
          <p:cNvSpPr>
            <a:spLocks noChangeArrowheads="1"/>
          </p:cNvSpPr>
          <p:nvPr/>
        </p:nvSpPr>
        <p:spPr bwMode="auto">
          <a:xfrm>
            <a:off x="7821613" y="5278439"/>
            <a:ext cx="220662" cy="1920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6" name="Rectangle 16"/>
          <p:cNvSpPr>
            <a:spLocks noChangeArrowheads="1"/>
          </p:cNvSpPr>
          <p:nvPr/>
        </p:nvSpPr>
        <p:spPr bwMode="auto">
          <a:xfrm>
            <a:off x="8523288" y="5954713"/>
            <a:ext cx="220662" cy="142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7" name="Rectangle 17"/>
          <p:cNvSpPr>
            <a:spLocks noChangeArrowheads="1"/>
          </p:cNvSpPr>
          <p:nvPr/>
        </p:nvSpPr>
        <p:spPr bwMode="auto">
          <a:xfrm>
            <a:off x="8072438" y="6088063"/>
            <a:ext cx="220662" cy="682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8" name="Rectangle 18"/>
          <p:cNvSpPr>
            <a:spLocks noChangeArrowheads="1"/>
          </p:cNvSpPr>
          <p:nvPr/>
        </p:nvSpPr>
        <p:spPr bwMode="auto">
          <a:xfrm>
            <a:off x="8294688" y="5818189"/>
            <a:ext cx="220662" cy="1444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9" name="Rectangle 19"/>
          <p:cNvSpPr>
            <a:spLocks noChangeArrowheads="1"/>
          </p:cNvSpPr>
          <p:nvPr/>
        </p:nvSpPr>
        <p:spPr bwMode="auto">
          <a:xfrm>
            <a:off x="7847015" y="6232525"/>
            <a:ext cx="219075" cy="666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0"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1" name="Oval 21"/>
          <p:cNvSpPr>
            <a:spLocks noChangeArrowheads="1"/>
          </p:cNvSpPr>
          <p:nvPr/>
        </p:nvSpPr>
        <p:spPr bwMode="auto">
          <a:xfrm>
            <a:off x="7573965" y="4670426"/>
            <a:ext cx="1443037" cy="946151"/>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2" name="Oval 22"/>
          <p:cNvSpPr>
            <a:spLocks noChangeArrowheads="1"/>
          </p:cNvSpPr>
          <p:nvPr/>
        </p:nvSpPr>
        <p:spPr bwMode="auto">
          <a:xfrm>
            <a:off x="7623177" y="5684837"/>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3"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4"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5" name="Line 25"/>
          <p:cNvSpPr>
            <a:spLocks noChangeShapeType="1"/>
          </p:cNvSpPr>
          <p:nvPr/>
        </p:nvSpPr>
        <p:spPr bwMode="auto">
          <a:xfrm flipV="1">
            <a:off x="6599238" y="4670425"/>
            <a:ext cx="1466850" cy="54133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6" name="Line 26"/>
          <p:cNvSpPr>
            <a:spLocks noChangeShapeType="1"/>
          </p:cNvSpPr>
          <p:nvPr/>
        </p:nvSpPr>
        <p:spPr bwMode="auto">
          <a:xfrm>
            <a:off x="6599238" y="5211763"/>
            <a:ext cx="1357312" cy="3365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7"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8" name="Line 27"/>
          <p:cNvSpPr>
            <a:spLocks noChangeShapeType="1"/>
          </p:cNvSpPr>
          <p:nvPr/>
        </p:nvSpPr>
        <p:spPr bwMode="auto">
          <a:xfrm flipV="1">
            <a:off x="6599240" y="5684838"/>
            <a:ext cx="1558925" cy="133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9" name="Line 28"/>
          <p:cNvSpPr>
            <a:spLocks noChangeShapeType="1"/>
          </p:cNvSpPr>
          <p:nvPr/>
        </p:nvSpPr>
        <p:spPr bwMode="auto">
          <a:xfrm>
            <a:off x="6599238" y="5818189"/>
            <a:ext cx="1358900" cy="742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80"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 name="Espace réservé du pied de page 1">
            <a:extLst>
              <a:ext uri="{FF2B5EF4-FFF2-40B4-BE49-F238E27FC236}">
                <a16:creationId xmlns:a16="http://schemas.microsoft.com/office/drawing/2014/main" id="{94828B84-46BF-4745-8913-B28D18551CB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C6AB710A-9560-41AF-8A20-75E1C3EBFC7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119</a:t>
            </a:fld>
            <a:endParaRPr lang="en-US"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High-d Similarity Search</a:t>
            </a:r>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7" y="2662240"/>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Problem Variations</a:t>
            </a:r>
          </a:p>
        </p:txBody>
      </p:sp>
    </p:spTree>
    <p:extLst>
      <p:ext uri="{BB962C8B-B14F-4D97-AF65-F5344CB8AC3E}">
        <p14:creationId xmlns:p14="http://schemas.microsoft.com/office/powerpoint/2010/main" val="32740300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324B4-FA4B-4AD8-B667-498AC64CDF64}"/>
              </a:ext>
            </a:extLst>
          </p:cNvPr>
          <p:cNvSpPr>
            <a:spLocks noGrp="1"/>
          </p:cNvSpPr>
          <p:nvPr>
            <p:ph type="title"/>
          </p:nvPr>
        </p:nvSpPr>
        <p:spPr/>
        <p:txBody>
          <a:bodyPr/>
          <a:lstStyle/>
          <a:p>
            <a:r>
              <a:rPr lang="en-US" dirty="0"/>
              <a:t>ADS+</a:t>
            </a:r>
          </a:p>
        </p:txBody>
      </p:sp>
      <p:sp>
        <p:nvSpPr>
          <p:cNvPr id="7" name="Content Placeholder 6">
            <a:extLst>
              <a:ext uri="{FF2B5EF4-FFF2-40B4-BE49-F238E27FC236}">
                <a16:creationId xmlns:a16="http://schemas.microsoft.com/office/drawing/2014/main" id="{6881759C-DFD0-468C-A609-DD9F1F5EBD5D}"/>
              </a:ext>
            </a:extLst>
          </p:cNvPr>
          <p:cNvSpPr>
            <a:spLocks noGrp="1"/>
          </p:cNvSpPr>
          <p:nvPr>
            <p:ph idx="1"/>
          </p:nvPr>
        </p:nvSpPr>
        <p:spPr/>
        <p:txBody>
          <a:bodyPr>
            <a:normAutofit/>
          </a:bodyPr>
          <a:lstStyle/>
          <a:p>
            <a:r>
              <a:rPr lang="en-US" altLang="en-US" sz="2000" dirty="0">
                <a:solidFill>
                  <a:srgbClr val="C00000"/>
                </a:solidFill>
              </a:rPr>
              <a:t>novel paradigm </a:t>
            </a:r>
            <a:r>
              <a:rPr lang="en-US" altLang="en-US" sz="2000" dirty="0"/>
              <a:t>for building a data series index</a:t>
            </a:r>
          </a:p>
          <a:p>
            <a:pPr lvl="1" eaLnBrk="1" hangingPunct="1"/>
            <a:r>
              <a:rPr lang="en-US" altLang="en-US" sz="2000" dirty="0"/>
              <a:t>does not build entire index and then answer queries</a:t>
            </a:r>
          </a:p>
          <a:p>
            <a:pPr lvl="1" eaLnBrk="1" hangingPunct="1"/>
            <a:r>
              <a:rPr lang="en-US" altLang="en-US" sz="2000" dirty="0"/>
              <a:t>starts answering queries by building the part of the index needed by those queries</a:t>
            </a:r>
          </a:p>
          <a:p>
            <a:r>
              <a:rPr lang="en-US" altLang="en-US" sz="2000" dirty="0"/>
              <a:t>still guarantees </a:t>
            </a:r>
            <a:r>
              <a:rPr lang="en-US" altLang="en-US" sz="2000" dirty="0">
                <a:solidFill>
                  <a:srgbClr val="C00000"/>
                </a:solidFill>
              </a:rPr>
              <a:t>correct answers</a:t>
            </a:r>
          </a:p>
          <a:p>
            <a:pPr>
              <a:buFont typeface="Georgia" charset="0"/>
              <a:buChar char="•"/>
              <a:defRPr/>
            </a:pPr>
            <a:r>
              <a:rPr lang="en-US" sz="2000" dirty="0">
                <a:ea typeface="ＭＳ Ｐゴシック" charset="0"/>
              </a:rPr>
              <a:t>intuition for proposed solution</a:t>
            </a:r>
          </a:p>
          <a:p>
            <a:pPr lvl="1">
              <a:buFont typeface="Georgia" charset="0"/>
              <a:buChar char="▫"/>
              <a:defRPr/>
            </a:pPr>
            <a:r>
              <a:rPr lang="en-US" sz="2000" dirty="0">
                <a:ea typeface="ＭＳ Ｐゴシック" charset="0"/>
              </a:rPr>
              <a:t>builds index using only </a:t>
            </a:r>
            <a:r>
              <a:rPr lang="en-US" sz="2000" i="1" dirty="0" err="1">
                <a:ea typeface="ＭＳ Ｐゴシック" charset="0"/>
              </a:rPr>
              <a:t>i</a:t>
            </a:r>
            <a:r>
              <a:rPr lang="en-US" sz="2000" dirty="0" err="1">
                <a:ea typeface="ＭＳ Ｐゴシック" charset="0"/>
              </a:rPr>
              <a:t>SAX</a:t>
            </a:r>
            <a:r>
              <a:rPr lang="en-US" sz="2000" dirty="0">
                <a:ea typeface="ＭＳ Ｐゴシック" charset="0"/>
              </a:rPr>
              <a:t> summaries; uses large leaf size</a:t>
            </a:r>
          </a:p>
          <a:p>
            <a:pPr lvl="1">
              <a:buFont typeface="Georgia" charset="0"/>
              <a:buChar char="▫"/>
              <a:defRPr/>
            </a:pPr>
            <a:r>
              <a:rPr lang="en-US" sz="2000" dirty="0">
                <a:ea typeface="ＭＳ Ｐゴシック" charset="0"/>
              </a:rPr>
              <a:t>postpones leaf materialization to query time</a:t>
            </a:r>
          </a:p>
          <a:p>
            <a:pPr lvl="2">
              <a:buFont typeface="Georgia" charset="0"/>
              <a:buChar char="▫"/>
              <a:defRPr/>
            </a:pPr>
            <a:r>
              <a:rPr lang="en-US" sz="2000" dirty="0">
                <a:ea typeface="ＭＳ Ｐゴシック" charset="0"/>
              </a:rPr>
              <a:t>only materialize (at query time) leaves needed by queries</a:t>
            </a:r>
          </a:p>
          <a:p>
            <a:pPr lvl="1">
              <a:buFont typeface="Georgia" charset="0"/>
              <a:buChar char="▫"/>
              <a:defRPr/>
            </a:pPr>
            <a:r>
              <a:rPr lang="en-US" sz="2000" dirty="0">
                <a:ea typeface="ＭＳ Ｐゴシック" charset="0"/>
              </a:rPr>
              <a:t>parts that are queried more are refined more</a:t>
            </a:r>
          </a:p>
          <a:p>
            <a:pPr lvl="2">
              <a:buFont typeface="Georgia" charset="0"/>
              <a:buChar char="▫"/>
              <a:defRPr/>
            </a:pPr>
            <a:r>
              <a:rPr lang="en-US" sz="2000" dirty="0">
                <a:ea typeface="ＭＳ Ｐゴシック" charset="0"/>
              </a:rPr>
              <a:t>use smaller leaf sizes (reduced leaf materialization and query answering costs)</a:t>
            </a:r>
          </a:p>
          <a:p>
            <a:endParaRPr lang="en-US" sz="1800" dirty="0"/>
          </a:p>
        </p:txBody>
      </p:sp>
      <p:grpSp>
        <p:nvGrpSpPr>
          <p:cNvPr id="14" name="Group 13">
            <a:extLst>
              <a:ext uri="{FF2B5EF4-FFF2-40B4-BE49-F238E27FC236}">
                <a16:creationId xmlns:a16="http://schemas.microsoft.com/office/drawing/2014/main" id="{4F8B7F06-50D2-450B-A239-9C4AC8215980}"/>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71610DF1-CD50-42AF-BAF0-AC61A302520B}"/>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A231B18F-33EA-4AA0-AF70-AAA56747BE68}"/>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7" name="Rounded Rectangle 12">
            <a:extLst>
              <a:ext uri="{FF2B5EF4-FFF2-40B4-BE49-F238E27FC236}">
                <a16:creationId xmlns:a16="http://schemas.microsoft.com/office/drawing/2014/main" id="{5124F8B3-77F7-4E2D-B4CE-854BE5167CBD}"/>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12">
            <a:extLst>
              <a:ext uri="{FF2B5EF4-FFF2-40B4-BE49-F238E27FC236}">
                <a16:creationId xmlns:a16="http://schemas.microsoft.com/office/drawing/2014/main" id="{2A3224CA-5C5D-446A-8404-DAB9F180D62E}"/>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12">
            <a:extLst>
              <a:ext uri="{FF2B5EF4-FFF2-40B4-BE49-F238E27FC236}">
                <a16:creationId xmlns:a16="http://schemas.microsoft.com/office/drawing/2014/main" id="{7C55E5E2-9CF8-4E3F-91C5-8C85E7B64C02}"/>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 name="Espace réservé du pied de page 1">
            <a:extLst>
              <a:ext uri="{FF2B5EF4-FFF2-40B4-BE49-F238E27FC236}">
                <a16:creationId xmlns:a16="http://schemas.microsoft.com/office/drawing/2014/main" id="{B4936177-9060-438A-8082-ED3C32695B0A}"/>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0A4DFBE-B19F-4BF8-8FBD-796D74C21A3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120</a:t>
            </a:fld>
            <a:endParaRPr lang="en-US" dirty="0"/>
          </a:p>
        </p:txBody>
      </p:sp>
    </p:spTree>
    <p:extLst>
      <p:ext uri="{BB962C8B-B14F-4D97-AF65-F5344CB8AC3E}">
        <p14:creationId xmlns:p14="http://schemas.microsoft.com/office/powerpoint/2010/main" val="32280336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2092819"/>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grpSp>
        <p:nvGrpSpPr>
          <p:cNvPr id="4" name="Group 3"/>
          <p:cNvGrpSpPr/>
          <p:nvPr/>
        </p:nvGrpSpPr>
        <p:grpSpPr>
          <a:xfrm>
            <a:off x="2994063" y="2122249"/>
            <a:ext cx="885409" cy="1019777"/>
            <a:chOff x="2994061" y="2122247"/>
            <a:chExt cx="885409" cy="1019777"/>
          </a:xfrm>
          <a:solidFill>
            <a:schemeClr val="accent2">
              <a:lumMod val="40000"/>
              <a:lumOff val="60000"/>
            </a:schemeClr>
          </a:solidFill>
        </p:grpSpPr>
        <p:sp>
          <p:nvSpPr>
            <p:cNvPr id="96" name="Oval 95"/>
            <p:cNvSpPr/>
            <p:nvPr/>
          </p:nvSpPr>
          <p:spPr>
            <a:xfrm>
              <a:off x="2994061" y="2393225"/>
              <a:ext cx="803479" cy="748799"/>
            </a:xfrm>
            <a:prstGeom prst="ellipse">
              <a:avLst/>
            </a:prstGeom>
            <a:grp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L1</a:t>
              </a:r>
            </a:p>
          </p:txBody>
        </p:sp>
        <p:cxnSp>
          <p:nvCxnSpPr>
            <p:cNvPr id="99" name="Straight Arrow Connector 98"/>
            <p:cNvCxnSpPr>
              <a:stCxn id="77" idx="4"/>
              <a:endCxn id="96" idx="0"/>
            </p:cNvCxnSpPr>
            <p:nvPr/>
          </p:nvCxnSpPr>
          <p:spPr>
            <a:xfrm flipH="1">
              <a:off x="3395801" y="2122247"/>
              <a:ext cx="483669" cy="270978"/>
            </a:xfrm>
            <a:prstGeom prst="straightConnector1">
              <a:avLst/>
            </a:prstGeom>
            <a:grpFill/>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96" idx="4"/>
            <a:endCxn id="64" idx="0"/>
          </p:cNvCxnSpPr>
          <p:nvPr/>
        </p:nvCxnSpPr>
        <p:spPr>
          <a:xfrm>
            <a:off x="3395801" y="3142024"/>
            <a:ext cx="2658" cy="1623157"/>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2" name="TextBox 1"/>
          <p:cNvSpPr txBox="1"/>
          <p:nvPr/>
        </p:nvSpPr>
        <p:spPr>
          <a:xfrm>
            <a:off x="1846135" y="4297783"/>
            <a:ext cx="12320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a:ea typeface="+mn-ea"/>
                <a:cs typeface="Gill Sans"/>
              </a:rPr>
              <a:t>TOO BIG!</a:t>
            </a:r>
          </a:p>
        </p:txBody>
      </p:sp>
      <p:cxnSp>
        <p:nvCxnSpPr>
          <p:cNvPr id="40" name="Straight Arrow Connector 39"/>
          <p:cNvCxnSpPr/>
          <p:nvPr/>
        </p:nvCxnSpPr>
        <p:spPr>
          <a:xfrm flipH="1" flipV="1">
            <a:off x="1258108" y="5161423"/>
            <a:ext cx="1672991" cy="109236"/>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1234808" y="4495647"/>
            <a:ext cx="1688458" cy="82963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024155" y="4765311"/>
            <a:ext cx="1906942" cy="50534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1397109" y="4983912"/>
            <a:ext cx="1526158" cy="5598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4" idx="1"/>
          </p:cNvCxnSpPr>
          <p:nvPr/>
        </p:nvCxnSpPr>
        <p:spPr>
          <a:xfrm flipH="1" flipV="1">
            <a:off x="1397109" y="4441027"/>
            <a:ext cx="1533988" cy="137056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1548101" y="5652987"/>
            <a:ext cx="1375166" cy="53252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548101" y="4297785"/>
            <a:ext cx="1382996" cy="17375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1620883" y="5543750"/>
            <a:ext cx="1302384" cy="98312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89872715-5E9F-4C04-9D13-04A909A17CBA}"/>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3" name="Rectangle 52">
              <a:extLst>
                <a:ext uri="{FF2B5EF4-FFF2-40B4-BE49-F238E27FC236}">
                  <a16:creationId xmlns:a16="http://schemas.microsoft.com/office/drawing/2014/main" id="{A4F9BE70-9361-4452-85A6-98C6E62BCBB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4" name="Rectangle 53">
              <a:extLst>
                <a:ext uri="{FF2B5EF4-FFF2-40B4-BE49-F238E27FC236}">
                  <a16:creationId xmlns:a16="http://schemas.microsoft.com/office/drawing/2014/main" id="{4FC5AF94-CB94-443B-B346-02964E473ED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56" name="Rounded Rectangle 12">
            <a:extLst>
              <a:ext uri="{FF2B5EF4-FFF2-40B4-BE49-F238E27FC236}">
                <a16:creationId xmlns:a16="http://schemas.microsoft.com/office/drawing/2014/main" id="{8ADE35A3-FBAE-46B7-B51C-5EEBE8A00B58}"/>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7" name="Rounded Rectangle 12">
            <a:extLst>
              <a:ext uri="{FF2B5EF4-FFF2-40B4-BE49-F238E27FC236}">
                <a16:creationId xmlns:a16="http://schemas.microsoft.com/office/drawing/2014/main" id="{517B065D-79CB-404F-94DA-0F9832D26A2C}"/>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9" name="Rounded Rectangle 12">
            <a:extLst>
              <a:ext uri="{FF2B5EF4-FFF2-40B4-BE49-F238E27FC236}">
                <a16:creationId xmlns:a16="http://schemas.microsoft.com/office/drawing/2014/main" id="{25DAA7FA-C237-4557-8DE3-3221B6CCB3BC}"/>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EADB1BBD-96FC-42F4-AB0E-A5CF51039B1E}"/>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6A2179D0-1FF7-47A2-B1EC-6FAE8B652972}"/>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121</a:t>
            </a:fld>
            <a:endParaRPr lang="en-US" dirty="0"/>
          </a:p>
        </p:txBody>
      </p:sp>
    </p:spTree>
    <p:extLst>
      <p:ext uri="{BB962C8B-B14F-4D97-AF65-F5344CB8AC3E}">
        <p14:creationId xmlns:p14="http://schemas.microsoft.com/office/powerpoint/2010/main" val="2769159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52" name="Folded Corner 51"/>
          <p:cNvSpPr/>
          <p:nvPr/>
        </p:nvSpPr>
        <p:spPr>
          <a:xfrm>
            <a:off x="1881367" y="4765311"/>
            <a:ext cx="934724" cy="1078968"/>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799167" y="2122249"/>
            <a:ext cx="2139956" cy="3913073"/>
          </a:xfrm>
          <a:prstGeom prst="rect">
            <a:avLst/>
          </a:prstGeom>
          <a:noFill/>
          <a:ln w="3810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9" name="Straight Arrow Connector 68"/>
          <p:cNvCxnSpPr>
            <a:stCxn id="52" idx="1"/>
          </p:cNvCxnSpPr>
          <p:nvPr/>
        </p:nvCxnSpPr>
        <p:spPr>
          <a:xfrm flipH="1">
            <a:off x="1548101" y="5304795"/>
            <a:ext cx="333266" cy="34819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2" idx="1"/>
          </p:cNvCxnSpPr>
          <p:nvPr/>
        </p:nvCxnSpPr>
        <p:spPr>
          <a:xfrm flipH="1" flipV="1">
            <a:off x="1548101" y="4297784"/>
            <a:ext cx="333266" cy="1007011"/>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1397109" y="4983912"/>
            <a:ext cx="484258" cy="66907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2" idx="1"/>
          </p:cNvCxnSpPr>
          <p:nvPr/>
        </p:nvCxnSpPr>
        <p:spPr>
          <a:xfrm flipH="1" flipV="1">
            <a:off x="1620883" y="4983912"/>
            <a:ext cx="260484" cy="32088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09798" y="1706924"/>
            <a:ext cx="16979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FF"/>
                </a:solidFill>
                <a:effectLst/>
                <a:uLnTx/>
                <a:uFillTx/>
                <a:latin typeface="Gill Sans"/>
                <a:ea typeface="+mn-ea"/>
                <a:cs typeface="Gill Sans"/>
              </a:rPr>
              <a:t>Adaptive split</a:t>
            </a:r>
          </a:p>
        </p:txBody>
      </p:sp>
      <p:sp>
        <p:nvSpPr>
          <p:cNvPr id="25" name="TextBox 24"/>
          <p:cNvSpPr txBox="1"/>
          <p:nvPr/>
        </p:nvSpPr>
        <p:spPr>
          <a:xfrm>
            <a:off x="1830928" y="6107009"/>
            <a:ext cx="28345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Create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smaller</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leaf</a:t>
            </a:r>
          </a:p>
        </p:txBody>
      </p:sp>
      <p:grpSp>
        <p:nvGrpSpPr>
          <p:cNvPr id="56" name="Group 55">
            <a:extLst>
              <a:ext uri="{FF2B5EF4-FFF2-40B4-BE49-F238E27FC236}">
                <a16:creationId xmlns:a16="http://schemas.microsoft.com/office/drawing/2014/main" id="{C8483FAB-B819-4DA3-BD9B-9EEFC4B7C018}"/>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7" name="Rectangle 56">
              <a:extLst>
                <a:ext uri="{FF2B5EF4-FFF2-40B4-BE49-F238E27FC236}">
                  <a16:creationId xmlns:a16="http://schemas.microsoft.com/office/drawing/2014/main" id="{C4C19CCA-8BA3-4C29-A147-EC9CED82F3D7}"/>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8" name="Rectangle 57">
              <a:extLst>
                <a:ext uri="{FF2B5EF4-FFF2-40B4-BE49-F238E27FC236}">
                  <a16:creationId xmlns:a16="http://schemas.microsoft.com/office/drawing/2014/main" id="{1A7A38DB-582B-450F-A7E5-336920C0F21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60" name="Rounded Rectangle 12">
            <a:extLst>
              <a:ext uri="{FF2B5EF4-FFF2-40B4-BE49-F238E27FC236}">
                <a16:creationId xmlns:a16="http://schemas.microsoft.com/office/drawing/2014/main" id="{77FAB560-6330-4878-B6E5-1EDA8EBD708B}"/>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12">
            <a:extLst>
              <a:ext uri="{FF2B5EF4-FFF2-40B4-BE49-F238E27FC236}">
                <a16:creationId xmlns:a16="http://schemas.microsoft.com/office/drawing/2014/main" id="{F6FF1C69-2473-48BB-BE58-8F9A5F6A2B1B}"/>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3" name="Rounded Rectangle 12">
            <a:extLst>
              <a:ext uri="{FF2B5EF4-FFF2-40B4-BE49-F238E27FC236}">
                <a16:creationId xmlns:a16="http://schemas.microsoft.com/office/drawing/2014/main" id="{B0B84A67-1E48-47EC-ABDF-D3D33345CB38}"/>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 name="Espace réservé du pied de page 1">
            <a:extLst>
              <a:ext uri="{FF2B5EF4-FFF2-40B4-BE49-F238E27FC236}">
                <a16:creationId xmlns:a16="http://schemas.microsoft.com/office/drawing/2014/main" id="{953AAD41-799B-4040-97B3-27B8B1AB51CD}"/>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7B184237-0C9B-47E3-9780-37FD9AAC322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122</a:t>
            </a:fld>
            <a:endParaRPr lang="en-US" dirty="0"/>
          </a:p>
        </p:txBody>
      </p:sp>
    </p:spTree>
    <p:extLst>
      <p:ext uri="{BB962C8B-B14F-4D97-AF65-F5344CB8AC3E}">
        <p14:creationId xmlns:p14="http://schemas.microsoft.com/office/powerpoint/2010/main" val="679002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112672" y="281064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2" name="Folded Corner 51"/>
          <p:cNvSpPr/>
          <p:nvPr/>
        </p:nvSpPr>
        <p:spPr>
          <a:xfrm>
            <a:off x="1881367" y="4765311"/>
            <a:ext cx="934724" cy="1078968"/>
          </a:xfrm>
          <a:prstGeom prst="foldedCorner">
            <a:avLst>
              <a:gd name="adj" fmla="val 49976"/>
            </a:avLst>
          </a:prstGeom>
          <a:solidFill>
            <a:schemeClr val="accent3">
              <a:lumMod val="60000"/>
              <a:lumOff val="4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FULL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1">
              <a:lumMod val="40000"/>
              <a:lumOff val="60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29A24234-D655-4348-AEDE-93D0E85414CD}"/>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40" name="Rectangle 39">
              <a:extLst>
                <a:ext uri="{FF2B5EF4-FFF2-40B4-BE49-F238E27FC236}">
                  <a16:creationId xmlns:a16="http://schemas.microsoft.com/office/drawing/2014/main" id="{FE944608-0237-4E5D-AD6B-D6C0F5380E4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1" name="Rectangle 40">
              <a:extLst>
                <a:ext uri="{FF2B5EF4-FFF2-40B4-BE49-F238E27FC236}">
                  <a16:creationId xmlns:a16="http://schemas.microsoft.com/office/drawing/2014/main" id="{EA4C26E3-C960-4C94-A301-D1AE5C74A635}"/>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2" name="Rounded Rectangle 12">
            <a:extLst>
              <a:ext uri="{FF2B5EF4-FFF2-40B4-BE49-F238E27FC236}">
                <a16:creationId xmlns:a16="http://schemas.microsoft.com/office/drawing/2014/main" id="{208DF5C1-595A-40B4-BC86-AA2013F00C1C}"/>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12">
            <a:extLst>
              <a:ext uri="{FF2B5EF4-FFF2-40B4-BE49-F238E27FC236}">
                <a16:creationId xmlns:a16="http://schemas.microsoft.com/office/drawing/2014/main" id="{7B8E3578-78EC-4259-BAD5-67DEF2468531}"/>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4" name="Rounded Rectangle 12">
            <a:extLst>
              <a:ext uri="{FF2B5EF4-FFF2-40B4-BE49-F238E27FC236}">
                <a16:creationId xmlns:a16="http://schemas.microsoft.com/office/drawing/2014/main" id="{1AB4F155-B6A4-4FD2-81FD-68A36AE0FCAA}"/>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 name="Espace réservé du pied de page 1">
            <a:extLst>
              <a:ext uri="{FF2B5EF4-FFF2-40B4-BE49-F238E27FC236}">
                <a16:creationId xmlns:a16="http://schemas.microsoft.com/office/drawing/2014/main" id="{7E516DC1-017F-44BF-A741-25312E03726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849F7D2-14C8-4EFD-B73A-CE1B3D61750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123</a:t>
            </a:fld>
            <a:endParaRPr lang="en-US" dirty="0"/>
          </a:p>
        </p:txBody>
      </p:sp>
    </p:spTree>
    <p:extLst>
      <p:ext uri="{BB962C8B-B14F-4D97-AF65-F5344CB8AC3E}">
        <p14:creationId xmlns:p14="http://schemas.microsoft.com/office/powerpoint/2010/main" val="433773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a16="http://schemas.microsoft.com/office/drawing/2014/main" id="{1D455233-7044-4778-AF31-1E0E05E42E8A}"/>
              </a:ext>
            </a:extLst>
          </p:cNvPr>
          <p:cNvSpPr/>
          <p:nvPr/>
        </p:nvSpPr>
        <p:spPr>
          <a:xfrm>
            <a:off x="593164" y="1372172"/>
            <a:ext cx="2574744" cy="415498"/>
          </a:xfrm>
          <a:prstGeom prst="rect">
            <a:avLst/>
          </a:prstGeom>
        </p:spPr>
        <p:txBody>
          <a:bodyPr wrap="none">
            <a:spAutoFit/>
          </a:bodyPr>
          <a:lstStyle/>
          <a:p>
            <a:r>
              <a:rPr lang="en-US" altLang="zh-CN" sz="2100" b="1" dirty="0">
                <a:solidFill>
                  <a:schemeClr val="tx2"/>
                </a:solidFill>
                <a:latin typeface="+mj-lt"/>
              </a:rPr>
              <a:t>ADS Index creation</a:t>
            </a:r>
            <a:endParaRPr lang="zh-CN" altLang="en-US" sz="2100" b="1" dirty="0">
              <a:solidFill>
                <a:schemeClr val="tx2"/>
              </a:solidFill>
              <a:latin typeface="+mj-lt"/>
            </a:endParaRPr>
          </a:p>
        </p:txBody>
      </p:sp>
      <p:sp>
        <p:nvSpPr>
          <p:cNvPr id="5" name="Footer Placeholder 4">
            <a:extLst>
              <a:ext uri="{FF2B5EF4-FFF2-40B4-BE49-F238E27FC236}">
                <a16:creationId xmlns:a16="http://schemas.microsoft.com/office/drawing/2014/main" id="{201B6DE4-ACA7-44CB-9AAB-60504F466F88}"/>
              </a:ext>
            </a:extLst>
          </p:cNvPr>
          <p:cNvSpPr>
            <a:spLocks noGrp="1"/>
          </p:cNvSpPr>
          <p:nvPr>
            <p:ph type="ftr" sz="quarter" idx="11"/>
          </p:nvPr>
        </p:nvSpPr>
        <p:spPr/>
        <p:txBody>
          <a:bodyPr/>
          <a:lstStyle/>
          <a:p>
            <a:r>
              <a:rPr lang="en-US" altLang="zh-CN"/>
              <a:t>Echihabi, Zoumpatianos, Palpanas - VLDB 2021</a:t>
            </a:r>
            <a:endParaRPr lang="zh-CN" altLang="en-US" dirty="0"/>
          </a:p>
        </p:txBody>
      </p:sp>
      <p:sp>
        <p:nvSpPr>
          <p:cNvPr id="4" name="Slide Number Placeholder 3">
            <a:extLst>
              <a:ext uri="{FF2B5EF4-FFF2-40B4-BE49-F238E27FC236}">
                <a16:creationId xmlns:a16="http://schemas.microsoft.com/office/drawing/2014/main" id="{2930BEDA-DBD2-47DD-999A-E3D21AC4088B}"/>
              </a:ext>
            </a:extLst>
          </p:cNvPr>
          <p:cNvSpPr>
            <a:spLocks noGrp="1"/>
          </p:cNvSpPr>
          <p:nvPr>
            <p:ph type="sldNum" sz="quarter" idx="12"/>
          </p:nvPr>
        </p:nvSpPr>
        <p:spPr>
          <a:xfrm>
            <a:off x="-119619" y="15020"/>
            <a:ext cx="762000" cy="365760"/>
          </a:xfrm>
        </p:spPr>
        <p:txBody>
          <a:bodyPr/>
          <a:lstStyle/>
          <a:p>
            <a:fld id="{D8D6A206-5653-4338-98D8-6B5D137662F8}" type="slidenum">
              <a:rPr lang="en-US" smtClean="0"/>
              <a:pPr/>
              <a:t>124</a:t>
            </a:fld>
            <a:endParaRPr lang="en-US" dirty="0"/>
          </a:p>
        </p:txBody>
      </p:sp>
      <p:graphicFrame>
        <p:nvGraphicFramePr>
          <p:cNvPr id="9" name="图表 11">
            <a:extLst>
              <a:ext uri="{FF2B5EF4-FFF2-40B4-BE49-F238E27FC236}">
                <a16:creationId xmlns:a16="http://schemas.microsoft.com/office/drawing/2014/main" id="{1B4DCB47-154E-44BD-BFCF-AAEC5BAA9575}"/>
              </a:ext>
            </a:extLst>
          </p:cNvPr>
          <p:cNvGraphicFramePr/>
          <p:nvPr/>
        </p:nvGraphicFramePr>
        <p:xfrm>
          <a:off x="1395511" y="2040141"/>
          <a:ext cx="6352978" cy="3555136"/>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2">
            <a:extLst>
              <a:ext uri="{FF2B5EF4-FFF2-40B4-BE49-F238E27FC236}">
                <a16:creationId xmlns:a16="http://schemas.microsoft.com/office/drawing/2014/main" id="{CB75A372-5C5B-4ED3-BA3A-0857BD9EBA67}"/>
              </a:ext>
            </a:extLst>
          </p:cNvPr>
          <p:cNvSpPr/>
          <p:nvPr/>
        </p:nvSpPr>
        <p:spPr>
          <a:xfrm>
            <a:off x="1635138" y="5796691"/>
            <a:ext cx="5873724" cy="369332"/>
          </a:xfrm>
          <a:prstGeom prst="rect">
            <a:avLst/>
          </a:prstGeom>
        </p:spPr>
        <p:txBody>
          <a:bodyPr wrap="none">
            <a:spAutoFit/>
          </a:bodyPr>
          <a:lstStyle/>
          <a:p>
            <a:pPr algn="ctr"/>
            <a:r>
              <a:rPr lang="en-US" dirty="0">
                <a:latin typeface="Open Sans" panose="020B0604020202020204"/>
              </a:rPr>
              <a:t>~60% of time spent in CPU: potential for improvement!</a:t>
            </a:r>
            <a:endParaRPr lang="en-US" sz="2400" dirty="0">
              <a:latin typeface="Open Sans" panose="020B0604020202020204"/>
            </a:endParaRPr>
          </a:p>
        </p:txBody>
      </p:sp>
      <p:graphicFrame>
        <p:nvGraphicFramePr>
          <p:cNvPr id="11" name="图表 11">
            <a:extLst>
              <a:ext uri="{FF2B5EF4-FFF2-40B4-BE49-F238E27FC236}">
                <a16:creationId xmlns:a16="http://schemas.microsoft.com/office/drawing/2014/main" id="{033A16F9-5C99-4BFF-8CCC-506EB13CE23F}"/>
              </a:ext>
            </a:extLst>
          </p:cNvPr>
          <p:cNvGraphicFramePr/>
          <p:nvPr/>
        </p:nvGraphicFramePr>
        <p:xfrm>
          <a:off x="1624143" y="1486221"/>
          <a:ext cx="7443657" cy="4326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图表 11">
            <a:extLst>
              <a:ext uri="{FF2B5EF4-FFF2-40B4-BE49-F238E27FC236}">
                <a16:creationId xmlns:a16="http://schemas.microsoft.com/office/drawing/2014/main" id="{7965373D-2B07-4200-B185-1639262F4831}"/>
              </a:ext>
            </a:extLst>
          </p:cNvPr>
          <p:cNvGraphicFramePr/>
          <p:nvPr/>
        </p:nvGraphicFramePr>
        <p:xfrm>
          <a:off x="1419934" y="1792661"/>
          <a:ext cx="6828610" cy="39602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endParaRPr lang="en-US" dirty="0"/>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F2137C8-CBCA-49F8-A095-CB156CF2F3F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EDB9C42F-8A91-44B9-B484-2FCEBF0608AD}"/>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AB87D4A-F0FB-44C7-AAFD-6E621904E7D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125</a:t>
            </a:fld>
            <a:endParaRPr lang="en-US" dirty="0"/>
          </a:p>
        </p:txBody>
      </p:sp>
    </p:spTree>
    <p:extLst>
      <p:ext uri="{BB962C8B-B14F-4D97-AF65-F5344CB8AC3E}">
        <p14:creationId xmlns:p14="http://schemas.microsoft.com/office/powerpoint/2010/main" val="30420706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normAutofit/>
          </a:bodyPr>
          <a:lstStyle/>
          <a:p>
            <a:endParaRPr lang="en-US" sz="20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endParaRPr lang="en-US" sz="2000" dirty="0"/>
          </a:p>
        </p:txBody>
      </p:sp>
      <p:sp>
        <p:nvSpPr>
          <p:cNvPr id="10" name="Rectangle 9">
            <a:extLst>
              <a:ext uri="{FF2B5EF4-FFF2-40B4-BE49-F238E27FC236}">
                <a16:creationId xmlns:a16="http://schemas.microsoft.com/office/drawing/2014/main" id="{AE21C621-91E6-48BE-92C5-C1206834688B}"/>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55309B07-01CA-4ED5-9C83-A1B489DBAB51}"/>
              </a:ext>
            </a:extLst>
          </p:cNvPr>
          <p:cNvPicPr>
            <a:picLocks noChangeAspect="1"/>
          </p:cNvPicPr>
          <p:nvPr/>
        </p:nvPicPr>
        <p:blipFill rotWithShape="1">
          <a:blip r:embed="rId3"/>
          <a:srcRect l="2839"/>
          <a:stretch/>
        </p:blipFill>
        <p:spPr>
          <a:xfrm>
            <a:off x="321645" y="3373044"/>
            <a:ext cx="4748179" cy="2621445"/>
          </a:xfrm>
          <a:prstGeom prst="rect">
            <a:avLst/>
          </a:prstGeom>
        </p:spPr>
      </p:pic>
      <p:pic>
        <p:nvPicPr>
          <p:cNvPr id="8" name="Picture 7">
            <a:extLst>
              <a:ext uri="{FF2B5EF4-FFF2-40B4-BE49-F238E27FC236}">
                <a16:creationId xmlns:a16="http://schemas.microsoft.com/office/drawing/2014/main" id="{E8BCE50E-7336-4C7D-A1C3-9ECFFCF9C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569" y="3253311"/>
            <a:ext cx="3609356" cy="2679455"/>
          </a:xfrm>
          <a:prstGeom prst="rect">
            <a:avLst/>
          </a:prstGeom>
        </p:spPr>
      </p:pic>
      <p:sp>
        <p:nvSpPr>
          <p:cNvPr id="19" name="Curved Up Arrow 10">
            <a:extLst>
              <a:ext uri="{FF2B5EF4-FFF2-40B4-BE49-F238E27FC236}">
                <a16:creationId xmlns:a16="http://schemas.microsoft.com/office/drawing/2014/main" id="{C316E4E5-7810-4D1B-9E73-AEF07C22D007}"/>
              </a:ext>
            </a:extLst>
          </p:cNvPr>
          <p:cNvSpPr/>
          <p:nvPr/>
        </p:nvSpPr>
        <p:spPr>
          <a:xfrm rot="1787090">
            <a:off x="4007024" y="5218832"/>
            <a:ext cx="1306804" cy="5184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F0150302-79B2-4B00-982E-62E6B98334D1}"/>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485E5BAD-046C-40B9-B591-AB22013AC1A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2830714-EEC2-4A16-B591-519BC36DC74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6576930-3639-4D17-B44F-046DCCBD9F0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8">
            <a:extLst>
              <a:ext uri="{FF2B5EF4-FFF2-40B4-BE49-F238E27FC236}">
                <a16:creationId xmlns:a16="http://schemas.microsoft.com/office/drawing/2014/main" id="{1093463D-E622-4671-862F-44430CCAD1FD}"/>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E26A749F-0981-4B30-BB39-267A1E5F8755}"/>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79600185-E54C-48B2-A6AD-EEB24D702B7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126</a:t>
            </a:fld>
            <a:endParaRPr lang="en-US" dirty="0"/>
          </a:p>
        </p:txBody>
      </p:sp>
    </p:spTree>
    <p:extLst>
      <p:ext uri="{BB962C8B-B14F-4D97-AF65-F5344CB8AC3E}">
        <p14:creationId xmlns:p14="http://schemas.microsoft.com/office/powerpoint/2010/main" val="607078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normAutofit/>
          </a:bodyPr>
          <a:lstStyle/>
          <a:p>
            <a:endParaRPr lang="en-US" sz="20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2000" dirty="0"/>
          </a:p>
        </p:txBody>
      </p:sp>
      <p:sp>
        <p:nvSpPr>
          <p:cNvPr id="15" name="Rectangle 14">
            <a:extLst>
              <a:ext uri="{FF2B5EF4-FFF2-40B4-BE49-F238E27FC236}">
                <a16:creationId xmlns:a16="http://schemas.microsoft.com/office/drawing/2014/main" id="{0DE89557-5578-4443-B178-D696B4C700AC}"/>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86BA441-6C30-4AFC-9BC9-A2F383784314}"/>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40CA60F7-4EB3-4A09-BE86-F34804938AF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74396490-E989-4E47-A637-97A7FBC6F84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07ABF3BE-3DD6-4E9E-BBE6-22DC206F8A8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6B45DD39-F10E-4B6C-B724-3B16A3563021}"/>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E0C181C5-1336-4223-9063-5F4309294A8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127</a:t>
            </a:fld>
            <a:endParaRPr lang="en-US" dirty="0"/>
          </a:p>
        </p:txBody>
      </p:sp>
    </p:spTree>
    <p:extLst>
      <p:ext uri="{BB962C8B-B14F-4D97-AF65-F5344CB8AC3E}">
        <p14:creationId xmlns:p14="http://schemas.microsoft.com/office/powerpoint/2010/main" val="25069261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normAutofit/>
          </a:bodyPr>
          <a:lstStyle/>
          <a:p>
            <a:endParaRPr lang="en-US" sz="20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2000" dirty="0"/>
          </a:p>
          <a:p>
            <a:r>
              <a:rPr lang="en-US" sz="2000" dirty="0" err="1">
                <a:solidFill>
                  <a:srgbClr val="C00000"/>
                </a:solidFill>
              </a:rPr>
              <a:t>ParIS</a:t>
            </a:r>
            <a:r>
              <a:rPr lang="en-US" sz="2000" dirty="0">
                <a:solidFill>
                  <a:srgbClr val="C00000"/>
                </a:solidFill>
              </a:rPr>
              <a:t>+</a:t>
            </a:r>
            <a:r>
              <a:rPr lang="en-US" sz="2000" dirty="0"/>
              <a:t>: current solution for modern hardware</a:t>
            </a:r>
          </a:p>
          <a:p>
            <a:pPr lvl="1"/>
            <a:r>
              <a:rPr lang="en-US" sz="2000" dirty="0"/>
              <a:t>completely masks out the CPU cost</a:t>
            </a: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303743F0-9A0A-492F-A535-0E75748565D4}"/>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8">
            <a:extLst>
              <a:ext uri="{FF2B5EF4-FFF2-40B4-BE49-F238E27FC236}">
                <a16:creationId xmlns:a16="http://schemas.microsoft.com/office/drawing/2014/main" id="{BC3C92A8-4CE6-423B-98B1-B6AE596A5C6F}"/>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Rounded Rectangle 9">
            <a:extLst>
              <a:ext uri="{FF2B5EF4-FFF2-40B4-BE49-F238E27FC236}">
                <a16:creationId xmlns:a16="http://schemas.microsoft.com/office/drawing/2014/main" id="{C7C1AEA0-E6AE-4ECA-8F36-34E70A173A04}"/>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F95C4FCF-AE68-4BFF-8961-C325DC3046A6}"/>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E3A68D0F-DBB0-45EF-8DDF-97B3DBAC8BC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128</a:t>
            </a:fld>
            <a:endParaRPr lang="en-US" dirty="0"/>
          </a:p>
        </p:txBody>
      </p:sp>
    </p:spTree>
    <p:extLst>
      <p:ext uri="{BB962C8B-B14F-4D97-AF65-F5344CB8AC3E}">
        <p14:creationId xmlns:p14="http://schemas.microsoft.com/office/powerpoint/2010/main" val="1076800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normAutofit/>
          </a:bodyPr>
          <a:lstStyle/>
          <a:p>
            <a:endParaRPr lang="en-US" sz="20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2000" dirty="0"/>
          </a:p>
          <a:p>
            <a:r>
              <a:rPr lang="en-US" sz="2000" dirty="0" err="1">
                <a:solidFill>
                  <a:srgbClr val="C00000"/>
                </a:solidFill>
              </a:rPr>
              <a:t>ParIS</a:t>
            </a:r>
            <a:r>
              <a:rPr lang="en-US" sz="2000" dirty="0"/>
              <a:t>: current solution for modern hardware</a:t>
            </a:r>
          </a:p>
          <a:p>
            <a:pPr lvl="1"/>
            <a:r>
              <a:rPr lang="en-US" sz="2000" dirty="0"/>
              <a:t>completely masks out the CPU cost</a:t>
            </a:r>
          </a:p>
        </p:txBody>
      </p:sp>
      <p:sp>
        <p:nvSpPr>
          <p:cNvPr id="16" name="Rectangle 15">
            <a:extLst>
              <a:ext uri="{FF2B5EF4-FFF2-40B4-BE49-F238E27FC236}">
                <a16:creationId xmlns:a16="http://schemas.microsoft.com/office/drawing/2014/main" id="{BEB5D954-3979-4DA0-A430-1087120F0121}"/>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7" name="Rectangle 16">
            <a:extLst>
              <a:ext uri="{FF2B5EF4-FFF2-40B4-BE49-F238E27FC236}">
                <a16:creationId xmlns:a16="http://schemas.microsoft.com/office/drawing/2014/main" id="{344E7218-5EF5-4CA3-BD10-35897C6E380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8" name="Rounded Rectangle 7">
            <a:extLst>
              <a:ext uri="{FF2B5EF4-FFF2-40B4-BE49-F238E27FC236}">
                <a16:creationId xmlns:a16="http://schemas.microsoft.com/office/drawing/2014/main" id="{9630314F-2BED-457F-9710-F498F2B4601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D3347EB5-FF5B-4B29-9A4D-51394A27153B}"/>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EDDE6392-CF5F-4362-B6BA-4952A700E555}"/>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7" name="Rounded Rectangle 8">
            <a:extLst>
              <a:ext uri="{FF2B5EF4-FFF2-40B4-BE49-F238E27FC236}">
                <a16:creationId xmlns:a16="http://schemas.microsoft.com/office/drawing/2014/main" id="{F6B076E8-E92D-4915-92C0-EADB64FF8AE4}"/>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9">
            <a:extLst>
              <a:ext uri="{FF2B5EF4-FFF2-40B4-BE49-F238E27FC236}">
                <a16:creationId xmlns:a16="http://schemas.microsoft.com/office/drawing/2014/main" id="{6A90C211-1F2C-4B99-B185-A4F7D110D15D}"/>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7" name="Group 6">
            <a:extLst>
              <a:ext uri="{FF2B5EF4-FFF2-40B4-BE49-F238E27FC236}">
                <a16:creationId xmlns:a16="http://schemas.microsoft.com/office/drawing/2014/main" id="{9EF71852-3F9A-44E6-897E-35AA21CA4F46}"/>
              </a:ext>
            </a:extLst>
          </p:cNvPr>
          <p:cNvGrpSpPr/>
          <p:nvPr/>
        </p:nvGrpSpPr>
        <p:grpSpPr>
          <a:xfrm>
            <a:off x="228600" y="3217862"/>
            <a:ext cx="8764571" cy="2804059"/>
            <a:chOff x="228600" y="3217862"/>
            <a:chExt cx="8764571" cy="2804059"/>
          </a:xfrm>
        </p:grpSpPr>
        <p:sp>
          <p:nvSpPr>
            <p:cNvPr id="11" name="Rectangle 10">
              <a:extLst>
                <a:ext uri="{FF2B5EF4-FFF2-40B4-BE49-F238E27FC236}">
                  <a16:creationId xmlns:a16="http://schemas.microsoft.com/office/drawing/2014/main" id="{A99D65A6-BBAB-4FAF-8A9E-A7C9DBE535C2}"/>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82396164-BD94-415C-A601-455F7A771924}"/>
                </a:ext>
              </a:extLst>
            </p:cNvPr>
            <p:cNvPicPr>
              <a:picLocks noChangeAspect="1"/>
            </p:cNvPicPr>
            <p:nvPr/>
          </p:nvPicPr>
          <p:blipFill>
            <a:blip r:embed="rId3"/>
            <a:stretch>
              <a:fillRect/>
            </a:stretch>
          </p:blipFill>
          <p:spPr>
            <a:xfrm>
              <a:off x="367645" y="3372436"/>
              <a:ext cx="3929805" cy="2494909"/>
            </a:xfrm>
            <a:prstGeom prst="rect">
              <a:avLst/>
            </a:prstGeom>
          </p:spPr>
        </p:pic>
        <p:pic>
          <p:nvPicPr>
            <p:cNvPr id="8" name="Picture 7">
              <a:extLst>
                <a:ext uri="{FF2B5EF4-FFF2-40B4-BE49-F238E27FC236}">
                  <a16:creationId xmlns:a16="http://schemas.microsoft.com/office/drawing/2014/main" id="{3DED4B02-0C38-4FD1-871A-82933327DEA3}"/>
                </a:ext>
              </a:extLst>
            </p:cNvPr>
            <p:cNvPicPr>
              <a:picLocks noChangeAspect="1"/>
            </p:cNvPicPr>
            <p:nvPr/>
          </p:nvPicPr>
          <p:blipFill>
            <a:blip r:embed="rId4"/>
            <a:stretch>
              <a:fillRect/>
            </a:stretch>
          </p:blipFill>
          <p:spPr>
            <a:xfrm>
              <a:off x="4610665" y="3494612"/>
              <a:ext cx="4382506" cy="2389528"/>
            </a:xfrm>
            <a:prstGeom prst="rect">
              <a:avLst/>
            </a:prstGeom>
          </p:spPr>
        </p:pic>
      </p:grpSp>
      <p:sp>
        <p:nvSpPr>
          <p:cNvPr id="4" name="Espace réservé du pied de page 3">
            <a:extLst>
              <a:ext uri="{FF2B5EF4-FFF2-40B4-BE49-F238E27FC236}">
                <a16:creationId xmlns:a16="http://schemas.microsoft.com/office/drawing/2014/main" id="{D55525C3-A420-4168-A034-C4B2F1DB36DB}"/>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9B8708CE-4EA7-4892-8695-78F50B0ADFB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129</a:t>
            </a:fld>
            <a:endParaRPr lang="en-US" dirty="0"/>
          </a:p>
        </p:txBody>
      </p:sp>
    </p:spTree>
    <p:extLst>
      <p:ext uri="{BB962C8B-B14F-4D97-AF65-F5344CB8AC3E}">
        <p14:creationId xmlns:p14="http://schemas.microsoft.com/office/powerpoint/2010/main" val="1760619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Espace réservé du pied de page 3">
            <a:extLst>
              <a:ext uri="{FF2B5EF4-FFF2-40B4-BE49-F238E27FC236}">
                <a16:creationId xmlns:a16="http://schemas.microsoft.com/office/drawing/2014/main" id="{510FFBF7-73BA-4930-A3E8-57EA7BA8D05B}"/>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8C912EF6-226E-4BFF-9849-9FBBE5A5EEA0}"/>
              </a:ext>
            </a:extLst>
          </p:cNvPr>
          <p:cNvSpPr>
            <a:spLocks noGrp="1"/>
          </p:cNvSpPr>
          <p:nvPr>
            <p:ph type="sldNum" sz="quarter" idx="12"/>
          </p:nvPr>
        </p:nvSpPr>
        <p:spPr/>
        <p:txBody>
          <a:bodyPr/>
          <a:lstStyle/>
          <a:p>
            <a:fld id="{B5C6C3C4-1F13-A745-94B4-FF34C1932FEB}" type="slidenum">
              <a:rPr lang="en-US" smtClean="0"/>
              <a:pPr/>
              <a:t>13</a:t>
            </a:fld>
            <a:endParaRPr lang="en-US" dirty="0"/>
          </a:p>
        </p:txBody>
      </p:sp>
      <p:sp>
        <p:nvSpPr>
          <p:cNvPr id="13" name="Content Placeholder 2"/>
          <p:cNvSpPr txBox="1">
            <a:spLocks/>
          </p:cNvSpPr>
          <p:nvPr/>
        </p:nvSpPr>
        <p:spPr>
          <a:xfrm>
            <a:off x="834114" y="3415078"/>
            <a:ext cx="3312899"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err="1">
                <a:solidFill>
                  <a:prstClr val="black"/>
                </a:solidFill>
                <a:latin typeface="Calibri" panose="020F0502020204030204"/>
              </a:rPr>
              <a:t>Univariate</a:t>
            </a:r>
            <a:endParaRPr lang="en-CA" sz="2100" u="sng">
              <a:solidFill>
                <a:prstClr val="black"/>
              </a:solidFill>
              <a:latin typeface="Calibri" panose="020F0502020204030204"/>
            </a:endParaRPr>
          </a:p>
          <a:p>
            <a:pPr marL="0" indent="0" algn="ctr" defTabSz="685783">
              <a:spcBef>
                <a:spcPts val="751"/>
              </a:spcBef>
              <a:buNone/>
              <a:defRPr/>
            </a:pPr>
            <a:r>
              <a:rPr lang="en-CA" sz="2100">
                <a:solidFill>
                  <a:prstClr val="black"/>
                </a:solidFill>
                <a:latin typeface="Calibri" panose="020F0502020204030204"/>
              </a:rPr>
              <a:t>each point represents one   value (e.g., temperature)</a:t>
            </a:r>
          </a:p>
        </p:txBody>
      </p:sp>
      <p:sp>
        <p:nvSpPr>
          <p:cNvPr id="14" name="Content Placeholder 2"/>
          <p:cNvSpPr txBox="1">
            <a:spLocks/>
          </p:cNvSpPr>
          <p:nvPr/>
        </p:nvSpPr>
        <p:spPr>
          <a:xfrm>
            <a:off x="4309958" y="3400090"/>
            <a:ext cx="3312899" cy="1411585"/>
          </a:xfrm>
          <a:prstGeom prst="rect">
            <a:avLst/>
          </a:prstGeom>
        </p:spPr>
        <p:txBody>
          <a:bodyPr vert="horz" lIns="68580" tIns="34291" rIns="68580" bIns="34291"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Multivariate</a:t>
            </a:r>
          </a:p>
          <a:p>
            <a:pPr marL="0" indent="0" algn="ctr" defTabSz="685783">
              <a:spcBef>
                <a:spcPts val="751"/>
              </a:spcBef>
              <a:buNone/>
              <a:defRPr/>
            </a:pPr>
            <a:r>
              <a:rPr lang="en-CA" sz="2100">
                <a:solidFill>
                  <a:prstClr val="black"/>
                </a:solidFill>
                <a:latin typeface="Calibri" panose="020F0502020204030204"/>
              </a:rPr>
              <a:t>each point represents many   values (e.g., temperature, humidity, pressure, wind, etc.)</a:t>
            </a:r>
          </a:p>
        </p:txBody>
      </p:sp>
      <p:sp>
        <p:nvSpPr>
          <p:cNvPr id="6" name="Google Shape;357;p28"/>
          <p:cNvSpPr/>
          <p:nvPr/>
        </p:nvSpPr>
        <p:spPr>
          <a:xfrm>
            <a:off x="1800196" y="2877594"/>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6"/>
            <a:ext cx="494104" cy="50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6"/>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6"/>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0" name="Oval 9"/>
          <p:cNvSpPr/>
          <p:nvPr/>
        </p:nvSpPr>
        <p:spPr>
          <a:xfrm>
            <a:off x="2201637" y="2895179"/>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1" name="TextBox 10"/>
          <p:cNvSpPr txBox="1"/>
          <p:nvPr/>
        </p:nvSpPr>
        <p:spPr>
          <a:xfrm>
            <a:off x="2740144" y="2368570"/>
            <a:ext cx="357203" cy="323165"/>
          </a:xfrm>
          <a:prstGeom prst="rect">
            <a:avLst/>
          </a:prstGeom>
          <a:noFill/>
        </p:spPr>
        <p:txBody>
          <a:bodyPr wrap="square" rtlCol="0">
            <a:spAutoFit/>
          </a:bodyPr>
          <a:lstStyle/>
          <a:p>
            <a:pPr defTabSz="685783">
              <a:defRPr/>
            </a:pPr>
            <a:r>
              <a:rPr lang="en-CA" sz="1500">
                <a:solidFill>
                  <a:prstClr val="black"/>
                </a:solidFill>
                <a:latin typeface="Calibri" panose="020F0502020204030204"/>
                <a:ea typeface="MS PGothic" pitchFamily="34" charset="-128"/>
              </a:rPr>
              <a:t>8</a:t>
            </a:r>
          </a:p>
        </p:txBody>
      </p:sp>
      <p:sp>
        <p:nvSpPr>
          <p:cNvPr id="12" name="Google Shape;357;p28"/>
          <p:cNvSpPr/>
          <p:nvPr/>
        </p:nvSpPr>
        <p:spPr>
          <a:xfrm>
            <a:off x="5173511" y="2898110"/>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15" name="Straight Connector 14"/>
          <p:cNvCxnSpPr>
            <a:stCxn id="18" idx="7"/>
          </p:cNvCxnSpPr>
          <p:nvPr/>
        </p:nvCxnSpPr>
        <p:spPr>
          <a:xfrm flipV="1">
            <a:off x="5651721" y="1726360"/>
            <a:ext cx="488243" cy="1202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7" y="2653812"/>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2" y="2421272"/>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CA" sz="1351">
                <a:solidFill>
                  <a:prstClr val="white"/>
                </a:solidFill>
                <a:latin typeface="Calibri" panose="020F0502020204030204"/>
              </a:rPr>
              <a:t>6</a:t>
            </a:r>
          </a:p>
        </p:txBody>
      </p:sp>
      <p:sp>
        <p:nvSpPr>
          <p:cNvPr id="18" name="Oval 17"/>
          <p:cNvSpPr/>
          <p:nvPr/>
        </p:nvSpPr>
        <p:spPr>
          <a:xfrm>
            <a:off x="5574952" y="2915695"/>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0" name="Rectangle 19"/>
          <p:cNvSpPr/>
          <p:nvPr/>
        </p:nvSpPr>
        <p:spPr>
          <a:xfrm>
            <a:off x="6139962" y="1723234"/>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2" name="Rectangle 21"/>
          <p:cNvSpPr/>
          <p:nvPr/>
        </p:nvSpPr>
        <p:spPr>
          <a:xfrm>
            <a:off x="6139962" y="1955201"/>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4" name="Rectangle 23"/>
          <p:cNvSpPr/>
          <p:nvPr/>
        </p:nvSpPr>
        <p:spPr>
          <a:xfrm>
            <a:off x="6139962" y="2188772"/>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6" name="TextBox 25"/>
          <p:cNvSpPr txBox="1"/>
          <p:nvPr/>
        </p:nvSpPr>
        <p:spPr>
          <a:xfrm>
            <a:off x="6106281" y="1689462"/>
            <a:ext cx="366571" cy="553998"/>
          </a:xfrm>
          <a:prstGeom prst="rect">
            <a:avLst/>
          </a:prstGeom>
          <a:noFill/>
        </p:spPr>
        <p:txBody>
          <a:bodyPr wrap="square" lIns="91440" tIns="45720" rIns="91440" bIns="45720" rtlCol="0" anchor="t">
            <a:spAutoFit/>
          </a:bodyPr>
          <a:lstStyle/>
          <a:p>
            <a:pPr defTabSz="685783">
              <a:defRPr/>
            </a:pPr>
            <a:r>
              <a:rPr lang="en-CA" sz="1500">
                <a:latin typeface="Calibri" panose="020F0502020204030204"/>
                <a:ea typeface="MS PGothic"/>
              </a:rPr>
              <a:t>86</a:t>
            </a:r>
            <a:endParaRPr lang="en-CA" sz="1500">
              <a:latin typeface="Calibri" panose="020F0502020204030204"/>
              <a:ea typeface="MS PGothic" pitchFamily="34" charset="-128"/>
              <a:cs typeface="Calibri"/>
            </a:endParaRPr>
          </a:p>
        </p:txBody>
      </p:sp>
      <p:sp>
        <p:nvSpPr>
          <p:cNvPr id="28" name="TextBox 27"/>
          <p:cNvSpPr txBox="1"/>
          <p:nvPr/>
        </p:nvSpPr>
        <p:spPr>
          <a:xfrm>
            <a:off x="6098788" y="2148532"/>
            <a:ext cx="366571" cy="553998"/>
          </a:xfrm>
          <a:prstGeom prst="rect">
            <a:avLst/>
          </a:prstGeom>
          <a:noFill/>
        </p:spPr>
        <p:txBody>
          <a:bodyPr wrap="square" rtlCol="0">
            <a:spAutoFit/>
          </a:bodyPr>
          <a:lstStyle/>
          <a:p>
            <a:pPr defTabSz="685783">
              <a:defRPr/>
            </a:pPr>
            <a:r>
              <a:rPr lang="en-CA" sz="1500">
                <a:solidFill>
                  <a:prstClr val="black"/>
                </a:solidFill>
                <a:latin typeface="Calibri" panose="020F0502020204030204"/>
                <a:ea typeface="MS PGothic" pitchFamily="34" charset="-128"/>
              </a:rPr>
              <a:t>29</a:t>
            </a:r>
          </a:p>
        </p:txBody>
      </p:sp>
    </p:spTree>
    <p:extLst>
      <p:ext uri="{BB962C8B-B14F-4D97-AF65-F5344CB8AC3E}">
        <p14:creationId xmlns:p14="http://schemas.microsoft.com/office/powerpoint/2010/main" val="10018770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normAutofit/>
          </a:bodyPr>
          <a:lstStyle/>
          <a:p>
            <a:endParaRPr lang="en-US" sz="20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2000" dirty="0"/>
          </a:p>
          <a:p>
            <a:r>
              <a:rPr lang="en-US" sz="2000" dirty="0" err="1">
                <a:solidFill>
                  <a:srgbClr val="C00000"/>
                </a:solidFill>
              </a:rPr>
              <a:t>ParIS</a:t>
            </a:r>
            <a:r>
              <a:rPr lang="en-US" sz="2000" dirty="0">
                <a:solidFill>
                  <a:srgbClr val="C00000"/>
                </a:solidFill>
              </a:rPr>
              <a:t>+</a:t>
            </a:r>
            <a:r>
              <a:rPr lang="en-US" sz="2000" dirty="0"/>
              <a:t>: current solution for modern hardware</a:t>
            </a:r>
          </a:p>
          <a:p>
            <a:pPr lvl="1"/>
            <a:r>
              <a:rPr lang="en-US" sz="2000" dirty="0"/>
              <a:t>masks out the CPU cost</a:t>
            </a:r>
          </a:p>
          <a:p>
            <a:pPr lvl="1"/>
            <a:r>
              <a:rPr lang="en-US" sz="2000" dirty="0"/>
              <a:t>answers exact queries in the order of a few secs </a:t>
            </a:r>
          </a:p>
          <a:p>
            <a:pPr lvl="2"/>
            <a:r>
              <a:rPr lang="en-US" sz="1800" dirty="0"/>
              <a:t>3 orders of magnitude faster then single-core solutions</a:t>
            </a:r>
          </a:p>
        </p:txBody>
      </p:sp>
      <p:sp>
        <p:nvSpPr>
          <p:cNvPr id="15" name="Rectangle 14">
            <a:extLst>
              <a:ext uri="{FF2B5EF4-FFF2-40B4-BE49-F238E27FC236}">
                <a16:creationId xmlns:a16="http://schemas.microsoft.com/office/drawing/2014/main" id="{7A770D76-E82B-4490-A69A-DA3CD310272B}"/>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15AF8D3-F2B2-4B93-956D-39B83FA8B62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D34FEF1F-B624-4643-A35C-607EFD37DF6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F337FA61-C02A-4C0F-B49E-01F1FE6E6F38}"/>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47886EA6-49AB-4035-B293-30D117E9CD33}"/>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8">
            <a:extLst>
              <a:ext uri="{FF2B5EF4-FFF2-40B4-BE49-F238E27FC236}">
                <a16:creationId xmlns:a16="http://schemas.microsoft.com/office/drawing/2014/main" id="{66B58B03-3D8A-4727-90B5-7105FB6886BA}"/>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9">
            <a:extLst>
              <a:ext uri="{FF2B5EF4-FFF2-40B4-BE49-F238E27FC236}">
                <a16:creationId xmlns:a16="http://schemas.microsoft.com/office/drawing/2014/main" id="{97C00781-0EA0-4A43-ADA9-0235264EBC61}"/>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72F5A9E4-FB96-49B2-A8FF-F32D59AA3A95}"/>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65520B8E-6613-460E-8791-DA98BBEE60E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130</a:t>
            </a:fld>
            <a:endParaRPr lang="en-US" dirty="0"/>
          </a:p>
        </p:txBody>
      </p:sp>
    </p:spTree>
    <p:extLst>
      <p:ext uri="{BB962C8B-B14F-4D97-AF65-F5344CB8AC3E}">
        <p14:creationId xmlns:p14="http://schemas.microsoft.com/office/powerpoint/2010/main" val="23004816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normAutofit/>
          </a:bodyPr>
          <a:lstStyle/>
          <a:p>
            <a:endParaRPr lang="en-US" sz="20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2000" dirty="0"/>
          </a:p>
          <a:p>
            <a:r>
              <a:rPr lang="en-US" sz="2000" dirty="0" err="1">
                <a:solidFill>
                  <a:srgbClr val="C00000"/>
                </a:solidFill>
              </a:rPr>
              <a:t>ParIS</a:t>
            </a:r>
            <a:r>
              <a:rPr lang="en-US" sz="2000" dirty="0">
                <a:solidFill>
                  <a:srgbClr val="C00000"/>
                </a:solidFill>
              </a:rPr>
              <a:t>+</a:t>
            </a:r>
            <a:r>
              <a:rPr lang="en-US" sz="2000" dirty="0"/>
              <a:t>: current solution for modern hardware</a:t>
            </a:r>
          </a:p>
          <a:p>
            <a:pPr lvl="1"/>
            <a:r>
              <a:rPr lang="en-US" sz="2000" dirty="0"/>
              <a:t>masks out the CPU cost</a:t>
            </a:r>
          </a:p>
          <a:p>
            <a:pPr lvl="1"/>
            <a:r>
              <a:rPr lang="en-US" sz="2000" dirty="0"/>
              <a:t>answers exact queries in the order of a few secs </a:t>
            </a:r>
          </a:p>
          <a:p>
            <a:pPr lvl="2"/>
            <a:r>
              <a:rPr lang="en-US" sz="1800" dirty="0"/>
              <a:t>3 orders of magnitude faster then single-core solutions</a:t>
            </a: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3" name="TextBox 22">
            <a:extLst>
              <a:ext uri="{FF2B5EF4-FFF2-40B4-BE49-F238E27FC236}">
                <a16:creationId xmlns:a16="http://schemas.microsoft.com/office/drawing/2014/main" id="{88AF0DC4-9ACD-4769-8A98-E3DB68F3C845}"/>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19" name="Rectangle 18">
            <a:extLst>
              <a:ext uri="{FF2B5EF4-FFF2-40B4-BE49-F238E27FC236}">
                <a16:creationId xmlns:a16="http://schemas.microsoft.com/office/drawing/2014/main" id="{0846FE1E-FB68-4FB8-AC0B-1A0229A384FC}"/>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30" name="Rectangle 29">
            <a:extLst>
              <a:ext uri="{FF2B5EF4-FFF2-40B4-BE49-F238E27FC236}">
                <a16:creationId xmlns:a16="http://schemas.microsoft.com/office/drawing/2014/main" id="{FD0F15DA-917C-4058-BCAF-C9CB5DECB3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31" name="Rounded Rectangle 7">
            <a:extLst>
              <a:ext uri="{FF2B5EF4-FFF2-40B4-BE49-F238E27FC236}">
                <a16:creationId xmlns:a16="http://schemas.microsoft.com/office/drawing/2014/main" id="{81EE3B2B-C04C-4561-B2D8-1E7BF71388C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2" name="Rounded Rectangle 8">
            <a:extLst>
              <a:ext uri="{FF2B5EF4-FFF2-40B4-BE49-F238E27FC236}">
                <a16:creationId xmlns:a16="http://schemas.microsoft.com/office/drawing/2014/main" id="{57178A90-6C93-48FD-84D1-F3B449B29EF7}"/>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3" name="Rounded Rectangle 9">
            <a:extLst>
              <a:ext uri="{FF2B5EF4-FFF2-40B4-BE49-F238E27FC236}">
                <a16:creationId xmlns:a16="http://schemas.microsoft.com/office/drawing/2014/main" id="{EF280FFC-050A-4AA3-B1F7-52942C206179}"/>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4" name="Rounded Rectangle 8">
            <a:extLst>
              <a:ext uri="{FF2B5EF4-FFF2-40B4-BE49-F238E27FC236}">
                <a16:creationId xmlns:a16="http://schemas.microsoft.com/office/drawing/2014/main" id="{6C18CC7E-1C0F-448A-8DDB-0FC2E3AACC33}"/>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5" name="Rounded Rectangle 9">
            <a:extLst>
              <a:ext uri="{FF2B5EF4-FFF2-40B4-BE49-F238E27FC236}">
                <a16:creationId xmlns:a16="http://schemas.microsoft.com/office/drawing/2014/main" id="{41AB26DC-AA61-410C-B5A3-F05F31EFA9ED}"/>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D6C5966A-90A7-4C41-90B4-942D8CD96D83}"/>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E065D7F-3A89-44C9-AC46-3D9A7CF608B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131</a:t>
            </a:fld>
            <a:endParaRPr lang="en-US" dirty="0"/>
          </a:p>
        </p:txBody>
      </p:sp>
    </p:spTree>
    <p:extLst>
      <p:ext uri="{BB962C8B-B14F-4D97-AF65-F5344CB8AC3E}">
        <p14:creationId xmlns:p14="http://schemas.microsoft.com/office/powerpoint/2010/main" val="14249338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normAutofit/>
          </a:bodyPr>
          <a:lstStyle/>
          <a:p>
            <a:endParaRPr lang="en-US" sz="20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2000" dirty="0"/>
          </a:p>
          <a:p>
            <a:r>
              <a:rPr lang="en-US" sz="2000" dirty="0" err="1">
                <a:solidFill>
                  <a:srgbClr val="C00000"/>
                </a:solidFill>
              </a:rPr>
              <a:t>ParIS</a:t>
            </a:r>
            <a:r>
              <a:rPr lang="en-US" sz="2000" dirty="0"/>
              <a:t>: current solution for modern hardware</a:t>
            </a:r>
          </a:p>
          <a:p>
            <a:pPr lvl="1"/>
            <a:r>
              <a:rPr lang="en-US" sz="1800" dirty="0"/>
              <a:t>masks out the CPU cost</a:t>
            </a:r>
          </a:p>
          <a:p>
            <a:pPr lvl="1"/>
            <a:r>
              <a:rPr lang="en-US" sz="1800" dirty="0"/>
              <a:t>answers exact queries in the order of a few secs </a:t>
            </a:r>
          </a:p>
          <a:p>
            <a:pPr lvl="2"/>
            <a:r>
              <a:rPr lang="en-US" sz="1800" dirty="0"/>
              <a:t>3 orders of magnitude faster then single-core solutions</a:t>
            </a: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4" name="TextBox 23">
            <a:extLst>
              <a:ext uri="{FF2B5EF4-FFF2-40B4-BE49-F238E27FC236}">
                <a16:creationId xmlns:a16="http://schemas.microsoft.com/office/drawing/2014/main" id="{8BB44EB7-D254-49B6-8986-AAB1C2789BD0}"/>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23" name="Rectangle 22">
            <a:extLst>
              <a:ext uri="{FF2B5EF4-FFF2-40B4-BE49-F238E27FC236}">
                <a16:creationId xmlns:a16="http://schemas.microsoft.com/office/drawing/2014/main" id="{809C6EC3-238B-4AF2-B016-890FB3C4179F}"/>
              </a:ext>
            </a:extLst>
          </p:cNvPr>
          <p:cNvSpPr/>
          <p:nvPr/>
        </p:nvSpPr>
        <p:spPr>
          <a:xfrm>
            <a:off x="713983" y="348989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a:ea typeface="+mn-ea"/>
                <a:cs typeface="+mn-cs"/>
              </a:rPr>
              <a:t>classifying 100K objects using a 100GB dataset goes down from </a:t>
            </a:r>
            <a:r>
              <a:rPr kumimoji="0" lang="en-US" sz="2400" b="1" i="0" u="none" strike="noStrike" kern="1200" cap="none" spc="0" normalizeH="0" baseline="0" noProof="0" dirty="0">
                <a:ln>
                  <a:noFill/>
                </a:ln>
                <a:solidFill>
                  <a:srgbClr val="C00000"/>
                </a:solidFill>
                <a:effectLst/>
                <a:uLnTx/>
                <a:uFillTx/>
                <a:latin typeface="Georgia"/>
                <a:ea typeface="+mn-ea"/>
                <a:cs typeface="+mn-cs"/>
              </a:rPr>
              <a:t>several days </a:t>
            </a:r>
            <a:r>
              <a:rPr kumimoji="0" lang="en-US" sz="2400" b="1" i="0" u="none" strike="noStrike" kern="1200" cap="none" spc="0" normalizeH="0" baseline="0" noProof="0" dirty="0">
                <a:ln>
                  <a:noFill/>
                </a:ln>
                <a:solidFill>
                  <a:prstClr val="black"/>
                </a:solidFill>
                <a:effectLst/>
                <a:uLnTx/>
                <a:uFillTx/>
                <a:latin typeface="Georgia"/>
                <a:ea typeface="+mn-ea"/>
                <a:cs typeface="+mn-cs"/>
              </a:rPr>
              <a:t>to </a:t>
            </a:r>
            <a:r>
              <a:rPr kumimoji="0" lang="en-US" sz="2400" b="1" i="0" u="none" strike="noStrike" kern="1200" cap="none" spc="0" normalizeH="0" baseline="0" noProof="0" dirty="0">
                <a:ln>
                  <a:noFill/>
                </a:ln>
                <a:solidFill>
                  <a:srgbClr val="C00000"/>
                </a:solidFill>
                <a:effectLst/>
                <a:uLnTx/>
                <a:uFillTx/>
                <a:latin typeface="Georgia"/>
                <a:ea typeface="+mn-ea"/>
                <a:cs typeface="+mn-cs"/>
              </a:rPr>
              <a:t>few hours</a:t>
            </a:r>
            <a:r>
              <a:rPr kumimoji="0" lang="en-US" sz="2400" b="1" i="0" u="none" strike="noStrike" kern="1200" cap="none" spc="0" normalizeH="0" baseline="0" noProof="0" dirty="0">
                <a:ln>
                  <a:noFill/>
                </a:ln>
                <a:solidFill>
                  <a:prstClr val="black"/>
                </a:solidFill>
                <a:effectLst/>
                <a:uLnTx/>
                <a:uFillTx/>
                <a:latin typeface="Georgia"/>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p:txBody>
      </p:sp>
      <p:sp>
        <p:nvSpPr>
          <p:cNvPr id="31" name="Rectangle 30">
            <a:extLst>
              <a:ext uri="{FF2B5EF4-FFF2-40B4-BE49-F238E27FC236}">
                <a16:creationId xmlns:a16="http://schemas.microsoft.com/office/drawing/2014/main" id="{FC1173E0-5276-4E79-99A1-A5D2C46F028C}"/>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32" name="Rectangle 31">
            <a:extLst>
              <a:ext uri="{FF2B5EF4-FFF2-40B4-BE49-F238E27FC236}">
                <a16:creationId xmlns:a16="http://schemas.microsoft.com/office/drawing/2014/main" id="{965A07AE-71FC-4ECA-95A1-3DECEE43596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33" name="Rounded Rectangle 7">
            <a:extLst>
              <a:ext uri="{FF2B5EF4-FFF2-40B4-BE49-F238E27FC236}">
                <a16:creationId xmlns:a16="http://schemas.microsoft.com/office/drawing/2014/main" id="{A4FB8F57-8B65-4267-963C-3B51420761E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4" name="Rounded Rectangle 8">
            <a:extLst>
              <a:ext uri="{FF2B5EF4-FFF2-40B4-BE49-F238E27FC236}">
                <a16:creationId xmlns:a16="http://schemas.microsoft.com/office/drawing/2014/main" id="{3B1D2BF4-11EE-42DE-97B6-965667C5CF1F}"/>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5" name="Rounded Rectangle 9">
            <a:extLst>
              <a:ext uri="{FF2B5EF4-FFF2-40B4-BE49-F238E27FC236}">
                <a16:creationId xmlns:a16="http://schemas.microsoft.com/office/drawing/2014/main" id="{0DC43B72-4A7B-4A6C-AB8B-AE9614ACF3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6" name="Rounded Rectangle 8">
            <a:extLst>
              <a:ext uri="{FF2B5EF4-FFF2-40B4-BE49-F238E27FC236}">
                <a16:creationId xmlns:a16="http://schemas.microsoft.com/office/drawing/2014/main" id="{CEEFBE59-355A-40F7-A88F-F38649B5ED7C}"/>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7" name="Rounded Rectangle 9">
            <a:extLst>
              <a:ext uri="{FF2B5EF4-FFF2-40B4-BE49-F238E27FC236}">
                <a16:creationId xmlns:a16="http://schemas.microsoft.com/office/drawing/2014/main" id="{C13ECCDA-71EA-46C4-9252-2404F0601F00}"/>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EA80A3E7-DE9E-4AB5-B34D-C49959BE9A27}"/>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252F3161-089F-4848-BF4A-D3F7CF7435F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132</a:t>
            </a:fld>
            <a:endParaRPr lang="en-US" dirty="0"/>
          </a:p>
        </p:txBody>
      </p:sp>
    </p:spTree>
    <p:extLst>
      <p:ext uri="{BB962C8B-B14F-4D97-AF65-F5344CB8AC3E}">
        <p14:creationId xmlns:p14="http://schemas.microsoft.com/office/powerpoint/2010/main" val="25898286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a:xfrm>
            <a:off x="99390" y="1841982"/>
            <a:ext cx="9144000" cy="4528239"/>
          </a:xfrm>
        </p:spPr>
        <p:txBody>
          <a:bodyPr>
            <a:normAutofit/>
          </a:bodyPr>
          <a:lstStyle/>
          <a:p>
            <a:endParaRPr lang="en-US" sz="8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600" dirty="0"/>
          </a:p>
          <a:p>
            <a:r>
              <a:rPr lang="en-US" sz="2000" dirty="0" err="1">
                <a:solidFill>
                  <a:srgbClr val="C00000"/>
                </a:solidFill>
              </a:rPr>
              <a:t>ParIS</a:t>
            </a:r>
            <a:r>
              <a:rPr lang="en-US" sz="2000" dirty="0">
                <a:solidFill>
                  <a:srgbClr val="C00000"/>
                </a:solidFill>
              </a:rPr>
              <a:t>+</a:t>
            </a:r>
            <a:r>
              <a:rPr lang="en-US" sz="2000" dirty="0"/>
              <a:t>: current single-node parallel solution</a:t>
            </a:r>
          </a:p>
          <a:p>
            <a:pPr lvl="1"/>
            <a:r>
              <a:rPr lang="en-US" sz="2000" dirty="0"/>
              <a:t>masks out the CPU cost</a:t>
            </a:r>
          </a:p>
          <a:p>
            <a:pPr lvl="1"/>
            <a:r>
              <a:rPr lang="en-US" sz="2000" dirty="0"/>
              <a:t>answers exact queries in the order of a few secs </a:t>
            </a:r>
          </a:p>
          <a:p>
            <a:pPr lvl="2"/>
            <a:r>
              <a:rPr lang="en-US" sz="1800" dirty="0"/>
              <a:t>&gt;1 order of magnitude faster then single-core solutions</a:t>
            </a:r>
          </a:p>
          <a:p>
            <a:endParaRPr lang="en-US" sz="600" dirty="0"/>
          </a:p>
          <a:p>
            <a:r>
              <a:rPr lang="en-US" sz="2000" dirty="0">
                <a:solidFill>
                  <a:srgbClr val="C00000"/>
                </a:solidFill>
              </a:rPr>
              <a:t>MESSI</a:t>
            </a:r>
            <a:r>
              <a:rPr lang="en-US" sz="2000" dirty="0"/>
              <a:t>: current single-node parallel solution + in-memory data</a:t>
            </a:r>
          </a:p>
          <a:p>
            <a:pPr lvl="1"/>
            <a:r>
              <a:rPr lang="en-US" sz="2000" dirty="0"/>
              <a:t>answers exact queries at interactive speeds: ~50msec on 100GB</a:t>
            </a:r>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4"/>
            <a:ext cx="1409356" cy="316793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5E656A5-EB33-4EE7-A541-E8FD66451F62}"/>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CB1ACDBA-80D7-46FE-8B93-B17598BF20A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819BAA0C-BC3C-413F-B9C1-F6AB94748D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8">
            <a:extLst>
              <a:ext uri="{FF2B5EF4-FFF2-40B4-BE49-F238E27FC236}">
                <a16:creationId xmlns:a16="http://schemas.microsoft.com/office/drawing/2014/main" id="{0C5C2CA7-5488-4987-B0EE-34B73F776E5B}"/>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9">
            <a:extLst>
              <a:ext uri="{FF2B5EF4-FFF2-40B4-BE49-F238E27FC236}">
                <a16:creationId xmlns:a16="http://schemas.microsoft.com/office/drawing/2014/main" id="{E927E3FE-DF2C-4C35-ACC2-F1C8F8950DC5}"/>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328233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Rounded Rectangle 9">
            <a:extLst>
              <a:ext uri="{FF2B5EF4-FFF2-40B4-BE49-F238E27FC236}">
                <a16:creationId xmlns:a16="http://schemas.microsoft.com/office/drawing/2014/main" id="{5E40C71E-0BA2-41A8-A72A-33E02F417D2D}"/>
              </a:ext>
            </a:extLst>
          </p:cNvPr>
          <p:cNvSpPr/>
          <p:nvPr/>
        </p:nvSpPr>
        <p:spPr>
          <a:xfrm>
            <a:off x="7767501" y="370687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VLDBJ’21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884E3898-14B0-4AFE-AB25-C818C7517758}"/>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0AF9B635-09AA-4D4D-A88F-8FD0F801456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133</a:t>
            </a:fld>
            <a:endParaRPr lang="en-US" dirty="0"/>
          </a:p>
        </p:txBody>
      </p:sp>
    </p:spTree>
    <p:extLst>
      <p:ext uri="{BB962C8B-B14F-4D97-AF65-F5344CB8AC3E}">
        <p14:creationId xmlns:p14="http://schemas.microsoft.com/office/powerpoint/2010/main" val="8611801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a:xfrm>
            <a:off x="99391" y="1861868"/>
            <a:ext cx="9144000" cy="4528239"/>
          </a:xfrm>
        </p:spPr>
        <p:txBody>
          <a:bodyPr>
            <a:normAutofit/>
          </a:bodyPr>
          <a:lstStyle/>
          <a:p>
            <a:endParaRPr lang="en-US" sz="7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500" dirty="0"/>
          </a:p>
          <a:p>
            <a:r>
              <a:rPr lang="en-US" sz="2000" dirty="0" err="1">
                <a:solidFill>
                  <a:srgbClr val="C00000"/>
                </a:solidFill>
              </a:rPr>
              <a:t>ParIS</a:t>
            </a:r>
            <a:r>
              <a:rPr lang="en-US" sz="2000" dirty="0">
                <a:solidFill>
                  <a:srgbClr val="C00000"/>
                </a:solidFill>
              </a:rPr>
              <a:t>+</a:t>
            </a:r>
            <a:r>
              <a:rPr lang="en-US" sz="2000" dirty="0"/>
              <a:t>: current single-node parallel solution</a:t>
            </a:r>
          </a:p>
          <a:p>
            <a:pPr lvl="1"/>
            <a:r>
              <a:rPr lang="en-US" sz="2000" dirty="0"/>
              <a:t>masks out the CPU cost</a:t>
            </a:r>
          </a:p>
          <a:p>
            <a:pPr lvl="1"/>
            <a:r>
              <a:rPr lang="en-US" sz="2000" dirty="0"/>
              <a:t>answers exact queries in the order of a few secs </a:t>
            </a:r>
          </a:p>
          <a:p>
            <a:pPr lvl="2"/>
            <a:r>
              <a:rPr lang="en-US" sz="1800" dirty="0"/>
              <a:t>&gt;1 order of magnitude faster then single-core solutions</a:t>
            </a:r>
          </a:p>
          <a:p>
            <a:endParaRPr lang="en-US" sz="500" dirty="0"/>
          </a:p>
          <a:p>
            <a:r>
              <a:rPr lang="en-US" sz="2000" dirty="0">
                <a:solidFill>
                  <a:srgbClr val="C00000"/>
                </a:solidFill>
              </a:rPr>
              <a:t>MESSI</a:t>
            </a:r>
            <a:r>
              <a:rPr lang="en-US" sz="2000" dirty="0"/>
              <a:t>: current single-node parallel solution + in-memory data</a:t>
            </a:r>
          </a:p>
          <a:p>
            <a:pPr lvl="1"/>
            <a:r>
              <a:rPr lang="en-US" sz="2000" dirty="0"/>
              <a:t>answers exact queries at interactive speeds: ~50msec on 100GB</a:t>
            </a:r>
          </a:p>
          <a:p>
            <a:r>
              <a:rPr lang="en-US" sz="2000" dirty="0">
                <a:solidFill>
                  <a:srgbClr val="C00000"/>
                </a:solidFill>
              </a:rPr>
              <a:t>SING</a:t>
            </a:r>
            <a:r>
              <a:rPr lang="en-US" sz="2000" dirty="0"/>
              <a:t>: current single-node parallel solution + GPU + in-memory data</a:t>
            </a:r>
          </a:p>
          <a:p>
            <a:pPr lvl="1"/>
            <a:r>
              <a:rPr lang="en-US" sz="2000" dirty="0"/>
              <a:t>answers exact queries at interactive speeds: ~32msec on 100GB</a:t>
            </a:r>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3"/>
            <a:ext cx="1409356" cy="35519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5E656A5-EB33-4EE7-A541-E8FD66451F62}"/>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CB1ACDBA-80D7-46FE-8B93-B17598BF20A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819BAA0C-BC3C-413F-B9C1-F6AB94748D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8">
            <a:extLst>
              <a:ext uri="{FF2B5EF4-FFF2-40B4-BE49-F238E27FC236}">
                <a16:creationId xmlns:a16="http://schemas.microsoft.com/office/drawing/2014/main" id="{0C5C2CA7-5488-4987-B0EE-34B73F776E5B}"/>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9">
            <a:extLst>
              <a:ext uri="{FF2B5EF4-FFF2-40B4-BE49-F238E27FC236}">
                <a16:creationId xmlns:a16="http://schemas.microsoft.com/office/drawing/2014/main" id="{E927E3FE-DF2C-4C35-ACC2-F1C8F8950DC5}"/>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328233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0CC43DDC-D17E-4322-AC91-4D39F2A3DB7E}"/>
              </a:ext>
            </a:extLst>
          </p:cNvPr>
          <p:cNvSpPr/>
          <p:nvPr/>
        </p:nvSpPr>
        <p:spPr>
          <a:xfrm>
            <a:off x="7767501" y="370687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VLDBJ’21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9">
            <a:extLst>
              <a:ext uri="{FF2B5EF4-FFF2-40B4-BE49-F238E27FC236}">
                <a16:creationId xmlns:a16="http://schemas.microsoft.com/office/drawing/2014/main" id="{3335C5EA-21A7-4D7B-B3FF-5A1AC3FA4192}"/>
              </a:ext>
            </a:extLst>
          </p:cNvPr>
          <p:cNvSpPr/>
          <p:nvPr/>
        </p:nvSpPr>
        <p:spPr>
          <a:xfrm>
            <a:off x="7764453" y="411531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FF8C7813-9C36-4713-9120-F70E706F88D8}"/>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97FF1B0E-2544-49B5-B730-CE8D10C2521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134</a:t>
            </a:fld>
            <a:endParaRPr lang="en-US" dirty="0"/>
          </a:p>
        </p:txBody>
      </p:sp>
    </p:spTree>
    <p:extLst>
      <p:ext uri="{BB962C8B-B14F-4D97-AF65-F5344CB8AC3E}">
        <p14:creationId xmlns:p14="http://schemas.microsoft.com/office/powerpoint/2010/main" val="34343473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a:xfrm>
            <a:off x="99391" y="1861868"/>
            <a:ext cx="9144000" cy="4528239"/>
          </a:xfrm>
        </p:spPr>
        <p:txBody>
          <a:bodyPr>
            <a:normAutofit/>
          </a:bodyPr>
          <a:lstStyle/>
          <a:p>
            <a:endParaRPr lang="en-US" sz="700" dirty="0"/>
          </a:p>
          <a:p>
            <a:r>
              <a:rPr lang="en-US" sz="2000" dirty="0" err="1">
                <a:solidFill>
                  <a:srgbClr val="C00000"/>
                </a:solidFill>
              </a:rPr>
              <a:t>DPiSAX</a:t>
            </a:r>
            <a:r>
              <a:rPr lang="en-US" sz="2000" dirty="0"/>
              <a:t>: current solution for distributed processing (Spark)</a:t>
            </a:r>
          </a:p>
          <a:p>
            <a:pPr lvl="1"/>
            <a:r>
              <a:rPr lang="en-US" sz="2000" dirty="0"/>
              <a:t>balances work of different worker nodes</a:t>
            </a:r>
          </a:p>
          <a:p>
            <a:pPr lvl="1"/>
            <a:r>
              <a:rPr lang="en-US" sz="2000" dirty="0"/>
              <a:t>performs 2 orders of magnitude faster than centralized solution</a:t>
            </a:r>
          </a:p>
          <a:p>
            <a:endParaRPr lang="en-US" sz="500" dirty="0"/>
          </a:p>
          <a:p>
            <a:r>
              <a:rPr lang="en-US" sz="2000" dirty="0" err="1">
                <a:solidFill>
                  <a:srgbClr val="C00000"/>
                </a:solidFill>
              </a:rPr>
              <a:t>ParIS</a:t>
            </a:r>
            <a:r>
              <a:rPr lang="en-US" sz="2000" dirty="0">
                <a:solidFill>
                  <a:srgbClr val="C00000"/>
                </a:solidFill>
              </a:rPr>
              <a:t>+</a:t>
            </a:r>
            <a:r>
              <a:rPr lang="en-US" sz="2000" dirty="0"/>
              <a:t>: current single-node parallel solution</a:t>
            </a:r>
          </a:p>
          <a:p>
            <a:pPr lvl="1"/>
            <a:r>
              <a:rPr lang="en-US" sz="2000" dirty="0"/>
              <a:t>masks out the CPU cost</a:t>
            </a:r>
          </a:p>
          <a:p>
            <a:pPr lvl="1"/>
            <a:r>
              <a:rPr lang="en-US" sz="2000" dirty="0"/>
              <a:t>answers exact queries in the order of a few secs </a:t>
            </a:r>
          </a:p>
          <a:p>
            <a:pPr lvl="2"/>
            <a:r>
              <a:rPr lang="en-US" sz="1800" dirty="0"/>
              <a:t>&gt;1 order of magnitude faster then single-core solutions</a:t>
            </a:r>
          </a:p>
          <a:p>
            <a:endParaRPr lang="en-US" sz="500" dirty="0"/>
          </a:p>
          <a:p>
            <a:r>
              <a:rPr lang="en-US" sz="2000" dirty="0">
                <a:solidFill>
                  <a:srgbClr val="C00000"/>
                </a:solidFill>
              </a:rPr>
              <a:t>MESSI</a:t>
            </a:r>
            <a:r>
              <a:rPr lang="en-US" sz="2000" dirty="0"/>
              <a:t>: current single-node parallel solution + in-memory data</a:t>
            </a:r>
          </a:p>
          <a:p>
            <a:pPr lvl="1"/>
            <a:r>
              <a:rPr lang="en-US" sz="2000" dirty="0"/>
              <a:t>answers exact queries at interactive speeds: ~50msec on 100GB</a:t>
            </a:r>
          </a:p>
          <a:p>
            <a:r>
              <a:rPr lang="en-US" sz="2000" dirty="0">
                <a:solidFill>
                  <a:srgbClr val="C00000"/>
                </a:solidFill>
              </a:rPr>
              <a:t>SING</a:t>
            </a:r>
            <a:r>
              <a:rPr lang="en-US" sz="2000" dirty="0"/>
              <a:t>: current single-node parallel solution + GPU + in-memory data</a:t>
            </a:r>
          </a:p>
          <a:p>
            <a:pPr lvl="1"/>
            <a:r>
              <a:rPr lang="en-US" sz="2000" dirty="0"/>
              <a:t>answers exact queries at interactive speeds: ~32msec on 100GB</a:t>
            </a:r>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3"/>
            <a:ext cx="1409356" cy="35519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5E656A5-EB33-4EE7-A541-E8FD66451F62}"/>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CB1ACDBA-80D7-46FE-8B93-B17598BF20A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819BAA0C-BC3C-413F-B9C1-F6AB94748D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8">
            <a:extLst>
              <a:ext uri="{FF2B5EF4-FFF2-40B4-BE49-F238E27FC236}">
                <a16:creationId xmlns:a16="http://schemas.microsoft.com/office/drawing/2014/main" id="{0C5C2CA7-5488-4987-B0EE-34B73F776E5B}"/>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9">
            <a:extLst>
              <a:ext uri="{FF2B5EF4-FFF2-40B4-BE49-F238E27FC236}">
                <a16:creationId xmlns:a16="http://schemas.microsoft.com/office/drawing/2014/main" id="{E927E3FE-DF2C-4C35-ACC2-F1C8F8950DC5}"/>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328233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0CC43DDC-D17E-4322-AC91-4D39F2A3DB7E}"/>
              </a:ext>
            </a:extLst>
          </p:cNvPr>
          <p:cNvSpPr/>
          <p:nvPr/>
        </p:nvSpPr>
        <p:spPr>
          <a:xfrm>
            <a:off x="7767501" y="370687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VLDBJ’21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9">
            <a:extLst>
              <a:ext uri="{FF2B5EF4-FFF2-40B4-BE49-F238E27FC236}">
                <a16:creationId xmlns:a16="http://schemas.microsoft.com/office/drawing/2014/main" id="{3335C5EA-21A7-4D7B-B3FF-5A1AC3FA4192}"/>
              </a:ext>
            </a:extLst>
          </p:cNvPr>
          <p:cNvSpPr/>
          <p:nvPr/>
        </p:nvSpPr>
        <p:spPr>
          <a:xfrm>
            <a:off x="7764453" y="411531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FF8C7813-9C36-4713-9120-F70E706F88D8}"/>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97FF1B0E-2544-49B5-B730-CE8D10C2521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135</a:t>
            </a:fld>
            <a:endParaRPr lang="en-US" dirty="0"/>
          </a:p>
        </p:txBody>
      </p:sp>
      <p:grpSp>
        <p:nvGrpSpPr>
          <p:cNvPr id="8" name="Group 7">
            <a:extLst>
              <a:ext uri="{FF2B5EF4-FFF2-40B4-BE49-F238E27FC236}">
                <a16:creationId xmlns:a16="http://schemas.microsoft.com/office/drawing/2014/main" id="{C0596D03-4950-4D64-9E1A-A88303FBF101}"/>
              </a:ext>
            </a:extLst>
          </p:cNvPr>
          <p:cNvGrpSpPr/>
          <p:nvPr/>
        </p:nvGrpSpPr>
        <p:grpSpPr>
          <a:xfrm>
            <a:off x="144441" y="564786"/>
            <a:ext cx="8855117" cy="4713300"/>
            <a:chOff x="-1458852" y="1291075"/>
            <a:chExt cx="8855117" cy="4713300"/>
          </a:xfrm>
        </p:grpSpPr>
        <p:sp>
          <p:nvSpPr>
            <p:cNvPr id="7" name="Rectangle 6">
              <a:extLst>
                <a:ext uri="{FF2B5EF4-FFF2-40B4-BE49-F238E27FC236}">
                  <a16:creationId xmlns:a16="http://schemas.microsoft.com/office/drawing/2014/main" id="{8243E7A2-D8B4-4AF3-8BC1-F9A235C51A41}"/>
                </a:ext>
              </a:extLst>
            </p:cNvPr>
            <p:cNvSpPr/>
            <p:nvPr/>
          </p:nvSpPr>
          <p:spPr>
            <a:xfrm>
              <a:off x="-1458852" y="1291075"/>
              <a:ext cx="8620489" cy="47133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AD6261-3C77-44CA-B263-EB00F4BCA5AC}"/>
                </a:ext>
              </a:extLst>
            </p:cNvPr>
            <p:cNvPicPr>
              <a:picLocks noChangeAspect="1"/>
            </p:cNvPicPr>
            <p:nvPr/>
          </p:nvPicPr>
          <p:blipFill>
            <a:blip r:embed="rId3"/>
            <a:stretch>
              <a:fillRect/>
            </a:stretch>
          </p:blipFill>
          <p:spPr>
            <a:xfrm>
              <a:off x="-1370543" y="1387025"/>
              <a:ext cx="8766808" cy="4541914"/>
            </a:xfrm>
            <a:prstGeom prst="rect">
              <a:avLst/>
            </a:prstGeom>
          </p:spPr>
        </p:pic>
      </p:grpSp>
    </p:spTree>
    <p:extLst>
      <p:ext uri="{BB962C8B-B14F-4D97-AF65-F5344CB8AC3E}">
        <p14:creationId xmlns:p14="http://schemas.microsoft.com/office/powerpoint/2010/main" val="1647935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657849"/>
            <a:ext cx="8229600" cy="1066800"/>
          </a:xfrm>
        </p:spPr>
        <p:txBody>
          <a:bodyPr/>
          <a:lstStyle/>
          <a:p>
            <a:pPr eaLnBrk="1" hangingPunct="1"/>
            <a:r>
              <a:rPr lang="en-US" altLang="en-US" i="1" dirty="0" err="1"/>
              <a:t>i</a:t>
            </a:r>
            <a:r>
              <a:rPr lang="en-US" altLang="en-US" dirty="0" err="1"/>
              <a:t>SAX</a:t>
            </a:r>
            <a:r>
              <a:rPr lang="en-US" altLang="en-US" dirty="0"/>
              <a:t> Index Family</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72" name="Google Shape;54;p13">
            <a:extLst>
              <a:ext uri="{FF2B5EF4-FFF2-40B4-BE49-F238E27FC236}">
                <a16:creationId xmlns:a16="http://schemas.microsoft.com/office/drawing/2014/main" id="{AE1FD852-72AB-409B-A740-E64207BB2FF4}"/>
              </a:ext>
            </a:extLst>
          </p:cNvPr>
          <p:cNvCxnSpPr/>
          <p:nvPr/>
        </p:nvCxnSpPr>
        <p:spPr>
          <a:xfrm>
            <a:off x="807143" y="2117937"/>
            <a:ext cx="7543800" cy="0"/>
          </a:xfrm>
          <a:prstGeom prst="straightConnector1">
            <a:avLst/>
          </a:prstGeom>
          <a:noFill/>
          <a:ln w="9525" cap="flat" cmpd="sng">
            <a:solidFill>
              <a:schemeClr val="dk2"/>
            </a:solidFill>
            <a:prstDash val="dot"/>
            <a:round/>
            <a:headEnd type="none" w="med" len="med"/>
            <a:tailEnd type="none" w="med" len="med"/>
          </a:ln>
        </p:spPr>
      </p:cxnSp>
      <p:sp>
        <p:nvSpPr>
          <p:cNvPr id="73" name="Google Shape;55;p13">
            <a:extLst>
              <a:ext uri="{FF2B5EF4-FFF2-40B4-BE49-F238E27FC236}">
                <a16:creationId xmlns:a16="http://schemas.microsoft.com/office/drawing/2014/main" id="{F1D2BDD5-B5E8-41BD-ADBC-BF33E2BE2441}"/>
              </a:ext>
            </a:extLst>
          </p:cNvPr>
          <p:cNvSpPr/>
          <p:nvPr/>
        </p:nvSpPr>
        <p:spPr>
          <a:xfrm>
            <a:off x="127609" y="550724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4" name="Google Shape;56;p13">
            <a:extLst>
              <a:ext uri="{FF2B5EF4-FFF2-40B4-BE49-F238E27FC236}">
                <a16:creationId xmlns:a16="http://schemas.microsoft.com/office/drawing/2014/main" id="{E14E9474-A0B3-4A25-B59D-B76D7F2CC50D}"/>
              </a:ext>
            </a:extLst>
          </p:cNvPr>
          <p:cNvSpPr/>
          <p:nvPr/>
        </p:nvSpPr>
        <p:spPr>
          <a:xfrm>
            <a:off x="127609" y="503917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5" name="Google Shape;57;p13">
            <a:extLst>
              <a:ext uri="{FF2B5EF4-FFF2-40B4-BE49-F238E27FC236}">
                <a16:creationId xmlns:a16="http://schemas.microsoft.com/office/drawing/2014/main" id="{5585C9E9-9D27-4643-926F-686C5147565A}"/>
              </a:ext>
            </a:extLst>
          </p:cNvPr>
          <p:cNvSpPr/>
          <p:nvPr/>
        </p:nvSpPr>
        <p:spPr>
          <a:xfrm>
            <a:off x="131826" y="223400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6" name="Google Shape;58;p13">
            <a:extLst>
              <a:ext uri="{FF2B5EF4-FFF2-40B4-BE49-F238E27FC236}">
                <a16:creationId xmlns:a16="http://schemas.microsoft.com/office/drawing/2014/main" id="{FAB960E1-BB58-4D83-9EEE-D57BFA30CBAC}"/>
              </a:ext>
            </a:extLst>
          </p:cNvPr>
          <p:cNvSpPr/>
          <p:nvPr/>
        </p:nvSpPr>
        <p:spPr>
          <a:xfrm>
            <a:off x="131826" y="2712272"/>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7" name="Google Shape;59;p13">
            <a:extLst>
              <a:ext uri="{FF2B5EF4-FFF2-40B4-BE49-F238E27FC236}">
                <a16:creationId xmlns:a16="http://schemas.microsoft.com/office/drawing/2014/main" id="{A44CE34E-AABF-4713-874E-D58788CA6B5D}"/>
              </a:ext>
            </a:extLst>
          </p:cNvPr>
          <p:cNvSpPr/>
          <p:nvPr/>
        </p:nvSpPr>
        <p:spPr>
          <a:xfrm>
            <a:off x="131826" y="31787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8" name="Google Shape;60;p13">
            <a:extLst>
              <a:ext uri="{FF2B5EF4-FFF2-40B4-BE49-F238E27FC236}">
                <a16:creationId xmlns:a16="http://schemas.microsoft.com/office/drawing/2014/main" id="{21DA12E3-39F9-46D6-A469-142016EA04A3}"/>
              </a:ext>
            </a:extLst>
          </p:cNvPr>
          <p:cNvSpPr/>
          <p:nvPr/>
        </p:nvSpPr>
        <p:spPr>
          <a:xfrm>
            <a:off x="131826" y="364358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9" name="Google Shape;61;p13">
            <a:extLst>
              <a:ext uri="{FF2B5EF4-FFF2-40B4-BE49-F238E27FC236}">
                <a16:creationId xmlns:a16="http://schemas.microsoft.com/office/drawing/2014/main" id="{54AA8961-B691-4E40-91EF-D85B508B466C}"/>
              </a:ext>
            </a:extLst>
          </p:cNvPr>
          <p:cNvSpPr/>
          <p:nvPr/>
        </p:nvSpPr>
        <p:spPr>
          <a:xfrm>
            <a:off x="131826" y="410845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80" name="Google Shape;62;p13">
            <a:extLst>
              <a:ext uri="{FF2B5EF4-FFF2-40B4-BE49-F238E27FC236}">
                <a16:creationId xmlns:a16="http://schemas.microsoft.com/office/drawing/2014/main" id="{14BCC95A-0456-4698-870A-5739879241A1}"/>
              </a:ext>
            </a:extLst>
          </p:cNvPr>
          <p:cNvSpPr/>
          <p:nvPr/>
        </p:nvSpPr>
        <p:spPr>
          <a:xfrm>
            <a:off x="923299" y="2324983"/>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81" name="Google Shape;63;p13">
            <a:extLst>
              <a:ext uri="{FF2B5EF4-FFF2-40B4-BE49-F238E27FC236}">
                <a16:creationId xmlns:a16="http://schemas.microsoft.com/office/drawing/2014/main" id="{E7229DDB-7025-4BBE-95BE-EECC022393AE}"/>
              </a:ext>
            </a:extLst>
          </p:cNvPr>
          <p:cNvSpPr/>
          <p:nvPr/>
        </p:nvSpPr>
        <p:spPr>
          <a:xfrm>
            <a:off x="2670507" y="27840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82" name="Google Shape;65;p13">
            <a:extLst>
              <a:ext uri="{FF2B5EF4-FFF2-40B4-BE49-F238E27FC236}">
                <a16:creationId xmlns:a16="http://schemas.microsoft.com/office/drawing/2014/main" id="{1A94ABE3-4F45-4457-885C-379A5E3911B1}"/>
              </a:ext>
            </a:extLst>
          </p:cNvPr>
          <p:cNvCxnSpPr>
            <a:cxnSpLocks/>
            <a:stCxn id="106" idx="3"/>
            <a:endCxn id="81" idx="1"/>
          </p:cNvCxnSpPr>
          <p:nvPr/>
        </p:nvCxnSpPr>
        <p:spPr>
          <a:xfrm>
            <a:off x="2515807" y="2901226"/>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83" name="Google Shape;67;p13">
            <a:extLst>
              <a:ext uri="{FF2B5EF4-FFF2-40B4-BE49-F238E27FC236}">
                <a16:creationId xmlns:a16="http://schemas.microsoft.com/office/drawing/2014/main" id="{A999A7C7-3EA7-447A-B4D0-FB65862121D5}"/>
              </a:ext>
            </a:extLst>
          </p:cNvPr>
          <p:cNvCxnSpPr>
            <a:cxnSpLocks/>
            <a:endCxn id="108" idx="0"/>
          </p:cNvCxnSpPr>
          <p:nvPr/>
        </p:nvCxnSpPr>
        <p:spPr>
          <a:xfrm>
            <a:off x="3055235" y="3019202"/>
            <a:ext cx="0" cy="171345"/>
          </a:xfrm>
          <a:prstGeom prst="straightConnector1">
            <a:avLst/>
          </a:prstGeom>
          <a:noFill/>
          <a:ln w="9525" cap="flat" cmpd="sng">
            <a:solidFill>
              <a:schemeClr val="dk2"/>
            </a:solidFill>
            <a:prstDash val="solid"/>
            <a:round/>
            <a:headEnd type="none" w="med" len="med"/>
            <a:tailEnd type="triangle" w="med" len="med"/>
          </a:ln>
        </p:spPr>
      </p:cxnSp>
      <p:sp>
        <p:nvSpPr>
          <p:cNvPr id="84" name="Google Shape;69;p13">
            <a:extLst>
              <a:ext uri="{FF2B5EF4-FFF2-40B4-BE49-F238E27FC236}">
                <a16:creationId xmlns:a16="http://schemas.microsoft.com/office/drawing/2014/main" id="{49033626-AE82-4459-A135-A07BAC4B8786}"/>
              </a:ext>
            </a:extLst>
          </p:cNvPr>
          <p:cNvSpPr txBox="1"/>
          <p:nvPr/>
        </p:nvSpPr>
        <p:spPr>
          <a:xfrm>
            <a:off x="1102433"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85" name="Google Shape;70;p13">
            <a:extLst>
              <a:ext uri="{FF2B5EF4-FFF2-40B4-BE49-F238E27FC236}">
                <a16:creationId xmlns:a16="http://schemas.microsoft.com/office/drawing/2014/main" id="{92F699FD-14E4-414E-9135-54B5D202CE3B}"/>
              </a:ext>
            </a:extLst>
          </p:cNvPr>
          <p:cNvSpPr txBox="1"/>
          <p:nvPr/>
        </p:nvSpPr>
        <p:spPr>
          <a:xfrm>
            <a:off x="185036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86" name="Google Shape;71;p13">
            <a:extLst>
              <a:ext uri="{FF2B5EF4-FFF2-40B4-BE49-F238E27FC236}">
                <a16:creationId xmlns:a16="http://schemas.microsoft.com/office/drawing/2014/main" id="{15AF4543-E00A-4C04-989C-4021A223211E}"/>
              </a:ext>
            </a:extLst>
          </p:cNvPr>
          <p:cNvSpPr txBox="1"/>
          <p:nvPr/>
        </p:nvSpPr>
        <p:spPr>
          <a:xfrm>
            <a:off x="286837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87" name="Google Shape;72;p13">
            <a:extLst>
              <a:ext uri="{FF2B5EF4-FFF2-40B4-BE49-F238E27FC236}">
                <a16:creationId xmlns:a16="http://schemas.microsoft.com/office/drawing/2014/main" id="{142B83DE-E42F-4550-8CA9-531ED8595275}"/>
              </a:ext>
            </a:extLst>
          </p:cNvPr>
          <p:cNvCxnSpPr>
            <a:cxnSpLocks/>
            <a:stCxn id="108" idx="3"/>
            <a:endCxn id="109" idx="1"/>
          </p:cNvCxnSpPr>
          <p:nvPr/>
        </p:nvCxnSpPr>
        <p:spPr>
          <a:xfrm>
            <a:off x="3440512" y="3385430"/>
            <a:ext cx="231261" cy="463"/>
          </a:xfrm>
          <a:prstGeom prst="straightConnector1">
            <a:avLst/>
          </a:prstGeom>
          <a:noFill/>
          <a:ln w="9525" cap="flat" cmpd="sng">
            <a:solidFill>
              <a:schemeClr val="dk2"/>
            </a:solidFill>
            <a:prstDash val="solid"/>
            <a:round/>
            <a:headEnd type="none" w="med" len="med"/>
            <a:tailEnd type="triangle" w="med" len="med"/>
          </a:ln>
        </p:spPr>
      </p:cxnSp>
      <p:sp>
        <p:nvSpPr>
          <p:cNvPr id="88" name="Google Shape;75;p13">
            <a:extLst>
              <a:ext uri="{FF2B5EF4-FFF2-40B4-BE49-F238E27FC236}">
                <a16:creationId xmlns:a16="http://schemas.microsoft.com/office/drawing/2014/main" id="{045082A0-1229-441E-B455-393E9CF028FF}"/>
              </a:ext>
            </a:extLst>
          </p:cNvPr>
          <p:cNvSpPr txBox="1"/>
          <p:nvPr/>
        </p:nvSpPr>
        <p:spPr>
          <a:xfrm>
            <a:off x="3828141" y="1935020"/>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89" name="Google Shape;76;p13">
            <a:extLst>
              <a:ext uri="{FF2B5EF4-FFF2-40B4-BE49-F238E27FC236}">
                <a16:creationId xmlns:a16="http://schemas.microsoft.com/office/drawing/2014/main" id="{941B4EC3-1CAF-43A0-8A3F-329EF39269ED}"/>
              </a:ext>
            </a:extLst>
          </p:cNvPr>
          <p:cNvSpPr txBox="1"/>
          <p:nvPr/>
        </p:nvSpPr>
        <p:spPr>
          <a:xfrm>
            <a:off x="458007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90" name="Google Shape;81;p13">
            <a:extLst>
              <a:ext uri="{FF2B5EF4-FFF2-40B4-BE49-F238E27FC236}">
                <a16:creationId xmlns:a16="http://schemas.microsoft.com/office/drawing/2014/main" id="{730F920F-2A02-465D-8176-4C81B7D49CC3}"/>
              </a:ext>
            </a:extLst>
          </p:cNvPr>
          <p:cNvSpPr txBox="1"/>
          <p:nvPr/>
        </p:nvSpPr>
        <p:spPr>
          <a:xfrm>
            <a:off x="5389548" y="1936405"/>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91" name="Google Shape;82;p13">
            <a:extLst>
              <a:ext uri="{FF2B5EF4-FFF2-40B4-BE49-F238E27FC236}">
                <a16:creationId xmlns:a16="http://schemas.microsoft.com/office/drawing/2014/main" id="{A00158AB-788C-4740-ABD3-4E6C2853027C}"/>
              </a:ext>
            </a:extLst>
          </p:cNvPr>
          <p:cNvSpPr txBox="1"/>
          <p:nvPr/>
        </p:nvSpPr>
        <p:spPr>
          <a:xfrm>
            <a:off x="6464061" y="1935020"/>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92" name="Google Shape;83;p13">
            <a:extLst>
              <a:ext uri="{FF2B5EF4-FFF2-40B4-BE49-F238E27FC236}">
                <a16:creationId xmlns:a16="http://schemas.microsoft.com/office/drawing/2014/main" id="{84ECDE4C-4193-44B0-A6F0-A3EE9378D045}"/>
              </a:ext>
            </a:extLst>
          </p:cNvPr>
          <p:cNvSpPr txBox="1"/>
          <p:nvPr/>
        </p:nvSpPr>
        <p:spPr>
          <a:xfrm>
            <a:off x="750894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93" name="Google Shape;84;p13">
            <a:extLst>
              <a:ext uri="{FF2B5EF4-FFF2-40B4-BE49-F238E27FC236}">
                <a16:creationId xmlns:a16="http://schemas.microsoft.com/office/drawing/2014/main" id="{CBD47F26-B444-48E1-A293-BA15963E6B2D}"/>
              </a:ext>
            </a:extLst>
          </p:cNvPr>
          <p:cNvCxnSpPr>
            <a:cxnSpLocks/>
            <a:stCxn id="112" idx="3"/>
            <a:endCxn id="113" idx="1"/>
          </p:cNvCxnSpPr>
          <p:nvPr/>
        </p:nvCxnSpPr>
        <p:spPr>
          <a:xfrm flipV="1">
            <a:off x="7177175" y="4313893"/>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94" name="Google Shape;87;p13">
            <a:extLst>
              <a:ext uri="{FF2B5EF4-FFF2-40B4-BE49-F238E27FC236}">
                <a16:creationId xmlns:a16="http://schemas.microsoft.com/office/drawing/2014/main" id="{44A2C689-34DF-44BF-8E38-E88154662EBB}"/>
              </a:ext>
            </a:extLst>
          </p:cNvPr>
          <p:cNvCxnSpPr>
            <a:cxnSpLocks/>
            <a:stCxn id="111" idx="3"/>
            <a:endCxn id="112" idx="1"/>
          </p:cNvCxnSpPr>
          <p:nvPr/>
        </p:nvCxnSpPr>
        <p:spPr>
          <a:xfrm flipV="1">
            <a:off x="6021635" y="4313903"/>
            <a:ext cx="214305" cy="111"/>
          </a:xfrm>
          <a:prstGeom prst="straightConnector1">
            <a:avLst/>
          </a:prstGeom>
          <a:noFill/>
          <a:ln w="9525" cap="flat" cmpd="sng">
            <a:solidFill>
              <a:schemeClr val="dk2"/>
            </a:solidFill>
            <a:prstDash val="solid"/>
            <a:round/>
            <a:headEnd type="none" w="med" len="med"/>
            <a:tailEnd type="triangle" w="med" len="med"/>
          </a:ln>
        </p:spPr>
      </p:cxnSp>
      <p:sp>
        <p:nvSpPr>
          <p:cNvPr id="95" name="Google Shape;89;p13">
            <a:extLst>
              <a:ext uri="{FF2B5EF4-FFF2-40B4-BE49-F238E27FC236}">
                <a16:creationId xmlns:a16="http://schemas.microsoft.com/office/drawing/2014/main" id="{FBEBB3F1-1CF1-4DF1-826B-31A454211B1A}"/>
              </a:ext>
            </a:extLst>
          </p:cNvPr>
          <p:cNvSpPr txBox="1"/>
          <p:nvPr/>
        </p:nvSpPr>
        <p:spPr>
          <a:xfrm>
            <a:off x="130209" y="2244544"/>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96" name="Google Shape;93;p13">
            <a:extLst>
              <a:ext uri="{FF2B5EF4-FFF2-40B4-BE49-F238E27FC236}">
                <a16:creationId xmlns:a16="http://schemas.microsoft.com/office/drawing/2014/main" id="{CCF08498-A509-459E-ABFF-9F70BD3B1308}"/>
              </a:ext>
            </a:extLst>
          </p:cNvPr>
          <p:cNvCxnSpPr>
            <a:cxnSpLocks/>
            <a:stCxn id="114" idx="3"/>
            <a:endCxn id="116" idx="1"/>
          </p:cNvCxnSpPr>
          <p:nvPr/>
        </p:nvCxnSpPr>
        <p:spPr>
          <a:xfrm flipV="1">
            <a:off x="6199658" y="5229372"/>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97" name="Google Shape;97;p13">
            <a:extLst>
              <a:ext uri="{FF2B5EF4-FFF2-40B4-BE49-F238E27FC236}">
                <a16:creationId xmlns:a16="http://schemas.microsoft.com/office/drawing/2014/main" id="{59A42497-DE8D-4E3A-B9B0-7C38639CCB2A}"/>
              </a:ext>
            </a:extLst>
          </p:cNvPr>
          <p:cNvSpPr txBox="1"/>
          <p:nvPr/>
        </p:nvSpPr>
        <p:spPr>
          <a:xfrm>
            <a:off x="8409811" y="3238834"/>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98" name="Google Shape;98;p13">
            <a:extLst>
              <a:ext uri="{FF2B5EF4-FFF2-40B4-BE49-F238E27FC236}">
                <a16:creationId xmlns:a16="http://schemas.microsoft.com/office/drawing/2014/main" id="{73399D20-5E66-4009-8885-0D89F8BDB982}"/>
              </a:ext>
            </a:extLst>
          </p:cNvPr>
          <p:cNvSpPr txBox="1"/>
          <p:nvPr/>
        </p:nvSpPr>
        <p:spPr>
          <a:xfrm>
            <a:off x="8411421" y="2773737"/>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99" name="Google Shape;99;p13">
            <a:extLst>
              <a:ext uri="{FF2B5EF4-FFF2-40B4-BE49-F238E27FC236}">
                <a16:creationId xmlns:a16="http://schemas.microsoft.com/office/drawing/2014/main" id="{98648BA3-F981-479E-A3F9-83AB2343D645}"/>
              </a:ext>
            </a:extLst>
          </p:cNvPr>
          <p:cNvSpPr txBox="1"/>
          <p:nvPr/>
        </p:nvSpPr>
        <p:spPr>
          <a:xfrm>
            <a:off x="8411421" y="2291602"/>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0" name="Google Shape;100;p13">
            <a:extLst>
              <a:ext uri="{FF2B5EF4-FFF2-40B4-BE49-F238E27FC236}">
                <a16:creationId xmlns:a16="http://schemas.microsoft.com/office/drawing/2014/main" id="{CFBEF24A-B243-40D0-9DE0-97BE48B7F873}"/>
              </a:ext>
            </a:extLst>
          </p:cNvPr>
          <p:cNvSpPr txBox="1"/>
          <p:nvPr/>
        </p:nvSpPr>
        <p:spPr>
          <a:xfrm>
            <a:off x="8389118" y="3592587"/>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01" name="Google Shape;101;p13">
            <a:extLst>
              <a:ext uri="{FF2B5EF4-FFF2-40B4-BE49-F238E27FC236}">
                <a16:creationId xmlns:a16="http://schemas.microsoft.com/office/drawing/2014/main" id="{1F8D11E6-D36A-4007-8282-2BCABFA15CC5}"/>
              </a:ext>
            </a:extLst>
          </p:cNvPr>
          <p:cNvSpPr txBox="1"/>
          <p:nvPr/>
        </p:nvSpPr>
        <p:spPr>
          <a:xfrm>
            <a:off x="8409811" y="4148479"/>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2" name="Google Shape;102;p13">
            <a:extLst>
              <a:ext uri="{FF2B5EF4-FFF2-40B4-BE49-F238E27FC236}">
                <a16:creationId xmlns:a16="http://schemas.microsoft.com/office/drawing/2014/main" id="{E66704A1-1F35-48C0-B0D6-E8177D46F21C}"/>
              </a:ext>
            </a:extLst>
          </p:cNvPr>
          <p:cNvSpPr txBox="1"/>
          <p:nvPr/>
        </p:nvSpPr>
        <p:spPr>
          <a:xfrm>
            <a:off x="8394406" y="509609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3" name="Google Shape;103;p13">
            <a:extLst>
              <a:ext uri="{FF2B5EF4-FFF2-40B4-BE49-F238E27FC236}">
                <a16:creationId xmlns:a16="http://schemas.microsoft.com/office/drawing/2014/main" id="{F88BE5BE-37DB-46ED-95E3-5AF6A4C16D71}"/>
              </a:ext>
            </a:extLst>
          </p:cNvPr>
          <p:cNvSpPr txBox="1"/>
          <p:nvPr/>
        </p:nvSpPr>
        <p:spPr>
          <a:xfrm>
            <a:off x="8394414" y="5553594"/>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04" name="Google Shape;104;p13">
            <a:extLst>
              <a:ext uri="{FF2B5EF4-FFF2-40B4-BE49-F238E27FC236}">
                <a16:creationId xmlns:a16="http://schemas.microsoft.com/office/drawing/2014/main" id="{8B23975E-2AC9-4CBC-9EDF-1DD327DBF8D6}"/>
              </a:ext>
            </a:extLst>
          </p:cNvPr>
          <p:cNvCxnSpPr>
            <a:cxnSpLocks/>
            <a:stCxn id="109" idx="2"/>
            <a:endCxn id="111" idx="1"/>
          </p:cNvCxnSpPr>
          <p:nvPr/>
        </p:nvCxnSpPr>
        <p:spPr>
          <a:xfrm rot="16200000" flipH="1">
            <a:off x="4331834" y="3410508"/>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05" name="Google Shape;105;p13">
            <a:extLst>
              <a:ext uri="{FF2B5EF4-FFF2-40B4-BE49-F238E27FC236}">
                <a16:creationId xmlns:a16="http://schemas.microsoft.com/office/drawing/2014/main" id="{6E56946B-A528-47B5-93B6-FEA95142ADF5}"/>
              </a:ext>
            </a:extLst>
          </p:cNvPr>
          <p:cNvSpPr txBox="1"/>
          <p:nvPr/>
        </p:nvSpPr>
        <p:spPr>
          <a:xfrm>
            <a:off x="53584" y="1921152"/>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06" name="Google Shape;66;p13">
            <a:extLst>
              <a:ext uri="{FF2B5EF4-FFF2-40B4-BE49-F238E27FC236}">
                <a16:creationId xmlns:a16="http://schemas.microsoft.com/office/drawing/2014/main" id="{86029DBB-0373-44AE-A146-2EB0EC441349}"/>
              </a:ext>
            </a:extLst>
          </p:cNvPr>
          <p:cNvSpPr/>
          <p:nvPr/>
        </p:nvSpPr>
        <p:spPr>
          <a:xfrm>
            <a:off x="1566863" y="2784069"/>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07" name="Google Shape;106;p13">
            <a:extLst>
              <a:ext uri="{FF2B5EF4-FFF2-40B4-BE49-F238E27FC236}">
                <a16:creationId xmlns:a16="http://schemas.microsoft.com/office/drawing/2014/main" id="{E29BF821-C7C5-4A92-91D2-A6F074566153}"/>
              </a:ext>
            </a:extLst>
          </p:cNvPr>
          <p:cNvCxnSpPr>
            <a:cxnSpLocks/>
            <a:stCxn id="80" idx="2"/>
            <a:endCxn id="106" idx="1"/>
          </p:cNvCxnSpPr>
          <p:nvPr/>
        </p:nvCxnSpPr>
        <p:spPr>
          <a:xfrm rot="16200000" flipH="1">
            <a:off x="1300576" y="2634937"/>
            <a:ext cx="341936" cy="190630"/>
          </a:xfrm>
          <a:prstGeom prst="bentConnector2">
            <a:avLst/>
          </a:prstGeom>
          <a:noFill/>
          <a:ln w="9525" cap="flat" cmpd="sng">
            <a:solidFill>
              <a:schemeClr val="dk2"/>
            </a:solidFill>
            <a:prstDash val="solid"/>
            <a:round/>
            <a:headEnd type="none" w="med" len="med"/>
            <a:tailEnd type="triangle" w="med" len="med"/>
          </a:ln>
        </p:spPr>
      </p:cxnSp>
      <p:sp>
        <p:nvSpPr>
          <p:cNvPr id="108" name="Google Shape;68;p13">
            <a:extLst>
              <a:ext uri="{FF2B5EF4-FFF2-40B4-BE49-F238E27FC236}">
                <a16:creationId xmlns:a16="http://schemas.microsoft.com/office/drawing/2014/main" id="{E5C76D97-6CD1-45F2-8848-022A9FD5BCCC}"/>
              </a:ext>
            </a:extLst>
          </p:cNvPr>
          <p:cNvSpPr/>
          <p:nvPr/>
        </p:nvSpPr>
        <p:spPr>
          <a:xfrm>
            <a:off x="2669969" y="3190543"/>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09" name="Google Shape;73;p13">
            <a:extLst>
              <a:ext uri="{FF2B5EF4-FFF2-40B4-BE49-F238E27FC236}">
                <a16:creationId xmlns:a16="http://schemas.microsoft.com/office/drawing/2014/main" id="{4478E82F-A004-4F24-A6AA-007EA1EEB079}"/>
              </a:ext>
            </a:extLst>
          </p:cNvPr>
          <p:cNvSpPr/>
          <p:nvPr/>
        </p:nvSpPr>
        <p:spPr>
          <a:xfrm>
            <a:off x="3671773" y="3244061"/>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10" name="Google Shape;80;p13">
            <a:extLst>
              <a:ext uri="{FF2B5EF4-FFF2-40B4-BE49-F238E27FC236}">
                <a16:creationId xmlns:a16="http://schemas.microsoft.com/office/drawing/2014/main" id="{C8EB9799-3A96-4CE4-91FD-4EEFE4AAF0B0}"/>
              </a:ext>
            </a:extLst>
          </p:cNvPr>
          <p:cNvSpPr/>
          <p:nvPr/>
        </p:nvSpPr>
        <p:spPr>
          <a:xfrm>
            <a:off x="4373597" y="3728298"/>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11" name="Google Shape;88;p13">
            <a:extLst>
              <a:ext uri="{FF2B5EF4-FFF2-40B4-BE49-F238E27FC236}">
                <a16:creationId xmlns:a16="http://schemas.microsoft.com/office/drawing/2014/main" id="{E5BF7EA6-2F82-4003-8AF5-3F9731497E2F}"/>
              </a:ext>
            </a:extLst>
          </p:cNvPr>
          <p:cNvSpPr/>
          <p:nvPr/>
        </p:nvSpPr>
        <p:spPr>
          <a:xfrm>
            <a:off x="5235333" y="4196862"/>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2" name="Google Shape;85;p13">
            <a:extLst>
              <a:ext uri="{FF2B5EF4-FFF2-40B4-BE49-F238E27FC236}">
                <a16:creationId xmlns:a16="http://schemas.microsoft.com/office/drawing/2014/main" id="{3800164B-B819-4672-8245-FD47675DEBCB}"/>
              </a:ext>
            </a:extLst>
          </p:cNvPr>
          <p:cNvSpPr/>
          <p:nvPr/>
        </p:nvSpPr>
        <p:spPr>
          <a:xfrm>
            <a:off x="6235937" y="4196750"/>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3" name="Google Shape;86;p13">
            <a:extLst>
              <a:ext uri="{FF2B5EF4-FFF2-40B4-BE49-F238E27FC236}">
                <a16:creationId xmlns:a16="http://schemas.microsoft.com/office/drawing/2014/main" id="{9345862F-5F8C-498E-B0FC-53C4E8C0A41C}"/>
              </a:ext>
            </a:extLst>
          </p:cNvPr>
          <p:cNvSpPr/>
          <p:nvPr/>
        </p:nvSpPr>
        <p:spPr>
          <a:xfrm>
            <a:off x="7413891" y="4196742"/>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14" name="Google Shape;94;p13">
            <a:extLst>
              <a:ext uri="{FF2B5EF4-FFF2-40B4-BE49-F238E27FC236}">
                <a16:creationId xmlns:a16="http://schemas.microsoft.com/office/drawing/2014/main" id="{144333F9-C7C3-47A4-A272-3FFB01D1F005}"/>
              </a:ext>
            </a:extLst>
          </p:cNvPr>
          <p:cNvSpPr/>
          <p:nvPr/>
        </p:nvSpPr>
        <p:spPr>
          <a:xfrm>
            <a:off x="4714199" y="5027642"/>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15" name="Google Shape;107;p13">
            <a:extLst>
              <a:ext uri="{FF2B5EF4-FFF2-40B4-BE49-F238E27FC236}">
                <a16:creationId xmlns:a16="http://schemas.microsoft.com/office/drawing/2014/main" id="{FEF65C1C-B2E7-4B2F-9A74-AF9773BB919D}"/>
              </a:ext>
            </a:extLst>
          </p:cNvPr>
          <p:cNvSpPr/>
          <p:nvPr/>
        </p:nvSpPr>
        <p:spPr>
          <a:xfrm>
            <a:off x="5036625" y="5588724"/>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16" name="Google Shape;95;p13">
            <a:extLst>
              <a:ext uri="{FF2B5EF4-FFF2-40B4-BE49-F238E27FC236}">
                <a16:creationId xmlns:a16="http://schemas.microsoft.com/office/drawing/2014/main" id="{0A402232-FC41-4366-AB4C-8B9FD987905F}"/>
              </a:ext>
            </a:extLst>
          </p:cNvPr>
          <p:cNvSpPr/>
          <p:nvPr/>
        </p:nvSpPr>
        <p:spPr>
          <a:xfrm>
            <a:off x="6399636" y="5112217"/>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17" name="Google Shape;67;p13">
            <a:extLst>
              <a:ext uri="{FF2B5EF4-FFF2-40B4-BE49-F238E27FC236}">
                <a16:creationId xmlns:a16="http://schemas.microsoft.com/office/drawing/2014/main" id="{11EFD8E8-8EC2-493E-8A30-80FF40AB006D}"/>
              </a:ext>
            </a:extLst>
          </p:cNvPr>
          <p:cNvCxnSpPr>
            <a:cxnSpLocks/>
            <a:stCxn id="81" idx="3"/>
            <a:endCxn id="118" idx="1"/>
          </p:cNvCxnSpPr>
          <p:nvPr/>
        </p:nvCxnSpPr>
        <p:spPr>
          <a:xfrm>
            <a:off x="3650220" y="2901226"/>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18" name="Google Shape;63;p13">
            <a:extLst>
              <a:ext uri="{FF2B5EF4-FFF2-40B4-BE49-F238E27FC236}">
                <a16:creationId xmlns:a16="http://schemas.microsoft.com/office/drawing/2014/main" id="{A291C12E-0641-492F-8746-8847F9016848}"/>
              </a:ext>
            </a:extLst>
          </p:cNvPr>
          <p:cNvSpPr/>
          <p:nvPr/>
        </p:nvSpPr>
        <p:spPr>
          <a:xfrm>
            <a:off x="6816639" y="278622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19" name="Google Shape;67;p13">
            <a:extLst>
              <a:ext uri="{FF2B5EF4-FFF2-40B4-BE49-F238E27FC236}">
                <a16:creationId xmlns:a16="http://schemas.microsoft.com/office/drawing/2014/main" id="{76F466DB-4402-4495-B760-A54C44AB9F5B}"/>
              </a:ext>
            </a:extLst>
          </p:cNvPr>
          <p:cNvCxnSpPr>
            <a:cxnSpLocks/>
            <a:stCxn id="109" idx="3"/>
            <a:endCxn id="120" idx="1"/>
          </p:cNvCxnSpPr>
          <p:nvPr/>
        </p:nvCxnSpPr>
        <p:spPr>
          <a:xfrm flipV="1">
            <a:off x="4757462" y="3381092"/>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20" name="Google Shape;63;p13">
            <a:extLst>
              <a:ext uri="{FF2B5EF4-FFF2-40B4-BE49-F238E27FC236}">
                <a16:creationId xmlns:a16="http://schemas.microsoft.com/office/drawing/2014/main" id="{AA37B656-F71B-4EB7-8238-52B41894A00C}"/>
              </a:ext>
            </a:extLst>
          </p:cNvPr>
          <p:cNvSpPr/>
          <p:nvPr/>
        </p:nvSpPr>
        <p:spPr>
          <a:xfrm>
            <a:off x="6815172" y="3263937"/>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sp>
        <p:nvSpPr>
          <p:cNvPr id="121" name="Google Shape;64;p13">
            <a:extLst>
              <a:ext uri="{FF2B5EF4-FFF2-40B4-BE49-F238E27FC236}">
                <a16:creationId xmlns:a16="http://schemas.microsoft.com/office/drawing/2014/main" id="{F692A468-5A1E-4FED-8E30-CF25BE82CC73}"/>
              </a:ext>
            </a:extLst>
          </p:cNvPr>
          <p:cNvSpPr txBox="1"/>
          <p:nvPr/>
        </p:nvSpPr>
        <p:spPr>
          <a:xfrm>
            <a:off x="127605" y="2715219"/>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89" name="Google Shape;74;p13">
            <a:extLst>
              <a:ext uri="{FF2B5EF4-FFF2-40B4-BE49-F238E27FC236}">
                <a16:creationId xmlns:a16="http://schemas.microsoft.com/office/drawing/2014/main" id="{683E77B5-1A62-4286-9B88-DABB36A7B4F5}"/>
              </a:ext>
            </a:extLst>
          </p:cNvPr>
          <p:cNvSpPr txBox="1"/>
          <p:nvPr/>
        </p:nvSpPr>
        <p:spPr>
          <a:xfrm>
            <a:off x="132434" y="3180694"/>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90" name="Google Shape;77;p13">
            <a:extLst>
              <a:ext uri="{FF2B5EF4-FFF2-40B4-BE49-F238E27FC236}">
                <a16:creationId xmlns:a16="http://schemas.microsoft.com/office/drawing/2014/main" id="{05302F42-6EDF-4A50-8843-02065FA94EBD}"/>
              </a:ext>
            </a:extLst>
          </p:cNvPr>
          <p:cNvSpPr txBox="1"/>
          <p:nvPr/>
        </p:nvSpPr>
        <p:spPr>
          <a:xfrm>
            <a:off x="132432" y="3645594"/>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91" name="Google Shape;78;p13">
            <a:extLst>
              <a:ext uri="{FF2B5EF4-FFF2-40B4-BE49-F238E27FC236}">
                <a16:creationId xmlns:a16="http://schemas.microsoft.com/office/drawing/2014/main" id="{B1DFAA27-B4F4-4784-8976-A130B7C230E6}"/>
              </a:ext>
            </a:extLst>
          </p:cNvPr>
          <p:cNvSpPr txBox="1"/>
          <p:nvPr/>
        </p:nvSpPr>
        <p:spPr>
          <a:xfrm>
            <a:off x="127607" y="4111744"/>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92" name="Google Shape;90;p13">
            <a:extLst>
              <a:ext uri="{FF2B5EF4-FFF2-40B4-BE49-F238E27FC236}">
                <a16:creationId xmlns:a16="http://schemas.microsoft.com/office/drawing/2014/main" id="{57569CE8-08DC-4A85-AC94-0CCCDEA77CB2}"/>
              </a:ext>
            </a:extLst>
          </p:cNvPr>
          <p:cNvSpPr txBox="1"/>
          <p:nvPr/>
        </p:nvSpPr>
        <p:spPr>
          <a:xfrm>
            <a:off x="132433" y="5038042"/>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93" name="Google Shape;91;p13">
            <a:extLst>
              <a:ext uri="{FF2B5EF4-FFF2-40B4-BE49-F238E27FC236}">
                <a16:creationId xmlns:a16="http://schemas.microsoft.com/office/drawing/2014/main" id="{C8FA1E39-14C1-442B-9209-2E4CB64A17FE}"/>
              </a:ext>
            </a:extLst>
          </p:cNvPr>
          <p:cNvSpPr txBox="1"/>
          <p:nvPr/>
        </p:nvSpPr>
        <p:spPr>
          <a:xfrm>
            <a:off x="132358" y="5506517"/>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94" name="Google Shape;61;p13">
            <a:extLst>
              <a:ext uri="{FF2B5EF4-FFF2-40B4-BE49-F238E27FC236}">
                <a16:creationId xmlns:a16="http://schemas.microsoft.com/office/drawing/2014/main" id="{6B58C277-6B56-4089-8202-7A0B2575B094}"/>
              </a:ext>
            </a:extLst>
          </p:cNvPr>
          <p:cNvSpPr/>
          <p:nvPr/>
        </p:nvSpPr>
        <p:spPr>
          <a:xfrm>
            <a:off x="126383" y="4576544"/>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95" name="Google Shape;101;p13">
            <a:extLst>
              <a:ext uri="{FF2B5EF4-FFF2-40B4-BE49-F238E27FC236}">
                <a16:creationId xmlns:a16="http://schemas.microsoft.com/office/drawing/2014/main" id="{9E6F01CC-7D46-4A35-A60D-44846357B924}"/>
              </a:ext>
            </a:extLst>
          </p:cNvPr>
          <p:cNvSpPr txBox="1"/>
          <p:nvPr/>
        </p:nvSpPr>
        <p:spPr>
          <a:xfrm>
            <a:off x="8404368" y="4616570"/>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96" name="Google Shape;86;p13">
            <a:extLst>
              <a:ext uri="{FF2B5EF4-FFF2-40B4-BE49-F238E27FC236}">
                <a16:creationId xmlns:a16="http://schemas.microsoft.com/office/drawing/2014/main" id="{417C78CB-BA02-447C-AE81-15436ABB29D5}"/>
              </a:ext>
            </a:extLst>
          </p:cNvPr>
          <p:cNvSpPr/>
          <p:nvPr/>
        </p:nvSpPr>
        <p:spPr>
          <a:xfrm>
            <a:off x="7413889" y="4664833"/>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97" name="Google Shape;78;p13">
            <a:extLst>
              <a:ext uri="{FF2B5EF4-FFF2-40B4-BE49-F238E27FC236}">
                <a16:creationId xmlns:a16="http://schemas.microsoft.com/office/drawing/2014/main" id="{24F59777-1F0C-472A-BB6B-A026C2951151}"/>
              </a:ext>
            </a:extLst>
          </p:cNvPr>
          <p:cNvSpPr txBox="1"/>
          <p:nvPr/>
        </p:nvSpPr>
        <p:spPr>
          <a:xfrm>
            <a:off x="122164" y="4579835"/>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98" name="Google Shape;96;p13">
            <a:extLst>
              <a:ext uri="{FF2B5EF4-FFF2-40B4-BE49-F238E27FC236}">
                <a16:creationId xmlns:a16="http://schemas.microsoft.com/office/drawing/2014/main" id="{84BE487E-8181-40EA-8CAC-EC7D8FE35C97}"/>
              </a:ext>
            </a:extLst>
          </p:cNvPr>
          <p:cNvCxnSpPr>
            <a:cxnSpLocks/>
            <a:stCxn id="109" idx="2"/>
            <a:endCxn id="114" idx="1"/>
          </p:cNvCxnSpPr>
          <p:nvPr/>
        </p:nvCxnSpPr>
        <p:spPr>
          <a:xfrm rot="16200000" flipH="1">
            <a:off x="3612445" y="4129896"/>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99" name="Google Shape;84;p13">
            <a:extLst>
              <a:ext uri="{FF2B5EF4-FFF2-40B4-BE49-F238E27FC236}">
                <a16:creationId xmlns:a16="http://schemas.microsoft.com/office/drawing/2014/main" id="{2FCA4232-6FDC-4C5A-AECD-F47CDB1476E3}"/>
              </a:ext>
            </a:extLst>
          </p:cNvPr>
          <p:cNvCxnSpPr>
            <a:cxnSpLocks/>
            <a:stCxn id="113" idx="2"/>
            <a:endCxn id="196" idx="0"/>
          </p:cNvCxnSpPr>
          <p:nvPr/>
        </p:nvCxnSpPr>
        <p:spPr>
          <a:xfrm flipH="1">
            <a:off x="7855314" y="4431046"/>
            <a:ext cx="1" cy="233791"/>
          </a:xfrm>
          <a:prstGeom prst="straightConnector1">
            <a:avLst/>
          </a:prstGeom>
          <a:noFill/>
          <a:ln w="9525" cap="flat" cmpd="sng">
            <a:solidFill>
              <a:schemeClr val="dk2"/>
            </a:solidFill>
            <a:prstDash val="solid"/>
            <a:round/>
            <a:headEnd type="none" w="med" len="med"/>
            <a:tailEnd type="triangle" w="med" len="med"/>
          </a:ln>
        </p:spPr>
      </p:cxnSp>
      <p:cxnSp>
        <p:nvCxnSpPr>
          <p:cNvPr id="200" name="Google Shape;96;p13">
            <a:extLst>
              <a:ext uri="{FF2B5EF4-FFF2-40B4-BE49-F238E27FC236}">
                <a16:creationId xmlns:a16="http://schemas.microsoft.com/office/drawing/2014/main" id="{3C7E7A49-8434-412B-82CA-3E2AD2002CAB}"/>
              </a:ext>
            </a:extLst>
          </p:cNvPr>
          <p:cNvCxnSpPr>
            <a:cxnSpLocks/>
            <a:stCxn id="108" idx="2"/>
          </p:cNvCxnSpPr>
          <p:nvPr/>
        </p:nvCxnSpPr>
        <p:spPr>
          <a:xfrm rot="16200000" flipH="1">
            <a:off x="2957754" y="3677802"/>
            <a:ext cx="2176356" cy="1981383"/>
          </a:xfrm>
          <a:prstGeom prst="bentConnector3">
            <a:avLst>
              <a:gd name="adj1" fmla="val 99931"/>
            </a:avLst>
          </a:prstGeom>
          <a:noFill/>
          <a:ln w="9525" cap="flat" cmpd="sng">
            <a:solidFill>
              <a:schemeClr val="dk2"/>
            </a:solidFill>
            <a:prstDash val="lgDash"/>
            <a:round/>
            <a:headEnd type="none" w="med" len="med"/>
            <a:tailEnd type="triangle" w="med" len="med"/>
          </a:ln>
        </p:spPr>
      </p:cxnSp>
      <p:cxnSp>
        <p:nvCxnSpPr>
          <p:cNvPr id="201" name="Google Shape;92;p13">
            <a:extLst>
              <a:ext uri="{FF2B5EF4-FFF2-40B4-BE49-F238E27FC236}">
                <a16:creationId xmlns:a16="http://schemas.microsoft.com/office/drawing/2014/main" id="{0B4B4D8A-8F79-498B-83C8-0DDB7996DCA1}"/>
              </a:ext>
            </a:extLst>
          </p:cNvPr>
          <p:cNvCxnSpPr>
            <a:cxnSpLocks/>
          </p:cNvCxnSpPr>
          <p:nvPr/>
        </p:nvCxnSpPr>
        <p:spPr>
          <a:xfrm rot="16200000" flipH="1">
            <a:off x="2952806" y="3579209"/>
            <a:ext cx="2642664" cy="1522436"/>
          </a:xfrm>
          <a:prstGeom prst="bentConnector3">
            <a:avLst>
              <a:gd name="adj1" fmla="val 100047"/>
            </a:avLst>
          </a:prstGeom>
          <a:noFill/>
          <a:ln w="9525" cap="flat" cmpd="sng">
            <a:solidFill>
              <a:schemeClr val="dk2"/>
            </a:solidFill>
            <a:prstDash val="solid"/>
            <a:round/>
            <a:headEnd type="none" w="med" len="med"/>
            <a:tailEnd type="triangle" w="med" len="med"/>
          </a:ln>
        </p:spPr>
      </p:cxnSp>
      <p:cxnSp>
        <p:nvCxnSpPr>
          <p:cNvPr id="202" name="Google Shape;72;p13">
            <a:extLst>
              <a:ext uri="{FF2B5EF4-FFF2-40B4-BE49-F238E27FC236}">
                <a16:creationId xmlns:a16="http://schemas.microsoft.com/office/drawing/2014/main" id="{7D59FD75-943D-4C78-8A5B-8FD8FB58BE59}"/>
              </a:ext>
            </a:extLst>
          </p:cNvPr>
          <p:cNvCxnSpPr>
            <a:cxnSpLocks/>
            <a:endCxn id="110" idx="1"/>
          </p:cNvCxnSpPr>
          <p:nvPr/>
        </p:nvCxnSpPr>
        <p:spPr>
          <a:xfrm>
            <a:off x="3517097" y="3845448"/>
            <a:ext cx="856500" cy="0"/>
          </a:xfrm>
          <a:prstGeom prst="straightConnector1">
            <a:avLst/>
          </a:prstGeom>
          <a:noFill/>
          <a:ln w="9525" cap="flat" cmpd="sng">
            <a:solidFill>
              <a:schemeClr val="dk2"/>
            </a:solidFill>
            <a:prstDash val="solid"/>
            <a:round/>
            <a:headEnd type="none" w="med" len="med"/>
            <a:tailEnd type="triangle" w="med" len="med"/>
          </a:ln>
        </p:spPr>
      </p:cxnSp>
      <p:sp>
        <p:nvSpPr>
          <p:cNvPr id="3" name="Espace réservé du pied de page 2">
            <a:extLst>
              <a:ext uri="{FF2B5EF4-FFF2-40B4-BE49-F238E27FC236}">
                <a16:creationId xmlns:a16="http://schemas.microsoft.com/office/drawing/2014/main" id="{14DE7F73-9651-4290-8E05-48CC31579D0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4775E9B1-C1D9-41A3-87EE-25CCBF86488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136</a:t>
            </a:fld>
            <a:endParaRPr lang="en-US" dirty="0"/>
          </a:p>
        </p:txBody>
      </p:sp>
    </p:spTree>
    <p:extLst>
      <p:ext uri="{BB962C8B-B14F-4D97-AF65-F5344CB8AC3E}">
        <p14:creationId xmlns:p14="http://schemas.microsoft.com/office/powerpoint/2010/main" val="19797374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0" y="705973"/>
            <a:ext cx="8928329" cy="1066800"/>
          </a:xfrm>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4" name="Content Placeholder 3"/>
          <p:cNvSpPr>
            <a:spLocks noGrp="1"/>
          </p:cNvSpPr>
          <p:nvPr>
            <p:ph idx="1"/>
          </p:nvPr>
        </p:nvSpPr>
        <p:spPr/>
        <p:txBody>
          <a:bodyPr/>
          <a:lstStyle/>
          <a:p>
            <a:endParaRPr lang="en-CA"/>
          </a:p>
        </p:txBody>
      </p:sp>
      <p:pic>
        <p:nvPicPr>
          <p:cNvPr id="3" name="Picture 2"/>
          <p:cNvPicPr>
            <a:picLocks noChangeAspect="1"/>
          </p:cNvPicPr>
          <p:nvPr/>
        </p:nvPicPr>
        <p:blipFill rotWithShape="1">
          <a:blip r:embed="rId3"/>
          <a:srcRect l="19253" t="38562" r="37737" b="28086"/>
          <a:stretch/>
        </p:blipFill>
        <p:spPr>
          <a:xfrm>
            <a:off x="807194" y="2364997"/>
            <a:ext cx="7734761" cy="3373652"/>
          </a:xfrm>
          <a:prstGeom prst="rect">
            <a:avLst/>
          </a:prstGeom>
        </p:spPr>
      </p:pic>
      <p:sp>
        <p:nvSpPr>
          <p:cNvPr id="6" name="Title 1"/>
          <p:cNvSpPr txBox="1">
            <a:spLocks/>
          </p:cNvSpPr>
          <p:nvPr/>
        </p:nvSpPr>
        <p:spPr>
          <a:xfrm>
            <a:off x="5300167" y="5624972"/>
            <a:ext cx="3951236" cy="456134"/>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1800" b="1" dirty="0">
                <a:solidFill>
                  <a:srgbClr val="C00000"/>
                </a:solidFill>
              </a:rPr>
              <a:t>Intertwined with indexing</a:t>
            </a:r>
            <a:endParaRPr lang="en-CA" sz="1800" b="1" dirty="0">
              <a:solidFill>
                <a:srgbClr val="C00000"/>
              </a:solidFill>
            </a:endParaRPr>
          </a:p>
        </p:txBody>
      </p:sp>
      <p:pic>
        <p:nvPicPr>
          <p:cNvPr id="7" name="Picture 6"/>
          <p:cNvPicPr>
            <a:picLocks noChangeAspect="1"/>
          </p:cNvPicPr>
          <p:nvPr/>
        </p:nvPicPr>
        <p:blipFill rotWithShape="1">
          <a:blip r:embed="rId4"/>
          <a:srcRect l="31514" t="32037" r="45215" b="64448"/>
          <a:stretch/>
        </p:blipFill>
        <p:spPr>
          <a:xfrm>
            <a:off x="2629688" y="2078151"/>
            <a:ext cx="3884624" cy="330123"/>
          </a:xfrm>
          <a:prstGeom prst="rect">
            <a:avLst/>
          </a:prstGeom>
        </p:spPr>
      </p:pic>
      <p:sp>
        <p:nvSpPr>
          <p:cNvPr id="5" name="TextBox 4"/>
          <p:cNvSpPr txBox="1"/>
          <p:nvPr/>
        </p:nvSpPr>
        <p:spPr>
          <a:xfrm>
            <a:off x="2549097" y="5989415"/>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APCA and EAPCA representations</a:t>
            </a:r>
            <a:endParaRPr lang="en-CA" u="sng"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B3E61A-B279-42C7-81AD-637BA281707A}"/>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7B117E3B-3EDC-4814-AD7A-30ED8266BD01}"/>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613104ED-8384-433E-B389-769D2FB2DF3C}"/>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Espace réservé du pied de page 7">
            <a:extLst>
              <a:ext uri="{FF2B5EF4-FFF2-40B4-BE49-F238E27FC236}">
                <a16:creationId xmlns:a16="http://schemas.microsoft.com/office/drawing/2014/main" id="{3E50A474-4DF0-43CF-9916-E056B0838846}"/>
              </a:ext>
            </a:extLst>
          </p:cNvPr>
          <p:cNvSpPr>
            <a:spLocks noGrp="1"/>
          </p:cNvSpPr>
          <p:nvPr>
            <p:ph type="ftr" sz="quarter" idx="11"/>
          </p:nvPr>
        </p:nvSpPr>
        <p:spPr/>
        <p:txBody>
          <a:bodyPr/>
          <a:lstStyle/>
          <a:p>
            <a:r>
              <a:rPr lang="en-US"/>
              <a:t>Echihabi, Zoumpatianos, Palpanas - VLDB 2021</a:t>
            </a:r>
            <a:endParaRPr lang="en-US" dirty="0"/>
          </a:p>
        </p:txBody>
      </p:sp>
      <p:sp>
        <p:nvSpPr>
          <p:cNvPr id="9" name="Espace réservé du numéro de diapositive 8">
            <a:extLst>
              <a:ext uri="{FF2B5EF4-FFF2-40B4-BE49-F238E27FC236}">
                <a16:creationId xmlns:a16="http://schemas.microsoft.com/office/drawing/2014/main" id="{86DB7458-7AF3-474C-A4A6-49E107B03F3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137</a:t>
            </a:fld>
            <a:endParaRPr lang="en-US" dirty="0"/>
          </a:p>
        </p:txBody>
      </p:sp>
    </p:spTree>
    <p:extLst>
      <p:ext uri="{BB962C8B-B14F-4D97-AF65-F5344CB8AC3E}">
        <p14:creationId xmlns:p14="http://schemas.microsoft.com/office/powerpoint/2010/main" val="38264440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89" y="749968"/>
            <a:ext cx="8928329" cy="1066800"/>
          </a:xfrm>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pic>
        <p:nvPicPr>
          <p:cNvPr id="8" name="Picture 7"/>
          <p:cNvPicPr>
            <a:picLocks noChangeAspect="1"/>
          </p:cNvPicPr>
          <p:nvPr/>
        </p:nvPicPr>
        <p:blipFill rotWithShape="1">
          <a:blip r:embed="rId3"/>
          <a:srcRect l="29152" t="31188" r="43326" b="19485"/>
          <a:stretch/>
        </p:blipFill>
        <p:spPr>
          <a:xfrm>
            <a:off x="549136" y="2066371"/>
            <a:ext cx="4164013" cy="4197990"/>
          </a:xfrm>
          <a:prstGeom prst="rect">
            <a:avLst/>
          </a:prstGeom>
        </p:spPr>
      </p:pic>
      <p:sp>
        <p:nvSpPr>
          <p:cNvPr id="9" name="Title 1"/>
          <p:cNvSpPr txBox="1">
            <a:spLocks/>
          </p:cNvSpPr>
          <p:nvPr/>
        </p:nvSpPr>
        <p:spPr>
          <a:xfrm>
            <a:off x="5186329" y="2499979"/>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node contains</a:t>
            </a:r>
          </a:p>
          <a:p>
            <a:pPr marL="514350" indent="-514350">
              <a:buFont typeface="Wingdings" panose="05000000000000000000" pitchFamily="2" charset="2"/>
              <a:buChar char="q"/>
            </a:pPr>
            <a:r>
              <a:rPr lang="en-US" sz="2400" dirty="0">
                <a:solidFill>
                  <a:schemeClr val="bg2">
                    <a:lumMod val="25000"/>
                  </a:schemeClr>
                </a:solidFill>
              </a:rPr>
              <a:t># vectors</a:t>
            </a:r>
          </a:p>
          <a:p>
            <a:pPr marL="514350" indent="-514350">
              <a:buFont typeface="Wingdings" panose="05000000000000000000" pitchFamily="2" charset="2"/>
              <a:buChar char="q"/>
            </a:pPr>
            <a:r>
              <a:rPr lang="en-US" sz="2400" dirty="0">
                <a:solidFill>
                  <a:schemeClr val="bg2">
                    <a:lumMod val="25000"/>
                  </a:schemeClr>
                </a:solidFill>
              </a:rPr>
              <a:t>segmentation </a:t>
            </a:r>
            <a:r>
              <a:rPr lang="en-US" sz="2400" b="1" dirty="0">
                <a:solidFill>
                  <a:schemeClr val="bg2">
                    <a:lumMod val="25000"/>
                  </a:schemeClr>
                </a:solidFill>
              </a:rPr>
              <a:t>SG</a:t>
            </a:r>
          </a:p>
          <a:p>
            <a:pPr marL="514350" indent="-514350">
              <a:buFont typeface="Wingdings" panose="05000000000000000000" pitchFamily="2" charset="2"/>
              <a:buChar char="q"/>
            </a:pPr>
            <a:r>
              <a:rPr lang="en-US" sz="2400" dirty="0">
                <a:solidFill>
                  <a:schemeClr val="bg2">
                    <a:lumMod val="25000"/>
                  </a:schemeClr>
                </a:solidFill>
              </a:rPr>
              <a:t>synopsis </a:t>
            </a:r>
            <a:r>
              <a:rPr lang="en-US" sz="2400" b="1" dirty="0">
                <a:solidFill>
                  <a:schemeClr val="bg2">
                    <a:lumMod val="25000"/>
                  </a:schemeClr>
                </a:solidFill>
              </a:rPr>
              <a:t>Z</a:t>
            </a:r>
          </a:p>
          <a:p>
            <a:pPr marL="514350" indent="-514350">
              <a:buFont typeface="Wingdings" panose="05000000000000000000" pitchFamily="2" charset="2"/>
              <a:buChar char="q"/>
            </a:pPr>
            <a:endParaRPr lang="en-US" sz="3200" b="1" dirty="0">
              <a:solidFill>
                <a:schemeClr val="bg2">
                  <a:lumMod val="25000"/>
                </a:schemeClr>
              </a:solidFill>
            </a:endParaRPr>
          </a:p>
        </p:txBody>
      </p:sp>
      <p:sp>
        <p:nvSpPr>
          <p:cNvPr id="11" name="Title 1"/>
          <p:cNvSpPr txBox="1">
            <a:spLocks/>
          </p:cNvSpPr>
          <p:nvPr/>
        </p:nvSpPr>
        <p:spPr>
          <a:xfrm>
            <a:off x="5186329" y="4858168"/>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Leaf node also :</a:t>
            </a:r>
          </a:p>
          <a:p>
            <a:pPr marL="514350" indent="-514350">
              <a:buFont typeface="Wingdings" panose="05000000000000000000" pitchFamily="2" charset="2"/>
              <a:buChar char="q"/>
            </a:pPr>
            <a:r>
              <a:rPr lang="en-US" sz="2400" dirty="0">
                <a:solidFill>
                  <a:schemeClr val="bg2">
                    <a:lumMod val="25000"/>
                  </a:schemeClr>
                </a:solidFill>
              </a:rPr>
              <a:t>stores its raw </a:t>
            </a:r>
          </a:p>
          <a:p>
            <a:r>
              <a:rPr lang="en-US" sz="2400" dirty="0">
                <a:solidFill>
                  <a:schemeClr val="bg2">
                    <a:lumMod val="25000"/>
                  </a:schemeClr>
                </a:solidFill>
              </a:rPr>
              <a:t>vectors in a separate</a:t>
            </a:r>
          </a:p>
          <a:p>
            <a:r>
              <a:rPr lang="en-US" sz="2400" dirty="0">
                <a:solidFill>
                  <a:schemeClr val="bg2">
                    <a:lumMod val="25000"/>
                  </a:schemeClr>
                </a:solidFill>
              </a:rPr>
              <a:t>disk file</a:t>
            </a:r>
            <a:endParaRPr lang="en-US" sz="2400" b="1" dirty="0">
              <a:solidFill>
                <a:schemeClr val="bg2">
                  <a:lumMod val="25000"/>
                </a:schemeClr>
              </a:solidFill>
            </a:endParaRPr>
          </a:p>
        </p:txBody>
      </p:sp>
      <p:sp>
        <p:nvSpPr>
          <p:cNvPr id="12" name="Rectangle 11">
            <a:extLst>
              <a:ext uri="{FF2B5EF4-FFF2-40B4-BE49-F238E27FC236}">
                <a16:creationId xmlns:a16="http://schemas.microsoft.com/office/drawing/2014/main" id="{20A88963-CC11-41D6-B254-407EC881FFDD}"/>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0996C61B-5372-4C72-9D9A-C49B4E99608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32C712F5-6E3C-4579-B307-58077226C49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7CCCBF31-D0EA-4667-9FE6-DB67CB8F9A29}"/>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A0990064-E6B7-44B3-A887-1C48EBDBB5A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138</a:t>
            </a:fld>
            <a:endParaRPr lang="en-US" dirty="0"/>
          </a:p>
        </p:txBody>
      </p:sp>
    </p:spTree>
    <p:extLst>
      <p:ext uri="{BB962C8B-B14F-4D97-AF65-F5344CB8AC3E}">
        <p14:creationId xmlns:p14="http://schemas.microsoft.com/office/powerpoint/2010/main" val="11496575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err="1"/>
              <a:t>ParSketch</a:t>
            </a: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idx="1"/>
          </p:nvPr>
        </p:nvSpPr>
        <p:spPr>
          <a:xfrm>
            <a:off x="270966" y="1439766"/>
            <a:ext cx="8767462" cy="5418234"/>
          </a:xfrm>
          <a:ln/>
        </p:spPr>
        <p:txBody>
          <a:bodyPr tIns="19440">
            <a:normAutofit/>
          </a:bodyPr>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solution </a:t>
            </a:r>
            <a:r>
              <a:rPr lang="en-US" sz="1800" dirty="0"/>
              <a:t>for distributed processing (Spark)</a:t>
            </a: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represents data series using sketches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using a set of random vectors (Johnson-</a:t>
            </a:r>
            <a:r>
              <a:rPr lang="en-US" altLang="en-US" sz="1600" dirty="0" err="1"/>
              <a:t>Lindenstrauss</a:t>
            </a:r>
            <a:r>
              <a:rPr lang="en-US" altLang="en-US" sz="1600" dirty="0"/>
              <a:t> lemma)</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define groups of dimensions in sketches</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store the values of each group in a grid (in parallel)</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each grid is kept by a node</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for ng-approximate query answering (originally proposed for </a:t>
            </a:r>
            <a:r>
              <a:rPr lang="el-GR" altLang="en-US" sz="1800" dirty="0"/>
              <a:t>ε</a:t>
            </a:r>
            <a:r>
              <a:rPr lang="en-US" altLang="en-US" sz="1800" dirty="0"/>
              <a:t>-range queries)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find in the grids time series that are close to the query</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finally, check the real similarity of candidates to find the results</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performs well for high-frequency series</a:t>
            </a:r>
          </a:p>
        </p:txBody>
      </p:sp>
      <p:grpSp>
        <p:nvGrpSpPr>
          <p:cNvPr id="11" name="Group 10">
            <a:extLst>
              <a:ext uri="{FF2B5EF4-FFF2-40B4-BE49-F238E27FC236}">
                <a16:creationId xmlns:a16="http://schemas.microsoft.com/office/drawing/2014/main" id="{0FF48DAB-4BB2-47A0-8894-0928C0ACB02E}"/>
              </a:ext>
            </a:extLst>
          </p:cNvPr>
          <p:cNvGrpSpPr/>
          <p:nvPr/>
        </p:nvGrpSpPr>
        <p:grpSpPr>
          <a:xfrm>
            <a:off x="1524000" y="2390995"/>
            <a:ext cx="5693029" cy="1191260"/>
            <a:chOff x="169863" y="2432050"/>
            <a:chExt cx="8977566" cy="1746250"/>
          </a:xfrm>
        </p:grpSpPr>
        <p:grpSp>
          <p:nvGrpSpPr>
            <p:cNvPr id="12" name="Group 11">
              <a:extLst>
                <a:ext uri="{FF2B5EF4-FFF2-40B4-BE49-F238E27FC236}">
                  <a16:creationId xmlns:a16="http://schemas.microsoft.com/office/drawing/2014/main" id="{2A4B8DCA-9E41-491D-B26D-54387422045F}"/>
                </a:ext>
              </a:extLst>
            </p:cNvPr>
            <p:cNvGrpSpPr/>
            <p:nvPr/>
          </p:nvGrpSpPr>
          <p:grpSpPr>
            <a:xfrm>
              <a:off x="169863" y="2432050"/>
              <a:ext cx="5616575" cy="1746250"/>
              <a:chOff x="2084388" y="501650"/>
              <a:chExt cx="5616575" cy="1746250"/>
            </a:xfrm>
          </p:grpSpPr>
          <p:sp>
            <p:nvSpPr>
              <p:cNvPr id="21" name="AutoShape 3">
                <a:extLst>
                  <a:ext uri="{FF2B5EF4-FFF2-40B4-BE49-F238E27FC236}">
                    <a16:creationId xmlns:a16="http://schemas.microsoft.com/office/drawing/2014/main" id="{50CF3F6A-3CD6-4D70-A89C-68D132FA3550}"/>
                  </a:ext>
                </a:extLst>
              </p:cNvPr>
              <p:cNvSpPr>
                <a:spLocks noChangeArrowheads="1"/>
              </p:cNvSpPr>
              <p:nvPr/>
            </p:nvSpPr>
            <p:spPr bwMode="auto">
              <a:xfrm rot="5400000">
                <a:off x="4579938" y="1917700"/>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22" name="Rectangle 5">
                <a:extLst>
                  <a:ext uri="{FF2B5EF4-FFF2-40B4-BE49-F238E27FC236}">
                    <a16:creationId xmlns:a16="http://schemas.microsoft.com/office/drawing/2014/main" id="{585CB116-1E58-4115-8509-5924C5E2C991}"/>
                  </a:ext>
                </a:extLst>
              </p:cNvPr>
              <p:cNvSpPr>
                <a:spLocks noChangeArrowheads="1"/>
              </p:cNvSpPr>
              <p:nvPr/>
            </p:nvSpPr>
            <p:spPr bwMode="auto">
              <a:xfrm>
                <a:off x="2084388" y="673100"/>
                <a:ext cx="2368550" cy="41433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3" name="Rectangle 6">
                <a:extLst>
                  <a:ext uri="{FF2B5EF4-FFF2-40B4-BE49-F238E27FC236}">
                    <a16:creationId xmlns:a16="http://schemas.microsoft.com/office/drawing/2014/main" id="{B7B6CC31-1B72-4617-9378-9328657A8F37}"/>
                  </a:ext>
                </a:extLst>
              </p:cNvPr>
              <p:cNvSpPr>
                <a:spLocks noChangeArrowheads="1"/>
              </p:cNvSpPr>
              <p:nvPr/>
            </p:nvSpPr>
            <p:spPr bwMode="auto">
              <a:xfrm>
                <a:off x="2084388" y="942975"/>
                <a:ext cx="2441575" cy="414338"/>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4" name="Rectangle 7">
                <a:extLst>
                  <a:ext uri="{FF2B5EF4-FFF2-40B4-BE49-F238E27FC236}">
                    <a16:creationId xmlns:a16="http://schemas.microsoft.com/office/drawing/2014/main" id="{396CC124-CF57-4C33-AD67-B8AFE05DD39F}"/>
                  </a:ext>
                </a:extLst>
              </p:cNvPr>
              <p:cNvSpPr>
                <a:spLocks noChangeArrowheads="1"/>
              </p:cNvSpPr>
              <p:nvPr/>
            </p:nvSpPr>
            <p:spPr bwMode="auto">
              <a:xfrm>
                <a:off x="2084388" y="1212850"/>
                <a:ext cx="2422525" cy="414338"/>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5" name="Rectangle 8">
                <a:extLst>
                  <a:ext uri="{FF2B5EF4-FFF2-40B4-BE49-F238E27FC236}">
                    <a16:creationId xmlns:a16="http://schemas.microsoft.com/office/drawing/2014/main" id="{EF5E6E60-3330-4408-9526-69011385BBBF}"/>
                  </a:ext>
                </a:extLst>
              </p:cNvPr>
              <p:cNvSpPr>
                <a:spLocks noChangeArrowheads="1"/>
              </p:cNvSpPr>
              <p:nvPr/>
            </p:nvSpPr>
            <p:spPr bwMode="auto">
              <a:xfrm>
                <a:off x="4875213" y="501650"/>
                <a:ext cx="2825750" cy="41433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6" name="Rectangle 9">
                <a:extLst>
                  <a:ext uri="{FF2B5EF4-FFF2-40B4-BE49-F238E27FC236}">
                    <a16:creationId xmlns:a16="http://schemas.microsoft.com/office/drawing/2014/main" id="{AD3B6F04-9D47-4664-9A23-9AC5FFE153E2}"/>
                  </a:ext>
                </a:extLst>
              </p:cNvPr>
              <p:cNvSpPr>
                <a:spLocks noChangeArrowheads="1"/>
              </p:cNvSpPr>
              <p:nvPr/>
            </p:nvSpPr>
            <p:spPr bwMode="auto">
              <a:xfrm>
                <a:off x="4875213" y="836613"/>
                <a:ext cx="2825750" cy="414337"/>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7" name="Rectangle 10">
                <a:extLst>
                  <a:ext uri="{FF2B5EF4-FFF2-40B4-BE49-F238E27FC236}">
                    <a16:creationId xmlns:a16="http://schemas.microsoft.com/office/drawing/2014/main" id="{22235622-07B8-4F00-86AD-D718CEAC7841}"/>
                  </a:ext>
                </a:extLst>
              </p:cNvPr>
              <p:cNvSpPr>
                <a:spLocks noChangeArrowheads="1"/>
              </p:cNvSpPr>
              <p:nvPr/>
            </p:nvSpPr>
            <p:spPr bwMode="auto">
              <a:xfrm>
                <a:off x="4875213" y="1169988"/>
                <a:ext cx="2825750" cy="414337"/>
              </a:xfrm>
              <a:prstGeom prst="rect">
                <a:avLst/>
              </a:pr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8" name="Rectangle 11">
                <a:extLst>
                  <a:ext uri="{FF2B5EF4-FFF2-40B4-BE49-F238E27FC236}">
                    <a16:creationId xmlns:a16="http://schemas.microsoft.com/office/drawing/2014/main" id="{70FD7492-1587-4A8B-AAC2-CDF95675472E}"/>
                  </a:ext>
                </a:extLst>
              </p:cNvPr>
              <p:cNvSpPr>
                <a:spLocks noChangeArrowheads="1"/>
              </p:cNvSpPr>
              <p:nvPr/>
            </p:nvSpPr>
            <p:spPr bwMode="auto">
              <a:xfrm>
                <a:off x="4875213" y="1503363"/>
                <a:ext cx="2825750" cy="414337"/>
              </a:xfrm>
              <a:prstGeom prst="rect">
                <a:avLst/>
              </a:prstGeom>
              <a:blipFill dpi="0" rotWithShape="0">
                <a:blip r:embed="rId9"/>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cxnSp>
            <p:nvCxnSpPr>
              <p:cNvPr id="29" name="AutoShape 12">
                <a:extLst>
                  <a:ext uri="{FF2B5EF4-FFF2-40B4-BE49-F238E27FC236}">
                    <a16:creationId xmlns:a16="http://schemas.microsoft.com/office/drawing/2014/main" id="{1D5E149A-81D7-4F0B-A3D2-58A993C54FF8}"/>
                  </a:ext>
                </a:extLst>
              </p:cNvPr>
              <p:cNvCxnSpPr>
                <a:cxnSpLocks noChangeShapeType="1"/>
              </p:cNvCxnSpPr>
              <p:nvPr/>
            </p:nvCxnSpPr>
            <p:spPr bwMode="auto">
              <a:xfrm flipV="1">
                <a:off x="4340225" y="711200"/>
                <a:ext cx="534988" cy="7413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0" name="AutoShape 13">
                <a:extLst>
                  <a:ext uri="{FF2B5EF4-FFF2-40B4-BE49-F238E27FC236}">
                    <a16:creationId xmlns:a16="http://schemas.microsoft.com/office/drawing/2014/main" id="{30DB98AE-167C-4F38-9359-C198882587BA}"/>
                  </a:ext>
                </a:extLst>
              </p:cNvPr>
              <p:cNvCxnSpPr>
                <a:cxnSpLocks noChangeShapeType="1"/>
              </p:cNvCxnSpPr>
              <p:nvPr/>
            </p:nvCxnSpPr>
            <p:spPr bwMode="auto">
              <a:xfrm flipV="1">
                <a:off x="4340225" y="1044575"/>
                <a:ext cx="534988" cy="4079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1" name="AutoShape 14">
                <a:extLst>
                  <a:ext uri="{FF2B5EF4-FFF2-40B4-BE49-F238E27FC236}">
                    <a16:creationId xmlns:a16="http://schemas.microsoft.com/office/drawing/2014/main" id="{78AFCC76-573A-4039-97CC-A3DB9A17B181}"/>
                  </a:ext>
                </a:extLst>
              </p:cNvPr>
              <p:cNvCxnSpPr>
                <a:cxnSpLocks noChangeShapeType="1"/>
              </p:cNvCxnSpPr>
              <p:nvPr/>
            </p:nvCxnSpPr>
            <p:spPr bwMode="auto">
              <a:xfrm>
                <a:off x="4340225" y="1450975"/>
                <a:ext cx="534988" cy="2603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2" name="AutoShape 15">
                <a:extLst>
                  <a:ext uri="{FF2B5EF4-FFF2-40B4-BE49-F238E27FC236}">
                    <a16:creationId xmlns:a16="http://schemas.microsoft.com/office/drawing/2014/main" id="{5D513B89-BAAA-47BB-AD1E-6B6EE64FFA42}"/>
                  </a:ext>
                </a:extLst>
              </p:cNvPr>
              <p:cNvCxnSpPr>
                <a:cxnSpLocks noChangeShapeType="1"/>
              </p:cNvCxnSpPr>
              <p:nvPr/>
            </p:nvCxnSpPr>
            <p:spPr bwMode="auto">
              <a:xfrm flipV="1">
                <a:off x="4340225" y="1377950"/>
                <a:ext cx="534988" cy="746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3" name="AutoShape 16">
                <a:extLst>
                  <a:ext uri="{FF2B5EF4-FFF2-40B4-BE49-F238E27FC236}">
                    <a16:creationId xmlns:a16="http://schemas.microsoft.com/office/drawing/2014/main" id="{6BA19E72-BD23-4DA7-8238-F521E7523306}"/>
                  </a:ext>
                </a:extLst>
              </p:cNvPr>
              <p:cNvCxnSpPr>
                <a:cxnSpLocks noChangeShapeType="1"/>
              </p:cNvCxnSpPr>
              <p:nvPr/>
            </p:nvCxnSpPr>
            <p:spPr bwMode="auto">
              <a:xfrm>
                <a:off x="4338638" y="1184275"/>
                <a:ext cx="536575" cy="5270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4" name="AutoShape 17">
                <a:extLst>
                  <a:ext uri="{FF2B5EF4-FFF2-40B4-BE49-F238E27FC236}">
                    <a16:creationId xmlns:a16="http://schemas.microsoft.com/office/drawing/2014/main" id="{A5BCF187-1A72-44B3-B1F9-5A9196E05311}"/>
                  </a:ext>
                </a:extLst>
              </p:cNvPr>
              <p:cNvCxnSpPr>
                <a:cxnSpLocks noChangeShapeType="1"/>
              </p:cNvCxnSpPr>
              <p:nvPr/>
            </p:nvCxnSpPr>
            <p:spPr bwMode="auto">
              <a:xfrm flipV="1">
                <a:off x="4338638" y="712788"/>
                <a:ext cx="536575" cy="4730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5" name="AutoShape 18">
                <a:extLst>
                  <a:ext uri="{FF2B5EF4-FFF2-40B4-BE49-F238E27FC236}">
                    <a16:creationId xmlns:a16="http://schemas.microsoft.com/office/drawing/2014/main" id="{6808828D-C834-4A61-9022-2E488C22B6EA}"/>
                  </a:ext>
                </a:extLst>
              </p:cNvPr>
              <p:cNvCxnSpPr>
                <a:cxnSpLocks noChangeShapeType="1"/>
              </p:cNvCxnSpPr>
              <p:nvPr/>
            </p:nvCxnSpPr>
            <p:spPr bwMode="auto">
              <a:xfrm>
                <a:off x="4338638" y="1184275"/>
                <a:ext cx="536575" cy="1936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6" name="AutoShape 19">
                <a:extLst>
                  <a:ext uri="{FF2B5EF4-FFF2-40B4-BE49-F238E27FC236}">
                    <a16:creationId xmlns:a16="http://schemas.microsoft.com/office/drawing/2014/main" id="{EB808338-3F0A-4AF8-8FBE-C652DD6F5607}"/>
                  </a:ext>
                </a:extLst>
              </p:cNvPr>
              <p:cNvCxnSpPr>
                <a:cxnSpLocks noChangeShapeType="1"/>
              </p:cNvCxnSpPr>
              <p:nvPr/>
            </p:nvCxnSpPr>
            <p:spPr bwMode="auto">
              <a:xfrm flipV="1">
                <a:off x="4338638" y="1046163"/>
                <a:ext cx="536575" cy="13970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7" name="AutoShape 20">
                <a:extLst>
                  <a:ext uri="{FF2B5EF4-FFF2-40B4-BE49-F238E27FC236}">
                    <a16:creationId xmlns:a16="http://schemas.microsoft.com/office/drawing/2014/main" id="{788EE52B-C667-4514-812F-0FAAD564C82B}"/>
                  </a:ext>
                </a:extLst>
              </p:cNvPr>
              <p:cNvCxnSpPr>
                <a:cxnSpLocks noChangeShapeType="1"/>
              </p:cNvCxnSpPr>
              <p:nvPr/>
            </p:nvCxnSpPr>
            <p:spPr bwMode="auto">
              <a:xfrm>
                <a:off x="4348163" y="917575"/>
                <a:ext cx="527050" cy="7921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8" name="AutoShape 21">
                <a:extLst>
                  <a:ext uri="{FF2B5EF4-FFF2-40B4-BE49-F238E27FC236}">
                    <a16:creationId xmlns:a16="http://schemas.microsoft.com/office/drawing/2014/main" id="{F97CEB19-E222-465F-9129-85BECED189EE}"/>
                  </a:ext>
                </a:extLst>
              </p:cNvPr>
              <p:cNvCxnSpPr>
                <a:cxnSpLocks noChangeShapeType="1"/>
              </p:cNvCxnSpPr>
              <p:nvPr/>
            </p:nvCxnSpPr>
            <p:spPr bwMode="auto">
              <a:xfrm>
                <a:off x="4348163" y="917575"/>
                <a:ext cx="527050" cy="4587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9" name="AutoShape 22">
                <a:extLst>
                  <a:ext uri="{FF2B5EF4-FFF2-40B4-BE49-F238E27FC236}">
                    <a16:creationId xmlns:a16="http://schemas.microsoft.com/office/drawing/2014/main" id="{8DF69404-7072-4D31-8D66-F64722950EA0}"/>
                  </a:ext>
                </a:extLst>
              </p:cNvPr>
              <p:cNvCxnSpPr>
                <a:cxnSpLocks noChangeShapeType="1"/>
              </p:cNvCxnSpPr>
              <p:nvPr/>
            </p:nvCxnSpPr>
            <p:spPr bwMode="auto">
              <a:xfrm>
                <a:off x="4348163" y="917575"/>
                <a:ext cx="527050" cy="1254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40" name="AutoShape 23">
                <a:extLst>
                  <a:ext uri="{FF2B5EF4-FFF2-40B4-BE49-F238E27FC236}">
                    <a16:creationId xmlns:a16="http://schemas.microsoft.com/office/drawing/2014/main" id="{E090652B-2741-4FB3-94F4-9778BA4BDB69}"/>
                  </a:ext>
                </a:extLst>
              </p:cNvPr>
              <p:cNvCxnSpPr>
                <a:cxnSpLocks noChangeShapeType="1"/>
              </p:cNvCxnSpPr>
              <p:nvPr/>
            </p:nvCxnSpPr>
            <p:spPr bwMode="auto">
              <a:xfrm flipV="1">
                <a:off x="4348163" y="711200"/>
                <a:ext cx="527050" cy="2079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grpSp>
        <p:grpSp>
          <p:nvGrpSpPr>
            <p:cNvPr id="13" name="Group 12">
              <a:extLst>
                <a:ext uri="{FF2B5EF4-FFF2-40B4-BE49-F238E27FC236}">
                  <a16:creationId xmlns:a16="http://schemas.microsoft.com/office/drawing/2014/main" id="{4D989805-2F3F-4AE0-98DF-4A9E7F775DEB}"/>
                </a:ext>
              </a:extLst>
            </p:cNvPr>
            <p:cNvGrpSpPr/>
            <p:nvPr/>
          </p:nvGrpSpPr>
          <p:grpSpPr>
            <a:xfrm>
              <a:off x="6434391" y="2629694"/>
              <a:ext cx="2713038" cy="1316037"/>
              <a:chOff x="6033293" y="2635250"/>
              <a:chExt cx="2713038" cy="1316037"/>
            </a:xfrm>
          </p:grpSpPr>
          <p:sp>
            <p:nvSpPr>
              <p:cNvPr id="15" name="AutoShape 4">
                <a:extLst>
                  <a:ext uri="{FF2B5EF4-FFF2-40B4-BE49-F238E27FC236}">
                    <a16:creationId xmlns:a16="http://schemas.microsoft.com/office/drawing/2014/main" id="{9F2E2629-EA21-4AD8-BEC2-31710725F04B}"/>
                  </a:ext>
                </a:extLst>
              </p:cNvPr>
              <p:cNvSpPr>
                <a:spLocks noChangeArrowheads="1"/>
              </p:cNvSpPr>
              <p:nvPr/>
            </p:nvSpPr>
            <p:spPr bwMode="auto">
              <a:xfrm rot="5400000">
                <a:off x="7187406" y="3621087"/>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16" name="Rectangle 24">
                <a:extLst>
                  <a:ext uri="{FF2B5EF4-FFF2-40B4-BE49-F238E27FC236}">
                    <a16:creationId xmlns:a16="http://schemas.microsoft.com/office/drawing/2014/main" id="{76EE3D89-E255-4202-BC3F-101FECB6FCE7}"/>
                  </a:ext>
                </a:extLst>
              </p:cNvPr>
              <p:cNvSpPr>
                <a:spLocks noChangeArrowheads="1"/>
              </p:cNvSpPr>
              <p:nvPr/>
            </p:nvSpPr>
            <p:spPr bwMode="auto">
              <a:xfrm>
                <a:off x="6033293" y="2635250"/>
                <a:ext cx="2681288" cy="414337"/>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7" name="Rectangle 25">
                <a:extLst>
                  <a:ext uri="{FF2B5EF4-FFF2-40B4-BE49-F238E27FC236}">
                    <a16:creationId xmlns:a16="http://schemas.microsoft.com/office/drawing/2014/main" id="{A54D517C-A7C4-4E98-8B7B-B7A069543E44}"/>
                  </a:ext>
                </a:extLst>
              </p:cNvPr>
              <p:cNvSpPr>
                <a:spLocks noChangeArrowheads="1"/>
              </p:cNvSpPr>
              <p:nvPr/>
            </p:nvSpPr>
            <p:spPr bwMode="auto">
              <a:xfrm>
                <a:off x="6041231" y="2890837"/>
                <a:ext cx="2705100" cy="414338"/>
              </a:xfrm>
              <a:prstGeom prst="rect">
                <a:avLst/>
              </a:prstGeom>
              <a:blipFill dpi="0" rotWithShape="0">
                <a:blip r:embed="rId11"/>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8" name="Rectangle 26">
                <a:extLst>
                  <a:ext uri="{FF2B5EF4-FFF2-40B4-BE49-F238E27FC236}">
                    <a16:creationId xmlns:a16="http://schemas.microsoft.com/office/drawing/2014/main" id="{F603A51C-651E-4B6E-BF21-06A4FDD98BC8}"/>
                  </a:ext>
                </a:extLst>
              </p:cNvPr>
              <p:cNvSpPr>
                <a:spLocks noChangeArrowheads="1"/>
              </p:cNvSpPr>
              <p:nvPr/>
            </p:nvSpPr>
            <p:spPr bwMode="auto">
              <a:xfrm>
                <a:off x="6076156" y="3154362"/>
                <a:ext cx="2632075" cy="414338"/>
              </a:xfrm>
              <a:prstGeom prst="rect">
                <a:avLst/>
              </a:prstGeom>
              <a:blipFill dpi="0" rotWithShape="0">
                <a:blip r:embed="rId12"/>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9" name="AutoShape 27">
                <a:extLst>
                  <a:ext uri="{FF2B5EF4-FFF2-40B4-BE49-F238E27FC236}">
                    <a16:creationId xmlns:a16="http://schemas.microsoft.com/office/drawing/2014/main" id="{2BF4B315-5DCF-45BC-95F1-3826FF7A4A8D}"/>
                  </a:ext>
                </a:extLst>
              </p:cNvPr>
              <p:cNvSpPr>
                <a:spLocks noChangeArrowheads="1"/>
              </p:cNvSpPr>
              <p:nvPr/>
            </p:nvSpPr>
            <p:spPr bwMode="auto">
              <a:xfrm>
                <a:off x="6282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AutoShape 28">
                <a:extLst>
                  <a:ext uri="{FF2B5EF4-FFF2-40B4-BE49-F238E27FC236}">
                    <a16:creationId xmlns:a16="http://schemas.microsoft.com/office/drawing/2014/main" id="{79E7E4D4-CAFB-431E-A748-33CDA7EA9134}"/>
                  </a:ext>
                </a:extLst>
              </p:cNvPr>
              <p:cNvSpPr>
                <a:spLocks noChangeArrowheads="1"/>
              </p:cNvSpPr>
              <p:nvPr/>
            </p:nvSpPr>
            <p:spPr bwMode="auto">
              <a:xfrm>
                <a:off x="7425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 name="Arrow: Right 13">
              <a:extLst>
                <a:ext uri="{FF2B5EF4-FFF2-40B4-BE49-F238E27FC236}">
                  <a16:creationId xmlns:a16="http://schemas.microsoft.com/office/drawing/2014/main" id="{1F233549-CCC9-475D-92B4-1BFA369DE466}"/>
                </a:ext>
              </a:extLst>
            </p:cNvPr>
            <p:cNvSpPr/>
            <p:nvPr/>
          </p:nvSpPr>
          <p:spPr>
            <a:xfrm>
              <a:off x="5818831" y="2929276"/>
              <a:ext cx="691071" cy="395004"/>
            </a:xfrm>
            <a:prstGeom prst="rightArrow">
              <a:avLst>
                <a:gd name="adj1" fmla="val 3602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7378A93-7F6B-44A0-94CE-9419DE2D4648}"/>
              </a:ext>
            </a:extLst>
          </p:cNvPr>
          <p:cNvGrpSpPr/>
          <p:nvPr/>
        </p:nvGrpSpPr>
        <p:grpSpPr>
          <a:xfrm>
            <a:off x="3648969" y="4110648"/>
            <a:ext cx="5224066" cy="1354694"/>
            <a:chOff x="3978672" y="5086738"/>
            <a:chExt cx="5224066" cy="1354694"/>
          </a:xfrm>
        </p:grpSpPr>
        <p:pic>
          <p:nvPicPr>
            <p:cNvPr id="42" name="Picture 2">
              <a:extLst>
                <a:ext uri="{FF2B5EF4-FFF2-40B4-BE49-F238E27FC236}">
                  <a16:creationId xmlns:a16="http://schemas.microsoft.com/office/drawing/2014/main" id="{41DFD487-60CD-46A8-8BE9-CD40970C7B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2188" y="5086738"/>
              <a:ext cx="2898775" cy="1307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Rectangle 29">
              <a:extLst>
                <a:ext uri="{FF2B5EF4-FFF2-40B4-BE49-F238E27FC236}">
                  <a16:creationId xmlns:a16="http://schemas.microsoft.com/office/drawing/2014/main" id="{25D2A148-6F4C-4E4E-B1D3-3E9238A608B9}"/>
                </a:ext>
              </a:extLst>
            </p:cNvPr>
            <p:cNvSpPr>
              <a:spLocks noChangeArrowheads="1"/>
            </p:cNvSpPr>
            <p:nvPr/>
          </p:nvSpPr>
          <p:spPr bwMode="auto">
            <a:xfrm>
              <a:off x="3978672" y="5995345"/>
              <a:ext cx="176053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1</a:t>
              </a:r>
            </a:p>
          </p:txBody>
        </p:sp>
        <p:sp>
          <p:nvSpPr>
            <p:cNvPr id="44" name="Rectangle 30">
              <a:extLst>
                <a:ext uri="{FF2B5EF4-FFF2-40B4-BE49-F238E27FC236}">
                  <a16:creationId xmlns:a16="http://schemas.microsoft.com/office/drawing/2014/main" id="{D23B2AD5-4262-42EF-9301-6C9A2DB06716}"/>
                </a:ext>
              </a:extLst>
            </p:cNvPr>
            <p:cNvSpPr>
              <a:spLocks noChangeArrowheads="1"/>
            </p:cNvSpPr>
            <p:nvPr/>
          </p:nvSpPr>
          <p:spPr bwMode="auto">
            <a:xfrm>
              <a:off x="7700963" y="5995345"/>
              <a:ext cx="150177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2</a:t>
              </a:r>
            </a:p>
          </p:txBody>
        </p:sp>
      </p:grpSp>
      <p:sp>
        <p:nvSpPr>
          <p:cNvPr id="45" name="Rectangle 44">
            <a:extLst>
              <a:ext uri="{FF2B5EF4-FFF2-40B4-BE49-F238E27FC236}">
                <a16:creationId xmlns:a16="http://schemas.microsoft.com/office/drawing/2014/main" id="{98A97E3D-EBA5-422E-A4BF-C5F8312A6207}"/>
              </a:ext>
            </a:extLst>
          </p:cNvPr>
          <p:cNvSpPr/>
          <p:nvPr/>
        </p:nvSpPr>
        <p:spPr>
          <a:xfrm>
            <a:off x="7677639" y="851806"/>
            <a:ext cx="1360789" cy="949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927B44AF-35F5-4256-8DFE-D3B076405E85}"/>
              </a:ext>
            </a:extLst>
          </p:cNvPr>
          <p:cNvSpPr/>
          <p:nvPr/>
        </p:nvSpPr>
        <p:spPr>
          <a:xfrm>
            <a:off x="7681087" y="627601"/>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47" name="Rounded Rectangle 12">
            <a:extLst>
              <a:ext uri="{FF2B5EF4-FFF2-40B4-BE49-F238E27FC236}">
                <a16:creationId xmlns:a16="http://schemas.microsoft.com/office/drawing/2014/main" id="{1927FC53-1D9E-41A5-A476-184DD34C6D1B}"/>
              </a:ext>
            </a:extLst>
          </p:cNvPr>
          <p:cNvSpPr/>
          <p:nvPr/>
        </p:nvSpPr>
        <p:spPr>
          <a:xfrm>
            <a:off x="7777944" y="944149"/>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Cole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8" name="Rounded Rectangle 12">
            <a:extLst>
              <a:ext uri="{FF2B5EF4-FFF2-40B4-BE49-F238E27FC236}">
                <a16:creationId xmlns:a16="http://schemas.microsoft.com/office/drawing/2014/main" id="{F6463809-ED6A-42C7-BA6D-5A61A49EC130}"/>
              </a:ext>
            </a:extLst>
          </p:cNvPr>
          <p:cNvSpPr/>
          <p:nvPr/>
        </p:nvSpPr>
        <p:spPr>
          <a:xfrm>
            <a:off x="7781664" y="136417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Yagoubi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DMKD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 name="Espace réservé du pied de page 1">
            <a:extLst>
              <a:ext uri="{FF2B5EF4-FFF2-40B4-BE49-F238E27FC236}">
                <a16:creationId xmlns:a16="http://schemas.microsoft.com/office/drawing/2014/main" id="{743CC043-D837-47E1-BF94-0F8FF9C5E8D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E404E415-E1A8-4C41-AF1E-50600BA827C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139</a:t>
            </a:fld>
            <a:endParaRPr lang="en-US" dirty="0"/>
          </a:p>
        </p:txBody>
      </p:sp>
    </p:spTree>
    <p:extLst>
      <p:ext uri="{BB962C8B-B14F-4D97-AF65-F5344CB8AC3E}">
        <p14:creationId xmlns:p14="http://schemas.microsoft.com/office/powerpoint/2010/main" val="1138029943"/>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13" name="Content Placeholder 2"/>
          <p:cNvSpPr txBox="1">
            <a:spLocks/>
          </p:cNvSpPr>
          <p:nvPr/>
        </p:nvSpPr>
        <p:spPr>
          <a:xfrm>
            <a:off x="834114" y="3415078"/>
            <a:ext cx="3312899"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dirty="0">
                <a:solidFill>
                  <a:prstClr val="black"/>
                </a:solidFill>
                <a:latin typeface="Calibri" panose="020F0502020204030204"/>
              </a:rPr>
              <a:t>Univariate</a:t>
            </a:r>
          </a:p>
          <a:p>
            <a:pPr marL="0" indent="0" algn="ctr" defTabSz="685783">
              <a:spcBef>
                <a:spcPts val="751"/>
              </a:spcBef>
              <a:buNone/>
              <a:defRPr/>
            </a:pPr>
            <a:r>
              <a:rPr lang="en-CA" sz="2100" dirty="0">
                <a:solidFill>
                  <a:prstClr val="black"/>
                </a:solidFill>
                <a:latin typeface="Calibri" panose="020F0502020204030204"/>
              </a:rPr>
              <a:t>each point represents one   value (e.g., temperature)</a:t>
            </a:r>
          </a:p>
        </p:txBody>
      </p:sp>
      <p:sp>
        <p:nvSpPr>
          <p:cNvPr id="14" name="Content Placeholder 2"/>
          <p:cNvSpPr txBox="1">
            <a:spLocks/>
          </p:cNvSpPr>
          <p:nvPr/>
        </p:nvSpPr>
        <p:spPr>
          <a:xfrm>
            <a:off x="4309958" y="3400090"/>
            <a:ext cx="3312899" cy="1411585"/>
          </a:xfrm>
          <a:prstGeom prst="rect">
            <a:avLst/>
          </a:prstGeom>
        </p:spPr>
        <p:txBody>
          <a:bodyPr vert="horz" lIns="68580" tIns="34291" rIns="68580" bIns="34291"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white">
                    <a:lumMod val="85000"/>
                  </a:prstClr>
                </a:solidFill>
                <a:latin typeface="Calibri" panose="020F0502020204030204"/>
              </a:rPr>
              <a:t>Multivariate</a:t>
            </a:r>
          </a:p>
          <a:p>
            <a:pPr marL="0" indent="0" algn="ctr" defTabSz="685783">
              <a:spcBef>
                <a:spcPts val="751"/>
              </a:spcBef>
              <a:buNone/>
              <a:defRPr/>
            </a:pPr>
            <a:r>
              <a:rPr lang="en-CA" sz="2100">
                <a:solidFill>
                  <a:prstClr val="white">
                    <a:lumMod val="85000"/>
                  </a:prstClr>
                </a:solidFill>
                <a:latin typeface="Calibri" panose="020F0502020204030204"/>
              </a:rPr>
              <a:t>each point represents many   values (e.g., temperature, humidity, pressure, wind, etc.)</a:t>
            </a:r>
          </a:p>
        </p:txBody>
      </p:sp>
      <p:sp>
        <p:nvSpPr>
          <p:cNvPr id="6" name="Google Shape;357;p28"/>
          <p:cNvSpPr/>
          <p:nvPr/>
        </p:nvSpPr>
        <p:spPr>
          <a:xfrm>
            <a:off x="1800196" y="2877594"/>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6"/>
            <a:ext cx="494104" cy="50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6"/>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6"/>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0" name="Oval 9"/>
          <p:cNvSpPr/>
          <p:nvPr/>
        </p:nvSpPr>
        <p:spPr>
          <a:xfrm>
            <a:off x="2201637" y="2895179"/>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1" name="TextBox 10"/>
          <p:cNvSpPr txBox="1"/>
          <p:nvPr/>
        </p:nvSpPr>
        <p:spPr>
          <a:xfrm>
            <a:off x="2740144" y="2368570"/>
            <a:ext cx="357203" cy="323165"/>
          </a:xfrm>
          <a:prstGeom prst="rect">
            <a:avLst/>
          </a:prstGeom>
          <a:noFill/>
        </p:spPr>
        <p:txBody>
          <a:bodyPr wrap="square" rtlCol="0">
            <a:spAutoFit/>
          </a:bodyPr>
          <a:lstStyle/>
          <a:p>
            <a:pPr defTabSz="685783">
              <a:defRPr/>
            </a:pPr>
            <a:r>
              <a:rPr lang="en-CA" sz="1500">
                <a:solidFill>
                  <a:prstClr val="black"/>
                </a:solidFill>
                <a:latin typeface="Calibri" panose="020F0502020204030204"/>
                <a:ea typeface="MS PGothic" pitchFamily="34" charset="-128"/>
              </a:rPr>
              <a:t>8</a:t>
            </a:r>
          </a:p>
        </p:txBody>
      </p:sp>
      <p:sp>
        <p:nvSpPr>
          <p:cNvPr id="12" name="Google Shape;357;p28"/>
          <p:cNvSpPr/>
          <p:nvPr/>
        </p:nvSpPr>
        <p:spPr>
          <a:xfrm>
            <a:off x="5173511" y="2898110"/>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cxnSp>
        <p:nvCxnSpPr>
          <p:cNvPr id="15" name="Straight Connector 14"/>
          <p:cNvCxnSpPr>
            <a:stCxn id="18" idx="7"/>
          </p:cNvCxnSpPr>
          <p:nvPr/>
        </p:nvCxnSpPr>
        <p:spPr>
          <a:xfrm flipV="1">
            <a:off x="5651721" y="1726360"/>
            <a:ext cx="488243" cy="12021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7" y="2653812"/>
            <a:ext cx="772524" cy="3011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2" y="2421272"/>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CA" sz="1351">
                <a:solidFill>
                  <a:prstClr val="white"/>
                </a:solidFill>
                <a:latin typeface="Calibri" panose="020F0502020204030204"/>
              </a:rPr>
              <a:t>6</a:t>
            </a:r>
          </a:p>
        </p:txBody>
      </p:sp>
      <p:sp>
        <p:nvSpPr>
          <p:cNvPr id="18" name="Oval 17"/>
          <p:cNvSpPr/>
          <p:nvPr/>
        </p:nvSpPr>
        <p:spPr>
          <a:xfrm>
            <a:off x="5574952" y="2915695"/>
            <a:ext cx="89941" cy="8764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lumMod val="85000"/>
                </a:prstClr>
              </a:solidFill>
              <a:latin typeface="Calibri" panose="020F0502020204030204"/>
            </a:endParaRPr>
          </a:p>
        </p:txBody>
      </p:sp>
      <p:sp>
        <p:nvSpPr>
          <p:cNvPr id="20" name="Rectangle 19"/>
          <p:cNvSpPr/>
          <p:nvPr/>
        </p:nvSpPr>
        <p:spPr>
          <a:xfrm>
            <a:off x="6139962" y="1723234"/>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2" name="Rectangle 21"/>
          <p:cNvSpPr/>
          <p:nvPr/>
        </p:nvSpPr>
        <p:spPr>
          <a:xfrm>
            <a:off x="6139962" y="1955201"/>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4" name="Rectangle 23"/>
          <p:cNvSpPr/>
          <p:nvPr/>
        </p:nvSpPr>
        <p:spPr>
          <a:xfrm>
            <a:off x="6139962" y="2188772"/>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6" name="TextBox 25"/>
          <p:cNvSpPr txBox="1"/>
          <p:nvPr/>
        </p:nvSpPr>
        <p:spPr>
          <a:xfrm>
            <a:off x="6112144" y="1689462"/>
            <a:ext cx="366571" cy="553998"/>
          </a:xfrm>
          <a:prstGeom prst="rect">
            <a:avLst/>
          </a:prstGeom>
          <a:noFill/>
        </p:spPr>
        <p:txBody>
          <a:bodyPr wrap="square" lIns="91440" tIns="45720" rIns="91440" bIns="45720" rtlCol="0" anchor="t">
            <a:spAutoFit/>
          </a:bodyPr>
          <a:lstStyle/>
          <a:p>
            <a:pPr defTabSz="685783">
              <a:defRPr/>
            </a:pPr>
            <a:r>
              <a:rPr lang="en-CA" sz="1500">
                <a:latin typeface="Calibri" panose="020F0502020204030204"/>
                <a:ea typeface="MS PGothic"/>
              </a:rPr>
              <a:t>86</a:t>
            </a:r>
            <a:endParaRPr lang="en-CA" sz="1500">
              <a:latin typeface="Calibri" panose="020F0502020204030204"/>
              <a:ea typeface="MS PGothic" pitchFamily="34" charset="-128"/>
              <a:cs typeface="Calibri"/>
            </a:endParaRPr>
          </a:p>
        </p:txBody>
      </p:sp>
      <p:sp>
        <p:nvSpPr>
          <p:cNvPr id="28" name="TextBox 27"/>
          <p:cNvSpPr txBox="1"/>
          <p:nvPr/>
        </p:nvSpPr>
        <p:spPr>
          <a:xfrm>
            <a:off x="6104652" y="2148532"/>
            <a:ext cx="366571" cy="553998"/>
          </a:xfrm>
          <a:prstGeom prst="rect">
            <a:avLst/>
          </a:prstGeom>
          <a:noFill/>
        </p:spPr>
        <p:txBody>
          <a:bodyPr wrap="square" rtlCol="0">
            <a:spAutoFit/>
          </a:bodyPr>
          <a:lstStyle/>
          <a:p>
            <a:pPr defTabSz="685783">
              <a:defRPr/>
            </a:pPr>
            <a:r>
              <a:rPr lang="en-CA" sz="1500">
                <a:solidFill>
                  <a:prstClr val="white">
                    <a:lumMod val="85000"/>
                  </a:prstClr>
                </a:solidFill>
                <a:latin typeface="Calibri" panose="020F0502020204030204"/>
                <a:ea typeface="MS PGothic" pitchFamily="34" charset="-128"/>
              </a:rPr>
              <a:t>29</a:t>
            </a:r>
          </a:p>
        </p:txBody>
      </p:sp>
      <p:sp>
        <p:nvSpPr>
          <p:cNvPr id="4" name="Espace réservé du pied de page 3">
            <a:extLst>
              <a:ext uri="{FF2B5EF4-FFF2-40B4-BE49-F238E27FC236}">
                <a16:creationId xmlns:a16="http://schemas.microsoft.com/office/drawing/2014/main" id="{6F3524F1-6D70-4D72-821B-59414BD830B5}"/>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FDDB03DE-47F4-4F1A-99F5-7FFA9FD94842}"/>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14</a:t>
            </a:fld>
            <a:endParaRPr lang="en-US" dirty="0"/>
          </a:p>
        </p:txBody>
      </p:sp>
    </p:spTree>
    <p:extLst>
      <p:ext uri="{BB962C8B-B14F-4D97-AF65-F5344CB8AC3E}">
        <p14:creationId xmlns:p14="http://schemas.microsoft.com/office/powerpoint/2010/main" val="6424760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idx="1"/>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other techniques, not covered here:</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TARDIS</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KV-Match (subsequence matching)</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L-Match (subsequence matching)</a:t>
            </a:r>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r>
              <a:rPr lang="en-US" sz="1800" dirty="0"/>
              <a:t>for a more complete and detailed presentation, see tutorial:</a:t>
            </a:r>
            <a:endParaRPr lang="en-US" sz="900" dirty="0"/>
          </a:p>
          <a:p>
            <a:pPr lvl="1"/>
            <a:r>
              <a:rPr lang="en-US" sz="1600" i="1" dirty="0"/>
              <a:t>Karima </a:t>
            </a:r>
            <a:r>
              <a:rPr lang="en-US" sz="1600" i="1" dirty="0" err="1"/>
              <a:t>Echihabi</a:t>
            </a:r>
            <a:r>
              <a:rPr lang="en-US" sz="1600" i="1" dirty="0"/>
              <a:t>, Kostas </a:t>
            </a:r>
            <a:r>
              <a:rPr lang="en-US" sz="1600" i="1" dirty="0" err="1"/>
              <a:t>Zoumpatianos</a:t>
            </a:r>
            <a:r>
              <a:rPr lang="en-US" sz="1600" i="1" dirty="0"/>
              <a:t>, Themis </a:t>
            </a:r>
            <a:r>
              <a:rPr lang="en-US" sz="1600" i="1" dirty="0" err="1"/>
              <a:t>Palpanas</a:t>
            </a:r>
            <a:r>
              <a:rPr lang="en-US" sz="1600" i="1" dirty="0"/>
              <a:t>. Big Sequence Management: Scaling Up and Out. EDBT 2021</a:t>
            </a:r>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p:txBody>
      </p:sp>
      <p:sp>
        <p:nvSpPr>
          <p:cNvPr id="49" name="Rectangle 48">
            <a:extLst>
              <a:ext uri="{FF2B5EF4-FFF2-40B4-BE49-F238E27FC236}">
                <a16:creationId xmlns:a16="http://schemas.microsoft.com/office/drawing/2014/main" id="{97B8CB45-EB05-415C-9D5E-0A287A68F2EB}"/>
              </a:ext>
            </a:extLst>
          </p:cNvPr>
          <p:cNvSpPr/>
          <p:nvPr/>
        </p:nvSpPr>
        <p:spPr>
          <a:xfrm>
            <a:off x="7643773" y="980498"/>
            <a:ext cx="1360789" cy="1742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3D8573CC-1E6D-4F54-83F5-E240ECB9D845}"/>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51" name="Rounded Rectangle 12">
            <a:extLst>
              <a:ext uri="{FF2B5EF4-FFF2-40B4-BE49-F238E27FC236}">
                <a16:creationId xmlns:a16="http://schemas.microsoft.com/office/drawing/2014/main" id="{A0AC7F72-EC13-45D0-9296-C221525757FD}"/>
              </a:ext>
            </a:extLst>
          </p:cNvPr>
          <p:cNvSpPr/>
          <p:nvPr/>
        </p:nvSpPr>
        <p:spPr>
          <a:xfrm>
            <a:off x="7716644" y="1867963"/>
            <a:ext cx="120255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Feng-</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IEEE Access‘20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4" name="Rounded Rectangle 12">
            <a:extLst>
              <a:ext uri="{FF2B5EF4-FFF2-40B4-BE49-F238E27FC236}">
                <a16:creationId xmlns:a16="http://schemas.microsoft.com/office/drawing/2014/main" id="{E5ECB2B9-05D9-4BC7-9372-22BFB34FECD5}"/>
              </a:ext>
            </a:extLst>
          </p:cNvPr>
          <p:cNvSpPr/>
          <p:nvPr/>
        </p:nvSpPr>
        <p:spPr>
          <a:xfrm>
            <a:off x="7744078" y="1454786"/>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8" name="Rounded Rectangle 12">
            <a:extLst>
              <a:ext uri="{FF2B5EF4-FFF2-40B4-BE49-F238E27FC236}">
                <a16:creationId xmlns:a16="http://schemas.microsoft.com/office/drawing/2014/main" id="{5DCEA6ED-C72F-4798-8442-8EB60446FFB7}"/>
              </a:ext>
            </a:extLst>
          </p:cNvPr>
          <p:cNvSpPr/>
          <p:nvPr/>
        </p:nvSpPr>
        <p:spPr>
          <a:xfrm>
            <a:off x="7744078" y="1048394"/>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ounded Rectangle 18">
            <a:extLst>
              <a:ext uri="{FF2B5EF4-FFF2-40B4-BE49-F238E27FC236}">
                <a16:creationId xmlns:a16="http://schemas.microsoft.com/office/drawing/2014/main" id="{1D851FA9-149B-47A2-8A49-816FFE380DC5}"/>
              </a:ext>
            </a:extLst>
          </p:cNvPr>
          <p:cNvSpPr/>
          <p:nvPr/>
        </p:nvSpPr>
        <p:spPr>
          <a:xfrm>
            <a:off x="7744078" y="2280030"/>
            <a:ext cx="117511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 name="Espace réservé du pied de page 1">
            <a:extLst>
              <a:ext uri="{FF2B5EF4-FFF2-40B4-BE49-F238E27FC236}">
                <a16:creationId xmlns:a16="http://schemas.microsoft.com/office/drawing/2014/main" id="{B02155CD-5508-484B-9CAB-CD11F6610454}"/>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06FAA2FE-3960-43C4-9E15-948CF3AFCE2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140</a:t>
            </a:fld>
            <a:endParaRPr lang="en-US" dirty="0"/>
          </a:p>
        </p:txBody>
      </p:sp>
    </p:spTree>
    <p:extLst>
      <p:ext uri="{BB962C8B-B14F-4D97-AF65-F5344CB8AC3E}">
        <p14:creationId xmlns:p14="http://schemas.microsoft.com/office/powerpoint/2010/main" val="4015932931"/>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98734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07529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326136" y="933665"/>
            <a:ext cx="8229600" cy="1066800"/>
          </a:xfrm>
        </p:spPr>
        <p:txBody>
          <a:bodyPr/>
          <a:lstStyle/>
          <a:p>
            <a:r>
              <a:rPr lang="en-US" altLang="zh-CN" sz="3200" dirty="0"/>
              <a:t>High-d Vector Similarity Search Methods</a:t>
            </a:r>
            <a:endParaRPr lang="en-US" sz="3200"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914400" y="2109925"/>
            <a:ext cx="8229600" cy="4325112"/>
          </a:xfrm>
        </p:spPr>
        <p:txBody>
          <a:bodyPr>
            <a:normAutofit/>
          </a:bodyPr>
          <a:lstStyle/>
          <a:p>
            <a:r>
              <a:rPr lang="en-US" sz="2900" dirty="0"/>
              <a:t>Tree-Based Methods</a:t>
            </a:r>
          </a:p>
          <a:p>
            <a:r>
              <a:rPr lang="en-US" sz="2900" dirty="0"/>
              <a:t>Hash-Based Methods</a:t>
            </a:r>
          </a:p>
          <a:p>
            <a:r>
              <a:rPr lang="en-US" sz="2900" dirty="0"/>
              <a:t>Quantization-Based Methods </a:t>
            </a:r>
          </a:p>
          <a:p>
            <a:r>
              <a:rPr lang="en-US" sz="2900" dirty="0"/>
              <a:t>Graph-Based Methods</a:t>
            </a:r>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endParaRP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4" name="Espace réservé du pied de page 3">
            <a:extLst>
              <a:ext uri="{FF2B5EF4-FFF2-40B4-BE49-F238E27FC236}">
                <a16:creationId xmlns:a16="http://schemas.microsoft.com/office/drawing/2014/main" id="{FF03C2EB-19EC-4682-A02B-1BFE67864696}"/>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5F44B84C-AB08-4292-B005-C849DB7DDE4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143</a:t>
            </a:fld>
            <a:endParaRPr lang="en-US" dirty="0"/>
          </a:p>
        </p:txBody>
      </p:sp>
    </p:spTree>
    <p:extLst>
      <p:ext uri="{BB962C8B-B14F-4D97-AF65-F5344CB8AC3E}">
        <p14:creationId xmlns:p14="http://schemas.microsoft.com/office/powerpoint/2010/main" val="20105144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3072356" y="3590868"/>
            <a:ext cx="593202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Tree-Based Methods</a:t>
            </a:r>
          </a:p>
        </p:txBody>
      </p:sp>
    </p:spTree>
    <p:extLst>
      <p:ext uri="{BB962C8B-B14F-4D97-AF65-F5344CB8AC3E}">
        <p14:creationId xmlns:p14="http://schemas.microsoft.com/office/powerpoint/2010/main" val="36893471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p:txBody>
          <a:bodyPr/>
          <a:lstStyle/>
          <a:p>
            <a:r>
              <a:rPr lang="en-US" altLang="zh-CN" dirty="0"/>
              <a:t>Tree-Based Methods</a:t>
            </a:r>
            <a:endParaRPr lang="en-US" dirty="0"/>
          </a:p>
        </p:txBody>
      </p:sp>
      <p:sp>
        <p:nvSpPr>
          <p:cNvPr id="3" name="Espace réservé du pied de page 2">
            <a:extLst>
              <a:ext uri="{FF2B5EF4-FFF2-40B4-BE49-F238E27FC236}">
                <a16:creationId xmlns:a16="http://schemas.microsoft.com/office/drawing/2014/main" id="{0953DDC3-8143-4231-8D72-03184F1DA7D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1B8B913-773C-4952-AD7E-CB5B8BB8CABE}"/>
              </a:ext>
            </a:extLst>
          </p:cNvPr>
          <p:cNvSpPr>
            <a:spLocks noGrp="1"/>
          </p:cNvSpPr>
          <p:nvPr>
            <p:ph type="sldNum" sz="quarter" idx="12"/>
          </p:nvPr>
        </p:nvSpPr>
        <p:spPr/>
        <p:txBody>
          <a:bodyPr/>
          <a:lstStyle/>
          <a:p>
            <a:fld id="{B5C6C3C4-1F13-A745-94B4-FF34C1932FEB}" type="slidenum">
              <a:rPr lang="en-US" smtClean="0"/>
              <a:pPr/>
              <a:t>145</a:t>
            </a:fld>
            <a:endParaRPr lang="en-US"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5" y="980500"/>
            <a:ext cx="1404535" cy="59321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A large body of work</a:t>
            </a:r>
          </a:p>
          <a:p>
            <a:r>
              <a:rPr lang="en-US" dirty="0"/>
              <a:t>Some representative methods:</a:t>
            </a:r>
          </a:p>
          <a:p>
            <a:pPr lvl="1"/>
            <a:r>
              <a:rPr lang="en-US" dirty="0"/>
              <a:t>KD-tree </a:t>
            </a:r>
          </a:p>
        </p:txBody>
      </p:sp>
      <p:sp>
        <p:nvSpPr>
          <p:cNvPr id="13" name="Rounded Rectangle 12">
            <a:extLst>
              <a:ext uri="{FF2B5EF4-FFF2-40B4-BE49-F238E27FC236}">
                <a16:creationId xmlns:a16="http://schemas.microsoft.com/office/drawing/2014/main" id="{F5210150-09BB-4261-89DC-F3D118BFAC7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Bentley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CACM’75</a:t>
            </a:r>
          </a:p>
        </p:txBody>
      </p:sp>
    </p:spTree>
    <p:extLst>
      <p:ext uri="{BB962C8B-B14F-4D97-AF65-F5344CB8AC3E}">
        <p14:creationId xmlns:p14="http://schemas.microsoft.com/office/powerpoint/2010/main" val="12652414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p:txBody>
          <a:bodyPr/>
          <a:lstStyle/>
          <a:p>
            <a:r>
              <a:rPr lang="en-US" altLang="zh-CN" dirty="0"/>
              <a:t>Tree-Based Methods</a:t>
            </a:r>
            <a:endParaRPr lang="en-US" dirty="0"/>
          </a:p>
        </p:txBody>
      </p:sp>
      <p:sp>
        <p:nvSpPr>
          <p:cNvPr id="3" name="Espace réservé du pied de page 2">
            <a:extLst>
              <a:ext uri="{FF2B5EF4-FFF2-40B4-BE49-F238E27FC236}">
                <a16:creationId xmlns:a16="http://schemas.microsoft.com/office/drawing/2014/main" id="{0953DDC3-8143-4231-8D72-03184F1DA7D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1B8B913-773C-4952-AD7E-CB5B8BB8CABE}"/>
              </a:ext>
            </a:extLst>
          </p:cNvPr>
          <p:cNvSpPr>
            <a:spLocks noGrp="1"/>
          </p:cNvSpPr>
          <p:nvPr>
            <p:ph type="sldNum" sz="quarter" idx="12"/>
          </p:nvPr>
        </p:nvSpPr>
        <p:spPr/>
        <p:txBody>
          <a:bodyPr/>
          <a:lstStyle/>
          <a:p>
            <a:fld id="{B5C6C3C4-1F13-A745-94B4-FF34C1932FEB}" type="slidenum">
              <a:rPr lang="en-US" smtClean="0"/>
              <a:pPr/>
              <a:t>146</a:t>
            </a:fld>
            <a:endParaRPr lang="en-US"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5" y="980500"/>
            <a:ext cx="1404535"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5470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Silpa</a:t>
            </a:r>
            <a:r>
              <a:rPr lang="en-US" sz="1300" b="1" kern="0" dirty="0">
                <a:solidFill>
                  <a:prstClr val="white"/>
                </a:solidFill>
                <a:latin typeface="Gill Sans" charset="0"/>
                <a:ea typeface="Gill Sans" charset="0"/>
                <a:cs typeface="Gill Sans" charset="0"/>
              </a:rPr>
              <a:t>-Anan</a:t>
            </a:r>
          </a:p>
          <a:p>
            <a:pPr marL="0" lvl="1" algn="ctr" defTabSz="457189">
              <a:lnSpc>
                <a:spcPct val="90000"/>
              </a:lnSpc>
              <a:defRPr/>
            </a:pPr>
            <a:r>
              <a:rPr lang="en-US" sz="1300" b="1" kern="0" dirty="0">
                <a:solidFill>
                  <a:prstClr val="white"/>
                </a:solidFill>
                <a:latin typeface="Gill Sans" charset="0"/>
                <a:ea typeface="Gill Sans" charset="0"/>
                <a:cs typeface="Gill Sans" charset="0"/>
              </a:rPr>
              <a:t>CVPR’08</a:t>
            </a:r>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A large body of work</a:t>
            </a:r>
          </a:p>
          <a:p>
            <a:r>
              <a:rPr lang="en-US" dirty="0"/>
              <a:t>Some representative methods:</a:t>
            </a:r>
          </a:p>
          <a:p>
            <a:pPr lvl="1"/>
            <a:r>
              <a:rPr lang="en-US" dirty="0"/>
              <a:t>KD-tree </a:t>
            </a:r>
          </a:p>
          <a:p>
            <a:pPr lvl="1"/>
            <a:r>
              <a:rPr lang="en-US" dirty="0"/>
              <a:t>Randomized KD-tree</a:t>
            </a:r>
          </a:p>
        </p:txBody>
      </p:sp>
      <p:sp>
        <p:nvSpPr>
          <p:cNvPr id="13" name="Rounded Rectangle 12">
            <a:extLst>
              <a:ext uri="{FF2B5EF4-FFF2-40B4-BE49-F238E27FC236}">
                <a16:creationId xmlns:a16="http://schemas.microsoft.com/office/drawing/2014/main" id="{F5210150-09BB-4261-89DC-F3D118BFAC7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Bentley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CACM’75</a:t>
            </a:r>
          </a:p>
        </p:txBody>
      </p:sp>
    </p:spTree>
    <p:extLst>
      <p:ext uri="{BB962C8B-B14F-4D97-AF65-F5344CB8AC3E}">
        <p14:creationId xmlns:p14="http://schemas.microsoft.com/office/powerpoint/2010/main" val="11128191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p:txBody>
          <a:bodyPr/>
          <a:lstStyle/>
          <a:p>
            <a:r>
              <a:rPr lang="en-US" altLang="zh-CN" dirty="0"/>
              <a:t>Tree-Based Methods</a:t>
            </a:r>
            <a:endParaRPr lang="en-US" dirty="0"/>
          </a:p>
        </p:txBody>
      </p:sp>
      <p:sp>
        <p:nvSpPr>
          <p:cNvPr id="3" name="Espace réservé du pied de page 2">
            <a:extLst>
              <a:ext uri="{FF2B5EF4-FFF2-40B4-BE49-F238E27FC236}">
                <a16:creationId xmlns:a16="http://schemas.microsoft.com/office/drawing/2014/main" id="{0953DDC3-8143-4231-8D72-03184F1DA7D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1B8B913-773C-4952-AD7E-CB5B8BB8CABE}"/>
              </a:ext>
            </a:extLst>
          </p:cNvPr>
          <p:cNvSpPr>
            <a:spLocks noGrp="1"/>
          </p:cNvSpPr>
          <p:nvPr>
            <p:ph type="sldNum" sz="quarter" idx="12"/>
          </p:nvPr>
        </p:nvSpPr>
        <p:spPr/>
        <p:txBody>
          <a:bodyPr/>
          <a:lstStyle/>
          <a:p>
            <a:fld id="{B5C6C3C4-1F13-A745-94B4-FF34C1932FEB}" type="slidenum">
              <a:rPr lang="en-US" smtClean="0"/>
              <a:pPr/>
              <a:t>147</a:t>
            </a:fld>
            <a:endParaRPr lang="en-US"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5" y="980500"/>
            <a:ext cx="1404535" cy="14579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5470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Silpa</a:t>
            </a:r>
            <a:r>
              <a:rPr lang="en-US" sz="1300" b="1" kern="0" dirty="0">
                <a:solidFill>
                  <a:prstClr val="white"/>
                </a:solidFill>
                <a:latin typeface="Gill Sans" charset="0"/>
                <a:ea typeface="Gill Sans" charset="0"/>
                <a:cs typeface="Gill Sans" charset="0"/>
              </a:rPr>
              <a:t>-Anan</a:t>
            </a:r>
          </a:p>
          <a:p>
            <a:pPr marL="0" lvl="1" algn="ctr" defTabSz="457189">
              <a:lnSpc>
                <a:spcPct val="90000"/>
              </a:lnSpc>
              <a:defRPr/>
            </a:pPr>
            <a:r>
              <a:rPr lang="en-US" sz="1300" b="1" kern="0" dirty="0">
                <a:solidFill>
                  <a:prstClr val="white"/>
                </a:solidFill>
                <a:latin typeface="Gill Sans" charset="0"/>
                <a:ea typeface="Gill Sans" charset="0"/>
                <a:cs typeface="Gill Sans" charset="0"/>
              </a:rPr>
              <a:t>CVPR’08</a:t>
            </a:r>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A large body of work</a:t>
            </a:r>
          </a:p>
          <a:p>
            <a:r>
              <a:rPr lang="en-US" dirty="0"/>
              <a:t>Some representative methods:</a:t>
            </a:r>
          </a:p>
          <a:p>
            <a:pPr lvl="1"/>
            <a:r>
              <a:rPr lang="en-US" dirty="0"/>
              <a:t>KD-tree </a:t>
            </a:r>
          </a:p>
          <a:p>
            <a:pPr lvl="1"/>
            <a:r>
              <a:rPr lang="en-US" dirty="0"/>
              <a:t>Randomized KD-tree</a:t>
            </a:r>
          </a:p>
          <a:p>
            <a:pPr lvl="1"/>
            <a:r>
              <a:rPr lang="en-US" dirty="0"/>
              <a:t>FLANN</a:t>
            </a:r>
          </a:p>
        </p:txBody>
      </p:sp>
      <p:sp>
        <p:nvSpPr>
          <p:cNvPr id="13" name="Rounded Rectangle 12">
            <a:extLst>
              <a:ext uri="{FF2B5EF4-FFF2-40B4-BE49-F238E27FC236}">
                <a16:creationId xmlns:a16="http://schemas.microsoft.com/office/drawing/2014/main" id="{F5210150-09BB-4261-89DC-F3D118BFAC7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Bentley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CACM’75</a:t>
            </a:r>
          </a:p>
        </p:txBody>
      </p:sp>
      <p:sp>
        <p:nvSpPr>
          <p:cNvPr id="18" name="Rounded Rectangle 12">
            <a:extLst>
              <a:ext uri="{FF2B5EF4-FFF2-40B4-BE49-F238E27FC236}">
                <a16:creationId xmlns:a16="http://schemas.microsoft.com/office/drawing/2014/main" id="{1346095B-599B-454B-B4DB-EDCA38617DD1}"/>
              </a:ext>
            </a:extLst>
          </p:cNvPr>
          <p:cNvSpPr/>
          <p:nvPr/>
        </p:nvSpPr>
        <p:spPr>
          <a:xfrm>
            <a:off x="7744079" y="198639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Muja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VISAPP’09</a:t>
            </a:r>
          </a:p>
        </p:txBody>
      </p:sp>
    </p:spTree>
    <p:extLst>
      <p:ext uri="{BB962C8B-B14F-4D97-AF65-F5344CB8AC3E}">
        <p14:creationId xmlns:p14="http://schemas.microsoft.com/office/powerpoint/2010/main" val="32189043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p:txBody>
          <a:bodyPr/>
          <a:lstStyle/>
          <a:p>
            <a:r>
              <a:rPr lang="en-US" altLang="zh-CN" dirty="0"/>
              <a:t>Tree-Based Methods</a:t>
            </a:r>
            <a:endParaRPr lang="en-US" dirty="0"/>
          </a:p>
        </p:txBody>
      </p:sp>
      <p:sp>
        <p:nvSpPr>
          <p:cNvPr id="3" name="Espace réservé du pied de page 2">
            <a:extLst>
              <a:ext uri="{FF2B5EF4-FFF2-40B4-BE49-F238E27FC236}">
                <a16:creationId xmlns:a16="http://schemas.microsoft.com/office/drawing/2014/main" id="{0953DDC3-8143-4231-8D72-03184F1DA7D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1B8B913-773C-4952-AD7E-CB5B8BB8CABE}"/>
              </a:ext>
            </a:extLst>
          </p:cNvPr>
          <p:cNvSpPr>
            <a:spLocks noGrp="1"/>
          </p:cNvSpPr>
          <p:nvPr>
            <p:ph type="sldNum" sz="quarter" idx="12"/>
          </p:nvPr>
        </p:nvSpPr>
        <p:spPr/>
        <p:txBody>
          <a:bodyPr/>
          <a:lstStyle/>
          <a:p>
            <a:fld id="{B5C6C3C4-1F13-A745-94B4-FF34C1932FEB}" type="slidenum">
              <a:rPr lang="en-US" smtClean="0"/>
              <a:pPr/>
              <a:t>148</a:t>
            </a:fld>
            <a:endParaRPr lang="en-US"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5" y="980500"/>
            <a:ext cx="1404535" cy="23342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5470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Silpa</a:t>
            </a:r>
            <a:r>
              <a:rPr lang="en-US" sz="1300" b="1" kern="0" dirty="0">
                <a:solidFill>
                  <a:prstClr val="white"/>
                </a:solidFill>
                <a:latin typeface="Gill Sans" charset="0"/>
                <a:ea typeface="Gill Sans" charset="0"/>
                <a:cs typeface="Gill Sans" charset="0"/>
              </a:rPr>
              <a:t>-Anan</a:t>
            </a:r>
          </a:p>
          <a:p>
            <a:pPr marL="0" lvl="1" algn="ctr" defTabSz="457189">
              <a:lnSpc>
                <a:spcPct val="90000"/>
              </a:lnSpc>
              <a:defRPr/>
            </a:pPr>
            <a:r>
              <a:rPr lang="en-US" sz="1300" b="1" kern="0" dirty="0">
                <a:solidFill>
                  <a:prstClr val="white"/>
                </a:solidFill>
                <a:latin typeface="Gill Sans" charset="0"/>
                <a:ea typeface="Gill Sans" charset="0"/>
                <a:cs typeface="Gill Sans" charset="0"/>
              </a:rPr>
              <a:t>CVPR’08</a:t>
            </a:r>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A large body of work</a:t>
            </a:r>
          </a:p>
          <a:p>
            <a:r>
              <a:rPr lang="en-US" dirty="0"/>
              <a:t>Some representative methods:</a:t>
            </a:r>
          </a:p>
          <a:p>
            <a:pPr lvl="1"/>
            <a:r>
              <a:rPr lang="en-US" dirty="0"/>
              <a:t>KD-tree </a:t>
            </a:r>
          </a:p>
          <a:p>
            <a:pPr lvl="1"/>
            <a:r>
              <a:rPr lang="en-US" dirty="0"/>
              <a:t>Randomized KD-tree</a:t>
            </a:r>
          </a:p>
          <a:p>
            <a:pPr lvl="1"/>
            <a:r>
              <a:rPr lang="en-US" dirty="0"/>
              <a:t>FLANN</a:t>
            </a:r>
          </a:p>
          <a:p>
            <a:pPr lvl="1"/>
            <a:r>
              <a:rPr lang="en-US" dirty="0" err="1"/>
              <a:t>Mtree</a:t>
            </a:r>
            <a:endParaRPr lang="en-US" dirty="0"/>
          </a:p>
        </p:txBody>
      </p:sp>
      <p:sp>
        <p:nvSpPr>
          <p:cNvPr id="13" name="Rounded Rectangle 12">
            <a:extLst>
              <a:ext uri="{FF2B5EF4-FFF2-40B4-BE49-F238E27FC236}">
                <a16:creationId xmlns:a16="http://schemas.microsoft.com/office/drawing/2014/main" id="{F5210150-09BB-4261-89DC-F3D118BFAC7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Bentley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CACM’75</a:t>
            </a:r>
          </a:p>
        </p:txBody>
      </p:sp>
      <p:sp>
        <p:nvSpPr>
          <p:cNvPr id="18" name="Rounded Rectangle 12">
            <a:extLst>
              <a:ext uri="{FF2B5EF4-FFF2-40B4-BE49-F238E27FC236}">
                <a16:creationId xmlns:a16="http://schemas.microsoft.com/office/drawing/2014/main" id="{1346095B-599B-454B-B4DB-EDCA38617DD1}"/>
              </a:ext>
            </a:extLst>
          </p:cNvPr>
          <p:cNvSpPr/>
          <p:nvPr/>
        </p:nvSpPr>
        <p:spPr>
          <a:xfrm>
            <a:off x="7744079" y="198639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Muja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VISAPP’09</a:t>
            </a:r>
          </a:p>
        </p:txBody>
      </p:sp>
      <p:sp>
        <p:nvSpPr>
          <p:cNvPr id="19" name="Rounded Rectangle 12">
            <a:extLst>
              <a:ext uri="{FF2B5EF4-FFF2-40B4-BE49-F238E27FC236}">
                <a16:creationId xmlns:a16="http://schemas.microsoft.com/office/drawing/2014/main" id="{190D9B9F-CA2F-467B-ABE1-9AB8B54C3A5F}"/>
              </a:ext>
            </a:extLst>
          </p:cNvPr>
          <p:cNvSpPr/>
          <p:nvPr/>
        </p:nvSpPr>
        <p:spPr>
          <a:xfrm>
            <a:off x="7761881" y="2390107"/>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VLDB’97</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F9F94D18-8791-450A-A859-71C20384E986}"/>
              </a:ext>
            </a:extLst>
          </p:cNvPr>
          <p:cNvSpPr/>
          <p:nvPr/>
        </p:nvSpPr>
        <p:spPr>
          <a:xfrm>
            <a:off x="7762169" y="2833545"/>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ICDE’00</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2791688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p:txBody>
          <a:bodyPr/>
          <a:lstStyle/>
          <a:p>
            <a:r>
              <a:rPr lang="en-US" altLang="zh-CN" dirty="0"/>
              <a:t>Tree-Based Methods</a:t>
            </a:r>
            <a:endParaRPr lang="en-US" dirty="0"/>
          </a:p>
        </p:txBody>
      </p:sp>
      <p:sp>
        <p:nvSpPr>
          <p:cNvPr id="3" name="Espace réservé du pied de page 2">
            <a:extLst>
              <a:ext uri="{FF2B5EF4-FFF2-40B4-BE49-F238E27FC236}">
                <a16:creationId xmlns:a16="http://schemas.microsoft.com/office/drawing/2014/main" id="{0953DDC3-8143-4231-8D72-03184F1DA7D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1B8B913-773C-4952-AD7E-CB5B8BB8CABE}"/>
              </a:ext>
            </a:extLst>
          </p:cNvPr>
          <p:cNvSpPr>
            <a:spLocks noGrp="1"/>
          </p:cNvSpPr>
          <p:nvPr>
            <p:ph type="sldNum" sz="quarter" idx="12"/>
          </p:nvPr>
        </p:nvSpPr>
        <p:spPr/>
        <p:txBody>
          <a:bodyPr/>
          <a:lstStyle/>
          <a:p>
            <a:fld id="{B5C6C3C4-1F13-A745-94B4-FF34C1932FEB}" type="slidenum">
              <a:rPr lang="en-US" smtClean="0"/>
              <a:pPr/>
              <a:t>149</a:t>
            </a:fld>
            <a:endParaRPr lang="en-US"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5" y="980500"/>
            <a:ext cx="1404535" cy="281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5470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Silpa</a:t>
            </a:r>
            <a:r>
              <a:rPr lang="en-US" sz="1300" b="1" kern="0" dirty="0">
                <a:solidFill>
                  <a:prstClr val="white"/>
                </a:solidFill>
                <a:latin typeface="Gill Sans" charset="0"/>
                <a:ea typeface="Gill Sans" charset="0"/>
                <a:cs typeface="Gill Sans" charset="0"/>
              </a:rPr>
              <a:t>-Anan</a:t>
            </a:r>
          </a:p>
          <a:p>
            <a:pPr marL="0" lvl="1" algn="ctr" defTabSz="457189">
              <a:lnSpc>
                <a:spcPct val="90000"/>
              </a:lnSpc>
              <a:defRPr/>
            </a:pPr>
            <a:r>
              <a:rPr lang="en-US" sz="1300" b="1" kern="0" dirty="0">
                <a:solidFill>
                  <a:prstClr val="white"/>
                </a:solidFill>
                <a:latin typeface="Gill Sans" charset="0"/>
                <a:ea typeface="Gill Sans" charset="0"/>
                <a:cs typeface="Gill Sans" charset="0"/>
              </a:rPr>
              <a:t>CVPR’08</a:t>
            </a:r>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A large body of work</a:t>
            </a:r>
          </a:p>
          <a:p>
            <a:r>
              <a:rPr lang="en-US" dirty="0"/>
              <a:t>Some representative methods:</a:t>
            </a:r>
          </a:p>
          <a:p>
            <a:pPr lvl="1"/>
            <a:r>
              <a:rPr lang="en-US" dirty="0"/>
              <a:t>KD-tree </a:t>
            </a:r>
          </a:p>
          <a:p>
            <a:pPr lvl="1"/>
            <a:r>
              <a:rPr lang="en-US" dirty="0"/>
              <a:t>Randomized KD-tree</a:t>
            </a:r>
          </a:p>
          <a:p>
            <a:pPr lvl="1"/>
            <a:r>
              <a:rPr lang="en-US" dirty="0"/>
              <a:t>FLANN</a:t>
            </a:r>
          </a:p>
          <a:p>
            <a:pPr lvl="1"/>
            <a:r>
              <a:rPr lang="en-US" dirty="0" err="1"/>
              <a:t>Mtree</a:t>
            </a:r>
            <a:endParaRPr lang="en-US" dirty="0"/>
          </a:p>
          <a:p>
            <a:pPr lvl="1"/>
            <a:r>
              <a:rPr lang="en-US" dirty="0"/>
              <a:t>HD-Index</a:t>
            </a:r>
          </a:p>
        </p:txBody>
      </p:sp>
      <p:sp>
        <p:nvSpPr>
          <p:cNvPr id="13" name="Rounded Rectangle 12">
            <a:extLst>
              <a:ext uri="{FF2B5EF4-FFF2-40B4-BE49-F238E27FC236}">
                <a16:creationId xmlns:a16="http://schemas.microsoft.com/office/drawing/2014/main" id="{F5210150-09BB-4261-89DC-F3D118BFAC7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Bentley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CACM’75</a:t>
            </a:r>
          </a:p>
        </p:txBody>
      </p:sp>
      <p:sp>
        <p:nvSpPr>
          <p:cNvPr id="18" name="Rounded Rectangle 12">
            <a:extLst>
              <a:ext uri="{FF2B5EF4-FFF2-40B4-BE49-F238E27FC236}">
                <a16:creationId xmlns:a16="http://schemas.microsoft.com/office/drawing/2014/main" id="{1346095B-599B-454B-B4DB-EDCA38617DD1}"/>
              </a:ext>
            </a:extLst>
          </p:cNvPr>
          <p:cNvSpPr/>
          <p:nvPr/>
        </p:nvSpPr>
        <p:spPr>
          <a:xfrm>
            <a:off x="7744079" y="198639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Muja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VISAPP’09</a:t>
            </a:r>
          </a:p>
        </p:txBody>
      </p:sp>
      <p:sp>
        <p:nvSpPr>
          <p:cNvPr id="19" name="Rounded Rectangle 12">
            <a:extLst>
              <a:ext uri="{FF2B5EF4-FFF2-40B4-BE49-F238E27FC236}">
                <a16:creationId xmlns:a16="http://schemas.microsoft.com/office/drawing/2014/main" id="{190D9B9F-CA2F-467B-ABE1-9AB8B54C3A5F}"/>
              </a:ext>
            </a:extLst>
          </p:cNvPr>
          <p:cNvSpPr/>
          <p:nvPr/>
        </p:nvSpPr>
        <p:spPr>
          <a:xfrm>
            <a:off x="7761881" y="2390107"/>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VLDB’97</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F9F94D18-8791-450A-A859-71C20384E986}"/>
              </a:ext>
            </a:extLst>
          </p:cNvPr>
          <p:cNvSpPr/>
          <p:nvPr/>
        </p:nvSpPr>
        <p:spPr>
          <a:xfrm>
            <a:off x="7762169" y="2833545"/>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ICDE’00</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4" name="Rounded Rectangle 12">
            <a:extLst>
              <a:ext uri="{FF2B5EF4-FFF2-40B4-BE49-F238E27FC236}">
                <a16:creationId xmlns:a16="http://schemas.microsoft.com/office/drawing/2014/main" id="{3B154AB0-004B-4F1E-931E-11B1CEF7A90D}"/>
              </a:ext>
            </a:extLst>
          </p:cNvPr>
          <p:cNvSpPr/>
          <p:nvPr/>
        </p:nvSpPr>
        <p:spPr>
          <a:xfrm>
            <a:off x="7755705" y="328539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Arora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655818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Euclidean, Maximum, DISSIM, …</a:t>
            </a:r>
          </a:p>
          <a:p>
            <a:pPr lvl="1"/>
            <a:r>
              <a:rPr lang="en-US" sz="2200" dirty="0"/>
              <a:t>sliding</a:t>
            </a:r>
          </a:p>
          <a:p>
            <a:pPr lvl="2"/>
            <a:r>
              <a:rPr lang="en-US" sz="2000" dirty="0"/>
              <a:t>Normalized Cross-Correlation, SBD, …</a:t>
            </a:r>
          </a:p>
          <a:p>
            <a:pPr lvl="1"/>
            <a:r>
              <a:rPr lang="en-US" sz="2200" dirty="0"/>
              <a:t>elastic</a:t>
            </a:r>
          </a:p>
          <a:p>
            <a:pPr lvl="2"/>
            <a:r>
              <a:rPr lang="en-US" sz="2000" dirty="0"/>
              <a:t>DTW, LCSS,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r>
              <a:rPr lang="en-US" sz="2000" dirty="0" err="1"/>
              <a:t>SEAnet</a:t>
            </a:r>
            <a:r>
              <a:rPr lang="en-US" sz="2000" dirty="0"/>
              <a:t>, …</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Data Series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3"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Ding-PVLDB‘08</a:t>
            </a:r>
            <a:endParaRPr lang="en-US" sz="1300" b="1" kern="0" dirty="0">
              <a:solidFill>
                <a:prstClr val="white"/>
              </a:solidFill>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4" y="156767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-SIGMOD’20</a:t>
            </a:r>
            <a:endParaRPr lang="en-US" sz="1300" b="1" kern="0" dirty="0">
              <a:solidFill>
                <a:prstClr val="white"/>
              </a:solidFill>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A58B402C-66A0-428A-A9AE-52C81A567DF6}"/>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8C9163CB-EC0B-49DA-B2F2-71482A28AC4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15</a:t>
            </a:fld>
            <a:endParaRPr lang="en-US" dirty="0"/>
          </a:p>
        </p:txBody>
      </p:sp>
    </p:spTree>
    <p:extLst>
      <p:ext uri="{BB962C8B-B14F-4D97-AF65-F5344CB8AC3E}">
        <p14:creationId xmlns:p14="http://schemas.microsoft.com/office/powerpoint/2010/main" val="3170337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p:txBody>
          <a:bodyPr/>
          <a:lstStyle/>
          <a:p>
            <a:r>
              <a:rPr lang="en-US" altLang="zh-CN" dirty="0"/>
              <a:t>Tree-Based Methods</a:t>
            </a:r>
            <a:endParaRPr lang="en-US" dirty="0"/>
          </a:p>
        </p:txBody>
      </p:sp>
      <p:sp>
        <p:nvSpPr>
          <p:cNvPr id="3" name="Espace réservé du pied de page 2">
            <a:extLst>
              <a:ext uri="{FF2B5EF4-FFF2-40B4-BE49-F238E27FC236}">
                <a16:creationId xmlns:a16="http://schemas.microsoft.com/office/drawing/2014/main" id="{0953DDC3-8143-4231-8D72-03184F1DA7D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1B8B913-773C-4952-AD7E-CB5B8BB8CABE}"/>
              </a:ext>
            </a:extLst>
          </p:cNvPr>
          <p:cNvSpPr>
            <a:spLocks noGrp="1"/>
          </p:cNvSpPr>
          <p:nvPr>
            <p:ph type="sldNum" sz="quarter" idx="12"/>
          </p:nvPr>
        </p:nvSpPr>
        <p:spPr/>
        <p:txBody>
          <a:bodyPr/>
          <a:lstStyle/>
          <a:p>
            <a:fld id="{B5C6C3C4-1F13-A745-94B4-FF34C1932FEB}" type="slidenum">
              <a:rPr lang="en-US" smtClean="0"/>
              <a:pPr/>
              <a:t>150</a:t>
            </a:fld>
            <a:endParaRPr lang="en-US"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5" y="980500"/>
            <a:ext cx="1404535" cy="315175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5470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Silpa</a:t>
            </a:r>
            <a:r>
              <a:rPr lang="en-US" sz="1300" b="1" kern="0" dirty="0">
                <a:solidFill>
                  <a:prstClr val="white"/>
                </a:solidFill>
                <a:latin typeface="Gill Sans" charset="0"/>
                <a:ea typeface="Gill Sans" charset="0"/>
                <a:cs typeface="Gill Sans" charset="0"/>
              </a:rPr>
              <a:t>-Anan</a:t>
            </a:r>
          </a:p>
          <a:p>
            <a:pPr marL="0" lvl="1" algn="ctr" defTabSz="457189">
              <a:lnSpc>
                <a:spcPct val="90000"/>
              </a:lnSpc>
              <a:defRPr/>
            </a:pPr>
            <a:r>
              <a:rPr lang="en-US" sz="1300" b="1" kern="0" dirty="0">
                <a:solidFill>
                  <a:prstClr val="white"/>
                </a:solidFill>
                <a:latin typeface="Gill Sans" charset="0"/>
                <a:ea typeface="Gill Sans" charset="0"/>
                <a:cs typeface="Gill Sans" charset="0"/>
              </a:rPr>
              <a:t>CVPR’08</a:t>
            </a:r>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698000"/>
          </a:xfrm>
          <a:prstGeom prst="rect">
            <a:avLst/>
          </a:prstGeom>
        </p:spPr>
        <p:txBody>
          <a:bodyPr vert="horz">
            <a:normAutofit lnSpcReduction="10000"/>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A large body of work</a:t>
            </a:r>
          </a:p>
          <a:p>
            <a:r>
              <a:rPr lang="en-US" dirty="0"/>
              <a:t>Some representative methods:</a:t>
            </a:r>
          </a:p>
          <a:p>
            <a:pPr lvl="1"/>
            <a:r>
              <a:rPr lang="en-US" dirty="0"/>
              <a:t>KD-tree </a:t>
            </a:r>
          </a:p>
          <a:p>
            <a:pPr lvl="1"/>
            <a:r>
              <a:rPr lang="en-US" dirty="0"/>
              <a:t>Randomized KD-tree</a:t>
            </a:r>
          </a:p>
          <a:p>
            <a:pPr lvl="1"/>
            <a:r>
              <a:rPr lang="en-US" dirty="0"/>
              <a:t>FLANN</a:t>
            </a:r>
          </a:p>
          <a:p>
            <a:pPr lvl="1"/>
            <a:r>
              <a:rPr lang="en-US" dirty="0" err="1"/>
              <a:t>Mtree</a:t>
            </a:r>
            <a:endParaRPr lang="en-US" dirty="0"/>
          </a:p>
          <a:p>
            <a:pPr lvl="1"/>
            <a:r>
              <a:rPr lang="en-US" dirty="0"/>
              <a:t>HD-Index</a:t>
            </a:r>
          </a:p>
          <a:p>
            <a:pPr lvl="1"/>
            <a:endParaRPr lang="en-US" dirty="0"/>
          </a:p>
          <a:p>
            <a:endParaRPr lang="en-US" sz="2000" dirty="0"/>
          </a:p>
          <a:p>
            <a:r>
              <a:rPr lang="en-US" sz="2000" dirty="0"/>
              <a:t>for a more complete and detailed presentation, see tutorial:</a:t>
            </a:r>
            <a:endParaRPr lang="en-US" sz="1000" dirty="0"/>
          </a:p>
          <a:p>
            <a:pPr lvl="1"/>
            <a:r>
              <a:rPr lang="en-US" sz="1800" i="1" dirty="0"/>
              <a:t>Karima </a:t>
            </a:r>
            <a:r>
              <a:rPr lang="en-US" sz="1800" i="1" dirty="0" err="1"/>
              <a:t>Echihabi</a:t>
            </a:r>
            <a:r>
              <a:rPr lang="en-US" sz="1800" i="1" dirty="0"/>
              <a:t>, Kostas </a:t>
            </a:r>
            <a:r>
              <a:rPr lang="en-US" sz="1800" i="1" dirty="0" err="1"/>
              <a:t>Zoumpatianos</a:t>
            </a:r>
            <a:r>
              <a:rPr lang="en-US" sz="1800" i="1" dirty="0"/>
              <a:t>, Themis </a:t>
            </a:r>
            <a:r>
              <a:rPr lang="en-US" sz="1800" i="1" dirty="0" err="1"/>
              <a:t>Palpanas</a:t>
            </a:r>
            <a:r>
              <a:rPr lang="en-US" sz="1800" i="1" dirty="0"/>
              <a:t>. High-Dimensional Similarity Search for Scalable Data Science. ICDE 2021</a:t>
            </a:r>
          </a:p>
          <a:p>
            <a:endParaRPr lang="en-US" dirty="0"/>
          </a:p>
        </p:txBody>
      </p:sp>
      <p:sp>
        <p:nvSpPr>
          <p:cNvPr id="13" name="Rounded Rectangle 12">
            <a:extLst>
              <a:ext uri="{FF2B5EF4-FFF2-40B4-BE49-F238E27FC236}">
                <a16:creationId xmlns:a16="http://schemas.microsoft.com/office/drawing/2014/main" id="{F5210150-09BB-4261-89DC-F3D118BFAC7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Bentley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CACM’75</a:t>
            </a:r>
          </a:p>
        </p:txBody>
      </p:sp>
      <p:sp>
        <p:nvSpPr>
          <p:cNvPr id="18" name="Rounded Rectangle 12">
            <a:extLst>
              <a:ext uri="{FF2B5EF4-FFF2-40B4-BE49-F238E27FC236}">
                <a16:creationId xmlns:a16="http://schemas.microsoft.com/office/drawing/2014/main" id="{1346095B-599B-454B-B4DB-EDCA38617DD1}"/>
              </a:ext>
            </a:extLst>
          </p:cNvPr>
          <p:cNvSpPr/>
          <p:nvPr/>
        </p:nvSpPr>
        <p:spPr>
          <a:xfrm>
            <a:off x="7744079" y="198639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Muja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VISAPP’09</a:t>
            </a:r>
          </a:p>
        </p:txBody>
      </p:sp>
      <p:sp>
        <p:nvSpPr>
          <p:cNvPr id="19" name="Rounded Rectangle 12">
            <a:extLst>
              <a:ext uri="{FF2B5EF4-FFF2-40B4-BE49-F238E27FC236}">
                <a16:creationId xmlns:a16="http://schemas.microsoft.com/office/drawing/2014/main" id="{190D9B9F-CA2F-467B-ABE1-9AB8B54C3A5F}"/>
              </a:ext>
            </a:extLst>
          </p:cNvPr>
          <p:cNvSpPr/>
          <p:nvPr/>
        </p:nvSpPr>
        <p:spPr>
          <a:xfrm>
            <a:off x="7761881" y="2390107"/>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VLDB’97</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F9F94D18-8791-450A-A859-71C20384E986}"/>
              </a:ext>
            </a:extLst>
          </p:cNvPr>
          <p:cNvSpPr/>
          <p:nvPr/>
        </p:nvSpPr>
        <p:spPr>
          <a:xfrm>
            <a:off x="7762169" y="2833545"/>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ICDE’00</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4" name="Rounded Rectangle 12">
            <a:extLst>
              <a:ext uri="{FF2B5EF4-FFF2-40B4-BE49-F238E27FC236}">
                <a16:creationId xmlns:a16="http://schemas.microsoft.com/office/drawing/2014/main" id="{3B154AB0-004B-4F1E-931E-11B1CEF7A90D}"/>
              </a:ext>
            </a:extLst>
          </p:cNvPr>
          <p:cNvSpPr/>
          <p:nvPr/>
        </p:nvSpPr>
        <p:spPr>
          <a:xfrm>
            <a:off x="7755705" y="328539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Arora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5" name="Rounded Rectangle 12">
            <a:extLst>
              <a:ext uri="{FF2B5EF4-FFF2-40B4-BE49-F238E27FC236}">
                <a16:creationId xmlns:a16="http://schemas.microsoft.com/office/drawing/2014/main" id="{4BF60C5A-0359-4938-810C-8FD7E4B013C8}"/>
              </a:ext>
            </a:extLst>
          </p:cNvPr>
          <p:cNvSpPr/>
          <p:nvPr/>
        </p:nvSpPr>
        <p:spPr>
          <a:xfrm>
            <a:off x="7768505" y="369605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ICDE‘21</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9134233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3072356" y="3590868"/>
            <a:ext cx="593202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Hash-Based Methods</a:t>
            </a:r>
          </a:p>
        </p:txBody>
      </p:sp>
    </p:spTree>
    <p:extLst>
      <p:ext uri="{BB962C8B-B14F-4D97-AF65-F5344CB8AC3E}">
        <p14:creationId xmlns:p14="http://schemas.microsoft.com/office/powerpoint/2010/main" val="14805694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70" y="1409934"/>
            <a:ext cx="8780389" cy="4324350"/>
          </a:xfrm>
        </p:spPr>
        <p:txBody>
          <a:bodyPr>
            <a:normAutofit/>
          </a:bodyPr>
          <a:lstStyle/>
          <a:p>
            <a:r>
              <a:rPr lang="en-US" sz="1800" dirty="0"/>
              <a:t>Solution for </a:t>
            </a:r>
            <a:r>
              <a:rPr lang="en-US" sz="1800" dirty="0">
                <a:solidFill>
                  <a:srgbClr val="C00000"/>
                </a:solidFill>
                <a:ea typeface="Helvetica Neue"/>
                <a:cs typeface="Helvetica Neue"/>
                <a:sym typeface="Helvetica Neue"/>
              </a:rPr>
              <a:t>δ-ε-</a:t>
            </a:r>
            <a:r>
              <a:rPr lang="en-US" sz="1800" dirty="0">
                <a:solidFill>
                  <a:srgbClr val="C00000"/>
                </a:solidFill>
              </a:rPr>
              <a:t>approximate </a:t>
            </a:r>
            <a:r>
              <a:rPr lang="en-US" sz="1800" dirty="0" err="1"/>
              <a:t>kNN</a:t>
            </a:r>
            <a:r>
              <a:rPr lang="en-US" sz="1800" dirty="0"/>
              <a:t> search </a:t>
            </a:r>
            <a:r>
              <a:rPr lang="en-US" sz="1400" dirty="0"/>
              <a:t>δ &lt; 1</a:t>
            </a:r>
            <a:endParaRPr lang="it-IT" sz="2400" dirty="0"/>
          </a:p>
          <a:p>
            <a:r>
              <a:rPr lang="en-US" sz="1800" dirty="0"/>
              <a:t>Random projections into a lower dimensional space using hashing</a:t>
            </a:r>
          </a:p>
          <a:p>
            <a:r>
              <a:rPr lang="en-US" sz="1800" dirty="0"/>
              <a:t>Probability of collisions increases with locality</a:t>
            </a:r>
          </a:p>
          <a:p>
            <a:endParaRPr lang="en-US" sz="1800" dirty="0"/>
          </a:p>
          <a:p>
            <a:r>
              <a:rPr lang="en-US" sz="1800" dirty="0"/>
              <a:t>c-Approximate r-Near Neighbor: build data structure which, for any query q:</a:t>
            </a:r>
          </a:p>
          <a:p>
            <a:pPr lvl="1"/>
            <a:r>
              <a:rPr lang="en-US" sz="1600" dirty="0"/>
              <a:t>If there is a point p ∈P, ||p-q|| ≤ r  Then return p’ ∈ P, ||p-q|| ≤ c r </a:t>
            </a:r>
          </a:p>
          <a:p>
            <a:endParaRPr lang="en-US" sz="1800" dirty="0"/>
          </a:p>
          <a:p>
            <a:r>
              <a:rPr lang="en-US" sz="1800" dirty="0"/>
              <a:t>c-approximate nearest neighbor reduces to c-approximate near neighbor</a:t>
            </a:r>
          </a:p>
          <a:p>
            <a:pPr lvl="1"/>
            <a:r>
              <a:rPr lang="en-US" sz="1600" dirty="0"/>
              <a:t>Enumerate all approximate near neighbors</a:t>
            </a:r>
          </a:p>
          <a:p>
            <a:pPr lvl="1"/>
            <a:endParaRPr lang="en-US" sz="1600" dirty="0"/>
          </a:p>
          <a:p>
            <a:r>
              <a:rPr lang="en-US" sz="1800" dirty="0"/>
              <a:t>Find a vector in a preprocessed </a:t>
            </a:r>
            <a:r>
              <a:rPr lang="en-US" sz="2000" dirty="0"/>
              <a:t>set</a:t>
            </a:r>
            <a:r>
              <a:rPr lang="en-US" sz="1800" dirty="0"/>
              <a:t> S ⊆ {0, 1} d that has minimum Hamming distance to a query vector y ∈ {0, 1} d</a:t>
            </a:r>
          </a:p>
          <a:p>
            <a:pPr lvl="1"/>
            <a:endParaRPr lang="en-US" sz="1600" dirty="0"/>
          </a:p>
          <a:p>
            <a:pPr marL="109534" indent="0">
              <a:buNone/>
            </a:pPr>
            <a:endParaRPr lang="en-US" sz="1800" dirty="0"/>
          </a:p>
          <a:p>
            <a:pPr lvl="2"/>
            <a:endParaRPr lang="en-US" sz="1600" dirty="0"/>
          </a:p>
          <a:p>
            <a:pPr lvl="2"/>
            <a:endParaRPr lang="en-US" sz="1600" dirty="0"/>
          </a:p>
          <a:p>
            <a:pPr>
              <a:buNone/>
            </a:pPr>
            <a:endParaRPr lang="en-US" sz="2000" dirty="0"/>
          </a:p>
        </p:txBody>
      </p:sp>
      <p:sp>
        <p:nvSpPr>
          <p:cNvPr id="13" name="Title 1">
            <a:extLst>
              <a:ext uri="{FF2B5EF4-FFF2-40B4-BE49-F238E27FC236}">
                <a16:creationId xmlns:a16="http://schemas.microsoft.com/office/drawing/2014/main" id="{886D3B99-36C2-43D5-B306-B764A7313D54}"/>
              </a:ext>
            </a:extLst>
          </p:cNvPr>
          <p:cNvSpPr txBox="1">
            <a:spLocks/>
          </p:cNvSpPr>
          <p:nvPr/>
        </p:nvSpPr>
        <p:spPr bwMode="auto">
          <a:xfrm>
            <a:off x="207958" y="401063"/>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Locality Sensitive Hashing (LSH)</a:t>
            </a:r>
          </a:p>
        </p:txBody>
      </p:sp>
      <p:sp>
        <p:nvSpPr>
          <p:cNvPr id="17" name="Rectangle 16">
            <a:extLst>
              <a:ext uri="{FF2B5EF4-FFF2-40B4-BE49-F238E27FC236}">
                <a16:creationId xmlns:a16="http://schemas.microsoft.com/office/drawing/2014/main" id="{D83AE6A3-0C9D-4138-889B-AE345BF2B720}"/>
              </a:ext>
            </a:extLst>
          </p:cNvPr>
          <p:cNvSpPr/>
          <p:nvPr/>
        </p:nvSpPr>
        <p:spPr>
          <a:xfrm>
            <a:off x="7643777" y="980501"/>
            <a:ext cx="1292265" cy="5934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6EFDA64-E67E-4483-9487-38276030B66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EDA8F60D-809F-4853-B262-7290FFAC6370}"/>
              </a:ext>
            </a:extLst>
          </p:cNvPr>
          <p:cNvSpPr/>
          <p:nvPr/>
        </p:nvSpPr>
        <p:spPr>
          <a:xfrm>
            <a:off x="7703298" y="1087341"/>
            <a:ext cx="1149761" cy="43299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Indyk</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STOC’98</a:t>
            </a:r>
          </a:p>
        </p:txBody>
      </p:sp>
      <p:pic>
        <p:nvPicPr>
          <p:cNvPr id="9" name="Image 8">
            <a:extLst>
              <a:ext uri="{FF2B5EF4-FFF2-40B4-BE49-F238E27FC236}">
                <a16:creationId xmlns:a16="http://schemas.microsoft.com/office/drawing/2014/main" id="{FE24F13F-369C-422B-99FB-E405773233DF}"/>
              </a:ext>
            </a:extLst>
          </p:cNvPr>
          <p:cNvPicPr>
            <a:picLocks noChangeAspect="1"/>
          </p:cNvPicPr>
          <p:nvPr/>
        </p:nvPicPr>
        <p:blipFill rotWithShape="1">
          <a:blip r:embed="rId3"/>
          <a:srcRect l="74764" t="41485" r="4822" b="26938"/>
          <a:stretch/>
        </p:blipFill>
        <p:spPr>
          <a:xfrm>
            <a:off x="7065091" y="5043722"/>
            <a:ext cx="1787968" cy="1555668"/>
          </a:xfrm>
          <a:prstGeom prst="rect">
            <a:avLst/>
          </a:prstGeom>
        </p:spPr>
      </p:pic>
      <p:sp>
        <p:nvSpPr>
          <p:cNvPr id="21" name="TextBox 9">
            <a:extLst>
              <a:ext uri="{FF2B5EF4-FFF2-40B4-BE49-F238E27FC236}">
                <a16:creationId xmlns:a16="http://schemas.microsoft.com/office/drawing/2014/main" id="{6A6A1B98-C1B5-4C95-BBF9-67A4EE97AC8B}"/>
              </a:ext>
            </a:extLst>
          </p:cNvPr>
          <p:cNvSpPr txBox="1"/>
          <p:nvPr/>
        </p:nvSpPr>
        <p:spPr>
          <a:xfrm>
            <a:off x="2054119" y="5415834"/>
            <a:ext cx="4537277"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(r</a:t>
            </a:r>
            <a:r>
              <a:rPr lang="en-US" sz="1600" baseline="-25000" dirty="0"/>
              <a:t>1</a:t>
            </a:r>
            <a:r>
              <a:rPr lang="en-US" sz="1600" dirty="0"/>
              <a:t>, r</a:t>
            </a:r>
            <a:r>
              <a:rPr lang="en-US" sz="1600" baseline="-25000" dirty="0"/>
              <a:t>2</a:t>
            </a:r>
            <a:r>
              <a:rPr lang="en-US" sz="1600" dirty="0"/>
              <a:t>, p</a:t>
            </a:r>
            <a:r>
              <a:rPr lang="en-US" sz="1600" baseline="-25000" dirty="0"/>
              <a:t>1</a:t>
            </a:r>
            <a:r>
              <a:rPr lang="en-US" sz="1600" dirty="0"/>
              <a:t>, p</a:t>
            </a:r>
            <a:r>
              <a:rPr lang="en-US" sz="1600" baseline="-25000" dirty="0"/>
              <a:t>2</a:t>
            </a:r>
            <a:r>
              <a:rPr lang="en-US" sz="1600" dirty="0"/>
              <a:t>)-sensitive [IM98]</a:t>
            </a:r>
          </a:p>
          <a:p>
            <a:pPr marL="342891" indent="-342891">
              <a:buFont typeface="Arial" panose="020B0604020202020204" pitchFamily="34" charset="0"/>
              <a:buChar char="•"/>
            </a:pPr>
            <a:r>
              <a:rPr lang="en-US" sz="1600" dirty="0" err="1"/>
              <a:t>Pr</a:t>
            </a:r>
            <a:r>
              <a:rPr lang="en-US" sz="1600" dirty="0"/>
              <a:t>[ h(x) = h(y) ] ≥ p</a:t>
            </a:r>
            <a:r>
              <a:rPr lang="en-US" sz="1600" baseline="-25000" dirty="0"/>
              <a:t>1</a:t>
            </a:r>
            <a:r>
              <a:rPr lang="en-US" sz="1600" dirty="0"/>
              <a:t> , if </a:t>
            </a:r>
            <a:r>
              <a:rPr lang="en-US" sz="1600" dirty="0" err="1"/>
              <a:t>dist</a:t>
            </a:r>
            <a:r>
              <a:rPr lang="en-US" sz="1600" dirty="0"/>
              <a:t>(x, y) ≤ r</a:t>
            </a:r>
            <a:r>
              <a:rPr lang="en-US" sz="1600" baseline="-25000" dirty="0"/>
              <a:t>1</a:t>
            </a:r>
          </a:p>
          <a:p>
            <a:pPr marL="342891" indent="-342891">
              <a:buFont typeface="Arial" panose="020B0604020202020204" pitchFamily="34" charset="0"/>
              <a:buChar char="•"/>
            </a:pPr>
            <a:r>
              <a:rPr lang="en-US" sz="1600" dirty="0" err="1"/>
              <a:t>Pr</a:t>
            </a:r>
            <a:r>
              <a:rPr lang="en-US" sz="1600" dirty="0"/>
              <a:t>[ h(x) = h(y) ] ≤ p</a:t>
            </a:r>
            <a:r>
              <a:rPr lang="en-US" sz="1600" baseline="-25000" dirty="0"/>
              <a:t>2</a:t>
            </a:r>
            <a:r>
              <a:rPr lang="en-US" sz="1600" dirty="0"/>
              <a:t> , if </a:t>
            </a:r>
            <a:r>
              <a:rPr lang="en-US" sz="1600" dirty="0" err="1"/>
              <a:t>dist</a:t>
            </a:r>
            <a:r>
              <a:rPr lang="en-US" sz="1600" dirty="0"/>
              <a:t>(x, y) ≥ r</a:t>
            </a:r>
            <a:r>
              <a:rPr lang="en-US" sz="1600" baseline="-25000" dirty="0"/>
              <a:t>2</a:t>
            </a:r>
            <a:r>
              <a:rPr lang="en-US" sz="1600" dirty="0"/>
              <a:t> </a:t>
            </a:r>
          </a:p>
        </p:txBody>
      </p:sp>
      <p:sp>
        <p:nvSpPr>
          <p:cNvPr id="23" name="Content Placeholder 2">
            <a:extLst>
              <a:ext uri="{FF2B5EF4-FFF2-40B4-BE49-F238E27FC236}">
                <a16:creationId xmlns:a16="http://schemas.microsoft.com/office/drawing/2014/main" id="{5AEF87FC-2B52-46DA-8804-BDE83D9B15A1}"/>
              </a:ext>
            </a:extLst>
          </p:cNvPr>
          <p:cNvSpPr txBox="1">
            <a:spLocks/>
          </p:cNvSpPr>
          <p:nvPr/>
        </p:nvSpPr>
        <p:spPr bwMode="auto">
          <a:xfrm>
            <a:off x="219833" y="4832906"/>
            <a:ext cx="8780389" cy="4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65116" indent="-255582"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S PGothic" pitchFamily="34" charset="-128"/>
                <a:cs typeface="ＭＳ Ｐゴシック" charset="0"/>
              </a:defRPr>
            </a:lvl1pPr>
            <a:lvl2pPr marL="657209" indent="-246057"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S PGothic" pitchFamily="34" charset="-128"/>
                <a:cs typeface="+mn-cs"/>
              </a:defRPr>
            </a:lvl2pPr>
            <a:lvl3pPr marL="922316" indent="-219069"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3pPr>
            <a:lvl4pPr marL="1179484" indent="-200020"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4pPr>
            <a:lvl5pPr marL="1389028" indent="-182558"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S PGothic" pitchFamily="34" charset="-128"/>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buFont typeface="Georgia" pitchFamily="18" charset="0"/>
              <a:buNone/>
            </a:pPr>
            <a:endParaRPr lang="en-US" sz="1400" dirty="0"/>
          </a:p>
        </p:txBody>
      </p:sp>
      <p:sp>
        <p:nvSpPr>
          <p:cNvPr id="10" name="Slide Number Placeholder 5">
            <a:extLst>
              <a:ext uri="{FF2B5EF4-FFF2-40B4-BE49-F238E27FC236}">
                <a16:creationId xmlns:a16="http://schemas.microsoft.com/office/drawing/2014/main" id="{A43CD1D4-0B04-4253-A2C7-4D63FEB18129}"/>
              </a:ext>
            </a:extLst>
          </p:cNvPr>
          <p:cNvSpPr>
            <a:spLocks noGrp="1"/>
          </p:cNvSpPr>
          <p:nvPr>
            <p:ph type="sldNum" sz="quarter" idx="12"/>
          </p:nvPr>
        </p:nvSpPr>
        <p:spPr>
          <a:xfrm>
            <a:off x="-119619" y="15020"/>
            <a:ext cx="762000" cy="365760"/>
          </a:xfrm>
        </p:spPr>
        <p:txBody>
          <a:bodyPr/>
          <a:lstStyle/>
          <a:p>
            <a:fld id="{77D447A2-42E6-489B-9D68-84F5F818B1DA}" type="slidenum">
              <a:rPr lang="en-CA" smtClean="0"/>
              <a:t>152</a:t>
            </a:fld>
            <a:endParaRPr lang="en-CA" dirty="0"/>
          </a:p>
        </p:txBody>
      </p:sp>
      <p:sp>
        <p:nvSpPr>
          <p:cNvPr id="2" name="Espace réservé du pied de page 1">
            <a:extLst>
              <a:ext uri="{FF2B5EF4-FFF2-40B4-BE49-F238E27FC236}">
                <a16:creationId xmlns:a16="http://schemas.microsoft.com/office/drawing/2014/main" id="{5F164C35-C78C-4B53-A32C-9A2BFDA97B6B}"/>
              </a:ext>
            </a:extLst>
          </p:cNvPr>
          <p:cNvSpPr>
            <a:spLocks noGrp="1"/>
          </p:cNvSpPr>
          <p:nvPr>
            <p:ph type="ftr" sz="quarter" idx="11"/>
          </p:nvPr>
        </p:nvSpPr>
        <p:spPr/>
        <p:txBody>
          <a:bodyPr/>
          <a:lstStyle/>
          <a:p>
            <a:r>
              <a:rPr lang="en-US"/>
              <a:t>Echihabi, Zoumpatianos, Palpanas - VLDB 2021</a:t>
            </a:r>
            <a:endParaRPr lang="en-US" dirty="0"/>
          </a:p>
        </p:txBody>
      </p:sp>
    </p:spTree>
    <p:extLst>
      <p:ext uri="{BB962C8B-B14F-4D97-AF65-F5344CB8AC3E}">
        <p14:creationId xmlns:p14="http://schemas.microsoft.com/office/powerpoint/2010/main" val="108502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C1302D-43F6-0646-8E9D-25CC8D3B5BF9}"/>
              </a:ext>
            </a:extLst>
          </p:cNvPr>
          <p:cNvSpPr>
            <a:spLocks noGrp="1"/>
          </p:cNvSpPr>
          <p:nvPr>
            <p:ph idx="1"/>
          </p:nvPr>
        </p:nvSpPr>
        <p:spPr>
          <a:xfrm>
            <a:off x="457200" y="1837641"/>
            <a:ext cx="8229600" cy="4325112"/>
          </a:xfrm>
        </p:spPr>
        <p:txBody>
          <a:bodyPr>
            <a:normAutofit/>
          </a:bodyPr>
          <a:lstStyle/>
          <a:p>
            <a:r>
              <a:rPr lang="en-US" sz="1800" dirty="0"/>
              <a:t>A large family</a:t>
            </a:r>
          </a:p>
          <a:p>
            <a:pPr lvl="1"/>
            <a:endParaRPr lang="en-US" sz="1800" dirty="0"/>
          </a:p>
          <a:p>
            <a:pPr lvl="1"/>
            <a:r>
              <a:rPr lang="en-US" sz="1800" dirty="0"/>
              <a:t>Different distance measures:</a:t>
            </a:r>
          </a:p>
          <a:p>
            <a:pPr lvl="2"/>
            <a:r>
              <a:rPr lang="en-US" sz="1600" dirty="0"/>
              <a:t>Hamming distance</a:t>
            </a:r>
          </a:p>
          <a:p>
            <a:pPr lvl="2"/>
            <a:r>
              <a:rPr lang="en-US" sz="1600" dirty="0" err="1"/>
              <a:t>L</a:t>
            </a:r>
            <a:r>
              <a:rPr lang="en-US" sz="1600" baseline="-25000" dirty="0" err="1"/>
              <a:t>p</a:t>
            </a:r>
            <a:r>
              <a:rPr lang="en-US" sz="1600" dirty="0"/>
              <a:t> (0 &lt; p ≤ 2): use p-stable distribution to generate the projection vector</a:t>
            </a:r>
          </a:p>
          <a:p>
            <a:pPr lvl="2"/>
            <a:r>
              <a:rPr lang="en-US" sz="1600" dirty="0"/>
              <a:t>Angular distance (</a:t>
            </a:r>
            <a:r>
              <a:rPr lang="en-US" sz="1600" dirty="0" err="1"/>
              <a:t>simHash</a:t>
            </a:r>
            <a:r>
              <a:rPr lang="en-US" sz="1600" dirty="0"/>
              <a:t>)</a:t>
            </a:r>
          </a:p>
          <a:p>
            <a:pPr lvl="2"/>
            <a:r>
              <a:rPr lang="en-US" sz="1600" dirty="0"/>
              <a:t>Jaccard distance (</a:t>
            </a:r>
            <a:r>
              <a:rPr lang="en-US" sz="1600" dirty="0" err="1"/>
              <a:t>minhash</a:t>
            </a:r>
            <a:r>
              <a:rPr lang="en-US" sz="1600" dirty="0"/>
              <a:t>)</a:t>
            </a:r>
          </a:p>
          <a:p>
            <a:pPr lvl="1"/>
            <a:endParaRPr lang="en-US" sz="1800" dirty="0"/>
          </a:p>
          <a:p>
            <a:pPr lvl="1"/>
            <a:r>
              <a:rPr lang="en-US" sz="1800" dirty="0"/>
              <a:t>Tighter Theoretical Bounds</a:t>
            </a:r>
          </a:p>
          <a:p>
            <a:pPr lvl="1"/>
            <a:endParaRPr lang="en-US" sz="1800" dirty="0"/>
          </a:p>
          <a:p>
            <a:pPr lvl="1"/>
            <a:r>
              <a:rPr lang="en-US" sz="1800" dirty="0"/>
              <a:t>Better query efficiency/smaller index size</a:t>
            </a:r>
          </a:p>
          <a:p>
            <a:pPr lvl="2"/>
            <a:endParaRPr lang="en-US" sz="1600" dirty="0"/>
          </a:p>
          <a:p>
            <a:pPr lvl="2"/>
            <a:endParaRPr lang="en-US" sz="1600" dirty="0"/>
          </a:p>
        </p:txBody>
      </p:sp>
      <p:sp>
        <p:nvSpPr>
          <p:cNvPr id="8" name="Title 1">
            <a:extLst>
              <a:ext uri="{FF2B5EF4-FFF2-40B4-BE49-F238E27FC236}">
                <a16:creationId xmlns:a16="http://schemas.microsoft.com/office/drawing/2014/main" id="{E579F73A-CC81-4F51-9384-A29E5C714F15}"/>
              </a:ext>
            </a:extLst>
          </p:cNvPr>
          <p:cNvSpPr txBox="1">
            <a:spLocks/>
          </p:cNvSpPr>
          <p:nvPr/>
        </p:nvSpPr>
        <p:spPr bwMode="auto">
          <a:xfrm>
            <a:off x="207958" y="55394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Locality Sensitive Hashing (LSH)</a:t>
            </a:r>
          </a:p>
        </p:txBody>
      </p:sp>
      <p:sp>
        <p:nvSpPr>
          <p:cNvPr id="6" name="Rectangle 5">
            <a:extLst>
              <a:ext uri="{FF2B5EF4-FFF2-40B4-BE49-F238E27FC236}">
                <a16:creationId xmlns:a16="http://schemas.microsoft.com/office/drawing/2014/main" id="{5820D144-608F-4911-938E-D8950CDCAD2E}"/>
              </a:ext>
            </a:extLst>
          </p:cNvPr>
          <p:cNvSpPr/>
          <p:nvPr/>
        </p:nvSpPr>
        <p:spPr>
          <a:xfrm>
            <a:off x="7643777" y="980501"/>
            <a:ext cx="1292265" cy="5934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0F9677A6-908C-43CD-96BC-2D5DEEB8EEA8}"/>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47160189-09C3-450F-B3CC-1E0E4C990AFC}"/>
              </a:ext>
            </a:extLst>
          </p:cNvPr>
          <p:cNvSpPr/>
          <p:nvPr/>
        </p:nvSpPr>
        <p:spPr>
          <a:xfrm>
            <a:off x="7703298" y="1087341"/>
            <a:ext cx="1149761" cy="43299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Andoni</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CACM’08</a:t>
            </a:r>
          </a:p>
        </p:txBody>
      </p:sp>
      <p:sp>
        <p:nvSpPr>
          <p:cNvPr id="10" name="Slide Number Placeholder 5">
            <a:extLst>
              <a:ext uri="{FF2B5EF4-FFF2-40B4-BE49-F238E27FC236}">
                <a16:creationId xmlns:a16="http://schemas.microsoft.com/office/drawing/2014/main" id="{3959536D-BBB4-4C6E-9132-7949CA98B8EC}"/>
              </a:ext>
            </a:extLst>
          </p:cNvPr>
          <p:cNvSpPr>
            <a:spLocks noGrp="1"/>
          </p:cNvSpPr>
          <p:nvPr>
            <p:ph type="sldNum" sz="quarter" idx="12"/>
          </p:nvPr>
        </p:nvSpPr>
        <p:spPr>
          <a:xfrm>
            <a:off x="-119619" y="15020"/>
            <a:ext cx="762000" cy="365760"/>
          </a:xfrm>
        </p:spPr>
        <p:txBody>
          <a:bodyPr/>
          <a:lstStyle/>
          <a:p>
            <a:fld id="{77D447A2-42E6-489B-9D68-84F5F818B1DA}" type="slidenum">
              <a:rPr lang="en-CA" smtClean="0"/>
              <a:t>153</a:t>
            </a:fld>
            <a:endParaRPr lang="en-CA" dirty="0"/>
          </a:p>
        </p:txBody>
      </p:sp>
      <p:sp>
        <p:nvSpPr>
          <p:cNvPr id="2" name="Espace réservé du pied de page 1">
            <a:extLst>
              <a:ext uri="{FF2B5EF4-FFF2-40B4-BE49-F238E27FC236}">
                <a16:creationId xmlns:a16="http://schemas.microsoft.com/office/drawing/2014/main" id="{0A14AC16-291C-4348-82A5-1EE4D7A33BD2}"/>
              </a:ext>
            </a:extLst>
          </p:cNvPr>
          <p:cNvSpPr>
            <a:spLocks noGrp="1"/>
          </p:cNvSpPr>
          <p:nvPr>
            <p:ph type="ftr" sz="quarter" idx="11"/>
          </p:nvPr>
        </p:nvSpPr>
        <p:spPr/>
        <p:txBody>
          <a:bodyPr/>
          <a:lstStyle/>
          <a:p>
            <a:r>
              <a:rPr lang="en-US"/>
              <a:t>Echihabi, Zoumpatianos, Palpanas - VLDB 2021</a:t>
            </a:r>
            <a:endParaRPr lang="en-US" dirty="0"/>
          </a:p>
        </p:txBody>
      </p:sp>
    </p:spTree>
    <p:extLst>
      <p:ext uri="{BB962C8B-B14F-4D97-AF65-F5344CB8AC3E}">
        <p14:creationId xmlns:p14="http://schemas.microsoft.com/office/powerpoint/2010/main" val="27311073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33">
            <a:extLst>
              <a:ext uri="{FF2B5EF4-FFF2-40B4-BE49-F238E27FC236}">
                <a16:creationId xmlns:a16="http://schemas.microsoft.com/office/drawing/2014/main" id="{44FB1D90-F68B-455C-A900-3D7657522AB6}"/>
              </a:ext>
            </a:extLst>
          </p:cNvPr>
          <p:cNvSpPr txBox="1"/>
          <p:nvPr/>
        </p:nvSpPr>
        <p:spPr>
          <a:xfrm>
            <a:off x="1780399" y="2184325"/>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30" name="Straight Arrow Connector 58">
            <a:extLst>
              <a:ext uri="{FF2B5EF4-FFF2-40B4-BE49-F238E27FC236}">
                <a16:creationId xmlns:a16="http://schemas.microsoft.com/office/drawing/2014/main" id="{A8820922-B43B-40AC-9E0B-6F044BD28327}"/>
              </a:ext>
            </a:extLst>
          </p:cNvPr>
          <p:cNvCxnSpPr/>
          <p:nvPr/>
        </p:nvCxnSpPr>
        <p:spPr>
          <a:xfrm>
            <a:off x="6027819" y="3972759"/>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59">
            <a:extLst>
              <a:ext uri="{FF2B5EF4-FFF2-40B4-BE49-F238E27FC236}">
                <a16:creationId xmlns:a16="http://schemas.microsoft.com/office/drawing/2014/main" id="{E16CD3D0-E664-42E4-9A34-CE596B6608E4}"/>
              </a:ext>
            </a:extLst>
          </p:cNvPr>
          <p:cNvCxnSpPr/>
          <p:nvPr/>
        </p:nvCxnSpPr>
        <p:spPr>
          <a:xfrm rot="5400000" flipH="1" flipV="1">
            <a:off x="5244097" y="3263287"/>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grpSp>
        <p:nvGrpSpPr>
          <p:cNvPr id="36" name="Group 49">
            <a:extLst>
              <a:ext uri="{FF2B5EF4-FFF2-40B4-BE49-F238E27FC236}">
                <a16:creationId xmlns:a16="http://schemas.microsoft.com/office/drawing/2014/main" id="{AF784B30-2EC7-4C50-84BA-442B38F5ED02}"/>
              </a:ext>
            </a:extLst>
          </p:cNvPr>
          <p:cNvGrpSpPr/>
          <p:nvPr/>
        </p:nvGrpSpPr>
        <p:grpSpPr>
          <a:xfrm>
            <a:off x="860724" y="2299774"/>
            <a:ext cx="2185063" cy="1916947"/>
            <a:chOff x="6682586" y="229394"/>
            <a:chExt cx="2185062" cy="1916946"/>
          </a:xfrm>
        </p:grpSpPr>
        <p:cxnSp>
          <p:nvCxnSpPr>
            <p:cNvPr id="37" name="Straight Arrow Connector 51">
              <a:extLst>
                <a:ext uri="{FF2B5EF4-FFF2-40B4-BE49-F238E27FC236}">
                  <a16:creationId xmlns:a16="http://schemas.microsoft.com/office/drawing/2014/main" id="{762F5358-D008-462A-AD06-5D4EBBFE4125}"/>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52">
              <a:extLst>
                <a:ext uri="{FF2B5EF4-FFF2-40B4-BE49-F238E27FC236}">
                  <a16:creationId xmlns:a16="http://schemas.microsoft.com/office/drawing/2014/main" id="{97E237F2-F2D7-4F93-906A-BC3DF4BBAF90}"/>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2" name="Oval 75">
            <a:extLst>
              <a:ext uri="{FF2B5EF4-FFF2-40B4-BE49-F238E27FC236}">
                <a16:creationId xmlns:a16="http://schemas.microsoft.com/office/drawing/2014/main" id="{589F0ED6-FB94-4B30-A3CB-9F46C987FB72}"/>
              </a:ext>
            </a:extLst>
          </p:cNvPr>
          <p:cNvSpPr/>
          <p:nvPr/>
        </p:nvSpPr>
        <p:spPr>
          <a:xfrm>
            <a:off x="2147700" y="2749331"/>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3" name="TextBox 81">
            <a:extLst>
              <a:ext uri="{FF2B5EF4-FFF2-40B4-BE49-F238E27FC236}">
                <a16:creationId xmlns:a16="http://schemas.microsoft.com/office/drawing/2014/main" id="{AAC81A82-9B2E-418D-B574-AC571CBC944F}"/>
              </a:ext>
            </a:extLst>
          </p:cNvPr>
          <p:cNvSpPr txBox="1"/>
          <p:nvPr/>
        </p:nvSpPr>
        <p:spPr>
          <a:xfrm>
            <a:off x="2247674" y="2931905"/>
            <a:ext cx="1169063" cy="369332"/>
          </a:xfrm>
          <a:prstGeom prst="rect">
            <a:avLst/>
          </a:prstGeom>
          <a:noFill/>
        </p:spPr>
        <p:txBody>
          <a:bodyPr wrap="square" rtlCol="0">
            <a:spAutoFit/>
          </a:bodyPr>
          <a:lstStyle/>
          <a:p>
            <a:r>
              <a:rPr lang="en-US" b="1" dirty="0"/>
              <a:t>P</a:t>
            </a:r>
          </a:p>
        </p:txBody>
      </p:sp>
      <p:sp>
        <p:nvSpPr>
          <p:cNvPr id="45" name="TextBox 83">
            <a:extLst>
              <a:ext uri="{FF2B5EF4-FFF2-40B4-BE49-F238E27FC236}">
                <a16:creationId xmlns:a16="http://schemas.microsoft.com/office/drawing/2014/main" id="{09CDFDDF-2DE3-4EF1-B84D-83FDA879AB3C}"/>
              </a:ext>
            </a:extLst>
          </p:cNvPr>
          <p:cNvSpPr txBox="1"/>
          <p:nvPr/>
        </p:nvSpPr>
        <p:spPr>
          <a:xfrm>
            <a:off x="6696427" y="3561357"/>
            <a:ext cx="1169063" cy="369332"/>
          </a:xfrm>
          <a:prstGeom prst="rect">
            <a:avLst/>
          </a:prstGeom>
          <a:noFill/>
        </p:spPr>
        <p:txBody>
          <a:bodyPr wrap="square" rtlCol="0">
            <a:spAutoFit/>
          </a:bodyPr>
          <a:lstStyle/>
          <a:p>
            <a:r>
              <a:rPr lang="en-US" b="1" dirty="0"/>
              <a:t>𝜋(P)</a:t>
            </a:r>
          </a:p>
        </p:txBody>
      </p:sp>
      <p:sp>
        <p:nvSpPr>
          <p:cNvPr id="46" name="Oval 84">
            <a:extLst>
              <a:ext uri="{FF2B5EF4-FFF2-40B4-BE49-F238E27FC236}">
                <a16:creationId xmlns:a16="http://schemas.microsoft.com/office/drawing/2014/main" id="{261D92E0-582E-4A23-83DC-7E1A8FF35270}"/>
              </a:ext>
            </a:extLst>
          </p:cNvPr>
          <p:cNvSpPr/>
          <p:nvPr/>
        </p:nvSpPr>
        <p:spPr>
          <a:xfrm>
            <a:off x="6493889" y="347453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7" name="TextBox 85">
            <a:extLst>
              <a:ext uri="{FF2B5EF4-FFF2-40B4-BE49-F238E27FC236}">
                <a16:creationId xmlns:a16="http://schemas.microsoft.com/office/drawing/2014/main" id="{D22AD6C0-FE83-4C62-9218-5A622A3DA13F}"/>
              </a:ext>
            </a:extLst>
          </p:cNvPr>
          <p:cNvSpPr txBox="1"/>
          <p:nvPr/>
        </p:nvSpPr>
        <p:spPr>
          <a:xfrm>
            <a:off x="6595158" y="2183552"/>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48" name="TextBox 86">
            <a:extLst>
              <a:ext uri="{FF2B5EF4-FFF2-40B4-BE49-F238E27FC236}">
                <a16:creationId xmlns:a16="http://schemas.microsoft.com/office/drawing/2014/main" id="{844C66BB-8EFB-43CB-B906-438517B9DEF9}"/>
              </a:ext>
            </a:extLst>
          </p:cNvPr>
          <p:cNvSpPr txBox="1"/>
          <p:nvPr/>
        </p:nvSpPr>
        <p:spPr>
          <a:xfrm>
            <a:off x="3113242" y="2946466"/>
            <a:ext cx="3167019" cy="307777"/>
          </a:xfrm>
          <a:prstGeom prst="rect">
            <a:avLst/>
          </a:prstGeom>
          <a:noFill/>
        </p:spPr>
        <p:txBody>
          <a:bodyPr wrap="square" rtlCol="0">
            <a:spAutoFit/>
          </a:bodyPr>
          <a:lstStyle/>
          <a:p>
            <a:r>
              <a:rPr lang="en-US" sz="1400" b="1" dirty="0"/>
              <a:t>𝜋(O) = [h</a:t>
            </a:r>
            <a:r>
              <a:rPr lang="en-US" sz="1400" b="1" baseline="-25000" dirty="0"/>
              <a:t>1</a:t>
            </a:r>
            <a:r>
              <a:rPr lang="en-US" sz="1400" b="1" dirty="0"/>
              <a:t>(O), h</a:t>
            </a:r>
            <a:r>
              <a:rPr lang="en-US" sz="1400" b="1" baseline="-25000" dirty="0"/>
              <a:t>2</a:t>
            </a:r>
            <a:r>
              <a:rPr lang="en-US" sz="1400" b="1" dirty="0"/>
              <a:t>(O),  …, h</a:t>
            </a:r>
            <a:r>
              <a:rPr lang="en-US" sz="1400" b="1" baseline="-25000" dirty="0"/>
              <a:t>m</a:t>
            </a:r>
            <a:r>
              <a:rPr lang="en-US" sz="1400" b="1" dirty="0"/>
              <a:t>(O)]</a:t>
            </a:r>
            <a:endParaRPr lang="en-US" sz="1400" b="1" baseline="30000" dirty="0"/>
          </a:p>
        </p:txBody>
      </p:sp>
      <p:sp>
        <p:nvSpPr>
          <p:cNvPr id="49" name="Flèche : droite 48">
            <a:extLst>
              <a:ext uri="{FF2B5EF4-FFF2-40B4-BE49-F238E27FC236}">
                <a16:creationId xmlns:a16="http://schemas.microsoft.com/office/drawing/2014/main" id="{1DE883A9-4393-425C-BC27-0978AC6868A0}"/>
              </a:ext>
            </a:extLst>
          </p:cNvPr>
          <p:cNvSpPr/>
          <p:nvPr/>
        </p:nvSpPr>
        <p:spPr>
          <a:xfrm>
            <a:off x="3181611" y="2299775"/>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cxnSp>
        <p:nvCxnSpPr>
          <p:cNvPr id="54" name="Straight Arrow Connector 67">
            <a:extLst>
              <a:ext uri="{FF2B5EF4-FFF2-40B4-BE49-F238E27FC236}">
                <a16:creationId xmlns:a16="http://schemas.microsoft.com/office/drawing/2014/main" id="{8F4FD6D7-9715-4674-8083-3CE74A3F962D}"/>
              </a:ext>
            </a:extLst>
          </p:cNvPr>
          <p:cNvCxnSpPr>
            <a:cxnSpLocks/>
          </p:cNvCxnSpPr>
          <p:nvPr/>
        </p:nvCxnSpPr>
        <p:spPr>
          <a:xfrm flipH="1">
            <a:off x="488638" y="3973539"/>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itle 1">
            <a:extLst>
              <a:ext uri="{FF2B5EF4-FFF2-40B4-BE49-F238E27FC236}">
                <a16:creationId xmlns:a16="http://schemas.microsoft.com/office/drawing/2014/main" id="{A3AFD566-D449-464C-BCE3-A683C74036E2}"/>
              </a:ext>
            </a:extLst>
          </p:cNvPr>
          <p:cNvSpPr>
            <a:spLocks noGrp="1"/>
          </p:cNvSpPr>
          <p:nvPr>
            <p:ph type="title"/>
          </p:nvPr>
        </p:nvSpPr>
        <p:spPr/>
        <p:txBody>
          <a:bodyPr>
            <a:normAutofit/>
          </a:bodyPr>
          <a:lstStyle/>
          <a:p>
            <a:r>
              <a:rPr lang="en-US" dirty="0"/>
              <a:t>Probabilistic Mapping</a:t>
            </a:r>
          </a:p>
        </p:txBody>
      </p:sp>
      <p:sp>
        <p:nvSpPr>
          <p:cNvPr id="2" name="Espace réservé du pied de page 1">
            <a:extLst>
              <a:ext uri="{FF2B5EF4-FFF2-40B4-BE49-F238E27FC236}">
                <a16:creationId xmlns:a16="http://schemas.microsoft.com/office/drawing/2014/main" id="{CC34E4E6-0A84-43C9-9E98-0AB94F695CCF}"/>
              </a:ext>
            </a:extLst>
          </p:cNvPr>
          <p:cNvSpPr>
            <a:spLocks noGrp="1"/>
          </p:cNvSpPr>
          <p:nvPr>
            <p:ph type="ftr" sz="quarter" idx="11"/>
          </p:nvPr>
        </p:nvSpPr>
        <p:spPr/>
        <p:txBody>
          <a:bodyPr/>
          <a:lstStyle/>
          <a:p>
            <a:r>
              <a:rPr lang="en-US"/>
              <a:t>Echihabi, Zoumpatianos, Palpanas - VLDB 2021</a:t>
            </a:r>
            <a:endParaRPr lang="en-US" dirty="0"/>
          </a:p>
        </p:txBody>
      </p:sp>
      <p:sp>
        <p:nvSpPr>
          <p:cNvPr id="20" name="Slide Number Placeholder 5">
            <a:extLst>
              <a:ext uri="{FF2B5EF4-FFF2-40B4-BE49-F238E27FC236}">
                <a16:creationId xmlns:a16="http://schemas.microsoft.com/office/drawing/2014/main" id="{D6962E6E-3DFF-40F1-87DD-4D68ADCA7D7E}"/>
              </a:ext>
            </a:extLst>
          </p:cNvPr>
          <p:cNvSpPr>
            <a:spLocks noGrp="1"/>
          </p:cNvSpPr>
          <p:nvPr>
            <p:ph type="sldNum" sz="quarter" idx="12"/>
          </p:nvPr>
        </p:nvSpPr>
        <p:spPr/>
        <p:txBody>
          <a:bodyPr/>
          <a:lstStyle/>
          <a:p>
            <a:fld id="{77D447A2-42E6-489B-9D68-84F5F818B1DA}" type="slidenum">
              <a:rPr lang="en-CA" smtClean="0"/>
              <a:t>154</a:t>
            </a:fld>
            <a:endParaRPr lang="en-CA" dirty="0"/>
          </a:p>
        </p:txBody>
      </p:sp>
      <p:sp>
        <p:nvSpPr>
          <p:cNvPr id="19" name="Title 1">
            <a:extLst>
              <a:ext uri="{FF2B5EF4-FFF2-40B4-BE49-F238E27FC236}">
                <a16:creationId xmlns:a16="http://schemas.microsoft.com/office/drawing/2014/main" id="{3B7E8A53-1A8B-41A8-810A-BFDA6A1AF59D}"/>
              </a:ext>
            </a:extLst>
          </p:cNvPr>
          <p:cNvSpPr txBox="1">
            <a:spLocks/>
          </p:cNvSpPr>
          <p:nvPr/>
        </p:nvSpPr>
        <p:spPr>
          <a:xfrm>
            <a:off x="15471" y="6071727"/>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1" name="Content Placeholder 3">
            <a:extLst>
              <a:ext uri="{FF2B5EF4-FFF2-40B4-BE49-F238E27FC236}">
                <a16:creationId xmlns:a16="http://schemas.microsoft.com/office/drawing/2014/main" id="{FDB991F2-2EF4-4036-BA68-0BE8659113BB}"/>
              </a:ext>
            </a:extLst>
          </p:cNvPr>
          <p:cNvSpPr txBox="1">
            <a:spLocks/>
          </p:cNvSpPr>
          <p:nvPr/>
        </p:nvSpPr>
        <p:spPr>
          <a:xfrm>
            <a:off x="688418" y="4659793"/>
            <a:ext cx="8153400" cy="1585443"/>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sz="1800" dirty="0">
              <a:sym typeface="Wingdings"/>
            </a:endParaRPr>
          </a:p>
          <a:p>
            <a:r>
              <a:rPr lang="en-US" sz="1800" dirty="0">
                <a:sym typeface="Wingdings"/>
              </a:rPr>
              <a:t>Probabilistic, linear mapping from the </a:t>
            </a:r>
            <a:r>
              <a:rPr lang="en-US" sz="1800" dirty="0">
                <a:solidFill>
                  <a:srgbClr val="0432FF"/>
                </a:solidFill>
                <a:sym typeface="Wingdings"/>
              </a:rPr>
              <a:t>original space</a:t>
            </a:r>
            <a:r>
              <a:rPr lang="en-US" sz="1800" dirty="0">
                <a:sym typeface="Wingdings"/>
              </a:rPr>
              <a:t> to the </a:t>
            </a:r>
            <a:r>
              <a:rPr lang="en-US" sz="1800" dirty="0">
                <a:solidFill>
                  <a:srgbClr val="0432FF"/>
                </a:solidFill>
                <a:sym typeface="Wingdings"/>
              </a:rPr>
              <a:t>projected space</a:t>
            </a:r>
            <a:endParaRPr lang="en-US" sz="1800" dirty="0">
              <a:solidFill>
                <a:srgbClr val="0432FF"/>
              </a:solidFill>
            </a:endParaRPr>
          </a:p>
          <a:p>
            <a:endParaRPr lang="en-US" sz="2000" dirty="0"/>
          </a:p>
        </p:txBody>
      </p:sp>
    </p:spTree>
    <p:extLst>
      <p:ext uri="{BB962C8B-B14F-4D97-AF65-F5344CB8AC3E}">
        <p14:creationId xmlns:p14="http://schemas.microsoft.com/office/powerpoint/2010/main" val="166411110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A3AFD566-D449-464C-BCE3-A683C74036E2}"/>
              </a:ext>
            </a:extLst>
          </p:cNvPr>
          <p:cNvSpPr>
            <a:spLocks noGrp="1"/>
          </p:cNvSpPr>
          <p:nvPr>
            <p:ph type="title"/>
          </p:nvPr>
        </p:nvSpPr>
        <p:spPr/>
        <p:txBody>
          <a:bodyPr>
            <a:normAutofit/>
          </a:bodyPr>
          <a:lstStyle/>
          <a:p>
            <a:r>
              <a:rPr lang="en-US" dirty="0"/>
              <a:t>Probabilistic Mapping</a:t>
            </a:r>
          </a:p>
        </p:txBody>
      </p:sp>
      <p:sp>
        <p:nvSpPr>
          <p:cNvPr id="2" name="Espace réservé du pied de page 1">
            <a:extLst>
              <a:ext uri="{FF2B5EF4-FFF2-40B4-BE49-F238E27FC236}">
                <a16:creationId xmlns:a16="http://schemas.microsoft.com/office/drawing/2014/main" id="{2C2FD2A5-FEDC-4B30-B48B-AE611D1F3985}"/>
              </a:ext>
            </a:extLst>
          </p:cNvPr>
          <p:cNvSpPr>
            <a:spLocks noGrp="1"/>
          </p:cNvSpPr>
          <p:nvPr>
            <p:ph type="ftr" sz="quarter" idx="11"/>
          </p:nvPr>
        </p:nvSpPr>
        <p:spPr/>
        <p:txBody>
          <a:bodyPr/>
          <a:lstStyle/>
          <a:p>
            <a:r>
              <a:rPr lang="en-US"/>
              <a:t>Echihabi, Zoumpatianos, Palpanas - VLDB 2021</a:t>
            </a:r>
            <a:endParaRPr lang="en-US" dirty="0"/>
          </a:p>
        </p:txBody>
      </p:sp>
      <p:sp>
        <p:nvSpPr>
          <p:cNvPr id="34" name="Slide Number Placeholder 5">
            <a:extLst>
              <a:ext uri="{FF2B5EF4-FFF2-40B4-BE49-F238E27FC236}">
                <a16:creationId xmlns:a16="http://schemas.microsoft.com/office/drawing/2014/main" id="{D4A7EDAB-974A-4DC4-A69D-82D494469580}"/>
              </a:ext>
            </a:extLst>
          </p:cNvPr>
          <p:cNvSpPr>
            <a:spLocks noGrp="1"/>
          </p:cNvSpPr>
          <p:nvPr>
            <p:ph type="sldNum" sz="quarter" idx="12"/>
          </p:nvPr>
        </p:nvSpPr>
        <p:spPr/>
        <p:txBody>
          <a:bodyPr/>
          <a:lstStyle/>
          <a:p>
            <a:fld id="{77D447A2-42E6-489B-9D68-84F5F818B1DA}" type="slidenum">
              <a:rPr lang="en-CA" smtClean="0"/>
              <a:t>155</a:t>
            </a:fld>
            <a:endParaRPr lang="en-CA" dirty="0"/>
          </a:p>
        </p:txBody>
      </p:sp>
      <p:sp>
        <p:nvSpPr>
          <p:cNvPr id="4" name="Content Placeholder 3"/>
          <p:cNvSpPr>
            <a:spLocks noGrp="1"/>
          </p:cNvSpPr>
          <p:nvPr>
            <p:ph sz="quarter" idx="4294967295"/>
          </p:nvPr>
        </p:nvSpPr>
        <p:spPr>
          <a:xfrm>
            <a:off x="990600" y="4659313"/>
            <a:ext cx="8153400" cy="1585912"/>
          </a:xfrm>
        </p:spPr>
        <p:txBody>
          <a:bodyPr>
            <a:normAutofit/>
          </a:bodyPr>
          <a:lstStyle/>
          <a:p>
            <a:endParaRPr lang="en-US" sz="1800" dirty="0">
              <a:sym typeface="Wingdings"/>
            </a:endParaRPr>
          </a:p>
          <a:p>
            <a:r>
              <a:rPr lang="en-US" sz="1800" dirty="0">
                <a:sym typeface="Wingdings"/>
              </a:rPr>
              <a:t>Probabilistic, linear mapping from the </a:t>
            </a:r>
            <a:r>
              <a:rPr lang="en-US" sz="1800" dirty="0">
                <a:solidFill>
                  <a:srgbClr val="0432FF"/>
                </a:solidFill>
                <a:sym typeface="Wingdings"/>
              </a:rPr>
              <a:t>original space</a:t>
            </a:r>
            <a:r>
              <a:rPr lang="en-US" sz="1800" dirty="0">
                <a:sym typeface="Wingdings"/>
              </a:rPr>
              <a:t> to the </a:t>
            </a:r>
            <a:r>
              <a:rPr lang="en-US" sz="1800" dirty="0">
                <a:solidFill>
                  <a:srgbClr val="0432FF"/>
                </a:solidFill>
                <a:sym typeface="Wingdings"/>
              </a:rPr>
              <a:t>projected space</a:t>
            </a:r>
            <a:endParaRPr lang="en-US" sz="1800" dirty="0">
              <a:solidFill>
                <a:srgbClr val="0432FF"/>
              </a:solidFill>
            </a:endParaRPr>
          </a:p>
          <a:p>
            <a:r>
              <a:rPr lang="en-US" sz="1800" dirty="0"/>
              <a:t>What about the </a:t>
            </a:r>
            <a:r>
              <a:rPr lang="en-US" sz="1800" dirty="0">
                <a:solidFill>
                  <a:srgbClr val="0432FF"/>
                </a:solidFill>
              </a:rPr>
              <a:t>distances</a:t>
            </a:r>
            <a:r>
              <a:rPr lang="en-US" sz="1800" dirty="0"/>
              <a:t> (</a:t>
            </a:r>
            <a:r>
              <a:rPr lang="en-US" sz="1800" dirty="0" err="1"/>
              <a:t>wrt</a:t>
            </a:r>
            <a:r>
              <a:rPr lang="en-US" sz="1800" dirty="0"/>
              <a:t> Q or 𝜋(Q)) in these two spaces?</a:t>
            </a:r>
          </a:p>
          <a:p>
            <a:endParaRPr lang="en-US" sz="2000" dirty="0"/>
          </a:p>
        </p:txBody>
      </p:sp>
      <p:sp>
        <p:nvSpPr>
          <p:cNvPr id="29" name="TextBox 33">
            <a:extLst>
              <a:ext uri="{FF2B5EF4-FFF2-40B4-BE49-F238E27FC236}">
                <a16:creationId xmlns:a16="http://schemas.microsoft.com/office/drawing/2014/main" id="{44FB1D90-F68B-455C-A900-3D7657522AB6}"/>
              </a:ext>
            </a:extLst>
          </p:cNvPr>
          <p:cNvSpPr txBox="1"/>
          <p:nvPr/>
        </p:nvSpPr>
        <p:spPr>
          <a:xfrm>
            <a:off x="1780399" y="2184325"/>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30" name="Straight Arrow Connector 58">
            <a:extLst>
              <a:ext uri="{FF2B5EF4-FFF2-40B4-BE49-F238E27FC236}">
                <a16:creationId xmlns:a16="http://schemas.microsoft.com/office/drawing/2014/main" id="{A8820922-B43B-40AC-9E0B-6F044BD28327}"/>
              </a:ext>
            </a:extLst>
          </p:cNvPr>
          <p:cNvCxnSpPr/>
          <p:nvPr/>
        </p:nvCxnSpPr>
        <p:spPr>
          <a:xfrm>
            <a:off x="6027819" y="3972759"/>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59">
            <a:extLst>
              <a:ext uri="{FF2B5EF4-FFF2-40B4-BE49-F238E27FC236}">
                <a16:creationId xmlns:a16="http://schemas.microsoft.com/office/drawing/2014/main" id="{E16CD3D0-E664-42E4-9A34-CE596B6608E4}"/>
              </a:ext>
            </a:extLst>
          </p:cNvPr>
          <p:cNvCxnSpPr/>
          <p:nvPr/>
        </p:nvCxnSpPr>
        <p:spPr>
          <a:xfrm rot="5400000" flipH="1" flipV="1">
            <a:off x="5244097" y="3263287"/>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32" name="Oval 73">
            <a:extLst>
              <a:ext uri="{FF2B5EF4-FFF2-40B4-BE49-F238E27FC236}">
                <a16:creationId xmlns:a16="http://schemas.microsoft.com/office/drawing/2014/main" id="{C60C4C8F-ACA7-4BB9-8BAF-9F3B281D5172}"/>
              </a:ext>
            </a:extLst>
          </p:cNvPr>
          <p:cNvSpPr/>
          <p:nvPr/>
        </p:nvSpPr>
        <p:spPr>
          <a:xfrm>
            <a:off x="8111610" y="3046635"/>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3" name="Straight Arrow Connector 76">
            <a:extLst>
              <a:ext uri="{FF2B5EF4-FFF2-40B4-BE49-F238E27FC236}">
                <a16:creationId xmlns:a16="http://schemas.microsoft.com/office/drawing/2014/main" id="{1EAC4289-B2A1-4E5A-866A-C5DACD8FD3C3}"/>
              </a:ext>
            </a:extLst>
          </p:cNvPr>
          <p:cNvCxnSpPr>
            <a:cxnSpLocks/>
            <a:stCxn id="46" idx="6"/>
            <a:endCxn id="32" idx="2"/>
          </p:cNvCxnSpPr>
          <p:nvPr/>
        </p:nvCxnSpPr>
        <p:spPr>
          <a:xfrm flipV="1">
            <a:off x="6696427" y="3139185"/>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Box 78">
            <a:extLst>
              <a:ext uri="{FF2B5EF4-FFF2-40B4-BE49-F238E27FC236}">
                <a16:creationId xmlns:a16="http://schemas.microsoft.com/office/drawing/2014/main" id="{823EA6B0-C58D-4972-8418-531257F8CFE7}"/>
              </a:ext>
            </a:extLst>
          </p:cNvPr>
          <p:cNvSpPr txBox="1"/>
          <p:nvPr/>
        </p:nvSpPr>
        <p:spPr>
          <a:xfrm rot="20610309">
            <a:off x="6522582" y="2952069"/>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36" name="Group 49">
            <a:extLst>
              <a:ext uri="{FF2B5EF4-FFF2-40B4-BE49-F238E27FC236}">
                <a16:creationId xmlns:a16="http://schemas.microsoft.com/office/drawing/2014/main" id="{AF784B30-2EC7-4C50-84BA-442B38F5ED02}"/>
              </a:ext>
            </a:extLst>
          </p:cNvPr>
          <p:cNvGrpSpPr/>
          <p:nvPr/>
        </p:nvGrpSpPr>
        <p:grpSpPr>
          <a:xfrm>
            <a:off x="860724" y="2299774"/>
            <a:ext cx="2185063" cy="1916947"/>
            <a:chOff x="6682586" y="229394"/>
            <a:chExt cx="2185062" cy="1916946"/>
          </a:xfrm>
        </p:grpSpPr>
        <p:cxnSp>
          <p:nvCxnSpPr>
            <p:cNvPr id="37" name="Straight Arrow Connector 51">
              <a:extLst>
                <a:ext uri="{FF2B5EF4-FFF2-40B4-BE49-F238E27FC236}">
                  <a16:creationId xmlns:a16="http://schemas.microsoft.com/office/drawing/2014/main" id="{762F5358-D008-462A-AD06-5D4EBBFE4125}"/>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52">
              <a:extLst>
                <a:ext uri="{FF2B5EF4-FFF2-40B4-BE49-F238E27FC236}">
                  <a16:creationId xmlns:a16="http://schemas.microsoft.com/office/drawing/2014/main" id="{97E237F2-F2D7-4F93-906A-BC3DF4BBAF90}"/>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39" name="Straight Arrow Connector 53">
            <a:extLst>
              <a:ext uri="{FF2B5EF4-FFF2-40B4-BE49-F238E27FC236}">
                <a16:creationId xmlns:a16="http://schemas.microsoft.com/office/drawing/2014/main" id="{AD9CC150-9884-4099-9118-804E434BD2ED}"/>
              </a:ext>
            </a:extLst>
          </p:cNvPr>
          <p:cNvCxnSpPr>
            <a:cxnSpLocks/>
            <a:stCxn id="40" idx="7"/>
            <a:endCxn id="42" idx="3"/>
          </p:cNvCxnSpPr>
          <p:nvPr/>
        </p:nvCxnSpPr>
        <p:spPr>
          <a:xfrm flipV="1">
            <a:off x="1383440" y="2907326"/>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0" name="Oval 57">
            <a:extLst>
              <a:ext uri="{FF2B5EF4-FFF2-40B4-BE49-F238E27FC236}">
                <a16:creationId xmlns:a16="http://schemas.microsoft.com/office/drawing/2014/main" id="{8B8611A7-1984-48E7-8ADA-FE9BCE4D3029}"/>
              </a:ext>
            </a:extLst>
          </p:cNvPr>
          <p:cNvSpPr/>
          <p:nvPr/>
        </p:nvSpPr>
        <p:spPr>
          <a:xfrm>
            <a:off x="1210561" y="4149499"/>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TextBox 66">
            <a:extLst>
              <a:ext uri="{FF2B5EF4-FFF2-40B4-BE49-F238E27FC236}">
                <a16:creationId xmlns:a16="http://schemas.microsoft.com/office/drawing/2014/main" id="{DEFB24CB-C02D-4408-8012-F7DADE08FED3}"/>
              </a:ext>
            </a:extLst>
          </p:cNvPr>
          <p:cNvSpPr txBox="1"/>
          <p:nvPr/>
        </p:nvSpPr>
        <p:spPr>
          <a:xfrm>
            <a:off x="952034" y="3234162"/>
            <a:ext cx="1089772" cy="338554"/>
          </a:xfrm>
          <a:prstGeom prst="rect">
            <a:avLst/>
          </a:prstGeom>
          <a:noFill/>
        </p:spPr>
        <p:txBody>
          <a:bodyPr wrap="square" rtlCol="0">
            <a:spAutoFit/>
          </a:bodyPr>
          <a:lstStyle/>
          <a:p>
            <a:r>
              <a:rPr lang="en-US" sz="1600" b="1" dirty="0" err="1"/>
              <a:t>Dist</a:t>
            </a:r>
            <a:r>
              <a:rPr lang="en-US" sz="1600" b="1" dirty="0"/>
              <a:t>(P)</a:t>
            </a:r>
          </a:p>
        </p:txBody>
      </p:sp>
      <p:sp>
        <p:nvSpPr>
          <p:cNvPr id="42" name="Oval 75">
            <a:extLst>
              <a:ext uri="{FF2B5EF4-FFF2-40B4-BE49-F238E27FC236}">
                <a16:creationId xmlns:a16="http://schemas.microsoft.com/office/drawing/2014/main" id="{589F0ED6-FB94-4B30-A3CB-9F46C987FB72}"/>
              </a:ext>
            </a:extLst>
          </p:cNvPr>
          <p:cNvSpPr/>
          <p:nvPr/>
        </p:nvSpPr>
        <p:spPr>
          <a:xfrm>
            <a:off x="2147700" y="2749331"/>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3" name="TextBox 81">
            <a:extLst>
              <a:ext uri="{FF2B5EF4-FFF2-40B4-BE49-F238E27FC236}">
                <a16:creationId xmlns:a16="http://schemas.microsoft.com/office/drawing/2014/main" id="{AAC81A82-9B2E-418D-B574-AC571CBC944F}"/>
              </a:ext>
            </a:extLst>
          </p:cNvPr>
          <p:cNvSpPr txBox="1"/>
          <p:nvPr/>
        </p:nvSpPr>
        <p:spPr>
          <a:xfrm>
            <a:off x="2247674" y="2931905"/>
            <a:ext cx="1169063" cy="369332"/>
          </a:xfrm>
          <a:prstGeom prst="rect">
            <a:avLst/>
          </a:prstGeom>
          <a:noFill/>
        </p:spPr>
        <p:txBody>
          <a:bodyPr wrap="square" rtlCol="0">
            <a:spAutoFit/>
          </a:bodyPr>
          <a:lstStyle/>
          <a:p>
            <a:r>
              <a:rPr lang="en-US" b="1" dirty="0"/>
              <a:t>P</a:t>
            </a:r>
          </a:p>
        </p:txBody>
      </p:sp>
      <p:sp>
        <p:nvSpPr>
          <p:cNvPr id="44" name="TextBox 82">
            <a:extLst>
              <a:ext uri="{FF2B5EF4-FFF2-40B4-BE49-F238E27FC236}">
                <a16:creationId xmlns:a16="http://schemas.microsoft.com/office/drawing/2014/main" id="{A915957A-772D-4998-BDE2-8587792CC50B}"/>
              </a:ext>
            </a:extLst>
          </p:cNvPr>
          <p:cNvSpPr txBox="1"/>
          <p:nvPr/>
        </p:nvSpPr>
        <p:spPr>
          <a:xfrm>
            <a:off x="7993731" y="2621577"/>
            <a:ext cx="1169063" cy="369332"/>
          </a:xfrm>
          <a:prstGeom prst="rect">
            <a:avLst/>
          </a:prstGeom>
          <a:noFill/>
        </p:spPr>
        <p:txBody>
          <a:bodyPr wrap="square" rtlCol="0">
            <a:spAutoFit/>
          </a:bodyPr>
          <a:lstStyle/>
          <a:p>
            <a:r>
              <a:rPr lang="en-US" b="1" dirty="0"/>
              <a:t>𝜋(Q)</a:t>
            </a:r>
          </a:p>
        </p:txBody>
      </p:sp>
      <p:sp>
        <p:nvSpPr>
          <p:cNvPr id="45" name="TextBox 83">
            <a:extLst>
              <a:ext uri="{FF2B5EF4-FFF2-40B4-BE49-F238E27FC236}">
                <a16:creationId xmlns:a16="http://schemas.microsoft.com/office/drawing/2014/main" id="{09CDFDDF-2DE3-4EF1-B84D-83FDA879AB3C}"/>
              </a:ext>
            </a:extLst>
          </p:cNvPr>
          <p:cNvSpPr txBox="1"/>
          <p:nvPr/>
        </p:nvSpPr>
        <p:spPr>
          <a:xfrm>
            <a:off x="6696427" y="3561357"/>
            <a:ext cx="1169063" cy="369332"/>
          </a:xfrm>
          <a:prstGeom prst="rect">
            <a:avLst/>
          </a:prstGeom>
          <a:noFill/>
        </p:spPr>
        <p:txBody>
          <a:bodyPr wrap="square" rtlCol="0">
            <a:spAutoFit/>
          </a:bodyPr>
          <a:lstStyle/>
          <a:p>
            <a:r>
              <a:rPr lang="en-US" b="1" dirty="0"/>
              <a:t>𝜋(P)</a:t>
            </a:r>
          </a:p>
        </p:txBody>
      </p:sp>
      <p:sp>
        <p:nvSpPr>
          <p:cNvPr id="46" name="Oval 84">
            <a:extLst>
              <a:ext uri="{FF2B5EF4-FFF2-40B4-BE49-F238E27FC236}">
                <a16:creationId xmlns:a16="http://schemas.microsoft.com/office/drawing/2014/main" id="{261D92E0-582E-4A23-83DC-7E1A8FF35270}"/>
              </a:ext>
            </a:extLst>
          </p:cNvPr>
          <p:cNvSpPr/>
          <p:nvPr/>
        </p:nvSpPr>
        <p:spPr>
          <a:xfrm>
            <a:off x="6493889" y="347453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7" name="TextBox 85">
            <a:extLst>
              <a:ext uri="{FF2B5EF4-FFF2-40B4-BE49-F238E27FC236}">
                <a16:creationId xmlns:a16="http://schemas.microsoft.com/office/drawing/2014/main" id="{D22AD6C0-FE83-4C62-9218-5A622A3DA13F}"/>
              </a:ext>
            </a:extLst>
          </p:cNvPr>
          <p:cNvSpPr txBox="1"/>
          <p:nvPr/>
        </p:nvSpPr>
        <p:spPr>
          <a:xfrm>
            <a:off x="6595158" y="2183552"/>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49" name="Flèche : droite 48">
            <a:extLst>
              <a:ext uri="{FF2B5EF4-FFF2-40B4-BE49-F238E27FC236}">
                <a16:creationId xmlns:a16="http://schemas.microsoft.com/office/drawing/2014/main" id="{1DE883A9-4393-425C-BC27-0978AC6868A0}"/>
              </a:ext>
            </a:extLst>
          </p:cNvPr>
          <p:cNvSpPr/>
          <p:nvPr/>
        </p:nvSpPr>
        <p:spPr>
          <a:xfrm>
            <a:off x="3181611" y="2299775"/>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51" name="TextBox 56">
            <a:extLst>
              <a:ext uri="{FF2B5EF4-FFF2-40B4-BE49-F238E27FC236}">
                <a16:creationId xmlns:a16="http://schemas.microsoft.com/office/drawing/2014/main" id="{1453F4C7-426C-439F-91A3-1030B94D941B}"/>
              </a:ext>
            </a:extLst>
          </p:cNvPr>
          <p:cNvSpPr txBox="1"/>
          <p:nvPr/>
        </p:nvSpPr>
        <p:spPr>
          <a:xfrm>
            <a:off x="1395043" y="4091121"/>
            <a:ext cx="1169063" cy="369332"/>
          </a:xfrm>
          <a:prstGeom prst="rect">
            <a:avLst/>
          </a:prstGeom>
          <a:noFill/>
        </p:spPr>
        <p:txBody>
          <a:bodyPr wrap="square" rtlCol="0">
            <a:spAutoFit/>
          </a:bodyPr>
          <a:lstStyle/>
          <a:p>
            <a:r>
              <a:rPr lang="en-US" b="1" dirty="0"/>
              <a:t>Q</a:t>
            </a:r>
          </a:p>
        </p:txBody>
      </p:sp>
      <p:cxnSp>
        <p:nvCxnSpPr>
          <p:cNvPr id="54" name="Straight Arrow Connector 67">
            <a:extLst>
              <a:ext uri="{FF2B5EF4-FFF2-40B4-BE49-F238E27FC236}">
                <a16:creationId xmlns:a16="http://schemas.microsoft.com/office/drawing/2014/main" id="{8F4FD6D7-9715-4674-8083-3CE74A3F962D}"/>
              </a:ext>
            </a:extLst>
          </p:cNvPr>
          <p:cNvCxnSpPr>
            <a:cxnSpLocks/>
          </p:cNvCxnSpPr>
          <p:nvPr/>
        </p:nvCxnSpPr>
        <p:spPr>
          <a:xfrm flipH="1">
            <a:off x="488638" y="3973539"/>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itle 1">
            <a:extLst>
              <a:ext uri="{FF2B5EF4-FFF2-40B4-BE49-F238E27FC236}">
                <a16:creationId xmlns:a16="http://schemas.microsoft.com/office/drawing/2014/main" id="{2ACC3B32-5E9F-4946-9ABB-DF10DE46BDC5}"/>
              </a:ext>
            </a:extLst>
          </p:cNvPr>
          <p:cNvSpPr txBox="1">
            <a:spLocks/>
          </p:cNvSpPr>
          <p:nvPr/>
        </p:nvSpPr>
        <p:spPr>
          <a:xfrm>
            <a:off x="15471" y="6071727"/>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8" name="TextBox 86">
            <a:extLst>
              <a:ext uri="{FF2B5EF4-FFF2-40B4-BE49-F238E27FC236}">
                <a16:creationId xmlns:a16="http://schemas.microsoft.com/office/drawing/2014/main" id="{FE9AFE78-4372-4EE5-AE67-1A9F2E8C6F4F}"/>
              </a:ext>
            </a:extLst>
          </p:cNvPr>
          <p:cNvSpPr txBox="1"/>
          <p:nvPr/>
        </p:nvSpPr>
        <p:spPr>
          <a:xfrm>
            <a:off x="3113242" y="2946466"/>
            <a:ext cx="3167019" cy="307777"/>
          </a:xfrm>
          <a:prstGeom prst="rect">
            <a:avLst/>
          </a:prstGeom>
          <a:noFill/>
        </p:spPr>
        <p:txBody>
          <a:bodyPr wrap="square" rtlCol="0">
            <a:spAutoFit/>
          </a:bodyPr>
          <a:lstStyle/>
          <a:p>
            <a:r>
              <a:rPr lang="en-US" sz="1400" b="1" dirty="0"/>
              <a:t>𝜋(O) = [h</a:t>
            </a:r>
            <a:r>
              <a:rPr lang="en-US" sz="1400" b="1" baseline="-25000" dirty="0"/>
              <a:t>1</a:t>
            </a:r>
            <a:r>
              <a:rPr lang="en-US" sz="1400" b="1" dirty="0"/>
              <a:t>(O), h</a:t>
            </a:r>
            <a:r>
              <a:rPr lang="en-US" sz="1400" b="1" baseline="-25000" dirty="0"/>
              <a:t>2</a:t>
            </a:r>
            <a:r>
              <a:rPr lang="en-US" sz="1400" b="1" dirty="0"/>
              <a:t>(O),  …, h</a:t>
            </a:r>
            <a:r>
              <a:rPr lang="en-US" sz="1400" b="1" baseline="-25000" dirty="0"/>
              <a:t>m</a:t>
            </a:r>
            <a:r>
              <a:rPr lang="en-US" sz="1400" b="1" dirty="0"/>
              <a:t>(O)]</a:t>
            </a:r>
            <a:endParaRPr lang="en-US" sz="1400" b="1" baseline="30000" dirty="0"/>
          </a:p>
        </p:txBody>
      </p:sp>
    </p:spTree>
    <p:extLst>
      <p:ext uri="{BB962C8B-B14F-4D97-AF65-F5344CB8AC3E}">
        <p14:creationId xmlns:p14="http://schemas.microsoft.com/office/powerpoint/2010/main" val="32893853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SRS</a:t>
            </a:r>
          </a:p>
        </p:txBody>
      </p:sp>
      <p:sp>
        <p:nvSpPr>
          <p:cNvPr id="3" name="Espace réservé du pied de page 2">
            <a:extLst>
              <a:ext uri="{FF2B5EF4-FFF2-40B4-BE49-F238E27FC236}">
                <a16:creationId xmlns:a16="http://schemas.microsoft.com/office/drawing/2014/main" id="{BE016A3F-372A-49B1-AE36-29C438F5BBE3}"/>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7827D4DA-4348-4D64-89C1-FC6AD33B6844}"/>
              </a:ext>
            </a:extLst>
          </p:cNvPr>
          <p:cNvSpPr>
            <a:spLocks noGrp="1"/>
          </p:cNvSpPr>
          <p:nvPr>
            <p:ph type="sldNum" sz="quarter" idx="12"/>
          </p:nvPr>
        </p:nvSpPr>
        <p:spPr/>
        <p:txBody>
          <a:bodyPr/>
          <a:lstStyle/>
          <a:p>
            <a:fld id="{B5C6C3C4-1F13-A745-94B4-FF34C1932FEB}" type="slidenum">
              <a:rPr lang="en-US" smtClean="0"/>
              <a:pPr/>
              <a:t>156</a:t>
            </a:fld>
            <a:endParaRPr lang="en-US" dirty="0"/>
          </a:p>
        </p:txBody>
      </p:sp>
      <p:sp>
        <p:nvSpPr>
          <p:cNvPr id="33" name="Content Placeholder 3">
            <a:extLst>
              <a:ext uri="{FF2B5EF4-FFF2-40B4-BE49-F238E27FC236}">
                <a16:creationId xmlns:a16="http://schemas.microsoft.com/office/drawing/2014/main" id="{A87E1965-EF2F-4BDE-A4B0-BDC49DCDF20D}"/>
              </a:ext>
            </a:extLst>
          </p:cNvPr>
          <p:cNvSpPr>
            <a:spLocks noGrp="1"/>
          </p:cNvSpPr>
          <p:nvPr>
            <p:ph sz="quarter" idx="4294967295"/>
          </p:nvPr>
        </p:nvSpPr>
        <p:spPr>
          <a:xfrm>
            <a:off x="990600" y="4089400"/>
            <a:ext cx="8153400" cy="1830388"/>
          </a:xfrm>
        </p:spPr>
        <p:txBody>
          <a:bodyPr>
            <a:normAutofit/>
          </a:bodyPr>
          <a:lstStyle/>
          <a:p>
            <a:r>
              <a:rPr lang="en-US" sz="1600" dirty="0"/>
              <a:t>Given that </a:t>
            </a:r>
            <a:r>
              <a:rPr lang="en-US" sz="1600" dirty="0" err="1">
                <a:highlight>
                  <a:srgbClr val="FFFF00"/>
                </a:highlight>
              </a:rPr>
              <a:t>ProjDist</a:t>
            </a:r>
            <a:r>
              <a:rPr lang="en-US" sz="1600" dirty="0">
                <a:highlight>
                  <a:srgbClr val="FFFF00"/>
                </a:highlight>
              </a:rPr>
              <a:t>(P) ≤ r</a:t>
            </a:r>
            <a:r>
              <a:rPr lang="en-US" sz="1600" dirty="0"/>
              <a:t>, what can we infer about </a:t>
            </a:r>
            <a:r>
              <a:rPr lang="en-US" sz="1600" dirty="0" err="1"/>
              <a:t>Dist</a:t>
            </a:r>
            <a:r>
              <a:rPr lang="en-US" sz="1600" dirty="0"/>
              <a:t>(P)?</a:t>
            </a:r>
          </a:p>
          <a:p>
            <a:pPr lvl="1"/>
            <a:r>
              <a:rPr lang="en-US" sz="1600" dirty="0"/>
              <a:t>If </a:t>
            </a:r>
            <a:r>
              <a:rPr lang="en-US" sz="1600" dirty="0" err="1">
                <a:solidFill>
                  <a:srgbClr val="C00000"/>
                </a:solidFill>
              </a:rPr>
              <a:t>Dist</a:t>
            </a:r>
            <a:r>
              <a:rPr lang="en-US" sz="1600" dirty="0">
                <a:solidFill>
                  <a:srgbClr val="C00000"/>
                </a:solidFill>
              </a:rPr>
              <a:t>(P) ≤ R</a:t>
            </a:r>
            <a:r>
              <a:rPr lang="en-US" sz="1600" dirty="0"/>
              <a:t>, then </a:t>
            </a:r>
            <a:r>
              <a:rPr lang="en-US" sz="1600" dirty="0" err="1"/>
              <a:t>Pr</a:t>
            </a:r>
            <a:r>
              <a:rPr lang="en-US" sz="1600" dirty="0"/>
              <a:t>[ </a:t>
            </a:r>
            <a:r>
              <a:rPr lang="en-US" sz="1600" dirty="0" err="1">
                <a:solidFill>
                  <a:srgbClr val="0432FF"/>
                </a:solidFill>
              </a:rPr>
              <a:t>ProjDist</a:t>
            </a:r>
            <a:r>
              <a:rPr lang="en-US" sz="1600" dirty="0">
                <a:solidFill>
                  <a:srgbClr val="0432FF"/>
                </a:solidFill>
              </a:rPr>
              <a:t>(P) ≤ r </a:t>
            </a:r>
            <a:r>
              <a:rPr lang="en-US" sz="1600" dirty="0"/>
              <a:t>] ≥  </a:t>
            </a:r>
            <a:r>
              <a:rPr lang="en-US" sz="1600" dirty="0" err="1"/>
              <a:t>Ψ</a:t>
            </a:r>
            <a:r>
              <a:rPr lang="en-US" sz="1600" baseline="-25000" dirty="0" err="1"/>
              <a:t>m</a:t>
            </a:r>
            <a:r>
              <a:rPr lang="en-US" sz="1600" dirty="0"/>
              <a:t>( (</a:t>
            </a:r>
            <a:r>
              <a:rPr lang="en-US" sz="1600" dirty="0">
                <a:solidFill>
                  <a:srgbClr val="0432FF"/>
                </a:solidFill>
              </a:rPr>
              <a:t>r/R</a:t>
            </a:r>
            <a:r>
              <a:rPr lang="en-US" sz="1600" dirty="0"/>
              <a:t>)</a:t>
            </a:r>
            <a:r>
              <a:rPr lang="en-US" sz="1600" baseline="30000" dirty="0"/>
              <a:t>2 </a:t>
            </a:r>
            <a:r>
              <a:rPr lang="en-US" sz="1600" dirty="0"/>
              <a:t>)</a:t>
            </a:r>
          </a:p>
          <a:p>
            <a:pPr lvl="1"/>
            <a:r>
              <a:rPr lang="en-US" sz="1600" dirty="0"/>
              <a:t>If </a:t>
            </a:r>
            <a:r>
              <a:rPr lang="en-US" sz="1600" dirty="0" err="1">
                <a:solidFill>
                  <a:srgbClr val="C00000"/>
                </a:solidFill>
              </a:rPr>
              <a:t>Dist</a:t>
            </a:r>
            <a:r>
              <a:rPr lang="en-US" sz="1600" dirty="0">
                <a:solidFill>
                  <a:srgbClr val="C00000"/>
                </a:solidFill>
              </a:rPr>
              <a:t>(P) &gt; </a:t>
            </a:r>
            <a:r>
              <a:rPr lang="en-US" sz="1600" dirty="0" err="1">
                <a:solidFill>
                  <a:srgbClr val="C00000"/>
                </a:solidFill>
              </a:rPr>
              <a:t>cR</a:t>
            </a:r>
            <a:r>
              <a:rPr lang="en-US" sz="1600" dirty="0"/>
              <a:t>, then </a:t>
            </a:r>
            <a:r>
              <a:rPr lang="en-US" sz="1600" dirty="0" err="1"/>
              <a:t>Pr</a:t>
            </a:r>
            <a:r>
              <a:rPr lang="en-US" sz="1600" dirty="0"/>
              <a:t>[ </a:t>
            </a:r>
            <a:r>
              <a:rPr lang="en-US" sz="1600" dirty="0" err="1">
                <a:solidFill>
                  <a:srgbClr val="0432FF"/>
                </a:solidFill>
              </a:rPr>
              <a:t>ProjDist</a:t>
            </a:r>
            <a:r>
              <a:rPr lang="en-US" sz="1600" dirty="0">
                <a:solidFill>
                  <a:srgbClr val="0432FF"/>
                </a:solidFill>
              </a:rPr>
              <a:t>(P) ≤ r </a:t>
            </a:r>
            <a:r>
              <a:rPr lang="en-US" sz="1600" dirty="0"/>
              <a:t>] ≤ </a:t>
            </a:r>
            <a:r>
              <a:rPr lang="en-US" sz="1600" dirty="0" err="1"/>
              <a:t>Ψ</a:t>
            </a:r>
            <a:r>
              <a:rPr lang="en-US" sz="1600" baseline="-25000" dirty="0" err="1"/>
              <a:t>m</a:t>
            </a:r>
            <a:r>
              <a:rPr lang="en-US" sz="1600" dirty="0"/>
              <a:t>( (</a:t>
            </a:r>
            <a:r>
              <a:rPr lang="en-US" sz="1600" dirty="0">
                <a:solidFill>
                  <a:srgbClr val="0432FF"/>
                </a:solidFill>
              </a:rPr>
              <a:t>r/</a:t>
            </a:r>
            <a:r>
              <a:rPr lang="en-US" sz="1600" dirty="0" err="1">
                <a:solidFill>
                  <a:srgbClr val="0432FF"/>
                </a:solidFill>
              </a:rPr>
              <a:t>cR</a:t>
            </a:r>
            <a:r>
              <a:rPr lang="en-US" sz="1600" dirty="0"/>
              <a:t>)</a:t>
            </a:r>
            <a:r>
              <a:rPr lang="en-US" sz="1600" baseline="30000" dirty="0"/>
              <a:t>2 </a:t>
            </a:r>
            <a:r>
              <a:rPr lang="en-US" sz="1600" dirty="0"/>
              <a:t>) = t</a:t>
            </a:r>
          </a:p>
          <a:p>
            <a:pPr lvl="1"/>
            <a:r>
              <a:rPr lang="en-US" sz="1600" dirty="0"/>
              <a:t>(some probability) at most O(</a:t>
            </a:r>
            <a:r>
              <a:rPr lang="en-US" sz="1600" dirty="0" err="1"/>
              <a:t>tn</a:t>
            </a:r>
            <a:r>
              <a:rPr lang="en-US" sz="1600" dirty="0"/>
              <a:t>) points with </a:t>
            </a:r>
            <a:r>
              <a:rPr lang="en-US" sz="1600" dirty="0" err="1"/>
              <a:t>ProjDist</a:t>
            </a:r>
            <a:r>
              <a:rPr lang="en-US" sz="1600" dirty="0"/>
              <a:t> ≤ R</a:t>
            </a:r>
          </a:p>
          <a:p>
            <a:pPr lvl="1"/>
            <a:r>
              <a:rPr lang="en-US" sz="1600" dirty="0"/>
              <a:t>(constant probability) one of the O(</a:t>
            </a:r>
            <a:r>
              <a:rPr lang="en-US" sz="1600" dirty="0" err="1"/>
              <a:t>tn</a:t>
            </a:r>
            <a:r>
              <a:rPr lang="en-US" sz="1600" dirty="0"/>
              <a:t>) points has </a:t>
            </a:r>
            <a:r>
              <a:rPr lang="en-US" sz="1600" dirty="0" err="1"/>
              <a:t>Dist</a:t>
            </a:r>
            <a:r>
              <a:rPr lang="en-US" sz="1600" dirty="0"/>
              <a:t> ≤ R</a:t>
            </a:r>
          </a:p>
          <a:p>
            <a:endParaRPr lang="en-US" sz="1600" dirty="0"/>
          </a:p>
          <a:p>
            <a:endParaRPr lang="en-US" sz="1600" dirty="0">
              <a:sym typeface="Wingdings"/>
            </a:endParaRPr>
          </a:p>
        </p:txBody>
      </p:sp>
      <p:sp>
        <p:nvSpPr>
          <p:cNvPr id="34" name="TextBox 33"/>
          <p:cNvSpPr txBox="1"/>
          <p:nvPr/>
        </p:nvSpPr>
        <p:spPr>
          <a:xfrm>
            <a:off x="1234134" y="1361469"/>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59" name="Straight Arrow Connector 58"/>
          <p:cNvCxnSpPr/>
          <p:nvPr/>
        </p:nvCxnSpPr>
        <p:spPr>
          <a:xfrm>
            <a:off x="5481554" y="3149902"/>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4697832" y="2440430"/>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7565345" y="2223778"/>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77" name="Straight Arrow Connector 76"/>
          <p:cNvCxnSpPr>
            <a:cxnSpLocks/>
            <a:stCxn id="85" idx="6"/>
            <a:endCxn id="74" idx="2"/>
          </p:cNvCxnSpPr>
          <p:nvPr/>
        </p:nvCxnSpPr>
        <p:spPr>
          <a:xfrm flipV="1">
            <a:off x="6150162" y="2316329"/>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rot="20610309">
            <a:off x="5976317" y="2129212"/>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50" name="Group 49">
            <a:extLst>
              <a:ext uri="{FF2B5EF4-FFF2-40B4-BE49-F238E27FC236}">
                <a16:creationId xmlns:a16="http://schemas.microsoft.com/office/drawing/2014/main" id="{39CF8DDF-517F-D844-BF7D-7516A50C82C9}"/>
              </a:ext>
            </a:extLst>
          </p:cNvPr>
          <p:cNvGrpSpPr/>
          <p:nvPr/>
        </p:nvGrpSpPr>
        <p:grpSpPr>
          <a:xfrm>
            <a:off x="314459" y="1476918"/>
            <a:ext cx="2185063" cy="1916947"/>
            <a:chOff x="6682586" y="229394"/>
            <a:chExt cx="2185062" cy="1916946"/>
          </a:xfrm>
        </p:grpSpPr>
        <p:cxnSp>
          <p:nvCxnSpPr>
            <p:cNvPr id="52" name="Straight Arrow Connector 51">
              <a:extLst>
                <a:ext uri="{FF2B5EF4-FFF2-40B4-BE49-F238E27FC236}">
                  <a16:creationId xmlns:a16="http://schemas.microsoft.com/office/drawing/2014/main" id="{10E75823-8118-034F-AF1E-C7159CF9EE09}"/>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9E726E-9B02-CE41-8211-799325FE9EE8}"/>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48FD357D-854F-FB46-A2B1-70D0896A5318}"/>
              </a:ext>
            </a:extLst>
          </p:cNvPr>
          <p:cNvCxnSpPr>
            <a:cxnSpLocks/>
            <a:stCxn id="58" idx="7"/>
            <a:endCxn id="76" idx="3"/>
          </p:cNvCxnSpPr>
          <p:nvPr/>
        </p:nvCxnSpPr>
        <p:spPr>
          <a:xfrm flipV="1">
            <a:off x="837175" y="2084470"/>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FAE2E61-B418-384E-97BF-177D5E04DC34}"/>
              </a:ext>
            </a:extLst>
          </p:cNvPr>
          <p:cNvSpPr txBox="1"/>
          <p:nvPr/>
        </p:nvSpPr>
        <p:spPr>
          <a:xfrm>
            <a:off x="848778" y="3268265"/>
            <a:ext cx="1169063" cy="369332"/>
          </a:xfrm>
          <a:prstGeom prst="rect">
            <a:avLst/>
          </a:prstGeom>
          <a:noFill/>
        </p:spPr>
        <p:txBody>
          <a:bodyPr wrap="square" rtlCol="0">
            <a:spAutoFit/>
          </a:bodyPr>
          <a:lstStyle/>
          <a:p>
            <a:r>
              <a:rPr lang="en-US" b="1" dirty="0"/>
              <a:t>Q</a:t>
            </a:r>
          </a:p>
        </p:txBody>
      </p:sp>
      <p:sp>
        <p:nvSpPr>
          <p:cNvPr id="58" name="Oval 57">
            <a:extLst>
              <a:ext uri="{FF2B5EF4-FFF2-40B4-BE49-F238E27FC236}">
                <a16:creationId xmlns:a16="http://schemas.microsoft.com/office/drawing/2014/main" id="{042B4910-233C-5C45-99EA-F69C3314B14E}"/>
              </a:ext>
            </a:extLst>
          </p:cNvPr>
          <p:cNvSpPr/>
          <p:nvPr/>
        </p:nvSpPr>
        <p:spPr>
          <a:xfrm>
            <a:off x="664296" y="3326643"/>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B2813C3-4D83-B544-A86B-9E7DD86A3BDD}"/>
              </a:ext>
            </a:extLst>
          </p:cNvPr>
          <p:cNvSpPr txBox="1"/>
          <p:nvPr/>
        </p:nvSpPr>
        <p:spPr>
          <a:xfrm>
            <a:off x="405769" y="2411306"/>
            <a:ext cx="1089772" cy="338554"/>
          </a:xfrm>
          <a:prstGeom prst="rect">
            <a:avLst/>
          </a:prstGeom>
          <a:noFill/>
        </p:spPr>
        <p:txBody>
          <a:bodyPr wrap="square" rtlCol="0">
            <a:spAutoFit/>
          </a:bodyPr>
          <a:lstStyle/>
          <a:p>
            <a:r>
              <a:rPr lang="en-US" sz="1600" b="1" dirty="0" err="1"/>
              <a:t>Dist</a:t>
            </a:r>
            <a:r>
              <a:rPr lang="en-US" sz="1600" b="1" dirty="0"/>
              <a:t>(P)</a:t>
            </a:r>
          </a:p>
        </p:txBody>
      </p:sp>
      <p:cxnSp>
        <p:nvCxnSpPr>
          <p:cNvPr id="68" name="Straight Arrow Connector 67">
            <a:extLst>
              <a:ext uri="{FF2B5EF4-FFF2-40B4-BE49-F238E27FC236}">
                <a16:creationId xmlns:a16="http://schemas.microsoft.com/office/drawing/2014/main" id="{BBC03C28-68EC-9B4E-9A3A-830FC48D98D5}"/>
              </a:ext>
            </a:extLst>
          </p:cNvPr>
          <p:cNvCxnSpPr>
            <a:cxnSpLocks/>
          </p:cNvCxnSpPr>
          <p:nvPr/>
        </p:nvCxnSpPr>
        <p:spPr>
          <a:xfrm flipH="1">
            <a:off x="-57627" y="3150682"/>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6025FEC8-324E-434D-866F-1EFF9675FB74}"/>
              </a:ext>
            </a:extLst>
          </p:cNvPr>
          <p:cNvSpPr/>
          <p:nvPr/>
        </p:nvSpPr>
        <p:spPr>
          <a:xfrm>
            <a:off x="1601435" y="192647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2" name="TextBox 81">
            <a:extLst>
              <a:ext uri="{FF2B5EF4-FFF2-40B4-BE49-F238E27FC236}">
                <a16:creationId xmlns:a16="http://schemas.microsoft.com/office/drawing/2014/main" id="{C318C6BF-618C-DA49-B7AF-E4282720A64C}"/>
              </a:ext>
            </a:extLst>
          </p:cNvPr>
          <p:cNvSpPr txBox="1"/>
          <p:nvPr/>
        </p:nvSpPr>
        <p:spPr>
          <a:xfrm>
            <a:off x="1701409" y="2109048"/>
            <a:ext cx="1169063" cy="369332"/>
          </a:xfrm>
          <a:prstGeom prst="rect">
            <a:avLst/>
          </a:prstGeom>
          <a:noFill/>
        </p:spPr>
        <p:txBody>
          <a:bodyPr wrap="square" rtlCol="0">
            <a:spAutoFit/>
          </a:bodyPr>
          <a:lstStyle/>
          <a:p>
            <a:r>
              <a:rPr lang="en-US" b="1" dirty="0"/>
              <a:t>P</a:t>
            </a:r>
          </a:p>
        </p:txBody>
      </p:sp>
      <p:sp>
        <p:nvSpPr>
          <p:cNvPr id="83" name="TextBox 82">
            <a:extLst>
              <a:ext uri="{FF2B5EF4-FFF2-40B4-BE49-F238E27FC236}">
                <a16:creationId xmlns:a16="http://schemas.microsoft.com/office/drawing/2014/main" id="{9DF82E79-6600-964A-A73D-AE5E712BDBF2}"/>
              </a:ext>
            </a:extLst>
          </p:cNvPr>
          <p:cNvSpPr txBox="1"/>
          <p:nvPr/>
        </p:nvSpPr>
        <p:spPr>
          <a:xfrm>
            <a:off x="7447466" y="1798721"/>
            <a:ext cx="1169063" cy="369332"/>
          </a:xfrm>
          <a:prstGeom prst="rect">
            <a:avLst/>
          </a:prstGeom>
          <a:noFill/>
        </p:spPr>
        <p:txBody>
          <a:bodyPr wrap="square" rtlCol="0">
            <a:spAutoFit/>
          </a:bodyPr>
          <a:lstStyle/>
          <a:p>
            <a:r>
              <a:rPr lang="en-US" b="1" dirty="0"/>
              <a:t>𝜋(Q)</a:t>
            </a:r>
          </a:p>
        </p:txBody>
      </p:sp>
      <p:sp>
        <p:nvSpPr>
          <p:cNvPr id="84" name="TextBox 83">
            <a:extLst>
              <a:ext uri="{FF2B5EF4-FFF2-40B4-BE49-F238E27FC236}">
                <a16:creationId xmlns:a16="http://schemas.microsoft.com/office/drawing/2014/main" id="{1FF147A5-0EA0-3E4E-844C-E935411C4C9D}"/>
              </a:ext>
            </a:extLst>
          </p:cNvPr>
          <p:cNvSpPr txBox="1"/>
          <p:nvPr/>
        </p:nvSpPr>
        <p:spPr>
          <a:xfrm>
            <a:off x="6150162" y="2738501"/>
            <a:ext cx="1169063" cy="369332"/>
          </a:xfrm>
          <a:prstGeom prst="rect">
            <a:avLst/>
          </a:prstGeom>
          <a:noFill/>
        </p:spPr>
        <p:txBody>
          <a:bodyPr wrap="square" rtlCol="0">
            <a:spAutoFit/>
          </a:bodyPr>
          <a:lstStyle/>
          <a:p>
            <a:r>
              <a:rPr lang="en-US" b="1" dirty="0"/>
              <a:t>𝜋(P)</a:t>
            </a:r>
          </a:p>
        </p:txBody>
      </p:sp>
      <p:sp>
        <p:nvSpPr>
          <p:cNvPr id="85" name="Oval 84">
            <a:extLst>
              <a:ext uri="{FF2B5EF4-FFF2-40B4-BE49-F238E27FC236}">
                <a16:creationId xmlns:a16="http://schemas.microsoft.com/office/drawing/2014/main" id="{5C6F18CC-79B4-5344-B8F3-0AA74BAAD47D}"/>
              </a:ext>
            </a:extLst>
          </p:cNvPr>
          <p:cNvSpPr/>
          <p:nvPr/>
        </p:nvSpPr>
        <p:spPr>
          <a:xfrm>
            <a:off x="5947624" y="2651679"/>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6" name="TextBox 85">
            <a:extLst>
              <a:ext uri="{FF2B5EF4-FFF2-40B4-BE49-F238E27FC236}">
                <a16:creationId xmlns:a16="http://schemas.microsoft.com/office/drawing/2014/main" id="{3AF30DC2-01A1-6840-AF2B-80F2BC7EE73F}"/>
              </a:ext>
            </a:extLst>
          </p:cNvPr>
          <p:cNvSpPr txBox="1"/>
          <p:nvPr/>
        </p:nvSpPr>
        <p:spPr>
          <a:xfrm>
            <a:off x="6048893" y="1360695"/>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4" name="Flèche : droite 3">
            <a:extLst>
              <a:ext uri="{FF2B5EF4-FFF2-40B4-BE49-F238E27FC236}">
                <a16:creationId xmlns:a16="http://schemas.microsoft.com/office/drawing/2014/main" id="{81946C09-F515-4844-B88E-DBDB7078E62B}"/>
              </a:ext>
            </a:extLst>
          </p:cNvPr>
          <p:cNvSpPr/>
          <p:nvPr/>
        </p:nvSpPr>
        <p:spPr>
          <a:xfrm>
            <a:off x="2635346" y="1476918"/>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Sun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14</a:t>
            </a:r>
          </a:p>
        </p:txBody>
      </p:sp>
      <p:sp>
        <p:nvSpPr>
          <p:cNvPr id="35" name="Rectangle 34">
            <a:extLst>
              <a:ext uri="{FF2B5EF4-FFF2-40B4-BE49-F238E27FC236}">
                <a16:creationId xmlns:a16="http://schemas.microsoft.com/office/drawing/2014/main" id="{0FAB771D-E70A-4747-9F2F-1CF410B7C0D5}"/>
              </a:ext>
            </a:extLst>
          </p:cNvPr>
          <p:cNvSpPr/>
          <p:nvPr/>
        </p:nvSpPr>
        <p:spPr>
          <a:xfrm>
            <a:off x="1819076" y="3441151"/>
            <a:ext cx="3976937"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err="1">
                <a:sym typeface="Wingdings"/>
              </a:rPr>
              <a:t>ProjDist</a:t>
            </a:r>
            <a:r>
              <a:rPr lang="en-US" sz="2000" dirty="0">
                <a:sym typeface="Wingdings"/>
              </a:rPr>
              <a:t>(P)</a:t>
            </a:r>
            <a:r>
              <a:rPr lang="en-US" sz="2000" baseline="30000" dirty="0">
                <a:sym typeface="Wingdings"/>
              </a:rPr>
              <a:t>2</a:t>
            </a:r>
            <a:r>
              <a:rPr lang="en-US" sz="2000" dirty="0">
                <a:sym typeface="Wingdings"/>
              </a:rPr>
              <a:t> </a:t>
            </a:r>
            <a:r>
              <a:rPr lang="en-US" sz="2000" dirty="0"/>
              <a:t>~ </a:t>
            </a:r>
            <a:r>
              <a:rPr lang="en-US" sz="2000" dirty="0" err="1"/>
              <a:t>Dist</a:t>
            </a:r>
            <a:r>
              <a:rPr lang="en-US" sz="2000" dirty="0"/>
              <a:t>(P)</a:t>
            </a:r>
            <a:r>
              <a:rPr lang="en-US" sz="2000" baseline="30000" dirty="0"/>
              <a:t>2 </a:t>
            </a:r>
            <a:r>
              <a:rPr lang="en-US" sz="2000" dirty="0"/>
              <a:t>* </a:t>
            </a:r>
            <a:r>
              <a:rPr lang="en-US" sz="2000" dirty="0">
                <a:solidFill>
                  <a:srgbClr val="FF0000"/>
                </a:solidFill>
                <a:latin typeface="Burtinomatic-DemiBold"/>
                <a:cs typeface="Burtinomatic-DemiBold"/>
              </a:rPr>
              <a:t>χ</a:t>
            </a:r>
            <a:r>
              <a:rPr lang="en-US" sz="2000" baseline="30000" dirty="0">
                <a:solidFill>
                  <a:srgbClr val="FF0000"/>
                </a:solidFill>
                <a:latin typeface="Burtinomatic-DemiBold"/>
                <a:cs typeface="Burtinomatic-DemiBold"/>
              </a:rPr>
              <a:t>2</a:t>
            </a:r>
            <a:r>
              <a:rPr lang="en-US" sz="2000" baseline="-25000" dirty="0">
                <a:solidFill>
                  <a:srgbClr val="FF0000"/>
                </a:solidFill>
                <a:latin typeface="Burtinomatic-DemiBold"/>
                <a:cs typeface="Burtinomatic-DemiBold"/>
              </a:rPr>
              <a:t>m</a:t>
            </a:r>
            <a:endParaRPr lang="en-US" sz="2000" dirty="0"/>
          </a:p>
        </p:txBody>
      </p:sp>
      <p:sp>
        <p:nvSpPr>
          <p:cNvPr id="38" name="Rectangle 37">
            <a:extLst>
              <a:ext uri="{FF2B5EF4-FFF2-40B4-BE49-F238E27FC236}">
                <a16:creationId xmlns:a16="http://schemas.microsoft.com/office/drawing/2014/main" id="{BD27E4EB-87E7-45BF-B7C4-A6D14BFD455A}"/>
              </a:ext>
            </a:extLst>
          </p:cNvPr>
          <p:cNvSpPr/>
          <p:nvPr/>
        </p:nvSpPr>
        <p:spPr>
          <a:xfrm>
            <a:off x="-57627" y="5663297"/>
            <a:ext cx="91440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891" indent="-342891">
              <a:buFont typeface="Arial" panose="020B0604020202020204" pitchFamily="34" charset="0"/>
              <a:buChar char="•"/>
            </a:pPr>
            <a:r>
              <a:rPr lang="en-US" dirty="0"/>
              <a:t>This solves the so-called (R, c)-NN queries </a:t>
            </a:r>
            <a:r>
              <a:rPr lang="en-US" dirty="0">
                <a:sym typeface="Wingdings" pitchFamily="2" charset="2"/>
              </a:rPr>
              <a:t> returns a c</a:t>
            </a:r>
            <a:r>
              <a:rPr lang="en-US" baseline="30000" dirty="0">
                <a:sym typeface="Wingdings" pitchFamily="2" charset="2"/>
              </a:rPr>
              <a:t>2</a:t>
            </a:r>
            <a:r>
              <a:rPr lang="en-US" dirty="0">
                <a:sym typeface="Wingdings" pitchFamily="2" charset="2"/>
              </a:rPr>
              <a:t> ANN</a:t>
            </a:r>
          </a:p>
          <a:p>
            <a:pPr marL="342891" indent="-342891">
              <a:buFont typeface="Arial" panose="020B0604020202020204" pitchFamily="34" charset="0"/>
              <a:buChar char="•"/>
            </a:pPr>
            <a:r>
              <a:rPr lang="en-US" dirty="0">
                <a:sym typeface="Wingdings" pitchFamily="2" charset="2"/>
              </a:rPr>
              <a:t>Using another algorithm &amp; proof  returns a c-ANN</a:t>
            </a:r>
          </a:p>
        </p:txBody>
      </p:sp>
      <p:sp>
        <p:nvSpPr>
          <p:cNvPr id="32" name="Title 1">
            <a:extLst>
              <a:ext uri="{FF2B5EF4-FFF2-40B4-BE49-F238E27FC236}">
                <a16:creationId xmlns:a16="http://schemas.microsoft.com/office/drawing/2014/main" id="{6E608EE8-5A25-4DB9-ADFA-B3C8D8FBE91F}"/>
              </a:ext>
            </a:extLst>
          </p:cNvPr>
          <p:cNvSpPr txBox="1">
            <a:spLocks/>
          </p:cNvSpPr>
          <p:nvPr/>
        </p:nvSpPr>
        <p:spPr>
          <a:xfrm>
            <a:off x="7582922" y="6066396"/>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solidFill>
                  <a:schemeClr val="bg1"/>
                </a:solidFill>
                <a:latin typeface="+mn-lt"/>
              </a:rPr>
              <a:t>Slide by W. Wang</a:t>
            </a:r>
            <a:endParaRPr lang="en-US" sz="1200" dirty="0">
              <a:solidFill>
                <a:schemeClr val="bg1"/>
              </a:solidFill>
              <a:latin typeface="+mn-lt"/>
            </a:endParaRPr>
          </a:p>
        </p:txBody>
      </p:sp>
      <p:sp>
        <p:nvSpPr>
          <p:cNvPr id="36" name="TextBox 86">
            <a:extLst>
              <a:ext uri="{FF2B5EF4-FFF2-40B4-BE49-F238E27FC236}">
                <a16:creationId xmlns:a16="http://schemas.microsoft.com/office/drawing/2014/main" id="{F034D76F-631F-4026-AE2A-202095A2CEE1}"/>
              </a:ext>
            </a:extLst>
          </p:cNvPr>
          <p:cNvSpPr txBox="1"/>
          <p:nvPr/>
        </p:nvSpPr>
        <p:spPr>
          <a:xfrm>
            <a:off x="2568234" y="1960680"/>
            <a:ext cx="3167019" cy="307777"/>
          </a:xfrm>
          <a:prstGeom prst="rect">
            <a:avLst/>
          </a:prstGeom>
          <a:noFill/>
        </p:spPr>
        <p:txBody>
          <a:bodyPr wrap="square" rtlCol="0">
            <a:spAutoFit/>
          </a:bodyPr>
          <a:lstStyle/>
          <a:p>
            <a:r>
              <a:rPr lang="en-US" sz="1400" b="1" dirty="0"/>
              <a:t>𝜋(O) = [h</a:t>
            </a:r>
            <a:r>
              <a:rPr lang="en-US" sz="1400" b="1" baseline="-25000" dirty="0"/>
              <a:t>1</a:t>
            </a:r>
            <a:r>
              <a:rPr lang="en-US" sz="1400" b="1" dirty="0"/>
              <a:t>(O), h</a:t>
            </a:r>
            <a:r>
              <a:rPr lang="en-US" sz="1400" b="1" baseline="-25000" dirty="0"/>
              <a:t>2</a:t>
            </a:r>
            <a:r>
              <a:rPr lang="en-US" sz="1400" b="1" dirty="0"/>
              <a:t>(O),  …, h</a:t>
            </a:r>
            <a:r>
              <a:rPr lang="en-US" sz="1400" b="1" baseline="-25000" dirty="0"/>
              <a:t>m</a:t>
            </a:r>
            <a:r>
              <a:rPr lang="en-US" sz="1400" b="1" dirty="0"/>
              <a:t>(O)]</a:t>
            </a:r>
            <a:endParaRPr lang="en-US" sz="1400" b="1" baseline="30000" dirty="0"/>
          </a:p>
        </p:txBody>
      </p:sp>
    </p:spTree>
    <p:extLst>
      <p:ext uri="{BB962C8B-B14F-4D97-AF65-F5344CB8AC3E}">
        <p14:creationId xmlns:p14="http://schemas.microsoft.com/office/powerpoint/2010/main" val="16739620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3" y="391668"/>
            <a:ext cx="8229600" cy="1066800"/>
          </a:xfrm>
        </p:spPr>
        <p:txBody>
          <a:bodyPr>
            <a:normAutofit/>
          </a:bodyPr>
          <a:lstStyle/>
          <a:p>
            <a:r>
              <a:rPr lang="en-US" dirty="0"/>
              <a:t>C2LSH/QALSH</a:t>
            </a:r>
          </a:p>
        </p:txBody>
      </p:sp>
      <p:sp>
        <p:nvSpPr>
          <p:cNvPr id="34" name="TextBox 33"/>
          <p:cNvSpPr txBox="1"/>
          <p:nvPr/>
        </p:nvSpPr>
        <p:spPr>
          <a:xfrm>
            <a:off x="1780399" y="1860233"/>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59" name="Straight Arrow Connector 58"/>
          <p:cNvCxnSpPr/>
          <p:nvPr/>
        </p:nvCxnSpPr>
        <p:spPr>
          <a:xfrm>
            <a:off x="6027819" y="3648666"/>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5244097" y="2939194"/>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8111610" y="2722542"/>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77" name="Straight Arrow Connector 76"/>
          <p:cNvCxnSpPr>
            <a:cxnSpLocks/>
            <a:stCxn id="85" idx="6"/>
            <a:endCxn id="74" idx="2"/>
          </p:cNvCxnSpPr>
          <p:nvPr/>
        </p:nvCxnSpPr>
        <p:spPr>
          <a:xfrm flipV="1">
            <a:off x="6696427" y="2815093"/>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rot="20610309">
            <a:off x="6522582" y="2627976"/>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50" name="Group 49">
            <a:extLst>
              <a:ext uri="{FF2B5EF4-FFF2-40B4-BE49-F238E27FC236}">
                <a16:creationId xmlns:a16="http://schemas.microsoft.com/office/drawing/2014/main" id="{39CF8DDF-517F-D844-BF7D-7516A50C82C9}"/>
              </a:ext>
            </a:extLst>
          </p:cNvPr>
          <p:cNvGrpSpPr/>
          <p:nvPr/>
        </p:nvGrpSpPr>
        <p:grpSpPr>
          <a:xfrm>
            <a:off x="860724" y="1975682"/>
            <a:ext cx="2185063" cy="1916947"/>
            <a:chOff x="6682586" y="229394"/>
            <a:chExt cx="2185062" cy="1916946"/>
          </a:xfrm>
        </p:grpSpPr>
        <p:cxnSp>
          <p:nvCxnSpPr>
            <p:cNvPr id="52" name="Straight Arrow Connector 51">
              <a:extLst>
                <a:ext uri="{FF2B5EF4-FFF2-40B4-BE49-F238E27FC236}">
                  <a16:creationId xmlns:a16="http://schemas.microsoft.com/office/drawing/2014/main" id="{10E75823-8118-034F-AF1E-C7159CF9EE09}"/>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9E726E-9B02-CE41-8211-799325FE9EE8}"/>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48FD357D-854F-FB46-A2B1-70D0896A5318}"/>
              </a:ext>
            </a:extLst>
          </p:cNvPr>
          <p:cNvCxnSpPr>
            <a:cxnSpLocks/>
            <a:stCxn id="58" idx="7"/>
            <a:endCxn id="76" idx="3"/>
          </p:cNvCxnSpPr>
          <p:nvPr/>
        </p:nvCxnSpPr>
        <p:spPr>
          <a:xfrm flipV="1">
            <a:off x="1383440" y="2583234"/>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FAE2E61-B418-384E-97BF-177D5E04DC34}"/>
              </a:ext>
            </a:extLst>
          </p:cNvPr>
          <p:cNvSpPr txBox="1"/>
          <p:nvPr/>
        </p:nvSpPr>
        <p:spPr>
          <a:xfrm>
            <a:off x="1395043" y="3767029"/>
            <a:ext cx="1169063" cy="369332"/>
          </a:xfrm>
          <a:prstGeom prst="rect">
            <a:avLst/>
          </a:prstGeom>
          <a:noFill/>
        </p:spPr>
        <p:txBody>
          <a:bodyPr wrap="square" rtlCol="0">
            <a:spAutoFit/>
          </a:bodyPr>
          <a:lstStyle/>
          <a:p>
            <a:r>
              <a:rPr lang="en-US" b="1" dirty="0"/>
              <a:t>Q</a:t>
            </a:r>
          </a:p>
        </p:txBody>
      </p:sp>
      <p:sp>
        <p:nvSpPr>
          <p:cNvPr id="58" name="Oval 57">
            <a:extLst>
              <a:ext uri="{FF2B5EF4-FFF2-40B4-BE49-F238E27FC236}">
                <a16:creationId xmlns:a16="http://schemas.microsoft.com/office/drawing/2014/main" id="{042B4910-233C-5C45-99EA-F69C3314B14E}"/>
              </a:ext>
            </a:extLst>
          </p:cNvPr>
          <p:cNvSpPr/>
          <p:nvPr/>
        </p:nvSpPr>
        <p:spPr>
          <a:xfrm>
            <a:off x="1210561" y="3825407"/>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B2813C3-4D83-B544-A86B-9E7DD86A3BDD}"/>
              </a:ext>
            </a:extLst>
          </p:cNvPr>
          <p:cNvSpPr txBox="1"/>
          <p:nvPr/>
        </p:nvSpPr>
        <p:spPr>
          <a:xfrm>
            <a:off x="952034" y="2910070"/>
            <a:ext cx="1089772" cy="338554"/>
          </a:xfrm>
          <a:prstGeom prst="rect">
            <a:avLst/>
          </a:prstGeom>
          <a:noFill/>
        </p:spPr>
        <p:txBody>
          <a:bodyPr wrap="square" rtlCol="0">
            <a:spAutoFit/>
          </a:bodyPr>
          <a:lstStyle/>
          <a:p>
            <a:r>
              <a:rPr lang="en-US" sz="1600" b="1" dirty="0" err="1"/>
              <a:t>Dist</a:t>
            </a:r>
            <a:r>
              <a:rPr lang="en-US" sz="1600" b="1" dirty="0"/>
              <a:t>(P)</a:t>
            </a:r>
          </a:p>
        </p:txBody>
      </p:sp>
      <p:cxnSp>
        <p:nvCxnSpPr>
          <p:cNvPr id="68" name="Straight Arrow Connector 67">
            <a:extLst>
              <a:ext uri="{FF2B5EF4-FFF2-40B4-BE49-F238E27FC236}">
                <a16:creationId xmlns:a16="http://schemas.microsoft.com/office/drawing/2014/main" id="{BBC03C28-68EC-9B4E-9A3A-830FC48D98D5}"/>
              </a:ext>
            </a:extLst>
          </p:cNvPr>
          <p:cNvCxnSpPr>
            <a:cxnSpLocks/>
          </p:cNvCxnSpPr>
          <p:nvPr/>
        </p:nvCxnSpPr>
        <p:spPr>
          <a:xfrm flipH="1">
            <a:off x="488638" y="3649446"/>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6025FEC8-324E-434D-866F-1EFF9675FB74}"/>
              </a:ext>
            </a:extLst>
          </p:cNvPr>
          <p:cNvSpPr/>
          <p:nvPr/>
        </p:nvSpPr>
        <p:spPr>
          <a:xfrm>
            <a:off x="2147700" y="2425239"/>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2" name="TextBox 81">
            <a:extLst>
              <a:ext uri="{FF2B5EF4-FFF2-40B4-BE49-F238E27FC236}">
                <a16:creationId xmlns:a16="http://schemas.microsoft.com/office/drawing/2014/main" id="{C318C6BF-618C-DA49-B7AF-E4282720A64C}"/>
              </a:ext>
            </a:extLst>
          </p:cNvPr>
          <p:cNvSpPr txBox="1"/>
          <p:nvPr/>
        </p:nvSpPr>
        <p:spPr>
          <a:xfrm>
            <a:off x="2247674" y="2607812"/>
            <a:ext cx="1169063" cy="369332"/>
          </a:xfrm>
          <a:prstGeom prst="rect">
            <a:avLst/>
          </a:prstGeom>
          <a:noFill/>
        </p:spPr>
        <p:txBody>
          <a:bodyPr wrap="square" rtlCol="0">
            <a:spAutoFit/>
          </a:bodyPr>
          <a:lstStyle/>
          <a:p>
            <a:r>
              <a:rPr lang="en-US" b="1" dirty="0"/>
              <a:t>P</a:t>
            </a:r>
          </a:p>
        </p:txBody>
      </p:sp>
      <p:sp>
        <p:nvSpPr>
          <p:cNvPr id="83" name="TextBox 82">
            <a:extLst>
              <a:ext uri="{FF2B5EF4-FFF2-40B4-BE49-F238E27FC236}">
                <a16:creationId xmlns:a16="http://schemas.microsoft.com/office/drawing/2014/main" id="{9DF82E79-6600-964A-A73D-AE5E712BDBF2}"/>
              </a:ext>
            </a:extLst>
          </p:cNvPr>
          <p:cNvSpPr txBox="1"/>
          <p:nvPr/>
        </p:nvSpPr>
        <p:spPr>
          <a:xfrm>
            <a:off x="7993731" y="2297485"/>
            <a:ext cx="1169063" cy="369332"/>
          </a:xfrm>
          <a:prstGeom prst="rect">
            <a:avLst/>
          </a:prstGeom>
          <a:noFill/>
        </p:spPr>
        <p:txBody>
          <a:bodyPr wrap="square" rtlCol="0">
            <a:spAutoFit/>
          </a:bodyPr>
          <a:lstStyle/>
          <a:p>
            <a:r>
              <a:rPr lang="en-US" b="1" dirty="0"/>
              <a:t>𝜋(Q)</a:t>
            </a:r>
          </a:p>
        </p:txBody>
      </p:sp>
      <p:sp>
        <p:nvSpPr>
          <p:cNvPr id="84" name="TextBox 83">
            <a:extLst>
              <a:ext uri="{FF2B5EF4-FFF2-40B4-BE49-F238E27FC236}">
                <a16:creationId xmlns:a16="http://schemas.microsoft.com/office/drawing/2014/main" id="{1FF147A5-0EA0-3E4E-844C-E935411C4C9D}"/>
              </a:ext>
            </a:extLst>
          </p:cNvPr>
          <p:cNvSpPr txBox="1"/>
          <p:nvPr/>
        </p:nvSpPr>
        <p:spPr>
          <a:xfrm>
            <a:off x="6696427" y="3237265"/>
            <a:ext cx="1169063" cy="369332"/>
          </a:xfrm>
          <a:prstGeom prst="rect">
            <a:avLst/>
          </a:prstGeom>
          <a:noFill/>
        </p:spPr>
        <p:txBody>
          <a:bodyPr wrap="square" rtlCol="0">
            <a:spAutoFit/>
          </a:bodyPr>
          <a:lstStyle/>
          <a:p>
            <a:r>
              <a:rPr lang="en-US" b="1" dirty="0"/>
              <a:t>𝜋(P)</a:t>
            </a:r>
          </a:p>
        </p:txBody>
      </p:sp>
      <p:sp>
        <p:nvSpPr>
          <p:cNvPr id="85" name="Oval 84">
            <a:extLst>
              <a:ext uri="{FF2B5EF4-FFF2-40B4-BE49-F238E27FC236}">
                <a16:creationId xmlns:a16="http://schemas.microsoft.com/office/drawing/2014/main" id="{5C6F18CC-79B4-5344-B8F3-0AA74BAAD47D}"/>
              </a:ext>
            </a:extLst>
          </p:cNvPr>
          <p:cNvSpPr/>
          <p:nvPr/>
        </p:nvSpPr>
        <p:spPr>
          <a:xfrm>
            <a:off x="6493889" y="3150443"/>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6" name="TextBox 85">
            <a:extLst>
              <a:ext uri="{FF2B5EF4-FFF2-40B4-BE49-F238E27FC236}">
                <a16:creationId xmlns:a16="http://schemas.microsoft.com/office/drawing/2014/main" id="{3AF30DC2-01A1-6840-AF2B-80F2BC7EE73F}"/>
              </a:ext>
            </a:extLst>
          </p:cNvPr>
          <p:cNvSpPr txBox="1"/>
          <p:nvPr/>
        </p:nvSpPr>
        <p:spPr>
          <a:xfrm>
            <a:off x="6595158" y="1859459"/>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4" name="Flèche : droite 3">
            <a:extLst>
              <a:ext uri="{FF2B5EF4-FFF2-40B4-BE49-F238E27FC236}">
                <a16:creationId xmlns:a16="http://schemas.microsoft.com/office/drawing/2014/main" id="{81946C09-F515-4844-B88E-DBDB7078E62B}"/>
              </a:ext>
            </a:extLst>
          </p:cNvPr>
          <p:cNvSpPr/>
          <p:nvPr/>
        </p:nvSpPr>
        <p:spPr>
          <a:xfrm>
            <a:off x="3181611" y="1975682"/>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28" name="Rectangle 27">
            <a:extLst>
              <a:ext uri="{FF2B5EF4-FFF2-40B4-BE49-F238E27FC236}">
                <a16:creationId xmlns:a16="http://schemas.microsoft.com/office/drawing/2014/main" id="{83CC0E35-952C-4E98-A769-223FB0D14109}"/>
              </a:ext>
            </a:extLst>
          </p:cNvPr>
          <p:cNvSpPr/>
          <p:nvPr/>
        </p:nvSpPr>
        <p:spPr>
          <a:xfrm>
            <a:off x="7643777" y="853176"/>
            <a:ext cx="1292265" cy="9701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628971"/>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Content Placeholder 3">
            <a:extLst>
              <a:ext uri="{FF2B5EF4-FFF2-40B4-BE49-F238E27FC236}">
                <a16:creationId xmlns:a16="http://schemas.microsoft.com/office/drawing/2014/main" id="{A87E1965-EF2F-4BDE-A4B0-BDC49DCDF20D}"/>
              </a:ext>
            </a:extLst>
          </p:cNvPr>
          <p:cNvSpPr>
            <a:spLocks noGrp="1"/>
          </p:cNvSpPr>
          <p:nvPr>
            <p:ph idx="1"/>
          </p:nvPr>
        </p:nvSpPr>
        <p:spPr>
          <a:xfrm>
            <a:off x="688419" y="4682991"/>
            <a:ext cx="8474375" cy="1831080"/>
          </a:xfrm>
        </p:spPr>
        <p:txBody>
          <a:bodyPr>
            <a:normAutofit/>
          </a:bodyPr>
          <a:lstStyle/>
          <a:p>
            <a:r>
              <a:rPr lang="en-US" sz="1600" dirty="0"/>
              <a:t>Given that P’s </a:t>
            </a:r>
            <a:r>
              <a:rPr lang="en-US" sz="1600" dirty="0">
                <a:solidFill>
                  <a:srgbClr val="0432FF"/>
                </a:solidFill>
              </a:rPr>
              <a:t>#collision ≥ 𝛼m</a:t>
            </a:r>
            <a:r>
              <a:rPr lang="en-US" sz="1600" dirty="0"/>
              <a:t>, what can we infer about </a:t>
            </a:r>
            <a:r>
              <a:rPr lang="en-US" sz="1600" dirty="0" err="1"/>
              <a:t>Dist</a:t>
            </a:r>
            <a:r>
              <a:rPr lang="en-US" sz="1600" dirty="0"/>
              <a:t>(P)?</a:t>
            </a:r>
          </a:p>
          <a:p>
            <a:pPr lvl="1"/>
            <a:r>
              <a:rPr lang="en-US" sz="1600" dirty="0"/>
              <a:t>If </a:t>
            </a:r>
            <a:r>
              <a:rPr lang="en-US" sz="1600" dirty="0" err="1">
                <a:solidFill>
                  <a:srgbClr val="C00000"/>
                </a:solidFill>
              </a:rPr>
              <a:t>Dist</a:t>
            </a:r>
            <a:r>
              <a:rPr lang="en-US" sz="1600" dirty="0">
                <a:solidFill>
                  <a:srgbClr val="C00000"/>
                </a:solidFill>
              </a:rPr>
              <a:t>(P) ≤ R</a:t>
            </a:r>
            <a:r>
              <a:rPr lang="en-US" sz="1600" dirty="0"/>
              <a:t>, then </a:t>
            </a:r>
            <a:r>
              <a:rPr lang="en-US" sz="1600" dirty="0" err="1"/>
              <a:t>Pr</a:t>
            </a:r>
            <a:r>
              <a:rPr lang="en-US" sz="1600" dirty="0"/>
              <a:t>[ </a:t>
            </a:r>
            <a:r>
              <a:rPr lang="en-US" sz="1600" dirty="0">
                <a:solidFill>
                  <a:srgbClr val="0432FF"/>
                </a:solidFill>
              </a:rPr>
              <a:t>#collision ≥ 𝛼m </a:t>
            </a:r>
            <a:r>
              <a:rPr lang="en-US" sz="1600" dirty="0"/>
              <a:t>] ≥  𝛾</a:t>
            </a:r>
            <a:r>
              <a:rPr lang="en-US" sz="1600" baseline="-25000" dirty="0"/>
              <a:t>1</a:t>
            </a:r>
          </a:p>
          <a:p>
            <a:pPr lvl="1"/>
            <a:r>
              <a:rPr lang="en-US" sz="1600" dirty="0"/>
              <a:t>If </a:t>
            </a:r>
            <a:r>
              <a:rPr lang="en-US" sz="1600" dirty="0" err="1">
                <a:solidFill>
                  <a:srgbClr val="C00000"/>
                </a:solidFill>
              </a:rPr>
              <a:t>Dist</a:t>
            </a:r>
            <a:r>
              <a:rPr lang="en-US" sz="1600" dirty="0">
                <a:solidFill>
                  <a:srgbClr val="C00000"/>
                </a:solidFill>
              </a:rPr>
              <a:t>(P) &gt; </a:t>
            </a:r>
            <a:r>
              <a:rPr lang="en-US" sz="1600" dirty="0" err="1">
                <a:solidFill>
                  <a:srgbClr val="C00000"/>
                </a:solidFill>
              </a:rPr>
              <a:t>cR</a:t>
            </a:r>
            <a:r>
              <a:rPr lang="en-US" sz="1600" dirty="0"/>
              <a:t>, then </a:t>
            </a:r>
            <a:r>
              <a:rPr lang="en-US" sz="1600" dirty="0" err="1"/>
              <a:t>Pr</a:t>
            </a:r>
            <a:r>
              <a:rPr lang="en-US" sz="1600" dirty="0"/>
              <a:t>[ </a:t>
            </a:r>
            <a:r>
              <a:rPr lang="en-US" sz="1600" dirty="0">
                <a:solidFill>
                  <a:srgbClr val="0432FF"/>
                </a:solidFill>
              </a:rPr>
              <a:t>#collision ≥ 𝛼m </a:t>
            </a:r>
            <a:r>
              <a:rPr lang="en-US" sz="1600" dirty="0"/>
              <a:t>] ≤ 𝛾</a:t>
            </a:r>
            <a:r>
              <a:rPr lang="en-US" sz="1600" baseline="-25000" dirty="0"/>
              <a:t>2</a:t>
            </a:r>
            <a:endParaRPr lang="en-US" sz="1600" dirty="0"/>
          </a:p>
          <a:p>
            <a:pPr lvl="1"/>
            <a:r>
              <a:rPr lang="en-US" sz="1600" dirty="0"/>
              <a:t>(some probability) at most O(𝛾</a:t>
            </a:r>
            <a:r>
              <a:rPr lang="en-US" sz="1600" baseline="-25000" dirty="0"/>
              <a:t>2</a:t>
            </a:r>
            <a:r>
              <a:rPr lang="en-US" sz="1600" dirty="0"/>
              <a:t>*n) points with </a:t>
            </a:r>
            <a:r>
              <a:rPr lang="en-US" sz="1600" dirty="0">
                <a:solidFill>
                  <a:srgbClr val="0432FF"/>
                </a:solidFill>
              </a:rPr>
              <a:t>#collision ≥ 𝛼m</a:t>
            </a:r>
            <a:endParaRPr lang="en-US" sz="1600" dirty="0"/>
          </a:p>
          <a:p>
            <a:pPr lvl="1"/>
            <a:r>
              <a:rPr lang="en-US" sz="1600" dirty="0"/>
              <a:t>(constant probability) one of the O(𝛾</a:t>
            </a:r>
            <a:r>
              <a:rPr lang="en-US" sz="1600" baseline="-25000" dirty="0"/>
              <a:t>2</a:t>
            </a:r>
            <a:r>
              <a:rPr lang="en-US" sz="1600" dirty="0"/>
              <a:t>*n) points has </a:t>
            </a:r>
            <a:r>
              <a:rPr lang="en-US" sz="1600" dirty="0">
                <a:solidFill>
                  <a:srgbClr val="0432FF"/>
                </a:solidFill>
              </a:rPr>
              <a:t>#collision ≥ 𝛼m</a:t>
            </a:r>
            <a:endParaRPr lang="en-US" sz="1600" dirty="0"/>
          </a:p>
          <a:p>
            <a:endParaRPr lang="en-US" sz="1600" dirty="0"/>
          </a:p>
          <a:p>
            <a:endParaRPr lang="en-US" sz="1600" dirty="0">
              <a:sym typeface="Wingdings"/>
            </a:endParaRPr>
          </a:p>
        </p:txBody>
      </p:sp>
      <p:sp>
        <p:nvSpPr>
          <p:cNvPr id="32" name="Rectangle 31">
            <a:extLst>
              <a:ext uri="{FF2B5EF4-FFF2-40B4-BE49-F238E27FC236}">
                <a16:creationId xmlns:a16="http://schemas.microsoft.com/office/drawing/2014/main" id="{299FCD63-1441-4C6A-8955-E4758D850993}"/>
              </a:ext>
            </a:extLst>
          </p:cNvPr>
          <p:cNvSpPr/>
          <p:nvPr/>
        </p:nvSpPr>
        <p:spPr>
          <a:xfrm>
            <a:off x="2400079" y="4098876"/>
            <a:ext cx="553679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Collision </a:t>
            </a:r>
            <a:r>
              <a:rPr lang="en-US" sz="2000" dirty="0" err="1"/>
              <a:t>wrt</a:t>
            </a:r>
            <a:r>
              <a:rPr lang="en-US" sz="2000" dirty="0"/>
              <a:t> w: if |h</a:t>
            </a:r>
            <a:r>
              <a:rPr lang="en-US" sz="2000" baseline="-25000" dirty="0"/>
              <a:t>i</a:t>
            </a:r>
            <a:r>
              <a:rPr lang="en-US" sz="2000" dirty="0"/>
              <a:t>(P) – h</a:t>
            </a:r>
            <a:r>
              <a:rPr lang="en-US" sz="2000" baseline="-25000" dirty="0"/>
              <a:t>i</a:t>
            </a:r>
            <a:r>
              <a:rPr lang="en-US" sz="2000" dirty="0"/>
              <a:t>(Q)| ≤ w</a:t>
            </a:r>
          </a:p>
        </p:txBody>
      </p:sp>
      <p:sp>
        <p:nvSpPr>
          <p:cNvPr id="36" name="Rounded Rectangle 12">
            <a:extLst>
              <a:ext uri="{FF2B5EF4-FFF2-40B4-BE49-F238E27FC236}">
                <a16:creationId xmlns:a16="http://schemas.microsoft.com/office/drawing/2014/main" id="{88A75222-FF94-4D2F-B3F9-61C25C562369}"/>
              </a:ext>
            </a:extLst>
          </p:cNvPr>
          <p:cNvSpPr/>
          <p:nvPr/>
        </p:nvSpPr>
        <p:spPr>
          <a:xfrm>
            <a:off x="7709354" y="97525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15</a:t>
            </a:r>
          </a:p>
        </p:txBody>
      </p:sp>
      <p:sp>
        <p:nvSpPr>
          <p:cNvPr id="37" name="Rounded Rectangle 12">
            <a:extLst>
              <a:ext uri="{FF2B5EF4-FFF2-40B4-BE49-F238E27FC236}">
                <a16:creationId xmlns:a16="http://schemas.microsoft.com/office/drawing/2014/main" id="{6D13CEE0-52D3-45A9-8A70-0FFFB79195DD}"/>
              </a:ext>
            </a:extLst>
          </p:cNvPr>
          <p:cNvSpPr/>
          <p:nvPr/>
        </p:nvSpPr>
        <p:spPr>
          <a:xfrm>
            <a:off x="7722855" y="138229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Gan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SIGMOD’12</a:t>
            </a:r>
          </a:p>
        </p:txBody>
      </p:sp>
      <p:sp>
        <p:nvSpPr>
          <p:cNvPr id="38" name="Title 1">
            <a:extLst>
              <a:ext uri="{FF2B5EF4-FFF2-40B4-BE49-F238E27FC236}">
                <a16:creationId xmlns:a16="http://schemas.microsoft.com/office/drawing/2014/main" id="{35FBE879-6404-417D-884E-DC4BF2516749}"/>
              </a:ext>
            </a:extLst>
          </p:cNvPr>
          <p:cNvSpPr txBox="1">
            <a:spLocks/>
          </p:cNvSpPr>
          <p:nvPr/>
        </p:nvSpPr>
        <p:spPr>
          <a:xfrm>
            <a:off x="101063" y="6119232"/>
            <a:ext cx="1701941"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35" name="TextBox 86">
            <a:extLst>
              <a:ext uri="{FF2B5EF4-FFF2-40B4-BE49-F238E27FC236}">
                <a16:creationId xmlns:a16="http://schemas.microsoft.com/office/drawing/2014/main" id="{7AABD2AA-F624-44A1-8EAF-9D1F5A2CD0EC}"/>
              </a:ext>
            </a:extLst>
          </p:cNvPr>
          <p:cNvSpPr txBox="1"/>
          <p:nvPr/>
        </p:nvSpPr>
        <p:spPr>
          <a:xfrm>
            <a:off x="3041049" y="2580200"/>
            <a:ext cx="3167019" cy="307777"/>
          </a:xfrm>
          <a:prstGeom prst="rect">
            <a:avLst/>
          </a:prstGeom>
          <a:noFill/>
        </p:spPr>
        <p:txBody>
          <a:bodyPr wrap="square" rtlCol="0">
            <a:spAutoFit/>
          </a:bodyPr>
          <a:lstStyle/>
          <a:p>
            <a:r>
              <a:rPr lang="en-US" sz="1400" b="1" dirty="0"/>
              <a:t>𝜋(O) = [h</a:t>
            </a:r>
            <a:r>
              <a:rPr lang="en-US" sz="1400" b="1" baseline="-25000" dirty="0"/>
              <a:t>1</a:t>
            </a:r>
            <a:r>
              <a:rPr lang="en-US" sz="1400" b="1" dirty="0"/>
              <a:t>(O), h</a:t>
            </a:r>
            <a:r>
              <a:rPr lang="en-US" sz="1400" b="1" baseline="-25000" dirty="0"/>
              <a:t>2</a:t>
            </a:r>
            <a:r>
              <a:rPr lang="en-US" sz="1400" b="1" dirty="0"/>
              <a:t>(O),  …, h</a:t>
            </a:r>
            <a:r>
              <a:rPr lang="en-US" sz="1400" b="1" baseline="-25000" dirty="0"/>
              <a:t>m</a:t>
            </a:r>
            <a:r>
              <a:rPr lang="en-US" sz="1400" b="1" dirty="0"/>
              <a:t>(O)]</a:t>
            </a:r>
            <a:endParaRPr lang="en-US" sz="1400" b="1" baseline="30000" dirty="0"/>
          </a:p>
        </p:txBody>
      </p:sp>
      <p:sp>
        <p:nvSpPr>
          <p:cNvPr id="3" name="Espace réservé du pied de page 2">
            <a:extLst>
              <a:ext uri="{FF2B5EF4-FFF2-40B4-BE49-F238E27FC236}">
                <a16:creationId xmlns:a16="http://schemas.microsoft.com/office/drawing/2014/main" id="{22BCC9DB-78DF-42FD-A034-443CF63EFA8D}"/>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A84AB5FC-6CD6-4F1B-A55B-2D704625A0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157</a:t>
            </a:fld>
            <a:endParaRPr lang="en-US" dirty="0"/>
          </a:p>
        </p:txBody>
      </p:sp>
    </p:spTree>
    <p:extLst>
      <p:ext uri="{BB962C8B-B14F-4D97-AF65-F5344CB8AC3E}">
        <p14:creationId xmlns:p14="http://schemas.microsoft.com/office/powerpoint/2010/main" val="33472546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3" y="391668"/>
            <a:ext cx="8229600" cy="1066800"/>
          </a:xfrm>
        </p:spPr>
        <p:txBody>
          <a:bodyPr>
            <a:normAutofit/>
          </a:bodyPr>
          <a:lstStyle/>
          <a:p>
            <a:r>
              <a:rPr lang="en-US" altLang="zh-CN" dirty="0">
                <a:solidFill>
                  <a:schemeClr val="accent1">
                    <a:lumMod val="75000"/>
                  </a:schemeClr>
                </a:solidFill>
                <a:cs typeface="Consolas" panose="020B0609020204030204" pitchFamily="49" charset="0"/>
              </a:rPr>
              <a:t>Query-oblivious LSH functions</a:t>
            </a:r>
            <a:endParaRPr lang="en-US" dirty="0"/>
          </a:p>
        </p:txBody>
      </p:sp>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PVLDB’15</a:t>
            </a:r>
          </a:p>
        </p:txBody>
      </p:sp>
      <mc:AlternateContent xmlns:mc="http://schemas.openxmlformats.org/markup-compatibility/2006" xmlns:a14="http://schemas.microsoft.com/office/drawing/2010/main">
        <mc:Choice Requires="a14">
          <p:sp>
            <p:nvSpPr>
              <p:cNvPr id="35" name="内容占位符 5">
                <a:extLst>
                  <a:ext uri="{FF2B5EF4-FFF2-40B4-BE49-F238E27FC236}">
                    <a16:creationId xmlns:a16="http://schemas.microsoft.com/office/drawing/2014/main" id="{B57E8E8A-BEF2-4B21-83CA-7CA6EC985CCA}"/>
                  </a:ext>
                </a:extLst>
              </p:cNvPr>
              <p:cNvSpPr>
                <a:spLocks noGrp="1"/>
              </p:cNvSpPr>
              <p:nvPr>
                <p:ph idx="1"/>
              </p:nvPr>
            </p:nvSpPr>
            <p:spPr>
              <a:xfrm>
                <a:off x="153217" y="1496763"/>
                <a:ext cx="8809808" cy="1373439"/>
              </a:xfrm>
            </p:spPr>
            <p:txBody>
              <a:bodyPr>
                <a:noAutofit/>
              </a:bodyPr>
              <a:lstStyle/>
              <a:p>
                <a:pPr>
                  <a:spcAft>
                    <a:spcPts val="1800"/>
                  </a:spcAft>
                </a:pPr>
                <a:r>
                  <a:rPr lang="en-US" altLang="zh-CN" sz="1800" b="1" dirty="0">
                    <a:solidFill>
                      <a:schemeClr val="accent1">
                        <a:lumMod val="75000"/>
                      </a:schemeClr>
                    </a:solidFill>
                    <a:cs typeface="Consolas" panose="020B0609020204030204" pitchFamily="49" charset="0"/>
                  </a:rPr>
                  <a:t>The query-oblivious LSH functions for Euclidean distance:</a:t>
                </a:r>
              </a:p>
              <a:p>
                <a:pPr marL="342891" lvl="1" indent="0">
                  <a:spcBef>
                    <a:spcPts val="1800"/>
                  </a:spcBef>
                  <a:buNone/>
                </a:pPr>
                <a14:m>
                  <m:oMathPara xmlns:m="http://schemas.openxmlformats.org/officeDocument/2006/math">
                    <m:oMathParaPr>
                      <m:jc m:val="center"/>
                    </m:oMathParaPr>
                    <m:oMath xmlns:m="http://schemas.openxmlformats.org/officeDocument/2006/math">
                      <m:sSub>
                        <m:sSubPr>
                          <m:ctrlPr>
                            <a:rPr lang="en-US" altLang="zh-CN" sz="1800" i="1">
                              <a:latin typeface="Cambria Math" panose="02040503050406030204" pitchFamily="18" charset="0"/>
                              <a:cs typeface="Consolas" panose="020B0609020204030204" pitchFamily="49" charset="0"/>
                            </a:rPr>
                          </m:ctrlPr>
                        </m:sSubPr>
                        <m:e>
                          <m:r>
                            <a:rPr lang="en-US" altLang="zh-CN" sz="1800" i="1">
                              <a:latin typeface="Cambria Math" panose="02040503050406030204" pitchFamily="18" charset="0"/>
                              <a:cs typeface="Consolas" panose="020B0609020204030204" pitchFamily="49" charset="0"/>
                            </a:rPr>
                            <m:t>h</m:t>
                          </m:r>
                        </m:e>
                        <m:sub>
                          <m:acc>
                            <m:accPr>
                              <m:chr m:val="⃗"/>
                              <m:ctrlPr>
                                <a:rPr lang="en-US" altLang="zh-CN" sz="1800" i="1">
                                  <a:latin typeface="Cambria Math" panose="02040503050406030204" pitchFamily="18" charset="0"/>
                                  <a:cs typeface="Consolas" panose="020B0609020204030204" pitchFamily="49" charset="0"/>
                                </a:rPr>
                              </m:ctrlPr>
                            </m:accPr>
                            <m:e>
                              <m:r>
                                <a:rPr lang="en-US" altLang="zh-CN" sz="1800" i="1">
                                  <a:latin typeface="Cambria Math" panose="02040503050406030204" pitchFamily="18" charset="0"/>
                                  <a:cs typeface="Consolas" panose="020B0609020204030204" pitchFamily="49" charset="0"/>
                                </a:rPr>
                                <m:t>𝑎</m:t>
                              </m:r>
                            </m:e>
                          </m:acc>
                          <m:r>
                            <a:rPr lang="en-US" altLang="zh-CN" sz="1800" i="1">
                              <a:latin typeface="Cambria Math" panose="02040503050406030204" pitchFamily="18" charset="0"/>
                              <a:cs typeface="Consolas" panose="020B0609020204030204" pitchFamily="49" charset="0"/>
                            </a:rPr>
                            <m:t>,</m:t>
                          </m:r>
                          <m:r>
                            <a:rPr lang="en-US" altLang="zh-CN" sz="1800" i="1">
                              <a:latin typeface="Cambria Math" panose="02040503050406030204" pitchFamily="18" charset="0"/>
                              <a:cs typeface="Consolas" panose="020B0609020204030204" pitchFamily="49" charset="0"/>
                            </a:rPr>
                            <m:t>𝑏</m:t>
                          </m:r>
                        </m:sub>
                      </m:sSub>
                      <m:d>
                        <m:dPr>
                          <m:ctrlPr>
                            <a:rPr lang="en-US" altLang="zh-CN" sz="1800" i="1">
                              <a:latin typeface="Cambria Math" panose="02040503050406030204" pitchFamily="18" charset="0"/>
                              <a:cs typeface="Consolas" panose="020B0609020204030204" pitchFamily="49" charset="0"/>
                            </a:rPr>
                          </m:ctrlPr>
                        </m:dPr>
                        <m:e>
                          <m:r>
                            <a:rPr lang="en-US" altLang="zh-CN" sz="1800" i="1">
                              <a:latin typeface="Cambria Math" panose="02040503050406030204" pitchFamily="18" charset="0"/>
                              <a:cs typeface="Consolas" panose="020B0609020204030204" pitchFamily="49" charset="0"/>
                            </a:rPr>
                            <m:t>𝑜</m:t>
                          </m:r>
                        </m:e>
                      </m:d>
                      <m:r>
                        <a:rPr lang="en-US" altLang="zh-CN" sz="1800" i="1">
                          <a:latin typeface="Cambria Math" panose="02040503050406030204" pitchFamily="18" charset="0"/>
                          <a:cs typeface="Consolas" panose="020B0609020204030204" pitchFamily="49" charset="0"/>
                        </a:rPr>
                        <m:t>=</m:t>
                      </m:r>
                      <m:d>
                        <m:dPr>
                          <m:begChr m:val="⌊"/>
                          <m:endChr m:val="⌋"/>
                          <m:ctrlPr>
                            <a:rPr lang="en-US" altLang="zh-CN" sz="1800" i="1">
                              <a:latin typeface="Cambria Math" panose="02040503050406030204" pitchFamily="18" charset="0"/>
                              <a:cs typeface="Consolas" panose="020B0609020204030204" pitchFamily="49" charset="0"/>
                            </a:rPr>
                          </m:ctrlPr>
                        </m:dPr>
                        <m:e>
                          <m:f>
                            <m:fPr>
                              <m:ctrlPr>
                                <a:rPr lang="en-US" altLang="zh-CN" sz="1800" i="1">
                                  <a:latin typeface="Cambria Math" panose="02040503050406030204" pitchFamily="18" charset="0"/>
                                  <a:cs typeface="Consolas" panose="020B0609020204030204" pitchFamily="49" charset="0"/>
                                </a:rPr>
                              </m:ctrlPr>
                            </m:fPr>
                            <m:num>
                              <m:acc>
                                <m:accPr>
                                  <m:chr m:val="⃗"/>
                                  <m:ctrlPr>
                                    <a:rPr lang="en-US" altLang="zh-CN" sz="1800" i="1">
                                      <a:latin typeface="Cambria Math" panose="02040503050406030204" pitchFamily="18" charset="0"/>
                                      <a:cs typeface="Consolas" panose="020B0609020204030204" pitchFamily="49" charset="0"/>
                                    </a:rPr>
                                  </m:ctrlPr>
                                </m:accPr>
                                <m:e>
                                  <m:r>
                                    <a:rPr lang="en-US" altLang="zh-CN" sz="1800" i="1">
                                      <a:latin typeface="Cambria Math" panose="02040503050406030204" pitchFamily="18" charset="0"/>
                                      <a:cs typeface="Consolas" panose="020B0609020204030204" pitchFamily="49" charset="0"/>
                                    </a:rPr>
                                    <m:t>𝑎</m:t>
                                  </m:r>
                                </m:e>
                              </m:acc>
                              <m:r>
                                <a:rPr lang="en-US" altLang="zh-CN" sz="1800" i="1" dirty="0">
                                  <a:latin typeface="Cambria Math" panose="02040503050406030204" pitchFamily="18" charset="0"/>
                                  <a:cs typeface="Consolas" panose="020B0609020204030204" pitchFamily="49" charset="0"/>
                                </a:rPr>
                                <m:t>⋅</m:t>
                              </m:r>
                              <m:acc>
                                <m:accPr>
                                  <m:chr m:val="⃗"/>
                                  <m:ctrlPr>
                                    <a:rPr lang="en-US" altLang="zh-CN" sz="1800" i="1" dirty="0">
                                      <a:latin typeface="Cambria Math" panose="02040503050406030204" pitchFamily="18" charset="0"/>
                                      <a:cs typeface="Consolas" panose="020B0609020204030204" pitchFamily="49" charset="0"/>
                                    </a:rPr>
                                  </m:ctrlPr>
                                </m:accPr>
                                <m:e>
                                  <m:r>
                                    <a:rPr lang="en-US" altLang="zh-CN" sz="1800" i="1" dirty="0">
                                      <a:latin typeface="Cambria Math" panose="02040503050406030204" pitchFamily="18" charset="0"/>
                                      <a:cs typeface="Consolas" panose="020B0609020204030204" pitchFamily="49" charset="0"/>
                                    </a:rPr>
                                    <m:t>𝑜</m:t>
                                  </m:r>
                                </m:e>
                              </m:acc>
                              <m:r>
                                <a:rPr lang="en-US" altLang="zh-CN" sz="1800" i="1" dirty="0">
                                  <a:latin typeface="Cambria Math" panose="02040503050406030204" pitchFamily="18" charset="0"/>
                                  <a:cs typeface="Consolas" panose="020B0609020204030204" pitchFamily="49" charset="0"/>
                                </a:rPr>
                                <m:t>+</m:t>
                              </m:r>
                              <m:r>
                                <a:rPr lang="en-US" altLang="zh-CN" sz="1800" i="1" dirty="0">
                                  <a:latin typeface="Cambria Math" panose="02040503050406030204" pitchFamily="18" charset="0"/>
                                  <a:cs typeface="Consolas" panose="020B0609020204030204" pitchFamily="49" charset="0"/>
                                </a:rPr>
                                <m:t>𝑏</m:t>
                              </m:r>
                            </m:num>
                            <m:den>
                              <m:r>
                                <a:rPr lang="en-US" altLang="zh-CN" sz="1800" i="1">
                                  <a:latin typeface="Cambria Math" panose="02040503050406030204" pitchFamily="18" charset="0"/>
                                  <a:cs typeface="Consolas" panose="020B0609020204030204" pitchFamily="49" charset="0"/>
                                </a:rPr>
                                <m:t>𝑤</m:t>
                              </m:r>
                            </m:den>
                          </m:f>
                        </m:e>
                      </m:d>
                    </m:oMath>
                  </m:oMathPara>
                </a14:m>
                <a:endParaRPr lang="en-US" altLang="zh-CN" sz="1800" dirty="0">
                  <a:cs typeface="Consolas" panose="020B0609020204030204" pitchFamily="49" charset="0"/>
                </a:endParaRPr>
              </a:p>
            </p:txBody>
          </p:sp>
        </mc:Choice>
        <mc:Fallback xmlns="">
          <p:sp>
            <p:nvSpPr>
              <p:cNvPr id="35" name="内容占位符 5">
                <a:extLst>
                  <a:ext uri="{FF2B5EF4-FFF2-40B4-BE49-F238E27FC236}">
                    <a16:creationId xmlns:a16="http://schemas.microsoft.com/office/drawing/2014/main" id="{B57E8E8A-BEF2-4B21-83CA-7CA6EC985CCA}"/>
                  </a:ext>
                </a:extLst>
              </p:cNvPr>
              <p:cNvSpPr>
                <a:spLocks noGrp="1" noRot="1" noChangeAspect="1" noMove="1" noResize="1" noEditPoints="1" noAdjustHandles="1" noChangeArrowheads="1" noChangeShapeType="1" noTextEdit="1"/>
              </p:cNvSpPr>
              <p:nvPr>
                <p:ph idx="1"/>
              </p:nvPr>
            </p:nvSpPr>
            <p:spPr>
              <a:xfrm>
                <a:off x="153217" y="1496763"/>
                <a:ext cx="8809808" cy="1373439"/>
              </a:xfrm>
              <a:blipFill>
                <a:blip r:embed="rId3"/>
                <a:stretch>
                  <a:fillRect t="-2667"/>
                </a:stretch>
              </a:blipFill>
            </p:spPr>
            <p:txBody>
              <a:bodyPr/>
              <a:lstStyle/>
              <a:p>
                <a:r>
                  <a:rPr lang="fr-MA">
                    <a:noFill/>
                  </a:rPr>
                  <a:t> </a:t>
                </a:r>
              </a:p>
            </p:txBody>
          </p:sp>
        </mc:Fallback>
      </mc:AlternateContent>
      <p:cxnSp>
        <p:nvCxnSpPr>
          <p:cNvPr id="70" name="直接连接符 31">
            <a:extLst>
              <a:ext uri="{FF2B5EF4-FFF2-40B4-BE49-F238E27FC236}">
                <a16:creationId xmlns:a16="http://schemas.microsoft.com/office/drawing/2014/main" id="{503200F3-C509-4835-891E-96744359CA7A}"/>
              </a:ext>
            </a:extLst>
          </p:cNvPr>
          <p:cNvCxnSpPr/>
          <p:nvPr/>
        </p:nvCxnSpPr>
        <p:spPr>
          <a:xfrm>
            <a:off x="1296209" y="3894755"/>
            <a:ext cx="513555" cy="77847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 name="右大括号 32">
            <a:extLst>
              <a:ext uri="{FF2B5EF4-FFF2-40B4-BE49-F238E27FC236}">
                <a16:creationId xmlns:a16="http://schemas.microsoft.com/office/drawing/2014/main" id="{D028AB01-F2E2-44A2-8E2F-FDAC66F3D7EB}"/>
              </a:ext>
            </a:extLst>
          </p:cNvPr>
          <p:cNvSpPr/>
          <p:nvPr/>
        </p:nvSpPr>
        <p:spPr>
          <a:xfrm rot="14159314">
            <a:off x="1100750" y="4607208"/>
            <a:ext cx="151563" cy="899789"/>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72" name="文本框 33">
                <a:extLst>
                  <a:ext uri="{FF2B5EF4-FFF2-40B4-BE49-F238E27FC236}">
                    <a16:creationId xmlns:a16="http://schemas.microsoft.com/office/drawing/2014/main" id="{784B185E-7851-40E6-9E8D-476032CF9CFB}"/>
                  </a:ext>
                </a:extLst>
              </p:cNvPr>
              <p:cNvSpPr txBox="1"/>
              <p:nvPr/>
            </p:nvSpPr>
            <p:spPr>
              <a:xfrm rot="19625161">
                <a:off x="884104" y="4764591"/>
                <a:ext cx="362509"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oMath>
                  </m:oMathPara>
                </a14:m>
                <a:endParaRPr lang="zh-CN" altLang="en-US" sz="1600" b="1" dirty="0">
                  <a:solidFill>
                    <a:schemeClr val="accent1">
                      <a:lumMod val="75000"/>
                    </a:schemeClr>
                  </a:solidFill>
                </a:endParaRPr>
              </a:p>
            </p:txBody>
          </p:sp>
        </mc:Choice>
        <mc:Fallback xmlns="">
          <p:sp>
            <p:nvSpPr>
              <p:cNvPr id="72" name="文本框 33">
                <a:extLst>
                  <a:ext uri="{FF2B5EF4-FFF2-40B4-BE49-F238E27FC236}">
                    <a16:creationId xmlns:a16="http://schemas.microsoft.com/office/drawing/2014/main" id="{784B185E-7851-40E6-9E8D-476032CF9CFB}"/>
                  </a:ext>
                </a:extLst>
              </p:cNvPr>
              <p:cNvSpPr txBox="1">
                <a:spLocks noRot="1" noChangeAspect="1" noMove="1" noResize="1" noEditPoints="1" noAdjustHandles="1" noChangeArrowheads="1" noChangeShapeType="1" noTextEdit="1"/>
              </p:cNvSpPr>
              <p:nvPr/>
            </p:nvSpPr>
            <p:spPr>
              <a:xfrm rot="19625161">
                <a:off x="884104" y="4764591"/>
                <a:ext cx="362509" cy="246221"/>
              </a:xfrm>
              <a:prstGeom prst="rect">
                <a:avLst/>
              </a:prstGeom>
              <a:blipFill>
                <a:blip r:embed="rId4"/>
                <a:stretch>
                  <a:fillRect/>
                </a:stretch>
              </a:blipFill>
            </p:spPr>
            <p:txBody>
              <a:bodyPr/>
              <a:lstStyle/>
              <a:p>
                <a:r>
                  <a:rPr lang="fr-MA">
                    <a:noFill/>
                  </a:rPr>
                  <a:t> </a:t>
                </a:r>
              </a:p>
            </p:txBody>
          </p:sp>
        </mc:Fallback>
      </mc:AlternateContent>
      <p:sp>
        <p:nvSpPr>
          <p:cNvPr id="73" name="Line 6">
            <a:extLst>
              <a:ext uri="{FF2B5EF4-FFF2-40B4-BE49-F238E27FC236}">
                <a16:creationId xmlns:a16="http://schemas.microsoft.com/office/drawing/2014/main" id="{E969A943-FDA5-41F8-B86B-BEABAA25AC61}"/>
              </a:ext>
            </a:extLst>
          </p:cNvPr>
          <p:cNvSpPr>
            <a:spLocks noChangeShapeType="1"/>
          </p:cNvSpPr>
          <p:nvPr/>
        </p:nvSpPr>
        <p:spPr bwMode="auto">
          <a:xfrm>
            <a:off x="854883" y="5405540"/>
            <a:ext cx="2667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5" name="Line 8">
            <a:extLst>
              <a:ext uri="{FF2B5EF4-FFF2-40B4-BE49-F238E27FC236}">
                <a16:creationId xmlns:a16="http://schemas.microsoft.com/office/drawing/2014/main" id="{54A0014D-1EF3-43F9-BDCE-778E5BBC0721}"/>
              </a:ext>
            </a:extLst>
          </p:cNvPr>
          <p:cNvSpPr>
            <a:spLocks noChangeShapeType="1"/>
          </p:cNvSpPr>
          <p:nvPr/>
        </p:nvSpPr>
        <p:spPr bwMode="auto">
          <a:xfrm flipV="1">
            <a:off x="854884" y="3060759"/>
            <a:ext cx="9615" cy="234478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78" name="直接连接符 38">
            <a:extLst>
              <a:ext uri="{FF2B5EF4-FFF2-40B4-BE49-F238E27FC236}">
                <a16:creationId xmlns:a16="http://schemas.microsoft.com/office/drawing/2014/main" id="{51E40E4D-59E2-4FA0-8579-F0A617B2961B}"/>
              </a:ext>
            </a:extLst>
          </p:cNvPr>
          <p:cNvCxnSpPr>
            <a:stCxn id="75" idx="0"/>
          </p:cNvCxnSpPr>
          <p:nvPr/>
        </p:nvCxnSpPr>
        <p:spPr>
          <a:xfrm flipV="1">
            <a:off x="854886" y="3779351"/>
            <a:ext cx="2428619" cy="1626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文本框 40">
                <a:extLst>
                  <a:ext uri="{FF2B5EF4-FFF2-40B4-BE49-F238E27FC236}">
                    <a16:creationId xmlns:a16="http://schemas.microsoft.com/office/drawing/2014/main" id="{27638B30-CDBA-4D27-8D61-52CE2BA6D141}"/>
                  </a:ext>
                </a:extLst>
              </p:cNvPr>
              <p:cNvSpPr txBox="1"/>
              <p:nvPr/>
            </p:nvSpPr>
            <p:spPr>
              <a:xfrm>
                <a:off x="3526251" y="5405543"/>
                <a:ext cx="213199"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𝒙</m:t>
                      </m:r>
                    </m:oMath>
                  </m:oMathPara>
                </a14:m>
                <a:endParaRPr lang="zh-CN" altLang="en-US" sz="2000" b="1" dirty="0"/>
              </a:p>
            </p:txBody>
          </p:sp>
        </mc:Choice>
        <mc:Fallback xmlns="">
          <p:sp>
            <p:nvSpPr>
              <p:cNvPr id="80" name="文本框 40">
                <a:extLst>
                  <a:ext uri="{FF2B5EF4-FFF2-40B4-BE49-F238E27FC236}">
                    <a16:creationId xmlns:a16="http://schemas.microsoft.com/office/drawing/2014/main" id="{27638B30-CDBA-4D27-8D61-52CE2BA6D141}"/>
                  </a:ext>
                </a:extLst>
              </p:cNvPr>
              <p:cNvSpPr txBox="1">
                <a:spLocks noRot="1" noChangeAspect="1" noMove="1" noResize="1" noEditPoints="1" noAdjustHandles="1" noChangeArrowheads="1" noChangeShapeType="1" noTextEdit="1"/>
              </p:cNvSpPr>
              <p:nvPr/>
            </p:nvSpPr>
            <p:spPr>
              <a:xfrm>
                <a:off x="3526251" y="5405543"/>
                <a:ext cx="213199" cy="307777"/>
              </a:xfrm>
              <a:prstGeom prst="rect">
                <a:avLst/>
              </a:prstGeom>
              <a:blipFill>
                <a:blip r:embed="rId5"/>
                <a:stretch>
                  <a:fillRect l="-17143" r="-14286" b="-2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81" name="文本框 41">
                <a:extLst>
                  <a:ext uri="{FF2B5EF4-FFF2-40B4-BE49-F238E27FC236}">
                    <a16:creationId xmlns:a16="http://schemas.microsoft.com/office/drawing/2014/main" id="{0EC44C39-54AA-4E37-9592-61BC53F73C99}"/>
                  </a:ext>
                </a:extLst>
              </p:cNvPr>
              <p:cNvSpPr txBox="1"/>
              <p:nvPr/>
            </p:nvSpPr>
            <p:spPr>
              <a:xfrm>
                <a:off x="614610" y="5397787"/>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𝟎</m:t>
                      </m:r>
                    </m:oMath>
                  </m:oMathPara>
                </a14:m>
                <a:endParaRPr lang="zh-CN" altLang="en-US" sz="2000" b="1" dirty="0"/>
              </a:p>
            </p:txBody>
          </p:sp>
        </mc:Choice>
        <mc:Fallback xmlns="">
          <p:sp>
            <p:nvSpPr>
              <p:cNvPr id="81" name="文本框 41">
                <a:extLst>
                  <a:ext uri="{FF2B5EF4-FFF2-40B4-BE49-F238E27FC236}">
                    <a16:creationId xmlns:a16="http://schemas.microsoft.com/office/drawing/2014/main" id="{0EC44C39-54AA-4E37-9592-61BC53F73C99}"/>
                  </a:ext>
                </a:extLst>
              </p:cNvPr>
              <p:cNvSpPr txBox="1">
                <a:spLocks noRot="1" noChangeAspect="1" noMove="1" noResize="1" noEditPoints="1" noAdjustHandles="1" noChangeArrowheads="1" noChangeShapeType="1" noTextEdit="1"/>
              </p:cNvSpPr>
              <p:nvPr/>
            </p:nvSpPr>
            <p:spPr>
              <a:xfrm>
                <a:off x="614610" y="5397787"/>
                <a:ext cx="219612" cy="307777"/>
              </a:xfrm>
              <a:prstGeom prst="rect">
                <a:avLst/>
              </a:prstGeom>
              <a:blipFill>
                <a:blip r:embed="rId6"/>
                <a:stretch>
                  <a:fillRect l="-27778" r="-22222" b="-7843"/>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88" name="文本框 42">
                <a:extLst>
                  <a:ext uri="{FF2B5EF4-FFF2-40B4-BE49-F238E27FC236}">
                    <a16:creationId xmlns:a16="http://schemas.microsoft.com/office/drawing/2014/main" id="{F391630C-B542-4ABA-8637-9B8756A520C8}"/>
                  </a:ext>
                </a:extLst>
              </p:cNvPr>
              <p:cNvSpPr txBox="1"/>
              <p:nvPr/>
            </p:nvSpPr>
            <p:spPr>
              <a:xfrm>
                <a:off x="579513" y="2840198"/>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𝒚</m:t>
                      </m:r>
                    </m:oMath>
                  </m:oMathPara>
                </a14:m>
                <a:endParaRPr lang="zh-CN" altLang="en-US" sz="2000" b="1" dirty="0"/>
              </a:p>
            </p:txBody>
          </p:sp>
        </mc:Choice>
        <mc:Fallback xmlns="">
          <p:sp>
            <p:nvSpPr>
              <p:cNvPr id="88" name="文本框 42">
                <a:extLst>
                  <a:ext uri="{FF2B5EF4-FFF2-40B4-BE49-F238E27FC236}">
                    <a16:creationId xmlns:a16="http://schemas.microsoft.com/office/drawing/2014/main" id="{F391630C-B542-4ABA-8637-9B8756A520C8}"/>
                  </a:ext>
                </a:extLst>
              </p:cNvPr>
              <p:cNvSpPr txBox="1">
                <a:spLocks noRot="1" noChangeAspect="1" noMove="1" noResize="1" noEditPoints="1" noAdjustHandles="1" noChangeArrowheads="1" noChangeShapeType="1" noTextEdit="1"/>
              </p:cNvSpPr>
              <p:nvPr/>
            </p:nvSpPr>
            <p:spPr>
              <a:xfrm>
                <a:off x="579513" y="2840198"/>
                <a:ext cx="219612" cy="307777"/>
              </a:xfrm>
              <a:prstGeom prst="rect">
                <a:avLst/>
              </a:prstGeom>
              <a:blipFill>
                <a:blip r:embed="rId7"/>
                <a:stretch>
                  <a:fillRect l="-27778" r="-27778" b="-28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89" name="文本框 45">
                <a:extLst>
                  <a:ext uri="{FF2B5EF4-FFF2-40B4-BE49-F238E27FC236}">
                    <a16:creationId xmlns:a16="http://schemas.microsoft.com/office/drawing/2014/main" id="{666EE5D7-EE4C-40BE-A4DF-56143828C62E}"/>
                  </a:ext>
                </a:extLst>
              </p:cNvPr>
              <p:cNvSpPr txBox="1"/>
              <p:nvPr/>
            </p:nvSpPr>
            <p:spPr>
              <a:xfrm>
                <a:off x="1042519" y="3473441"/>
                <a:ext cx="213199"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𝒐</m:t>
                      </m:r>
                    </m:oMath>
                  </m:oMathPara>
                </a14:m>
                <a:endParaRPr lang="zh-CN" altLang="en-US" sz="2000" b="1" dirty="0"/>
              </a:p>
            </p:txBody>
          </p:sp>
        </mc:Choice>
        <mc:Fallback xmlns="">
          <p:sp>
            <p:nvSpPr>
              <p:cNvPr id="89" name="文本框 45">
                <a:extLst>
                  <a:ext uri="{FF2B5EF4-FFF2-40B4-BE49-F238E27FC236}">
                    <a16:creationId xmlns:a16="http://schemas.microsoft.com/office/drawing/2014/main" id="{666EE5D7-EE4C-40BE-A4DF-56143828C62E}"/>
                  </a:ext>
                </a:extLst>
              </p:cNvPr>
              <p:cNvSpPr txBox="1">
                <a:spLocks noRot="1" noChangeAspect="1" noMove="1" noResize="1" noEditPoints="1" noAdjustHandles="1" noChangeArrowheads="1" noChangeShapeType="1" noTextEdit="1"/>
              </p:cNvSpPr>
              <p:nvPr/>
            </p:nvSpPr>
            <p:spPr>
              <a:xfrm>
                <a:off x="1042519" y="3473441"/>
                <a:ext cx="213199" cy="307777"/>
              </a:xfrm>
              <a:prstGeom prst="rect">
                <a:avLst/>
              </a:prstGeom>
              <a:blipFill>
                <a:blip r:embed="rId8"/>
                <a:stretch>
                  <a:fillRect l="-17143" r="-14286" b="-2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90" name="文本框 46">
                <a:extLst>
                  <a:ext uri="{FF2B5EF4-FFF2-40B4-BE49-F238E27FC236}">
                    <a16:creationId xmlns:a16="http://schemas.microsoft.com/office/drawing/2014/main" id="{E1D0300F-860E-42B4-83E1-6E84EE9746A9}"/>
                  </a:ext>
                </a:extLst>
              </p:cNvPr>
              <p:cNvSpPr txBox="1"/>
              <p:nvPr/>
            </p:nvSpPr>
            <p:spPr>
              <a:xfrm>
                <a:off x="3224432" y="3471578"/>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b="1" i="1">
                              <a:latin typeface="Cambria Math" panose="02040503050406030204" pitchFamily="18" charset="0"/>
                            </a:rPr>
                          </m:ctrlPr>
                        </m:accPr>
                        <m:e>
                          <m:r>
                            <a:rPr lang="en-US" altLang="zh-CN" b="1" i="1">
                              <a:latin typeface="Cambria Math" panose="02040503050406030204" pitchFamily="18" charset="0"/>
                            </a:rPr>
                            <m:t>𝒂</m:t>
                          </m:r>
                        </m:e>
                      </m:acc>
                    </m:oMath>
                  </m:oMathPara>
                </a14:m>
                <a:endParaRPr lang="zh-CN" altLang="en-US" b="1" dirty="0"/>
              </a:p>
            </p:txBody>
          </p:sp>
        </mc:Choice>
        <mc:Fallback xmlns="">
          <p:sp>
            <p:nvSpPr>
              <p:cNvPr id="90" name="文本框 46">
                <a:extLst>
                  <a:ext uri="{FF2B5EF4-FFF2-40B4-BE49-F238E27FC236}">
                    <a16:creationId xmlns:a16="http://schemas.microsoft.com/office/drawing/2014/main" id="{E1D0300F-860E-42B4-83E1-6E84EE9746A9}"/>
                  </a:ext>
                </a:extLst>
              </p:cNvPr>
              <p:cNvSpPr txBox="1">
                <a:spLocks noRot="1" noChangeAspect="1" noMove="1" noResize="1" noEditPoints="1" noAdjustHandles="1" noChangeArrowheads="1" noChangeShapeType="1" noTextEdit="1"/>
              </p:cNvSpPr>
              <p:nvPr/>
            </p:nvSpPr>
            <p:spPr>
              <a:xfrm>
                <a:off x="3224432" y="3471578"/>
                <a:ext cx="201978" cy="276999"/>
              </a:xfrm>
              <a:prstGeom prst="rect">
                <a:avLst/>
              </a:prstGeom>
              <a:blipFill>
                <a:blip r:embed="rId9"/>
                <a:stretch>
                  <a:fillRect l="-15152" r="-18182"/>
                </a:stretch>
              </a:blipFill>
            </p:spPr>
            <p:txBody>
              <a:bodyPr/>
              <a:lstStyle/>
              <a:p>
                <a:r>
                  <a:rPr lang="fr-MA">
                    <a:noFill/>
                  </a:rPr>
                  <a:t> </a:t>
                </a:r>
              </a:p>
            </p:txBody>
          </p:sp>
        </mc:Fallback>
      </mc:AlternateContent>
      <p:sp>
        <p:nvSpPr>
          <p:cNvPr id="91" name="椭圆 48">
            <a:extLst>
              <a:ext uri="{FF2B5EF4-FFF2-40B4-BE49-F238E27FC236}">
                <a16:creationId xmlns:a16="http://schemas.microsoft.com/office/drawing/2014/main" id="{F14D6426-265A-4454-8B74-B9E08E0B97F0}"/>
              </a:ext>
            </a:extLst>
          </p:cNvPr>
          <p:cNvSpPr/>
          <p:nvPr/>
        </p:nvSpPr>
        <p:spPr>
          <a:xfrm>
            <a:off x="2233451" y="4402048"/>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92" name="椭圆 49">
            <a:extLst>
              <a:ext uri="{FF2B5EF4-FFF2-40B4-BE49-F238E27FC236}">
                <a16:creationId xmlns:a16="http://schemas.microsoft.com/office/drawing/2014/main" id="{DEEF200C-B2E6-41D8-8C9A-E67DB85510C4}"/>
              </a:ext>
            </a:extLst>
          </p:cNvPr>
          <p:cNvSpPr/>
          <p:nvPr/>
        </p:nvSpPr>
        <p:spPr>
          <a:xfrm>
            <a:off x="1805713" y="4684140"/>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93" name="椭圆 52">
            <a:extLst>
              <a:ext uri="{FF2B5EF4-FFF2-40B4-BE49-F238E27FC236}">
                <a16:creationId xmlns:a16="http://schemas.microsoft.com/office/drawing/2014/main" id="{B8A7A1D9-CA61-4931-8C5B-26AD05D0690C}"/>
              </a:ext>
            </a:extLst>
          </p:cNvPr>
          <p:cNvSpPr/>
          <p:nvPr/>
        </p:nvSpPr>
        <p:spPr>
          <a:xfrm>
            <a:off x="1206207" y="3778277"/>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94" name="右大括号 57">
            <a:extLst>
              <a:ext uri="{FF2B5EF4-FFF2-40B4-BE49-F238E27FC236}">
                <a16:creationId xmlns:a16="http://schemas.microsoft.com/office/drawing/2014/main" id="{A0D51D57-9818-4CA1-B4AF-749E06380AF0}"/>
              </a:ext>
            </a:extLst>
          </p:cNvPr>
          <p:cNvSpPr/>
          <p:nvPr/>
        </p:nvSpPr>
        <p:spPr>
          <a:xfrm rot="14159314">
            <a:off x="1867694" y="4092009"/>
            <a:ext cx="151563" cy="899789"/>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p:sp>
        <p:nvSpPr>
          <p:cNvPr id="95" name="右大括号 58">
            <a:extLst>
              <a:ext uri="{FF2B5EF4-FFF2-40B4-BE49-F238E27FC236}">
                <a16:creationId xmlns:a16="http://schemas.microsoft.com/office/drawing/2014/main" id="{D430EF56-5241-4DF0-8C17-652611277269}"/>
              </a:ext>
            </a:extLst>
          </p:cNvPr>
          <p:cNvSpPr/>
          <p:nvPr/>
        </p:nvSpPr>
        <p:spPr>
          <a:xfrm rot="14159314">
            <a:off x="2634640" y="3577425"/>
            <a:ext cx="151563" cy="899789"/>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96" name="文本框 60">
                <a:extLst>
                  <a:ext uri="{FF2B5EF4-FFF2-40B4-BE49-F238E27FC236}">
                    <a16:creationId xmlns:a16="http://schemas.microsoft.com/office/drawing/2014/main" id="{191B4376-10C0-4139-AF22-A1017FEDED86}"/>
                  </a:ext>
                </a:extLst>
              </p:cNvPr>
              <p:cNvSpPr txBox="1"/>
              <p:nvPr/>
            </p:nvSpPr>
            <p:spPr>
              <a:xfrm rot="19625161">
                <a:off x="1646936" y="4248967"/>
                <a:ext cx="362509"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oMath>
                  </m:oMathPara>
                </a14:m>
                <a:endParaRPr lang="zh-CN" altLang="en-US" sz="1600" b="1" dirty="0">
                  <a:solidFill>
                    <a:schemeClr val="accent1">
                      <a:lumMod val="75000"/>
                    </a:schemeClr>
                  </a:solidFill>
                </a:endParaRPr>
              </a:p>
            </p:txBody>
          </p:sp>
        </mc:Choice>
        <mc:Fallback xmlns="">
          <p:sp>
            <p:nvSpPr>
              <p:cNvPr id="96" name="文本框 60">
                <a:extLst>
                  <a:ext uri="{FF2B5EF4-FFF2-40B4-BE49-F238E27FC236}">
                    <a16:creationId xmlns:a16="http://schemas.microsoft.com/office/drawing/2014/main" id="{191B4376-10C0-4139-AF22-A1017FEDED86}"/>
                  </a:ext>
                </a:extLst>
              </p:cNvPr>
              <p:cNvSpPr txBox="1">
                <a:spLocks noRot="1" noChangeAspect="1" noMove="1" noResize="1" noEditPoints="1" noAdjustHandles="1" noChangeArrowheads="1" noChangeShapeType="1" noTextEdit="1"/>
              </p:cNvSpPr>
              <p:nvPr/>
            </p:nvSpPr>
            <p:spPr>
              <a:xfrm rot="19625161">
                <a:off x="1646936" y="4248967"/>
                <a:ext cx="362509" cy="246221"/>
              </a:xfrm>
              <a:prstGeom prst="rect">
                <a:avLst/>
              </a:prstGeom>
              <a:blipFill>
                <a:blip r:embed="rId10"/>
                <a:stretch>
                  <a:fillRect/>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97" name="文本框 62">
                <a:extLst>
                  <a:ext uri="{FF2B5EF4-FFF2-40B4-BE49-F238E27FC236}">
                    <a16:creationId xmlns:a16="http://schemas.microsoft.com/office/drawing/2014/main" id="{0A8FB5E0-12FB-4F7B-AF48-C9965B25ADCB}"/>
                  </a:ext>
                </a:extLst>
              </p:cNvPr>
              <p:cNvSpPr txBox="1"/>
              <p:nvPr/>
            </p:nvSpPr>
            <p:spPr>
              <a:xfrm rot="19625161">
                <a:off x="2413845" y="3731375"/>
                <a:ext cx="362509"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oMath>
                  </m:oMathPara>
                </a14:m>
                <a:endParaRPr lang="zh-CN" altLang="en-US" sz="1600" b="1" dirty="0">
                  <a:solidFill>
                    <a:schemeClr val="accent1">
                      <a:lumMod val="75000"/>
                    </a:schemeClr>
                  </a:solidFill>
                </a:endParaRPr>
              </a:p>
            </p:txBody>
          </p:sp>
        </mc:Choice>
        <mc:Fallback xmlns="">
          <p:sp>
            <p:nvSpPr>
              <p:cNvPr id="97" name="文本框 62">
                <a:extLst>
                  <a:ext uri="{FF2B5EF4-FFF2-40B4-BE49-F238E27FC236}">
                    <a16:creationId xmlns:a16="http://schemas.microsoft.com/office/drawing/2014/main" id="{0A8FB5E0-12FB-4F7B-AF48-C9965B25ADCB}"/>
                  </a:ext>
                </a:extLst>
              </p:cNvPr>
              <p:cNvSpPr txBox="1">
                <a:spLocks noRot="1" noChangeAspect="1" noMove="1" noResize="1" noEditPoints="1" noAdjustHandles="1" noChangeArrowheads="1" noChangeShapeType="1" noTextEdit="1"/>
              </p:cNvSpPr>
              <p:nvPr/>
            </p:nvSpPr>
            <p:spPr>
              <a:xfrm rot="19625161">
                <a:off x="2413845" y="3731375"/>
                <a:ext cx="362509" cy="246221"/>
              </a:xfrm>
              <a:prstGeom prst="rect">
                <a:avLst/>
              </a:prstGeom>
              <a:blipFill>
                <a:blip r:embed="rId11"/>
                <a:stretch>
                  <a:fillRect/>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98" name="矩形 2">
                <a:extLst>
                  <a:ext uri="{FF2B5EF4-FFF2-40B4-BE49-F238E27FC236}">
                    <a16:creationId xmlns:a16="http://schemas.microsoft.com/office/drawing/2014/main" id="{4CF8CF12-DA3A-42EA-9B43-CE177E1A5CF8}"/>
                  </a:ext>
                </a:extLst>
              </p:cNvPr>
              <p:cNvSpPr/>
              <p:nvPr/>
            </p:nvSpPr>
            <p:spPr>
              <a:xfrm>
                <a:off x="1593868" y="4835035"/>
                <a:ext cx="6714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cs typeface="Consolas" panose="020B0609020204030204" pitchFamily="49" charset="0"/>
                            </a:rPr>
                          </m:ctrlPr>
                        </m:accPr>
                        <m:e>
                          <m:r>
                            <a:rPr lang="en-US" altLang="zh-CN" i="1">
                              <a:latin typeface="Cambria Math" panose="02040503050406030204" pitchFamily="18" charset="0"/>
                              <a:cs typeface="Consolas" panose="020B0609020204030204" pitchFamily="49" charset="0"/>
                            </a:rPr>
                            <m:t>𝑎</m:t>
                          </m:r>
                        </m:e>
                      </m:acc>
                      <m:r>
                        <a:rPr lang="en-US" altLang="zh-CN" i="1" dirty="0">
                          <a:latin typeface="Cambria Math" panose="02040503050406030204" pitchFamily="18" charset="0"/>
                          <a:cs typeface="Consolas" panose="020B0609020204030204" pitchFamily="49" charset="0"/>
                        </a:rPr>
                        <m:t>⋅</m:t>
                      </m:r>
                      <m:acc>
                        <m:accPr>
                          <m:chr m:val="⃗"/>
                          <m:ctrlPr>
                            <a:rPr lang="en-US" altLang="zh-CN" i="1" dirty="0">
                              <a:latin typeface="Cambria Math" panose="02040503050406030204" pitchFamily="18" charset="0"/>
                              <a:cs typeface="Consolas" panose="020B0609020204030204" pitchFamily="49" charset="0"/>
                            </a:rPr>
                          </m:ctrlPr>
                        </m:accPr>
                        <m:e>
                          <m:r>
                            <a:rPr lang="en-US" altLang="zh-CN" i="1" dirty="0">
                              <a:latin typeface="Cambria Math" panose="02040503050406030204" pitchFamily="18" charset="0"/>
                              <a:cs typeface="Consolas" panose="020B0609020204030204" pitchFamily="49" charset="0"/>
                            </a:rPr>
                            <m:t>𝑜</m:t>
                          </m:r>
                        </m:e>
                      </m:acc>
                    </m:oMath>
                  </m:oMathPara>
                </a14:m>
                <a:endParaRPr lang="zh-CN" altLang="en-US" dirty="0"/>
              </a:p>
            </p:txBody>
          </p:sp>
        </mc:Choice>
        <mc:Fallback xmlns="">
          <p:sp>
            <p:nvSpPr>
              <p:cNvPr id="98" name="矩形 2">
                <a:extLst>
                  <a:ext uri="{FF2B5EF4-FFF2-40B4-BE49-F238E27FC236}">
                    <a16:creationId xmlns:a16="http://schemas.microsoft.com/office/drawing/2014/main" id="{4CF8CF12-DA3A-42EA-9B43-CE177E1A5CF8}"/>
                  </a:ext>
                </a:extLst>
              </p:cNvPr>
              <p:cNvSpPr>
                <a:spLocks noRot="1" noChangeAspect="1" noMove="1" noResize="1" noEditPoints="1" noAdjustHandles="1" noChangeArrowheads="1" noChangeShapeType="1" noTextEdit="1"/>
              </p:cNvSpPr>
              <p:nvPr/>
            </p:nvSpPr>
            <p:spPr>
              <a:xfrm>
                <a:off x="1593868" y="4835035"/>
                <a:ext cx="671466" cy="369332"/>
              </a:xfrm>
              <a:prstGeom prst="rect">
                <a:avLst/>
              </a:prstGeom>
              <a:blipFill>
                <a:blip r:embed="rId12"/>
                <a:stretch>
                  <a:fillRect t="-21311" r="-36937"/>
                </a:stretch>
              </a:blipFill>
            </p:spPr>
            <p:txBody>
              <a:bodyPr/>
              <a:lstStyle/>
              <a:p>
                <a:r>
                  <a:rPr lang="fr-MA">
                    <a:noFill/>
                  </a:rPr>
                  <a:t> </a:t>
                </a:r>
              </a:p>
            </p:txBody>
          </p:sp>
        </mc:Fallback>
      </mc:AlternateContent>
      <p:sp>
        <p:nvSpPr>
          <p:cNvPr id="99" name="右大括号 63">
            <a:extLst>
              <a:ext uri="{FF2B5EF4-FFF2-40B4-BE49-F238E27FC236}">
                <a16:creationId xmlns:a16="http://schemas.microsoft.com/office/drawing/2014/main" id="{8BF292E4-4760-4159-8FB7-DD074DE618CD}"/>
              </a:ext>
            </a:extLst>
          </p:cNvPr>
          <p:cNvSpPr/>
          <p:nvPr/>
        </p:nvSpPr>
        <p:spPr>
          <a:xfrm rot="3378261">
            <a:off x="2082574" y="4443840"/>
            <a:ext cx="151563" cy="547167"/>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100" name="文本框 78">
                <a:extLst>
                  <a:ext uri="{FF2B5EF4-FFF2-40B4-BE49-F238E27FC236}">
                    <a16:creationId xmlns:a16="http://schemas.microsoft.com/office/drawing/2014/main" id="{08314A8F-D7F1-41C7-8FEE-1E3DE1F12BEA}"/>
                  </a:ext>
                </a:extLst>
              </p:cNvPr>
              <p:cNvSpPr txBox="1"/>
              <p:nvPr/>
            </p:nvSpPr>
            <p:spPr>
              <a:xfrm>
                <a:off x="2242312" y="4760411"/>
                <a:ext cx="1513491" cy="492443"/>
              </a:xfrm>
              <a:prstGeom prst="rect">
                <a:avLst/>
              </a:prstGeom>
              <a:noFill/>
            </p:spPr>
            <p:txBody>
              <a:bodyPr wrap="square" lIns="0" tIns="0" rIns="0" bIns="0" rtlCol="0">
                <a:spAutoFit/>
              </a:bodyPr>
              <a:lstStyle/>
              <a:p>
                <a:r>
                  <a:rPr lang="en-US" altLang="zh-CN" sz="1600" b="1" dirty="0">
                    <a:solidFill>
                      <a:schemeClr val="accent1">
                        <a:lumMod val="75000"/>
                      </a:schemeClr>
                    </a:solidFill>
                  </a:rPr>
                  <a:t>random shift </a:t>
                </a:r>
                <a14:m>
                  <m:oMath xmlns:m="http://schemas.openxmlformats.org/officeDocument/2006/math">
                    <m:r>
                      <a:rPr lang="en-US" altLang="zh-CN" sz="1600" b="1" i="1">
                        <a:solidFill>
                          <a:schemeClr val="accent1">
                            <a:lumMod val="75000"/>
                          </a:schemeClr>
                        </a:solidFill>
                        <a:latin typeface="Cambria Math" panose="02040503050406030204" pitchFamily="18" charset="0"/>
                      </a:rPr>
                      <m:t>𝒃</m:t>
                    </m:r>
                  </m:oMath>
                </a14:m>
                <a:endParaRPr lang="zh-CN" altLang="en-US" sz="1600" b="1" dirty="0">
                  <a:solidFill>
                    <a:schemeClr val="accent1">
                      <a:lumMod val="75000"/>
                    </a:schemeClr>
                  </a:solidFill>
                </a:endParaRPr>
              </a:p>
            </p:txBody>
          </p:sp>
        </mc:Choice>
        <mc:Fallback xmlns="">
          <p:sp>
            <p:nvSpPr>
              <p:cNvPr id="100" name="文本框 78">
                <a:extLst>
                  <a:ext uri="{FF2B5EF4-FFF2-40B4-BE49-F238E27FC236}">
                    <a16:creationId xmlns:a16="http://schemas.microsoft.com/office/drawing/2014/main" id="{08314A8F-D7F1-41C7-8FEE-1E3DE1F12BEA}"/>
                  </a:ext>
                </a:extLst>
              </p:cNvPr>
              <p:cNvSpPr txBox="1">
                <a:spLocks noRot="1" noChangeAspect="1" noMove="1" noResize="1" noEditPoints="1" noAdjustHandles="1" noChangeArrowheads="1" noChangeShapeType="1" noTextEdit="1"/>
              </p:cNvSpPr>
              <p:nvPr/>
            </p:nvSpPr>
            <p:spPr>
              <a:xfrm>
                <a:off x="2242312" y="4760411"/>
                <a:ext cx="1513491" cy="492443"/>
              </a:xfrm>
              <a:prstGeom prst="rect">
                <a:avLst/>
              </a:prstGeom>
              <a:blipFill>
                <a:blip r:embed="rId13"/>
                <a:stretch>
                  <a:fillRect l="-8468" t="-13580" r="-1613" b="-3704"/>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101" name="矩形 80">
                <a:extLst>
                  <a:ext uri="{FF2B5EF4-FFF2-40B4-BE49-F238E27FC236}">
                    <a16:creationId xmlns:a16="http://schemas.microsoft.com/office/drawing/2014/main" id="{764F8E3A-0CCA-4A68-BB6E-F826E5B8E482}"/>
                  </a:ext>
                </a:extLst>
              </p:cNvPr>
              <p:cNvSpPr/>
              <p:nvPr/>
            </p:nvSpPr>
            <p:spPr>
              <a:xfrm>
                <a:off x="2309921" y="4359997"/>
                <a:ext cx="10772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cs typeface="Consolas" panose="020B0609020204030204" pitchFamily="49" charset="0"/>
                            </a:rPr>
                          </m:ctrlPr>
                        </m:accPr>
                        <m:e>
                          <m:r>
                            <a:rPr lang="en-US" altLang="zh-CN" i="1">
                              <a:latin typeface="Cambria Math" panose="02040503050406030204" pitchFamily="18" charset="0"/>
                              <a:cs typeface="Consolas" panose="020B0609020204030204" pitchFamily="49" charset="0"/>
                            </a:rPr>
                            <m:t>𝑎</m:t>
                          </m:r>
                        </m:e>
                      </m:acc>
                      <m:r>
                        <a:rPr lang="en-US" altLang="zh-CN" i="1" dirty="0">
                          <a:latin typeface="Cambria Math" panose="02040503050406030204" pitchFamily="18" charset="0"/>
                          <a:cs typeface="Consolas" panose="020B0609020204030204" pitchFamily="49" charset="0"/>
                        </a:rPr>
                        <m:t>⋅</m:t>
                      </m:r>
                      <m:acc>
                        <m:accPr>
                          <m:chr m:val="⃗"/>
                          <m:ctrlPr>
                            <a:rPr lang="en-US" altLang="zh-CN" i="1" dirty="0">
                              <a:latin typeface="Cambria Math" panose="02040503050406030204" pitchFamily="18" charset="0"/>
                              <a:cs typeface="Consolas" panose="020B0609020204030204" pitchFamily="49" charset="0"/>
                            </a:rPr>
                          </m:ctrlPr>
                        </m:accPr>
                        <m:e>
                          <m:r>
                            <a:rPr lang="en-US" altLang="zh-CN" i="1" dirty="0">
                              <a:latin typeface="Cambria Math" panose="02040503050406030204" pitchFamily="18" charset="0"/>
                              <a:cs typeface="Consolas" panose="020B0609020204030204" pitchFamily="49" charset="0"/>
                            </a:rPr>
                            <m:t>𝑜</m:t>
                          </m:r>
                        </m:e>
                      </m:acc>
                      <m:r>
                        <a:rPr lang="en-US" altLang="zh-CN" i="1" dirty="0">
                          <a:latin typeface="Cambria Math" panose="02040503050406030204" pitchFamily="18" charset="0"/>
                          <a:cs typeface="Consolas" panose="020B0609020204030204" pitchFamily="49" charset="0"/>
                        </a:rPr>
                        <m:t>+</m:t>
                      </m:r>
                      <m:r>
                        <a:rPr lang="en-US" altLang="zh-CN" i="1" dirty="0">
                          <a:latin typeface="Cambria Math" panose="02040503050406030204" pitchFamily="18" charset="0"/>
                          <a:cs typeface="Consolas" panose="020B0609020204030204" pitchFamily="49" charset="0"/>
                        </a:rPr>
                        <m:t>𝑏</m:t>
                      </m:r>
                    </m:oMath>
                  </m:oMathPara>
                </a14:m>
                <a:endParaRPr lang="zh-CN" altLang="en-US" dirty="0"/>
              </a:p>
            </p:txBody>
          </p:sp>
        </mc:Choice>
        <mc:Fallback xmlns="">
          <p:sp>
            <p:nvSpPr>
              <p:cNvPr id="101" name="矩形 80">
                <a:extLst>
                  <a:ext uri="{FF2B5EF4-FFF2-40B4-BE49-F238E27FC236}">
                    <a16:creationId xmlns:a16="http://schemas.microsoft.com/office/drawing/2014/main" id="{764F8E3A-0CCA-4A68-BB6E-F826E5B8E482}"/>
                  </a:ext>
                </a:extLst>
              </p:cNvPr>
              <p:cNvSpPr>
                <a:spLocks noRot="1" noChangeAspect="1" noMove="1" noResize="1" noEditPoints="1" noAdjustHandles="1" noChangeArrowheads="1" noChangeShapeType="1" noTextEdit="1"/>
              </p:cNvSpPr>
              <p:nvPr/>
            </p:nvSpPr>
            <p:spPr>
              <a:xfrm>
                <a:off x="2309921" y="4359997"/>
                <a:ext cx="1077282" cy="369332"/>
              </a:xfrm>
              <a:prstGeom prst="rect">
                <a:avLst/>
              </a:prstGeom>
              <a:blipFill>
                <a:blip r:embed="rId14"/>
                <a:stretch>
                  <a:fillRect t="-21311"/>
                </a:stretch>
              </a:blipFill>
            </p:spPr>
            <p:txBody>
              <a:bodyPr/>
              <a:lstStyle/>
              <a:p>
                <a:r>
                  <a:rPr lang="fr-MA">
                    <a:noFill/>
                  </a:rPr>
                  <a:t> </a:t>
                </a:r>
              </a:p>
            </p:txBody>
          </p:sp>
        </mc:Fallback>
      </mc:AlternateContent>
      <p:sp>
        <p:nvSpPr>
          <p:cNvPr id="102" name="文本框 81">
            <a:extLst>
              <a:ext uri="{FF2B5EF4-FFF2-40B4-BE49-F238E27FC236}">
                <a16:creationId xmlns:a16="http://schemas.microsoft.com/office/drawing/2014/main" id="{EA55EA53-8E2C-4B01-9EA0-9582F21923DC}"/>
              </a:ext>
            </a:extLst>
          </p:cNvPr>
          <p:cNvSpPr txBox="1"/>
          <p:nvPr/>
        </p:nvSpPr>
        <p:spPr>
          <a:xfrm>
            <a:off x="1526603" y="3667788"/>
            <a:ext cx="1132479" cy="492443"/>
          </a:xfrm>
          <a:prstGeom prst="rect">
            <a:avLst/>
          </a:prstGeom>
          <a:noFill/>
        </p:spPr>
        <p:txBody>
          <a:bodyPr wrap="square" lIns="0" tIns="0" rIns="0" bIns="0" rtlCol="0">
            <a:spAutoFit/>
          </a:bodyPr>
          <a:lstStyle/>
          <a:p>
            <a:r>
              <a:rPr lang="en-US" altLang="zh-CN" sz="1600" b="1" dirty="0">
                <a:solidFill>
                  <a:schemeClr val="accent1">
                    <a:lumMod val="75000"/>
                  </a:schemeClr>
                </a:solidFill>
              </a:rPr>
              <a:t>random projection</a:t>
            </a:r>
            <a:endParaRPr lang="zh-CN" altLang="en-US" sz="1600" b="1"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103" name="内容占位符 5">
                <a:extLst>
                  <a:ext uri="{FF2B5EF4-FFF2-40B4-BE49-F238E27FC236}">
                    <a16:creationId xmlns:a16="http://schemas.microsoft.com/office/drawing/2014/main" id="{A1C73577-D08F-4171-826D-50F0B1AA88DB}"/>
                  </a:ext>
                </a:extLst>
              </p:cNvPr>
              <p:cNvSpPr txBox="1">
                <a:spLocks/>
              </p:cNvSpPr>
              <p:nvPr/>
            </p:nvSpPr>
            <p:spPr>
              <a:xfrm>
                <a:off x="3910491" y="3286127"/>
                <a:ext cx="4747737" cy="2419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400"/>
                  </a:lnSpc>
                  <a:buNone/>
                </a:pPr>
                <a:r>
                  <a:rPr lang="en-US" altLang="zh-CN" sz="1800" b="1" dirty="0">
                    <a:solidFill>
                      <a:schemeClr val="accent1">
                        <a:lumMod val="75000"/>
                      </a:schemeClr>
                    </a:solidFill>
                    <a:cs typeface="Consolas" panose="020B0609020204030204" pitchFamily="49" charset="0"/>
                  </a:rPr>
                  <a:t>      Query-Oblivious Bucket Partition</a:t>
                </a:r>
                <a:r>
                  <a:rPr lang="en-US" altLang="zh-CN" sz="1800" dirty="0">
                    <a:solidFill>
                      <a:schemeClr val="accent1">
                        <a:lumMod val="75000"/>
                      </a:schemeClr>
                    </a:solidFill>
                    <a:cs typeface="Consolas" panose="020B0609020204030204" pitchFamily="49" charset="0"/>
                  </a:rPr>
                  <a:t>: </a:t>
                </a:r>
              </a:p>
              <a:p>
                <a:pPr lvl="1">
                  <a:lnSpc>
                    <a:spcPct val="100000"/>
                  </a:lnSpc>
                  <a:spcBef>
                    <a:spcPts val="1200"/>
                  </a:spcBef>
                  <a:buFont typeface="Calibri" panose="020F0502020204030204" pitchFamily="34" charset="0"/>
                  <a:buChar char="–"/>
                </a:pPr>
                <a:r>
                  <a:rPr lang="en-US" altLang="zh-CN" sz="1600" dirty="0">
                    <a:cs typeface="Consolas" panose="020B0609020204030204" pitchFamily="49" charset="0"/>
                  </a:rPr>
                  <a:t>Buckets are </a:t>
                </a:r>
                <a:r>
                  <a:rPr lang="en-US" altLang="zh-CN" sz="1600" b="1" i="1" dirty="0">
                    <a:cs typeface="Consolas" panose="020B0609020204030204" pitchFamily="49" charset="0"/>
                  </a:rPr>
                  <a:t>statically</a:t>
                </a:r>
                <a:r>
                  <a:rPr lang="en-US" altLang="zh-CN" sz="1600" dirty="0">
                    <a:cs typeface="Consolas" panose="020B0609020204030204" pitchFamily="49" charset="0"/>
                  </a:rPr>
                  <a:t> determined before any query arrives;</a:t>
                </a:r>
              </a:p>
              <a:p>
                <a:pPr lvl="1">
                  <a:lnSpc>
                    <a:spcPct val="100000"/>
                  </a:lnSpc>
                  <a:spcBef>
                    <a:spcPts val="1200"/>
                  </a:spcBef>
                  <a:buFont typeface="Calibri" panose="020F0502020204030204" pitchFamily="34" charset="0"/>
                  <a:buChar char="–"/>
                </a:pPr>
                <a:r>
                  <a:rPr lang="en-US" altLang="zh-CN" sz="1600" dirty="0">
                    <a:cs typeface="Consolas" panose="020B0609020204030204" pitchFamily="49" charset="0"/>
                  </a:rPr>
                  <a:t>Use the </a:t>
                </a:r>
                <a:r>
                  <a:rPr lang="en-US" altLang="zh-CN" sz="1600" b="1" dirty="0">
                    <a:cs typeface="Consolas" panose="020B0609020204030204" pitchFamily="49" charset="0"/>
                  </a:rPr>
                  <a:t>origin (i.e., “0”) as anchor</a:t>
                </a:r>
                <a:r>
                  <a:rPr lang="en-US" altLang="zh-CN" sz="1600" dirty="0">
                    <a:cs typeface="Consolas" panose="020B0609020204030204" pitchFamily="49" charset="0"/>
                  </a:rPr>
                  <a:t>;</a:t>
                </a:r>
              </a:p>
              <a:p>
                <a:pPr lvl="1">
                  <a:lnSpc>
                    <a:spcPct val="100000"/>
                  </a:lnSpc>
                  <a:spcBef>
                    <a:spcPts val="1200"/>
                  </a:spcBef>
                  <a:buFont typeface="Calibri" panose="020F0502020204030204" pitchFamily="34" charset="0"/>
                  <a:buChar char="–"/>
                </a:pPr>
                <a:r>
                  <a:rPr lang="en-US" altLang="zh-CN" sz="1600" dirty="0">
                    <a:cs typeface="Consolas" panose="020B0609020204030204" pitchFamily="49" charset="0"/>
                  </a:rPr>
                  <a:t>If </a:t>
                </a:r>
                <a14:m>
                  <m:oMath xmlns:m="http://schemas.openxmlformats.org/officeDocument/2006/math">
                    <m:sSub>
                      <m:sSubPr>
                        <m:ctrlPr>
                          <a:rPr lang="en-US" altLang="zh-CN" sz="1600" b="1" i="1">
                            <a:latin typeface="Cambria Math" panose="02040503050406030204" pitchFamily="18" charset="0"/>
                            <a:cs typeface="Consolas" panose="020B0609020204030204" pitchFamily="49" charset="0"/>
                          </a:rPr>
                        </m:ctrlPr>
                      </m:sSubPr>
                      <m:e>
                        <m:r>
                          <a:rPr lang="en-US" altLang="zh-CN" sz="1600" b="1" i="1">
                            <a:latin typeface="Cambria Math" panose="02040503050406030204" pitchFamily="18" charset="0"/>
                            <a:cs typeface="Consolas" panose="020B0609020204030204" pitchFamily="49" charset="0"/>
                          </a:rPr>
                          <m:t>𝒉</m:t>
                        </m:r>
                      </m:e>
                      <m:sub>
                        <m:acc>
                          <m:accPr>
                            <m:chr m:val="⃗"/>
                            <m:ctrlPr>
                              <a:rPr lang="en-US" altLang="zh-CN" sz="1600" b="1" i="1">
                                <a:latin typeface="Cambria Math" panose="02040503050406030204" pitchFamily="18" charset="0"/>
                                <a:cs typeface="Consolas" panose="020B0609020204030204" pitchFamily="49" charset="0"/>
                              </a:rPr>
                            </m:ctrlPr>
                          </m:accPr>
                          <m:e>
                            <m:r>
                              <a:rPr lang="en-US" altLang="zh-CN" sz="1600" b="1" i="1">
                                <a:latin typeface="Cambria Math" panose="02040503050406030204" pitchFamily="18" charset="0"/>
                                <a:cs typeface="Consolas" panose="020B0609020204030204" pitchFamily="49" charset="0"/>
                              </a:rPr>
                              <m:t>𝒂</m:t>
                            </m:r>
                          </m:e>
                        </m:acc>
                        <m:r>
                          <a:rPr lang="en-US" altLang="zh-CN" sz="1600" b="1" i="1">
                            <a:latin typeface="Cambria Math" panose="02040503050406030204" pitchFamily="18" charset="0"/>
                            <a:cs typeface="Consolas" panose="020B0609020204030204" pitchFamily="49" charset="0"/>
                          </a:rPr>
                          <m:t>,</m:t>
                        </m:r>
                        <m:r>
                          <a:rPr lang="en-US" altLang="zh-CN" sz="1600" b="1" i="1">
                            <a:latin typeface="Cambria Math" panose="02040503050406030204" pitchFamily="18" charset="0"/>
                            <a:cs typeface="Consolas" panose="020B0609020204030204" pitchFamily="49" charset="0"/>
                          </a:rPr>
                          <m:t>𝒃</m:t>
                        </m:r>
                      </m:sub>
                    </m:sSub>
                    <m:d>
                      <m:dPr>
                        <m:ctrlPr>
                          <a:rPr lang="en-US" altLang="zh-CN" sz="1600" b="1" i="1">
                            <a:latin typeface="Cambria Math" panose="02040503050406030204" pitchFamily="18" charset="0"/>
                            <a:cs typeface="Consolas" panose="020B0609020204030204" pitchFamily="49" charset="0"/>
                          </a:rPr>
                        </m:ctrlPr>
                      </m:dPr>
                      <m:e>
                        <m:r>
                          <a:rPr lang="en-US" altLang="zh-CN" sz="1600" b="1" i="1">
                            <a:latin typeface="Cambria Math" panose="02040503050406030204" pitchFamily="18" charset="0"/>
                            <a:cs typeface="Consolas" panose="020B0609020204030204" pitchFamily="49" charset="0"/>
                          </a:rPr>
                          <m:t>𝒐</m:t>
                        </m:r>
                      </m:e>
                    </m:d>
                    <m:r>
                      <a:rPr lang="en-US" altLang="zh-CN" sz="1600" b="1" i="1">
                        <a:latin typeface="Cambria Math" panose="02040503050406030204" pitchFamily="18" charset="0"/>
                        <a:cs typeface="Consolas" panose="020B0609020204030204" pitchFamily="49" charset="0"/>
                      </a:rPr>
                      <m:t>=</m:t>
                    </m:r>
                    <m:sSub>
                      <m:sSubPr>
                        <m:ctrlPr>
                          <a:rPr lang="en-US" altLang="zh-CN" sz="1600" b="1" i="1">
                            <a:latin typeface="Cambria Math" panose="02040503050406030204" pitchFamily="18" charset="0"/>
                            <a:cs typeface="Consolas" panose="020B0609020204030204" pitchFamily="49" charset="0"/>
                          </a:rPr>
                        </m:ctrlPr>
                      </m:sSubPr>
                      <m:e>
                        <m:r>
                          <a:rPr lang="en-US" altLang="zh-CN" sz="1600" b="1" i="1">
                            <a:latin typeface="Cambria Math" panose="02040503050406030204" pitchFamily="18" charset="0"/>
                            <a:cs typeface="Consolas" panose="020B0609020204030204" pitchFamily="49" charset="0"/>
                          </a:rPr>
                          <m:t>𝒉</m:t>
                        </m:r>
                      </m:e>
                      <m:sub>
                        <m:acc>
                          <m:accPr>
                            <m:chr m:val="⃗"/>
                            <m:ctrlPr>
                              <a:rPr lang="en-US" altLang="zh-CN" sz="1600" b="1" i="1">
                                <a:latin typeface="Cambria Math" panose="02040503050406030204" pitchFamily="18" charset="0"/>
                                <a:cs typeface="Consolas" panose="020B0609020204030204" pitchFamily="49" charset="0"/>
                              </a:rPr>
                            </m:ctrlPr>
                          </m:accPr>
                          <m:e>
                            <m:r>
                              <a:rPr lang="en-US" altLang="zh-CN" sz="1600" b="1" i="1">
                                <a:latin typeface="Cambria Math" panose="02040503050406030204" pitchFamily="18" charset="0"/>
                                <a:cs typeface="Consolas" panose="020B0609020204030204" pitchFamily="49" charset="0"/>
                              </a:rPr>
                              <m:t>𝒂</m:t>
                            </m:r>
                          </m:e>
                        </m:acc>
                        <m:r>
                          <a:rPr lang="en-US" altLang="zh-CN" sz="1600" b="1" i="1">
                            <a:latin typeface="Cambria Math" panose="02040503050406030204" pitchFamily="18" charset="0"/>
                            <a:cs typeface="Consolas" panose="020B0609020204030204" pitchFamily="49" charset="0"/>
                          </a:rPr>
                          <m:t>,</m:t>
                        </m:r>
                        <m:r>
                          <a:rPr lang="en-US" altLang="zh-CN" sz="1600" b="1" i="1">
                            <a:latin typeface="Cambria Math" panose="02040503050406030204" pitchFamily="18" charset="0"/>
                            <a:cs typeface="Consolas" panose="020B0609020204030204" pitchFamily="49" charset="0"/>
                          </a:rPr>
                          <m:t>𝒃</m:t>
                        </m:r>
                      </m:sub>
                    </m:sSub>
                    <m:d>
                      <m:dPr>
                        <m:ctrlPr>
                          <a:rPr lang="en-US" altLang="zh-CN" sz="1600" b="1" i="1">
                            <a:latin typeface="Cambria Math" panose="02040503050406030204" pitchFamily="18" charset="0"/>
                            <a:cs typeface="Consolas" panose="020B0609020204030204" pitchFamily="49" charset="0"/>
                          </a:rPr>
                        </m:ctrlPr>
                      </m:dPr>
                      <m:e>
                        <m:r>
                          <a:rPr lang="en-US" altLang="zh-CN" sz="1600" b="1" i="1">
                            <a:latin typeface="Cambria Math" panose="02040503050406030204" pitchFamily="18" charset="0"/>
                            <a:cs typeface="Consolas" panose="020B0609020204030204" pitchFamily="49" charset="0"/>
                          </a:rPr>
                          <m:t>𝒒</m:t>
                        </m:r>
                      </m:e>
                    </m:d>
                  </m:oMath>
                </a14:m>
                <a:r>
                  <a:rPr lang="en-US" altLang="zh-CN" sz="1600" dirty="0">
                    <a:cs typeface="Consolas" panose="020B0609020204030204" pitchFamily="49" charset="0"/>
                  </a:rPr>
                  <a:t>, we say </a:t>
                </a:r>
                <a14:m>
                  <m:oMath xmlns:m="http://schemas.openxmlformats.org/officeDocument/2006/math">
                    <m:r>
                      <a:rPr lang="en-US" altLang="zh-CN" sz="1600" b="1" i="1">
                        <a:latin typeface="Cambria Math" panose="02040503050406030204" pitchFamily="18" charset="0"/>
                        <a:cs typeface="Consolas" panose="020B0609020204030204" pitchFamily="49" charset="0"/>
                      </a:rPr>
                      <m:t>𝒐</m:t>
                    </m:r>
                  </m:oMath>
                </a14:m>
                <a:r>
                  <a:rPr lang="en-US" altLang="zh-CN" sz="1600" b="1" dirty="0">
                    <a:cs typeface="Consolas" panose="020B0609020204030204" pitchFamily="49" charset="0"/>
                  </a:rPr>
                  <a:t> and </a:t>
                </a:r>
                <a14:m>
                  <m:oMath xmlns:m="http://schemas.openxmlformats.org/officeDocument/2006/math">
                    <m:r>
                      <a:rPr lang="en-US" altLang="zh-CN" sz="1600" b="1" i="1">
                        <a:latin typeface="Cambria Math" panose="02040503050406030204" pitchFamily="18" charset="0"/>
                        <a:cs typeface="Consolas" panose="020B0609020204030204" pitchFamily="49" charset="0"/>
                      </a:rPr>
                      <m:t>𝒒</m:t>
                    </m:r>
                  </m:oMath>
                </a14:m>
                <a:r>
                  <a:rPr lang="en-US" altLang="zh-CN" sz="1600" b="1" dirty="0">
                    <a:cs typeface="Consolas" panose="020B0609020204030204" pitchFamily="49" charset="0"/>
                  </a:rPr>
                  <a:t> collide</a:t>
                </a:r>
                <a:r>
                  <a:rPr lang="en-US" altLang="zh-CN" sz="1600" dirty="0">
                    <a:cs typeface="Consolas" panose="020B0609020204030204" pitchFamily="49" charset="0"/>
                  </a:rPr>
                  <a:t> under </a:t>
                </a:r>
                <a14:m>
                  <m:oMath xmlns:m="http://schemas.openxmlformats.org/officeDocument/2006/math">
                    <m:sSub>
                      <m:sSubPr>
                        <m:ctrlPr>
                          <a:rPr lang="en-US" altLang="zh-CN" sz="1600" i="1">
                            <a:latin typeface="Cambria Math" panose="02040503050406030204" pitchFamily="18" charset="0"/>
                            <a:cs typeface="Consolas" panose="020B0609020204030204" pitchFamily="49" charset="0"/>
                          </a:rPr>
                        </m:ctrlPr>
                      </m:sSubPr>
                      <m:e>
                        <m:r>
                          <a:rPr lang="en-US" altLang="zh-CN" sz="1600">
                            <a:latin typeface="Cambria Math" panose="02040503050406030204" pitchFamily="18" charset="0"/>
                            <a:cs typeface="Consolas" panose="020B0609020204030204" pitchFamily="49" charset="0"/>
                          </a:rPr>
                          <m:t>h</m:t>
                        </m:r>
                      </m:e>
                      <m:sub>
                        <m:acc>
                          <m:accPr>
                            <m:chr m:val="⃗"/>
                            <m:ctrlPr>
                              <a:rPr lang="en-US" altLang="zh-CN" sz="1600" i="1">
                                <a:latin typeface="Cambria Math" panose="02040503050406030204" pitchFamily="18" charset="0"/>
                                <a:cs typeface="Consolas" panose="020B0609020204030204" pitchFamily="49" charset="0"/>
                              </a:rPr>
                            </m:ctrlPr>
                          </m:accPr>
                          <m:e>
                            <m:r>
                              <a:rPr lang="en-US" altLang="zh-CN" sz="1600">
                                <a:latin typeface="Cambria Math" panose="02040503050406030204" pitchFamily="18" charset="0"/>
                                <a:cs typeface="Consolas" panose="020B0609020204030204" pitchFamily="49" charset="0"/>
                              </a:rPr>
                              <m:t>𝑎</m:t>
                            </m:r>
                          </m:e>
                        </m:acc>
                        <m:r>
                          <a:rPr lang="en-US" altLang="zh-CN" sz="1600">
                            <a:latin typeface="Cambria Math" panose="02040503050406030204" pitchFamily="18" charset="0"/>
                            <a:cs typeface="Consolas" panose="020B0609020204030204" pitchFamily="49" charset="0"/>
                          </a:rPr>
                          <m:t>,</m:t>
                        </m:r>
                        <m:r>
                          <a:rPr lang="en-US" altLang="zh-CN" sz="1600">
                            <a:latin typeface="Cambria Math" panose="02040503050406030204" pitchFamily="18" charset="0"/>
                            <a:cs typeface="Consolas" panose="020B0609020204030204" pitchFamily="49" charset="0"/>
                          </a:rPr>
                          <m:t>𝑏</m:t>
                        </m:r>
                      </m:sub>
                    </m:sSub>
                    <m:d>
                      <m:dPr>
                        <m:ctrlPr>
                          <a:rPr lang="en-US" altLang="zh-CN" sz="1600" i="1">
                            <a:latin typeface="Cambria Math" panose="02040503050406030204" pitchFamily="18" charset="0"/>
                            <a:cs typeface="Consolas" panose="020B0609020204030204" pitchFamily="49" charset="0"/>
                          </a:rPr>
                        </m:ctrlPr>
                      </m:dPr>
                      <m:e>
                        <m:r>
                          <a:rPr lang="en-US" altLang="zh-CN" sz="1600">
                            <a:latin typeface="Cambria Math" panose="02040503050406030204" pitchFamily="18" charset="0"/>
                            <a:cs typeface="Consolas" panose="020B0609020204030204" pitchFamily="49" charset="0"/>
                          </a:rPr>
                          <m:t>⋅</m:t>
                        </m:r>
                      </m:e>
                    </m:d>
                  </m:oMath>
                </a14:m>
                <a:r>
                  <a:rPr lang="en-US" altLang="zh-CN" sz="1600" dirty="0">
                    <a:cs typeface="Consolas" panose="020B0609020204030204" pitchFamily="49" charset="0"/>
                  </a:rPr>
                  <a:t>.</a:t>
                </a:r>
              </a:p>
            </p:txBody>
          </p:sp>
        </mc:Choice>
        <mc:Fallback xmlns="">
          <p:sp>
            <p:nvSpPr>
              <p:cNvPr id="103" name="内容占位符 5">
                <a:extLst>
                  <a:ext uri="{FF2B5EF4-FFF2-40B4-BE49-F238E27FC236}">
                    <a16:creationId xmlns:a16="http://schemas.microsoft.com/office/drawing/2014/main" id="{A1C73577-D08F-4171-826D-50F0B1AA88DB}"/>
                  </a:ext>
                </a:extLst>
              </p:cNvPr>
              <p:cNvSpPr txBox="1">
                <a:spLocks noRot="1" noChangeAspect="1" noMove="1" noResize="1" noEditPoints="1" noAdjustHandles="1" noChangeArrowheads="1" noChangeShapeType="1" noTextEdit="1"/>
              </p:cNvSpPr>
              <p:nvPr/>
            </p:nvSpPr>
            <p:spPr>
              <a:xfrm>
                <a:off x="3910491" y="3286127"/>
                <a:ext cx="4747737" cy="2419437"/>
              </a:xfrm>
              <a:prstGeom prst="rect">
                <a:avLst/>
              </a:prstGeom>
              <a:blipFill>
                <a:blip r:embed="rId15"/>
                <a:stretch>
                  <a:fillRect t="-756"/>
                </a:stretch>
              </a:blipFill>
            </p:spPr>
            <p:txBody>
              <a:bodyPr/>
              <a:lstStyle/>
              <a:p>
                <a:r>
                  <a:rPr lang="en-US">
                    <a:noFill/>
                  </a:rPr>
                  <a:t> </a:t>
                </a:r>
              </a:p>
            </p:txBody>
          </p:sp>
        </mc:Fallback>
      </mc:AlternateContent>
      <p:sp>
        <p:nvSpPr>
          <p:cNvPr id="33" name="Title 1">
            <a:extLst>
              <a:ext uri="{FF2B5EF4-FFF2-40B4-BE49-F238E27FC236}">
                <a16:creationId xmlns:a16="http://schemas.microsoft.com/office/drawing/2014/main" id="{6785331A-67AE-45CF-A44F-A24275511B96}"/>
              </a:ext>
            </a:extLst>
          </p:cNvPr>
          <p:cNvSpPr txBox="1">
            <a:spLocks/>
          </p:cNvSpPr>
          <p:nvPr/>
        </p:nvSpPr>
        <p:spPr>
          <a:xfrm>
            <a:off x="7596781" y="5877499"/>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Q. Huang</a:t>
            </a:r>
            <a:endParaRPr lang="en-US" sz="1200" dirty="0">
              <a:latin typeface="+mn-lt"/>
            </a:endParaRPr>
          </a:p>
        </p:txBody>
      </p:sp>
      <p:sp>
        <p:nvSpPr>
          <p:cNvPr id="3" name="Espace réservé du pied de page 2">
            <a:extLst>
              <a:ext uri="{FF2B5EF4-FFF2-40B4-BE49-F238E27FC236}">
                <a16:creationId xmlns:a16="http://schemas.microsoft.com/office/drawing/2014/main" id="{818053BC-C4FC-4377-94D0-0AC6495F9749}"/>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F1A8E7A9-C2DD-493A-BF3B-B75D8452452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158</a:t>
            </a:fld>
            <a:endParaRPr lang="en-US" dirty="0"/>
          </a:p>
        </p:txBody>
      </p:sp>
    </p:spTree>
    <p:extLst>
      <p:ext uri="{BB962C8B-B14F-4D97-AF65-F5344CB8AC3E}">
        <p14:creationId xmlns:p14="http://schemas.microsoft.com/office/powerpoint/2010/main" val="260736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par>
                                <p:cTn id="8" presetID="16" presetClass="entr" presetSubtype="21"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barn(inVertical)">
                                      <p:cBhvr>
                                        <p:cTn id="13" dur="500"/>
                                        <p:tgtEl>
                                          <p:spTgt spid="9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arn(inVertical)">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wipe(down)">
                                      <p:cBhvr>
                                        <p:cTn id="21" dur="500"/>
                                        <p:tgtEl>
                                          <p:spTgt spid="9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wipe(down)">
                                      <p:cBhvr>
                                        <p:cTn id="24" dur="500"/>
                                        <p:tgtEl>
                                          <p:spTgt spid="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down)">
                                      <p:cBhvr>
                                        <p:cTn id="29" dur="500"/>
                                        <p:tgtEl>
                                          <p:spTgt spid="9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wipe(down)">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p:bldP spid="91" grpId="0" animBg="1"/>
      <p:bldP spid="92" grpId="0" animBg="1"/>
      <p:bldP spid="94" grpId="0" animBg="1"/>
      <p:bldP spid="95" grpId="0" animBg="1"/>
      <p:bldP spid="96" grpId="0"/>
      <p:bldP spid="97" grpId="0"/>
      <p:bldP spid="98" grpId="0"/>
      <p:bldP spid="99" grpId="0" animBg="1"/>
      <p:bldP spid="100" grpId="0"/>
      <p:bldP spid="101" grpId="0"/>
      <p:bldP spid="10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15</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QALSH</a:t>
            </a:r>
            <a:endParaRPr lang="en-US" dirty="0"/>
          </a:p>
        </p:txBody>
      </p:sp>
      <mc:AlternateContent xmlns:mc="http://schemas.openxmlformats.org/markup-compatibility/2006" xmlns:a14="http://schemas.microsoft.com/office/drawing/2010/main">
        <mc:Choice Requires="a14">
          <p:sp>
            <p:nvSpPr>
              <p:cNvPr id="33" name="内容占位符 5">
                <a:extLst>
                  <a:ext uri="{FF2B5EF4-FFF2-40B4-BE49-F238E27FC236}">
                    <a16:creationId xmlns:a16="http://schemas.microsoft.com/office/drawing/2014/main" id="{D58CD3BE-482E-4636-A3EA-EB4FA92144DE}"/>
                  </a:ext>
                </a:extLst>
              </p:cNvPr>
              <p:cNvSpPr txBox="1">
                <a:spLocks/>
              </p:cNvSpPr>
              <p:nvPr/>
            </p:nvSpPr>
            <p:spPr>
              <a:xfrm>
                <a:off x="167096" y="1663253"/>
                <a:ext cx="8809808" cy="102112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400"/>
                  </a:lnSpc>
                </a:pPr>
                <a:r>
                  <a:rPr lang="en-US" altLang="zh-CN" sz="1800" b="1" dirty="0">
                    <a:solidFill>
                      <a:schemeClr val="accent1">
                        <a:lumMod val="75000"/>
                      </a:schemeClr>
                    </a:solidFill>
                    <a:cs typeface="Consolas" panose="020B0609020204030204" pitchFamily="49" charset="0"/>
                  </a:rPr>
                  <a:t>Query-aware LSH function = random projection + query-aware bucket partition </a:t>
                </a:r>
              </a:p>
              <a:p>
                <a:pPr marL="0" indent="0">
                  <a:lnSpc>
                    <a:spcPct val="150000"/>
                  </a:lnSpc>
                  <a:spcAft>
                    <a:spcPts val="1200"/>
                  </a:spcAft>
                  <a:buNone/>
                </a:pPr>
                <a14:m>
                  <m:oMathPara xmlns:m="http://schemas.openxmlformats.org/officeDocument/2006/math">
                    <m:oMathParaPr>
                      <m:jc m:val="centerGroup"/>
                    </m:oMathParaPr>
                    <m:oMath xmlns:m="http://schemas.openxmlformats.org/officeDocument/2006/math">
                      <m:sSub>
                        <m:sSubPr>
                          <m:ctrlPr>
                            <a:rPr lang="en-US" altLang="zh-CN" sz="1800" b="1" i="1">
                              <a:latin typeface="Cambria Math" panose="02040503050406030204" pitchFamily="18" charset="0"/>
                              <a:cs typeface="Consolas" panose="020B0609020204030204" pitchFamily="49" charset="0"/>
                            </a:rPr>
                          </m:ctrlPr>
                        </m:sSubPr>
                        <m:e>
                          <m:r>
                            <a:rPr lang="en-US" altLang="zh-CN" sz="1800" b="1" i="1">
                              <a:latin typeface="Cambria Math" panose="02040503050406030204" pitchFamily="18" charset="0"/>
                              <a:cs typeface="Consolas" panose="020B0609020204030204" pitchFamily="49" charset="0"/>
                            </a:rPr>
                            <m:t>𝒉</m:t>
                          </m:r>
                        </m:e>
                        <m:sub>
                          <m:acc>
                            <m:accPr>
                              <m:chr m:val="⃗"/>
                              <m:ctrlPr>
                                <a:rPr lang="en-US" altLang="zh-CN" sz="1800" b="1" i="1">
                                  <a:latin typeface="Cambria Math" panose="02040503050406030204" pitchFamily="18" charset="0"/>
                                  <a:cs typeface="Consolas" panose="020B0609020204030204" pitchFamily="49" charset="0"/>
                                </a:rPr>
                              </m:ctrlPr>
                            </m:accPr>
                            <m:e>
                              <m:r>
                                <a:rPr lang="en-US" altLang="zh-CN" sz="1800" b="1" i="1">
                                  <a:latin typeface="Cambria Math" panose="02040503050406030204" pitchFamily="18" charset="0"/>
                                  <a:cs typeface="Consolas" panose="020B0609020204030204" pitchFamily="49" charset="0"/>
                                </a:rPr>
                                <m:t>𝒂</m:t>
                              </m:r>
                            </m:e>
                          </m:acc>
                        </m:sub>
                      </m:sSub>
                      <m:d>
                        <m:dPr>
                          <m:ctrlPr>
                            <a:rPr lang="en-US" altLang="zh-CN" sz="1800" b="1" i="1">
                              <a:latin typeface="Cambria Math" panose="02040503050406030204" pitchFamily="18" charset="0"/>
                              <a:cs typeface="Consolas" panose="020B0609020204030204" pitchFamily="49" charset="0"/>
                            </a:rPr>
                          </m:ctrlPr>
                        </m:dPr>
                        <m:e>
                          <m:r>
                            <a:rPr lang="en-US" altLang="zh-CN" sz="1800" b="1" i="1">
                              <a:latin typeface="Cambria Math" panose="02040503050406030204" pitchFamily="18" charset="0"/>
                              <a:cs typeface="Consolas" panose="020B0609020204030204" pitchFamily="49" charset="0"/>
                            </a:rPr>
                            <m:t>𝒐</m:t>
                          </m:r>
                        </m:e>
                      </m:d>
                      <m:r>
                        <a:rPr lang="en-US" altLang="zh-CN" sz="1800" b="1" i="1">
                          <a:latin typeface="Cambria Math" panose="02040503050406030204" pitchFamily="18" charset="0"/>
                          <a:cs typeface="Consolas" panose="020B0609020204030204" pitchFamily="49" charset="0"/>
                        </a:rPr>
                        <m:t>=</m:t>
                      </m:r>
                      <m:acc>
                        <m:accPr>
                          <m:chr m:val="⃗"/>
                          <m:ctrlPr>
                            <a:rPr lang="en-US" altLang="zh-CN" sz="1800" b="1" i="1">
                              <a:latin typeface="Cambria Math" panose="02040503050406030204" pitchFamily="18" charset="0"/>
                              <a:cs typeface="Consolas" panose="020B0609020204030204" pitchFamily="49" charset="0"/>
                            </a:rPr>
                          </m:ctrlPr>
                        </m:accPr>
                        <m:e>
                          <m:r>
                            <a:rPr lang="en-US" altLang="zh-CN" sz="1800" b="1" i="1">
                              <a:latin typeface="Cambria Math" panose="02040503050406030204" pitchFamily="18" charset="0"/>
                              <a:cs typeface="Consolas" panose="020B0609020204030204" pitchFamily="49" charset="0"/>
                            </a:rPr>
                            <m:t>𝒂</m:t>
                          </m:r>
                        </m:e>
                      </m:acc>
                      <m:r>
                        <a:rPr lang="en-US" altLang="zh-CN" sz="1800" b="1" i="1">
                          <a:latin typeface="Cambria Math" panose="02040503050406030204" pitchFamily="18" charset="0"/>
                          <a:cs typeface="Consolas" panose="020B0609020204030204" pitchFamily="49" charset="0"/>
                        </a:rPr>
                        <m:t>⋅</m:t>
                      </m:r>
                      <m:acc>
                        <m:accPr>
                          <m:chr m:val="⃗"/>
                          <m:ctrlPr>
                            <a:rPr lang="en-US" altLang="zh-CN" sz="1800" b="1" i="1">
                              <a:latin typeface="Cambria Math" panose="02040503050406030204" pitchFamily="18" charset="0"/>
                              <a:cs typeface="Consolas" panose="020B0609020204030204" pitchFamily="49" charset="0"/>
                            </a:rPr>
                          </m:ctrlPr>
                        </m:accPr>
                        <m:e>
                          <m:r>
                            <a:rPr lang="en-US" altLang="zh-CN" sz="1800" b="1" i="1">
                              <a:latin typeface="Cambria Math" panose="02040503050406030204" pitchFamily="18" charset="0"/>
                              <a:cs typeface="Consolas" panose="020B0609020204030204" pitchFamily="49" charset="0"/>
                            </a:rPr>
                            <m:t>𝒐</m:t>
                          </m:r>
                        </m:e>
                      </m:acc>
                    </m:oMath>
                  </m:oMathPara>
                </a14:m>
                <a:endParaRPr lang="en-US" altLang="zh-CN" sz="1800" b="1" dirty="0">
                  <a:cs typeface="Consolas" panose="020B0609020204030204" pitchFamily="49" charset="0"/>
                </a:endParaRPr>
              </a:p>
            </p:txBody>
          </p:sp>
        </mc:Choice>
        <mc:Fallback xmlns="">
          <p:sp>
            <p:nvSpPr>
              <p:cNvPr id="33" name="内容占位符 5">
                <a:extLst>
                  <a:ext uri="{FF2B5EF4-FFF2-40B4-BE49-F238E27FC236}">
                    <a16:creationId xmlns:a16="http://schemas.microsoft.com/office/drawing/2014/main" id="{D58CD3BE-482E-4636-A3EA-EB4FA92144DE}"/>
                  </a:ext>
                </a:extLst>
              </p:cNvPr>
              <p:cNvSpPr txBox="1">
                <a:spLocks noRot="1" noChangeAspect="1" noMove="1" noResize="1" noEditPoints="1" noAdjustHandles="1" noChangeArrowheads="1" noChangeShapeType="1" noTextEdit="1"/>
              </p:cNvSpPr>
              <p:nvPr/>
            </p:nvSpPr>
            <p:spPr>
              <a:xfrm>
                <a:off x="167096" y="1663253"/>
                <a:ext cx="8809808" cy="1021128"/>
              </a:xfrm>
              <a:prstGeom prst="rect">
                <a:avLst/>
              </a:prstGeom>
              <a:blipFill>
                <a:blip r:embed="rId3"/>
                <a:stretch>
                  <a:fillRect l="-415" t="-2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内容占位符 5">
                <a:extLst>
                  <a:ext uri="{FF2B5EF4-FFF2-40B4-BE49-F238E27FC236}">
                    <a16:creationId xmlns:a16="http://schemas.microsoft.com/office/drawing/2014/main" id="{D3DAD21D-8893-4478-BB89-C022BCFA6A50}"/>
                  </a:ext>
                </a:extLst>
              </p:cNvPr>
              <p:cNvSpPr txBox="1">
                <a:spLocks/>
              </p:cNvSpPr>
              <p:nvPr/>
            </p:nvSpPr>
            <p:spPr>
              <a:xfrm>
                <a:off x="3872389" y="3217926"/>
                <a:ext cx="4814412" cy="28381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400"/>
                  </a:lnSpc>
                  <a:buNone/>
                </a:pPr>
                <a:r>
                  <a:rPr lang="en-US" altLang="zh-CN" sz="1800" b="1" dirty="0">
                    <a:solidFill>
                      <a:schemeClr val="accent1">
                        <a:lumMod val="75000"/>
                      </a:schemeClr>
                    </a:solidFill>
                    <a:cs typeface="Consolas" panose="020B0609020204030204" pitchFamily="49" charset="0"/>
                  </a:rPr>
                  <a:t>      Query-Aware Bucket Partition</a:t>
                </a:r>
                <a:r>
                  <a:rPr lang="en-US" altLang="zh-CN" sz="1800" dirty="0">
                    <a:solidFill>
                      <a:schemeClr val="accent1">
                        <a:lumMod val="75000"/>
                      </a:schemeClr>
                    </a:solidFill>
                    <a:cs typeface="Consolas" panose="020B0609020204030204" pitchFamily="49" charset="0"/>
                  </a:rPr>
                  <a:t>: </a:t>
                </a:r>
              </a:p>
              <a:p>
                <a:pPr lvl="1">
                  <a:lnSpc>
                    <a:spcPct val="100000"/>
                  </a:lnSpc>
                  <a:spcBef>
                    <a:spcPts val="1200"/>
                  </a:spcBef>
                  <a:spcAft>
                    <a:spcPts val="600"/>
                  </a:spcAft>
                  <a:buFont typeface="Calibri" panose="020F0502020204030204" pitchFamily="34" charset="0"/>
                  <a:buChar char="–"/>
                </a:pPr>
                <a:r>
                  <a:rPr lang="en-US" altLang="zh-CN" sz="1600" dirty="0">
                    <a:cs typeface="Consolas" panose="020B0609020204030204" pitchFamily="49" charset="0"/>
                  </a:rPr>
                  <a:t>Buckets are </a:t>
                </a:r>
                <a:r>
                  <a:rPr lang="en-US" altLang="zh-CN" sz="1600" b="1" dirty="0">
                    <a:cs typeface="Consolas" panose="020B0609020204030204" pitchFamily="49" charset="0"/>
                  </a:rPr>
                  <a:t>dynamically </a:t>
                </a:r>
                <a:r>
                  <a:rPr lang="en-US" altLang="zh-CN" sz="1600" dirty="0">
                    <a:cs typeface="Consolas" panose="020B0609020204030204" pitchFamily="49" charset="0"/>
                  </a:rPr>
                  <a:t>determined when </a:t>
                </a:r>
                <a14:m>
                  <m:oMath xmlns:m="http://schemas.openxmlformats.org/officeDocument/2006/math">
                    <m:r>
                      <a:rPr lang="en-US" altLang="zh-CN" sz="1600" b="1" i="1">
                        <a:latin typeface="Cambria Math" panose="02040503050406030204" pitchFamily="18" charset="0"/>
                        <a:cs typeface="Consolas" panose="020B0609020204030204" pitchFamily="49" charset="0"/>
                      </a:rPr>
                      <m:t>𝒒</m:t>
                    </m:r>
                  </m:oMath>
                </a14:m>
                <a:r>
                  <a:rPr lang="en-US" altLang="zh-CN" sz="1600" dirty="0">
                    <a:cs typeface="Consolas" panose="020B0609020204030204" pitchFamily="49" charset="0"/>
                  </a:rPr>
                  <a:t> arrives;</a:t>
                </a:r>
              </a:p>
              <a:p>
                <a:pPr lvl="1">
                  <a:lnSpc>
                    <a:spcPct val="100000"/>
                  </a:lnSpc>
                  <a:spcBef>
                    <a:spcPts val="1200"/>
                  </a:spcBef>
                  <a:spcAft>
                    <a:spcPts val="600"/>
                  </a:spcAft>
                  <a:buFont typeface="Calibri" panose="020F0502020204030204" pitchFamily="34" charset="0"/>
                  <a:buChar char="–"/>
                </a:pPr>
                <a:r>
                  <a:rPr lang="en-US" altLang="zh-CN" sz="1600" dirty="0">
                    <a:cs typeface="Consolas" panose="020B0609020204030204" pitchFamily="49" charset="0"/>
                  </a:rPr>
                  <a:t>Use “</a:t>
                </a:r>
                <a14:m>
                  <m:oMath xmlns:m="http://schemas.openxmlformats.org/officeDocument/2006/math">
                    <m:sSub>
                      <m:sSubPr>
                        <m:ctrlPr>
                          <a:rPr lang="en-US" altLang="zh-CN" sz="1600" b="1" i="1">
                            <a:latin typeface="Cambria Math" panose="02040503050406030204" pitchFamily="18" charset="0"/>
                            <a:cs typeface="Consolas" panose="020B0609020204030204" pitchFamily="49" charset="0"/>
                          </a:rPr>
                        </m:ctrlPr>
                      </m:sSubPr>
                      <m:e>
                        <m:r>
                          <a:rPr lang="en-US" altLang="zh-CN" sz="1600" b="1" i="1">
                            <a:latin typeface="Cambria Math" panose="02040503050406030204" pitchFamily="18" charset="0"/>
                            <a:cs typeface="Consolas" panose="020B0609020204030204" pitchFamily="49" charset="0"/>
                          </a:rPr>
                          <m:t>𝒉</m:t>
                        </m:r>
                      </m:e>
                      <m:sub>
                        <m:acc>
                          <m:accPr>
                            <m:chr m:val="⃗"/>
                            <m:ctrlPr>
                              <a:rPr lang="en-US" altLang="zh-CN" sz="1600" b="1" i="1">
                                <a:latin typeface="Cambria Math" panose="02040503050406030204" pitchFamily="18" charset="0"/>
                                <a:cs typeface="Consolas" panose="020B0609020204030204" pitchFamily="49" charset="0"/>
                              </a:rPr>
                            </m:ctrlPr>
                          </m:accPr>
                          <m:e>
                            <m:r>
                              <a:rPr lang="en-US" altLang="zh-CN" sz="1600" b="1" i="1">
                                <a:latin typeface="Cambria Math" panose="02040503050406030204" pitchFamily="18" charset="0"/>
                                <a:cs typeface="Consolas" panose="020B0609020204030204" pitchFamily="49" charset="0"/>
                              </a:rPr>
                              <m:t>𝒂</m:t>
                            </m:r>
                          </m:e>
                        </m:acc>
                      </m:sub>
                    </m:sSub>
                    <m:r>
                      <a:rPr lang="en-US" altLang="zh-CN" sz="1600" b="1" i="1">
                        <a:latin typeface="Cambria Math" panose="02040503050406030204" pitchFamily="18" charset="0"/>
                        <a:cs typeface="Consolas" panose="020B0609020204030204" pitchFamily="49" charset="0"/>
                      </a:rPr>
                      <m:t>(</m:t>
                    </m:r>
                    <m:r>
                      <a:rPr lang="en-US" altLang="zh-CN" sz="1600" b="1" i="1">
                        <a:latin typeface="Cambria Math" panose="02040503050406030204" pitchFamily="18" charset="0"/>
                        <a:cs typeface="Consolas" panose="020B0609020204030204" pitchFamily="49" charset="0"/>
                      </a:rPr>
                      <m:t>𝒒</m:t>
                    </m:r>
                    <m:r>
                      <a:rPr lang="en-US" altLang="zh-CN" sz="1600" b="1" i="1">
                        <a:latin typeface="Cambria Math" panose="02040503050406030204" pitchFamily="18" charset="0"/>
                        <a:cs typeface="Consolas" panose="020B0609020204030204" pitchFamily="49" charset="0"/>
                      </a:rPr>
                      <m:t>)</m:t>
                    </m:r>
                  </m:oMath>
                </a14:m>
                <a:r>
                  <a:rPr lang="en-US" altLang="zh-CN" sz="1600" dirty="0">
                    <a:cs typeface="Consolas" panose="020B0609020204030204" pitchFamily="49" charset="0"/>
                  </a:rPr>
                  <a:t>”</a:t>
                </a:r>
                <a:r>
                  <a:rPr lang="en-US" altLang="zh-CN" sz="1600" b="1" dirty="0">
                    <a:cs typeface="Consolas" panose="020B0609020204030204" pitchFamily="49" charset="0"/>
                  </a:rPr>
                  <a:t> as anchor </a:t>
                </a:r>
                <a:r>
                  <a:rPr lang="en-US" altLang="zh-CN" sz="1600" dirty="0">
                    <a:cs typeface="Consolas" panose="020B0609020204030204" pitchFamily="49" charset="0"/>
                  </a:rPr>
                  <a:t>;</a:t>
                </a:r>
              </a:p>
              <a:p>
                <a:pPr lvl="1">
                  <a:lnSpc>
                    <a:spcPct val="100000"/>
                  </a:lnSpc>
                  <a:spcBef>
                    <a:spcPts val="1200"/>
                  </a:spcBef>
                  <a:spcAft>
                    <a:spcPts val="600"/>
                  </a:spcAft>
                  <a:buFont typeface="Calibri" panose="020F0502020204030204" pitchFamily="34" charset="0"/>
                  <a:buChar char="–"/>
                </a:pPr>
                <a:r>
                  <a:rPr lang="en-US" altLang="zh-CN" sz="1600" dirty="0">
                    <a:cs typeface="Consolas" panose="020B0609020204030204" pitchFamily="49" charset="0"/>
                  </a:rPr>
                  <a:t>If an object </a:t>
                </a:r>
                <a14:m>
                  <m:oMath xmlns:m="http://schemas.openxmlformats.org/officeDocument/2006/math">
                    <m:r>
                      <a:rPr lang="en-US" altLang="zh-CN" sz="1600" i="1">
                        <a:latin typeface="Cambria Math" panose="02040503050406030204" pitchFamily="18" charset="0"/>
                        <a:cs typeface="Consolas" panose="020B0609020204030204" pitchFamily="49" charset="0"/>
                      </a:rPr>
                      <m:t>𝑜</m:t>
                    </m:r>
                  </m:oMath>
                </a14:m>
                <a:r>
                  <a:rPr lang="en-US" altLang="zh-CN" sz="1600" dirty="0">
                    <a:cs typeface="Consolas" panose="020B0609020204030204" pitchFamily="49" charset="0"/>
                  </a:rPr>
                  <a:t> falls into the </a:t>
                </a:r>
                <a:r>
                  <a:rPr lang="en-US" altLang="zh-CN" sz="1600" b="1" dirty="0">
                    <a:cs typeface="Consolas" panose="020B0609020204030204" pitchFamily="49" charset="0"/>
                  </a:rPr>
                  <a:t>anchor bucket</a:t>
                </a:r>
                <a:r>
                  <a:rPr lang="en-US" altLang="zh-CN" sz="1600" dirty="0">
                    <a:cs typeface="Consolas" panose="020B0609020204030204" pitchFamily="49" charset="0"/>
                  </a:rPr>
                  <a:t>, i.e., </a:t>
                </a:r>
                <a14:m>
                  <m:oMath xmlns:m="http://schemas.openxmlformats.org/officeDocument/2006/math">
                    <m:d>
                      <m:dPr>
                        <m:begChr m:val="|"/>
                        <m:endChr m:val="|"/>
                        <m:ctrlPr>
                          <a:rPr lang="en-US" altLang="zh-CN" sz="1600" b="1" i="1">
                            <a:latin typeface="Cambria Math" panose="02040503050406030204" pitchFamily="18" charset="0"/>
                            <a:cs typeface="Consolas" panose="020B0609020204030204" pitchFamily="49" charset="0"/>
                          </a:rPr>
                        </m:ctrlPr>
                      </m:dPr>
                      <m:e>
                        <m:sSub>
                          <m:sSubPr>
                            <m:ctrlPr>
                              <a:rPr lang="en-US" altLang="zh-CN" sz="1600" b="1" i="1">
                                <a:latin typeface="Cambria Math" panose="02040503050406030204" pitchFamily="18" charset="0"/>
                                <a:cs typeface="Consolas" panose="020B0609020204030204" pitchFamily="49" charset="0"/>
                              </a:rPr>
                            </m:ctrlPr>
                          </m:sSubPr>
                          <m:e>
                            <m:r>
                              <a:rPr lang="en-US" altLang="zh-CN" sz="1600" b="1" i="1">
                                <a:latin typeface="Cambria Math" panose="02040503050406030204" pitchFamily="18" charset="0"/>
                                <a:cs typeface="Consolas" panose="020B0609020204030204" pitchFamily="49" charset="0"/>
                              </a:rPr>
                              <m:t>𝒉</m:t>
                            </m:r>
                          </m:e>
                          <m:sub>
                            <m:acc>
                              <m:accPr>
                                <m:chr m:val="⃗"/>
                                <m:ctrlPr>
                                  <a:rPr lang="en-US" altLang="zh-CN" sz="1600" b="1" i="1">
                                    <a:latin typeface="Cambria Math" panose="02040503050406030204" pitchFamily="18" charset="0"/>
                                    <a:cs typeface="Consolas" panose="020B0609020204030204" pitchFamily="49" charset="0"/>
                                  </a:rPr>
                                </m:ctrlPr>
                              </m:accPr>
                              <m:e>
                                <m:r>
                                  <a:rPr lang="en-US" altLang="zh-CN" sz="1600" b="1" i="1">
                                    <a:latin typeface="Cambria Math" panose="02040503050406030204" pitchFamily="18" charset="0"/>
                                    <a:cs typeface="Consolas" panose="020B0609020204030204" pitchFamily="49" charset="0"/>
                                  </a:rPr>
                                  <m:t>𝒂</m:t>
                                </m:r>
                              </m:e>
                            </m:acc>
                          </m:sub>
                        </m:sSub>
                        <m:d>
                          <m:dPr>
                            <m:ctrlPr>
                              <a:rPr lang="en-US" altLang="zh-CN" sz="1600" b="1" i="1">
                                <a:latin typeface="Cambria Math" panose="02040503050406030204" pitchFamily="18" charset="0"/>
                                <a:cs typeface="Consolas" panose="020B0609020204030204" pitchFamily="49" charset="0"/>
                              </a:rPr>
                            </m:ctrlPr>
                          </m:dPr>
                          <m:e>
                            <m:r>
                              <a:rPr lang="en-US" altLang="zh-CN" sz="1600" b="1" i="1">
                                <a:latin typeface="Cambria Math" panose="02040503050406030204" pitchFamily="18" charset="0"/>
                                <a:cs typeface="Consolas" panose="020B0609020204030204" pitchFamily="49" charset="0"/>
                              </a:rPr>
                              <m:t>𝒐</m:t>
                            </m:r>
                          </m:e>
                        </m:d>
                        <m:r>
                          <a:rPr lang="en-US" altLang="zh-CN" sz="1600" b="1" i="1">
                            <a:latin typeface="Cambria Math" panose="02040503050406030204" pitchFamily="18" charset="0"/>
                            <a:cs typeface="Consolas" panose="020B0609020204030204" pitchFamily="49" charset="0"/>
                          </a:rPr>
                          <m:t>−</m:t>
                        </m:r>
                        <m:sSub>
                          <m:sSubPr>
                            <m:ctrlPr>
                              <a:rPr lang="en-US" altLang="zh-CN" sz="1600" b="1" i="1">
                                <a:latin typeface="Cambria Math" panose="02040503050406030204" pitchFamily="18" charset="0"/>
                                <a:cs typeface="Consolas" panose="020B0609020204030204" pitchFamily="49" charset="0"/>
                              </a:rPr>
                            </m:ctrlPr>
                          </m:sSubPr>
                          <m:e>
                            <m:r>
                              <a:rPr lang="en-US" altLang="zh-CN" sz="1600" b="1" i="1">
                                <a:latin typeface="Cambria Math" panose="02040503050406030204" pitchFamily="18" charset="0"/>
                                <a:cs typeface="Consolas" panose="020B0609020204030204" pitchFamily="49" charset="0"/>
                              </a:rPr>
                              <m:t>𝒉</m:t>
                            </m:r>
                          </m:e>
                          <m:sub>
                            <m:acc>
                              <m:accPr>
                                <m:chr m:val="⃗"/>
                                <m:ctrlPr>
                                  <a:rPr lang="en-US" altLang="zh-CN" sz="1600" b="1" i="1">
                                    <a:latin typeface="Cambria Math" panose="02040503050406030204" pitchFamily="18" charset="0"/>
                                    <a:cs typeface="Consolas" panose="020B0609020204030204" pitchFamily="49" charset="0"/>
                                  </a:rPr>
                                </m:ctrlPr>
                              </m:accPr>
                              <m:e>
                                <m:r>
                                  <a:rPr lang="en-US" altLang="zh-CN" sz="1600" b="1" i="1">
                                    <a:latin typeface="Cambria Math" panose="02040503050406030204" pitchFamily="18" charset="0"/>
                                    <a:cs typeface="Consolas" panose="020B0609020204030204" pitchFamily="49" charset="0"/>
                                  </a:rPr>
                                  <m:t>𝒂</m:t>
                                </m:r>
                              </m:e>
                            </m:acc>
                          </m:sub>
                        </m:sSub>
                        <m:d>
                          <m:dPr>
                            <m:ctrlPr>
                              <a:rPr lang="en-US" altLang="zh-CN" sz="1600" b="1" i="1">
                                <a:latin typeface="Cambria Math" panose="02040503050406030204" pitchFamily="18" charset="0"/>
                                <a:cs typeface="Consolas" panose="020B0609020204030204" pitchFamily="49" charset="0"/>
                              </a:rPr>
                            </m:ctrlPr>
                          </m:dPr>
                          <m:e>
                            <m:r>
                              <a:rPr lang="en-US" altLang="zh-CN" sz="1600" b="1" i="1">
                                <a:latin typeface="Cambria Math" panose="02040503050406030204" pitchFamily="18" charset="0"/>
                                <a:cs typeface="Consolas" panose="020B0609020204030204" pitchFamily="49" charset="0"/>
                              </a:rPr>
                              <m:t>𝒒</m:t>
                            </m:r>
                          </m:e>
                        </m:d>
                      </m:e>
                    </m:d>
                    <m:r>
                      <a:rPr lang="en-US" altLang="zh-CN" sz="1600" b="1" i="1">
                        <a:latin typeface="Cambria Math" panose="02040503050406030204" pitchFamily="18" charset="0"/>
                        <a:cs typeface="Consolas" panose="020B0609020204030204" pitchFamily="49" charset="0"/>
                      </a:rPr>
                      <m:t>≤</m:t>
                    </m:r>
                    <m:f>
                      <m:fPr>
                        <m:ctrlPr>
                          <a:rPr lang="en-US" altLang="zh-CN" sz="1600" b="1" i="1">
                            <a:latin typeface="Cambria Math" panose="02040503050406030204" pitchFamily="18" charset="0"/>
                            <a:cs typeface="Consolas" panose="020B0609020204030204" pitchFamily="49" charset="0"/>
                          </a:rPr>
                        </m:ctrlPr>
                      </m:fPr>
                      <m:num>
                        <m:r>
                          <a:rPr lang="en-US" altLang="zh-CN" sz="1600" b="1" i="1">
                            <a:latin typeface="Cambria Math" panose="02040503050406030204" pitchFamily="18" charset="0"/>
                            <a:cs typeface="Consolas" panose="020B0609020204030204" pitchFamily="49" charset="0"/>
                          </a:rPr>
                          <m:t>𝒘</m:t>
                        </m:r>
                      </m:num>
                      <m:den>
                        <m:r>
                          <a:rPr lang="en-US" altLang="zh-CN" sz="1600" b="1" i="1">
                            <a:latin typeface="Cambria Math" panose="02040503050406030204" pitchFamily="18" charset="0"/>
                            <a:cs typeface="Consolas" panose="020B0609020204030204" pitchFamily="49" charset="0"/>
                          </a:rPr>
                          <m:t>𝟐</m:t>
                        </m:r>
                      </m:den>
                    </m:f>
                  </m:oMath>
                </a14:m>
                <a:r>
                  <a:rPr lang="en-US" altLang="zh-CN" sz="1600" dirty="0">
                    <a:cs typeface="Consolas" panose="020B0609020204030204" pitchFamily="49" charset="0"/>
                  </a:rPr>
                  <a:t>, we say </a:t>
                </a:r>
                <a14:m>
                  <m:oMath xmlns:m="http://schemas.openxmlformats.org/officeDocument/2006/math">
                    <m:r>
                      <a:rPr lang="en-US" altLang="zh-CN" sz="1600" b="1" i="1">
                        <a:latin typeface="Cambria Math" panose="02040503050406030204" pitchFamily="18" charset="0"/>
                        <a:cs typeface="Consolas" panose="020B0609020204030204" pitchFamily="49" charset="0"/>
                      </a:rPr>
                      <m:t>𝒐</m:t>
                    </m:r>
                  </m:oMath>
                </a14:m>
                <a:r>
                  <a:rPr lang="en-US" altLang="zh-CN" sz="1600" b="1" dirty="0">
                    <a:cs typeface="Consolas" panose="020B0609020204030204" pitchFamily="49" charset="0"/>
                  </a:rPr>
                  <a:t> and </a:t>
                </a:r>
                <a14:m>
                  <m:oMath xmlns:m="http://schemas.openxmlformats.org/officeDocument/2006/math">
                    <m:r>
                      <a:rPr lang="en-US" altLang="zh-CN" sz="1600" b="1" i="1">
                        <a:latin typeface="Cambria Math" panose="02040503050406030204" pitchFamily="18" charset="0"/>
                        <a:cs typeface="Consolas" panose="020B0609020204030204" pitchFamily="49" charset="0"/>
                      </a:rPr>
                      <m:t>𝒒</m:t>
                    </m:r>
                  </m:oMath>
                </a14:m>
                <a:r>
                  <a:rPr lang="en-US" altLang="zh-CN" sz="1600" b="1" dirty="0">
                    <a:cs typeface="Consolas" panose="020B0609020204030204" pitchFamily="49" charset="0"/>
                  </a:rPr>
                  <a:t> collide</a:t>
                </a:r>
                <a:r>
                  <a:rPr lang="en-US" altLang="zh-CN" sz="1600" b="1" dirty="0">
                    <a:solidFill>
                      <a:schemeClr val="accent1">
                        <a:lumMod val="75000"/>
                      </a:schemeClr>
                    </a:solidFill>
                    <a:cs typeface="Consolas" panose="020B0609020204030204" pitchFamily="49" charset="0"/>
                  </a:rPr>
                  <a:t> </a:t>
                </a:r>
                <a:r>
                  <a:rPr lang="en-US" altLang="zh-CN" sz="1600" dirty="0">
                    <a:cs typeface="Consolas" panose="020B0609020204030204" pitchFamily="49" charset="0"/>
                  </a:rPr>
                  <a:t>under </a:t>
                </a:r>
                <a14:m>
                  <m:oMath xmlns:m="http://schemas.openxmlformats.org/officeDocument/2006/math">
                    <m:sSub>
                      <m:sSubPr>
                        <m:ctrlPr>
                          <a:rPr lang="en-US" altLang="zh-CN" sz="1600" i="1">
                            <a:latin typeface="Cambria Math" panose="02040503050406030204" pitchFamily="18" charset="0"/>
                            <a:cs typeface="Consolas" panose="020B0609020204030204" pitchFamily="49" charset="0"/>
                          </a:rPr>
                        </m:ctrlPr>
                      </m:sSubPr>
                      <m:e>
                        <m:r>
                          <a:rPr lang="en-US" altLang="zh-CN" sz="1600" i="1">
                            <a:latin typeface="Cambria Math" panose="02040503050406030204" pitchFamily="18" charset="0"/>
                            <a:cs typeface="Consolas" panose="020B0609020204030204" pitchFamily="49" charset="0"/>
                          </a:rPr>
                          <m:t>h</m:t>
                        </m:r>
                      </m:e>
                      <m:sub>
                        <m:acc>
                          <m:accPr>
                            <m:chr m:val="⃗"/>
                            <m:ctrlPr>
                              <a:rPr lang="en-US" altLang="zh-CN" sz="1600" i="1">
                                <a:latin typeface="Cambria Math" panose="02040503050406030204" pitchFamily="18" charset="0"/>
                                <a:cs typeface="Consolas" panose="020B0609020204030204" pitchFamily="49" charset="0"/>
                              </a:rPr>
                            </m:ctrlPr>
                          </m:accPr>
                          <m:e>
                            <m:r>
                              <a:rPr lang="en-US" altLang="zh-CN" sz="1600" i="1">
                                <a:latin typeface="Cambria Math" panose="02040503050406030204" pitchFamily="18" charset="0"/>
                                <a:cs typeface="Consolas" panose="020B0609020204030204" pitchFamily="49" charset="0"/>
                              </a:rPr>
                              <m:t>𝑎</m:t>
                            </m:r>
                          </m:e>
                        </m:acc>
                      </m:sub>
                    </m:sSub>
                    <m:d>
                      <m:dPr>
                        <m:ctrlPr>
                          <a:rPr lang="en-US" altLang="zh-CN" sz="1600" i="1">
                            <a:latin typeface="Cambria Math" panose="02040503050406030204" pitchFamily="18" charset="0"/>
                            <a:cs typeface="Consolas" panose="020B0609020204030204" pitchFamily="49" charset="0"/>
                          </a:rPr>
                        </m:ctrlPr>
                      </m:dPr>
                      <m:e>
                        <m:r>
                          <a:rPr lang="en-US" altLang="zh-CN" sz="1600" i="1">
                            <a:latin typeface="Cambria Math" panose="02040503050406030204" pitchFamily="18" charset="0"/>
                            <a:cs typeface="Consolas" panose="020B0609020204030204" pitchFamily="49" charset="0"/>
                          </a:rPr>
                          <m:t>⋅</m:t>
                        </m:r>
                      </m:e>
                    </m:d>
                  </m:oMath>
                </a14:m>
                <a:r>
                  <a:rPr lang="en-US" altLang="zh-CN" sz="1600" dirty="0">
                    <a:cs typeface="Consolas" panose="020B0609020204030204" pitchFamily="49" charset="0"/>
                  </a:rPr>
                  <a:t>.</a:t>
                </a:r>
              </a:p>
            </p:txBody>
          </p:sp>
        </mc:Choice>
        <mc:Fallback xmlns="">
          <p:sp>
            <p:nvSpPr>
              <p:cNvPr id="35" name="内容占位符 5">
                <a:extLst>
                  <a:ext uri="{FF2B5EF4-FFF2-40B4-BE49-F238E27FC236}">
                    <a16:creationId xmlns:a16="http://schemas.microsoft.com/office/drawing/2014/main" id="{D3DAD21D-8893-4478-BB89-C022BCFA6A50}"/>
                  </a:ext>
                </a:extLst>
              </p:cNvPr>
              <p:cNvSpPr txBox="1">
                <a:spLocks noRot="1" noChangeAspect="1" noMove="1" noResize="1" noEditPoints="1" noAdjustHandles="1" noChangeArrowheads="1" noChangeShapeType="1" noTextEdit="1"/>
              </p:cNvSpPr>
              <p:nvPr/>
            </p:nvSpPr>
            <p:spPr>
              <a:xfrm>
                <a:off x="3872389" y="3217926"/>
                <a:ext cx="4814412" cy="2838153"/>
              </a:xfrm>
              <a:prstGeom prst="rect">
                <a:avLst/>
              </a:prstGeom>
              <a:blipFill>
                <a:blip r:embed="rId4"/>
                <a:stretch>
                  <a:fillRect t="-860"/>
                </a:stretch>
              </a:blipFill>
            </p:spPr>
            <p:txBody>
              <a:bodyPr/>
              <a:lstStyle/>
              <a:p>
                <a:r>
                  <a:rPr lang="en-US">
                    <a:noFill/>
                  </a:rPr>
                  <a:t> </a:t>
                </a:r>
              </a:p>
            </p:txBody>
          </p:sp>
        </mc:Fallback>
      </mc:AlternateContent>
      <p:cxnSp>
        <p:nvCxnSpPr>
          <p:cNvPr id="58" name="直接连接符 29">
            <a:extLst>
              <a:ext uri="{FF2B5EF4-FFF2-40B4-BE49-F238E27FC236}">
                <a16:creationId xmlns:a16="http://schemas.microsoft.com/office/drawing/2014/main" id="{F701F5F4-2C5D-4835-B28F-2AF0C149A561}"/>
              </a:ext>
            </a:extLst>
          </p:cNvPr>
          <p:cNvCxnSpPr/>
          <p:nvPr/>
        </p:nvCxnSpPr>
        <p:spPr>
          <a:xfrm>
            <a:off x="1296209" y="3894755"/>
            <a:ext cx="513555" cy="77847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Line 6">
            <a:extLst>
              <a:ext uri="{FF2B5EF4-FFF2-40B4-BE49-F238E27FC236}">
                <a16:creationId xmlns:a16="http://schemas.microsoft.com/office/drawing/2014/main" id="{9C7BCF9F-830E-46AF-850D-D0ED315171B9}"/>
              </a:ext>
            </a:extLst>
          </p:cNvPr>
          <p:cNvSpPr>
            <a:spLocks noChangeShapeType="1"/>
          </p:cNvSpPr>
          <p:nvPr/>
        </p:nvSpPr>
        <p:spPr bwMode="auto">
          <a:xfrm>
            <a:off x="854883" y="5405540"/>
            <a:ext cx="2667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0" name="Line 8">
            <a:extLst>
              <a:ext uri="{FF2B5EF4-FFF2-40B4-BE49-F238E27FC236}">
                <a16:creationId xmlns:a16="http://schemas.microsoft.com/office/drawing/2014/main" id="{ECB94427-022F-49CB-830F-D328526A6B33}"/>
              </a:ext>
            </a:extLst>
          </p:cNvPr>
          <p:cNvSpPr>
            <a:spLocks noChangeShapeType="1"/>
          </p:cNvSpPr>
          <p:nvPr/>
        </p:nvSpPr>
        <p:spPr bwMode="auto">
          <a:xfrm flipV="1">
            <a:off x="854884" y="3060759"/>
            <a:ext cx="9615" cy="234478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61" name="直接连接符 36">
            <a:extLst>
              <a:ext uri="{FF2B5EF4-FFF2-40B4-BE49-F238E27FC236}">
                <a16:creationId xmlns:a16="http://schemas.microsoft.com/office/drawing/2014/main" id="{A5883218-45AE-4374-B211-64B95E8B20C4}"/>
              </a:ext>
            </a:extLst>
          </p:cNvPr>
          <p:cNvCxnSpPr>
            <a:stCxn id="60" idx="0"/>
          </p:cNvCxnSpPr>
          <p:nvPr/>
        </p:nvCxnSpPr>
        <p:spPr>
          <a:xfrm flipV="1">
            <a:off x="854886" y="3779351"/>
            <a:ext cx="2428619" cy="1626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文本框 37">
                <a:extLst>
                  <a:ext uri="{FF2B5EF4-FFF2-40B4-BE49-F238E27FC236}">
                    <a16:creationId xmlns:a16="http://schemas.microsoft.com/office/drawing/2014/main" id="{99E81825-B701-449D-8A63-518E01E147EF}"/>
                  </a:ext>
                </a:extLst>
              </p:cNvPr>
              <p:cNvSpPr txBox="1"/>
              <p:nvPr/>
            </p:nvSpPr>
            <p:spPr>
              <a:xfrm>
                <a:off x="3526251" y="5405543"/>
                <a:ext cx="213199"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𝒙</m:t>
                      </m:r>
                    </m:oMath>
                  </m:oMathPara>
                </a14:m>
                <a:endParaRPr lang="zh-CN" altLang="en-US" sz="2000" b="1" dirty="0"/>
              </a:p>
            </p:txBody>
          </p:sp>
        </mc:Choice>
        <mc:Fallback xmlns="">
          <p:sp>
            <p:nvSpPr>
              <p:cNvPr id="62" name="文本框 37">
                <a:extLst>
                  <a:ext uri="{FF2B5EF4-FFF2-40B4-BE49-F238E27FC236}">
                    <a16:creationId xmlns:a16="http://schemas.microsoft.com/office/drawing/2014/main" id="{99E81825-B701-449D-8A63-518E01E147EF}"/>
                  </a:ext>
                </a:extLst>
              </p:cNvPr>
              <p:cNvSpPr txBox="1">
                <a:spLocks noRot="1" noChangeAspect="1" noMove="1" noResize="1" noEditPoints="1" noAdjustHandles="1" noChangeArrowheads="1" noChangeShapeType="1" noTextEdit="1"/>
              </p:cNvSpPr>
              <p:nvPr/>
            </p:nvSpPr>
            <p:spPr>
              <a:xfrm>
                <a:off x="3526251" y="5405543"/>
                <a:ext cx="213199" cy="307777"/>
              </a:xfrm>
              <a:prstGeom prst="rect">
                <a:avLst/>
              </a:prstGeom>
              <a:blipFill>
                <a:blip r:embed="rId5"/>
                <a:stretch>
                  <a:fillRect l="-17143" r="-14286" b="-2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3" name="文本框 38">
                <a:extLst>
                  <a:ext uri="{FF2B5EF4-FFF2-40B4-BE49-F238E27FC236}">
                    <a16:creationId xmlns:a16="http://schemas.microsoft.com/office/drawing/2014/main" id="{905186F9-5BEE-4AA3-AA98-F82F05F919C0}"/>
                  </a:ext>
                </a:extLst>
              </p:cNvPr>
              <p:cNvSpPr txBox="1"/>
              <p:nvPr/>
            </p:nvSpPr>
            <p:spPr>
              <a:xfrm>
                <a:off x="614610" y="5397787"/>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𝟎</m:t>
                      </m:r>
                    </m:oMath>
                  </m:oMathPara>
                </a14:m>
                <a:endParaRPr lang="zh-CN" altLang="en-US" sz="2000" b="1" dirty="0"/>
              </a:p>
            </p:txBody>
          </p:sp>
        </mc:Choice>
        <mc:Fallback xmlns="">
          <p:sp>
            <p:nvSpPr>
              <p:cNvPr id="63" name="文本框 38">
                <a:extLst>
                  <a:ext uri="{FF2B5EF4-FFF2-40B4-BE49-F238E27FC236}">
                    <a16:creationId xmlns:a16="http://schemas.microsoft.com/office/drawing/2014/main" id="{905186F9-5BEE-4AA3-AA98-F82F05F919C0}"/>
                  </a:ext>
                </a:extLst>
              </p:cNvPr>
              <p:cNvSpPr txBox="1">
                <a:spLocks noRot="1" noChangeAspect="1" noMove="1" noResize="1" noEditPoints="1" noAdjustHandles="1" noChangeArrowheads="1" noChangeShapeType="1" noTextEdit="1"/>
              </p:cNvSpPr>
              <p:nvPr/>
            </p:nvSpPr>
            <p:spPr>
              <a:xfrm>
                <a:off x="614610" y="5397787"/>
                <a:ext cx="219612" cy="307777"/>
              </a:xfrm>
              <a:prstGeom prst="rect">
                <a:avLst/>
              </a:prstGeom>
              <a:blipFill>
                <a:blip r:embed="rId6"/>
                <a:stretch>
                  <a:fillRect l="-27778" r="-22222" b="-7843"/>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4" name="文本框 39">
                <a:extLst>
                  <a:ext uri="{FF2B5EF4-FFF2-40B4-BE49-F238E27FC236}">
                    <a16:creationId xmlns:a16="http://schemas.microsoft.com/office/drawing/2014/main" id="{31E0A9CC-7669-4EDC-8A05-E1D60F6F4594}"/>
                  </a:ext>
                </a:extLst>
              </p:cNvPr>
              <p:cNvSpPr txBox="1"/>
              <p:nvPr/>
            </p:nvSpPr>
            <p:spPr>
              <a:xfrm>
                <a:off x="579513" y="2840198"/>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𝒚</m:t>
                      </m:r>
                    </m:oMath>
                  </m:oMathPara>
                </a14:m>
                <a:endParaRPr lang="zh-CN" altLang="en-US" sz="2000" b="1" dirty="0"/>
              </a:p>
            </p:txBody>
          </p:sp>
        </mc:Choice>
        <mc:Fallback xmlns="">
          <p:sp>
            <p:nvSpPr>
              <p:cNvPr id="64" name="文本框 39">
                <a:extLst>
                  <a:ext uri="{FF2B5EF4-FFF2-40B4-BE49-F238E27FC236}">
                    <a16:creationId xmlns:a16="http://schemas.microsoft.com/office/drawing/2014/main" id="{31E0A9CC-7669-4EDC-8A05-E1D60F6F4594}"/>
                  </a:ext>
                </a:extLst>
              </p:cNvPr>
              <p:cNvSpPr txBox="1">
                <a:spLocks noRot="1" noChangeAspect="1" noMove="1" noResize="1" noEditPoints="1" noAdjustHandles="1" noChangeArrowheads="1" noChangeShapeType="1" noTextEdit="1"/>
              </p:cNvSpPr>
              <p:nvPr/>
            </p:nvSpPr>
            <p:spPr>
              <a:xfrm>
                <a:off x="579513" y="2840198"/>
                <a:ext cx="219612" cy="307777"/>
              </a:xfrm>
              <a:prstGeom prst="rect">
                <a:avLst/>
              </a:prstGeom>
              <a:blipFill>
                <a:blip r:embed="rId7"/>
                <a:stretch>
                  <a:fillRect l="-27778" r="-27778" b="-28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5" name="文本框 40">
                <a:extLst>
                  <a:ext uri="{FF2B5EF4-FFF2-40B4-BE49-F238E27FC236}">
                    <a16:creationId xmlns:a16="http://schemas.microsoft.com/office/drawing/2014/main" id="{57B56F34-7F53-43C3-8417-E34CA53B3FFA}"/>
                  </a:ext>
                </a:extLst>
              </p:cNvPr>
              <p:cNvSpPr txBox="1"/>
              <p:nvPr/>
            </p:nvSpPr>
            <p:spPr>
              <a:xfrm>
                <a:off x="1042519" y="3473441"/>
                <a:ext cx="221214"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𝒒</m:t>
                      </m:r>
                    </m:oMath>
                  </m:oMathPara>
                </a14:m>
                <a:endParaRPr lang="zh-CN" altLang="en-US" sz="2000" b="1" dirty="0"/>
              </a:p>
            </p:txBody>
          </p:sp>
        </mc:Choice>
        <mc:Fallback xmlns="">
          <p:sp>
            <p:nvSpPr>
              <p:cNvPr id="65" name="文本框 40">
                <a:extLst>
                  <a:ext uri="{FF2B5EF4-FFF2-40B4-BE49-F238E27FC236}">
                    <a16:creationId xmlns:a16="http://schemas.microsoft.com/office/drawing/2014/main" id="{57B56F34-7F53-43C3-8417-E34CA53B3FFA}"/>
                  </a:ext>
                </a:extLst>
              </p:cNvPr>
              <p:cNvSpPr txBox="1">
                <a:spLocks noRot="1" noChangeAspect="1" noMove="1" noResize="1" noEditPoints="1" noAdjustHandles="1" noChangeArrowheads="1" noChangeShapeType="1" noTextEdit="1"/>
              </p:cNvSpPr>
              <p:nvPr/>
            </p:nvSpPr>
            <p:spPr>
              <a:xfrm>
                <a:off x="1042519" y="3473441"/>
                <a:ext cx="221214" cy="307777"/>
              </a:xfrm>
              <a:prstGeom prst="rect">
                <a:avLst/>
              </a:prstGeom>
              <a:blipFill>
                <a:blip r:embed="rId8"/>
                <a:stretch>
                  <a:fillRect l="-27778" r="-27778" b="-28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6" name="文本框 42">
                <a:extLst>
                  <a:ext uri="{FF2B5EF4-FFF2-40B4-BE49-F238E27FC236}">
                    <a16:creationId xmlns:a16="http://schemas.microsoft.com/office/drawing/2014/main" id="{E3E3B424-2FBD-4B16-A64A-874FC112F1EC}"/>
                  </a:ext>
                </a:extLst>
              </p:cNvPr>
              <p:cNvSpPr txBox="1"/>
              <p:nvPr/>
            </p:nvSpPr>
            <p:spPr>
              <a:xfrm>
                <a:off x="3224432" y="3471578"/>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b="1" i="1">
                              <a:latin typeface="Cambria Math" panose="02040503050406030204" pitchFamily="18" charset="0"/>
                            </a:rPr>
                          </m:ctrlPr>
                        </m:accPr>
                        <m:e>
                          <m:r>
                            <a:rPr lang="en-US" altLang="zh-CN" b="1" i="1">
                              <a:latin typeface="Cambria Math" panose="02040503050406030204" pitchFamily="18" charset="0"/>
                            </a:rPr>
                            <m:t>𝒂</m:t>
                          </m:r>
                        </m:e>
                      </m:acc>
                    </m:oMath>
                  </m:oMathPara>
                </a14:m>
                <a:endParaRPr lang="zh-CN" altLang="en-US" b="1" dirty="0"/>
              </a:p>
            </p:txBody>
          </p:sp>
        </mc:Choice>
        <mc:Fallback xmlns="">
          <p:sp>
            <p:nvSpPr>
              <p:cNvPr id="66" name="文本框 42">
                <a:extLst>
                  <a:ext uri="{FF2B5EF4-FFF2-40B4-BE49-F238E27FC236}">
                    <a16:creationId xmlns:a16="http://schemas.microsoft.com/office/drawing/2014/main" id="{E3E3B424-2FBD-4B16-A64A-874FC112F1EC}"/>
                  </a:ext>
                </a:extLst>
              </p:cNvPr>
              <p:cNvSpPr txBox="1">
                <a:spLocks noRot="1" noChangeAspect="1" noMove="1" noResize="1" noEditPoints="1" noAdjustHandles="1" noChangeArrowheads="1" noChangeShapeType="1" noTextEdit="1"/>
              </p:cNvSpPr>
              <p:nvPr/>
            </p:nvSpPr>
            <p:spPr>
              <a:xfrm>
                <a:off x="3224432" y="3471578"/>
                <a:ext cx="201978" cy="276999"/>
              </a:xfrm>
              <a:prstGeom prst="rect">
                <a:avLst/>
              </a:prstGeom>
              <a:blipFill>
                <a:blip r:embed="rId9"/>
                <a:stretch>
                  <a:fillRect l="-15152" r="-18182"/>
                </a:stretch>
              </a:blipFill>
            </p:spPr>
            <p:txBody>
              <a:bodyPr/>
              <a:lstStyle/>
              <a:p>
                <a:r>
                  <a:rPr lang="fr-MA">
                    <a:noFill/>
                  </a:rPr>
                  <a:t> </a:t>
                </a:r>
              </a:p>
            </p:txBody>
          </p:sp>
        </mc:Fallback>
      </mc:AlternateContent>
      <p:sp>
        <p:nvSpPr>
          <p:cNvPr id="67" name="椭圆 43">
            <a:extLst>
              <a:ext uri="{FF2B5EF4-FFF2-40B4-BE49-F238E27FC236}">
                <a16:creationId xmlns:a16="http://schemas.microsoft.com/office/drawing/2014/main" id="{A756F003-723D-46A9-8306-65629A2E52D7}"/>
              </a:ext>
            </a:extLst>
          </p:cNvPr>
          <p:cNvSpPr/>
          <p:nvPr/>
        </p:nvSpPr>
        <p:spPr>
          <a:xfrm>
            <a:off x="2368223" y="4313367"/>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68" name="椭圆 44">
            <a:extLst>
              <a:ext uri="{FF2B5EF4-FFF2-40B4-BE49-F238E27FC236}">
                <a16:creationId xmlns:a16="http://schemas.microsoft.com/office/drawing/2014/main" id="{64A6BEA6-610F-4576-9915-52332A057257}"/>
              </a:ext>
            </a:extLst>
          </p:cNvPr>
          <p:cNvSpPr/>
          <p:nvPr/>
        </p:nvSpPr>
        <p:spPr>
          <a:xfrm>
            <a:off x="1805713" y="4684140"/>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69" name="椭圆 49">
            <a:extLst>
              <a:ext uri="{FF2B5EF4-FFF2-40B4-BE49-F238E27FC236}">
                <a16:creationId xmlns:a16="http://schemas.microsoft.com/office/drawing/2014/main" id="{635C42F8-2F55-4274-945B-1A7AABE13D88}"/>
              </a:ext>
            </a:extLst>
          </p:cNvPr>
          <p:cNvSpPr/>
          <p:nvPr/>
        </p:nvSpPr>
        <p:spPr>
          <a:xfrm>
            <a:off x="1206207" y="3778277"/>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70" name="右大括号 51">
            <a:extLst>
              <a:ext uri="{FF2B5EF4-FFF2-40B4-BE49-F238E27FC236}">
                <a16:creationId xmlns:a16="http://schemas.microsoft.com/office/drawing/2014/main" id="{D1DDE2EF-6B48-47D0-B414-9FFA4455349B}"/>
              </a:ext>
            </a:extLst>
          </p:cNvPr>
          <p:cNvSpPr/>
          <p:nvPr/>
        </p:nvSpPr>
        <p:spPr>
          <a:xfrm rot="14159314">
            <a:off x="1906382" y="4277725"/>
            <a:ext cx="122721" cy="432996"/>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71" name="文本框 53">
                <a:extLst>
                  <a:ext uri="{FF2B5EF4-FFF2-40B4-BE49-F238E27FC236}">
                    <a16:creationId xmlns:a16="http://schemas.microsoft.com/office/drawing/2014/main" id="{299EA110-984C-4128-9412-04DF74B25BF2}"/>
                  </a:ext>
                </a:extLst>
              </p:cNvPr>
              <p:cNvSpPr txBox="1"/>
              <p:nvPr/>
            </p:nvSpPr>
            <p:spPr>
              <a:xfrm rot="19625161">
                <a:off x="1611300" y="4214791"/>
                <a:ext cx="516232"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r>
                        <a:rPr lang="en-US" altLang="zh-CN" sz="1600" b="1" i="1">
                          <a:solidFill>
                            <a:schemeClr val="accent1">
                              <a:lumMod val="75000"/>
                            </a:schemeClr>
                          </a:solidFill>
                          <a:latin typeface="Cambria Math" panose="02040503050406030204" pitchFamily="18" charset="0"/>
                        </a:rPr>
                        <m:t>/</m:t>
                      </m:r>
                      <m:r>
                        <a:rPr lang="en-US" altLang="zh-CN" sz="1600" b="1" i="1">
                          <a:solidFill>
                            <a:schemeClr val="accent1">
                              <a:lumMod val="75000"/>
                            </a:schemeClr>
                          </a:solidFill>
                          <a:latin typeface="Cambria Math" panose="02040503050406030204" pitchFamily="18" charset="0"/>
                        </a:rPr>
                        <m:t>𝟐</m:t>
                      </m:r>
                    </m:oMath>
                  </m:oMathPara>
                </a14:m>
                <a:endParaRPr lang="zh-CN" altLang="en-US" sz="1600" b="1" dirty="0">
                  <a:solidFill>
                    <a:schemeClr val="accent1">
                      <a:lumMod val="75000"/>
                    </a:schemeClr>
                  </a:solidFill>
                </a:endParaRPr>
              </a:p>
            </p:txBody>
          </p:sp>
        </mc:Choice>
        <mc:Fallback xmlns="">
          <p:sp>
            <p:nvSpPr>
              <p:cNvPr id="71" name="文本框 53">
                <a:extLst>
                  <a:ext uri="{FF2B5EF4-FFF2-40B4-BE49-F238E27FC236}">
                    <a16:creationId xmlns:a16="http://schemas.microsoft.com/office/drawing/2014/main" id="{299EA110-984C-4128-9412-04DF74B25BF2}"/>
                  </a:ext>
                </a:extLst>
              </p:cNvPr>
              <p:cNvSpPr txBox="1">
                <a:spLocks noRot="1" noChangeAspect="1" noMove="1" noResize="1" noEditPoints="1" noAdjustHandles="1" noChangeArrowheads="1" noChangeShapeType="1" noTextEdit="1"/>
              </p:cNvSpPr>
              <p:nvPr/>
            </p:nvSpPr>
            <p:spPr>
              <a:xfrm rot="19625161">
                <a:off x="1611300" y="4214791"/>
                <a:ext cx="516232" cy="246221"/>
              </a:xfrm>
              <a:prstGeom prst="rect">
                <a:avLst/>
              </a:prstGeom>
              <a:blipFill>
                <a:blip r:embed="rId10"/>
                <a:stretch>
                  <a:fillRect r="-1064"/>
                </a:stretch>
              </a:blipFill>
            </p:spPr>
            <p:txBody>
              <a:bodyPr/>
              <a:lstStyle/>
              <a:p>
                <a:r>
                  <a:rPr lang="fr-MA">
                    <a:noFill/>
                  </a:rPr>
                  <a:t> </a:t>
                </a:r>
              </a:p>
            </p:txBody>
          </p:sp>
        </mc:Fallback>
      </mc:AlternateContent>
      <p:sp>
        <p:nvSpPr>
          <p:cNvPr id="72" name="文本框 60">
            <a:extLst>
              <a:ext uri="{FF2B5EF4-FFF2-40B4-BE49-F238E27FC236}">
                <a16:creationId xmlns:a16="http://schemas.microsoft.com/office/drawing/2014/main" id="{452058FE-E42E-4D92-A978-0BBAAA6F26BB}"/>
              </a:ext>
            </a:extLst>
          </p:cNvPr>
          <p:cNvSpPr txBox="1"/>
          <p:nvPr/>
        </p:nvSpPr>
        <p:spPr>
          <a:xfrm>
            <a:off x="1501184" y="3587659"/>
            <a:ext cx="1235759" cy="492443"/>
          </a:xfrm>
          <a:prstGeom prst="rect">
            <a:avLst/>
          </a:prstGeom>
          <a:noFill/>
        </p:spPr>
        <p:txBody>
          <a:bodyPr wrap="square" lIns="0" tIns="0" rIns="0" bIns="0" rtlCol="0">
            <a:spAutoFit/>
          </a:bodyPr>
          <a:lstStyle/>
          <a:p>
            <a:r>
              <a:rPr lang="en-US" altLang="zh-CN" sz="1600" b="1" dirty="0">
                <a:solidFill>
                  <a:schemeClr val="accent1">
                    <a:lumMod val="75000"/>
                  </a:schemeClr>
                </a:solidFill>
              </a:rPr>
              <a:t>random projection</a:t>
            </a:r>
            <a:endParaRPr lang="zh-CN" altLang="en-US" sz="1600" b="1"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73" name="文本框 79">
                <a:extLst>
                  <a:ext uri="{FF2B5EF4-FFF2-40B4-BE49-F238E27FC236}">
                    <a16:creationId xmlns:a16="http://schemas.microsoft.com/office/drawing/2014/main" id="{EC04E9A7-647B-4B65-9D22-7E42742A3479}"/>
                  </a:ext>
                </a:extLst>
              </p:cNvPr>
              <p:cNvSpPr txBox="1"/>
              <p:nvPr/>
            </p:nvSpPr>
            <p:spPr>
              <a:xfrm>
                <a:off x="1961168" y="4661900"/>
                <a:ext cx="650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r>
                        <a:rPr lang="en-US" altLang="zh-CN" b="1" i="1">
                          <a:latin typeface="Cambria Math" panose="02040503050406030204" pitchFamily="18" charset="0"/>
                        </a:rPr>
                        <m:t>(</m:t>
                      </m:r>
                      <m:r>
                        <a:rPr lang="en-US" altLang="zh-CN" b="1" i="1">
                          <a:latin typeface="Cambria Math" panose="02040503050406030204" pitchFamily="18" charset="0"/>
                        </a:rPr>
                        <m:t>𝒒</m:t>
                      </m:r>
                      <m:r>
                        <a:rPr lang="en-US" altLang="zh-CN" b="1" i="1">
                          <a:latin typeface="Cambria Math" panose="02040503050406030204" pitchFamily="18" charset="0"/>
                        </a:rPr>
                        <m:t>)</m:t>
                      </m:r>
                    </m:oMath>
                  </m:oMathPara>
                </a14:m>
                <a:endParaRPr lang="zh-CN" altLang="en-US" b="1" dirty="0"/>
              </a:p>
            </p:txBody>
          </p:sp>
        </mc:Choice>
        <mc:Fallback xmlns="">
          <p:sp>
            <p:nvSpPr>
              <p:cNvPr id="73" name="文本框 79">
                <a:extLst>
                  <a:ext uri="{FF2B5EF4-FFF2-40B4-BE49-F238E27FC236}">
                    <a16:creationId xmlns:a16="http://schemas.microsoft.com/office/drawing/2014/main" id="{EC04E9A7-647B-4B65-9D22-7E42742A3479}"/>
                  </a:ext>
                </a:extLst>
              </p:cNvPr>
              <p:cNvSpPr txBox="1">
                <a:spLocks noRot="1" noChangeAspect="1" noMove="1" noResize="1" noEditPoints="1" noAdjustHandles="1" noChangeArrowheads="1" noChangeShapeType="1" noTextEdit="1"/>
              </p:cNvSpPr>
              <p:nvPr/>
            </p:nvSpPr>
            <p:spPr>
              <a:xfrm>
                <a:off x="1961168" y="4661900"/>
                <a:ext cx="650755" cy="276999"/>
              </a:xfrm>
              <a:prstGeom prst="rect">
                <a:avLst/>
              </a:prstGeom>
              <a:blipFill>
                <a:blip r:embed="rId11"/>
                <a:stretch>
                  <a:fillRect l="-9434" t="-2222" r="-13208" b="-37778"/>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74" name="文本框 80">
                <a:extLst>
                  <a:ext uri="{FF2B5EF4-FFF2-40B4-BE49-F238E27FC236}">
                    <a16:creationId xmlns:a16="http://schemas.microsoft.com/office/drawing/2014/main" id="{5881067D-04A9-43BE-93A7-C3EC9EC9794E}"/>
                  </a:ext>
                </a:extLst>
              </p:cNvPr>
              <p:cNvSpPr txBox="1"/>
              <p:nvPr/>
            </p:nvSpPr>
            <p:spPr>
              <a:xfrm>
                <a:off x="1526321" y="4997734"/>
                <a:ext cx="754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r>
                        <a:rPr lang="en-US" altLang="zh-CN" b="1" i="1">
                          <a:latin typeface="Cambria Math" panose="02040503050406030204" pitchFamily="18" charset="0"/>
                        </a:rPr>
                        <m:t>(</m:t>
                      </m:r>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𝟏</m:t>
                          </m:r>
                        </m:sub>
                      </m:sSub>
                      <m:r>
                        <a:rPr lang="en-US" altLang="zh-CN" b="1" i="1">
                          <a:latin typeface="Cambria Math" panose="02040503050406030204" pitchFamily="18" charset="0"/>
                        </a:rPr>
                        <m:t>)</m:t>
                      </m:r>
                    </m:oMath>
                  </m:oMathPara>
                </a14:m>
                <a:endParaRPr lang="zh-CN" altLang="en-US" b="1" dirty="0"/>
              </a:p>
            </p:txBody>
          </p:sp>
        </mc:Choice>
        <mc:Fallback xmlns="">
          <p:sp>
            <p:nvSpPr>
              <p:cNvPr id="74" name="文本框 80">
                <a:extLst>
                  <a:ext uri="{FF2B5EF4-FFF2-40B4-BE49-F238E27FC236}">
                    <a16:creationId xmlns:a16="http://schemas.microsoft.com/office/drawing/2014/main" id="{5881067D-04A9-43BE-93A7-C3EC9EC9794E}"/>
                  </a:ext>
                </a:extLst>
              </p:cNvPr>
              <p:cNvSpPr txBox="1">
                <a:spLocks noRot="1" noChangeAspect="1" noMove="1" noResize="1" noEditPoints="1" noAdjustHandles="1" noChangeArrowheads="1" noChangeShapeType="1" noTextEdit="1"/>
              </p:cNvSpPr>
              <p:nvPr/>
            </p:nvSpPr>
            <p:spPr>
              <a:xfrm>
                <a:off x="1526321" y="4997734"/>
                <a:ext cx="754886" cy="276999"/>
              </a:xfrm>
              <a:prstGeom prst="rect">
                <a:avLst/>
              </a:prstGeom>
              <a:blipFill>
                <a:blip r:embed="rId12"/>
                <a:stretch>
                  <a:fillRect l="-7258" r="-10484" b="-37778"/>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75" name="文本框 81">
                <a:extLst>
                  <a:ext uri="{FF2B5EF4-FFF2-40B4-BE49-F238E27FC236}">
                    <a16:creationId xmlns:a16="http://schemas.microsoft.com/office/drawing/2014/main" id="{80415700-6FD4-4775-A2EB-227DCFB35A75}"/>
                  </a:ext>
                </a:extLst>
              </p:cNvPr>
              <p:cNvSpPr txBox="1"/>
              <p:nvPr/>
            </p:nvSpPr>
            <p:spPr>
              <a:xfrm>
                <a:off x="2546955" y="4222434"/>
                <a:ext cx="754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r>
                        <a:rPr lang="en-US" altLang="zh-CN" b="1" i="1">
                          <a:latin typeface="Cambria Math" panose="02040503050406030204" pitchFamily="18" charset="0"/>
                        </a:rPr>
                        <m:t>(</m:t>
                      </m:r>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𝟐</m:t>
                          </m:r>
                        </m:sub>
                      </m:sSub>
                      <m:r>
                        <a:rPr lang="en-US" altLang="zh-CN" b="1" i="1">
                          <a:latin typeface="Cambria Math" panose="02040503050406030204" pitchFamily="18" charset="0"/>
                        </a:rPr>
                        <m:t>)</m:t>
                      </m:r>
                    </m:oMath>
                  </m:oMathPara>
                </a14:m>
                <a:endParaRPr lang="zh-CN" altLang="en-US" b="1" dirty="0"/>
              </a:p>
            </p:txBody>
          </p:sp>
        </mc:Choice>
        <mc:Fallback xmlns="">
          <p:sp>
            <p:nvSpPr>
              <p:cNvPr id="75" name="文本框 81">
                <a:extLst>
                  <a:ext uri="{FF2B5EF4-FFF2-40B4-BE49-F238E27FC236}">
                    <a16:creationId xmlns:a16="http://schemas.microsoft.com/office/drawing/2014/main" id="{80415700-6FD4-4775-A2EB-227DCFB35A75}"/>
                  </a:ext>
                </a:extLst>
              </p:cNvPr>
              <p:cNvSpPr txBox="1">
                <a:spLocks noRot="1" noChangeAspect="1" noMove="1" noResize="1" noEditPoints="1" noAdjustHandles="1" noChangeArrowheads="1" noChangeShapeType="1" noTextEdit="1"/>
              </p:cNvSpPr>
              <p:nvPr/>
            </p:nvSpPr>
            <p:spPr>
              <a:xfrm>
                <a:off x="2546955" y="4222434"/>
                <a:ext cx="754886" cy="276999"/>
              </a:xfrm>
              <a:prstGeom prst="rect">
                <a:avLst/>
              </a:prstGeom>
              <a:blipFill>
                <a:blip r:embed="rId13"/>
                <a:stretch>
                  <a:fillRect l="-8065" t="-2222" r="-10484" b="-37778"/>
                </a:stretch>
              </a:blipFill>
            </p:spPr>
            <p:txBody>
              <a:bodyPr/>
              <a:lstStyle/>
              <a:p>
                <a:r>
                  <a:rPr lang="fr-MA">
                    <a:noFill/>
                  </a:rPr>
                  <a:t> </a:t>
                </a:r>
              </a:p>
            </p:txBody>
          </p:sp>
        </mc:Fallback>
      </mc:AlternateContent>
      <p:sp>
        <p:nvSpPr>
          <p:cNvPr id="76" name="右大括号 84">
            <a:extLst>
              <a:ext uri="{FF2B5EF4-FFF2-40B4-BE49-F238E27FC236}">
                <a16:creationId xmlns:a16="http://schemas.microsoft.com/office/drawing/2014/main" id="{5114C7CC-AD09-453A-99AA-1F0471756C5E}"/>
              </a:ext>
            </a:extLst>
          </p:cNvPr>
          <p:cNvSpPr/>
          <p:nvPr/>
        </p:nvSpPr>
        <p:spPr>
          <a:xfrm rot="14159314">
            <a:off x="1525979" y="4541399"/>
            <a:ext cx="122721" cy="432996"/>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77" name="文本框 85">
                <a:extLst>
                  <a:ext uri="{FF2B5EF4-FFF2-40B4-BE49-F238E27FC236}">
                    <a16:creationId xmlns:a16="http://schemas.microsoft.com/office/drawing/2014/main" id="{CE53CB23-AD27-4EF8-AD61-57F545734E99}"/>
                  </a:ext>
                </a:extLst>
              </p:cNvPr>
              <p:cNvSpPr txBox="1"/>
              <p:nvPr/>
            </p:nvSpPr>
            <p:spPr>
              <a:xfrm rot="19625161">
                <a:off x="1235571" y="4478463"/>
                <a:ext cx="516232"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r>
                        <a:rPr lang="en-US" altLang="zh-CN" sz="1600" b="1" i="1">
                          <a:solidFill>
                            <a:schemeClr val="accent1">
                              <a:lumMod val="75000"/>
                            </a:schemeClr>
                          </a:solidFill>
                          <a:latin typeface="Cambria Math" panose="02040503050406030204" pitchFamily="18" charset="0"/>
                        </a:rPr>
                        <m:t>/</m:t>
                      </m:r>
                      <m:r>
                        <a:rPr lang="en-US" altLang="zh-CN" sz="1600" b="1" i="1">
                          <a:solidFill>
                            <a:schemeClr val="accent1">
                              <a:lumMod val="75000"/>
                            </a:schemeClr>
                          </a:solidFill>
                          <a:latin typeface="Cambria Math" panose="02040503050406030204" pitchFamily="18" charset="0"/>
                        </a:rPr>
                        <m:t>𝟐</m:t>
                      </m:r>
                    </m:oMath>
                  </m:oMathPara>
                </a14:m>
                <a:endParaRPr lang="zh-CN" altLang="en-US" sz="1600" b="1" dirty="0">
                  <a:solidFill>
                    <a:schemeClr val="accent1">
                      <a:lumMod val="75000"/>
                    </a:schemeClr>
                  </a:solidFill>
                </a:endParaRPr>
              </a:p>
            </p:txBody>
          </p:sp>
        </mc:Choice>
        <mc:Fallback xmlns="">
          <p:sp>
            <p:nvSpPr>
              <p:cNvPr id="77" name="文本框 85">
                <a:extLst>
                  <a:ext uri="{FF2B5EF4-FFF2-40B4-BE49-F238E27FC236}">
                    <a16:creationId xmlns:a16="http://schemas.microsoft.com/office/drawing/2014/main" id="{CE53CB23-AD27-4EF8-AD61-57F545734E99}"/>
                  </a:ext>
                </a:extLst>
              </p:cNvPr>
              <p:cNvSpPr txBox="1">
                <a:spLocks noRot="1" noChangeAspect="1" noMove="1" noResize="1" noEditPoints="1" noAdjustHandles="1" noChangeArrowheads="1" noChangeShapeType="1" noTextEdit="1"/>
              </p:cNvSpPr>
              <p:nvPr/>
            </p:nvSpPr>
            <p:spPr>
              <a:xfrm rot="19625161">
                <a:off x="1235571" y="4478463"/>
                <a:ext cx="516232" cy="246221"/>
              </a:xfrm>
              <a:prstGeom prst="rect">
                <a:avLst/>
              </a:prstGeom>
              <a:blipFill>
                <a:blip r:embed="rId14"/>
                <a:stretch>
                  <a:fillRect r="-2128"/>
                </a:stretch>
              </a:blipFill>
            </p:spPr>
            <p:txBody>
              <a:bodyPr/>
              <a:lstStyle/>
              <a:p>
                <a:r>
                  <a:rPr lang="fr-MA">
                    <a:noFill/>
                  </a:rPr>
                  <a:t> </a:t>
                </a:r>
              </a:p>
            </p:txBody>
          </p:sp>
        </mc:Fallback>
      </mc:AlternateContent>
      <p:sp>
        <p:nvSpPr>
          <p:cNvPr id="78" name="椭圆 86">
            <a:extLst>
              <a:ext uri="{FF2B5EF4-FFF2-40B4-BE49-F238E27FC236}">
                <a16:creationId xmlns:a16="http://schemas.microsoft.com/office/drawing/2014/main" id="{6648B227-60B2-4AE5-B04F-EABCF07A52F1}"/>
              </a:ext>
            </a:extLst>
          </p:cNvPr>
          <p:cNvSpPr/>
          <p:nvPr/>
        </p:nvSpPr>
        <p:spPr>
          <a:xfrm>
            <a:off x="1587336" y="4846903"/>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79" name="椭圆 31">
            <a:extLst>
              <a:ext uri="{FF2B5EF4-FFF2-40B4-BE49-F238E27FC236}">
                <a16:creationId xmlns:a16="http://schemas.microsoft.com/office/drawing/2014/main" id="{C449CFF4-B70D-44FB-A930-9E7961770011}"/>
              </a:ext>
            </a:extLst>
          </p:cNvPr>
          <p:cNvSpPr/>
          <p:nvPr/>
        </p:nvSpPr>
        <p:spPr>
          <a:xfrm>
            <a:off x="1143048" y="4193011"/>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cxnSp>
        <p:nvCxnSpPr>
          <p:cNvPr id="80" name="直接连接符 32">
            <a:extLst>
              <a:ext uri="{FF2B5EF4-FFF2-40B4-BE49-F238E27FC236}">
                <a16:creationId xmlns:a16="http://schemas.microsoft.com/office/drawing/2014/main" id="{11D96947-0596-4193-BAC2-0BE7B67F9394}"/>
              </a:ext>
            </a:extLst>
          </p:cNvPr>
          <p:cNvCxnSpPr>
            <a:stCxn id="79" idx="5"/>
            <a:endCxn id="78" idx="1"/>
          </p:cNvCxnSpPr>
          <p:nvPr/>
        </p:nvCxnSpPr>
        <p:spPr>
          <a:xfrm>
            <a:off x="1219868" y="4269834"/>
            <a:ext cx="380648" cy="5902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矩形 4">
                <a:extLst>
                  <a:ext uri="{FF2B5EF4-FFF2-40B4-BE49-F238E27FC236}">
                    <a16:creationId xmlns:a16="http://schemas.microsoft.com/office/drawing/2014/main" id="{E2939829-EF9E-4B50-879F-32744A629006}"/>
                  </a:ext>
                </a:extLst>
              </p:cNvPr>
              <p:cNvSpPr/>
              <p:nvPr/>
            </p:nvSpPr>
            <p:spPr>
              <a:xfrm>
                <a:off x="811157" y="3808260"/>
                <a:ext cx="4843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𝟏</m:t>
                          </m:r>
                        </m:sub>
                      </m:sSub>
                    </m:oMath>
                  </m:oMathPara>
                </a14:m>
                <a:endParaRPr lang="zh-CN" altLang="en-US" dirty="0"/>
              </a:p>
            </p:txBody>
          </p:sp>
        </mc:Choice>
        <mc:Fallback xmlns="">
          <p:sp>
            <p:nvSpPr>
              <p:cNvPr id="81" name="矩形 4">
                <a:extLst>
                  <a:ext uri="{FF2B5EF4-FFF2-40B4-BE49-F238E27FC236}">
                    <a16:creationId xmlns:a16="http://schemas.microsoft.com/office/drawing/2014/main" id="{E2939829-EF9E-4B50-879F-32744A629006}"/>
                  </a:ext>
                </a:extLst>
              </p:cNvPr>
              <p:cNvSpPr>
                <a:spLocks noRot="1" noChangeAspect="1" noMove="1" noResize="1" noEditPoints="1" noAdjustHandles="1" noChangeArrowheads="1" noChangeShapeType="1" noTextEdit="1"/>
              </p:cNvSpPr>
              <p:nvPr/>
            </p:nvSpPr>
            <p:spPr>
              <a:xfrm>
                <a:off x="811157" y="3808260"/>
                <a:ext cx="484363" cy="369332"/>
              </a:xfrm>
              <a:prstGeom prst="rect">
                <a:avLst/>
              </a:prstGeom>
              <a:blipFill>
                <a:blip r:embed="rId15"/>
                <a:stretch>
                  <a:fillRect b="-1667"/>
                </a:stretch>
              </a:blipFill>
            </p:spPr>
            <p:txBody>
              <a:bodyPr/>
              <a:lstStyle/>
              <a:p>
                <a:r>
                  <a:rPr lang="fr-MA">
                    <a:noFill/>
                  </a:rPr>
                  <a:t> </a:t>
                </a:r>
              </a:p>
            </p:txBody>
          </p:sp>
        </mc:Fallback>
      </mc:AlternateContent>
      <p:sp>
        <p:nvSpPr>
          <p:cNvPr id="82" name="椭圆 41">
            <a:extLst>
              <a:ext uri="{FF2B5EF4-FFF2-40B4-BE49-F238E27FC236}">
                <a16:creationId xmlns:a16="http://schemas.microsoft.com/office/drawing/2014/main" id="{E2E842C6-5AC9-4FD5-A99D-E6E177BFE011}"/>
              </a:ext>
            </a:extLst>
          </p:cNvPr>
          <p:cNvSpPr/>
          <p:nvPr/>
        </p:nvSpPr>
        <p:spPr>
          <a:xfrm>
            <a:off x="2736940" y="4845175"/>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cxnSp>
        <p:nvCxnSpPr>
          <p:cNvPr id="83" name="直接连接符 52">
            <a:extLst>
              <a:ext uri="{FF2B5EF4-FFF2-40B4-BE49-F238E27FC236}">
                <a16:creationId xmlns:a16="http://schemas.microsoft.com/office/drawing/2014/main" id="{5DF87F1D-07D0-4734-A66F-E504AEA9318F}"/>
              </a:ext>
            </a:extLst>
          </p:cNvPr>
          <p:cNvCxnSpPr>
            <a:endCxn id="82" idx="1"/>
          </p:cNvCxnSpPr>
          <p:nvPr/>
        </p:nvCxnSpPr>
        <p:spPr>
          <a:xfrm>
            <a:off x="2454730" y="4405035"/>
            <a:ext cx="295393" cy="45332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矩形 10">
                <a:extLst>
                  <a:ext uri="{FF2B5EF4-FFF2-40B4-BE49-F238E27FC236}">
                    <a16:creationId xmlns:a16="http://schemas.microsoft.com/office/drawing/2014/main" id="{4828CD79-3ECA-4B46-A359-94C17E434306}"/>
                  </a:ext>
                </a:extLst>
              </p:cNvPr>
              <p:cNvSpPr/>
              <p:nvPr/>
            </p:nvSpPr>
            <p:spPr>
              <a:xfrm>
                <a:off x="2743278" y="4805341"/>
                <a:ext cx="4843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𝟐</m:t>
                          </m:r>
                        </m:sub>
                      </m:sSub>
                    </m:oMath>
                  </m:oMathPara>
                </a14:m>
                <a:endParaRPr lang="zh-CN" altLang="en-US" dirty="0"/>
              </a:p>
            </p:txBody>
          </p:sp>
        </mc:Choice>
        <mc:Fallback xmlns="">
          <p:sp>
            <p:nvSpPr>
              <p:cNvPr id="84" name="矩形 10">
                <a:extLst>
                  <a:ext uri="{FF2B5EF4-FFF2-40B4-BE49-F238E27FC236}">
                    <a16:creationId xmlns:a16="http://schemas.microsoft.com/office/drawing/2014/main" id="{4828CD79-3ECA-4B46-A359-94C17E434306}"/>
                  </a:ext>
                </a:extLst>
              </p:cNvPr>
              <p:cNvSpPr>
                <a:spLocks noRot="1" noChangeAspect="1" noMove="1" noResize="1" noEditPoints="1" noAdjustHandles="1" noChangeArrowheads="1" noChangeShapeType="1" noTextEdit="1"/>
              </p:cNvSpPr>
              <p:nvPr/>
            </p:nvSpPr>
            <p:spPr>
              <a:xfrm>
                <a:off x="2743278" y="4805341"/>
                <a:ext cx="484363" cy="369332"/>
              </a:xfrm>
              <a:prstGeom prst="rect">
                <a:avLst/>
              </a:prstGeom>
              <a:blipFill>
                <a:blip r:embed="rId16"/>
                <a:stretch>
                  <a:fillRect b="-1639"/>
                </a:stretch>
              </a:blipFill>
            </p:spPr>
            <p:txBody>
              <a:bodyPr/>
              <a:lstStyle/>
              <a:p>
                <a:r>
                  <a:rPr lang="fr-MA">
                    <a:noFill/>
                  </a:rPr>
                  <a:t> </a:t>
                </a:r>
              </a:p>
            </p:txBody>
          </p:sp>
        </mc:Fallback>
      </mc:AlternateContent>
      <p:sp>
        <p:nvSpPr>
          <p:cNvPr id="37" name="Title 1">
            <a:extLst>
              <a:ext uri="{FF2B5EF4-FFF2-40B4-BE49-F238E27FC236}">
                <a16:creationId xmlns:a16="http://schemas.microsoft.com/office/drawing/2014/main" id="{11197418-5D00-4A93-9D00-E71B7227C77A}"/>
              </a:ext>
            </a:extLst>
          </p:cNvPr>
          <p:cNvSpPr txBox="1">
            <a:spLocks/>
          </p:cNvSpPr>
          <p:nvPr/>
        </p:nvSpPr>
        <p:spPr>
          <a:xfrm>
            <a:off x="7596781" y="5877499"/>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Q. Huang</a:t>
            </a:r>
            <a:endParaRPr lang="en-US" sz="1200" dirty="0">
              <a:latin typeface="+mn-lt"/>
            </a:endParaRPr>
          </a:p>
        </p:txBody>
      </p:sp>
      <p:sp>
        <p:nvSpPr>
          <p:cNvPr id="2" name="Espace réservé du pied de page 1">
            <a:extLst>
              <a:ext uri="{FF2B5EF4-FFF2-40B4-BE49-F238E27FC236}">
                <a16:creationId xmlns:a16="http://schemas.microsoft.com/office/drawing/2014/main" id="{5B7D63AE-4676-47CF-A5B4-24B933000D26}"/>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C10E3538-13EB-4CB4-975A-7D86A1E50F7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159</a:t>
            </a:fld>
            <a:endParaRPr lang="en-US" dirty="0"/>
          </a:p>
        </p:txBody>
      </p:sp>
    </p:spTree>
    <p:extLst>
      <p:ext uri="{BB962C8B-B14F-4D97-AF65-F5344CB8AC3E}">
        <p14:creationId xmlns:p14="http://schemas.microsoft.com/office/powerpoint/2010/main" val="29009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down)">
                                      <p:cBhvr>
                                        <p:cTn id="13" dur="500"/>
                                        <p:tgtEl>
                                          <p:spTgt spid="74"/>
                                        </p:tgtEl>
                                      </p:cBhvr>
                                    </p:animEffect>
                                  </p:childTnLst>
                                </p:cTn>
                              </p:par>
                              <p:par>
                                <p:cTn id="14" presetID="22" presetClass="entr" presetSubtype="4"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down)">
                                      <p:cBhvr>
                                        <p:cTn id="16" dur="500"/>
                                        <p:tgtEl>
                                          <p:spTgt spid="8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down)">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down)">
                                      <p:cBhvr>
                                        <p:cTn id="30" dur="500"/>
                                        <p:tgtEl>
                                          <p:spTgt spid="6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500"/>
                                        <p:tgtEl>
                                          <p:spTgt spid="69"/>
                                        </p:tgtEl>
                                      </p:cBhvr>
                                    </p:animEffect>
                                  </p:childTnLst>
                                </p:cTn>
                              </p:par>
                              <p:par>
                                <p:cTn id="34" presetID="22" presetClass="entr" presetSubtype="4"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down)">
                                      <p:cBhvr>
                                        <p:cTn id="36" dur="500"/>
                                        <p:tgtEl>
                                          <p:spTgt spid="5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down)">
                                      <p:cBhvr>
                                        <p:cTn id="39" dur="500"/>
                                        <p:tgtEl>
                                          <p:spTgt spid="6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wipe(down)">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down)">
                                      <p:cBhvr>
                                        <p:cTn id="47" dur="500"/>
                                        <p:tgtEl>
                                          <p:spTgt spid="7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down)">
                                      <p:cBhvr>
                                        <p:cTn id="53" dur="500"/>
                                        <p:tgtEl>
                                          <p:spTgt spid="7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wipe(down)">
                                      <p:cBhvr>
                                        <p:cTn id="5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7" grpId="0" animBg="1"/>
      <p:bldP spid="68" grpId="0" animBg="1"/>
      <p:bldP spid="69" grpId="0" animBg="1"/>
      <p:bldP spid="70" grpId="0" animBg="1"/>
      <p:bldP spid="71" grpId="0"/>
      <p:bldP spid="72" grpId="0"/>
      <p:bldP spid="73" grpId="0"/>
      <p:bldP spid="74" grpId="0"/>
      <p:bldP spid="75" grpId="0"/>
      <p:bldP spid="76" grpId="0" animBg="1"/>
      <p:bldP spid="77" grpId="0"/>
      <p:bldP spid="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a:t>
            </a:r>
            <a:r>
              <a:rPr lang="en-US" sz="2000" dirty="0">
                <a:solidFill>
                  <a:srgbClr val="C00000"/>
                </a:solidFill>
              </a:rPr>
              <a:t>Euclidean</a:t>
            </a:r>
            <a:r>
              <a:rPr lang="en-US" sz="2000" dirty="0"/>
              <a:t>, Maximum, DISSIM, …</a:t>
            </a:r>
          </a:p>
          <a:p>
            <a:pPr lvl="1"/>
            <a:r>
              <a:rPr lang="en-US" sz="2200" dirty="0"/>
              <a:t>sliding</a:t>
            </a:r>
          </a:p>
          <a:p>
            <a:pPr lvl="2"/>
            <a:r>
              <a:rPr lang="en-US" sz="2000" dirty="0">
                <a:solidFill>
                  <a:srgbClr val="C00000"/>
                </a:solidFill>
              </a:rPr>
              <a:t>Normalized Cross-Correlation</a:t>
            </a:r>
            <a:r>
              <a:rPr lang="en-US" sz="2000" dirty="0"/>
              <a:t>, SBD, …</a:t>
            </a:r>
          </a:p>
          <a:p>
            <a:pPr lvl="1"/>
            <a:r>
              <a:rPr lang="en-US" sz="2200" dirty="0"/>
              <a:t>elastic</a:t>
            </a:r>
          </a:p>
          <a:p>
            <a:pPr lvl="2"/>
            <a:r>
              <a:rPr lang="en-US" sz="2000" dirty="0">
                <a:solidFill>
                  <a:srgbClr val="C00000"/>
                </a:solidFill>
              </a:rPr>
              <a:t>DTW</a:t>
            </a:r>
            <a:r>
              <a:rPr lang="en-US" sz="2000" dirty="0"/>
              <a:t>, </a:t>
            </a:r>
            <a:r>
              <a:rPr lang="en-US" sz="2000" dirty="0">
                <a:solidFill>
                  <a:srgbClr val="C00000"/>
                </a:solidFill>
              </a:rPr>
              <a:t>LCSS</a:t>
            </a:r>
            <a:r>
              <a:rPr lang="en-US" sz="2000" dirty="0"/>
              <a:t>,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r>
              <a:rPr lang="en-US" sz="2000" dirty="0" err="1"/>
              <a:t>SEAnet</a:t>
            </a:r>
            <a:r>
              <a:rPr lang="en-US" sz="2000" dirty="0"/>
              <a:t>, …</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Data Series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3"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Ding-PVLDB‘08</a:t>
            </a:r>
            <a:endParaRPr lang="en-US" sz="1300" b="1" kern="0" dirty="0">
              <a:solidFill>
                <a:prstClr val="white"/>
              </a:solidFill>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4" y="156767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-SIGMOD’20</a:t>
            </a:r>
            <a:endParaRPr lang="en-US" sz="1300" b="1" kern="0" dirty="0">
              <a:solidFill>
                <a:prstClr val="white"/>
              </a:solidFill>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58F71E9A-057E-4370-AECF-2847CDD5655D}"/>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2CC9F105-DB3B-42AD-BA11-F073F932169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a:t>
            </a:fld>
            <a:endParaRPr lang="en-US" dirty="0"/>
          </a:p>
        </p:txBody>
      </p:sp>
    </p:spTree>
    <p:extLst>
      <p:ext uri="{BB962C8B-B14F-4D97-AF65-F5344CB8AC3E}">
        <p14:creationId xmlns:p14="http://schemas.microsoft.com/office/powerpoint/2010/main" val="318236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Lu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20</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VHP</a:t>
            </a:r>
            <a:endParaRPr lang="en-US" dirty="0"/>
          </a:p>
        </p:txBody>
      </p:sp>
      <p:sp>
        <p:nvSpPr>
          <p:cNvPr id="34" name="Content Placeholder 2">
            <a:extLst>
              <a:ext uri="{FF2B5EF4-FFF2-40B4-BE49-F238E27FC236}">
                <a16:creationId xmlns:a16="http://schemas.microsoft.com/office/drawing/2014/main" id="{ADC3AF4C-7360-40BF-9BA4-ED77A5FD9B7E}"/>
              </a:ext>
            </a:extLst>
          </p:cNvPr>
          <p:cNvSpPr>
            <a:spLocks noGrp="1"/>
          </p:cNvSpPr>
          <p:nvPr>
            <p:ph idx="1"/>
          </p:nvPr>
        </p:nvSpPr>
        <p:spPr>
          <a:xfrm>
            <a:off x="263791" y="2251156"/>
            <a:ext cx="5091860" cy="4325112"/>
          </a:xfrm>
        </p:spPr>
        <p:txBody>
          <a:bodyPr>
            <a:normAutofit/>
          </a:bodyPr>
          <a:lstStyle/>
          <a:p>
            <a:pPr lvl="1"/>
            <a:r>
              <a:rPr lang="en-US" sz="2000" dirty="0"/>
              <a:t>Indexing:</a:t>
            </a:r>
          </a:p>
          <a:p>
            <a:pPr lvl="2"/>
            <a:r>
              <a:rPr lang="en-US" sz="1800" dirty="0">
                <a:solidFill>
                  <a:srgbClr val="000000"/>
                </a:solidFill>
                <a:latin typeface="NimbusSanL-Regu"/>
              </a:rPr>
              <a:t>Store LSH projections with independent</a:t>
            </a:r>
            <a:br>
              <a:rPr lang="en-US" sz="1800" dirty="0">
                <a:solidFill>
                  <a:srgbClr val="000000"/>
                </a:solidFill>
                <a:latin typeface="NimbusSanL-Regu"/>
              </a:rPr>
            </a:br>
            <a:r>
              <a:rPr lang="en-US" sz="1800" dirty="0">
                <a:solidFill>
                  <a:srgbClr val="000000"/>
                </a:solidFill>
                <a:latin typeface="NimbusSanL-Regu"/>
              </a:rPr>
              <a:t> B+ trees.</a:t>
            </a:r>
          </a:p>
          <a:p>
            <a:pPr lvl="2"/>
            <a:endParaRPr lang="en-US" sz="1800" dirty="0">
              <a:solidFill>
                <a:srgbClr val="000000"/>
              </a:solidFill>
              <a:latin typeface="NimbusSanL-Regu"/>
            </a:endParaRPr>
          </a:p>
          <a:p>
            <a:pPr lvl="1"/>
            <a:r>
              <a:rPr lang="en-US" sz="2000" dirty="0"/>
              <a:t>Querying</a:t>
            </a:r>
          </a:p>
          <a:p>
            <a:pPr lvl="2"/>
            <a:r>
              <a:rPr lang="en-US" sz="1800" dirty="0">
                <a:solidFill>
                  <a:srgbClr val="000000"/>
                </a:solidFill>
                <a:latin typeface="NimbusSanL-Regu"/>
              </a:rPr>
              <a:t>Impose a virtual hypersphere in the original high-d space</a:t>
            </a:r>
          </a:p>
          <a:p>
            <a:pPr lvl="2"/>
            <a:r>
              <a:rPr lang="en-US" sz="1800" dirty="0">
                <a:solidFill>
                  <a:srgbClr val="000000"/>
                </a:solidFill>
                <a:latin typeface="NimbusSanL-Regu"/>
              </a:rPr>
              <a:t>Keep enlarging the virtual hypersphere to accommodate more candidate until the success probability is met</a:t>
            </a:r>
          </a:p>
        </p:txBody>
      </p:sp>
      <p:sp>
        <p:nvSpPr>
          <p:cNvPr id="9" name="Content Placeholder 2">
            <a:extLst>
              <a:ext uri="{FF2B5EF4-FFF2-40B4-BE49-F238E27FC236}">
                <a16:creationId xmlns:a16="http://schemas.microsoft.com/office/drawing/2014/main" id="{80E05B48-F9E9-40EE-A8C0-98126127CBFC}"/>
              </a:ext>
            </a:extLst>
          </p:cNvPr>
          <p:cNvSpPr txBox="1">
            <a:spLocks/>
          </p:cNvSpPr>
          <p:nvPr/>
        </p:nvSpPr>
        <p:spPr>
          <a:xfrm>
            <a:off x="290114" y="1519109"/>
            <a:ext cx="6874617" cy="553077"/>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000" dirty="0"/>
              <a:t>Solution for </a:t>
            </a:r>
            <a:r>
              <a:rPr lang="en-US" sz="2000" dirty="0">
                <a:solidFill>
                  <a:srgbClr val="C00000"/>
                </a:solidFill>
                <a:ea typeface="Helvetica Neue"/>
                <a:cs typeface="Helvetica Neue"/>
                <a:sym typeface="Helvetica Neue"/>
              </a:rPr>
              <a:t>δ-ε-</a:t>
            </a:r>
            <a:r>
              <a:rPr lang="en-US" sz="2000" dirty="0">
                <a:solidFill>
                  <a:srgbClr val="C00000"/>
                </a:solidFill>
              </a:rPr>
              <a:t>approximate</a:t>
            </a:r>
            <a:r>
              <a:rPr lang="en-US" sz="2000" dirty="0"/>
              <a:t> </a:t>
            </a:r>
            <a:r>
              <a:rPr lang="en-US" sz="2000" dirty="0" err="1"/>
              <a:t>kNN</a:t>
            </a:r>
            <a:r>
              <a:rPr lang="en-US" sz="2000" dirty="0"/>
              <a:t> search</a:t>
            </a:r>
            <a:endParaRPr lang="en-US" altLang="en-US" sz="2000" dirty="0"/>
          </a:p>
        </p:txBody>
      </p:sp>
      <p:sp>
        <p:nvSpPr>
          <p:cNvPr id="13" name="Title 1">
            <a:extLst>
              <a:ext uri="{FF2B5EF4-FFF2-40B4-BE49-F238E27FC236}">
                <a16:creationId xmlns:a16="http://schemas.microsoft.com/office/drawing/2014/main" id="{272B6DB6-A18D-4976-96DF-1FF2B3BEFB9B}"/>
              </a:ext>
            </a:extLst>
          </p:cNvPr>
          <p:cNvSpPr txBox="1">
            <a:spLocks/>
          </p:cNvSpPr>
          <p:nvPr/>
        </p:nvSpPr>
        <p:spPr>
          <a:xfrm>
            <a:off x="7590198" y="616154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 name="Espace réservé du pied de page 1">
            <a:extLst>
              <a:ext uri="{FF2B5EF4-FFF2-40B4-BE49-F238E27FC236}">
                <a16:creationId xmlns:a16="http://schemas.microsoft.com/office/drawing/2014/main" id="{4E111B45-FDDD-4148-AE61-69535E668E1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9839E9A0-8585-4B6C-B7BD-73E13768EE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160</a:t>
            </a:fld>
            <a:endParaRPr lang="en-US" dirty="0"/>
          </a:p>
        </p:txBody>
      </p:sp>
    </p:spTree>
    <p:extLst>
      <p:ext uri="{BB962C8B-B14F-4D97-AF65-F5344CB8AC3E}">
        <p14:creationId xmlns:p14="http://schemas.microsoft.com/office/powerpoint/2010/main" val="12077125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05B9DB-DC2F-7849-9621-5C4A2304FEF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138" t="4066" r="4299" b="5004"/>
          <a:stretch/>
        </p:blipFill>
        <p:spPr>
          <a:xfrm>
            <a:off x="4391376" y="3261179"/>
            <a:ext cx="4532715" cy="3596821"/>
          </a:xfrm>
          <a:prstGeom prst="rect">
            <a:avLst/>
          </a:prstGeom>
        </p:spPr>
      </p:pic>
      <p:graphicFrame>
        <p:nvGraphicFramePr>
          <p:cNvPr id="10" name="Table 9">
            <a:extLst>
              <a:ext uri="{FF2B5EF4-FFF2-40B4-BE49-F238E27FC236}">
                <a16:creationId xmlns:a16="http://schemas.microsoft.com/office/drawing/2014/main" id="{5A53C461-04B1-6C4A-83DA-550B516704D7}"/>
              </a:ext>
            </a:extLst>
          </p:cNvPr>
          <p:cNvGraphicFramePr>
            <a:graphicFrameLocks noGrp="1"/>
          </p:cNvGraphicFramePr>
          <p:nvPr>
            <p:extLst>
              <p:ext uri="{D42A27DB-BD31-4B8C-83A1-F6EECF244321}">
                <p14:modId xmlns:p14="http://schemas.microsoft.com/office/powerpoint/2010/main" val="2927360433"/>
              </p:ext>
            </p:extLst>
          </p:nvPr>
        </p:nvGraphicFramePr>
        <p:xfrm>
          <a:off x="82547" y="1978933"/>
          <a:ext cx="7652446" cy="1219200"/>
        </p:xfrm>
        <a:graphic>
          <a:graphicData uri="http://schemas.openxmlformats.org/drawingml/2006/table">
            <a:tbl>
              <a:tblPr firstRow="1" bandRow="1">
                <a:tableStyleId>{073A0DAA-6AF3-43AB-8588-CEC1D06C72B9}</a:tableStyleId>
              </a:tblPr>
              <a:tblGrid>
                <a:gridCol w="1262061">
                  <a:extLst>
                    <a:ext uri="{9D8B030D-6E8A-4147-A177-3AD203B41FA5}">
                      <a16:colId xmlns:a16="http://schemas.microsoft.com/office/drawing/2014/main" val="2954710699"/>
                    </a:ext>
                  </a:extLst>
                </a:gridCol>
                <a:gridCol w="1982457">
                  <a:extLst>
                    <a:ext uri="{9D8B030D-6E8A-4147-A177-3AD203B41FA5}">
                      <a16:colId xmlns:a16="http://schemas.microsoft.com/office/drawing/2014/main" val="2124092188"/>
                    </a:ext>
                  </a:extLst>
                </a:gridCol>
                <a:gridCol w="2277597">
                  <a:extLst>
                    <a:ext uri="{9D8B030D-6E8A-4147-A177-3AD203B41FA5}">
                      <a16:colId xmlns:a16="http://schemas.microsoft.com/office/drawing/2014/main" val="2243393571"/>
                    </a:ext>
                  </a:extLst>
                </a:gridCol>
                <a:gridCol w="2130331">
                  <a:extLst>
                    <a:ext uri="{9D8B030D-6E8A-4147-A177-3AD203B41FA5}">
                      <a16:colId xmlns:a16="http://schemas.microsoft.com/office/drawing/2014/main" val="2454822932"/>
                    </a:ext>
                  </a:extLst>
                </a:gridCol>
              </a:tblGrid>
              <a:tr h="291663">
                <a:tc>
                  <a:txBody>
                    <a:bodyPr/>
                    <a:lstStyle/>
                    <a:p>
                      <a:r>
                        <a:rPr lang="en-US" sz="1400" dirty="0"/>
                        <a:t>Method</a:t>
                      </a:r>
                    </a:p>
                  </a:txBody>
                  <a:tcPr/>
                </a:tc>
                <a:tc>
                  <a:txBody>
                    <a:bodyPr/>
                    <a:lstStyle/>
                    <a:p>
                      <a:r>
                        <a:rPr lang="en-US" sz="1400" dirty="0"/>
                        <a:t>Collision Count</a:t>
                      </a:r>
                    </a:p>
                  </a:txBody>
                  <a:tcPr/>
                </a:tc>
                <a:tc>
                  <a:txBody>
                    <a:bodyPr/>
                    <a:lstStyle/>
                    <a:p>
                      <a:r>
                        <a:rPr lang="en-US" sz="1400" dirty="0"/>
                        <a:t>(Observed) Distance </a:t>
                      </a:r>
                    </a:p>
                  </a:txBody>
                  <a:tcPr/>
                </a:tc>
                <a:tc>
                  <a:txBody>
                    <a:bodyPr/>
                    <a:lstStyle/>
                    <a:p>
                      <a:r>
                        <a:rPr lang="en-US" sz="1400" dirty="0"/>
                        <a:t>Max Candidates</a:t>
                      </a:r>
                    </a:p>
                  </a:txBody>
                  <a:tcPr/>
                </a:tc>
                <a:extLst>
                  <a:ext uri="{0D108BD9-81ED-4DB2-BD59-A6C34878D82A}">
                    <a16:rowId xmlns:a16="http://schemas.microsoft.com/office/drawing/2014/main" val="4263470890"/>
                  </a:ext>
                </a:extLst>
              </a:tr>
              <a:tr h="291663">
                <a:tc>
                  <a:txBody>
                    <a:bodyPr/>
                    <a:lstStyle/>
                    <a:p>
                      <a:r>
                        <a:rPr lang="en-US" sz="1400" dirty="0"/>
                        <a:t>SRS</a:t>
                      </a:r>
                    </a:p>
                  </a:txBody>
                  <a:tcPr/>
                </a:tc>
                <a:tc>
                  <a:txBody>
                    <a:bodyPr/>
                    <a:lstStyle/>
                    <a:p>
                      <a:r>
                        <a:rPr lang="en-US" sz="1400" dirty="0"/>
                        <a:t>= m</a:t>
                      </a:r>
                    </a:p>
                  </a:txBody>
                  <a:tcPr/>
                </a:tc>
                <a:tc>
                  <a:txBody>
                    <a:bodyPr/>
                    <a:lstStyle/>
                    <a:p>
                      <a:r>
                        <a:rPr lang="en-US" sz="1400" dirty="0"/>
                        <a:t>≤ r</a:t>
                      </a:r>
                    </a:p>
                  </a:txBody>
                  <a:tcPr/>
                </a:tc>
                <a:tc>
                  <a:txBody>
                    <a:bodyPr/>
                    <a:lstStyle/>
                    <a:p>
                      <a:r>
                        <a:rPr lang="en-US" sz="1400" dirty="0"/>
                        <a:t>T</a:t>
                      </a:r>
                    </a:p>
                  </a:txBody>
                  <a:tcPr/>
                </a:tc>
                <a:extLst>
                  <a:ext uri="{0D108BD9-81ED-4DB2-BD59-A6C34878D82A}">
                    <a16:rowId xmlns:a16="http://schemas.microsoft.com/office/drawing/2014/main" val="720071911"/>
                  </a:ext>
                </a:extLst>
              </a:tr>
              <a:tr h="291663">
                <a:tc>
                  <a:txBody>
                    <a:bodyPr/>
                    <a:lstStyle/>
                    <a:p>
                      <a:r>
                        <a:rPr lang="en-US" sz="1400" dirty="0"/>
                        <a:t>QALSH</a:t>
                      </a:r>
                    </a:p>
                  </a:txBody>
                  <a:tcPr/>
                </a:tc>
                <a:tc>
                  <a:txBody>
                    <a:bodyPr/>
                    <a:lstStyle/>
                    <a:p>
                      <a:r>
                        <a:rPr lang="en-US" sz="1400" dirty="0"/>
                        <a:t>≥ 𝛼m</a:t>
                      </a:r>
                    </a:p>
                  </a:txBody>
                  <a:tcPr/>
                </a:tc>
                <a:tc>
                  <a:txBody>
                    <a:bodyPr/>
                    <a:lstStyle/>
                    <a:p>
                      <a:r>
                        <a:rPr lang="en-US" sz="1400" dirty="0"/>
                        <a:t>n/a</a:t>
                      </a:r>
                    </a:p>
                  </a:txBody>
                  <a:tcPr/>
                </a:tc>
                <a:tc>
                  <a:txBody>
                    <a:bodyPr/>
                    <a:lstStyle/>
                    <a:p>
                      <a:r>
                        <a:rPr lang="en-US" sz="1400" dirty="0"/>
                        <a:t>𝛽n</a:t>
                      </a:r>
                    </a:p>
                  </a:txBody>
                  <a:tcPr/>
                </a:tc>
                <a:extLst>
                  <a:ext uri="{0D108BD9-81ED-4DB2-BD59-A6C34878D82A}">
                    <a16:rowId xmlns:a16="http://schemas.microsoft.com/office/drawing/2014/main" val="3146647233"/>
                  </a:ext>
                </a:extLst>
              </a:tr>
              <a:tr h="291663">
                <a:tc>
                  <a:txBody>
                    <a:bodyPr/>
                    <a:lstStyle/>
                    <a:p>
                      <a:r>
                        <a:rPr lang="en-US" sz="1400" dirty="0"/>
                        <a:t>VHP</a:t>
                      </a:r>
                    </a:p>
                  </a:txBody>
                  <a:tcPr/>
                </a:tc>
                <a:tc>
                  <a:txBody>
                    <a:bodyPr/>
                    <a:lstStyle/>
                    <a:p>
                      <a:r>
                        <a:rPr lang="en-US" sz="1400" dirty="0"/>
                        <a:t>≥ </a:t>
                      </a:r>
                      <a:r>
                        <a:rPr lang="en-US" sz="1400" dirty="0" err="1"/>
                        <a:t>i</a:t>
                      </a:r>
                      <a:r>
                        <a:rPr lang="en-US" sz="1400" dirty="0"/>
                        <a:t> (</a:t>
                      </a:r>
                      <a:r>
                        <a:rPr lang="en-US" sz="1400" dirty="0" err="1"/>
                        <a:t>i</a:t>
                      </a:r>
                      <a:r>
                        <a:rPr lang="en-US" sz="1400" dirty="0"/>
                        <a:t> = 1, 2, …, m)</a:t>
                      </a:r>
                    </a:p>
                  </a:txBody>
                  <a:tcPr/>
                </a:tc>
                <a:tc>
                  <a:txBody>
                    <a:bodyPr/>
                    <a:lstStyle/>
                    <a:p>
                      <a:r>
                        <a:rPr lang="en-US" sz="1400" dirty="0"/>
                        <a:t>≤ </a:t>
                      </a:r>
                      <a:r>
                        <a:rPr lang="en-US" sz="1400" i="1" dirty="0">
                          <a:latin typeface="Times New Roman" panose="02020603050405020304" pitchFamily="18" charset="0"/>
                          <a:cs typeface="Times New Roman" panose="02020603050405020304" pitchFamily="18" charset="0"/>
                        </a:rPr>
                        <a:t>l</a:t>
                      </a:r>
                      <a:r>
                        <a:rPr lang="en-US" sz="1800" i="1" baseline="-25000" dirty="0">
                          <a:latin typeface="Times New Roman" panose="02020603050405020304" pitchFamily="18" charset="0"/>
                          <a:cs typeface="Times New Roman" panose="02020603050405020304" pitchFamily="18" charset="0"/>
                        </a:rPr>
                        <a:t>i</a:t>
                      </a:r>
                      <a:endParaRPr lang="en-US" sz="1400" i="1" baseline="-25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𝛽n</a:t>
                      </a:r>
                    </a:p>
                  </a:txBody>
                  <a:tcPr/>
                </a:tc>
                <a:extLst>
                  <a:ext uri="{0D108BD9-81ED-4DB2-BD59-A6C34878D82A}">
                    <a16:rowId xmlns:a16="http://schemas.microsoft.com/office/drawing/2014/main" val="615298042"/>
                  </a:ext>
                </a:extLst>
              </a:tr>
            </a:tbl>
          </a:graphicData>
        </a:graphic>
      </p:graphicFrame>
      <p:sp>
        <p:nvSpPr>
          <p:cNvPr id="17" name="TextBox 16">
            <a:extLst>
              <a:ext uri="{FF2B5EF4-FFF2-40B4-BE49-F238E27FC236}">
                <a16:creationId xmlns:a16="http://schemas.microsoft.com/office/drawing/2014/main" id="{7977BC66-51A0-534C-ABF6-29E39C176A76}"/>
              </a:ext>
            </a:extLst>
          </p:cNvPr>
          <p:cNvSpPr txBox="1"/>
          <p:nvPr/>
        </p:nvSpPr>
        <p:spPr>
          <a:xfrm>
            <a:off x="100414" y="1557241"/>
            <a:ext cx="354330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2000" dirty="0"/>
              <a:t>Candidate Conditions</a:t>
            </a:r>
            <a:endParaRPr lang="en-US" sz="2000" baseline="-25000" dirty="0"/>
          </a:p>
        </p:txBody>
      </p:sp>
      <p:sp>
        <p:nvSpPr>
          <p:cNvPr id="18" name="TextBox 17">
            <a:extLst>
              <a:ext uri="{FF2B5EF4-FFF2-40B4-BE49-F238E27FC236}">
                <a16:creationId xmlns:a16="http://schemas.microsoft.com/office/drawing/2014/main" id="{7957C7FA-AF81-1A42-94FA-FB5A3D8BD587}"/>
              </a:ext>
            </a:extLst>
          </p:cNvPr>
          <p:cNvSpPr txBox="1"/>
          <p:nvPr/>
        </p:nvSpPr>
        <p:spPr>
          <a:xfrm>
            <a:off x="100414" y="4545136"/>
            <a:ext cx="353460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2000" dirty="0"/>
              <a:t>Candidate Regions</a:t>
            </a:r>
            <a:endParaRPr lang="en-US" sz="2000" baseline="-25000" dirty="0"/>
          </a:p>
        </p:txBody>
      </p:sp>
      <p:grpSp>
        <p:nvGrpSpPr>
          <p:cNvPr id="19" name="Group 18">
            <a:extLst>
              <a:ext uri="{FF2B5EF4-FFF2-40B4-BE49-F238E27FC236}">
                <a16:creationId xmlns:a16="http://schemas.microsoft.com/office/drawing/2014/main" id="{BFEA3BCB-2A9A-8E46-8A61-AD002DDC5F6E}"/>
              </a:ext>
            </a:extLst>
          </p:cNvPr>
          <p:cNvGrpSpPr/>
          <p:nvPr/>
        </p:nvGrpSpPr>
        <p:grpSpPr>
          <a:xfrm>
            <a:off x="5260633" y="3897727"/>
            <a:ext cx="869244" cy="767717"/>
            <a:chOff x="5396093" y="2709333"/>
            <a:chExt cx="869244" cy="767717"/>
          </a:xfrm>
        </p:grpSpPr>
        <p:sp>
          <p:nvSpPr>
            <p:cNvPr id="20" name="TextBox 19">
              <a:extLst>
                <a:ext uri="{FF2B5EF4-FFF2-40B4-BE49-F238E27FC236}">
                  <a16:creationId xmlns:a16="http://schemas.microsoft.com/office/drawing/2014/main" id="{03D775EC-A236-8142-ABDB-359D40E447D5}"/>
                </a:ext>
              </a:extLst>
            </p:cNvPr>
            <p:cNvSpPr txBox="1"/>
            <p:nvPr/>
          </p:nvSpPr>
          <p:spPr>
            <a:xfrm>
              <a:off x="5396093" y="2709333"/>
              <a:ext cx="869244" cy="338554"/>
            </a:xfrm>
            <a:prstGeom prst="rect">
              <a:avLst/>
            </a:prstGeom>
            <a:noFill/>
          </p:spPr>
          <p:txBody>
            <a:bodyPr wrap="square" rtlCol="0">
              <a:spAutoFit/>
            </a:bodyPr>
            <a:lstStyle/>
            <a:p>
              <a:r>
                <a:rPr lang="en-US" sz="1600" dirty="0"/>
                <a:t>SRS</a:t>
              </a:r>
            </a:p>
          </p:txBody>
        </p:sp>
        <p:cxnSp>
          <p:nvCxnSpPr>
            <p:cNvPr id="21" name="Straight Arrow Connector 20">
              <a:extLst>
                <a:ext uri="{FF2B5EF4-FFF2-40B4-BE49-F238E27FC236}">
                  <a16:creationId xmlns:a16="http://schemas.microsoft.com/office/drawing/2014/main" id="{F871F137-6833-E348-AE47-A592F98F8B63}"/>
                </a:ext>
              </a:extLst>
            </p:cNvPr>
            <p:cNvCxnSpPr>
              <a:cxnSpLocks/>
            </p:cNvCxnSpPr>
            <p:nvPr/>
          </p:nvCxnSpPr>
          <p:spPr>
            <a:xfrm>
              <a:off x="5655737" y="3047887"/>
              <a:ext cx="508349" cy="42916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 name="Rectangle 5">
            <a:extLst>
              <a:ext uri="{FF2B5EF4-FFF2-40B4-BE49-F238E27FC236}">
                <a16:creationId xmlns:a16="http://schemas.microsoft.com/office/drawing/2014/main" id="{72A04838-4810-244A-9930-97E94165ED46}"/>
              </a:ext>
            </a:extLst>
          </p:cNvPr>
          <p:cNvSpPr/>
          <p:nvPr/>
        </p:nvSpPr>
        <p:spPr>
          <a:xfrm>
            <a:off x="7372350" y="5372100"/>
            <a:ext cx="1393698" cy="642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0722F8D-80A5-FF4E-BB5E-678E0BE02A10}"/>
              </a:ext>
            </a:extLst>
          </p:cNvPr>
          <p:cNvSpPr txBox="1"/>
          <p:nvPr/>
        </p:nvSpPr>
        <p:spPr>
          <a:xfrm>
            <a:off x="264814" y="5059589"/>
            <a:ext cx="3406070" cy="400110"/>
          </a:xfrm>
          <a:prstGeom prst="rect">
            <a:avLst/>
          </a:prstGeom>
          <a:noFill/>
        </p:spPr>
        <p:txBody>
          <a:bodyPr wrap="square" rtlCol="0">
            <a:spAutoFit/>
          </a:bodyPr>
          <a:lstStyle/>
          <a:p>
            <a:r>
              <a:rPr lang="en-US" sz="2000" dirty="0"/>
              <a:t>VHP = SRS ∩ QALSH</a:t>
            </a:r>
          </a:p>
        </p:txBody>
      </p:sp>
      <p:grpSp>
        <p:nvGrpSpPr>
          <p:cNvPr id="15" name="Group 14">
            <a:extLst>
              <a:ext uri="{FF2B5EF4-FFF2-40B4-BE49-F238E27FC236}">
                <a16:creationId xmlns:a16="http://schemas.microsoft.com/office/drawing/2014/main" id="{1BE5F0EF-DD0E-D24D-ABC5-32ACB8E447F4}"/>
              </a:ext>
            </a:extLst>
          </p:cNvPr>
          <p:cNvGrpSpPr/>
          <p:nvPr/>
        </p:nvGrpSpPr>
        <p:grpSpPr>
          <a:xfrm>
            <a:off x="6886232" y="4056913"/>
            <a:ext cx="1251743" cy="776339"/>
            <a:chOff x="5013594" y="2709333"/>
            <a:chExt cx="1251743" cy="776339"/>
          </a:xfrm>
        </p:grpSpPr>
        <p:sp>
          <p:nvSpPr>
            <p:cNvPr id="22" name="TextBox 21">
              <a:extLst>
                <a:ext uri="{FF2B5EF4-FFF2-40B4-BE49-F238E27FC236}">
                  <a16:creationId xmlns:a16="http://schemas.microsoft.com/office/drawing/2014/main" id="{4F07E0C1-060E-034F-907D-E9B4329B524A}"/>
                </a:ext>
              </a:extLst>
            </p:cNvPr>
            <p:cNvSpPr txBox="1"/>
            <p:nvPr/>
          </p:nvSpPr>
          <p:spPr>
            <a:xfrm>
              <a:off x="5396093" y="2709333"/>
              <a:ext cx="869244" cy="338554"/>
            </a:xfrm>
            <a:prstGeom prst="rect">
              <a:avLst/>
            </a:prstGeom>
            <a:noFill/>
          </p:spPr>
          <p:txBody>
            <a:bodyPr wrap="square" rtlCol="0">
              <a:spAutoFit/>
            </a:bodyPr>
            <a:lstStyle/>
            <a:p>
              <a:r>
                <a:rPr lang="en-US" sz="1600" dirty="0"/>
                <a:t>VHP</a:t>
              </a:r>
            </a:p>
          </p:txBody>
        </p:sp>
        <p:cxnSp>
          <p:nvCxnSpPr>
            <p:cNvPr id="23" name="Straight Arrow Connector 22">
              <a:extLst>
                <a:ext uri="{FF2B5EF4-FFF2-40B4-BE49-F238E27FC236}">
                  <a16:creationId xmlns:a16="http://schemas.microsoft.com/office/drawing/2014/main" id="{5E3F9D54-5EC6-014E-A817-1D43744D3A5F}"/>
                </a:ext>
              </a:extLst>
            </p:cNvPr>
            <p:cNvCxnSpPr>
              <a:cxnSpLocks/>
            </p:cNvCxnSpPr>
            <p:nvPr/>
          </p:nvCxnSpPr>
          <p:spPr>
            <a:xfrm flipH="1">
              <a:off x="5013594" y="3047887"/>
              <a:ext cx="642143" cy="43778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Title 1">
            <a:extLst>
              <a:ext uri="{FF2B5EF4-FFF2-40B4-BE49-F238E27FC236}">
                <a16:creationId xmlns:a16="http://schemas.microsoft.com/office/drawing/2014/main" id="{3C7E6ECB-15AD-4B29-9646-6CE2838B61CC}"/>
              </a:ext>
            </a:extLst>
          </p:cNvPr>
          <p:cNvSpPr txBox="1">
            <a:spLocks/>
          </p:cNvSpPr>
          <p:nvPr/>
        </p:nvSpPr>
        <p:spPr>
          <a:xfrm>
            <a:off x="264814" y="477917"/>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Some Comparisons</a:t>
            </a:r>
            <a:endParaRPr lang="en-US" dirty="0"/>
          </a:p>
        </p:txBody>
      </p:sp>
      <p:sp>
        <p:nvSpPr>
          <p:cNvPr id="25" name="Title 1">
            <a:extLst>
              <a:ext uri="{FF2B5EF4-FFF2-40B4-BE49-F238E27FC236}">
                <a16:creationId xmlns:a16="http://schemas.microsoft.com/office/drawing/2014/main" id="{47403248-EA35-4532-BB6F-E28684355F63}"/>
              </a:ext>
            </a:extLst>
          </p:cNvPr>
          <p:cNvSpPr txBox="1">
            <a:spLocks/>
          </p:cNvSpPr>
          <p:nvPr/>
        </p:nvSpPr>
        <p:spPr>
          <a:xfrm>
            <a:off x="7590198" y="616154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6" name="Rectangle 25">
            <a:extLst>
              <a:ext uri="{FF2B5EF4-FFF2-40B4-BE49-F238E27FC236}">
                <a16:creationId xmlns:a16="http://schemas.microsoft.com/office/drawing/2014/main" id="{C4A53DFD-8D01-456A-863D-D8A261A8A415}"/>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7" name="Rectangle 26">
            <a:extLst>
              <a:ext uri="{FF2B5EF4-FFF2-40B4-BE49-F238E27FC236}">
                <a16:creationId xmlns:a16="http://schemas.microsoft.com/office/drawing/2014/main" id="{7A2CC466-50BD-469F-ACB8-7C79B12E2730}"/>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8" name="Rounded Rectangle 12">
            <a:extLst>
              <a:ext uri="{FF2B5EF4-FFF2-40B4-BE49-F238E27FC236}">
                <a16:creationId xmlns:a16="http://schemas.microsoft.com/office/drawing/2014/main" id="{7B4B167A-2412-4F65-9CB4-3881001F86A2}"/>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15</a:t>
            </a:r>
          </a:p>
        </p:txBody>
      </p:sp>
      <p:sp>
        <p:nvSpPr>
          <p:cNvPr id="2" name="Espace réservé du pied de page 1">
            <a:extLst>
              <a:ext uri="{FF2B5EF4-FFF2-40B4-BE49-F238E27FC236}">
                <a16:creationId xmlns:a16="http://schemas.microsoft.com/office/drawing/2014/main" id="{CF0C2F43-0B5F-4B2A-BE8E-B1A3FDE06321}"/>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CC9136D5-C797-47CE-B356-5EA033A6C91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161</a:t>
            </a:fld>
            <a:endParaRPr lang="en-US" dirty="0"/>
          </a:p>
        </p:txBody>
      </p:sp>
    </p:spTree>
    <p:extLst>
      <p:ext uri="{BB962C8B-B14F-4D97-AF65-F5344CB8AC3E}">
        <p14:creationId xmlns:p14="http://schemas.microsoft.com/office/powerpoint/2010/main" val="36322341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870872" y="3533898"/>
            <a:ext cx="768486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Quantization-Based Methods</a:t>
            </a:r>
          </a:p>
        </p:txBody>
      </p:sp>
    </p:spTree>
    <p:extLst>
      <p:ext uri="{BB962C8B-B14F-4D97-AF65-F5344CB8AC3E}">
        <p14:creationId xmlns:p14="http://schemas.microsoft.com/office/powerpoint/2010/main" val="27268734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C3349364-BF31-40DE-B159-628F4960B2C9}"/>
              </a:ext>
            </a:extLst>
          </p:cNvPr>
          <p:cNvSpPr>
            <a:spLocks noGrp="1"/>
          </p:cNvSpPr>
          <p:nvPr>
            <p:ph type="title"/>
          </p:nvPr>
        </p:nvSpPr>
        <p:spPr>
          <a:xfrm>
            <a:off x="344533" y="276428"/>
            <a:ext cx="8229600" cy="1066800"/>
          </a:xfrm>
        </p:spPr>
        <p:txBody>
          <a:bodyPr/>
          <a:lstStyle/>
          <a:p>
            <a:r>
              <a:rPr lang="en-US" altLang="zh-CN" dirty="0"/>
              <a:t>Quantization</a:t>
            </a:r>
            <a:endParaRPr lang="en-US" dirty="0"/>
          </a:p>
        </p:txBody>
      </p:sp>
      <p:sp>
        <p:nvSpPr>
          <p:cNvPr id="55" name="Rectangle 3">
            <a:extLst>
              <a:ext uri="{FF2B5EF4-FFF2-40B4-BE49-F238E27FC236}">
                <a16:creationId xmlns:a16="http://schemas.microsoft.com/office/drawing/2014/main" id="{2890DAF9-5A33-4636-9769-29F89C77740B}"/>
              </a:ext>
            </a:extLst>
          </p:cNvPr>
          <p:cNvSpPr>
            <a:spLocks noGrp="1" noChangeArrowheads="1"/>
          </p:cNvSpPr>
          <p:nvPr>
            <p:ph idx="1"/>
          </p:nvPr>
        </p:nvSpPr>
        <p:spPr>
          <a:xfrm>
            <a:off x="368299" y="1176864"/>
            <a:ext cx="7765608" cy="4966497"/>
          </a:xfrm>
        </p:spPr>
        <p:txBody>
          <a:bodyPr>
            <a:noAutofit/>
          </a:bodyPr>
          <a:lstStyle/>
          <a:p>
            <a:endParaRPr lang="it-IT" sz="1200" dirty="0"/>
          </a:p>
          <a:p>
            <a:r>
              <a:rPr lang="it-IT" sz="2000" dirty="0"/>
              <a:t>A lossy </a:t>
            </a:r>
            <a:r>
              <a:rPr lang="en-US" sz="2000" dirty="0"/>
              <a:t>compression process that maps a set of infinite numbers to a finite set of codewords that together constitute the codebook:</a:t>
            </a:r>
          </a:p>
          <a:p>
            <a:pPr lvl="1"/>
            <a:r>
              <a:rPr lang="en-US" sz="1800" dirty="0"/>
              <a:t>Scalar Quantization</a:t>
            </a:r>
          </a:p>
          <a:p>
            <a:pPr lvl="2"/>
            <a:r>
              <a:rPr lang="en-US" sz="1600" dirty="0"/>
              <a:t>Operates on the individual dimensions of the original vector independently</a:t>
            </a:r>
          </a:p>
          <a:p>
            <a:pPr lvl="1"/>
            <a:r>
              <a:rPr lang="en-US" sz="1800" dirty="0"/>
              <a:t>Vector Quantization</a:t>
            </a:r>
          </a:p>
          <a:p>
            <a:pPr lvl="2"/>
            <a:r>
              <a:rPr lang="en-US" sz="1600" dirty="0"/>
              <a:t>Considers the original vector as a whole</a:t>
            </a:r>
          </a:p>
          <a:p>
            <a:pPr lvl="1"/>
            <a:r>
              <a:rPr lang="en-US" sz="1800" dirty="0"/>
              <a:t>Product Quantization</a:t>
            </a:r>
          </a:p>
          <a:p>
            <a:pPr lvl="2"/>
            <a:r>
              <a:rPr lang="en-US" sz="1600" dirty="0"/>
              <a:t>Splits the original vector of dimension d into m smaller </a:t>
            </a:r>
            <a:r>
              <a:rPr lang="en-US" sz="1600" dirty="0" err="1"/>
              <a:t>subvectors</a:t>
            </a:r>
            <a:r>
              <a:rPr lang="en-US" sz="1600" dirty="0"/>
              <a:t>, on which a lower-complexity vector quantization is performed. The codebook consists of the cartesian product of the codebooks of the m </a:t>
            </a:r>
            <a:r>
              <a:rPr lang="en-US" sz="1600" dirty="0" err="1"/>
              <a:t>subquantizers</a:t>
            </a:r>
            <a:r>
              <a:rPr lang="en-US" sz="1600" dirty="0"/>
              <a:t>.</a:t>
            </a:r>
          </a:p>
          <a:p>
            <a:pPr lvl="1"/>
            <a:r>
              <a:rPr lang="en-US" sz="1600" dirty="0"/>
              <a:t> Scalar and vector quantization are special cases of product quantization, where m is equal to d and 1, respectively</a:t>
            </a:r>
            <a:endParaRPr lang="it-IT" sz="1600" dirty="0"/>
          </a:p>
        </p:txBody>
      </p:sp>
      <p:sp>
        <p:nvSpPr>
          <p:cNvPr id="2" name="Espace réservé du pied de page 1">
            <a:extLst>
              <a:ext uri="{FF2B5EF4-FFF2-40B4-BE49-F238E27FC236}">
                <a16:creationId xmlns:a16="http://schemas.microsoft.com/office/drawing/2014/main" id="{A945A42B-F171-4044-A654-F63E049E778E}"/>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VLDB 2021</a:t>
            </a:r>
          </a:p>
        </p:txBody>
      </p:sp>
      <p:sp>
        <p:nvSpPr>
          <p:cNvPr id="3" name="Espace réservé du numéro de diapositive 2">
            <a:extLst>
              <a:ext uri="{FF2B5EF4-FFF2-40B4-BE49-F238E27FC236}">
                <a16:creationId xmlns:a16="http://schemas.microsoft.com/office/drawing/2014/main" id="{460B8C52-A527-4CF5-89F1-E6640BEF0A7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163</a:t>
            </a:fld>
            <a:endParaRPr lang="en-US" dirty="0"/>
          </a:p>
        </p:txBody>
      </p:sp>
    </p:spTree>
    <p:extLst>
      <p:ext uri="{BB962C8B-B14F-4D97-AF65-F5344CB8AC3E}">
        <p14:creationId xmlns:p14="http://schemas.microsoft.com/office/powerpoint/2010/main" val="33409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bldLvl="2"/>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105" name="Group 217"/>
          <p:cNvGraphicFramePr>
            <a:graphicFrameLocks noGrp="1"/>
          </p:cNvGraphicFramePr>
          <p:nvPr/>
        </p:nvGraphicFramePr>
        <p:xfrm>
          <a:off x="1638321" y="4658210"/>
          <a:ext cx="2211387" cy="1966914"/>
        </p:xfrm>
        <a:graphic>
          <a:graphicData uri="http://schemas.openxmlformats.org/drawingml/2006/table">
            <a:tbl>
              <a:tblPr/>
              <a:tblGrid>
                <a:gridCol w="442912">
                  <a:extLst>
                    <a:ext uri="{9D8B030D-6E8A-4147-A177-3AD203B41FA5}">
                      <a16:colId xmlns:a16="http://schemas.microsoft.com/office/drawing/2014/main" val="20000"/>
                    </a:ext>
                  </a:extLst>
                </a:gridCol>
                <a:gridCol w="441325">
                  <a:extLst>
                    <a:ext uri="{9D8B030D-6E8A-4147-A177-3AD203B41FA5}">
                      <a16:colId xmlns:a16="http://schemas.microsoft.com/office/drawing/2014/main" val="20001"/>
                    </a:ext>
                  </a:extLst>
                </a:gridCol>
                <a:gridCol w="442913">
                  <a:extLst>
                    <a:ext uri="{9D8B030D-6E8A-4147-A177-3AD203B41FA5}">
                      <a16:colId xmlns:a16="http://schemas.microsoft.com/office/drawing/2014/main" val="20002"/>
                    </a:ext>
                  </a:extLst>
                </a:gridCol>
                <a:gridCol w="441325">
                  <a:extLst>
                    <a:ext uri="{9D8B030D-6E8A-4147-A177-3AD203B41FA5}">
                      <a16:colId xmlns:a16="http://schemas.microsoft.com/office/drawing/2014/main" val="20003"/>
                    </a:ext>
                  </a:extLst>
                </a:gridCol>
                <a:gridCol w="442912">
                  <a:extLst>
                    <a:ext uri="{9D8B030D-6E8A-4147-A177-3AD203B41FA5}">
                      <a16:colId xmlns:a16="http://schemas.microsoft.com/office/drawing/2014/main" val="20004"/>
                    </a:ext>
                  </a:extLst>
                </a:gridCol>
              </a:tblGrid>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11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113">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10</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8">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00</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2113">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dirty="0">
                          <a:ln>
                            <a:noFill/>
                          </a:ln>
                          <a:solidFill>
                            <a:schemeClr val="tx1"/>
                          </a:solidFill>
                          <a:effectLst/>
                          <a:latin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dirty="0">
                          <a:ln>
                            <a:noFill/>
                          </a:ln>
                          <a:solidFill>
                            <a:schemeClr val="tx1"/>
                          </a:solidFill>
                          <a:effectLst/>
                          <a:latin typeface="Arial"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66170" name="Group 282"/>
          <p:cNvGraphicFramePr>
            <a:graphicFrameLocks noGrp="1"/>
          </p:cNvGraphicFramePr>
          <p:nvPr/>
        </p:nvGraphicFramePr>
        <p:xfrm>
          <a:off x="4518700" y="5077420"/>
          <a:ext cx="1438276" cy="1181101"/>
        </p:xfrm>
        <a:graphic>
          <a:graphicData uri="http://schemas.openxmlformats.org/drawingml/2006/table">
            <a:tbl>
              <a:tblPr/>
              <a:tblGrid>
                <a:gridCol w="442913">
                  <a:extLst>
                    <a:ext uri="{9D8B030D-6E8A-4147-A177-3AD203B41FA5}">
                      <a16:colId xmlns:a16="http://schemas.microsoft.com/office/drawing/2014/main" val="20000"/>
                    </a:ext>
                  </a:extLst>
                </a:gridCol>
                <a:gridCol w="995363">
                  <a:extLst>
                    <a:ext uri="{9D8B030D-6E8A-4147-A177-3AD203B41FA5}">
                      <a16:colId xmlns:a16="http://schemas.microsoft.com/office/drawing/2014/main" val="20001"/>
                    </a:ext>
                  </a:extLst>
                </a:gridCol>
              </a:tblGrid>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2"/>
                          </a:solidFill>
                          <a:effectLst/>
                          <a:latin typeface="Arial" charset="0"/>
                        </a:rPr>
                        <a:t>p1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a:ln>
                            <a:noFill/>
                          </a:ln>
                          <a:solidFill>
                            <a:schemeClr val="tx1"/>
                          </a:solidFill>
                          <a:effectLst/>
                          <a:latin typeface="Arial" charset="0"/>
                        </a:rPr>
                        <a:t>0.1  0.6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113">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rgbClr val="1E18D7"/>
                          </a:solidFill>
                          <a:effectLst/>
                          <a:latin typeface="Arial" charset="0"/>
                        </a:rPr>
                        <a:t>p2</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dirty="0">
                          <a:ln>
                            <a:noFill/>
                          </a:ln>
                          <a:solidFill>
                            <a:schemeClr val="tx1"/>
                          </a:solidFill>
                          <a:effectLst/>
                          <a:latin typeface="Arial" charset="0"/>
                        </a:rPr>
                        <a:t>0.7  0.4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8">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hlink"/>
                          </a:solidFill>
                          <a:effectLst/>
                          <a:latin typeface="Arial" charset="0"/>
                        </a:rPr>
                        <a:t>p3</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dirty="0">
                          <a:ln>
                            <a:noFill/>
                          </a:ln>
                          <a:solidFill>
                            <a:schemeClr val="tx1"/>
                          </a:solidFill>
                          <a:effectLst/>
                          <a:latin typeface="Arial" charset="0"/>
                        </a:rPr>
                        <a:t>0.9  0.3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6171" name="Oval 283"/>
          <p:cNvSpPr>
            <a:spLocks noChangeArrowheads="1"/>
          </p:cNvSpPr>
          <p:nvPr/>
        </p:nvSpPr>
        <p:spPr bwMode="auto">
          <a:xfrm>
            <a:off x="2165369" y="5299561"/>
            <a:ext cx="74612" cy="74613"/>
          </a:xfrm>
          <a:prstGeom prst="ellipse">
            <a:avLst/>
          </a:prstGeom>
          <a:solidFill>
            <a:schemeClr val="tx2"/>
          </a:solidFill>
          <a:ln w="12700">
            <a:solidFill>
              <a:schemeClr val="tx2"/>
            </a:solidFill>
            <a:round/>
            <a:headEnd type="none" w="sm" len="sm"/>
            <a:tailEnd type="none" w="sm" len="sm"/>
          </a:ln>
          <a:effectLst/>
        </p:spPr>
        <p:txBody>
          <a:bodyPr wrap="none" anchor="ctr"/>
          <a:lstStyle/>
          <a:p>
            <a:endParaRPr lang="en-US"/>
          </a:p>
        </p:txBody>
      </p:sp>
      <p:sp>
        <p:nvSpPr>
          <p:cNvPr id="166172" name="Text Box 284"/>
          <p:cNvSpPr txBox="1">
            <a:spLocks noChangeArrowheads="1"/>
          </p:cNvSpPr>
          <p:nvPr/>
        </p:nvSpPr>
        <p:spPr bwMode="auto">
          <a:xfrm>
            <a:off x="2163780" y="5039209"/>
            <a:ext cx="450764" cy="369332"/>
          </a:xfrm>
          <a:prstGeom prst="rect">
            <a:avLst/>
          </a:prstGeom>
          <a:noFill/>
          <a:ln w="9525">
            <a:noFill/>
            <a:miter lim="800000"/>
            <a:headEnd/>
            <a:tailEnd/>
          </a:ln>
          <a:effectLst/>
        </p:spPr>
        <p:txBody>
          <a:bodyPr wrap="none">
            <a:spAutoFit/>
          </a:bodyPr>
          <a:lstStyle/>
          <a:p>
            <a:r>
              <a:rPr lang="it-IT" b="1">
                <a:solidFill>
                  <a:schemeClr val="tx2"/>
                </a:solidFill>
              </a:rPr>
              <a:t>p1</a:t>
            </a:r>
          </a:p>
        </p:txBody>
      </p:sp>
      <p:sp>
        <p:nvSpPr>
          <p:cNvPr id="166173" name="Oval 285"/>
          <p:cNvSpPr>
            <a:spLocks noChangeArrowheads="1"/>
          </p:cNvSpPr>
          <p:nvPr/>
        </p:nvSpPr>
        <p:spPr bwMode="auto">
          <a:xfrm>
            <a:off x="3265508" y="5571023"/>
            <a:ext cx="74613" cy="74612"/>
          </a:xfrm>
          <a:prstGeom prst="ellipse">
            <a:avLst/>
          </a:prstGeom>
          <a:solidFill>
            <a:srgbClr val="1E18D7"/>
          </a:solidFill>
          <a:ln w="12700">
            <a:solidFill>
              <a:srgbClr val="1E18D7"/>
            </a:solidFill>
            <a:round/>
            <a:headEnd type="none" w="sm" len="sm"/>
            <a:tailEnd type="none" w="sm" len="sm"/>
          </a:ln>
          <a:effectLst/>
        </p:spPr>
        <p:txBody>
          <a:bodyPr wrap="none" anchor="ctr"/>
          <a:lstStyle/>
          <a:p>
            <a:endParaRPr lang="en-US"/>
          </a:p>
        </p:txBody>
      </p:sp>
      <p:sp>
        <p:nvSpPr>
          <p:cNvPr id="166174" name="Text Box 286"/>
          <p:cNvSpPr txBox="1">
            <a:spLocks noChangeArrowheads="1"/>
          </p:cNvSpPr>
          <p:nvPr/>
        </p:nvSpPr>
        <p:spPr bwMode="auto">
          <a:xfrm>
            <a:off x="2895619" y="5377347"/>
            <a:ext cx="481222" cy="369332"/>
          </a:xfrm>
          <a:prstGeom prst="rect">
            <a:avLst/>
          </a:prstGeom>
          <a:noFill/>
          <a:ln w="9525">
            <a:noFill/>
            <a:miter lim="800000"/>
            <a:headEnd/>
            <a:tailEnd/>
          </a:ln>
          <a:effectLst/>
        </p:spPr>
        <p:txBody>
          <a:bodyPr wrap="none">
            <a:spAutoFit/>
          </a:bodyPr>
          <a:lstStyle/>
          <a:p>
            <a:r>
              <a:rPr lang="it-IT" b="1">
                <a:solidFill>
                  <a:srgbClr val="1E18D7"/>
                </a:solidFill>
              </a:rPr>
              <a:t>p2</a:t>
            </a:r>
          </a:p>
        </p:txBody>
      </p:sp>
      <p:sp>
        <p:nvSpPr>
          <p:cNvPr id="166175" name="Oval 287"/>
          <p:cNvSpPr>
            <a:spLocks noChangeArrowheads="1"/>
          </p:cNvSpPr>
          <p:nvPr/>
        </p:nvSpPr>
        <p:spPr bwMode="auto">
          <a:xfrm>
            <a:off x="3652857" y="4899512"/>
            <a:ext cx="74613"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166176" name="Text Box 288"/>
          <p:cNvSpPr txBox="1">
            <a:spLocks noChangeArrowheads="1"/>
          </p:cNvSpPr>
          <p:nvPr/>
        </p:nvSpPr>
        <p:spPr bwMode="auto">
          <a:xfrm>
            <a:off x="3384568" y="4616933"/>
            <a:ext cx="481222" cy="369332"/>
          </a:xfrm>
          <a:prstGeom prst="rect">
            <a:avLst/>
          </a:prstGeom>
          <a:noFill/>
          <a:ln w="9525">
            <a:noFill/>
            <a:miter lim="800000"/>
            <a:headEnd/>
            <a:tailEnd/>
          </a:ln>
          <a:effectLst/>
        </p:spPr>
        <p:txBody>
          <a:bodyPr wrap="none">
            <a:spAutoFit/>
          </a:bodyPr>
          <a:lstStyle/>
          <a:p>
            <a:r>
              <a:rPr lang="it-IT" b="1">
                <a:solidFill>
                  <a:schemeClr val="hlink"/>
                </a:solidFill>
              </a:rPr>
              <a:t>p3</a:t>
            </a:r>
          </a:p>
        </p:txBody>
      </p:sp>
      <p:graphicFrame>
        <p:nvGraphicFramePr>
          <p:cNvPr id="166198" name="Group 310"/>
          <p:cNvGraphicFramePr>
            <a:graphicFrameLocks noGrp="1"/>
          </p:cNvGraphicFramePr>
          <p:nvPr/>
        </p:nvGraphicFramePr>
        <p:xfrm>
          <a:off x="6924638" y="5077419"/>
          <a:ext cx="1438276" cy="1181101"/>
        </p:xfrm>
        <a:graphic>
          <a:graphicData uri="http://schemas.openxmlformats.org/drawingml/2006/table">
            <a:tbl>
              <a:tblPr/>
              <a:tblGrid>
                <a:gridCol w="442913">
                  <a:extLst>
                    <a:ext uri="{9D8B030D-6E8A-4147-A177-3AD203B41FA5}">
                      <a16:colId xmlns:a16="http://schemas.microsoft.com/office/drawing/2014/main" val="20000"/>
                    </a:ext>
                  </a:extLst>
                </a:gridCol>
                <a:gridCol w="995363">
                  <a:extLst>
                    <a:ext uri="{9D8B030D-6E8A-4147-A177-3AD203B41FA5}">
                      <a16:colId xmlns:a16="http://schemas.microsoft.com/office/drawing/2014/main" val="20001"/>
                    </a:ext>
                  </a:extLst>
                </a:gridCol>
              </a:tblGrid>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2"/>
                          </a:solidFill>
                          <a:effectLst/>
                          <a:latin typeface="Arial" charset="0"/>
                        </a:rPr>
                        <a:t>p1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a:ln>
                            <a:noFill/>
                          </a:ln>
                          <a:solidFill>
                            <a:schemeClr val="tx1"/>
                          </a:solidFill>
                          <a:effectLst/>
                          <a:latin typeface="Arial" charset="0"/>
                        </a:rPr>
                        <a:t>00 10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113">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rgbClr val="1E18D7"/>
                          </a:solidFill>
                          <a:effectLst/>
                          <a:latin typeface="Arial" charset="0"/>
                        </a:rPr>
                        <a:t>p2</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a:ln>
                            <a:noFill/>
                          </a:ln>
                          <a:solidFill>
                            <a:schemeClr val="tx1"/>
                          </a:solidFill>
                          <a:effectLst/>
                          <a:latin typeface="Arial" charset="0"/>
                        </a:rPr>
                        <a:t>10  01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8">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hlink"/>
                          </a:solidFill>
                          <a:effectLst/>
                          <a:latin typeface="Arial" charset="0"/>
                        </a:rPr>
                        <a:t>p3</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dirty="0">
                          <a:ln>
                            <a:noFill/>
                          </a:ln>
                          <a:solidFill>
                            <a:schemeClr val="tx1"/>
                          </a:solidFill>
                          <a:effectLst/>
                          <a:latin typeface="Arial" charset="0"/>
                        </a:rPr>
                        <a:t>11  11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6199" name="Text Box 311"/>
          <p:cNvSpPr txBox="1">
            <a:spLocks noChangeArrowheads="1"/>
          </p:cNvSpPr>
          <p:nvPr/>
        </p:nvSpPr>
        <p:spPr bwMode="auto">
          <a:xfrm>
            <a:off x="200564" y="5384231"/>
            <a:ext cx="1467068" cy="369332"/>
          </a:xfrm>
          <a:prstGeom prst="rect">
            <a:avLst/>
          </a:prstGeom>
          <a:noFill/>
          <a:ln w="9525">
            <a:noFill/>
            <a:miter lim="800000"/>
            <a:headEnd/>
            <a:tailEnd/>
          </a:ln>
          <a:effectLst/>
        </p:spPr>
        <p:txBody>
          <a:bodyPr wrap="none">
            <a:spAutoFit/>
          </a:bodyPr>
          <a:lstStyle/>
          <a:p>
            <a:r>
              <a:rPr lang="it-IT" b="1" dirty="0"/>
              <a:t>Data space</a:t>
            </a:r>
          </a:p>
        </p:txBody>
      </p:sp>
      <p:sp>
        <p:nvSpPr>
          <p:cNvPr id="166200" name="Text Box 312"/>
          <p:cNvSpPr txBox="1">
            <a:spLocks noChangeArrowheads="1"/>
          </p:cNvSpPr>
          <p:nvPr/>
        </p:nvSpPr>
        <p:spPr bwMode="auto">
          <a:xfrm>
            <a:off x="4436869" y="4710704"/>
            <a:ext cx="1922321" cy="369332"/>
          </a:xfrm>
          <a:prstGeom prst="rect">
            <a:avLst/>
          </a:prstGeom>
          <a:noFill/>
          <a:ln w="9525">
            <a:noFill/>
            <a:miter lim="800000"/>
            <a:headEnd/>
            <a:tailEnd/>
          </a:ln>
          <a:effectLst/>
        </p:spPr>
        <p:txBody>
          <a:bodyPr wrap="none">
            <a:spAutoFit/>
          </a:bodyPr>
          <a:lstStyle/>
          <a:p>
            <a:r>
              <a:rPr lang="it-IT" b="1"/>
              <a:t>Feature values</a:t>
            </a:r>
          </a:p>
        </p:txBody>
      </p:sp>
      <p:sp>
        <p:nvSpPr>
          <p:cNvPr id="166201" name="Text Box 313"/>
          <p:cNvSpPr txBox="1">
            <a:spLocks noChangeArrowheads="1"/>
          </p:cNvSpPr>
          <p:nvPr/>
        </p:nvSpPr>
        <p:spPr bwMode="auto">
          <a:xfrm>
            <a:off x="7315561" y="4710704"/>
            <a:ext cx="1008609" cy="369332"/>
          </a:xfrm>
          <a:prstGeom prst="rect">
            <a:avLst/>
          </a:prstGeom>
          <a:noFill/>
          <a:ln w="9525">
            <a:noFill/>
            <a:miter lim="800000"/>
            <a:headEnd/>
            <a:tailEnd/>
          </a:ln>
          <a:effectLst/>
        </p:spPr>
        <p:txBody>
          <a:bodyPr wrap="none">
            <a:spAutoFit/>
          </a:bodyPr>
          <a:lstStyle/>
          <a:p>
            <a:r>
              <a:rPr lang="it-IT" b="1" dirty="0">
                <a:solidFill>
                  <a:schemeClr val="accent2"/>
                </a:solidFill>
              </a:rPr>
              <a:t>VA-file</a:t>
            </a:r>
          </a:p>
        </p:txBody>
      </p:sp>
      <p:sp>
        <p:nvSpPr>
          <p:cNvPr id="29" name="Rectangle 28">
            <a:extLst>
              <a:ext uri="{FF2B5EF4-FFF2-40B4-BE49-F238E27FC236}">
                <a16:creationId xmlns:a16="http://schemas.microsoft.com/office/drawing/2014/main" id="{F45292A4-23FD-4FA5-98F0-99CE74809CDC}"/>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0" name="Rectangle 29">
            <a:extLst>
              <a:ext uri="{FF2B5EF4-FFF2-40B4-BE49-F238E27FC236}">
                <a16:creationId xmlns:a16="http://schemas.microsoft.com/office/drawing/2014/main" id="{37995A3F-4526-48C3-82BC-525EEC6CCF2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8B67E7A6-EDFA-4041-B79D-EE61EF50D89D}"/>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Blott</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VLDB’98</a:t>
            </a:r>
          </a:p>
        </p:txBody>
      </p:sp>
      <p:sp>
        <p:nvSpPr>
          <p:cNvPr id="32" name="Title 1">
            <a:extLst>
              <a:ext uri="{FF2B5EF4-FFF2-40B4-BE49-F238E27FC236}">
                <a16:creationId xmlns:a16="http://schemas.microsoft.com/office/drawing/2014/main" id="{C3349364-BF31-40DE-B159-628F4960B2C9}"/>
              </a:ext>
            </a:extLst>
          </p:cNvPr>
          <p:cNvSpPr>
            <a:spLocks noGrp="1"/>
          </p:cNvSpPr>
          <p:nvPr>
            <p:ph type="title"/>
          </p:nvPr>
        </p:nvSpPr>
        <p:spPr>
          <a:xfrm>
            <a:off x="344533" y="276428"/>
            <a:ext cx="8229600" cy="1066800"/>
          </a:xfrm>
        </p:spPr>
        <p:txBody>
          <a:bodyPr/>
          <a:lstStyle/>
          <a:p>
            <a:r>
              <a:rPr lang="en-US" altLang="zh-CN" dirty="0"/>
              <a:t>VA-file</a:t>
            </a:r>
            <a:endParaRPr lang="en-US" dirty="0"/>
          </a:p>
        </p:txBody>
      </p:sp>
      <p:sp>
        <p:nvSpPr>
          <p:cNvPr id="39" name="Title 1">
            <a:extLst>
              <a:ext uri="{FF2B5EF4-FFF2-40B4-BE49-F238E27FC236}">
                <a16:creationId xmlns:a16="http://schemas.microsoft.com/office/drawing/2014/main" id="{D3342E6F-55A2-4F28-AD98-E10E93456D7D}"/>
              </a:ext>
            </a:extLst>
          </p:cNvPr>
          <p:cNvSpPr txBox="1">
            <a:spLocks/>
          </p:cNvSpPr>
          <p:nvPr/>
        </p:nvSpPr>
        <p:spPr>
          <a:xfrm>
            <a:off x="0" y="6147736"/>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Slides by M. Patella.</a:t>
            </a:r>
            <a:endParaRPr lang="en-US" sz="1200" dirty="0">
              <a:latin typeface="+mn-lt"/>
            </a:endParaRPr>
          </a:p>
        </p:txBody>
      </p:sp>
      <p:sp>
        <p:nvSpPr>
          <p:cNvPr id="23" name="Rectangle 3">
            <a:extLst>
              <a:ext uri="{FF2B5EF4-FFF2-40B4-BE49-F238E27FC236}">
                <a16:creationId xmlns:a16="http://schemas.microsoft.com/office/drawing/2014/main" id="{4F0CEB00-EC56-46F7-8090-7CDE0064734D}"/>
              </a:ext>
            </a:extLst>
          </p:cNvPr>
          <p:cNvSpPr>
            <a:spLocks noGrp="1" noChangeArrowheads="1"/>
          </p:cNvSpPr>
          <p:nvPr>
            <p:ph idx="1"/>
          </p:nvPr>
        </p:nvSpPr>
        <p:spPr>
          <a:xfrm>
            <a:off x="-7139" y="1014676"/>
            <a:ext cx="7751219" cy="5227637"/>
          </a:xfrm>
        </p:spPr>
        <p:txBody>
          <a:bodyPr>
            <a:normAutofit/>
          </a:bodyPr>
          <a:lstStyle/>
          <a:p>
            <a:endParaRPr lang="en-US" sz="1600" dirty="0"/>
          </a:p>
          <a:p>
            <a:r>
              <a:rPr lang="en-US" sz="1600" dirty="0"/>
              <a:t>A solution for </a:t>
            </a:r>
            <a:r>
              <a:rPr lang="en-US" sz="1600" dirty="0">
                <a:solidFill>
                  <a:srgbClr val="C00000"/>
                </a:solidFill>
              </a:rPr>
              <a:t>exact</a:t>
            </a:r>
            <a:r>
              <a:rPr lang="en-US" sz="1600" dirty="0"/>
              <a:t> </a:t>
            </a:r>
            <a:r>
              <a:rPr lang="en-US" sz="1600" dirty="0" err="1"/>
              <a:t>kNN</a:t>
            </a:r>
            <a:r>
              <a:rPr lang="en-US" sz="1600" dirty="0"/>
              <a:t> search</a:t>
            </a:r>
          </a:p>
          <a:p>
            <a:endParaRPr lang="it-IT" sz="1600" dirty="0"/>
          </a:p>
          <a:p>
            <a:r>
              <a:rPr lang="it-IT" sz="1600" dirty="0"/>
              <a:t>The basic idea of the </a:t>
            </a:r>
            <a:r>
              <a:rPr lang="it-IT" sz="1600" dirty="0">
                <a:solidFill>
                  <a:schemeClr val="accent2"/>
                </a:solidFill>
              </a:rPr>
              <a:t>VA-file </a:t>
            </a:r>
            <a:r>
              <a:rPr lang="it-IT" sz="1600" dirty="0"/>
              <a:t>is to </a:t>
            </a:r>
            <a:r>
              <a:rPr lang="it-IT" sz="1600" dirty="0">
                <a:solidFill>
                  <a:schemeClr val="tx2"/>
                </a:solidFill>
              </a:rPr>
              <a:t>speed-up the sequential scan by exploiting a “Vector Approximation”</a:t>
            </a:r>
          </a:p>
          <a:p>
            <a:r>
              <a:rPr lang="it-IT" sz="1600" dirty="0"/>
              <a:t>Each dimension of the data space is partitioned into </a:t>
            </a:r>
            <a:r>
              <a:rPr lang="it-IT" sz="1600" dirty="0">
                <a:solidFill>
                  <a:srgbClr val="1E18D7"/>
                </a:solidFill>
              </a:rPr>
              <a:t>2</a:t>
            </a:r>
            <a:r>
              <a:rPr lang="it-IT" sz="1600" baseline="30000" dirty="0">
                <a:solidFill>
                  <a:srgbClr val="1E18D7"/>
                </a:solidFill>
              </a:rPr>
              <a:t>bi </a:t>
            </a:r>
            <a:r>
              <a:rPr lang="it-IT" sz="1600" dirty="0">
                <a:solidFill>
                  <a:srgbClr val="1E18D7"/>
                </a:solidFill>
              </a:rPr>
              <a:t>intervals</a:t>
            </a:r>
            <a:r>
              <a:rPr lang="it-IT" sz="1600" dirty="0"/>
              <a:t> using b</a:t>
            </a:r>
            <a:r>
              <a:rPr lang="it-IT" sz="1600" baseline="-25000" dirty="0"/>
              <a:t>i</a:t>
            </a:r>
            <a:r>
              <a:rPr lang="it-IT" sz="1600" dirty="0"/>
              <a:t> bits (scalar quantization)</a:t>
            </a:r>
          </a:p>
          <a:p>
            <a:pPr lvl="1"/>
            <a:r>
              <a:rPr lang="it-IT" sz="1600" dirty="0"/>
              <a:t>E.g.: the 1st coordinate uses 2 bits, which leads to the intervals 00,01,10, and 11</a:t>
            </a:r>
          </a:p>
          <a:p>
            <a:r>
              <a:rPr lang="it-IT" sz="1600" dirty="0"/>
              <a:t>Thus, each coordinate of a point (vector) requires now b</a:t>
            </a:r>
            <a:r>
              <a:rPr lang="it-IT" sz="1600" baseline="-25000" dirty="0"/>
              <a:t>i</a:t>
            </a:r>
            <a:r>
              <a:rPr lang="it-IT" sz="1600" dirty="0"/>
              <a:t> bits instead of 32 </a:t>
            </a:r>
          </a:p>
          <a:p>
            <a:endParaRPr lang="it-IT" sz="1600" dirty="0"/>
          </a:p>
          <a:p>
            <a:r>
              <a:rPr lang="it-IT" sz="1600" dirty="0"/>
              <a:t>The VA-file stores, for each point of the dataset, its approximation, which is a </a:t>
            </a:r>
            <a:r>
              <a:rPr lang="it-IT" sz="1600" dirty="0">
                <a:solidFill>
                  <a:srgbClr val="1E18D7"/>
                </a:solidFill>
              </a:rPr>
              <a:t>vector of </a:t>
            </a:r>
            <a:r>
              <a:rPr lang="it-IT" sz="1600" dirty="0">
                <a:solidFill>
                  <a:srgbClr val="1E18D7"/>
                </a:solidFill>
                <a:sym typeface="Symbol" pitchFamily="18" charset="2"/>
              </a:rPr>
              <a:t></a:t>
            </a:r>
            <a:r>
              <a:rPr lang="it-IT" sz="1600" baseline="-25000" dirty="0">
                <a:solidFill>
                  <a:srgbClr val="1E18D7"/>
                </a:solidFill>
              </a:rPr>
              <a:t>i=1,D</a:t>
            </a:r>
            <a:r>
              <a:rPr lang="it-IT" sz="1600" dirty="0">
                <a:solidFill>
                  <a:srgbClr val="1E18D7"/>
                </a:solidFill>
                <a:sym typeface="Symbol" pitchFamily="18" charset="2"/>
              </a:rPr>
              <a:t> </a:t>
            </a:r>
            <a:r>
              <a:rPr lang="it-IT" sz="1600" dirty="0">
                <a:solidFill>
                  <a:srgbClr val="1E18D7"/>
                </a:solidFill>
              </a:rPr>
              <a:t>b</a:t>
            </a:r>
            <a:r>
              <a:rPr lang="it-IT" sz="1600" baseline="-25000" dirty="0">
                <a:solidFill>
                  <a:srgbClr val="1E18D7"/>
                </a:solidFill>
              </a:rPr>
              <a:t>i</a:t>
            </a:r>
            <a:r>
              <a:rPr lang="it-IT" sz="1600" dirty="0">
                <a:solidFill>
                  <a:srgbClr val="1E18D7"/>
                </a:solidFill>
                <a:sym typeface="Symbol" pitchFamily="18" charset="2"/>
              </a:rPr>
              <a:t> bits</a:t>
            </a:r>
            <a:endParaRPr lang="it-IT" sz="1600" dirty="0">
              <a:solidFill>
                <a:srgbClr val="1E18D7"/>
              </a:solidFill>
            </a:endParaRPr>
          </a:p>
        </p:txBody>
      </p:sp>
      <p:sp>
        <p:nvSpPr>
          <p:cNvPr id="2" name="Espace réservé du pied de page 1">
            <a:extLst>
              <a:ext uri="{FF2B5EF4-FFF2-40B4-BE49-F238E27FC236}">
                <a16:creationId xmlns:a16="http://schemas.microsoft.com/office/drawing/2014/main" id="{001E0E6B-136E-456A-86FC-ABAD8DA8E4A2}"/>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A191692-3FFC-4BCC-AB29-E5B23BDF1A9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164</a:t>
            </a:fld>
            <a:endParaRPr lang="en-US" dirty="0"/>
          </a:p>
        </p:txBody>
      </p:sp>
    </p:spTree>
    <p:extLst>
      <p:ext uri="{BB962C8B-B14F-4D97-AF65-F5344CB8AC3E}">
        <p14:creationId xmlns:p14="http://schemas.microsoft.com/office/powerpoint/2010/main" val="24702696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45292A4-23FD-4FA5-98F0-99CE74809CDC}"/>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0" name="Rectangle 29">
            <a:extLst>
              <a:ext uri="{FF2B5EF4-FFF2-40B4-BE49-F238E27FC236}">
                <a16:creationId xmlns:a16="http://schemas.microsoft.com/office/drawing/2014/main" id="{37995A3F-4526-48C3-82BC-525EEC6CCF2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8B67E7A6-EDFA-4041-B79D-EE61EF50D89D}"/>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Blott</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VLDB’98</a:t>
            </a:r>
          </a:p>
        </p:txBody>
      </p:sp>
      <p:sp>
        <p:nvSpPr>
          <p:cNvPr id="32" name="Title 1">
            <a:extLst>
              <a:ext uri="{FF2B5EF4-FFF2-40B4-BE49-F238E27FC236}">
                <a16:creationId xmlns:a16="http://schemas.microsoft.com/office/drawing/2014/main" id="{C3349364-BF31-40DE-B159-628F4960B2C9}"/>
              </a:ext>
            </a:extLst>
          </p:cNvPr>
          <p:cNvSpPr>
            <a:spLocks noGrp="1"/>
          </p:cNvSpPr>
          <p:nvPr>
            <p:ph type="title"/>
          </p:nvPr>
        </p:nvSpPr>
        <p:spPr>
          <a:xfrm>
            <a:off x="344533" y="276428"/>
            <a:ext cx="8229600" cy="1066800"/>
          </a:xfrm>
        </p:spPr>
        <p:txBody>
          <a:bodyPr/>
          <a:lstStyle/>
          <a:p>
            <a:r>
              <a:rPr lang="en-US" altLang="zh-CN" dirty="0"/>
              <a:t>VA-file</a:t>
            </a:r>
            <a:endParaRPr lang="en-US" dirty="0"/>
          </a:p>
        </p:txBody>
      </p:sp>
      <p:sp>
        <p:nvSpPr>
          <p:cNvPr id="39" name="Title 1">
            <a:extLst>
              <a:ext uri="{FF2B5EF4-FFF2-40B4-BE49-F238E27FC236}">
                <a16:creationId xmlns:a16="http://schemas.microsoft.com/office/drawing/2014/main" id="{D3342E6F-55A2-4F28-AD98-E10E93456D7D}"/>
              </a:ext>
            </a:extLst>
          </p:cNvPr>
          <p:cNvSpPr txBox="1">
            <a:spLocks/>
          </p:cNvSpPr>
          <p:nvPr/>
        </p:nvSpPr>
        <p:spPr>
          <a:xfrm>
            <a:off x="88109" y="6151298"/>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Slides by M. Patella.</a:t>
            </a:r>
            <a:endParaRPr lang="en-US" sz="1200" dirty="0">
              <a:latin typeface="+mn-lt"/>
            </a:endParaRPr>
          </a:p>
        </p:txBody>
      </p:sp>
      <p:sp>
        <p:nvSpPr>
          <p:cNvPr id="71" name="Text Box 7">
            <a:extLst>
              <a:ext uri="{FF2B5EF4-FFF2-40B4-BE49-F238E27FC236}">
                <a16:creationId xmlns:a16="http://schemas.microsoft.com/office/drawing/2014/main" id="{53DFF7DD-57B2-4C4E-B0B7-620715C45930}"/>
              </a:ext>
            </a:extLst>
          </p:cNvPr>
          <p:cNvSpPr txBox="1">
            <a:spLocks noChangeArrowheads="1"/>
          </p:cNvSpPr>
          <p:nvPr/>
        </p:nvSpPr>
        <p:spPr bwMode="auto">
          <a:xfrm>
            <a:off x="2956047" y="5035023"/>
            <a:ext cx="1848583" cy="830997"/>
          </a:xfrm>
          <a:prstGeom prst="rect">
            <a:avLst/>
          </a:prstGeom>
          <a:noFill/>
          <a:ln w="12700">
            <a:solidFill>
              <a:schemeClr val="tx1"/>
            </a:solidFill>
            <a:miter lim="800000"/>
            <a:headEnd type="none" w="sm" len="sm"/>
            <a:tailEnd type="none" w="sm" len="sm"/>
          </a:ln>
          <a:effectLst/>
        </p:spPr>
        <p:txBody>
          <a:bodyPr wrap="none">
            <a:spAutoFit/>
          </a:bodyPr>
          <a:lstStyle/>
          <a:p>
            <a:pPr algn="l" eaLnBrk="0" hangingPunct="0">
              <a:buClrTx/>
              <a:buFontTx/>
              <a:buNone/>
            </a:pPr>
            <a:r>
              <a:rPr lang="it-IT" altLang="it-IT" sz="1600" b="1" dirty="0">
                <a:solidFill>
                  <a:schemeClr val="accent2"/>
                </a:solidFill>
              </a:rPr>
              <a:t>actual results</a:t>
            </a:r>
          </a:p>
          <a:p>
            <a:pPr algn="l" eaLnBrk="0" hangingPunct="0">
              <a:buClrTx/>
              <a:buFontTx/>
              <a:buNone/>
            </a:pPr>
            <a:r>
              <a:rPr lang="it-IT" altLang="it-IT" sz="1600" b="1" dirty="0">
                <a:solidFill>
                  <a:srgbClr val="1E18D7"/>
                </a:solidFill>
              </a:rPr>
              <a:t>false drops</a:t>
            </a:r>
          </a:p>
          <a:p>
            <a:pPr algn="l" eaLnBrk="0" hangingPunct="0">
              <a:buClrTx/>
              <a:buFontTx/>
              <a:buNone/>
            </a:pPr>
            <a:r>
              <a:rPr lang="it-IT" altLang="it-IT" sz="1600" b="1" dirty="0"/>
              <a:t>excluded points</a:t>
            </a:r>
          </a:p>
        </p:txBody>
      </p:sp>
      <p:sp>
        <p:nvSpPr>
          <p:cNvPr id="72" name="Rectangle 9">
            <a:extLst>
              <a:ext uri="{FF2B5EF4-FFF2-40B4-BE49-F238E27FC236}">
                <a16:creationId xmlns:a16="http://schemas.microsoft.com/office/drawing/2014/main" id="{05FECF09-92DC-4A5F-B669-E491A1C4AFE0}"/>
              </a:ext>
            </a:extLst>
          </p:cNvPr>
          <p:cNvSpPr>
            <a:spLocks noChangeArrowheads="1"/>
          </p:cNvSpPr>
          <p:nvPr/>
        </p:nvSpPr>
        <p:spPr bwMode="auto">
          <a:xfrm>
            <a:off x="5132390" y="2504810"/>
            <a:ext cx="3638551" cy="3638551"/>
          </a:xfrm>
          <a:prstGeom prst="rect">
            <a:avLst/>
          </a:prstGeom>
          <a:noFill/>
          <a:ln w="12700">
            <a:solidFill>
              <a:schemeClr val="tx1"/>
            </a:solidFill>
            <a:miter lim="800000"/>
            <a:headEnd type="none" w="sm" len="sm"/>
            <a:tailEnd type="none" w="sm" len="sm"/>
          </a:ln>
          <a:effectLst/>
        </p:spPr>
        <p:txBody>
          <a:bodyPr wrap="none" anchor="ctr"/>
          <a:lstStyle/>
          <a:p>
            <a:endParaRPr lang="en-US"/>
          </a:p>
        </p:txBody>
      </p:sp>
      <p:sp>
        <p:nvSpPr>
          <p:cNvPr id="73" name="Line 10">
            <a:extLst>
              <a:ext uri="{FF2B5EF4-FFF2-40B4-BE49-F238E27FC236}">
                <a16:creationId xmlns:a16="http://schemas.microsoft.com/office/drawing/2014/main" id="{F15962C5-6E3C-4250-94B4-F9A3DCFBBD0B}"/>
              </a:ext>
            </a:extLst>
          </p:cNvPr>
          <p:cNvSpPr>
            <a:spLocks noChangeShapeType="1"/>
          </p:cNvSpPr>
          <p:nvPr/>
        </p:nvSpPr>
        <p:spPr bwMode="auto">
          <a:xfrm>
            <a:off x="5132390" y="4324083"/>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4" name="Line 11">
            <a:extLst>
              <a:ext uri="{FF2B5EF4-FFF2-40B4-BE49-F238E27FC236}">
                <a16:creationId xmlns:a16="http://schemas.microsoft.com/office/drawing/2014/main" id="{9A637565-E50A-4A60-9A3E-CB762FFC09B6}"/>
              </a:ext>
            </a:extLst>
          </p:cNvPr>
          <p:cNvSpPr>
            <a:spLocks noChangeShapeType="1"/>
          </p:cNvSpPr>
          <p:nvPr/>
        </p:nvSpPr>
        <p:spPr bwMode="auto">
          <a:xfrm>
            <a:off x="6951663"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5" name="Line 12">
            <a:extLst>
              <a:ext uri="{FF2B5EF4-FFF2-40B4-BE49-F238E27FC236}">
                <a16:creationId xmlns:a16="http://schemas.microsoft.com/office/drawing/2014/main" id="{6DE80FE1-196B-4809-9B1C-B0966C500705}"/>
              </a:ext>
            </a:extLst>
          </p:cNvPr>
          <p:cNvSpPr>
            <a:spLocks noChangeShapeType="1"/>
          </p:cNvSpPr>
          <p:nvPr/>
        </p:nvSpPr>
        <p:spPr bwMode="auto">
          <a:xfrm>
            <a:off x="7856538" y="2514335"/>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6" name="Line 13">
            <a:extLst>
              <a:ext uri="{FF2B5EF4-FFF2-40B4-BE49-F238E27FC236}">
                <a16:creationId xmlns:a16="http://schemas.microsoft.com/office/drawing/2014/main" id="{B1D6E91A-87DF-435A-BB55-C5EE9EBC2F7E}"/>
              </a:ext>
            </a:extLst>
          </p:cNvPr>
          <p:cNvSpPr>
            <a:spLocks noChangeShapeType="1"/>
          </p:cNvSpPr>
          <p:nvPr/>
        </p:nvSpPr>
        <p:spPr bwMode="auto">
          <a:xfrm>
            <a:off x="6037263" y="2514335"/>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7" name="Line 14">
            <a:extLst>
              <a:ext uri="{FF2B5EF4-FFF2-40B4-BE49-F238E27FC236}">
                <a16:creationId xmlns:a16="http://schemas.microsoft.com/office/drawing/2014/main" id="{BEA720B3-E5E9-4C28-92EA-4B99482BB7E8}"/>
              </a:ext>
            </a:extLst>
          </p:cNvPr>
          <p:cNvSpPr>
            <a:spLocks noChangeShapeType="1"/>
          </p:cNvSpPr>
          <p:nvPr/>
        </p:nvSpPr>
        <p:spPr bwMode="auto">
          <a:xfrm>
            <a:off x="5141914" y="3409683"/>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8" name="Line 15">
            <a:extLst>
              <a:ext uri="{FF2B5EF4-FFF2-40B4-BE49-F238E27FC236}">
                <a16:creationId xmlns:a16="http://schemas.microsoft.com/office/drawing/2014/main" id="{458B1F22-6D8B-4AF7-8857-40341117E551}"/>
              </a:ext>
            </a:extLst>
          </p:cNvPr>
          <p:cNvSpPr>
            <a:spLocks noChangeShapeType="1"/>
          </p:cNvSpPr>
          <p:nvPr/>
        </p:nvSpPr>
        <p:spPr bwMode="auto">
          <a:xfrm>
            <a:off x="5141914" y="52289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9" name="Oval 18">
            <a:extLst>
              <a:ext uri="{FF2B5EF4-FFF2-40B4-BE49-F238E27FC236}">
                <a16:creationId xmlns:a16="http://schemas.microsoft.com/office/drawing/2014/main" id="{D52CDE58-1070-4BDB-B200-01FEBC927643}"/>
              </a:ext>
            </a:extLst>
          </p:cNvPr>
          <p:cNvSpPr>
            <a:spLocks noChangeArrowheads="1"/>
          </p:cNvSpPr>
          <p:nvPr/>
        </p:nvSpPr>
        <p:spPr bwMode="auto">
          <a:xfrm>
            <a:off x="7075489" y="302551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80" name="Line 20">
            <a:extLst>
              <a:ext uri="{FF2B5EF4-FFF2-40B4-BE49-F238E27FC236}">
                <a16:creationId xmlns:a16="http://schemas.microsoft.com/office/drawing/2014/main" id="{11A578CD-1E96-483F-9D8D-6C6137F4A311}"/>
              </a:ext>
            </a:extLst>
          </p:cNvPr>
          <p:cNvSpPr>
            <a:spLocks noChangeShapeType="1"/>
          </p:cNvSpPr>
          <p:nvPr/>
        </p:nvSpPr>
        <p:spPr bwMode="auto">
          <a:xfrm flipV="1">
            <a:off x="7599364" y="3514458"/>
            <a:ext cx="857251" cy="552451"/>
          </a:xfrm>
          <a:prstGeom prst="line">
            <a:avLst/>
          </a:prstGeom>
          <a:noFill/>
          <a:ln w="12700">
            <a:solidFill>
              <a:schemeClr val="tx2"/>
            </a:solidFill>
            <a:round/>
            <a:headEnd type="none" w="sm" len="sm"/>
            <a:tailEnd type="triangle" w="sm" len="sm"/>
          </a:ln>
          <a:effectLst/>
        </p:spPr>
        <p:txBody>
          <a:bodyPr wrap="none" anchor="ctr"/>
          <a:lstStyle/>
          <a:p>
            <a:endParaRPr lang="en-US"/>
          </a:p>
        </p:txBody>
      </p:sp>
      <p:grpSp>
        <p:nvGrpSpPr>
          <p:cNvPr id="81" name="Group 21">
            <a:extLst>
              <a:ext uri="{FF2B5EF4-FFF2-40B4-BE49-F238E27FC236}">
                <a16:creationId xmlns:a16="http://schemas.microsoft.com/office/drawing/2014/main" id="{2A5ED050-1A30-4954-97E9-A58A878D1B10}"/>
              </a:ext>
            </a:extLst>
          </p:cNvPr>
          <p:cNvGrpSpPr>
            <a:grpSpLocks/>
          </p:cNvGrpSpPr>
          <p:nvPr/>
        </p:nvGrpSpPr>
        <p:grpSpPr bwMode="auto">
          <a:xfrm>
            <a:off x="7459670" y="3703363"/>
            <a:ext cx="333375" cy="409574"/>
            <a:chOff x="2366" y="3899"/>
            <a:chExt cx="210" cy="258"/>
          </a:xfrm>
        </p:grpSpPr>
        <p:sp>
          <p:nvSpPr>
            <p:cNvPr id="82" name="Oval 22">
              <a:extLst>
                <a:ext uri="{FF2B5EF4-FFF2-40B4-BE49-F238E27FC236}">
                  <a16:creationId xmlns:a16="http://schemas.microsoft.com/office/drawing/2014/main" id="{9F5B51AF-55D7-4BB6-81BF-B18740F645BA}"/>
                </a:ext>
              </a:extLst>
            </p:cNvPr>
            <p:cNvSpPr>
              <a:spLocks noChangeArrowheads="1"/>
            </p:cNvSpPr>
            <p:nvPr/>
          </p:nvSpPr>
          <p:spPr bwMode="auto">
            <a:xfrm>
              <a:off x="2430" y="4110"/>
              <a:ext cx="47" cy="47"/>
            </a:xfrm>
            <a:prstGeom prst="ellipse">
              <a:avLst/>
            </a:prstGeom>
            <a:solidFill>
              <a:srgbClr val="FF0000"/>
            </a:solidFill>
            <a:ln w="12700">
              <a:noFill/>
              <a:round/>
              <a:headEnd type="none" w="sm" len="sm"/>
              <a:tailEnd type="none" w="sm" len="sm"/>
            </a:ln>
            <a:effectLst/>
          </p:spPr>
          <p:txBody>
            <a:bodyPr wrap="none" anchor="ctr"/>
            <a:lstStyle/>
            <a:p>
              <a:endParaRPr lang="en-US"/>
            </a:p>
          </p:txBody>
        </p:sp>
        <p:sp>
          <p:nvSpPr>
            <p:cNvPr id="83" name="Text Box 23">
              <a:extLst>
                <a:ext uri="{FF2B5EF4-FFF2-40B4-BE49-F238E27FC236}">
                  <a16:creationId xmlns:a16="http://schemas.microsoft.com/office/drawing/2014/main" id="{1852D125-2CC0-42D9-BE96-D2218B0C9A02}"/>
                </a:ext>
              </a:extLst>
            </p:cNvPr>
            <p:cNvSpPr txBox="1">
              <a:spLocks noChangeArrowheads="1"/>
            </p:cNvSpPr>
            <p:nvPr/>
          </p:nvSpPr>
          <p:spPr bwMode="auto">
            <a:xfrm>
              <a:off x="2366" y="3899"/>
              <a:ext cx="210" cy="233"/>
            </a:xfrm>
            <a:prstGeom prst="rect">
              <a:avLst/>
            </a:prstGeom>
            <a:noFill/>
            <a:ln w="12700">
              <a:noFill/>
              <a:miter lim="800000"/>
              <a:headEnd type="none" w="sm" len="sm"/>
              <a:tailEnd type="none" w="sm" len="sm"/>
            </a:ln>
            <a:effectLst/>
          </p:spPr>
          <p:txBody>
            <a:bodyPr wrap="none">
              <a:spAutoFit/>
            </a:bodyPr>
            <a:lstStyle/>
            <a:p>
              <a:pPr algn="l" eaLnBrk="0" hangingPunct="0">
                <a:buClrTx/>
                <a:buFontTx/>
                <a:buNone/>
              </a:pPr>
              <a:r>
                <a:rPr lang="it-IT" altLang="it-IT" b="1">
                  <a:solidFill>
                    <a:schemeClr val="tx2"/>
                  </a:solidFill>
                </a:rPr>
                <a:t>q</a:t>
              </a:r>
            </a:p>
          </p:txBody>
        </p:sp>
      </p:grpSp>
      <p:sp>
        <p:nvSpPr>
          <p:cNvPr id="84" name="Text Box 25">
            <a:extLst>
              <a:ext uri="{FF2B5EF4-FFF2-40B4-BE49-F238E27FC236}">
                <a16:creationId xmlns:a16="http://schemas.microsoft.com/office/drawing/2014/main" id="{1F436ADB-A90D-4237-AADE-672815B65C44}"/>
              </a:ext>
            </a:extLst>
          </p:cNvPr>
          <p:cNvSpPr txBox="1">
            <a:spLocks noChangeArrowheads="1"/>
          </p:cNvSpPr>
          <p:nvPr/>
        </p:nvSpPr>
        <p:spPr bwMode="auto">
          <a:xfrm>
            <a:off x="7907338" y="3455721"/>
            <a:ext cx="304892" cy="369332"/>
          </a:xfrm>
          <a:prstGeom prst="rect">
            <a:avLst/>
          </a:prstGeom>
          <a:noFill/>
          <a:ln w="12700">
            <a:noFill/>
            <a:miter lim="800000"/>
            <a:headEnd type="none" w="sm" len="sm"/>
            <a:tailEnd type="none" w="sm" len="sm"/>
          </a:ln>
          <a:effectLst/>
        </p:spPr>
        <p:txBody>
          <a:bodyPr wrap="none">
            <a:spAutoFit/>
          </a:bodyPr>
          <a:lstStyle/>
          <a:p>
            <a:pPr algn="l" eaLnBrk="0" hangingPunct="0">
              <a:buClrTx/>
              <a:buFontTx/>
              <a:buNone/>
            </a:pPr>
            <a:r>
              <a:rPr lang="it-IT" altLang="it-IT" b="1">
                <a:solidFill>
                  <a:schemeClr val="tx2"/>
                </a:solidFill>
              </a:rPr>
              <a:t>r</a:t>
            </a:r>
          </a:p>
        </p:txBody>
      </p:sp>
      <p:sp>
        <p:nvSpPr>
          <p:cNvPr id="85" name="Oval 28">
            <a:extLst>
              <a:ext uri="{FF2B5EF4-FFF2-40B4-BE49-F238E27FC236}">
                <a16:creationId xmlns:a16="http://schemas.microsoft.com/office/drawing/2014/main" id="{77736044-BD69-41D0-8CB3-BD7B8D2DCD20}"/>
              </a:ext>
            </a:extLst>
          </p:cNvPr>
          <p:cNvSpPr>
            <a:spLocks noChangeArrowheads="1"/>
          </p:cNvSpPr>
          <p:nvPr/>
        </p:nvSpPr>
        <p:spPr bwMode="auto">
          <a:xfrm>
            <a:off x="5570538" y="57718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86" name="Oval 29">
            <a:extLst>
              <a:ext uri="{FF2B5EF4-FFF2-40B4-BE49-F238E27FC236}">
                <a16:creationId xmlns:a16="http://schemas.microsoft.com/office/drawing/2014/main" id="{B3207E77-3945-41EC-ADA0-7466F9CB4874}"/>
              </a:ext>
            </a:extLst>
          </p:cNvPr>
          <p:cNvSpPr>
            <a:spLocks noChangeArrowheads="1"/>
          </p:cNvSpPr>
          <p:nvPr/>
        </p:nvSpPr>
        <p:spPr bwMode="auto">
          <a:xfrm>
            <a:off x="5827714" y="48003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87" name="Oval 30">
            <a:extLst>
              <a:ext uri="{FF2B5EF4-FFF2-40B4-BE49-F238E27FC236}">
                <a16:creationId xmlns:a16="http://schemas.microsoft.com/office/drawing/2014/main" id="{9DD66F76-0A11-44D8-95C7-68766B7D01FB}"/>
              </a:ext>
            </a:extLst>
          </p:cNvPr>
          <p:cNvSpPr>
            <a:spLocks noChangeArrowheads="1"/>
          </p:cNvSpPr>
          <p:nvPr/>
        </p:nvSpPr>
        <p:spPr bwMode="auto">
          <a:xfrm>
            <a:off x="5418138" y="45336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88" name="Oval 31">
            <a:extLst>
              <a:ext uri="{FF2B5EF4-FFF2-40B4-BE49-F238E27FC236}">
                <a16:creationId xmlns:a16="http://schemas.microsoft.com/office/drawing/2014/main" id="{54A3E00F-40ED-4CCA-9F6F-D3EE275DA4CF}"/>
              </a:ext>
            </a:extLst>
          </p:cNvPr>
          <p:cNvSpPr>
            <a:spLocks noChangeArrowheads="1"/>
          </p:cNvSpPr>
          <p:nvPr/>
        </p:nvSpPr>
        <p:spPr bwMode="auto">
          <a:xfrm>
            <a:off x="8180389" y="4009761"/>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89" name="Oval 32">
            <a:extLst>
              <a:ext uri="{FF2B5EF4-FFF2-40B4-BE49-F238E27FC236}">
                <a16:creationId xmlns:a16="http://schemas.microsoft.com/office/drawing/2014/main" id="{9927A302-9D5D-448E-9DD0-467E6AD5F359}"/>
              </a:ext>
            </a:extLst>
          </p:cNvPr>
          <p:cNvSpPr>
            <a:spLocks noChangeArrowheads="1"/>
          </p:cNvSpPr>
          <p:nvPr/>
        </p:nvSpPr>
        <p:spPr bwMode="auto">
          <a:xfrm>
            <a:off x="8161338" y="496226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90" name="Oval 33">
            <a:extLst>
              <a:ext uri="{FF2B5EF4-FFF2-40B4-BE49-F238E27FC236}">
                <a16:creationId xmlns:a16="http://schemas.microsoft.com/office/drawing/2014/main" id="{3FBC17F9-C6BD-4E74-B307-775B46E1DDC4}"/>
              </a:ext>
            </a:extLst>
          </p:cNvPr>
          <p:cNvSpPr>
            <a:spLocks noChangeArrowheads="1"/>
          </p:cNvSpPr>
          <p:nvPr/>
        </p:nvSpPr>
        <p:spPr bwMode="auto">
          <a:xfrm>
            <a:off x="6856414" y="4095485"/>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91" name="Oval 34">
            <a:extLst>
              <a:ext uri="{FF2B5EF4-FFF2-40B4-BE49-F238E27FC236}">
                <a16:creationId xmlns:a16="http://schemas.microsoft.com/office/drawing/2014/main" id="{89E60816-A791-4C21-A8F0-3688F3495096}"/>
              </a:ext>
            </a:extLst>
          </p:cNvPr>
          <p:cNvSpPr>
            <a:spLocks noChangeArrowheads="1"/>
          </p:cNvSpPr>
          <p:nvPr/>
        </p:nvSpPr>
        <p:spPr bwMode="auto">
          <a:xfrm>
            <a:off x="7561264" y="3304911"/>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92" name="Oval 35">
            <a:extLst>
              <a:ext uri="{FF2B5EF4-FFF2-40B4-BE49-F238E27FC236}">
                <a16:creationId xmlns:a16="http://schemas.microsoft.com/office/drawing/2014/main" id="{FA99E4AA-6861-44D4-BFD8-4DED1B64EF07}"/>
              </a:ext>
            </a:extLst>
          </p:cNvPr>
          <p:cNvSpPr>
            <a:spLocks noChangeArrowheads="1"/>
          </p:cNvSpPr>
          <p:nvPr/>
        </p:nvSpPr>
        <p:spPr bwMode="auto">
          <a:xfrm>
            <a:off x="8104189" y="3047736"/>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93" name="Oval 36">
            <a:extLst>
              <a:ext uri="{FF2B5EF4-FFF2-40B4-BE49-F238E27FC236}">
                <a16:creationId xmlns:a16="http://schemas.microsoft.com/office/drawing/2014/main" id="{6B45328F-2420-411A-8D22-40777D4D73B7}"/>
              </a:ext>
            </a:extLst>
          </p:cNvPr>
          <p:cNvSpPr>
            <a:spLocks noChangeArrowheads="1"/>
          </p:cNvSpPr>
          <p:nvPr/>
        </p:nvSpPr>
        <p:spPr bwMode="auto">
          <a:xfrm>
            <a:off x="6989764" y="3457311"/>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94" name="Oval 37">
            <a:extLst>
              <a:ext uri="{FF2B5EF4-FFF2-40B4-BE49-F238E27FC236}">
                <a16:creationId xmlns:a16="http://schemas.microsoft.com/office/drawing/2014/main" id="{C294C3EB-3484-42BD-966D-E449BEB490EC}"/>
              </a:ext>
            </a:extLst>
          </p:cNvPr>
          <p:cNvSpPr>
            <a:spLocks noChangeArrowheads="1"/>
          </p:cNvSpPr>
          <p:nvPr/>
        </p:nvSpPr>
        <p:spPr bwMode="auto">
          <a:xfrm>
            <a:off x="5618164" y="39049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95" name="Line 38">
            <a:extLst>
              <a:ext uri="{FF2B5EF4-FFF2-40B4-BE49-F238E27FC236}">
                <a16:creationId xmlns:a16="http://schemas.microsoft.com/office/drawing/2014/main" id="{A57844E1-2FBE-473B-8485-CBB4178A2258}"/>
              </a:ext>
            </a:extLst>
          </p:cNvPr>
          <p:cNvSpPr>
            <a:spLocks noChangeShapeType="1"/>
          </p:cNvSpPr>
          <p:nvPr/>
        </p:nvSpPr>
        <p:spPr bwMode="auto">
          <a:xfrm>
            <a:off x="5132390" y="2952483"/>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6" name="Line 39">
            <a:extLst>
              <a:ext uri="{FF2B5EF4-FFF2-40B4-BE49-F238E27FC236}">
                <a16:creationId xmlns:a16="http://schemas.microsoft.com/office/drawing/2014/main" id="{933122E2-3135-4C7E-9626-7E8647F4EDEE}"/>
              </a:ext>
            </a:extLst>
          </p:cNvPr>
          <p:cNvSpPr>
            <a:spLocks noChangeShapeType="1"/>
          </p:cNvSpPr>
          <p:nvPr/>
        </p:nvSpPr>
        <p:spPr bwMode="auto">
          <a:xfrm>
            <a:off x="5132390" y="38573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7" name="Line 40">
            <a:extLst>
              <a:ext uri="{FF2B5EF4-FFF2-40B4-BE49-F238E27FC236}">
                <a16:creationId xmlns:a16="http://schemas.microsoft.com/office/drawing/2014/main" id="{002187A7-614D-40A5-A8CC-130BC62D6837}"/>
              </a:ext>
            </a:extLst>
          </p:cNvPr>
          <p:cNvSpPr>
            <a:spLocks noChangeShapeType="1"/>
          </p:cNvSpPr>
          <p:nvPr/>
        </p:nvSpPr>
        <p:spPr bwMode="auto">
          <a:xfrm>
            <a:off x="5132390" y="47717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8" name="Line 41">
            <a:extLst>
              <a:ext uri="{FF2B5EF4-FFF2-40B4-BE49-F238E27FC236}">
                <a16:creationId xmlns:a16="http://schemas.microsoft.com/office/drawing/2014/main" id="{B0546AD3-CA3C-46E2-AE2F-2AB0BBA9F7CB}"/>
              </a:ext>
            </a:extLst>
          </p:cNvPr>
          <p:cNvSpPr>
            <a:spLocks noChangeShapeType="1"/>
          </p:cNvSpPr>
          <p:nvPr/>
        </p:nvSpPr>
        <p:spPr bwMode="auto">
          <a:xfrm>
            <a:off x="5132390" y="56861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0" name="Line 42">
            <a:extLst>
              <a:ext uri="{FF2B5EF4-FFF2-40B4-BE49-F238E27FC236}">
                <a16:creationId xmlns:a16="http://schemas.microsoft.com/office/drawing/2014/main" id="{20E510E0-1466-4FB8-9427-8EA60DAEE9EE}"/>
              </a:ext>
            </a:extLst>
          </p:cNvPr>
          <p:cNvSpPr>
            <a:spLocks noChangeShapeType="1"/>
          </p:cNvSpPr>
          <p:nvPr/>
        </p:nvSpPr>
        <p:spPr bwMode="auto">
          <a:xfrm>
            <a:off x="5580063"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1" name="Line 43">
            <a:extLst>
              <a:ext uri="{FF2B5EF4-FFF2-40B4-BE49-F238E27FC236}">
                <a16:creationId xmlns:a16="http://schemas.microsoft.com/office/drawing/2014/main" id="{0C6FF569-58BC-4593-8951-721214971FAD}"/>
              </a:ext>
            </a:extLst>
          </p:cNvPr>
          <p:cNvSpPr>
            <a:spLocks noChangeShapeType="1"/>
          </p:cNvSpPr>
          <p:nvPr/>
        </p:nvSpPr>
        <p:spPr bwMode="auto">
          <a:xfrm>
            <a:off x="6494463"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2" name="Line 44">
            <a:extLst>
              <a:ext uri="{FF2B5EF4-FFF2-40B4-BE49-F238E27FC236}">
                <a16:creationId xmlns:a16="http://schemas.microsoft.com/office/drawing/2014/main" id="{712CC398-7CDB-4828-85F4-A04119D28EFE}"/>
              </a:ext>
            </a:extLst>
          </p:cNvPr>
          <p:cNvSpPr>
            <a:spLocks noChangeShapeType="1"/>
          </p:cNvSpPr>
          <p:nvPr/>
        </p:nvSpPr>
        <p:spPr bwMode="auto">
          <a:xfrm>
            <a:off x="7399338"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3" name="Line 45">
            <a:extLst>
              <a:ext uri="{FF2B5EF4-FFF2-40B4-BE49-F238E27FC236}">
                <a16:creationId xmlns:a16="http://schemas.microsoft.com/office/drawing/2014/main" id="{0955EFBA-80A2-4471-BD19-7DBCD679B4AC}"/>
              </a:ext>
            </a:extLst>
          </p:cNvPr>
          <p:cNvSpPr>
            <a:spLocks noChangeShapeType="1"/>
          </p:cNvSpPr>
          <p:nvPr/>
        </p:nvSpPr>
        <p:spPr bwMode="auto">
          <a:xfrm>
            <a:off x="8313738"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4" name="Oval 46">
            <a:extLst>
              <a:ext uri="{FF2B5EF4-FFF2-40B4-BE49-F238E27FC236}">
                <a16:creationId xmlns:a16="http://schemas.microsoft.com/office/drawing/2014/main" id="{2BBC7B99-C6F3-4B24-8D01-699CE1E368CE}"/>
              </a:ext>
            </a:extLst>
          </p:cNvPr>
          <p:cNvSpPr>
            <a:spLocks noChangeArrowheads="1"/>
          </p:cNvSpPr>
          <p:nvPr/>
        </p:nvSpPr>
        <p:spPr bwMode="auto">
          <a:xfrm>
            <a:off x="6580190" y="3047735"/>
            <a:ext cx="2038351" cy="2038351"/>
          </a:xfrm>
          <a:prstGeom prst="ellipse">
            <a:avLst/>
          </a:prstGeom>
          <a:noFill/>
          <a:ln w="12700">
            <a:solidFill>
              <a:schemeClr val="tx2"/>
            </a:solidFill>
            <a:round/>
            <a:headEnd type="none" w="sm" len="sm"/>
            <a:tailEnd type="none" w="sm" len="sm"/>
          </a:ln>
          <a:effectLst/>
        </p:spPr>
        <p:txBody>
          <a:bodyPr wrap="none" anchor="ctr"/>
          <a:lstStyle/>
          <a:p>
            <a:endParaRPr lang="en-US"/>
          </a:p>
        </p:txBody>
      </p:sp>
      <p:sp>
        <p:nvSpPr>
          <p:cNvPr id="105" name="Oval 47">
            <a:extLst>
              <a:ext uri="{FF2B5EF4-FFF2-40B4-BE49-F238E27FC236}">
                <a16:creationId xmlns:a16="http://schemas.microsoft.com/office/drawing/2014/main" id="{8D7C3275-00C5-414B-9AE8-BE40A2B255B3}"/>
              </a:ext>
            </a:extLst>
          </p:cNvPr>
          <p:cNvSpPr>
            <a:spLocks noChangeArrowheads="1"/>
          </p:cNvSpPr>
          <p:nvPr/>
        </p:nvSpPr>
        <p:spPr bwMode="auto">
          <a:xfrm>
            <a:off x="8047038" y="591476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06" name="Oval 48">
            <a:extLst>
              <a:ext uri="{FF2B5EF4-FFF2-40B4-BE49-F238E27FC236}">
                <a16:creationId xmlns:a16="http://schemas.microsoft.com/office/drawing/2014/main" id="{30AF6C98-5DB9-42F6-B27B-13350AB95C70}"/>
              </a:ext>
            </a:extLst>
          </p:cNvPr>
          <p:cNvSpPr>
            <a:spLocks noChangeArrowheads="1"/>
          </p:cNvSpPr>
          <p:nvPr/>
        </p:nvSpPr>
        <p:spPr bwMode="auto">
          <a:xfrm>
            <a:off x="6361114" y="587666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07" name="Oval 49">
            <a:extLst>
              <a:ext uri="{FF2B5EF4-FFF2-40B4-BE49-F238E27FC236}">
                <a16:creationId xmlns:a16="http://schemas.microsoft.com/office/drawing/2014/main" id="{5EA53558-53E8-4776-83A8-963BE196F3EA}"/>
              </a:ext>
            </a:extLst>
          </p:cNvPr>
          <p:cNvSpPr>
            <a:spLocks noChangeArrowheads="1"/>
          </p:cNvSpPr>
          <p:nvPr/>
        </p:nvSpPr>
        <p:spPr bwMode="auto">
          <a:xfrm>
            <a:off x="8599489" y="360971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108" name="Oval 50">
            <a:extLst>
              <a:ext uri="{FF2B5EF4-FFF2-40B4-BE49-F238E27FC236}">
                <a16:creationId xmlns:a16="http://schemas.microsoft.com/office/drawing/2014/main" id="{0C3098BC-FA60-4F2B-B88A-F62CEDA47B96}"/>
              </a:ext>
            </a:extLst>
          </p:cNvPr>
          <p:cNvSpPr>
            <a:spLocks noChangeArrowheads="1"/>
          </p:cNvSpPr>
          <p:nvPr/>
        </p:nvSpPr>
        <p:spPr bwMode="auto">
          <a:xfrm>
            <a:off x="7551738" y="532421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09" name="Oval 51">
            <a:extLst>
              <a:ext uri="{FF2B5EF4-FFF2-40B4-BE49-F238E27FC236}">
                <a16:creationId xmlns:a16="http://schemas.microsoft.com/office/drawing/2014/main" id="{E122DBB9-E046-4D22-9218-19B2AF889FE0}"/>
              </a:ext>
            </a:extLst>
          </p:cNvPr>
          <p:cNvSpPr>
            <a:spLocks noChangeArrowheads="1"/>
          </p:cNvSpPr>
          <p:nvPr/>
        </p:nvSpPr>
        <p:spPr bwMode="auto">
          <a:xfrm>
            <a:off x="8180389" y="28000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0" name="Oval 52">
            <a:extLst>
              <a:ext uri="{FF2B5EF4-FFF2-40B4-BE49-F238E27FC236}">
                <a16:creationId xmlns:a16="http://schemas.microsoft.com/office/drawing/2014/main" id="{971948CB-AEB0-4159-AF8F-684AD7CA2010}"/>
              </a:ext>
            </a:extLst>
          </p:cNvPr>
          <p:cNvSpPr>
            <a:spLocks noChangeArrowheads="1"/>
          </p:cNvSpPr>
          <p:nvPr/>
        </p:nvSpPr>
        <p:spPr bwMode="auto">
          <a:xfrm>
            <a:off x="6256338" y="366686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1" name="Oval 53">
            <a:extLst>
              <a:ext uri="{FF2B5EF4-FFF2-40B4-BE49-F238E27FC236}">
                <a16:creationId xmlns:a16="http://schemas.microsoft.com/office/drawing/2014/main" id="{433570E9-9868-4E7B-8543-F8501633BF33}"/>
              </a:ext>
            </a:extLst>
          </p:cNvPr>
          <p:cNvSpPr>
            <a:spLocks noChangeArrowheads="1"/>
          </p:cNvSpPr>
          <p:nvPr/>
        </p:nvSpPr>
        <p:spPr bwMode="auto">
          <a:xfrm>
            <a:off x="5722938" y="505751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2" name="Oval 54">
            <a:extLst>
              <a:ext uri="{FF2B5EF4-FFF2-40B4-BE49-F238E27FC236}">
                <a16:creationId xmlns:a16="http://schemas.microsoft.com/office/drawing/2014/main" id="{EB431675-BD22-4CD3-B492-564CFF7EB23B}"/>
              </a:ext>
            </a:extLst>
          </p:cNvPr>
          <p:cNvSpPr>
            <a:spLocks noChangeArrowheads="1"/>
          </p:cNvSpPr>
          <p:nvPr/>
        </p:nvSpPr>
        <p:spPr bwMode="auto">
          <a:xfrm>
            <a:off x="6542089" y="25905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3" name="Oval 55">
            <a:extLst>
              <a:ext uri="{FF2B5EF4-FFF2-40B4-BE49-F238E27FC236}">
                <a16:creationId xmlns:a16="http://schemas.microsoft.com/office/drawing/2014/main" id="{B3EEF942-7548-4ECE-A673-95FD23B9D4E7}"/>
              </a:ext>
            </a:extLst>
          </p:cNvPr>
          <p:cNvSpPr>
            <a:spLocks noChangeArrowheads="1"/>
          </p:cNvSpPr>
          <p:nvPr/>
        </p:nvSpPr>
        <p:spPr bwMode="auto">
          <a:xfrm>
            <a:off x="5599114" y="33144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4" name="Oval 56">
            <a:extLst>
              <a:ext uri="{FF2B5EF4-FFF2-40B4-BE49-F238E27FC236}">
                <a16:creationId xmlns:a16="http://schemas.microsoft.com/office/drawing/2014/main" id="{6A664AC6-B18F-44E8-BCDF-2C7FC8664198}"/>
              </a:ext>
            </a:extLst>
          </p:cNvPr>
          <p:cNvSpPr>
            <a:spLocks noChangeArrowheads="1"/>
          </p:cNvSpPr>
          <p:nvPr/>
        </p:nvSpPr>
        <p:spPr bwMode="auto">
          <a:xfrm>
            <a:off x="6523038" y="423836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115" name="Oval 57">
            <a:extLst>
              <a:ext uri="{FF2B5EF4-FFF2-40B4-BE49-F238E27FC236}">
                <a16:creationId xmlns:a16="http://schemas.microsoft.com/office/drawing/2014/main" id="{006F269C-C3D1-4AB2-A64E-2B89244D8160}"/>
              </a:ext>
            </a:extLst>
          </p:cNvPr>
          <p:cNvSpPr>
            <a:spLocks noChangeArrowheads="1"/>
          </p:cNvSpPr>
          <p:nvPr/>
        </p:nvSpPr>
        <p:spPr bwMode="auto">
          <a:xfrm>
            <a:off x="5427664" y="60766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55" name="Rectangle 3">
            <a:extLst>
              <a:ext uri="{FF2B5EF4-FFF2-40B4-BE49-F238E27FC236}">
                <a16:creationId xmlns:a16="http://schemas.microsoft.com/office/drawing/2014/main" id="{2890DAF9-5A33-4636-9769-29F89C77740B}"/>
              </a:ext>
            </a:extLst>
          </p:cNvPr>
          <p:cNvSpPr>
            <a:spLocks noGrp="1" noChangeArrowheads="1"/>
          </p:cNvSpPr>
          <p:nvPr>
            <p:ph idx="1"/>
          </p:nvPr>
        </p:nvSpPr>
        <p:spPr>
          <a:xfrm>
            <a:off x="368299" y="1176864"/>
            <a:ext cx="3992558" cy="4966497"/>
          </a:xfrm>
        </p:spPr>
        <p:txBody>
          <a:bodyPr>
            <a:normAutofit/>
          </a:bodyPr>
          <a:lstStyle/>
          <a:p>
            <a:endParaRPr lang="it-IT" sz="1600" dirty="0"/>
          </a:p>
          <a:p>
            <a:r>
              <a:rPr lang="it-IT" sz="1600" dirty="0"/>
              <a:t>Query processing with the VA-file is based on a </a:t>
            </a:r>
            <a:r>
              <a:rPr lang="it-IT" sz="1600" dirty="0">
                <a:solidFill>
                  <a:schemeClr val="accent2"/>
                </a:solidFill>
              </a:rPr>
              <a:t>filter &amp; refine approach</a:t>
            </a:r>
          </a:p>
          <a:p>
            <a:endParaRPr lang="it-IT" sz="1600" dirty="0"/>
          </a:p>
          <a:p>
            <a:r>
              <a:rPr lang="it-IT" sz="1600" dirty="0"/>
              <a:t>For simplicity, consider a range query</a:t>
            </a:r>
          </a:p>
          <a:p>
            <a:pPr>
              <a:buFont typeface="Wingdings" pitchFamily="2" charset="2"/>
              <a:buNone/>
            </a:pPr>
            <a:endParaRPr lang="it-IT" sz="1600" dirty="0">
              <a:solidFill>
                <a:schemeClr val="accent2"/>
              </a:solidFill>
            </a:endParaRPr>
          </a:p>
          <a:p>
            <a:pPr>
              <a:buFont typeface="Wingdings" pitchFamily="2" charset="2"/>
              <a:buNone/>
            </a:pPr>
            <a:r>
              <a:rPr lang="it-IT" sz="1600" dirty="0">
                <a:solidFill>
                  <a:schemeClr val="accent2"/>
                </a:solidFill>
              </a:rPr>
              <a:t>     Filter</a:t>
            </a:r>
            <a:r>
              <a:rPr lang="it-IT" sz="1600" dirty="0"/>
              <a:t>: the VA file is accessed and only the points in the regions that intersect the query region are kept</a:t>
            </a:r>
          </a:p>
          <a:p>
            <a:pPr>
              <a:buFont typeface="Wingdings" pitchFamily="2" charset="2"/>
              <a:buNone/>
            </a:pPr>
            <a:endParaRPr lang="it-IT" sz="1600" dirty="0">
              <a:solidFill>
                <a:schemeClr val="accent2"/>
              </a:solidFill>
            </a:endParaRPr>
          </a:p>
          <a:p>
            <a:pPr>
              <a:buFont typeface="Wingdings" pitchFamily="2" charset="2"/>
              <a:buNone/>
            </a:pPr>
            <a:r>
              <a:rPr lang="it-IT" sz="1600" dirty="0">
                <a:solidFill>
                  <a:schemeClr val="accent2"/>
                </a:solidFill>
              </a:rPr>
              <a:t>     Refine</a:t>
            </a:r>
            <a:r>
              <a:rPr lang="it-IT" sz="1600" dirty="0"/>
              <a:t>: the feature vectors are retrieved and an exact check is made</a:t>
            </a:r>
          </a:p>
        </p:txBody>
      </p:sp>
      <p:sp>
        <p:nvSpPr>
          <p:cNvPr id="2" name="Espace réservé du pied de page 1">
            <a:extLst>
              <a:ext uri="{FF2B5EF4-FFF2-40B4-BE49-F238E27FC236}">
                <a16:creationId xmlns:a16="http://schemas.microsoft.com/office/drawing/2014/main" id="{A945A42B-F171-4044-A654-F63E049E778E}"/>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60B8C52-A527-4CF5-89F1-E6640BEF0A7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165</a:t>
            </a:fld>
            <a:endParaRPr lang="en-US" dirty="0"/>
          </a:p>
        </p:txBody>
      </p:sp>
    </p:spTree>
    <p:extLst>
      <p:ext uri="{BB962C8B-B14F-4D97-AF65-F5344CB8AC3E}">
        <p14:creationId xmlns:p14="http://schemas.microsoft.com/office/powerpoint/2010/main" val="39448523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578418"/>
            <a:ext cx="8229600" cy="1066800"/>
          </a:xfrm>
        </p:spPr>
        <p:txBody>
          <a:bodyPr/>
          <a:lstStyle/>
          <a:p>
            <a:r>
              <a:rPr lang="en-US" altLang="zh-CN" dirty="0" err="1"/>
              <a:t>VA+file</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57200" y="1623333"/>
            <a:ext cx="8229600" cy="4325112"/>
          </a:xfrm>
        </p:spPr>
        <p:txBody>
          <a:bodyPr>
            <a:normAutofit/>
          </a:bodyPr>
          <a:lstStyle/>
          <a:p>
            <a:endParaRPr lang="en-US" sz="1800" dirty="0"/>
          </a:p>
          <a:p>
            <a:r>
              <a:rPr lang="en-US" sz="1800" dirty="0"/>
              <a:t>Solution for </a:t>
            </a:r>
            <a:r>
              <a:rPr lang="en-US" sz="1800" dirty="0">
                <a:solidFill>
                  <a:srgbClr val="C00000"/>
                </a:solidFill>
              </a:rPr>
              <a:t>exact</a:t>
            </a:r>
            <a:r>
              <a:rPr lang="en-US" sz="1800" dirty="0"/>
              <a:t> </a:t>
            </a:r>
            <a:r>
              <a:rPr lang="en-US" sz="1800" dirty="0" err="1"/>
              <a:t>kNN</a:t>
            </a:r>
            <a:r>
              <a:rPr lang="en-US" sz="1800" dirty="0"/>
              <a:t> search</a:t>
            </a:r>
          </a:p>
          <a:p>
            <a:endParaRPr lang="en-US" sz="1800" dirty="0"/>
          </a:p>
          <a:p>
            <a:r>
              <a:rPr lang="en-US" sz="1800" dirty="0"/>
              <a:t>An improvement of the VA-file method:</a:t>
            </a:r>
          </a:p>
          <a:p>
            <a:pPr lvl="1"/>
            <a:r>
              <a:rPr lang="en-US" sz="1600" dirty="0"/>
              <a:t>Does not assume that neighboring dimensions are uncorrelated</a:t>
            </a:r>
          </a:p>
          <a:p>
            <a:pPr lvl="1"/>
            <a:r>
              <a:rPr lang="en-US" sz="1600" dirty="0"/>
              <a:t>Decorrelates the data using KLT</a:t>
            </a:r>
          </a:p>
          <a:p>
            <a:pPr lvl="1"/>
            <a:r>
              <a:rPr lang="en-US" sz="1600" dirty="0"/>
              <a:t>Allocates bits per dimension in a non-uniform fashion</a:t>
            </a:r>
          </a:p>
          <a:p>
            <a:pPr lvl="1"/>
            <a:r>
              <a:rPr lang="en-US" sz="1600" dirty="0"/>
              <a:t>Partitions each dimension using k-means instead of </a:t>
            </a:r>
            <a:r>
              <a:rPr lang="en-US" sz="1600" dirty="0" err="1"/>
              <a:t>equi</a:t>
            </a:r>
            <a:r>
              <a:rPr lang="en-US" sz="1600" dirty="0"/>
              <a:t>-depth</a:t>
            </a:r>
          </a:p>
          <a:p>
            <a:pPr lvl="1"/>
            <a:endParaRPr lang="en-US" altLang="en-US" sz="1100" dirty="0"/>
          </a:p>
        </p:txBody>
      </p:sp>
      <p:sp>
        <p:nvSpPr>
          <p:cNvPr id="6" name="Rectangle 5">
            <a:extLst>
              <a:ext uri="{FF2B5EF4-FFF2-40B4-BE49-F238E27FC236}">
                <a16:creationId xmlns:a16="http://schemas.microsoft.com/office/drawing/2014/main" id="{DDCF210D-5724-4201-9F97-7D15C447D5F2}"/>
              </a:ext>
            </a:extLst>
          </p:cNvPr>
          <p:cNvSpPr/>
          <p:nvPr/>
        </p:nvSpPr>
        <p:spPr>
          <a:xfrm>
            <a:off x="7338952" y="980500"/>
            <a:ext cx="1665614"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338952" y="741926"/>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400656" y="1039753"/>
            <a:ext cx="1535542" cy="47548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CA" sz="1300" dirty="0" err="1">
                <a:solidFill>
                  <a:schemeClr val="bg1"/>
                </a:solidFill>
              </a:rPr>
              <a:t>Ferhatosmanoglu</a:t>
            </a:r>
            <a:endParaRPr lang="en-CA" sz="1300" dirty="0">
              <a:solidFill>
                <a:schemeClr val="bg1"/>
              </a:solidFill>
            </a:endParaRPr>
          </a:p>
          <a:p>
            <a:pPr marL="0" lvl="1" algn="ctr" defTabSz="457189">
              <a:lnSpc>
                <a:spcPct val="90000"/>
              </a:lnSpc>
              <a:defRPr/>
            </a:pPr>
            <a:r>
              <a:rPr lang="en-CA" sz="1300" dirty="0">
                <a:solidFill>
                  <a:schemeClr val="bg1"/>
                </a:solidFill>
              </a:rPr>
              <a:t> et al.</a:t>
            </a:r>
          </a:p>
          <a:p>
            <a:pPr marL="0" lvl="1" algn="ctr" defTabSz="457189">
              <a:lnSpc>
                <a:spcPct val="90000"/>
              </a:lnSpc>
              <a:defRPr/>
            </a:pPr>
            <a:r>
              <a:rPr lang="en-CA" sz="1300" b="1" kern="0" dirty="0">
                <a:solidFill>
                  <a:prstClr val="white"/>
                </a:solidFill>
                <a:latin typeface="Gill Sans" charset="0"/>
                <a:ea typeface="Gill Sans" charset="0"/>
                <a:cs typeface="Gill Sans" charset="0"/>
              </a:rPr>
              <a:t>CIKM’00</a:t>
            </a:r>
            <a:endParaRPr lang="en-US" sz="1300" b="1" kern="0" dirty="0">
              <a:solidFill>
                <a:prstClr val="white"/>
              </a:solidFill>
              <a:latin typeface="Gill Sans" charset="0"/>
              <a:ea typeface="Gill Sans" charset="0"/>
              <a:cs typeface="Gill Sans" charset="0"/>
            </a:endParaRPr>
          </a:p>
        </p:txBody>
      </p:sp>
      <p:sp>
        <p:nvSpPr>
          <p:cNvPr id="4" name="Espace réservé du pied de page 3">
            <a:extLst>
              <a:ext uri="{FF2B5EF4-FFF2-40B4-BE49-F238E27FC236}">
                <a16:creationId xmlns:a16="http://schemas.microsoft.com/office/drawing/2014/main" id="{DDE40417-E3EA-4270-B516-233F123D97A8}"/>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7B2301E4-DDAC-40B1-A58A-EB19B35FF5E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166</a:t>
            </a:fld>
            <a:endParaRPr lang="en-US" dirty="0"/>
          </a:p>
        </p:txBody>
      </p:sp>
    </p:spTree>
    <p:extLst>
      <p:ext uri="{BB962C8B-B14F-4D97-AF65-F5344CB8AC3E}">
        <p14:creationId xmlns:p14="http://schemas.microsoft.com/office/powerpoint/2010/main" val="41868836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1" y="1239332"/>
            <a:ext cx="4954720" cy="496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11" y="1239332"/>
            <a:ext cx="4958959" cy="496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5" name="Группа 9224"/>
          <p:cNvGrpSpPr/>
          <p:nvPr/>
        </p:nvGrpSpPr>
        <p:grpSpPr>
          <a:xfrm>
            <a:off x="657637" y="4548249"/>
            <a:ext cx="3166688" cy="2033367"/>
            <a:chOff x="1804019" y="4247886"/>
            <a:chExt cx="3463678" cy="2412931"/>
          </a:xfrm>
        </p:grpSpPr>
        <p:sp>
          <p:nvSpPr>
            <p:cNvPr id="9" name="TextBox 8"/>
            <p:cNvSpPr txBox="1"/>
            <p:nvPr/>
          </p:nvSpPr>
          <p:spPr>
            <a:xfrm>
              <a:off x="1804019" y="6112974"/>
              <a:ext cx="2635623" cy="547843"/>
            </a:xfrm>
            <a:prstGeom prst="rect">
              <a:avLst/>
            </a:prstGeom>
            <a:noFill/>
          </p:spPr>
          <p:txBody>
            <a:bodyPr wrap="none" rtlCol="0">
              <a:spAutoFit/>
            </a:bodyPr>
            <a:lstStyle/>
            <a:p>
              <a:r>
                <a:rPr lang="en-US" sz="2400" dirty="0">
                  <a:solidFill>
                    <a:srgbClr val="00B050"/>
                  </a:solidFill>
                </a:rPr>
                <a:t>Visual codebook</a:t>
              </a:r>
            </a:p>
          </p:txBody>
        </p:sp>
        <p:cxnSp>
          <p:nvCxnSpPr>
            <p:cNvPr id="9217" name="Прямая со стрелкой 9216"/>
            <p:cNvCxnSpPr>
              <a:cxnSpLocks/>
              <a:stCxn id="9" idx="0"/>
            </p:cNvCxnSpPr>
            <p:nvPr/>
          </p:nvCxnSpPr>
          <p:spPr>
            <a:xfrm flipV="1">
              <a:off x="3121831" y="5518118"/>
              <a:ext cx="1079010" cy="59485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a:cxnSpLocks/>
            </p:cNvCxnSpPr>
            <p:nvPr/>
          </p:nvCxnSpPr>
          <p:spPr>
            <a:xfrm flipV="1">
              <a:off x="3242930" y="5061455"/>
              <a:ext cx="2024767" cy="121847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a:cxnSpLocks/>
            </p:cNvCxnSpPr>
            <p:nvPr/>
          </p:nvCxnSpPr>
          <p:spPr>
            <a:xfrm flipV="1">
              <a:off x="2537948" y="4247886"/>
              <a:ext cx="1514149" cy="203204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3" name="Полилиния 2"/>
          <p:cNvSpPr/>
          <p:nvPr/>
        </p:nvSpPr>
        <p:spPr>
          <a:xfrm>
            <a:off x="1272771" y="1624160"/>
            <a:ext cx="944567" cy="1471071"/>
          </a:xfrm>
          <a:custGeom>
            <a:avLst/>
            <a:gdLst>
              <a:gd name="connsiteX0" fmla="*/ 59377 w 1033154"/>
              <a:gd name="connsiteY0" fmla="*/ 1745673 h 1745673"/>
              <a:gd name="connsiteX1" fmla="*/ 0 w 1033154"/>
              <a:gd name="connsiteY1" fmla="*/ 498764 h 1745673"/>
              <a:gd name="connsiteX2" fmla="*/ 795647 w 1033154"/>
              <a:gd name="connsiteY2" fmla="*/ 0 h 1745673"/>
              <a:gd name="connsiteX3" fmla="*/ 1033154 w 1033154"/>
              <a:gd name="connsiteY3" fmla="*/ 819397 h 1745673"/>
              <a:gd name="connsiteX4" fmla="*/ 59377 w 1033154"/>
              <a:gd name="connsiteY4" fmla="*/ 1745673 h 174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154" h="1745673">
                <a:moveTo>
                  <a:pt x="59377" y="1745673"/>
                </a:moveTo>
                <a:lnTo>
                  <a:pt x="0" y="498764"/>
                </a:lnTo>
                <a:lnTo>
                  <a:pt x="795647" y="0"/>
                </a:lnTo>
                <a:lnTo>
                  <a:pt x="1033154" y="819397"/>
                </a:lnTo>
                <a:lnTo>
                  <a:pt x="59377" y="1745673"/>
                </a:lnTo>
                <a:close/>
              </a:path>
            </a:pathLst>
          </a:custGeom>
          <a:solidFill>
            <a:srgbClr val="00B050">
              <a:alpha val="41961"/>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Группа 6"/>
          <p:cNvGrpSpPr/>
          <p:nvPr/>
        </p:nvGrpSpPr>
        <p:grpSpPr>
          <a:xfrm>
            <a:off x="2428072" y="2256578"/>
            <a:ext cx="4801272" cy="280423"/>
            <a:chOff x="2540029" y="1315587"/>
            <a:chExt cx="5251562" cy="332768"/>
          </a:xfrm>
        </p:grpSpPr>
        <p:sp>
          <p:nvSpPr>
            <p:cNvPr id="10" name="Пятиугольник 9"/>
            <p:cNvSpPr/>
            <p:nvPr/>
          </p:nvSpPr>
          <p:spPr>
            <a:xfrm>
              <a:off x="2540029" y="1315587"/>
              <a:ext cx="866453" cy="332768"/>
            </a:xfrm>
            <a:prstGeom prst="homePlate">
              <a:avLst/>
            </a:prstGeom>
            <a:solidFill>
              <a:schemeClr val="accent3">
                <a:lumMod val="40000"/>
                <a:lumOff val="60000"/>
              </a:schemeClr>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grpSp>
          <p:nvGrpSpPr>
            <p:cNvPr id="6" name="Группа 5"/>
            <p:cNvGrpSpPr/>
            <p:nvPr/>
          </p:nvGrpSpPr>
          <p:grpSpPr>
            <a:xfrm>
              <a:off x="3572664" y="1315587"/>
              <a:ext cx="4218927" cy="318607"/>
              <a:chOff x="2305053" y="2602691"/>
              <a:chExt cx="7189301" cy="542925"/>
            </a:xfrm>
          </p:grpSpPr>
          <p:sp>
            <p:nvSpPr>
              <p:cNvPr id="11" name="Прямоугольник 10"/>
              <p:cNvSpPr/>
              <p:nvPr/>
            </p:nvSpPr>
            <p:spPr>
              <a:xfrm>
                <a:off x="230505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3" name="Прямоугольник 22"/>
              <p:cNvSpPr/>
              <p:nvPr/>
            </p:nvSpPr>
            <p:spPr>
              <a:xfrm>
                <a:off x="279324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4" name="Прямоугольник 23"/>
              <p:cNvSpPr/>
              <p:nvPr/>
            </p:nvSpPr>
            <p:spPr>
              <a:xfrm>
                <a:off x="328144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5" name="Прямоугольник 24"/>
              <p:cNvSpPr/>
              <p:nvPr/>
            </p:nvSpPr>
            <p:spPr>
              <a:xfrm>
                <a:off x="376963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6" name="Прямоугольник 25"/>
              <p:cNvSpPr/>
              <p:nvPr/>
            </p:nvSpPr>
            <p:spPr>
              <a:xfrm>
                <a:off x="425783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7" name="Прямоугольник 26"/>
              <p:cNvSpPr/>
              <p:nvPr/>
            </p:nvSpPr>
            <p:spPr>
              <a:xfrm>
                <a:off x="474602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8" name="Прямоугольник 27"/>
              <p:cNvSpPr/>
              <p:nvPr/>
            </p:nvSpPr>
            <p:spPr>
              <a:xfrm>
                <a:off x="523422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 name="Прямоугольник 28"/>
              <p:cNvSpPr/>
              <p:nvPr/>
            </p:nvSpPr>
            <p:spPr>
              <a:xfrm>
                <a:off x="572241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0" name="Прямоугольник 29"/>
              <p:cNvSpPr/>
              <p:nvPr/>
            </p:nvSpPr>
            <p:spPr>
              <a:xfrm>
                <a:off x="621061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1" name="Прямоугольник 30"/>
              <p:cNvSpPr/>
              <p:nvPr/>
            </p:nvSpPr>
            <p:spPr>
              <a:xfrm>
                <a:off x="669880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2" name="Прямоугольник 31"/>
              <p:cNvSpPr/>
              <p:nvPr/>
            </p:nvSpPr>
            <p:spPr>
              <a:xfrm>
                <a:off x="718700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3" name="Прямоугольник 32"/>
              <p:cNvSpPr/>
              <p:nvPr/>
            </p:nvSpPr>
            <p:spPr>
              <a:xfrm>
                <a:off x="767519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4" name="Прямоугольник 33"/>
              <p:cNvSpPr/>
              <p:nvPr/>
            </p:nvSpPr>
            <p:spPr>
              <a:xfrm>
                <a:off x="816339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5" name="Прямоугольник 34"/>
              <p:cNvSpPr/>
              <p:nvPr/>
            </p:nvSpPr>
            <p:spPr>
              <a:xfrm>
                <a:off x="865158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6" name="Прямоугольник 35"/>
              <p:cNvSpPr/>
              <p:nvPr/>
            </p:nvSpPr>
            <p:spPr>
              <a:xfrm>
                <a:off x="9139780"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8" name="Группа 7"/>
          <p:cNvGrpSpPr/>
          <p:nvPr/>
        </p:nvGrpSpPr>
        <p:grpSpPr>
          <a:xfrm>
            <a:off x="2176099" y="1160057"/>
            <a:ext cx="5700359" cy="724102"/>
            <a:chOff x="2743089" y="561455"/>
            <a:chExt cx="6234971" cy="859269"/>
          </a:xfrm>
        </p:grpSpPr>
        <p:pic>
          <p:nvPicPr>
            <p:cNvPr id="39" name="Picture 3"/>
            <p:cNvPicPr>
              <a:picLocks noChangeAspect="1" noChangeArrowheads="1"/>
            </p:cNvPicPr>
            <p:nvPr/>
          </p:nvPicPr>
          <p:blipFill rotWithShape="1">
            <a:blip r:embed="rId5" cstate="print"/>
            <a:srcRect b="31909"/>
            <a:stretch/>
          </p:blipFill>
          <p:spPr bwMode="auto">
            <a:xfrm>
              <a:off x="2743089" y="561455"/>
              <a:ext cx="3916702" cy="67897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6659791" y="872881"/>
              <a:ext cx="2318269" cy="547843"/>
            </a:xfrm>
            <a:prstGeom prst="rect">
              <a:avLst/>
            </a:prstGeom>
            <a:noFill/>
          </p:spPr>
          <p:txBody>
            <a:bodyPr wrap="none" rtlCol="0">
              <a:spAutoFit/>
            </a:bodyPr>
            <a:lstStyle/>
            <a:p>
              <a:r>
                <a:rPr lang="en-US" sz="2400" i="1" dirty="0"/>
                <a:t>"Visual word"</a:t>
              </a:r>
            </a:p>
          </p:txBody>
        </p:sp>
      </p:grpSp>
      <p:sp>
        <p:nvSpPr>
          <p:cNvPr id="38" name="Rectangle 37">
            <a:extLst>
              <a:ext uri="{FF2B5EF4-FFF2-40B4-BE49-F238E27FC236}">
                <a16:creationId xmlns:a16="http://schemas.microsoft.com/office/drawing/2014/main" id="{73A1F10C-714C-4FC9-90F3-90E82BA369CB}"/>
              </a:ext>
            </a:extLst>
          </p:cNvPr>
          <p:cNvSpPr/>
          <p:nvPr/>
        </p:nvSpPr>
        <p:spPr>
          <a:xfrm>
            <a:off x="7776748" y="860859"/>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0" name="Rectangle 39">
            <a:extLst>
              <a:ext uri="{FF2B5EF4-FFF2-40B4-BE49-F238E27FC236}">
                <a16:creationId xmlns:a16="http://schemas.microsoft.com/office/drawing/2014/main" id="{B90081CD-D0AA-4CC3-8474-F084522F0947}"/>
              </a:ext>
            </a:extLst>
          </p:cNvPr>
          <p:cNvSpPr/>
          <p:nvPr/>
        </p:nvSpPr>
        <p:spPr>
          <a:xfrm>
            <a:off x="7780192" y="636653"/>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1" name="Rounded Rectangle 12">
            <a:extLst>
              <a:ext uri="{FF2B5EF4-FFF2-40B4-BE49-F238E27FC236}">
                <a16:creationId xmlns:a16="http://schemas.microsoft.com/office/drawing/2014/main" id="{4A9A0142-D17E-4752-A819-D59DE61ACE37}"/>
              </a:ext>
            </a:extLst>
          </p:cNvPr>
          <p:cNvSpPr/>
          <p:nvPr/>
        </p:nvSpPr>
        <p:spPr>
          <a:xfrm>
            <a:off x="7842325" y="982940"/>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Sivic</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ICCV’ 03</a:t>
            </a:r>
          </a:p>
        </p:txBody>
      </p:sp>
      <p:sp>
        <p:nvSpPr>
          <p:cNvPr id="42" name="Title 1">
            <a:extLst>
              <a:ext uri="{FF2B5EF4-FFF2-40B4-BE49-F238E27FC236}">
                <a16:creationId xmlns:a16="http://schemas.microsoft.com/office/drawing/2014/main" id="{3EFCFB78-0581-4A8B-9E7E-FB5CCB200052}"/>
              </a:ext>
            </a:extLst>
          </p:cNvPr>
          <p:cNvSpPr txBox="1">
            <a:spLocks/>
          </p:cNvSpPr>
          <p:nvPr/>
        </p:nvSpPr>
        <p:spPr>
          <a:xfrm>
            <a:off x="344533" y="276383"/>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The Inverted Index</a:t>
            </a:r>
            <a:endParaRPr lang="en-US" dirty="0"/>
          </a:p>
        </p:txBody>
      </p:sp>
      <p:sp>
        <p:nvSpPr>
          <p:cNvPr id="44" name="Title 1">
            <a:extLst>
              <a:ext uri="{FF2B5EF4-FFF2-40B4-BE49-F238E27FC236}">
                <a16:creationId xmlns:a16="http://schemas.microsoft.com/office/drawing/2014/main" id="{D3FED237-1CBB-40A8-889C-7AFF47E27FF6}"/>
              </a:ext>
            </a:extLst>
          </p:cNvPr>
          <p:cNvSpPr txBox="1">
            <a:spLocks/>
          </p:cNvSpPr>
          <p:nvPr/>
        </p:nvSpPr>
        <p:spPr>
          <a:xfrm>
            <a:off x="3067271" y="623994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2" name="Espace réservé du pied de page 1">
            <a:extLst>
              <a:ext uri="{FF2B5EF4-FFF2-40B4-BE49-F238E27FC236}">
                <a16:creationId xmlns:a16="http://schemas.microsoft.com/office/drawing/2014/main" id="{317EBC20-D974-4FA5-A864-FCB5E96D46FD}"/>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6E4E204B-55B2-40BE-8A7B-A3D506813C4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167</a:t>
            </a:fld>
            <a:endParaRPr lang="en-US" dirty="0"/>
          </a:p>
        </p:txBody>
      </p:sp>
    </p:spTree>
    <p:extLst>
      <p:ext uri="{BB962C8B-B14F-4D97-AF65-F5344CB8AC3E}">
        <p14:creationId xmlns:p14="http://schemas.microsoft.com/office/powerpoint/2010/main" val="324630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http://lh5.google.ru/Dedushkin1/R0RPp9kph3I/AAAAAAAACQE/aj84SK9GWgQ/s800/%D0%94%D0%9D%D0%B0%D0%B1.25.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7814" y="1659751"/>
            <a:ext cx="1749475" cy="14554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25" y="1219945"/>
            <a:ext cx="4944789" cy="495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25" y="1208072"/>
            <a:ext cx="4963315" cy="496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426" y="1219945"/>
            <a:ext cx="4963315" cy="495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65333" y="3115246"/>
            <a:ext cx="3461872" cy="3539430"/>
          </a:xfrm>
          <a:prstGeom prst="rect">
            <a:avLst/>
          </a:prstGeom>
          <a:noFill/>
        </p:spPr>
        <p:txBody>
          <a:bodyPr wrap="square" rtlCol="0">
            <a:spAutoFit/>
          </a:bodyPr>
          <a:lstStyle/>
          <a:p>
            <a:pPr marL="285744" indent="-285744">
              <a:spcBef>
                <a:spcPts val="2400"/>
              </a:spcBef>
              <a:buFont typeface="Arial" pitchFamily="34" charset="0"/>
              <a:buChar char="•"/>
            </a:pPr>
            <a:r>
              <a:rPr lang="en-US" sz="1600" dirty="0"/>
              <a:t>Have to consider several words for best accuracy</a:t>
            </a:r>
          </a:p>
          <a:p>
            <a:pPr marL="285744" indent="-285744">
              <a:spcBef>
                <a:spcPts val="2400"/>
              </a:spcBef>
              <a:buFont typeface="Arial" pitchFamily="34" charset="0"/>
              <a:buChar char="•"/>
            </a:pPr>
            <a:r>
              <a:rPr lang="en-US" sz="1600" dirty="0"/>
              <a:t>Want to use as big codebook as possible </a:t>
            </a:r>
          </a:p>
          <a:p>
            <a:pPr marL="285744" indent="-285744">
              <a:spcBef>
                <a:spcPts val="2400"/>
              </a:spcBef>
              <a:buFont typeface="Arial" pitchFamily="34" charset="0"/>
              <a:buChar char="•"/>
            </a:pPr>
            <a:endParaRPr lang="en-US" sz="1600" dirty="0"/>
          </a:p>
          <a:p>
            <a:pPr marL="285744" indent="-285744">
              <a:spcBef>
                <a:spcPts val="2400"/>
              </a:spcBef>
              <a:buFont typeface="Arial" pitchFamily="34" charset="0"/>
              <a:buChar char="•"/>
            </a:pPr>
            <a:endParaRPr lang="en-US" sz="1600" dirty="0"/>
          </a:p>
          <a:p>
            <a:pPr marL="285744" indent="-285744">
              <a:spcBef>
                <a:spcPts val="2400"/>
              </a:spcBef>
              <a:buFont typeface="Arial" pitchFamily="34" charset="0"/>
              <a:buChar char="•"/>
            </a:pPr>
            <a:r>
              <a:rPr lang="en-US" sz="1600" dirty="0"/>
              <a:t>Want to spend as little time as possible for matching to codebooks</a:t>
            </a:r>
          </a:p>
        </p:txBody>
      </p:sp>
      <p:sp>
        <p:nvSpPr>
          <p:cNvPr id="9226" name="Двойная стрелка вверх/вниз 9225"/>
          <p:cNvSpPr/>
          <p:nvPr/>
        </p:nvSpPr>
        <p:spPr>
          <a:xfrm>
            <a:off x="6202657" y="4767192"/>
            <a:ext cx="2204684" cy="862113"/>
          </a:xfrm>
          <a:prstGeom prst="upDownArrow">
            <a:avLst>
              <a:gd name="adj1" fmla="val 59143"/>
              <a:gd name="adj2" fmla="val 34263"/>
            </a:avLst>
          </a:prstGeom>
          <a:solidFill>
            <a:schemeClr val="bg1"/>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94A50F"/>
                </a:solidFill>
              </a:rPr>
              <a:t>conflict</a:t>
            </a:r>
          </a:p>
        </p:txBody>
      </p:sp>
      <p:sp>
        <p:nvSpPr>
          <p:cNvPr id="8" name="Овал 7"/>
          <p:cNvSpPr/>
          <p:nvPr/>
        </p:nvSpPr>
        <p:spPr>
          <a:xfrm rot="21374510">
            <a:off x="7170788" y="1884367"/>
            <a:ext cx="268423" cy="282963"/>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Овал 36"/>
          <p:cNvSpPr/>
          <p:nvPr/>
        </p:nvSpPr>
        <p:spPr>
          <a:xfrm rot="5565580">
            <a:off x="6358225" y="1994130"/>
            <a:ext cx="316603" cy="32290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90436" y="1157457"/>
            <a:ext cx="1114408" cy="461665"/>
          </a:xfrm>
          <a:prstGeom prst="rect">
            <a:avLst/>
          </a:prstGeom>
          <a:noFill/>
        </p:spPr>
        <p:txBody>
          <a:bodyPr wrap="none" rtlCol="0">
            <a:spAutoFit/>
          </a:bodyPr>
          <a:lstStyle/>
          <a:p>
            <a:r>
              <a:rPr lang="en-US" sz="2400" dirty="0"/>
              <a:t>Query:</a:t>
            </a:r>
          </a:p>
        </p:txBody>
      </p:sp>
      <p:sp>
        <p:nvSpPr>
          <p:cNvPr id="16" name="Title 1">
            <a:extLst>
              <a:ext uri="{FF2B5EF4-FFF2-40B4-BE49-F238E27FC236}">
                <a16:creationId xmlns:a16="http://schemas.microsoft.com/office/drawing/2014/main" id="{D7B4B3D1-CAE4-4330-98AC-213E06559E67}"/>
              </a:ext>
            </a:extLst>
          </p:cNvPr>
          <p:cNvSpPr txBox="1">
            <a:spLocks/>
          </p:cNvSpPr>
          <p:nvPr/>
        </p:nvSpPr>
        <p:spPr>
          <a:xfrm>
            <a:off x="79173" y="361213"/>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Querying the Inverted Index</a:t>
            </a:r>
            <a:endParaRPr lang="en-US" sz="3600" dirty="0"/>
          </a:p>
        </p:txBody>
      </p:sp>
      <p:sp>
        <p:nvSpPr>
          <p:cNvPr id="20" name="Rectangle 19">
            <a:extLst>
              <a:ext uri="{FF2B5EF4-FFF2-40B4-BE49-F238E27FC236}">
                <a16:creationId xmlns:a16="http://schemas.microsoft.com/office/drawing/2014/main" id="{4E9688D2-4531-4152-B1BD-71A3B1FA5795}"/>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1" name="Rectangle 20">
            <a:extLst>
              <a:ext uri="{FF2B5EF4-FFF2-40B4-BE49-F238E27FC236}">
                <a16:creationId xmlns:a16="http://schemas.microsoft.com/office/drawing/2014/main" id="{0A4819F0-6239-48FC-B7A3-79AE761D7595}"/>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2" name="Rounded Rectangle 12">
            <a:extLst>
              <a:ext uri="{FF2B5EF4-FFF2-40B4-BE49-F238E27FC236}">
                <a16:creationId xmlns:a16="http://schemas.microsoft.com/office/drawing/2014/main" id="{281A49CE-9318-4744-AAEE-429FD464DE9E}"/>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Sivic</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ICCV’ 03</a:t>
            </a:r>
          </a:p>
        </p:txBody>
      </p:sp>
      <p:sp>
        <p:nvSpPr>
          <p:cNvPr id="18" name="Title 1">
            <a:extLst>
              <a:ext uri="{FF2B5EF4-FFF2-40B4-BE49-F238E27FC236}">
                <a16:creationId xmlns:a16="http://schemas.microsoft.com/office/drawing/2014/main" id="{068A53EE-EACF-43A3-AD27-A6C8CC992152}"/>
              </a:ext>
            </a:extLst>
          </p:cNvPr>
          <p:cNvSpPr txBox="1">
            <a:spLocks/>
          </p:cNvSpPr>
          <p:nvPr/>
        </p:nvSpPr>
        <p:spPr>
          <a:xfrm>
            <a:off x="223899" y="61737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2" name="Espace réservé du pied de page 1">
            <a:extLst>
              <a:ext uri="{FF2B5EF4-FFF2-40B4-BE49-F238E27FC236}">
                <a16:creationId xmlns:a16="http://schemas.microsoft.com/office/drawing/2014/main" id="{93FEC84D-CB11-418C-B4B1-8F3506DEBFB6}"/>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BE428EE-25FB-4DB1-AAC6-65171A97928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168</a:t>
            </a:fld>
            <a:endParaRPr lang="en-US" dirty="0"/>
          </a:p>
        </p:txBody>
      </p:sp>
    </p:spTree>
    <p:extLst>
      <p:ext uri="{BB962C8B-B14F-4D97-AF65-F5344CB8AC3E}">
        <p14:creationId xmlns:p14="http://schemas.microsoft.com/office/powerpoint/2010/main" val="38903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226" grpId="0" animBg="1"/>
      <p:bldP spid="8" grpId="0" animBg="1"/>
      <p:bldP spid="37" grpId="0" animBg="1"/>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565" y="1219265"/>
            <a:ext cx="1984299" cy="200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Группа 10"/>
          <p:cNvGrpSpPr/>
          <p:nvPr/>
        </p:nvGrpSpPr>
        <p:grpSpPr>
          <a:xfrm>
            <a:off x="356570" y="1219266"/>
            <a:ext cx="1961657" cy="1974043"/>
            <a:chOff x="2562225" y="1343026"/>
            <a:chExt cx="1517650" cy="1539874"/>
          </a:xfrm>
        </p:grpSpPr>
        <p:sp>
          <p:nvSpPr>
            <p:cNvPr id="6" name="Прямоугольник 5"/>
            <p:cNvSpPr/>
            <p:nvPr/>
          </p:nvSpPr>
          <p:spPr>
            <a:xfrm>
              <a:off x="2562225" y="1343026"/>
              <a:ext cx="758825" cy="781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Прямоугольник 7"/>
            <p:cNvSpPr/>
            <p:nvPr/>
          </p:nvSpPr>
          <p:spPr>
            <a:xfrm>
              <a:off x="3321050" y="1343026"/>
              <a:ext cx="758825" cy="781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2562225" y="2124614"/>
              <a:ext cx="758825" cy="7582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Прямоугольник 9"/>
            <p:cNvSpPr/>
            <p:nvPr/>
          </p:nvSpPr>
          <p:spPr>
            <a:xfrm>
              <a:off x="3321050" y="2124614"/>
              <a:ext cx="758825" cy="7582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431235" y="1812860"/>
            <a:ext cx="5115503" cy="646331"/>
          </a:xfrm>
          <a:prstGeom prst="rect">
            <a:avLst/>
          </a:prstGeom>
          <a:noFill/>
        </p:spPr>
        <p:txBody>
          <a:bodyPr wrap="none" rtlCol="0">
            <a:spAutoFit/>
          </a:bodyPr>
          <a:lstStyle/>
          <a:p>
            <a:pPr marL="457189" indent="-457189">
              <a:buFont typeface="+mj-lt"/>
              <a:buAutoNum type="arabicPeriod"/>
            </a:pPr>
            <a:r>
              <a:rPr lang="en-US" dirty="0"/>
              <a:t>Split vector into correlated </a:t>
            </a:r>
            <a:r>
              <a:rPr lang="en-US" dirty="0" err="1"/>
              <a:t>subvectors</a:t>
            </a:r>
            <a:endParaRPr lang="en-US" dirty="0"/>
          </a:p>
          <a:p>
            <a:pPr marL="457189" indent="-457189">
              <a:buFont typeface="+mj-lt"/>
              <a:buAutoNum type="arabicPeriod"/>
            </a:pPr>
            <a:r>
              <a:rPr lang="en-US" dirty="0"/>
              <a:t>use separate small codebook for each chunk</a:t>
            </a:r>
          </a:p>
        </p:txBody>
      </p:sp>
      <p:sp>
        <p:nvSpPr>
          <p:cNvPr id="16" name="TextBox 15"/>
          <p:cNvSpPr txBox="1"/>
          <p:nvPr/>
        </p:nvSpPr>
        <p:spPr>
          <a:xfrm>
            <a:off x="22491" y="3669012"/>
            <a:ext cx="10969240" cy="1288366"/>
          </a:xfrm>
          <a:prstGeom prst="rect">
            <a:avLst/>
          </a:prstGeom>
          <a:noFill/>
        </p:spPr>
        <p:txBody>
          <a:bodyPr wrap="square" rtlCol="0">
            <a:spAutoFit/>
          </a:bodyPr>
          <a:lstStyle/>
          <a:p>
            <a:pPr>
              <a:lnSpc>
                <a:spcPct val="150000"/>
              </a:lnSpc>
            </a:pPr>
            <a:r>
              <a:rPr lang="en-US" dirty="0"/>
              <a:t>For a budget of 4 bytes per descriptor:</a:t>
            </a:r>
          </a:p>
          <a:p>
            <a:pPr marL="342891" indent="-342891">
              <a:lnSpc>
                <a:spcPct val="150000"/>
              </a:lnSpc>
              <a:buFont typeface="+mj-lt"/>
              <a:buAutoNum type="arabicPeriod"/>
            </a:pPr>
            <a:r>
              <a:rPr lang="en-US" dirty="0"/>
              <a:t>Can use a single codebook with 1 billion </a:t>
            </a:r>
            <a:r>
              <a:rPr lang="en-US" dirty="0" err="1"/>
              <a:t>codewords</a:t>
            </a:r>
            <a:r>
              <a:rPr lang="en-US" dirty="0"/>
              <a:t>             </a:t>
            </a:r>
            <a:r>
              <a:rPr lang="en-US" b="1" dirty="0">
                <a:solidFill>
                  <a:schemeClr val="accent1"/>
                </a:solidFill>
              </a:rPr>
              <a:t>many minutes     128GB </a:t>
            </a:r>
          </a:p>
          <a:p>
            <a:pPr marL="342891" indent="-342891">
              <a:lnSpc>
                <a:spcPct val="150000"/>
              </a:lnSpc>
              <a:buFont typeface="+mj-lt"/>
              <a:buAutoNum type="arabicPeriod"/>
            </a:pPr>
            <a:r>
              <a:rPr lang="en-US" dirty="0"/>
              <a:t>Can use 4 different codebooks with 256 </a:t>
            </a:r>
            <a:r>
              <a:rPr lang="en-US" dirty="0" err="1"/>
              <a:t>codewords</a:t>
            </a:r>
            <a:r>
              <a:rPr lang="en-US" dirty="0"/>
              <a:t> each    </a:t>
            </a:r>
            <a:r>
              <a:rPr lang="en-US" b="1" dirty="0">
                <a:solidFill>
                  <a:schemeClr val="accent1"/>
                </a:solidFill>
              </a:rPr>
              <a:t>&lt; 1 millisecond    32KB</a:t>
            </a:r>
            <a:endParaRPr lang="en-US" sz="2000" dirty="0"/>
          </a:p>
        </p:txBody>
      </p:sp>
      <p:sp>
        <p:nvSpPr>
          <p:cNvPr id="17" name="TextBox 16"/>
          <p:cNvSpPr txBox="1"/>
          <p:nvPr/>
        </p:nvSpPr>
        <p:spPr>
          <a:xfrm>
            <a:off x="416229" y="5505120"/>
            <a:ext cx="9657475" cy="646331"/>
          </a:xfrm>
          <a:prstGeom prst="rect">
            <a:avLst/>
          </a:prstGeom>
          <a:noFill/>
        </p:spPr>
        <p:txBody>
          <a:bodyPr wrap="square" rtlCol="0">
            <a:spAutoFit/>
          </a:bodyPr>
          <a:lstStyle/>
          <a:p>
            <a:r>
              <a:rPr lang="en-US" dirty="0"/>
              <a:t>IVFADC+ variants (state-of-the-art for billion scale datasets) =</a:t>
            </a:r>
          </a:p>
          <a:p>
            <a:r>
              <a:rPr lang="en-US" dirty="0"/>
              <a:t>inverted index for indexing + product quantization for </a:t>
            </a:r>
            <a:r>
              <a:rPr lang="en-US" dirty="0" err="1"/>
              <a:t>reranking</a:t>
            </a:r>
            <a:endParaRPr lang="en-US" dirty="0"/>
          </a:p>
        </p:txBody>
      </p:sp>
      <p:pic>
        <p:nvPicPr>
          <p:cNvPr id="9218" name="Picture 2" descr="https://encrypted-tbn0.google.com/images?q=tbn:ANd9GcTfODqsMv_tFmjMRqJApAhLo21LUYe_LcDwQGB9NDFy_HUTATo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263" y="3148980"/>
            <a:ext cx="750016" cy="10142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1.google.com/images?q=tbn:ANd9GcS9S1DTchw2wI6ik7fX23wo0F85J9m6T9s2kBGQAke89LR5H_B8e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129" y="3091688"/>
            <a:ext cx="1071563" cy="1071563"/>
          </a:xfrm>
          <a:prstGeom prst="rect">
            <a:avLst/>
          </a:prstGeom>
          <a:noFill/>
          <a:extLst>
            <a:ext uri="{909E8E84-426E-40DD-AFC4-6F175D3DCCD1}">
              <a14:hiddenFill xmlns:a14="http://schemas.microsoft.com/office/drawing/2010/main">
                <a:solidFill>
                  <a:srgbClr val="FFFFFF"/>
                </a:solidFill>
              </a14:hiddenFill>
            </a:ext>
          </a:extLst>
        </p:spPr>
      </p:pic>
      <p:sp>
        <p:nvSpPr>
          <p:cNvPr id="25" name="Пятиугольник 24"/>
          <p:cNvSpPr/>
          <p:nvPr/>
        </p:nvSpPr>
        <p:spPr>
          <a:xfrm>
            <a:off x="670423" y="5048585"/>
            <a:ext cx="866453" cy="332768"/>
          </a:xfrm>
          <a:prstGeom prst="homePlate">
            <a:avLst/>
          </a:prstGeom>
          <a:solidFill>
            <a:schemeClr val="accent3">
              <a:lumMod val="40000"/>
              <a:lumOff val="60000"/>
            </a:schemeClr>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27" name="Прямоугольник 26"/>
          <p:cNvSpPr/>
          <p:nvPr/>
        </p:nvSpPr>
        <p:spPr>
          <a:xfrm>
            <a:off x="1703056"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8" name="Прямоугольник 27"/>
          <p:cNvSpPr/>
          <p:nvPr/>
        </p:nvSpPr>
        <p:spPr>
          <a:xfrm>
            <a:off x="1911135"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 name="Прямоугольник 28"/>
          <p:cNvSpPr/>
          <p:nvPr/>
        </p:nvSpPr>
        <p:spPr>
          <a:xfrm>
            <a:off x="2276035"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0" name="Прямоугольник 29"/>
          <p:cNvSpPr/>
          <p:nvPr/>
        </p:nvSpPr>
        <p:spPr>
          <a:xfrm>
            <a:off x="2484113"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1" name="Прямоугольник 30"/>
          <p:cNvSpPr/>
          <p:nvPr/>
        </p:nvSpPr>
        <p:spPr>
          <a:xfrm>
            <a:off x="2849013"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2" name="Прямоугольник 31"/>
          <p:cNvSpPr/>
          <p:nvPr/>
        </p:nvSpPr>
        <p:spPr>
          <a:xfrm>
            <a:off x="3057092"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3" name="Прямоугольник 32"/>
          <p:cNvSpPr/>
          <p:nvPr/>
        </p:nvSpPr>
        <p:spPr>
          <a:xfrm>
            <a:off x="3421993"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4" name="Прямоугольник 33"/>
          <p:cNvSpPr/>
          <p:nvPr/>
        </p:nvSpPr>
        <p:spPr>
          <a:xfrm>
            <a:off x="3630072"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5" name="Прямоугольник 34"/>
          <p:cNvSpPr/>
          <p:nvPr/>
        </p:nvSpPr>
        <p:spPr>
          <a:xfrm>
            <a:off x="3994972"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6" name="Прямоугольник 35"/>
          <p:cNvSpPr/>
          <p:nvPr/>
        </p:nvSpPr>
        <p:spPr>
          <a:xfrm>
            <a:off x="4203051"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7" name="Прямоугольник 36"/>
          <p:cNvSpPr/>
          <p:nvPr/>
        </p:nvSpPr>
        <p:spPr>
          <a:xfrm>
            <a:off x="4567951"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8" name="Прямоугольник 37"/>
          <p:cNvSpPr/>
          <p:nvPr/>
        </p:nvSpPr>
        <p:spPr>
          <a:xfrm>
            <a:off x="4773902" y="5048588"/>
            <a:ext cx="288615"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9" name="Прямоугольник 38"/>
          <p:cNvSpPr/>
          <p:nvPr/>
        </p:nvSpPr>
        <p:spPr>
          <a:xfrm>
            <a:off x="5140929"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0" name="Прямоугольник 39"/>
          <p:cNvSpPr/>
          <p:nvPr/>
        </p:nvSpPr>
        <p:spPr>
          <a:xfrm>
            <a:off x="5349008"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3" name="Прямоугольник 22"/>
          <p:cNvSpPr/>
          <p:nvPr/>
        </p:nvSpPr>
        <p:spPr>
          <a:xfrm>
            <a:off x="6301750" y="4213520"/>
            <a:ext cx="1872863" cy="93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Прямоугольник 42"/>
          <p:cNvSpPr/>
          <p:nvPr/>
        </p:nvSpPr>
        <p:spPr>
          <a:xfrm>
            <a:off x="8174612" y="4213520"/>
            <a:ext cx="869731" cy="93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1859" y="3372641"/>
            <a:ext cx="5306261" cy="400110"/>
          </a:xfrm>
          <a:prstGeom prst="rect">
            <a:avLst/>
          </a:prstGeom>
          <a:noFill/>
        </p:spPr>
        <p:txBody>
          <a:bodyPr wrap="none" rtlCol="0">
            <a:spAutoFit/>
          </a:bodyPr>
          <a:lstStyle/>
          <a:p>
            <a:r>
              <a:rPr lang="en-US" sz="2000" b="1" dirty="0"/>
              <a:t>Quantization vs. Product quantization:</a:t>
            </a:r>
          </a:p>
        </p:txBody>
      </p:sp>
      <p:sp>
        <p:nvSpPr>
          <p:cNvPr id="42" name="Title 1">
            <a:extLst>
              <a:ext uri="{FF2B5EF4-FFF2-40B4-BE49-F238E27FC236}">
                <a16:creationId xmlns:a16="http://schemas.microsoft.com/office/drawing/2014/main" id="{13D6C39E-31BA-4CF2-995C-71E870A4E56A}"/>
              </a:ext>
            </a:extLst>
          </p:cNvPr>
          <p:cNvSpPr txBox="1">
            <a:spLocks/>
          </p:cNvSpPr>
          <p:nvPr/>
        </p:nvSpPr>
        <p:spPr>
          <a:xfrm>
            <a:off x="48008" y="226201"/>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Product Quantization</a:t>
            </a:r>
            <a:endParaRPr lang="en-US" sz="3600" dirty="0"/>
          </a:p>
        </p:txBody>
      </p:sp>
      <p:sp>
        <p:nvSpPr>
          <p:cNvPr id="46" name="Rectangle 45">
            <a:extLst>
              <a:ext uri="{FF2B5EF4-FFF2-40B4-BE49-F238E27FC236}">
                <a16:creationId xmlns:a16="http://schemas.microsoft.com/office/drawing/2014/main" id="{BAE94D6E-C31A-4BD7-87CE-8912AA696D0B}"/>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7" name="Rectangle 46">
            <a:extLst>
              <a:ext uri="{FF2B5EF4-FFF2-40B4-BE49-F238E27FC236}">
                <a16:creationId xmlns:a16="http://schemas.microsoft.com/office/drawing/2014/main" id="{35FA4A30-C517-4536-89D6-3D2E2FD3365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8" name="Rounded Rectangle 12">
            <a:extLst>
              <a:ext uri="{FF2B5EF4-FFF2-40B4-BE49-F238E27FC236}">
                <a16:creationId xmlns:a16="http://schemas.microsoft.com/office/drawing/2014/main" id="{3DD934D4-CD20-4826-AAAD-4A8627D5F031}"/>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Jegou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11</a:t>
            </a:r>
          </a:p>
        </p:txBody>
      </p:sp>
      <p:sp>
        <p:nvSpPr>
          <p:cNvPr id="52" name="Title 1">
            <a:extLst>
              <a:ext uri="{FF2B5EF4-FFF2-40B4-BE49-F238E27FC236}">
                <a16:creationId xmlns:a16="http://schemas.microsoft.com/office/drawing/2014/main" id="{FBCF6A7F-3A4B-4407-8DCE-3F411B45D196}"/>
              </a:ext>
            </a:extLst>
          </p:cNvPr>
          <p:cNvSpPr txBox="1">
            <a:spLocks/>
          </p:cNvSpPr>
          <p:nvPr/>
        </p:nvSpPr>
        <p:spPr>
          <a:xfrm>
            <a:off x="223899" y="61737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2" name="Espace réservé du pied de page 1">
            <a:extLst>
              <a:ext uri="{FF2B5EF4-FFF2-40B4-BE49-F238E27FC236}">
                <a16:creationId xmlns:a16="http://schemas.microsoft.com/office/drawing/2014/main" id="{BC71385F-A1E6-4F23-8CB3-4E5B8B3CAD08}"/>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61C4E88C-EBF5-4248-A2A7-2A469168CA8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169</a:t>
            </a:fld>
            <a:endParaRPr lang="en-US" dirty="0"/>
          </a:p>
        </p:txBody>
      </p:sp>
    </p:spTree>
    <p:extLst>
      <p:ext uri="{BB962C8B-B14F-4D97-AF65-F5344CB8AC3E}">
        <p14:creationId xmlns:p14="http://schemas.microsoft.com/office/powerpoint/2010/main" val="20506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23" grpId="0" animBg="1"/>
      <p:bldP spid="4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vectors</a:t>
            </a:r>
          </a:p>
          <a:p>
            <a:r>
              <a:rPr lang="en-US" sz="2400" dirty="0"/>
              <a:t>A variety of distance measures have been proposed</a:t>
            </a:r>
          </a:p>
          <a:p>
            <a:pPr lvl="1"/>
            <a:r>
              <a:rPr lang="en-US" sz="2000" dirty="0" err="1"/>
              <a:t>L</a:t>
            </a:r>
            <a:r>
              <a:rPr lang="en-US" sz="2000" baseline="-25000" dirty="0" err="1"/>
              <a:t>p</a:t>
            </a:r>
            <a:r>
              <a:rPr lang="en-US" sz="2000" dirty="0"/>
              <a:t> distances (0&lt;p≤2, ∞),  (Euclidean for p = 2)</a:t>
            </a:r>
          </a:p>
          <a:p>
            <a:pPr lvl="1"/>
            <a:r>
              <a:rPr lang="en-US" sz="2000" dirty="0"/>
              <a:t>Cosine distance </a:t>
            </a:r>
          </a:p>
          <a:p>
            <a:pPr lvl="1"/>
            <a:r>
              <a:rPr lang="en-US" sz="2000" dirty="0"/>
              <a:t>Correlation</a:t>
            </a:r>
          </a:p>
          <a:p>
            <a:pPr lvl="1"/>
            <a:r>
              <a:rPr lang="en-US" sz="2000" dirty="0"/>
              <a:t>Hamming distance</a:t>
            </a:r>
          </a:p>
          <a:p>
            <a:pPr lvl="1"/>
            <a:r>
              <a:rPr lang="en-US" sz="2000" dirty="0"/>
              <a:t>…</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High-d Vectors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3" name="Espace réservé du pied de page 2">
            <a:extLst>
              <a:ext uri="{FF2B5EF4-FFF2-40B4-BE49-F238E27FC236}">
                <a16:creationId xmlns:a16="http://schemas.microsoft.com/office/drawing/2014/main" id="{5CF97855-7D3C-4C2B-B33A-7D26D47C2F74}"/>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7984B6DA-AF12-4E8D-86A2-E804040D55E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a:t>
            </a:fld>
            <a:endParaRPr lang="en-US" dirty="0"/>
          </a:p>
        </p:txBody>
      </p:sp>
    </p:spTree>
    <p:extLst>
      <p:ext uri="{BB962C8B-B14F-4D97-AF65-F5344CB8AC3E}">
        <p14:creationId xmlns:p14="http://schemas.microsoft.com/office/powerpoint/2010/main" val="1145672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4285" y="1302166"/>
            <a:ext cx="5212181" cy="522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285" y="1302166"/>
            <a:ext cx="5212180" cy="521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2115" y="1283974"/>
            <a:ext cx="1955132" cy="19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Группа 9"/>
          <p:cNvGrpSpPr/>
          <p:nvPr/>
        </p:nvGrpSpPr>
        <p:grpSpPr>
          <a:xfrm>
            <a:off x="572698" y="1313575"/>
            <a:ext cx="1866147" cy="1955132"/>
            <a:chOff x="2582700" y="1343026"/>
            <a:chExt cx="1493080" cy="781588"/>
          </a:xfrm>
        </p:grpSpPr>
        <p:sp>
          <p:nvSpPr>
            <p:cNvPr id="11" name="Прямоугольник 10"/>
            <p:cNvSpPr/>
            <p:nvPr/>
          </p:nvSpPr>
          <p:spPr>
            <a:xfrm>
              <a:off x="2582700" y="1343026"/>
              <a:ext cx="722565" cy="781588"/>
            </a:xfrm>
            <a:prstGeom prst="rect">
              <a:avLst/>
            </a:prstGeom>
            <a:noFill/>
            <a:ln w="762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Прямоугольник 11"/>
            <p:cNvSpPr/>
            <p:nvPr/>
          </p:nvSpPr>
          <p:spPr>
            <a:xfrm>
              <a:off x="3350303" y="1343026"/>
              <a:ext cx="725477" cy="781588"/>
            </a:xfrm>
            <a:prstGeom prst="rect">
              <a:avLst/>
            </a:prstGeom>
            <a:noFill/>
            <a:ln w="762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Группа 2"/>
          <p:cNvGrpSpPr/>
          <p:nvPr/>
        </p:nvGrpSpPr>
        <p:grpSpPr>
          <a:xfrm>
            <a:off x="7445482" y="2555124"/>
            <a:ext cx="1407105" cy="320517"/>
            <a:chOff x="4447826" y="1428495"/>
            <a:chExt cx="1407105" cy="320517"/>
          </a:xfrm>
        </p:grpSpPr>
        <p:sp>
          <p:nvSpPr>
            <p:cNvPr id="15" name="Пятиугольник 14"/>
            <p:cNvSpPr/>
            <p:nvPr/>
          </p:nvSpPr>
          <p:spPr>
            <a:xfrm>
              <a:off x="4447826" y="1428495"/>
              <a:ext cx="532062" cy="314909"/>
            </a:xfrm>
            <a:prstGeom prst="homePlate">
              <a:avLst/>
            </a:prstGeom>
            <a:solidFill>
              <a:schemeClr val="accent3">
                <a:lumMod val="40000"/>
                <a:lumOff val="60000"/>
              </a:schemeClr>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grpSp>
          <p:nvGrpSpPr>
            <p:cNvPr id="16" name="Группа 15"/>
            <p:cNvGrpSpPr/>
            <p:nvPr/>
          </p:nvGrpSpPr>
          <p:grpSpPr>
            <a:xfrm>
              <a:off x="5073876" y="1430405"/>
              <a:ext cx="781055" cy="318607"/>
              <a:chOff x="2305053" y="2602691"/>
              <a:chExt cx="1330964" cy="542925"/>
            </a:xfrm>
          </p:grpSpPr>
          <p:sp>
            <p:nvSpPr>
              <p:cNvPr id="17" name="Прямоугольник 16"/>
              <p:cNvSpPr/>
              <p:nvPr/>
            </p:nvSpPr>
            <p:spPr>
              <a:xfrm>
                <a:off x="230505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 name="Прямоугольник 17"/>
              <p:cNvSpPr/>
              <p:nvPr/>
            </p:nvSpPr>
            <p:spPr>
              <a:xfrm>
                <a:off x="279324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9" name="Прямоугольник 18"/>
              <p:cNvSpPr/>
              <p:nvPr/>
            </p:nvSpPr>
            <p:spPr>
              <a:xfrm>
                <a:off x="328144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5" name="Группа 4"/>
          <p:cNvGrpSpPr/>
          <p:nvPr/>
        </p:nvGrpSpPr>
        <p:grpSpPr>
          <a:xfrm>
            <a:off x="3623605" y="1455841"/>
            <a:ext cx="153696" cy="4917853"/>
            <a:chOff x="3448061" y="1556291"/>
            <a:chExt cx="153696" cy="4917853"/>
          </a:xfrm>
          <a:solidFill>
            <a:schemeClr val="accent3"/>
          </a:solidFill>
        </p:grpSpPr>
        <p:sp>
          <p:nvSpPr>
            <p:cNvPr id="4" name="Овал 3"/>
            <p:cNvSpPr/>
            <p:nvPr/>
          </p:nvSpPr>
          <p:spPr>
            <a:xfrm>
              <a:off x="3448061" y="1556291"/>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Овал 33"/>
            <p:cNvSpPr/>
            <p:nvPr/>
          </p:nvSpPr>
          <p:spPr>
            <a:xfrm>
              <a:off x="3448061" y="1955600"/>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Овал 34"/>
            <p:cNvSpPr/>
            <p:nvPr/>
          </p:nvSpPr>
          <p:spPr>
            <a:xfrm>
              <a:off x="3448061" y="2319587"/>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Овал 35"/>
            <p:cNvSpPr/>
            <p:nvPr/>
          </p:nvSpPr>
          <p:spPr>
            <a:xfrm>
              <a:off x="3448061" y="2781740"/>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Овал 36"/>
            <p:cNvSpPr/>
            <p:nvPr/>
          </p:nvSpPr>
          <p:spPr>
            <a:xfrm>
              <a:off x="3448061" y="321546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Овал 37"/>
            <p:cNvSpPr/>
            <p:nvPr/>
          </p:nvSpPr>
          <p:spPr>
            <a:xfrm>
              <a:off x="3448061" y="355074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Овал 38"/>
            <p:cNvSpPr/>
            <p:nvPr/>
          </p:nvSpPr>
          <p:spPr>
            <a:xfrm>
              <a:off x="3448061" y="3880889"/>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Овал 39"/>
            <p:cNvSpPr/>
            <p:nvPr/>
          </p:nvSpPr>
          <p:spPr>
            <a:xfrm>
              <a:off x="3448061" y="415108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Овал 40"/>
            <p:cNvSpPr/>
            <p:nvPr/>
          </p:nvSpPr>
          <p:spPr>
            <a:xfrm>
              <a:off x="3448061" y="4413459"/>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Овал 41"/>
            <p:cNvSpPr/>
            <p:nvPr/>
          </p:nvSpPr>
          <p:spPr>
            <a:xfrm>
              <a:off x="3448061" y="4653324"/>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Овал 42"/>
            <p:cNvSpPr/>
            <p:nvPr/>
          </p:nvSpPr>
          <p:spPr>
            <a:xfrm>
              <a:off x="3448061" y="4881261"/>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Овал 43"/>
            <p:cNvSpPr/>
            <p:nvPr/>
          </p:nvSpPr>
          <p:spPr>
            <a:xfrm>
              <a:off x="3448061" y="5113174"/>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Овал 44"/>
            <p:cNvSpPr/>
            <p:nvPr/>
          </p:nvSpPr>
          <p:spPr>
            <a:xfrm>
              <a:off x="3448061" y="531956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Овал 45"/>
            <p:cNvSpPr/>
            <p:nvPr/>
          </p:nvSpPr>
          <p:spPr>
            <a:xfrm>
              <a:off x="3448061" y="555223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Овал 46"/>
            <p:cNvSpPr/>
            <p:nvPr/>
          </p:nvSpPr>
          <p:spPr>
            <a:xfrm>
              <a:off x="3448061" y="586457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Овал 47"/>
            <p:cNvSpPr/>
            <p:nvPr/>
          </p:nvSpPr>
          <p:spPr>
            <a:xfrm>
              <a:off x="3448061" y="6320448"/>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Группа 5"/>
          <p:cNvGrpSpPr/>
          <p:nvPr/>
        </p:nvGrpSpPr>
        <p:grpSpPr>
          <a:xfrm>
            <a:off x="3905433" y="1242147"/>
            <a:ext cx="4733605" cy="153697"/>
            <a:chOff x="3716239" y="1368474"/>
            <a:chExt cx="4733605" cy="153697"/>
          </a:xfrm>
          <a:solidFill>
            <a:schemeClr val="accent1"/>
          </a:solidFill>
        </p:grpSpPr>
        <p:sp>
          <p:nvSpPr>
            <p:cNvPr id="51" name="Овал 50"/>
            <p:cNvSpPr/>
            <p:nvPr/>
          </p:nvSpPr>
          <p:spPr>
            <a:xfrm rot="16200000">
              <a:off x="371623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Овал 51"/>
            <p:cNvSpPr/>
            <p:nvPr/>
          </p:nvSpPr>
          <p:spPr>
            <a:xfrm rot="16200000">
              <a:off x="4258852"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Овал 52"/>
            <p:cNvSpPr/>
            <p:nvPr/>
          </p:nvSpPr>
          <p:spPr>
            <a:xfrm rot="16200000">
              <a:off x="472519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Овал 53"/>
            <p:cNvSpPr/>
            <p:nvPr/>
          </p:nvSpPr>
          <p:spPr>
            <a:xfrm rot="16200000">
              <a:off x="5112288"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Овал 54"/>
            <p:cNvSpPr/>
            <p:nvPr/>
          </p:nvSpPr>
          <p:spPr>
            <a:xfrm rot="16200000">
              <a:off x="5464123"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Овал 55"/>
            <p:cNvSpPr/>
            <p:nvPr/>
          </p:nvSpPr>
          <p:spPr>
            <a:xfrm rot="16200000">
              <a:off x="5751635"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Овал 56"/>
            <p:cNvSpPr/>
            <p:nvPr/>
          </p:nvSpPr>
          <p:spPr>
            <a:xfrm rot="16200000">
              <a:off x="597942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Овал 57"/>
            <p:cNvSpPr/>
            <p:nvPr/>
          </p:nvSpPr>
          <p:spPr>
            <a:xfrm rot="16200000">
              <a:off x="620184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Овал 58"/>
            <p:cNvSpPr/>
            <p:nvPr/>
          </p:nvSpPr>
          <p:spPr>
            <a:xfrm rot="16200000">
              <a:off x="6402807"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Овал 59"/>
            <p:cNvSpPr/>
            <p:nvPr/>
          </p:nvSpPr>
          <p:spPr>
            <a:xfrm rot="16200000">
              <a:off x="6601728"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Овал 60"/>
            <p:cNvSpPr/>
            <p:nvPr/>
          </p:nvSpPr>
          <p:spPr>
            <a:xfrm rot="16200000">
              <a:off x="6775073"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Овал 61"/>
            <p:cNvSpPr/>
            <p:nvPr/>
          </p:nvSpPr>
          <p:spPr>
            <a:xfrm rot="16200000">
              <a:off x="6952394"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Овал 62"/>
            <p:cNvSpPr/>
            <p:nvPr/>
          </p:nvSpPr>
          <p:spPr>
            <a:xfrm rot="16200000">
              <a:off x="7158785"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Овал 63"/>
            <p:cNvSpPr/>
            <p:nvPr/>
          </p:nvSpPr>
          <p:spPr>
            <a:xfrm rot="16200000">
              <a:off x="741875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Овал 64"/>
            <p:cNvSpPr/>
            <p:nvPr/>
          </p:nvSpPr>
          <p:spPr>
            <a:xfrm rot="16200000">
              <a:off x="775156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Овал 65"/>
            <p:cNvSpPr/>
            <p:nvPr/>
          </p:nvSpPr>
          <p:spPr>
            <a:xfrm rot="16200000">
              <a:off x="8296148" y="1368474"/>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47536" y="3383754"/>
            <a:ext cx="3387466" cy="646331"/>
          </a:xfrm>
          <a:prstGeom prst="rect">
            <a:avLst/>
          </a:prstGeom>
          <a:noFill/>
        </p:spPr>
        <p:txBody>
          <a:bodyPr wrap="none" rtlCol="0">
            <a:spAutoFit/>
          </a:bodyPr>
          <a:lstStyle/>
          <a:p>
            <a:r>
              <a:rPr lang="en-US" b="1" dirty="0"/>
              <a:t>Idea</a:t>
            </a:r>
            <a:r>
              <a:rPr lang="en-US" dirty="0"/>
              <a:t>: use product quantization</a:t>
            </a:r>
          </a:p>
          <a:p>
            <a:r>
              <a:rPr lang="en-US" dirty="0"/>
              <a:t> for indexing </a:t>
            </a:r>
          </a:p>
        </p:txBody>
      </p:sp>
      <p:sp>
        <p:nvSpPr>
          <p:cNvPr id="8" name="TextBox 7"/>
          <p:cNvSpPr txBox="1"/>
          <p:nvPr/>
        </p:nvSpPr>
        <p:spPr>
          <a:xfrm>
            <a:off x="247538" y="4204332"/>
            <a:ext cx="3037399" cy="2031325"/>
          </a:xfrm>
          <a:prstGeom prst="rect">
            <a:avLst/>
          </a:prstGeom>
          <a:noFill/>
        </p:spPr>
        <p:txBody>
          <a:bodyPr wrap="square" rtlCol="0">
            <a:spAutoFit/>
          </a:bodyPr>
          <a:lstStyle/>
          <a:p>
            <a:r>
              <a:rPr lang="en-US" b="1" dirty="0"/>
              <a:t>Main advantage:</a:t>
            </a:r>
          </a:p>
          <a:p>
            <a:r>
              <a:rPr lang="en-US" dirty="0"/>
              <a:t>For the same K, much finer subdivision achieved</a:t>
            </a:r>
          </a:p>
          <a:p>
            <a:endParaRPr lang="en-US" dirty="0"/>
          </a:p>
          <a:p>
            <a:r>
              <a:rPr lang="en-US" b="1" dirty="0"/>
              <a:t>Main problem:</a:t>
            </a:r>
          </a:p>
          <a:p>
            <a:r>
              <a:rPr lang="en-US" dirty="0"/>
              <a:t>Very non-uniform entry size distribution</a:t>
            </a:r>
          </a:p>
        </p:txBody>
      </p:sp>
      <p:sp>
        <p:nvSpPr>
          <p:cNvPr id="74" name="Title 1">
            <a:extLst>
              <a:ext uri="{FF2B5EF4-FFF2-40B4-BE49-F238E27FC236}">
                <a16:creationId xmlns:a16="http://schemas.microsoft.com/office/drawing/2014/main" id="{CA12EC7A-5420-4DEF-A0B4-94D45B7B66D0}"/>
              </a:ext>
            </a:extLst>
          </p:cNvPr>
          <p:cNvSpPr txBox="1">
            <a:spLocks/>
          </p:cNvSpPr>
          <p:nvPr/>
        </p:nvSpPr>
        <p:spPr>
          <a:xfrm>
            <a:off x="48008" y="226201"/>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The Inverted Multi-Index</a:t>
            </a:r>
            <a:endParaRPr lang="en-US" sz="3600" dirty="0"/>
          </a:p>
        </p:txBody>
      </p:sp>
      <p:sp>
        <p:nvSpPr>
          <p:cNvPr id="75" name="Rectangle 74">
            <a:extLst>
              <a:ext uri="{FF2B5EF4-FFF2-40B4-BE49-F238E27FC236}">
                <a16:creationId xmlns:a16="http://schemas.microsoft.com/office/drawing/2014/main" id="{82350F1C-2327-485D-B9E9-55322889E71F}"/>
              </a:ext>
            </a:extLst>
          </p:cNvPr>
          <p:cNvSpPr/>
          <p:nvPr/>
        </p:nvSpPr>
        <p:spPr>
          <a:xfrm>
            <a:off x="7643777" y="667984"/>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6" name="Rectangle 75">
            <a:extLst>
              <a:ext uri="{FF2B5EF4-FFF2-40B4-BE49-F238E27FC236}">
                <a16:creationId xmlns:a16="http://schemas.microsoft.com/office/drawing/2014/main" id="{F8FF2B91-023A-4455-B825-2DB8609CA267}"/>
              </a:ext>
            </a:extLst>
          </p:cNvPr>
          <p:cNvSpPr/>
          <p:nvPr/>
        </p:nvSpPr>
        <p:spPr>
          <a:xfrm>
            <a:off x="7647221" y="443779"/>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77" name="Rounded Rectangle 12">
            <a:extLst>
              <a:ext uri="{FF2B5EF4-FFF2-40B4-BE49-F238E27FC236}">
                <a16:creationId xmlns:a16="http://schemas.microsoft.com/office/drawing/2014/main" id="{8F90E4FE-42DC-4B82-B71C-3BFB93487FC0}"/>
              </a:ext>
            </a:extLst>
          </p:cNvPr>
          <p:cNvSpPr/>
          <p:nvPr/>
        </p:nvSpPr>
        <p:spPr>
          <a:xfrm>
            <a:off x="7637467" y="779511"/>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Babenko</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12</a:t>
            </a:r>
          </a:p>
        </p:txBody>
      </p:sp>
      <p:sp>
        <p:nvSpPr>
          <p:cNvPr id="68" name="Title 1">
            <a:extLst>
              <a:ext uri="{FF2B5EF4-FFF2-40B4-BE49-F238E27FC236}">
                <a16:creationId xmlns:a16="http://schemas.microsoft.com/office/drawing/2014/main" id="{C463CDEE-0A80-4CE4-BD66-C58EAE71A251}"/>
              </a:ext>
            </a:extLst>
          </p:cNvPr>
          <p:cNvSpPr txBox="1">
            <a:spLocks/>
          </p:cNvSpPr>
          <p:nvPr/>
        </p:nvSpPr>
        <p:spPr>
          <a:xfrm>
            <a:off x="223899" y="61737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2" name="Espace réservé du pied de page 1">
            <a:extLst>
              <a:ext uri="{FF2B5EF4-FFF2-40B4-BE49-F238E27FC236}">
                <a16:creationId xmlns:a16="http://schemas.microsoft.com/office/drawing/2014/main" id="{81F10AFB-FA9A-45E6-B5BE-D81E3008D2BB}"/>
              </a:ext>
            </a:extLst>
          </p:cNvPr>
          <p:cNvSpPr>
            <a:spLocks noGrp="1"/>
          </p:cNvSpPr>
          <p:nvPr>
            <p:ph type="ftr" sz="quarter" idx="11"/>
          </p:nvPr>
        </p:nvSpPr>
        <p:spPr/>
        <p:txBody>
          <a:bodyPr/>
          <a:lstStyle/>
          <a:p>
            <a:r>
              <a:rPr lang="en-US"/>
              <a:t>Echihabi, Zoumpatianos, Palpanas - VLDB 2021</a:t>
            </a:r>
            <a:endParaRPr lang="en-US" dirty="0"/>
          </a:p>
        </p:txBody>
      </p:sp>
      <p:sp>
        <p:nvSpPr>
          <p:cNvPr id="13" name="Espace réservé du numéro de diapositive 12">
            <a:extLst>
              <a:ext uri="{FF2B5EF4-FFF2-40B4-BE49-F238E27FC236}">
                <a16:creationId xmlns:a16="http://schemas.microsoft.com/office/drawing/2014/main" id="{0CE68065-ADAE-48F8-80BB-0362CCB9E00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170</a:t>
            </a:fld>
            <a:endParaRPr lang="en-US" dirty="0"/>
          </a:p>
        </p:txBody>
      </p:sp>
    </p:spTree>
    <p:extLst>
      <p:ext uri="{BB962C8B-B14F-4D97-AF65-F5344CB8AC3E}">
        <p14:creationId xmlns:p14="http://schemas.microsoft.com/office/powerpoint/2010/main" val="305114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a:off x="3891777" y="1702830"/>
            <a:ext cx="5178397" cy="5105903"/>
            <a:chOff x="864221" y="440587"/>
            <a:chExt cx="3294366" cy="3251213"/>
          </a:xfrm>
        </p:grpSpPr>
        <p:sp>
          <p:nvSpPr>
            <p:cNvPr id="17" name="Прямоугольник 16"/>
            <p:cNvSpPr/>
            <p:nvPr/>
          </p:nvSpPr>
          <p:spPr>
            <a:xfrm>
              <a:off x="864221" y="451440"/>
              <a:ext cx="3294366" cy="324036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Прямая соединительная линия 17"/>
            <p:cNvCxnSpPr/>
            <p:nvPr/>
          </p:nvCxnSpPr>
          <p:spPr>
            <a:xfrm>
              <a:off x="3096469" y="45144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3492305" y="44088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325769" y="440587"/>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2016349" y="45144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864221" y="955496"/>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17" idx="3"/>
              <a:endCxn id="17" idx="1"/>
            </p:cNvCxnSpPr>
            <p:nvPr/>
          </p:nvCxnSpPr>
          <p:spPr>
            <a:xfrm flipH="1">
              <a:off x="864221" y="2071620"/>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864221" y="2611680"/>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H="1">
              <a:off x="864221" y="1531560"/>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864221" y="3115736"/>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664421" y="45144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037083" y="4409863"/>
            <a:ext cx="388248"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1</a:t>
            </a:r>
          </a:p>
        </p:txBody>
      </p:sp>
      <p:sp>
        <p:nvSpPr>
          <p:cNvPr id="34" name="TextBox 33"/>
          <p:cNvSpPr txBox="1"/>
          <p:nvPr/>
        </p:nvSpPr>
        <p:spPr>
          <a:xfrm>
            <a:off x="6863982" y="4409863"/>
            <a:ext cx="389851"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2</a:t>
            </a:r>
          </a:p>
        </p:txBody>
      </p:sp>
      <p:sp>
        <p:nvSpPr>
          <p:cNvPr id="35" name="TextBox 34"/>
          <p:cNvSpPr txBox="1"/>
          <p:nvPr/>
        </p:nvSpPr>
        <p:spPr>
          <a:xfrm>
            <a:off x="6040289" y="3539099"/>
            <a:ext cx="385043"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3</a:t>
            </a:r>
          </a:p>
        </p:txBody>
      </p:sp>
      <p:sp>
        <p:nvSpPr>
          <p:cNvPr id="36" name="TextBox 35"/>
          <p:cNvSpPr txBox="1"/>
          <p:nvPr/>
        </p:nvSpPr>
        <p:spPr>
          <a:xfrm>
            <a:off x="6854364" y="3539099"/>
            <a:ext cx="401072"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4</a:t>
            </a:r>
          </a:p>
        </p:txBody>
      </p:sp>
      <p:sp>
        <p:nvSpPr>
          <p:cNvPr id="37" name="TextBox 36"/>
          <p:cNvSpPr txBox="1"/>
          <p:nvPr/>
        </p:nvSpPr>
        <p:spPr>
          <a:xfrm>
            <a:off x="6025862" y="5219863"/>
            <a:ext cx="385043"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5</a:t>
            </a:r>
          </a:p>
        </p:txBody>
      </p:sp>
      <p:sp>
        <p:nvSpPr>
          <p:cNvPr id="38" name="TextBox 37"/>
          <p:cNvSpPr txBox="1"/>
          <p:nvPr/>
        </p:nvSpPr>
        <p:spPr>
          <a:xfrm>
            <a:off x="6846349" y="5219863"/>
            <a:ext cx="410691"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6</a:t>
            </a:r>
          </a:p>
        </p:txBody>
      </p:sp>
      <p:sp>
        <p:nvSpPr>
          <p:cNvPr id="39" name="TextBox 38"/>
          <p:cNvSpPr txBox="1"/>
          <p:nvPr/>
        </p:nvSpPr>
        <p:spPr>
          <a:xfrm>
            <a:off x="7523466" y="4409863"/>
            <a:ext cx="385043"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7</a:t>
            </a:r>
          </a:p>
        </p:txBody>
      </p:sp>
      <p:sp>
        <p:nvSpPr>
          <p:cNvPr id="40" name="TextBox 39"/>
          <p:cNvSpPr txBox="1"/>
          <p:nvPr/>
        </p:nvSpPr>
        <p:spPr>
          <a:xfrm>
            <a:off x="7523466" y="3539099"/>
            <a:ext cx="412292"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8</a:t>
            </a:r>
          </a:p>
        </p:txBody>
      </p:sp>
      <p:sp>
        <p:nvSpPr>
          <p:cNvPr id="41" name="TextBox 40"/>
          <p:cNvSpPr txBox="1"/>
          <p:nvPr/>
        </p:nvSpPr>
        <p:spPr>
          <a:xfrm>
            <a:off x="6017846" y="2650330"/>
            <a:ext cx="410691"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9</a:t>
            </a:r>
          </a:p>
        </p:txBody>
      </p:sp>
      <p:sp>
        <p:nvSpPr>
          <p:cNvPr id="42" name="TextBox 41"/>
          <p:cNvSpPr txBox="1"/>
          <p:nvPr/>
        </p:nvSpPr>
        <p:spPr>
          <a:xfrm>
            <a:off x="4907763" y="4409860"/>
            <a:ext cx="599844" cy="1077218"/>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10</a:t>
            </a:r>
          </a:p>
        </p:txBody>
      </p:sp>
      <p:sp>
        <p:nvSpPr>
          <p:cNvPr id="43" name="TextBox 42"/>
          <p:cNvSpPr txBox="1"/>
          <p:nvPr/>
        </p:nvSpPr>
        <p:spPr>
          <a:xfrm>
            <a:off x="4162811" y="955423"/>
            <a:ext cx="3183885" cy="707886"/>
          </a:xfrm>
          <a:prstGeom prst="rect">
            <a:avLst/>
          </a:prstGeom>
          <a:noFill/>
        </p:spPr>
        <p:txBody>
          <a:bodyPr wrap="none" rtlCol="0">
            <a:spAutoFit/>
          </a:bodyPr>
          <a:lstStyle/>
          <a:p>
            <a:r>
              <a:rPr lang="en-US" sz="2000" b="1" dirty="0"/>
              <a:t>Input: </a:t>
            </a:r>
            <a:r>
              <a:rPr lang="en-US" sz="2000" dirty="0"/>
              <a:t>query</a:t>
            </a:r>
          </a:p>
          <a:p>
            <a:r>
              <a:rPr lang="en-US" sz="2000" b="1" dirty="0"/>
              <a:t>Output: </a:t>
            </a:r>
            <a:r>
              <a:rPr lang="en-US" sz="2000" dirty="0"/>
              <a:t>stream of entries</a:t>
            </a:r>
          </a:p>
        </p:txBody>
      </p:sp>
      <p:sp>
        <p:nvSpPr>
          <p:cNvPr id="29" name="Овал 28"/>
          <p:cNvSpPr/>
          <p:nvPr/>
        </p:nvSpPr>
        <p:spPr>
          <a:xfrm>
            <a:off x="6422655" y="4499013"/>
            <a:ext cx="257047" cy="256809"/>
          </a:xfrm>
          <a:prstGeom prst="ellipse">
            <a:avLst/>
          </a:prstGeom>
          <a:solidFill>
            <a:schemeClr val="bg1">
              <a:lumMod val="75000"/>
            </a:schemeClr>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8483" tIns="19243" rIns="38483" bIns="19243" rtlCol="0" anchor="ctr"/>
          <a:lstStyle/>
          <a:p>
            <a:pPr algn="ctr"/>
            <a:endParaRPr lang="en-US" dirty="0"/>
          </a:p>
        </p:txBody>
      </p:sp>
      <p:sp>
        <p:nvSpPr>
          <p:cNvPr id="46" name="Прямоугольник 45"/>
          <p:cNvSpPr/>
          <p:nvPr/>
        </p:nvSpPr>
        <p:spPr>
          <a:xfrm>
            <a:off x="131391" y="1121044"/>
            <a:ext cx="2930610" cy="400110"/>
          </a:xfrm>
          <a:prstGeom prst="rect">
            <a:avLst/>
          </a:prstGeom>
        </p:spPr>
        <p:txBody>
          <a:bodyPr wrap="none">
            <a:spAutoFit/>
          </a:bodyPr>
          <a:lstStyle/>
          <a:p>
            <a:r>
              <a:rPr lang="en-US" sz="2000" b="1" dirty="0">
                <a:solidFill>
                  <a:schemeClr val="accent1"/>
                </a:solidFill>
              </a:rPr>
              <a:t>Answer to the query:</a:t>
            </a:r>
            <a:endParaRPr lang="en-US" sz="2000" dirty="0">
              <a:solidFill>
                <a:schemeClr val="accent1"/>
              </a:solidFill>
            </a:endParaRPr>
          </a:p>
        </p:txBody>
      </p:sp>
      <p:grpSp>
        <p:nvGrpSpPr>
          <p:cNvPr id="61" name="Группа 60"/>
          <p:cNvGrpSpPr/>
          <p:nvPr/>
        </p:nvGrpSpPr>
        <p:grpSpPr>
          <a:xfrm>
            <a:off x="251189" y="1493016"/>
            <a:ext cx="3107165" cy="325616"/>
            <a:chOff x="290393" y="2110484"/>
            <a:chExt cx="3107165" cy="325616"/>
          </a:xfrm>
        </p:grpSpPr>
        <p:grpSp>
          <p:nvGrpSpPr>
            <p:cNvPr id="47" name="Группа 46"/>
            <p:cNvGrpSpPr/>
            <p:nvPr/>
          </p:nvGrpSpPr>
          <p:grpSpPr>
            <a:xfrm>
              <a:off x="290393" y="2117493"/>
              <a:ext cx="494565" cy="318607"/>
              <a:chOff x="290393" y="2297551"/>
              <a:chExt cx="494565" cy="318607"/>
            </a:xfrm>
          </p:grpSpPr>
          <p:sp>
            <p:nvSpPr>
              <p:cNvPr id="44" name="Прямоугольник 4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5" name="Прямоугольник 4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48" name="Группа 47"/>
            <p:cNvGrpSpPr/>
            <p:nvPr/>
          </p:nvGrpSpPr>
          <p:grpSpPr>
            <a:xfrm>
              <a:off x="943543" y="2117493"/>
              <a:ext cx="494565" cy="318607"/>
              <a:chOff x="290393" y="2297551"/>
              <a:chExt cx="494565" cy="318607"/>
            </a:xfrm>
          </p:grpSpPr>
          <p:sp>
            <p:nvSpPr>
              <p:cNvPr id="49" name="Прямоугольник 48"/>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0" name="Прямоугольник 49"/>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51" name="Группа 50"/>
            <p:cNvGrpSpPr/>
            <p:nvPr/>
          </p:nvGrpSpPr>
          <p:grpSpPr>
            <a:xfrm>
              <a:off x="1596693" y="2117493"/>
              <a:ext cx="494565" cy="318607"/>
              <a:chOff x="290393" y="2297551"/>
              <a:chExt cx="494565" cy="318607"/>
            </a:xfrm>
          </p:grpSpPr>
          <p:sp>
            <p:nvSpPr>
              <p:cNvPr id="52" name="Прямоугольник 5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3" name="Прямоугольник 5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54" name="Группа 53"/>
            <p:cNvGrpSpPr/>
            <p:nvPr/>
          </p:nvGrpSpPr>
          <p:grpSpPr>
            <a:xfrm>
              <a:off x="2249843" y="2117493"/>
              <a:ext cx="494565" cy="318607"/>
              <a:chOff x="290393" y="2297551"/>
              <a:chExt cx="494565" cy="318607"/>
            </a:xfrm>
          </p:grpSpPr>
          <p:sp>
            <p:nvSpPr>
              <p:cNvPr id="55" name="Прямоугольник 54"/>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6" name="Прямоугольник 55"/>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58" name="Группа 57"/>
            <p:cNvGrpSpPr/>
            <p:nvPr/>
          </p:nvGrpSpPr>
          <p:grpSpPr>
            <a:xfrm>
              <a:off x="2902993" y="2110484"/>
              <a:ext cx="494565" cy="318607"/>
              <a:chOff x="290393" y="2297551"/>
              <a:chExt cx="494565" cy="318607"/>
            </a:xfrm>
          </p:grpSpPr>
          <p:sp>
            <p:nvSpPr>
              <p:cNvPr id="59" name="Прямоугольник 58"/>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0" name="Прямоугольник 59"/>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62" name="Группа 61"/>
          <p:cNvGrpSpPr/>
          <p:nvPr/>
        </p:nvGrpSpPr>
        <p:grpSpPr>
          <a:xfrm>
            <a:off x="290397" y="1955691"/>
            <a:ext cx="1800865" cy="318607"/>
            <a:chOff x="290393" y="2117493"/>
            <a:chExt cx="1800865" cy="318607"/>
          </a:xfrm>
        </p:grpSpPr>
        <p:grpSp>
          <p:nvGrpSpPr>
            <p:cNvPr id="63" name="Группа 62"/>
            <p:cNvGrpSpPr/>
            <p:nvPr/>
          </p:nvGrpSpPr>
          <p:grpSpPr>
            <a:xfrm>
              <a:off x="290393" y="2117493"/>
              <a:ext cx="494565" cy="318607"/>
              <a:chOff x="290393" y="2297551"/>
              <a:chExt cx="494565" cy="318607"/>
            </a:xfrm>
          </p:grpSpPr>
          <p:sp>
            <p:nvSpPr>
              <p:cNvPr id="76" name="Прямоугольник 7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7" name="Прямоугольник 7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64" name="Группа 63"/>
            <p:cNvGrpSpPr/>
            <p:nvPr/>
          </p:nvGrpSpPr>
          <p:grpSpPr>
            <a:xfrm>
              <a:off x="943543" y="2117493"/>
              <a:ext cx="494565" cy="318607"/>
              <a:chOff x="290393" y="2297551"/>
              <a:chExt cx="494565" cy="318607"/>
            </a:xfrm>
          </p:grpSpPr>
          <p:sp>
            <p:nvSpPr>
              <p:cNvPr id="74" name="Прямоугольник 7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5" name="Прямоугольник 7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65" name="Группа 64"/>
            <p:cNvGrpSpPr/>
            <p:nvPr/>
          </p:nvGrpSpPr>
          <p:grpSpPr>
            <a:xfrm>
              <a:off x="1596693" y="2117493"/>
              <a:ext cx="494565" cy="318607"/>
              <a:chOff x="290393" y="2297551"/>
              <a:chExt cx="494565" cy="318607"/>
            </a:xfrm>
          </p:grpSpPr>
          <p:sp>
            <p:nvSpPr>
              <p:cNvPr id="72" name="Прямоугольник 7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3" name="Прямоугольник 7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78" name="Группа 77"/>
          <p:cNvGrpSpPr/>
          <p:nvPr/>
        </p:nvGrpSpPr>
        <p:grpSpPr>
          <a:xfrm>
            <a:off x="290396" y="2426861"/>
            <a:ext cx="1147715" cy="318607"/>
            <a:chOff x="290393" y="2117493"/>
            <a:chExt cx="1147715" cy="318607"/>
          </a:xfrm>
        </p:grpSpPr>
        <p:grpSp>
          <p:nvGrpSpPr>
            <p:cNvPr id="79" name="Группа 78"/>
            <p:cNvGrpSpPr/>
            <p:nvPr/>
          </p:nvGrpSpPr>
          <p:grpSpPr>
            <a:xfrm>
              <a:off x="290393" y="2117493"/>
              <a:ext cx="494565" cy="318607"/>
              <a:chOff x="290393" y="2297551"/>
              <a:chExt cx="494565" cy="318607"/>
            </a:xfrm>
          </p:grpSpPr>
          <p:sp>
            <p:nvSpPr>
              <p:cNvPr id="92" name="Прямоугольник 9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3" name="Прямоугольник 9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80" name="Группа 79"/>
            <p:cNvGrpSpPr/>
            <p:nvPr/>
          </p:nvGrpSpPr>
          <p:grpSpPr>
            <a:xfrm>
              <a:off x="943543" y="2117493"/>
              <a:ext cx="494565" cy="318607"/>
              <a:chOff x="290393" y="2297551"/>
              <a:chExt cx="494565" cy="318607"/>
            </a:xfrm>
          </p:grpSpPr>
          <p:sp>
            <p:nvSpPr>
              <p:cNvPr id="90" name="Прямоугольник 89"/>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1" name="Прямоугольник 90"/>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94" name="Группа 93"/>
          <p:cNvGrpSpPr/>
          <p:nvPr/>
        </p:nvGrpSpPr>
        <p:grpSpPr>
          <a:xfrm>
            <a:off x="290397" y="2898032"/>
            <a:ext cx="1800865" cy="318607"/>
            <a:chOff x="290393" y="2117493"/>
            <a:chExt cx="1800865" cy="318607"/>
          </a:xfrm>
        </p:grpSpPr>
        <p:grpSp>
          <p:nvGrpSpPr>
            <p:cNvPr id="95" name="Группа 94"/>
            <p:cNvGrpSpPr/>
            <p:nvPr/>
          </p:nvGrpSpPr>
          <p:grpSpPr>
            <a:xfrm>
              <a:off x="290393" y="2117493"/>
              <a:ext cx="494565" cy="318607"/>
              <a:chOff x="290393" y="2297551"/>
              <a:chExt cx="494565" cy="318607"/>
            </a:xfrm>
          </p:grpSpPr>
          <p:sp>
            <p:nvSpPr>
              <p:cNvPr id="108" name="Прямоугольник 107"/>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9" name="Прямоугольник 108"/>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96" name="Группа 95"/>
            <p:cNvGrpSpPr/>
            <p:nvPr/>
          </p:nvGrpSpPr>
          <p:grpSpPr>
            <a:xfrm>
              <a:off x="943543" y="2117493"/>
              <a:ext cx="494565" cy="318607"/>
              <a:chOff x="290393" y="2297551"/>
              <a:chExt cx="494565" cy="318607"/>
            </a:xfrm>
          </p:grpSpPr>
          <p:sp>
            <p:nvSpPr>
              <p:cNvPr id="106" name="Прямоугольник 10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7" name="Прямоугольник 10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97" name="Группа 96"/>
            <p:cNvGrpSpPr/>
            <p:nvPr/>
          </p:nvGrpSpPr>
          <p:grpSpPr>
            <a:xfrm>
              <a:off x="1596693" y="2117493"/>
              <a:ext cx="494565" cy="318607"/>
              <a:chOff x="290393" y="2297551"/>
              <a:chExt cx="494565" cy="318607"/>
            </a:xfrm>
          </p:grpSpPr>
          <p:sp>
            <p:nvSpPr>
              <p:cNvPr id="104" name="Прямоугольник 10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5" name="Прямоугольник 10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11" name="Группа 110"/>
          <p:cNvGrpSpPr/>
          <p:nvPr/>
        </p:nvGrpSpPr>
        <p:grpSpPr>
          <a:xfrm>
            <a:off x="290396" y="3369204"/>
            <a:ext cx="494565" cy="318607"/>
            <a:chOff x="290393" y="2297551"/>
            <a:chExt cx="494565" cy="318607"/>
          </a:xfrm>
        </p:grpSpPr>
        <p:sp>
          <p:nvSpPr>
            <p:cNvPr id="124" name="Прямоугольник 12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5" name="Прямоугольник 12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42" name="Группа 141"/>
          <p:cNvGrpSpPr/>
          <p:nvPr/>
        </p:nvGrpSpPr>
        <p:grpSpPr>
          <a:xfrm>
            <a:off x="290396" y="4311545"/>
            <a:ext cx="1147715" cy="318607"/>
            <a:chOff x="290393" y="2117493"/>
            <a:chExt cx="1147715" cy="318607"/>
          </a:xfrm>
        </p:grpSpPr>
        <p:grpSp>
          <p:nvGrpSpPr>
            <p:cNvPr id="143" name="Группа 142"/>
            <p:cNvGrpSpPr/>
            <p:nvPr/>
          </p:nvGrpSpPr>
          <p:grpSpPr>
            <a:xfrm>
              <a:off x="290393" y="2117493"/>
              <a:ext cx="494565" cy="318607"/>
              <a:chOff x="290393" y="2297551"/>
              <a:chExt cx="494565" cy="318607"/>
            </a:xfrm>
          </p:grpSpPr>
          <p:sp>
            <p:nvSpPr>
              <p:cNvPr id="156" name="Прямоугольник 15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57" name="Прямоугольник 15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44" name="Группа 143"/>
            <p:cNvGrpSpPr/>
            <p:nvPr/>
          </p:nvGrpSpPr>
          <p:grpSpPr>
            <a:xfrm>
              <a:off x="943543" y="2117493"/>
              <a:ext cx="494565" cy="318607"/>
              <a:chOff x="290393" y="2297551"/>
              <a:chExt cx="494565" cy="318607"/>
            </a:xfrm>
          </p:grpSpPr>
          <p:sp>
            <p:nvSpPr>
              <p:cNvPr id="154" name="Прямоугольник 15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55" name="Прямоугольник 15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58" name="Группа 157"/>
          <p:cNvGrpSpPr/>
          <p:nvPr/>
        </p:nvGrpSpPr>
        <p:grpSpPr>
          <a:xfrm>
            <a:off x="290396" y="4775704"/>
            <a:ext cx="3107165" cy="325616"/>
            <a:chOff x="290393" y="2110484"/>
            <a:chExt cx="3107165" cy="325616"/>
          </a:xfrm>
        </p:grpSpPr>
        <p:grpSp>
          <p:nvGrpSpPr>
            <p:cNvPr id="159" name="Группа 158"/>
            <p:cNvGrpSpPr/>
            <p:nvPr/>
          </p:nvGrpSpPr>
          <p:grpSpPr>
            <a:xfrm>
              <a:off x="290393" y="2117493"/>
              <a:ext cx="494565" cy="318607"/>
              <a:chOff x="290393" y="2297551"/>
              <a:chExt cx="494565" cy="318607"/>
            </a:xfrm>
          </p:grpSpPr>
          <p:sp>
            <p:nvSpPr>
              <p:cNvPr id="172" name="Прямоугольник 17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73" name="Прямоугольник 17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0" name="Группа 159"/>
            <p:cNvGrpSpPr/>
            <p:nvPr/>
          </p:nvGrpSpPr>
          <p:grpSpPr>
            <a:xfrm>
              <a:off x="943543" y="2117493"/>
              <a:ext cx="494565" cy="318607"/>
              <a:chOff x="290393" y="2297551"/>
              <a:chExt cx="494565" cy="318607"/>
            </a:xfrm>
          </p:grpSpPr>
          <p:sp>
            <p:nvSpPr>
              <p:cNvPr id="170" name="Прямоугольник 169"/>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71" name="Прямоугольник 170"/>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1" name="Группа 160"/>
            <p:cNvGrpSpPr/>
            <p:nvPr/>
          </p:nvGrpSpPr>
          <p:grpSpPr>
            <a:xfrm>
              <a:off x="1596693" y="2117493"/>
              <a:ext cx="494565" cy="318607"/>
              <a:chOff x="290393" y="2297551"/>
              <a:chExt cx="494565" cy="318607"/>
            </a:xfrm>
          </p:grpSpPr>
          <p:sp>
            <p:nvSpPr>
              <p:cNvPr id="168" name="Прямоугольник 167"/>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9" name="Прямоугольник 168"/>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2" name="Группа 161"/>
            <p:cNvGrpSpPr/>
            <p:nvPr/>
          </p:nvGrpSpPr>
          <p:grpSpPr>
            <a:xfrm>
              <a:off x="2249843" y="2117493"/>
              <a:ext cx="494565" cy="318607"/>
              <a:chOff x="290393" y="2297551"/>
              <a:chExt cx="494565" cy="318607"/>
            </a:xfrm>
          </p:grpSpPr>
          <p:sp>
            <p:nvSpPr>
              <p:cNvPr id="166" name="Прямоугольник 16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7" name="Прямоугольник 16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3" name="Группа 162"/>
            <p:cNvGrpSpPr/>
            <p:nvPr/>
          </p:nvGrpSpPr>
          <p:grpSpPr>
            <a:xfrm>
              <a:off x="2902993" y="2110484"/>
              <a:ext cx="494565" cy="318607"/>
              <a:chOff x="290393" y="2297551"/>
              <a:chExt cx="494565" cy="318607"/>
            </a:xfrm>
          </p:grpSpPr>
          <p:sp>
            <p:nvSpPr>
              <p:cNvPr id="164" name="Прямоугольник 16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5" name="Прямоугольник 16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74" name="Группа 173"/>
          <p:cNvGrpSpPr/>
          <p:nvPr/>
        </p:nvGrpSpPr>
        <p:grpSpPr>
          <a:xfrm>
            <a:off x="290396" y="5253888"/>
            <a:ext cx="2454015" cy="318607"/>
            <a:chOff x="290393" y="2117493"/>
            <a:chExt cx="2454015" cy="318607"/>
          </a:xfrm>
        </p:grpSpPr>
        <p:grpSp>
          <p:nvGrpSpPr>
            <p:cNvPr id="175" name="Группа 174"/>
            <p:cNvGrpSpPr/>
            <p:nvPr/>
          </p:nvGrpSpPr>
          <p:grpSpPr>
            <a:xfrm>
              <a:off x="290393" y="2117493"/>
              <a:ext cx="494565" cy="318607"/>
              <a:chOff x="290393" y="2297551"/>
              <a:chExt cx="494565" cy="318607"/>
            </a:xfrm>
          </p:grpSpPr>
          <p:sp>
            <p:nvSpPr>
              <p:cNvPr id="188" name="Прямоугольник 187"/>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9" name="Прямоугольник 188"/>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76" name="Группа 175"/>
            <p:cNvGrpSpPr/>
            <p:nvPr/>
          </p:nvGrpSpPr>
          <p:grpSpPr>
            <a:xfrm>
              <a:off x="943543" y="2117493"/>
              <a:ext cx="494565" cy="318607"/>
              <a:chOff x="290393" y="2297551"/>
              <a:chExt cx="494565" cy="318607"/>
            </a:xfrm>
          </p:grpSpPr>
          <p:sp>
            <p:nvSpPr>
              <p:cNvPr id="186" name="Прямоугольник 18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7" name="Прямоугольник 18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77" name="Группа 176"/>
            <p:cNvGrpSpPr/>
            <p:nvPr/>
          </p:nvGrpSpPr>
          <p:grpSpPr>
            <a:xfrm>
              <a:off x="1596693" y="2117493"/>
              <a:ext cx="494565" cy="318607"/>
              <a:chOff x="290393" y="2297551"/>
              <a:chExt cx="494565" cy="318607"/>
            </a:xfrm>
          </p:grpSpPr>
          <p:sp>
            <p:nvSpPr>
              <p:cNvPr id="184" name="Прямоугольник 18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5" name="Прямоугольник 18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78" name="Группа 177"/>
            <p:cNvGrpSpPr/>
            <p:nvPr/>
          </p:nvGrpSpPr>
          <p:grpSpPr>
            <a:xfrm>
              <a:off x="2249843" y="2117493"/>
              <a:ext cx="494565" cy="318607"/>
              <a:chOff x="290393" y="2297551"/>
              <a:chExt cx="494565" cy="318607"/>
            </a:xfrm>
          </p:grpSpPr>
          <p:sp>
            <p:nvSpPr>
              <p:cNvPr id="182" name="Прямоугольник 18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3" name="Прямоугольник 18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90" name="Группа 189"/>
          <p:cNvGrpSpPr/>
          <p:nvPr/>
        </p:nvGrpSpPr>
        <p:grpSpPr>
          <a:xfrm>
            <a:off x="290397" y="5725056"/>
            <a:ext cx="1800865" cy="318607"/>
            <a:chOff x="290393" y="2117493"/>
            <a:chExt cx="1800865" cy="318607"/>
          </a:xfrm>
        </p:grpSpPr>
        <p:grpSp>
          <p:nvGrpSpPr>
            <p:cNvPr id="191" name="Группа 190"/>
            <p:cNvGrpSpPr/>
            <p:nvPr/>
          </p:nvGrpSpPr>
          <p:grpSpPr>
            <a:xfrm>
              <a:off x="290393" y="2117493"/>
              <a:ext cx="494565" cy="318607"/>
              <a:chOff x="290393" y="2297551"/>
              <a:chExt cx="494565" cy="318607"/>
            </a:xfrm>
          </p:grpSpPr>
          <p:sp>
            <p:nvSpPr>
              <p:cNvPr id="204" name="Прямоугольник 20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05" name="Прямоугольник 20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92" name="Группа 191"/>
            <p:cNvGrpSpPr/>
            <p:nvPr/>
          </p:nvGrpSpPr>
          <p:grpSpPr>
            <a:xfrm>
              <a:off x="943543" y="2117493"/>
              <a:ext cx="494565" cy="318607"/>
              <a:chOff x="290393" y="2297551"/>
              <a:chExt cx="494565" cy="318607"/>
            </a:xfrm>
          </p:grpSpPr>
          <p:sp>
            <p:nvSpPr>
              <p:cNvPr id="202" name="Прямоугольник 20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03" name="Прямоугольник 20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93" name="Группа 192"/>
            <p:cNvGrpSpPr/>
            <p:nvPr/>
          </p:nvGrpSpPr>
          <p:grpSpPr>
            <a:xfrm>
              <a:off x="1596693" y="2117493"/>
              <a:ext cx="494565" cy="318607"/>
              <a:chOff x="290393" y="2297551"/>
              <a:chExt cx="494565" cy="318607"/>
            </a:xfrm>
          </p:grpSpPr>
          <p:sp>
            <p:nvSpPr>
              <p:cNvPr id="200" name="Прямоугольник 199"/>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01" name="Прямоугольник 200"/>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sp>
        <p:nvSpPr>
          <p:cNvPr id="121" name="Title 1">
            <a:extLst>
              <a:ext uri="{FF2B5EF4-FFF2-40B4-BE49-F238E27FC236}">
                <a16:creationId xmlns:a16="http://schemas.microsoft.com/office/drawing/2014/main" id="{5DFDB5C5-7048-4CD0-8F6B-7DAA14B529C1}"/>
              </a:ext>
            </a:extLst>
          </p:cNvPr>
          <p:cNvSpPr txBox="1">
            <a:spLocks/>
          </p:cNvSpPr>
          <p:nvPr/>
        </p:nvSpPr>
        <p:spPr>
          <a:xfrm>
            <a:off x="48008" y="226201"/>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accent1">
                    <a:lumMod val="75000"/>
                  </a:schemeClr>
                </a:solidFill>
              </a:rPr>
              <a:t>Querying the Inverted Multi-Index </a:t>
            </a:r>
            <a:endParaRPr lang="en-US" sz="3200" dirty="0"/>
          </a:p>
        </p:txBody>
      </p:sp>
      <p:sp>
        <p:nvSpPr>
          <p:cNvPr id="126" name="Rectangle 125">
            <a:extLst>
              <a:ext uri="{FF2B5EF4-FFF2-40B4-BE49-F238E27FC236}">
                <a16:creationId xmlns:a16="http://schemas.microsoft.com/office/drawing/2014/main" id="{5A9E0EBD-D96B-44F8-B66C-0BC141C140C3}"/>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27" name="Rectangle 126">
            <a:extLst>
              <a:ext uri="{FF2B5EF4-FFF2-40B4-BE49-F238E27FC236}">
                <a16:creationId xmlns:a16="http://schemas.microsoft.com/office/drawing/2014/main" id="{8625D017-E8B2-4875-B507-6049B9F599B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8" name="Rounded Rectangle 12">
            <a:extLst>
              <a:ext uri="{FF2B5EF4-FFF2-40B4-BE49-F238E27FC236}">
                <a16:creationId xmlns:a16="http://schemas.microsoft.com/office/drawing/2014/main" id="{69404201-BF56-4F18-93FD-F94666908D81}"/>
              </a:ext>
            </a:extLst>
          </p:cNvPr>
          <p:cNvSpPr/>
          <p:nvPr/>
        </p:nvSpPr>
        <p:spPr>
          <a:xfrm>
            <a:off x="7637467" y="1092027"/>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Babenko</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12</a:t>
            </a:r>
          </a:p>
        </p:txBody>
      </p:sp>
      <p:sp>
        <p:nvSpPr>
          <p:cNvPr id="129" name="Title 1">
            <a:extLst>
              <a:ext uri="{FF2B5EF4-FFF2-40B4-BE49-F238E27FC236}">
                <a16:creationId xmlns:a16="http://schemas.microsoft.com/office/drawing/2014/main" id="{22CD4619-ECE1-410B-8F08-F9597D50C22C}"/>
              </a:ext>
            </a:extLst>
          </p:cNvPr>
          <p:cNvSpPr txBox="1">
            <a:spLocks/>
          </p:cNvSpPr>
          <p:nvPr/>
        </p:nvSpPr>
        <p:spPr>
          <a:xfrm>
            <a:off x="2243373" y="5863018"/>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2" name="Espace réservé du pied de page 1">
            <a:extLst>
              <a:ext uri="{FF2B5EF4-FFF2-40B4-BE49-F238E27FC236}">
                <a16:creationId xmlns:a16="http://schemas.microsoft.com/office/drawing/2014/main" id="{76836AB2-7F70-4764-B0C5-B7E7942F5085}"/>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5142EFC-9984-4C44-AB27-432ECD0B8AF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171</a:t>
            </a:fld>
            <a:endParaRPr lang="en-US" dirty="0"/>
          </a:p>
        </p:txBody>
      </p:sp>
    </p:spTree>
    <p:extLst>
      <p:ext uri="{BB962C8B-B14F-4D97-AF65-F5344CB8AC3E}">
        <p14:creationId xmlns:p14="http://schemas.microsoft.com/office/powerpoint/2010/main" val="19931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CE2BAB-90F8-436B-B6FD-F5AB20CA3897}"/>
              </a:ext>
            </a:extLst>
          </p:cNvPr>
          <p:cNvSpPr/>
          <p:nvPr/>
        </p:nvSpPr>
        <p:spPr>
          <a:xfrm>
            <a:off x="7643777" y="830027"/>
            <a:ext cx="1292265" cy="64585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E41A1D0D-3284-466C-90D8-173E4DE2C1C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898EAFA4-D82F-4B01-A0E9-A3DB4A9080FC}"/>
              </a:ext>
            </a:extLst>
          </p:cNvPr>
          <p:cNvSpPr/>
          <p:nvPr/>
        </p:nvSpPr>
        <p:spPr>
          <a:xfrm>
            <a:off x="7699760" y="890276"/>
            <a:ext cx="1170150" cy="511303"/>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Guo-ICML’20</a:t>
            </a:r>
          </a:p>
        </p:txBody>
      </p:sp>
      <p:sp>
        <p:nvSpPr>
          <p:cNvPr id="17" name="Title 1">
            <a:extLst>
              <a:ext uri="{FF2B5EF4-FFF2-40B4-BE49-F238E27FC236}">
                <a16:creationId xmlns:a16="http://schemas.microsoft.com/office/drawing/2014/main" id="{54689904-CE53-47B8-A3C3-3DAA4E21105E}"/>
              </a:ext>
            </a:extLst>
          </p:cNvPr>
          <p:cNvSpPr txBox="1">
            <a:spLocks/>
          </p:cNvSpPr>
          <p:nvPr/>
        </p:nvSpPr>
        <p:spPr>
          <a:xfrm>
            <a:off x="326136" y="544107"/>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Google </a:t>
            </a:r>
            <a:r>
              <a:rPr lang="en-US" sz="3600" dirty="0" err="1">
                <a:solidFill>
                  <a:schemeClr val="accent1">
                    <a:lumMod val="75000"/>
                  </a:schemeClr>
                </a:solidFill>
              </a:rPr>
              <a:t>ScaNN</a:t>
            </a:r>
            <a:endParaRPr lang="en-US" sz="3600" dirty="0"/>
          </a:p>
        </p:txBody>
      </p:sp>
      <p:sp>
        <p:nvSpPr>
          <p:cNvPr id="2" name="Espace réservé du pied de page 1">
            <a:extLst>
              <a:ext uri="{FF2B5EF4-FFF2-40B4-BE49-F238E27FC236}">
                <a16:creationId xmlns:a16="http://schemas.microsoft.com/office/drawing/2014/main" id="{E2F8DB1B-6826-41A6-A0AD-8AA68265CDFD}"/>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2DA488F1-2E9D-4A80-AAC5-2FB41D354D3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172</a:t>
            </a:fld>
            <a:endParaRPr lang="en-US" dirty="0"/>
          </a:p>
        </p:txBody>
      </p:sp>
      <p:sp>
        <p:nvSpPr>
          <p:cNvPr id="19" name="Content Placeholder 2">
            <a:extLst>
              <a:ext uri="{FF2B5EF4-FFF2-40B4-BE49-F238E27FC236}">
                <a16:creationId xmlns:a16="http://schemas.microsoft.com/office/drawing/2014/main" id="{C3D21B1E-6827-4E0E-94CE-F5457A81459B}"/>
              </a:ext>
            </a:extLst>
          </p:cNvPr>
          <p:cNvSpPr>
            <a:spLocks noGrp="1"/>
          </p:cNvSpPr>
          <p:nvPr>
            <p:ph idx="1"/>
          </p:nvPr>
        </p:nvSpPr>
        <p:spPr>
          <a:xfrm>
            <a:off x="95690" y="1473953"/>
            <a:ext cx="8929738" cy="4325112"/>
          </a:xfrm>
        </p:spPr>
        <p:txBody>
          <a:bodyPr>
            <a:normAutofit/>
          </a:bodyPr>
          <a:lstStyle/>
          <a:p>
            <a:r>
              <a:rPr lang="en-US" dirty="0"/>
              <a:t>Quantization-based similarity search using MIPS</a:t>
            </a:r>
          </a:p>
          <a:p>
            <a:pPr lvl="1"/>
            <a:r>
              <a:rPr lang="en-US" dirty="0"/>
              <a:t>A novel score-aware loss function: </a:t>
            </a:r>
          </a:p>
          <a:p>
            <a:pPr lvl="2"/>
            <a:r>
              <a:rPr lang="en-US" dirty="0"/>
              <a:t>The approximation error on the pairs which have a high inner product is far more important than that of pairs whose inner product is low.</a:t>
            </a:r>
          </a:p>
          <a:p>
            <a:pPr lvl="2"/>
            <a:endParaRPr lang="en-US" dirty="0"/>
          </a:p>
        </p:txBody>
      </p:sp>
      <p:pic>
        <p:nvPicPr>
          <p:cNvPr id="11" name="Image 10">
            <a:extLst>
              <a:ext uri="{FF2B5EF4-FFF2-40B4-BE49-F238E27FC236}">
                <a16:creationId xmlns:a16="http://schemas.microsoft.com/office/drawing/2014/main" id="{A3BDF522-DADC-4497-A07A-621C9CB87DF5}"/>
              </a:ext>
            </a:extLst>
          </p:cNvPr>
          <p:cNvPicPr>
            <a:picLocks noChangeAspect="1"/>
          </p:cNvPicPr>
          <p:nvPr/>
        </p:nvPicPr>
        <p:blipFill rotWithShape="1">
          <a:blip r:embed="rId3"/>
          <a:srcRect l="18193" t="40091" r="18752" b="23073"/>
          <a:stretch/>
        </p:blipFill>
        <p:spPr>
          <a:xfrm>
            <a:off x="566106" y="4283134"/>
            <a:ext cx="7749660" cy="2405025"/>
          </a:xfrm>
          <a:prstGeom prst="rect">
            <a:avLst/>
          </a:prstGeom>
        </p:spPr>
      </p:pic>
      <p:sp>
        <p:nvSpPr>
          <p:cNvPr id="12" name="ZoneTexte 11">
            <a:extLst>
              <a:ext uri="{FF2B5EF4-FFF2-40B4-BE49-F238E27FC236}">
                <a16:creationId xmlns:a16="http://schemas.microsoft.com/office/drawing/2014/main" id="{8875216B-F390-453A-8504-2B344EE14FA4}"/>
              </a:ext>
            </a:extLst>
          </p:cNvPr>
          <p:cNvSpPr txBox="1"/>
          <p:nvPr/>
        </p:nvSpPr>
        <p:spPr>
          <a:xfrm>
            <a:off x="3441700" y="4245034"/>
            <a:ext cx="5428210" cy="2322859"/>
          </a:xfrm>
          <a:prstGeom prst="rect">
            <a:avLst/>
          </a:prstGeom>
          <a:solidFill>
            <a:schemeClr val="bg1"/>
          </a:solidFill>
        </p:spPr>
        <p:txBody>
          <a:bodyPr wrap="square" rtlCol="0">
            <a:spAutoFit/>
          </a:bodyPr>
          <a:lstStyle/>
          <a:p>
            <a:endParaRPr lang="fr-MA" dirty="0"/>
          </a:p>
        </p:txBody>
      </p:sp>
    </p:spTree>
    <p:extLst>
      <p:ext uri="{BB962C8B-B14F-4D97-AF65-F5344CB8AC3E}">
        <p14:creationId xmlns:p14="http://schemas.microsoft.com/office/powerpoint/2010/main" val="16999388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CE2BAB-90F8-436B-B6FD-F5AB20CA3897}"/>
              </a:ext>
            </a:extLst>
          </p:cNvPr>
          <p:cNvSpPr/>
          <p:nvPr/>
        </p:nvSpPr>
        <p:spPr>
          <a:xfrm>
            <a:off x="7643777" y="830027"/>
            <a:ext cx="1292265" cy="64585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E41A1D0D-3284-466C-90D8-173E4DE2C1C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898EAFA4-D82F-4B01-A0E9-A3DB4A9080FC}"/>
              </a:ext>
            </a:extLst>
          </p:cNvPr>
          <p:cNvSpPr/>
          <p:nvPr/>
        </p:nvSpPr>
        <p:spPr>
          <a:xfrm>
            <a:off x="7699760" y="890276"/>
            <a:ext cx="1170150" cy="511303"/>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Guo-ICML’20</a:t>
            </a:r>
          </a:p>
        </p:txBody>
      </p:sp>
      <p:sp>
        <p:nvSpPr>
          <p:cNvPr id="17" name="Title 1">
            <a:extLst>
              <a:ext uri="{FF2B5EF4-FFF2-40B4-BE49-F238E27FC236}">
                <a16:creationId xmlns:a16="http://schemas.microsoft.com/office/drawing/2014/main" id="{54689904-CE53-47B8-A3C3-3DAA4E21105E}"/>
              </a:ext>
            </a:extLst>
          </p:cNvPr>
          <p:cNvSpPr txBox="1">
            <a:spLocks/>
          </p:cNvSpPr>
          <p:nvPr/>
        </p:nvSpPr>
        <p:spPr>
          <a:xfrm>
            <a:off x="326136" y="544107"/>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Google </a:t>
            </a:r>
            <a:r>
              <a:rPr lang="en-US" sz="3600" dirty="0" err="1">
                <a:solidFill>
                  <a:schemeClr val="accent1">
                    <a:lumMod val="75000"/>
                  </a:schemeClr>
                </a:solidFill>
              </a:rPr>
              <a:t>ScaNN</a:t>
            </a:r>
            <a:endParaRPr lang="en-US" sz="3600" dirty="0"/>
          </a:p>
        </p:txBody>
      </p:sp>
      <p:sp>
        <p:nvSpPr>
          <p:cNvPr id="2" name="Espace réservé du pied de page 1">
            <a:extLst>
              <a:ext uri="{FF2B5EF4-FFF2-40B4-BE49-F238E27FC236}">
                <a16:creationId xmlns:a16="http://schemas.microsoft.com/office/drawing/2014/main" id="{E2F8DB1B-6826-41A6-A0AD-8AA68265CDFD}"/>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2DA488F1-2E9D-4A80-AAC5-2FB41D354D3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173</a:t>
            </a:fld>
            <a:endParaRPr lang="en-US" dirty="0"/>
          </a:p>
        </p:txBody>
      </p:sp>
      <p:sp>
        <p:nvSpPr>
          <p:cNvPr id="19" name="Content Placeholder 2">
            <a:extLst>
              <a:ext uri="{FF2B5EF4-FFF2-40B4-BE49-F238E27FC236}">
                <a16:creationId xmlns:a16="http://schemas.microsoft.com/office/drawing/2014/main" id="{C3D21B1E-6827-4E0E-94CE-F5457A81459B}"/>
              </a:ext>
            </a:extLst>
          </p:cNvPr>
          <p:cNvSpPr>
            <a:spLocks noGrp="1"/>
          </p:cNvSpPr>
          <p:nvPr>
            <p:ph idx="1"/>
          </p:nvPr>
        </p:nvSpPr>
        <p:spPr>
          <a:xfrm>
            <a:off x="95690" y="1473953"/>
            <a:ext cx="8929738" cy="4325112"/>
          </a:xfrm>
        </p:spPr>
        <p:txBody>
          <a:bodyPr>
            <a:normAutofit/>
          </a:bodyPr>
          <a:lstStyle/>
          <a:p>
            <a:r>
              <a:rPr lang="en-US" dirty="0"/>
              <a:t>Quantization-based similarity search using MIPS</a:t>
            </a:r>
          </a:p>
          <a:p>
            <a:pPr lvl="1"/>
            <a:r>
              <a:rPr lang="en-US" dirty="0"/>
              <a:t>A novel score-aware loss function: </a:t>
            </a:r>
          </a:p>
          <a:p>
            <a:pPr lvl="2"/>
            <a:r>
              <a:rPr lang="en-US" dirty="0"/>
              <a:t>The approximation error on the pairs which have a high inner product is far more important than that of pairs whose inner product is low.</a:t>
            </a:r>
          </a:p>
          <a:p>
            <a:pPr lvl="2"/>
            <a:endParaRPr lang="en-US" dirty="0"/>
          </a:p>
        </p:txBody>
      </p:sp>
      <p:pic>
        <p:nvPicPr>
          <p:cNvPr id="11" name="Image 10">
            <a:extLst>
              <a:ext uri="{FF2B5EF4-FFF2-40B4-BE49-F238E27FC236}">
                <a16:creationId xmlns:a16="http://schemas.microsoft.com/office/drawing/2014/main" id="{A3BDF522-DADC-4497-A07A-621C9CB87DF5}"/>
              </a:ext>
            </a:extLst>
          </p:cNvPr>
          <p:cNvPicPr>
            <a:picLocks noChangeAspect="1"/>
          </p:cNvPicPr>
          <p:nvPr/>
        </p:nvPicPr>
        <p:blipFill rotWithShape="1">
          <a:blip r:embed="rId3"/>
          <a:srcRect l="18193" t="40091" r="18752" b="23073"/>
          <a:stretch/>
        </p:blipFill>
        <p:spPr>
          <a:xfrm>
            <a:off x="566106" y="4283134"/>
            <a:ext cx="7749660" cy="2405025"/>
          </a:xfrm>
          <a:prstGeom prst="rect">
            <a:avLst/>
          </a:prstGeom>
        </p:spPr>
      </p:pic>
    </p:spTree>
    <p:extLst>
      <p:ext uri="{BB962C8B-B14F-4D97-AF65-F5344CB8AC3E}">
        <p14:creationId xmlns:p14="http://schemas.microsoft.com/office/powerpoint/2010/main" val="3474828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2630224" y="3514728"/>
            <a:ext cx="768486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Graph-Based Methods</a:t>
            </a:r>
          </a:p>
        </p:txBody>
      </p:sp>
    </p:spTree>
    <p:extLst>
      <p:ext uri="{BB962C8B-B14F-4D97-AF65-F5344CB8AC3E}">
        <p14:creationId xmlns:p14="http://schemas.microsoft.com/office/powerpoint/2010/main" val="7514757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Conceptual Graphs</a:t>
            </a:r>
            <a:endParaRPr lang="en-US" sz="3600" dirty="0"/>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0751" y="2139116"/>
            <a:ext cx="8333424" cy="3693871"/>
          </a:xfrm>
        </p:spPr>
        <p:txBody>
          <a:bodyPr>
            <a:normAutofit/>
          </a:bodyPr>
          <a:lstStyle/>
          <a:p>
            <a:r>
              <a:rPr lang="en-US" sz="2400" b="0" i="0" dirty="0">
                <a:solidFill>
                  <a:srgbClr val="2B2A2A"/>
                </a:solidFill>
                <a:effectLst/>
              </a:rPr>
              <a:t>Voronoi/Delaunay Diagrams</a:t>
            </a:r>
          </a:p>
          <a:p>
            <a:endParaRPr lang="en-US" sz="2400" dirty="0">
              <a:solidFill>
                <a:srgbClr val="2B2A2A"/>
              </a:solidFill>
            </a:endParaRPr>
          </a:p>
          <a:p>
            <a:r>
              <a:rPr lang="en-US" sz="2400" dirty="0" err="1">
                <a:solidFill>
                  <a:srgbClr val="2B2A2A"/>
                </a:solidFill>
              </a:rPr>
              <a:t>kNN</a:t>
            </a:r>
            <a:r>
              <a:rPr lang="en-US" sz="2400" dirty="0">
                <a:solidFill>
                  <a:srgbClr val="2B2A2A"/>
                </a:solidFill>
              </a:rPr>
              <a:t> Graphs</a:t>
            </a:r>
          </a:p>
          <a:p>
            <a:endParaRPr lang="en-US" sz="2400" dirty="0">
              <a:solidFill>
                <a:srgbClr val="2B2A2A"/>
              </a:solidFill>
            </a:endParaRPr>
          </a:p>
          <a:p>
            <a:r>
              <a:rPr lang="en-US" sz="2400" dirty="0">
                <a:solidFill>
                  <a:srgbClr val="2B2A2A"/>
                </a:solidFill>
              </a:rPr>
              <a:t>Navigable Small World Graphs</a:t>
            </a:r>
          </a:p>
          <a:p>
            <a:endParaRPr lang="en-US" sz="2400" dirty="0">
              <a:solidFill>
                <a:srgbClr val="2B2A2A"/>
              </a:solidFill>
            </a:endParaRPr>
          </a:p>
          <a:p>
            <a:r>
              <a:rPr lang="en-US" sz="2400" dirty="0">
                <a:solidFill>
                  <a:srgbClr val="2B2A2A"/>
                </a:solidFill>
              </a:rPr>
              <a:t>Relative Neighborhood graphs</a:t>
            </a:r>
          </a:p>
        </p:txBody>
      </p:sp>
      <p:sp>
        <p:nvSpPr>
          <p:cNvPr id="2" name="Espace réservé du pied de page 1">
            <a:extLst>
              <a:ext uri="{FF2B5EF4-FFF2-40B4-BE49-F238E27FC236}">
                <a16:creationId xmlns:a16="http://schemas.microsoft.com/office/drawing/2014/main" id="{C4FE1943-9209-46CA-B13F-C162BEF21DBE}"/>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3BDE8911-7CC8-43FA-AE97-C805E6EA27D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175</a:t>
            </a:fld>
            <a:endParaRPr lang="en-US" dirty="0"/>
          </a:p>
        </p:txBody>
      </p:sp>
    </p:spTree>
    <p:extLst>
      <p:ext uri="{BB962C8B-B14F-4D97-AF65-F5344CB8AC3E}">
        <p14:creationId xmlns:p14="http://schemas.microsoft.com/office/powerpoint/2010/main" val="7989062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The Delaunay Diagram</a:t>
            </a:r>
            <a:endParaRPr lang="en-US" sz="3600" dirty="0"/>
          </a:p>
        </p:txBody>
      </p:sp>
      <p:sp>
        <p:nvSpPr>
          <p:cNvPr id="622" name="Rectangle 621">
            <a:extLst>
              <a:ext uri="{FF2B5EF4-FFF2-40B4-BE49-F238E27FC236}">
                <a16:creationId xmlns:a16="http://schemas.microsoft.com/office/drawing/2014/main" id="{5A4B3166-E39B-40F6-AACE-8FA1EC4A2603}"/>
              </a:ext>
            </a:extLst>
          </p:cNvPr>
          <p:cNvSpPr/>
          <p:nvPr/>
        </p:nvSpPr>
        <p:spPr>
          <a:xfrm>
            <a:off x="7643777" y="830025"/>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623" name="Rectangle 622">
            <a:extLst>
              <a:ext uri="{FF2B5EF4-FFF2-40B4-BE49-F238E27FC236}">
                <a16:creationId xmlns:a16="http://schemas.microsoft.com/office/drawing/2014/main" id="{CA48581E-612E-4F22-91E0-80F9CA7254A7}"/>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624" name="Rounded Rectangle 12">
            <a:extLst>
              <a:ext uri="{FF2B5EF4-FFF2-40B4-BE49-F238E27FC236}">
                <a16:creationId xmlns:a16="http://schemas.microsoft.com/office/drawing/2014/main" id="{8E8806B2-E961-43FE-921F-EDA8E089EFC2}"/>
              </a:ext>
            </a:extLst>
          </p:cNvPr>
          <p:cNvSpPr/>
          <p:nvPr/>
        </p:nvSpPr>
        <p:spPr>
          <a:xfrm>
            <a:off x="7708305" y="915914"/>
            <a:ext cx="1170150"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Delaunay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CSMN’ 39</a:t>
            </a:r>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0751" y="2139116"/>
            <a:ext cx="5316783" cy="3693871"/>
          </a:xfrm>
        </p:spPr>
        <p:txBody>
          <a:bodyPr>
            <a:normAutofit/>
          </a:bodyPr>
          <a:lstStyle/>
          <a:p>
            <a:pPr marL="0" indent="0">
              <a:buNone/>
            </a:pPr>
            <a:r>
              <a:rPr lang="en-AU" sz="1800" dirty="0">
                <a:solidFill>
                  <a:srgbClr val="C00000"/>
                </a:solidFill>
              </a:rPr>
              <a:t>Delaunay Diagram</a:t>
            </a:r>
            <a:r>
              <a:rPr lang="en-AU" sz="1800" dirty="0">
                <a:solidFill>
                  <a:srgbClr val="0432FF"/>
                </a:solidFill>
              </a:rPr>
              <a:t> </a:t>
            </a:r>
            <a:r>
              <a:rPr lang="en-AU" sz="1800" dirty="0"/>
              <a:t>– Dual of </a:t>
            </a:r>
            <a:r>
              <a:rPr lang="en-AU" sz="1800" dirty="0">
                <a:solidFill>
                  <a:srgbClr val="0070C0"/>
                </a:solidFill>
              </a:rPr>
              <a:t>Voronoi Diagram   </a:t>
            </a:r>
          </a:p>
          <a:p>
            <a:endParaRPr lang="en-US" sz="1800" b="0" i="0" dirty="0">
              <a:solidFill>
                <a:srgbClr val="2B2A2A"/>
              </a:solidFill>
              <a:effectLst/>
            </a:endParaRPr>
          </a:p>
          <a:p>
            <a:r>
              <a:rPr lang="en-US" sz="1800" b="0" i="0" dirty="0">
                <a:solidFill>
                  <a:srgbClr val="2B2A2A"/>
                </a:solidFill>
                <a:effectLst/>
              </a:rPr>
              <a:t>The VD is constructed by decomposing the space using a finite number of points, called sites into regions, such that each site is associated to a region  consisting of all points closer to it than to any other </a:t>
            </a:r>
            <a:r>
              <a:rPr lang="en-US" sz="1800" dirty="0">
                <a:solidFill>
                  <a:srgbClr val="2B2A2A"/>
                </a:solidFill>
              </a:rPr>
              <a:t>site. </a:t>
            </a:r>
          </a:p>
          <a:p>
            <a:endParaRPr lang="en-AU" sz="1800" dirty="0"/>
          </a:p>
          <a:p>
            <a:r>
              <a:rPr lang="en-AU" sz="1800" dirty="0"/>
              <a:t>The DT is the dual of the VD, constructed by connecting sites with an edge if their regions share a side.</a:t>
            </a:r>
          </a:p>
          <a:p>
            <a:pPr>
              <a:buFontTx/>
              <a:buChar char="-"/>
            </a:pPr>
            <a:endParaRPr lang="en-US" sz="1800" dirty="0"/>
          </a:p>
        </p:txBody>
      </p:sp>
      <p:pic>
        <p:nvPicPr>
          <p:cNvPr id="5" name="Image 4">
            <a:extLst>
              <a:ext uri="{FF2B5EF4-FFF2-40B4-BE49-F238E27FC236}">
                <a16:creationId xmlns:a16="http://schemas.microsoft.com/office/drawing/2014/main" id="{3DD83792-B73A-4CA3-91DC-0188C8B79820}"/>
              </a:ext>
            </a:extLst>
          </p:cNvPr>
          <p:cNvPicPr>
            <a:picLocks noChangeAspect="1"/>
          </p:cNvPicPr>
          <p:nvPr/>
        </p:nvPicPr>
        <p:blipFill rotWithShape="1">
          <a:blip r:embed="rId3"/>
          <a:srcRect l="33247" t="38880" r="31039" b="23622"/>
          <a:stretch/>
        </p:blipFill>
        <p:spPr>
          <a:xfrm>
            <a:off x="5597534" y="1997179"/>
            <a:ext cx="3265715" cy="1928717"/>
          </a:xfrm>
          <a:prstGeom prst="rect">
            <a:avLst/>
          </a:prstGeom>
        </p:spPr>
      </p:pic>
      <p:pic>
        <p:nvPicPr>
          <p:cNvPr id="7" name="Image 6">
            <a:extLst>
              <a:ext uri="{FF2B5EF4-FFF2-40B4-BE49-F238E27FC236}">
                <a16:creationId xmlns:a16="http://schemas.microsoft.com/office/drawing/2014/main" id="{CCD4E67E-B7DF-41BF-8BFE-49B75CD699B4}"/>
              </a:ext>
            </a:extLst>
          </p:cNvPr>
          <p:cNvPicPr>
            <a:picLocks noChangeAspect="1"/>
          </p:cNvPicPr>
          <p:nvPr/>
        </p:nvPicPr>
        <p:blipFill rotWithShape="1">
          <a:blip r:embed="rId4"/>
          <a:srcRect l="32467" t="38745" r="37403" b="23853"/>
          <a:stretch/>
        </p:blipFill>
        <p:spPr>
          <a:xfrm>
            <a:off x="5597534" y="4328377"/>
            <a:ext cx="2755076" cy="1923803"/>
          </a:xfrm>
          <a:prstGeom prst="rect">
            <a:avLst/>
          </a:prstGeom>
        </p:spPr>
      </p:pic>
      <p:sp>
        <p:nvSpPr>
          <p:cNvPr id="17" name="Content Placeholder 3">
            <a:extLst>
              <a:ext uri="{FF2B5EF4-FFF2-40B4-BE49-F238E27FC236}">
                <a16:creationId xmlns:a16="http://schemas.microsoft.com/office/drawing/2014/main" id="{56D74933-B998-4FE9-B436-81AF711AEE61}"/>
              </a:ext>
            </a:extLst>
          </p:cNvPr>
          <p:cNvSpPr txBox="1">
            <a:spLocks/>
          </p:cNvSpPr>
          <p:nvPr/>
        </p:nvSpPr>
        <p:spPr>
          <a:xfrm>
            <a:off x="6080369" y="3925896"/>
            <a:ext cx="2300045" cy="308208"/>
          </a:xfrm>
          <a:prstGeom prst="rect">
            <a:avLst/>
          </a:prstGeom>
        </p:spPr>
        <p:txBody>
          <a:bodyPr vert="horz">
            <a:normAutofit fontScale="70000" lnSpcReduction="20000"/>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CA" sz="2400" dirty="0">
                <a:solidFill>
                  <a:srgbClr val="0070C0"/>
                </a:solidFill>
              </a:rPr>
              <a:t>Voronoi Diagram</a:t>
            </a:r>
            <a:endParaRPr lang="en-AU" sz="2400" dirty="0">
              <a:solidFill>
                <a:srgbClr val="0070C0"/>
              </a:solidFill>
            </a:endParaRPr>
          </a:p>
          <a:p>
            <a:pPr>
              <a:buFontTx/>
              <a:buChar char="-"/>
            </a:pPr>
            <a:endParaRPr lang="en-US" sz="2400" dirty="0"/>
          </a:p>
        </p:txBody>
      </p:sp>
      <p:sp>
        <p:nvSpPr>
          <p:cNvPr id="18" name="Content Placeholder 3">
            <a:extLst>
              <a:ext uri="{FF2B5EF4-FFF2-40B4-BE49-F238E27FC236}">
                <a16:creationId xmlns:a16="http://schemas.microsoft.com/office/drawing/2014/main" id="{6DCE1FE9-6967-4AE1-B132-D46571AD08F7}"/>
              </a:ext>
            </a:extLst>
          </p:cNvPr>
          <p:cNvSpPr txBox="1">
            <a:spLocks/>
          </p:cNvSpPr>
          <p:nvPr/>
        </p:nvSpPr>
        <p:spPr>
          <a:xfrm>
            <a:off x="6080369" y="6316586"/>
            <a:ext cx="2300045" cy="308208"/>
          </a:xfrm>
          <a:prstGeom prst="rect">
            <a:avLst/>
          </a:prstGeom>
        </p:spPr>
        <p:txBody>
          <a:bodyPr vert="horz">
            <a:normAutofit fontScale="70000" lnSpcReduction="20000"/>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CA" sz="2400" dirty="0">
                <a:solidFill>
                  <a:srgbClr val="0070C0"/>
                </a:solidFill>
              </a:rPr>
              <a:t>Delaunay Diagram</a:t>
            </a:r>
            <a:endParaRPr lang="en-AU" sz="2400" dirty="0">
              <a:solidFill>
                <a:srgbClr val="0070C0"/>
              </a:solidFill>
            </a:endParaRPr>
          </a:p>
          <a:p>
            <a:pPr>
              <a:buFontTx/>
              <a:buChar char="-"/>
            </a:pPr>
            <a:endParaRPr lang="en-US" sz="2400" dirty="0"/>
          </a:p>
        </p:txBody>
      </p:sp>
      <p:sp>
        <p:nvSpPr>
          <p:cNvPr id="2" name="Espace réservé du pied de page 1">
            <a:extLst>
              <a:ext uri="{FF2B5EF4-FFF2-40B4-BE49-F238E27FC236}">
                <a16:creationId xmlns:a16="http://schemas.microsoft.com/office/drawing/2014/main" id="{0C4CAB14-7DF8-499A-A7A1-2690C1385A52}"/>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3BE713A1-A45B-47F0-94E6-96DFBC4B28F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176</a:t>
            </a:fld>
            <a:endParaRPr lang="en-US" dirty="0"/>
          </a:p>
        </p:txBody>
      </p:sp>
    </p:spTree>
    <p:extLst>
      <p:ext uri="{BB962C8B-B14F-4D97-AF65-F5344CB8AC3E}">
        <p14:creationId xmlns:p14="http://schemas.microsoft.com/office/powerpoint/2010/main" val="29742786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err="1">
                <a:solidFill>
                  <a:schemeClr val="accent1">
                    <a:lumMod val="75000"/>
                  </a:schemeClr>
                </a:solidFill>
              </a:rPr>
              <a:t>kNN</a:t>
            </a:r>
            <a:r>
              <a:rPr lang="en-US" sz="3600" dirty="0">
                <a:solidFill>
                  <a:schemeClr val="accent1">
                    <a:lumMod val="75000"/>
                  </a:schemeClr>
                </a:solidFill>
              </a:rPr>
              <a:t> Graphs</a:t>
            </a:r>
            <a:endParaRPr lang="en-US" sz="3600" dirty="0"/>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0750" y="1797027"/>
            <a:ext cx="8453051" cy="3693871"/>
          </a:xfrm>
        </p:spPr>
        <p:txBody>
          <a:bodyPr>
            <a:normAutofit/>
          </a:bodyPr>
          <a:lstStyle/>
          <a:p>
            <a:r>
              <a:rPr lang="en-US" sz="1800" b="0" i="0" dirty="0">
                <a:solidFill>
                  <a:srgbClr val="2B2A2A"/>
                </a:solidFill>
                <a:effectLst/>
              </a:rPr>
              <a:t>Exact </a:t>
            </a:r>
            <a:r>
              <a:rPr lang="en-US" sz="1800" b="0" i="0" dirty="0" err="1">
                <a:solidFill>
                  <a:srgbClr val="2B2A2A"/>
                </a:solidFill>
                <a:effectLst/>
              </a:rPr>
              <a:t>kNN</a:t>
            </a:r>
            <a:r>
              <a:rPr lang="en-US" sz="1800" b="0" i="0" dirty="0">
                <a:solidFill>
                  <a:srgbClr val="2B2A2A"/>
                </a:solidFill>
                <a:effectLst/>
              </a:rPr>
              <a:t> graphs on n d-dimensional points:</a:t>
            </a:r>
          </a:p>
          <a:p>
            <a:pPr lvl="1"/>
            <a:r>
              <a:rPr lang="en-US" sz="1600" b="0" i="0" dirty="0">
                <a:solidFill>
                  <a:srgbClr val="2B2A2A"/>
                </a:solidFill>
                <a:effectLst/>
              </a:rPr>
              <a:t>Each point in the space is considered a node</a:t>
            </a:r>
          </a:p>
          <a:p>
            <a:pPr lvl="1"/>
            <a:r>
              <a:rPr lang="en-US" sz="1600" b="0" i="0" dirty="0">
                <a:solidFill>
                  <a:srgbClr val="2B2A2A"/>
                </a:solidFill>
                <a:effectLst/>
              </a:rPr>
              <a:t>A directed edge is added between nodes node A and B (A -=&gt; B) if B is a </a:t>
            </a:r>
            <a:r>
              <a:rPr lang="en-US" sz="1600" b="0" i="0" dirty="0" err="1">
                <a:solidFill>
                  <a:srgbClr val="2B2A2A"/>
                </a:solidFill>
                <a:effectLst/>
              </a:rPr>
              <a:t>kNN</a:t>
            </a:r>
            <a:r>
              <a:rPr lang="en-US" sz="1600" b="0" i="0" dirty="0">
                <a:solidFill>
                  <a:srgbClr val="2B2A2A"/>
                </a:solidFill>
                <a:effectLst/>
              </a:rPr>
              <a:t> of A</a:t>
            </a:r>
          </a:p>
          <a:p>
            <a:pPr lvl="1"/>
            <a:r>
              <a:rPr lang="en-US" altLang="zh-CN" sz="1600" dirty="0">
                <a:solidFill>
                  <a:schemeClr val="tx1"/>
                </a:solidFill>
              </a:rPr>
              <a:t>O(dn</a:t>
            </a:r>
            <a:r>
              <a:rPr lang="en-US" altLang="zh-CN" sz="1600" baseline="30000" dirty="0">
                <a:solidFill>
                  <a:schemeClr val="tx1"/>
                </a:solidFill>
              </a:rPr>
              <a:t>2</a:t>
            </a:r>
            <a:r>
              <a:rPr lang="en-US" altLang="zh-CN" sz="1600" dirty="0">
                <a:solidFill>
                  <a:schemeClr val="tx1"/>
                </a:solidFill>
              </a:rPr>
              <a:t>)</a:t>
            </a:r>
          </a:p>
          <a:p>
            <a:pPr lvl="1"/>
            <a:r>
              <a:rPr lang="en-US" sz="1600" b="0" i="0" dirty="0">
                <a:solidFill>
                  <a:schemeClr val="tx1"/>
                </a:solidFill>
                <a:effectLst/>
              </a:rPr>
              <a:t>Example: L2knng</a:t>
            </a:r>
          </a:p>
          <a:p>
            <a:pPr lvl="1"/>
            <a:endParaRPr lang="en-US" sz="1600" dirty="0">
              <a:solidFill>
                <a:srgbClr val="2B2A2A"/>
              </a:solidFill>
            </a:endParaRPr>
          </a:p>
          <a:p>
            <a:r>
              <a:rPr lang="en-US" sz="1800" b="0" i="0" dirty="0">
                <a:solidFill>
                  <a:srgbClr val="2B2A2A"/>
                </a:solidFill>
                <a:effectLst/>
              </a:rPr>
              <a:t>Approximate </a:t>
            </a:r>
            <a:r>
              <a:rPr lang="en-US" sz="1800" b="0" i="0" dirty="0" err="1">
                <a:solidFill>
                  <a:srgbClr val="2B2A2A"/>
                </a:solidFill>
                <a:effectLst/>
              </a:rPr>
              <a:t>kNN</a:t>
            </a:r>
            <a:r>
              <a:rPr lang="en-US" sz="1800" b="0" i="0" dirty="0">
                <a:solidFill>
                  <a:srgbClr val="2B2A2A"/>
                </a:solidFill>
                <a:effectLst/>
              </a:rPr>
              <a:t> Graphs:</a:t>
            </a:r>
          </a:p>
          <a:p>
            <a:pPr lvl="1"/>
            <a:r>
              <a:rPr lang="en-US" sz="1600" b="0" i="0" dirty="0">
                <a:solidFill>
                  <a:srgbClr val="2B2A2A"/>
                </a:solidFill>
                <a:effectLst/>
              </a:rPr>
              <a:t>LSH</a:t>
            </a:r>
          </a:p>
          <a:p>
            <a:pPr lvl="1"/>
            <a:r>
              <a:rPr lang="en-US" sz="1600" b="0" i="0" dirty="0">
                <a:solidFill>
                  <a:srgbClr val="2B2A2A"/>
                </a:solidFill>
                <a:effectLst/>
              </a:rPr>
              <a:t>Heuristics</a:t>
            </a:r>
          </a:p>
          <a:p>
            <a:pPr lvl="2"/>
            <a:r>
              <a:rPr lang="en-US" sz="1600" b="0" i="0" dirty="0">
                <a:solidFill>
                  <a:srgbClr val="2B2A2A"/>
                </a:solidFill>
                <a:effectLst/>
              </a:rPr>
              <a:t>Example: NN-Descent: </a:t>
            </a:r>
            <a:r>
              <a:rPr lang="en-US" sz="1500" b="0" i="0" dirty="0">
                <a:solidFill>
                  <a:srgbClr val="2B2A2A"/>
                </a:solidFill>
                <a:effectLst/>
              </a:rPr>
              <a:t>“</a:t>
            </a:r>
            <a:r>
              <a:rPr lang="en-US" sz="1500" i="1" dirty="0">
                <a:solidFill>
                  <a:schemeClr val="tx1"/>
                </a:solidFill>
              </a:rPr>
              <a:t>a neighbor of a neighbor is also likely to be a neighbor”</a:t>
            </a:r>
          </a:p>
          <a:p>
            <a:pPr lvl="2"/>
            <a:endParaRPr lang="en-US" sz="1600" b="0" i="0" dirty="0">
              <a:solidFill>
                <a:schemeClr val="tx1"/>
              </a:solidFill>
              <a:effectLst/>
            </a:endParaRPr>
          </a:p>
        </p:txBody>
      </p:sp>
      <p:sp>
        <p:nvSpPr>
          <p:cNvPr id="14" name="Rectangle 13">
            <a:extLst>
              <a:ext uri="{FF2B5EF4-FFF2-40B4-BE49-F238E27FC236}">
                <a16:creationId xmlns:a16="http://schemas.microsoft.com/office/drawing/2014/main" id="{D742D86C-521D-4B01-BDBD-78C25395009D}"/>
              </a:ext>
            </a:extLst>
          </p:cNvPr>
          <p:cNvSpPr/>
          <p:nvPr/>
        </p:nvSpPr>
        <p:spPr>
          <a:xfrm>
            <a:off x="7643777" y="830026"/>
            <a:ext cx="1423311" cy="96700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005A13F2-186B-4464-B721-7AD58E1F985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A3ACDD5E-22CD-4DD2-A02B-B4CF21A6DE17}"/>
              </a:ext>
            </a:extLst>
          </p:cNvPr>
          <p:cNvSpPr/>
          <p:nvPr/>
        </p:nvSpPr>
        <p:spPr>
          <a:xfrm>
            <a:off x="7707043" y="890276"/>
            <a:ext cx="1282510"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Anastasiu</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CIKM’ 15</a:t>
            </a:r>
          </a:p>
        </p:txBody>
      </p:sp>
      <p:sp>
        <p:nvSpPr>
          <p:cNvPr id="19" name="Rounded Rectangle 12">
            <a:extLst>
              <a:ext uri="{FF2B5EF4-FFF2-40B4-BE49-F238E27FC236}">
                <a16:creationId xmlns:a16="http://schemas.microsoft.com/office/drawing/2014/main" id="{F471809F-3C1C-4C35-9B4C-F97916284041}"/>
              </a:ext>
            </a:extLst>
          </p:cNvPr>
          <p:cNvSpPr/>
          <p:nvPr/>
        </p:nvSpPr>
        <p:spPr>
          <a:xfrm>
            <a:off x="7716797" y="1351394"/>
            <a:ext cx="1282510"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Dong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WWW’ 11</a:t>
            </a:r>
          </a:p>
        </p:txBody>
      </p:sp>
      <p:sp>
        <p:nvSpPr>
          <p:cNvPr id="2" name="Espace réservé du pied de page 1">
            <a:extLst>
              <a:ext uri="{FF2B5EF4-FFF2-40B4-BE49-F238E27FC236}">
                <a16:creationId xmlns:a16="http://schemas.microsoft.com/office/drawing/2014/main" id="{9F94B080-2868-4ACC-9F8A-12833589EBA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CDBF9EB-C5FA-492B-A69D-D55AF08AA61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177</a:t>
            </a:fld>
            <a:endParaRPr lang="en-US" dirty="0"/>
          </a:p>
        </p:txBody>
      </p:sp>
    </p:spTree>
    <p:extLst>
      <p:ext uri="{BB962C8B-B14F-4D97-AF65-F5344CB8AC3E}">
        <p14:creationId xmlns:p14="http://schemas.microsoft.com/office/powerpoint/2010/main" val="25320689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NSW Graphs</a:t>
            </a:r>
            <a:endParaRPr lang="en-US" sz="3600" dirty="0"/>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1239" y="1462405"/>
            <a:ext cx="7320551" cy="3693871"/>
          </a:xfrm>
        </p:spPr>
        <p:txBody>
          <a:bodyPr>
            <a:normAutofit/>
          </a:bodyPr>
          <a:lstStyle/>
          <a:p>
            <a:r>
              <a:rPr lang="en-US" sz="1800" b="0" i="0" dirty="0">
                <a:solidFill>
                  <a:srgbClr val="2B2A2A"/>
                </a:solidFill>
                <a:effectLst/>
              </a:rPr>
              <a:t>Augment approximate </a:t>
            </a:r>
            <a:r>
              <a:rPr lang="en-US" sz="1800" dirty="0" err="1">
                <a:solidFill>
                  <a:srgbClr val="2B2A2A"/>
                </a:solidFill>
              </a:rPr>
              <a:t>kNN</a:t>
            </a:r>
            <a:r>
              <a:rPr lang="en-US" sz="1800" dirty="0">
                <a:solidFill>
                  <a:srgbClr val="2B2A2A"/>
                </a:solidFill>
              </a:rPr>
              <a:t> graphs with long range links:</a:t>
            </a:r>
          </a:p>
          <a:p>
            <a:pPr lvl="1"/>
            <a:r>
              <a:rPr lang="en-US" sz="1800" b="0" i="0" dirty="0">
                <a:solidFill>
                  <a:srgbClr val="2B2A2A"/>
                </a:solidFill>
                <a:effectLst/>
              </a:rPr>
              <a:t>Milgram experiment</a:t>
            </a:r>
          </a:p>
          <a:p>
            <a:pPr lvl="1"/>
            <a:r>
              <a:rPr lang="en-US" sz="1800" b="0" i="0" dirty="0">
                <a:solidFill>
                  <a:srgbClr val="2B2A2A"/>
                </a:solidFill>
                <a:effectLst/>
              </a:rPr>
              <a:t>Shorten the greedy algorithm path to log(N)</a:t>
            </a:r>
          </a:p>
          <a:p>
            <a:pPr lvl="1"/>
            <a:endParaRPr lang="en-US" sz="1800" b="0" i="0" dirty="0">
              <a:solidFill>
                <a:srgbClr val="2B2A2A"/>
              </a:solidFill>
              <a:effectLst/>
            </a:endParaRPr>
          </a:p>
          <a:p>
            <a:pPr lvl="2"/>
            <a:endParaRPr lang="en-US" sz="2000" b="0" i="0" dirty="0">
              <a:solidFill>
                <a:schemeClr val="tx1"/>
              </a:solidFill>
              <a:effectLst/>
            </a:endParaRPr>
          </a:p>
          <a:p>
            <a:endParaRPr lang="en-US" sz="2000" b="0" i="0" dirty="0">
              <a:solidFill>
                <a:srgbClr val="2B2A2A"/>
              </a:solidFill>
              <a:effectLst/>
            </a:endParaRPr>
          </a:p>
          <a:p>
            <a:endParaRPr lang="en-US" sz="2000" b="0" i="0" dirty="0">
              <a:solidFill>
                <a:srgbClr val="2B2A2A"/>
              </a:solidFill>
              <a:effectLst/>
            </a:endParaRPr>
          </a:p>
          <a:p>
            <a:pPr>
              <a:buFontTx/>
              <a:buChar char="-"/>
            </a:pPr>
            <a:endParaRPr lang="en-US" sz="2000" dirty="0"/>
          </a:p>
        </p:txBody>
      </p:sp>
      <p:sp>
        <p:nvSpPr>
          <p:cNvPr id="14" name="Rectangle 13">
            <a:extLst>
              <a:ext uri="{FF2B5EF4-FFF2-40B4-BE49-F238E27FC236}">
                <a16:creationId xmlns:a16="http://schemas.microsoft.com/office/drawing/2014/main" id="{D742D86C-521D-4B01-BDBD-78C25395009D}"/>
              </a:ext>
            </a:extLst>
          </p:cNvPr>
          <p:cNvSpPr/>
          <p:nvPr/>
        </p:nvSpPr>
        <p:spPr>
          <a:xfrm>
            <a:off x="7643777" y="830026"/>
            <a:ext cx="1292265" cy="54456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005A13F2-186B-4464-B721-7AD58E1F985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A3ACDD5E-22CD-4DD2-A02B-B4CF21A6DE17}"/>
              </a:ext>
            </a:extLst>
          </p:cNvPr>
          <p:cNvSpPr/>
          <p:nvPr/>
        </p:nvSpPr>
        <p:spPr>
          <a:xfrm>
            <a:off x="7716851" y="907369"/>
            <a:ext cx="1153058"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Kleinberg</a:t>
            </a:r>
          </a:p>
          <a:p>
            <a:pPr marL="0" lvl="1" algn="ctr" defTabSz="457189">
              <a:lnSpc>
                <a:spcPct val="90000"/>
              </a:lnSpc>
              <a:defRPr/>
            </a:pPr>
            <a:r>
              <a:rPr lang="en-US" sz="1300" b="1" kern="0" dirty="0">
                <a:solidFill>
                  <a:prstClr val="white"/>
                </a:solidFill>
                <a:latin typeface="Gill Sans" charset="0"/>
                <a:ea typeface="Gill Sans" charset="0"/>
                <a:cs typeface="Gill Sans" charset="0"/>
              </a:rPr>
              <a:t>STOC’ 00</a:t>
            </a:r>
          </a:p>
        </p:txBody>
      </p:sp>
      <p:pic>
        <p:nvPicPr>
          <p:cNvPr id="11" name="Google Shape;78;p17">
            <a:extLst>
              <a:ext uri="{FF2B5EF4-FFF2-40B4-BE49-F238E27FC236}">
                <a16:creationId xmlns:a16="http://schemas.microsoft.com/office/drawing/2014/main" id="{BA7273DB-44A2-49C8-AE91-0D579297C180}"/>
              </a:ext>
            </a:extLst>
          </p:cNvPr>
          <p:cNvPicPr preferRelativeResize="0"/>
          <p:nvPr/>
        </p:nvPicPr>
        <p:blipFill rotWithShape="1">
          <a:blip r:embed="rId3">
            <a:alphaModFix/>
          </a:blip>
          <a:srcRect/>
          <a:stretch/>
        </p:blipFill>
        <p:spPr>
          <a:xfrm>
            <a:off x="4824461" y="2707172"/>
            <a:ext cx="4038300" cy="3786951"/>
          </a:xfrm>
          <a:prstGeom prst="rect">
            <a:avLst/>
          </a:prstGeom>
          <a:noFill/>
          <a:ln>
            <a:noFill/>
          </a:ln>
        </p:spPr>
      </p:pic>
      <p:cxnSp>
        <p:nvCxnSpPr>
          <p:cNvPr id="12" name="Google Shape;79;p17">
            <a:extLst>
              <a:ext uri="{FF2B5EF4-FFF2-40B4-BE49-F238E27FC236}">
                <a16:creationId xmlns:a16="http://schemas.microsoft.com/office/drawing/2014/main" id="{5FE00CC9-3187-414F-807B-7FC4ABAAB908}"/>
              </a:ext>
            </a:extLst>
          </p:cNvPr>
          <p:cNvCxnSpPr>
            <a:cxnSpLocks/>
          </p:cNvCxnSpPr>
          <p:nvPr/>
        </p:nvCxnSpPr>
        <p:spPr>
          <a:xfrm rot="10800000" flipH="1">
            <a:off x="7039623" y="4113374"/>
            <a:ext cx="893400" cy="938700"/>
          </a:xfrm>
          <a:prstGeom prst="straightConnector1">
            <a:avLst/>
          </a:prstGeom>
          <a:noFill/>
          <a:ln w="28575" cap="flat" cmpd="sng">
            <a:solidFill>
              <a:srgbClr val="00FF00"/>
            </a:solidFill>
            <a:prstDash val="solid"/>
            <a:round/>
            <a:headEnd type="none" w="med" len="med"/>
            <a:tailEnd type="none" w="med" len="med"/>
          </a:ln>
        </p:spPr>
      </p:cxnSp>
      <p:cxnSp>
        <p:nvCxnSpPr>
          <p:cNvPr id="13" name="Google Shape;80;p17">
            <a:extLst>
              <a:ext uri="{FF2B5EF4-FFF2-40B4-BE49-F238E27FC236}">
                <a16:creationId xmlns:a16="http://schemas.microsoft.com/office/drawing/2014/main" id="{83989698-E464-49D1-BA1B-4DE626BF0265}"/>
              </a:ext>
            </a:extLst>
          </p:cNvPr>
          <p:cNvCxnSpPr>
            <a:cxnSpLocks/>
          </p:cNvCxnSpPr>
          <p:nvPr/>
        </p:nvCxnSpPr>
        <p:spPr>
          <a:xfrm rot="10800000" flipH="1">
            <a:off x="6113637" y="5101872"/>
            <a:ext cx="864000" cy="460200"/>
          </a:xfrm>
          <a:prstGeom prst="straightConnector1">
            <a:avLst/>
          </a:prstGeom>
          <a:noFill/>
          <a:ln w="28575" cap="flat" cmpd="sng">
            <a:solidFill>
              <a:srgbClr val="00FF00"/>
            </a:solidFill>
            <a:prstDash val="solid"/>
            <a:round/>
            <a:headEnd type="none" w="med" len="med"/>
            <a:tailEnd type="none" w="med" len="med"/>
          </a:ln>
        </p:spPr>
      </p:cxnSp>
      <p:cxnSp>
        <p:nvCxnSpPr>
          <p:cNvPr id="17" name="Google Shape;81;p17">
            <a:extLst>
              <a:ext uri="{FF2B5EF4-FFF2-40B4-BE49-F238E27FC236}">
                <a16:creationId xmlns:a16="http://schemas.microsoft.com/office/drawing/2014/main" id="{048FCE48-8437-4762-BE14-DAB6A8081CCC}"/>
              </a:ext>
            </a:extLst>
          </p:cNvPr>
          <p:cNvCxnSpPr>
            <a:cxnSpLocks/>
          </p:cNvCxnSpPr>
          <p:nvPr/>
        </p:nvCxnSpPr>
        <p:spPr>
          <a:xfrm rot="10800000">
            <a:off x="7030705" y="5110607"/>
            <a:ext cx="577800" cy="941700"/>
          </a:xfrm>
          <a:prstGeom prst="straightConnector1">
            <a:avLst/>
          </a:prstGeom>
          <a:noFill/>
          <a:ln w="28575" cap="flat" cmpd="sng">
            <a:solidFill>
              <a:srgbClr val="00FF00"/>
            </a:solidFill>
            <a:prstDash val="solid"/>
            <a:round/>
            <a:headEnd type="none" w="med" len="med"/>
            <a:tailEnd type="none" w="med" len="med"/>
          </a:ln>
        </p:spPr>
      </p:cxnSp>
      <p:cxnSp>
        <p:nvCxnSpPr>
          <p:cNvPr id="18" name="Google Shape;82;p17">
            <a:extLst>
              <a:ext uri="{FF2B5EF4-FFF2-40B4-BE49-F238E27FC236}">
                <a16:creationId xmlns:a16="http://schemas.microsoft.com/office/drawing/2014/main" id="{273B620D-372E-427C-BE6A-2F40C67E217A}"/>
              </a:ext>
            </a:extLst>
          </p:cNvPr>
          <p:cNvCxnSpPr>
            <a:cxnSpLocks/>
          </p:cNvCxnSpPr>
          <p:nvPr/>
        </p:nvCxnSpPr>
        <p:spPr>
          <a:xfrm>
            <a:off x="4906383" y="2976600"/>
            <a:ext cx="1199700" cy="1151700"/>
          </a:xfrm>
          <a:prstGeom prst="straightConnector1">
            <a:avLst/>
          </a:prstGeom>
          <a:noFill/>
          <a:ln w="28575" cap="flat" cmpd="sng">
            <a:solidFill>
              <a:srgbClr val="00FF00"/>
            </a:solidFill>
            <a:prstDash val="solid"/>
            <a:round/>
            <a:headEnd type="none" w="med" len="med"/>
            <a:tailEnd type="none" w="med" len="med"/>
          </a:ln>
        </p:spPr>
      </p:cxnSp>
      <p:cxnSp>
        <p:nvCxnSpPr>
          <p:cNvPr id="20" name="Google Shape;83;p17">
            <a:extLst>
              <a:ext uri="{FF2B5EF4-FFF2-40B4-BE49-F238E27FC236}">
                <a16:creationId xmlns:a16="http://schemas.microsoft.com/office/drawing/2014/main" id="{0A14A52B-8D91-4C0E-B458-D50D7CFC8E9B}"/>
              </a:ext>
            </a:extLst>
          </p:cNvPr>
          <p:cNvCxnSpPr>
            <a:cxnSpLocks/>
          </p:cNvCxnSpPr>
          <p:nvPr/>
        </p:nvCxnSpPr>
        <p:spPr>
          <a:xfrm flipH="1">
            <a:off x="5386437" y="4184472"/>
            <a:ext cx="719700" cy="578400"/>
          </a:xfrm>
          <a:prstGeom prst="straightConnector1">
            <a:avLst/>
          </a:prstGeom>
          <a:noFill/>
          <a:ln w="28575" cap="flat" cmpd="sng">
            <a:solidFill>
              <a:srgbClr val="00FF00"/>
            </a:solidFill>
            <a:prstDash val="solid"/>
            <a:round/>
            <a:headEnd type="none" w="med" len="med"/>
            <a:tailEnd type="none" w="med" len="med"/>
          </a:ln>
        </p:spPr>
      </p:cxnSp>
      <p:cxnSp>
        <p:nvCxnSpPr>
          <p:cNvPr id="21" name="Google Shape;84;p17">
            <a:extLst>
              <a:ext uri="{FF2B5EF4-FFF2-40B4-BE49-F238E27FC236}">
                <a16:creationId xmlns:a16="http://schemas.microsoft.com/office/drawing/2014/main" id="{2F32C8A0-1434-44DC-ACB6-A411BBF8D293}"/>
              </a:ext>
            </a:extLst>
          </p:cNvPr>
          <p:cNvCxnSpPr>
            <a:cxnSpLocks/>
          </p:cNvCxnSpPr>
          <p:nvPr/>
        </p:nvCxnSpPr>
        <p:spPr>
          <a:xfrm flipH="1">
            <a:off x="6169811" y="3776447"/>
            <a:ext cx="673800" cy="370500"/>
          </a:xfrm>
          <a:prstGeom prst="straightConnector1">
            <a:avLst/>
          </a:prstGeom>
          <a:noFill/>
          <a:ln w="28575" cap="flat" cmpd="sng">
            <a:solidFill>
              <a:srgbClr val="00FF00"/>
            </a:solidFill>
            <a:prstDash val="solid"/>
            <a:round/>
            <a:headEnd type="none" w="med" len="med"/>
            <a:tailEnd type="none" w="med" len="med"/>
          </a:ln>
        </p:spPr>
      </p:cxnSp>
      <p:cxnSp>
        <p:nvCxnSpPr>
          <p:cNvPr id="22" name="Google Shape;85;p17">
            <a:extLst>
              <a:ext uri="{FF2B5EF4-FFF2-40B4-BE49-F238E27FC236}">
                <a16:creationId xmlns:a16="http://schemas.microsoft.com/office/drawing/2014/main" id="{110BE4FB-D832-4308-A10D-1CF1D4A3BE47}"/>
              </a:ext>
            </a:extLst>
          </p:cNvPr>
          <p:cNvCxnSpPr>
            <a:cxnSpLocks/>
          </p:cNvCxnSpPr>
          <p:nvPr/>
        </p:nvCxnSpPr>
        <p:spPr>
          <a:xfrm>
            <a:off x="6162287" y="4184472"/>
            <a:ext cx="819300" cy="867600"/>
          </a:xfrm>
          <a:prstGeom prst="straightConnector1">
            <a:avLst/>
          </a:prstGeom>
          <a:noFill/>
          <a:ln w="28575" cap="flat" cmpd="sng">
            <a:solidFill>
              <a:srgbClr val="00FF00"/>
            </a:solidFill>
            <a:prstDash val="solid"/>
            <a:round/>
            <a:headEnd type="none" w="med" len="med"/>
            <a:tailEnd type="none" w="med" len="med"/>
          </a:ln>
        </p:spPr>
      </p:cxnSp>
      <p:cxnSp>
        <p:nvCxnSpPr>
          <p:cNvPr id="23" name="Google Shape;86;p17">
            <a:extLst>
              <a:ext uri="{FF2B5EF4-FFF2-40B4-BE49-F238E27FC236}">
                <a16:creationId xmlns:a16="http://schemas.microsoft.com/office/drawing/2014/main" id="{CB3C4B2D-06C3-4E75-9FB7-299E552DF55A}"/>
              </a:ext>
            </a:extLst>
          </p:cNvPr>
          <p:cNvCxnSpPr>
            <a:cxnSpLocks/>
          </p:cNvCxnSpPr>
          <p:nvPr/>
        </p:nvCxnSpPr>
        <p:spPr>
          <a:xfrm rot="10800000" flipH="1">
            <a:off x="5529187" y="4199496"/>
            <a:ext cx="591900" cy="1092000"/>
          </a:xfrm>
          <a:prstGeom prst="straightConnector1">
            <a:avLst/>
          </a:prstGeom>
          <a:noFill/>
          <a:ln w="28575" cap="flat" cmpd="sng">
            <a:solidFill>
              <a:srgbClr val="00FF00"/>
            </a:solidFill>
            <a:prstDash val="solid"/>
            <a:round/>
            <a:headEnd type="none" w="med" len="med"/>
            <a:tailEnd type="none" w="med" len="med"/>
          </a:ln>
        </p:spPr>
      </p:cxnSp>
      <p:cxnSp>
        <p:nvCxnSpPr>
          <p:cNvPr id="24" name="Google Shape;87;p17">
            <a:extLst>
              <a:ext uri="{FF2B5EF4-FFF2-40B4-BE49-F238E27FC236}">
                <a16:creationId xmlns:a16="http://schemas.microsoft.com/office/drawing/2014/main" id="{9BE3C0AC-0A52-4371-8EE5-D783A630EE1C}"/>
              </a:ext>
            </a:extLst>
          </p:cNvPr>
          <p:cNvCxnSpPr>
            <a:cxnSpLocks/>
          </p:cNvCxnSpPr>
          <p:nvPr/>
        </p:nvCxnSpPr>
        <p:spPr>
          <a:xfrm rot="10800000" flipH="1">
            <a:off x="5544637" y="5093596"/>
            <a:ext cx="1424100" cy="221400"/>
          </a:xfrm>
          <a:prstGeom prst="straightConnector1">
            <a:avLst/>
          </a:prstGeom>
          <a:noFill/>
          <a:ln w="28575" cap="flat" cmpd="sng">
            <a:solidFill>
              <a:srgbClr val="00FF00"/>
            </a:solidFill>
            <a:prstDash val="solid"/>
            <a:round/>
            <a:headEnd type="none" w="med" len="med"/>
            <a:tailEnd type="none" w="med" len="med"/>
          </a:ln>
        </p:spPr>
      </p:cxnSp>
      <p:cxnSp>
        <p:nvCxnSpPr>
          <p:cNvPr id="25" name="Google Shape;88;p17">
            <a:extLst>
              <a:ext uri="{FF2B5EF4-FFF2-40B4-BE49-F238E27FC236}">
                <a16:creationId xmlns:a16="http://schemas.microsoft.com/office/drawing/2014/main" id="{88186730-629D-4976-870A-BF869AB7F7B1}"/>
              </a:ext>
            </a:extLst>
          </p:cNvPr>
          <p:cNvCxnSpPr>
            <a:cxnSpLocks/>
          </p:cNvCxnSpPr>
          <p:nvPr/>
        </p:nvCxnSpPr>
        <p:spPr>
          <a:xfrm>
            <a:off x="5525912" y="5356172"/>
            <a:ext cx="651300" cy="902100"/>
          </a:xfrm>
          <a:prstGeom prst="straightConnector1">
            <a:avLst/>
          </a:prstGeom>
          <a:noFill/>
          <a:ln w="28575" cap="flat" cmpd="sng">
            <a:solidFill>
              <a:srgbClr val="00FF00"/>
            </a:solidFill>
            <a:prstDash val="solid"/>
            <a:round/>
            <a:headEnd type="none" w="med" len="med"/>
            <a:tailEnd type="none" w="med" len="med"/>
          </a:ln>
        </p:spPr>
      </p:cxnSp>
      <p:cxnSp>
        <p:nvCxnSpPr>
          <p:cNvPr id="26" name="Google Shape;89;p17">
            <a:extLst>
              <a:ext uri="{FF2B5EF4-FFF2-40B4-BE49-F238E27FC236}">
                <a16:creationId xmlns:a16="http://schemas.microsoft.com/office/drawing/2014/main" id="{D825AB84-7F14-4A4F-AEF5-DB984DE61343}"/>
              </a:ext>
            </a:extLst>
          </p:cNvPr>
          <p:cNvCxnSpPr>
            <a:cxnSpLocks/>
          </p:cNvCxnSpPr>
          <p:nvPr/>
        </p:nvCxnSpPr>
        <p:spPr>
          <a:xfrm rot="10800000">
            <a:off x="5151587" y="4734696"/>
            <a:ext cx="336900" cy="554100"/>
          </a:xfrm>
          <a:prstGeom prst="straightConnector1">
            <a:avLst/>
          </a:prstGeom>
          <a:noFill/>
          <a:ln w="28575" cap="flat" cmpd="sng">
            <a:solidFill>
              <a:srgbClr val="00FF00"/>
            </a:solidFill>
            <a:prstDash val="solid"/>
            <a:round/>
            <a:headEnd type="none" w="med" len="med"/>
            <a:tailEnd type="none" w="med" len="med"/>
          </a:ln>
        </p:spPr>
      </p:cxnSp>
      <p:cxnSp>
        <p:nvCxnSpPr>
          <p:cNvPr id="27" name="Google Shape;90;p17">
            <a:extLst>
              <a:ext uri="{FF2B5EF4-FFF2-40B4-BE49-F238E27FC236}">
                <a16:creationId xmlns:a16="http://schemas.microsoft.com/office/drawing/2014/main" id="{9195216D-3D3E-4056-ADEF-79D906B1EA72}"/>
              </a:ext>
            </a:extLst>
          </p:cNvPr>
          <p:cNvCxnSpPr>
            <a:cxnSpLocks/>
          </p:cNvCxnSpPr>
          <p:nvPr/>
        </p:nvCxnSpPr>
        <p:spPr>
          <a:xfrm flipH="1">
            <a:off x="5117837" y="5352446"/>
            <a:ext cx="366900" cy="580200"/>
          </a:xfrm>
          <a:prstGeom prst="straightConnector1">
            <a:avLst/>
          </a:prstGeom>
          <a:noFill/>
          <a:ln w="28575" cap="flat" cmpd="sng">
            <a:solidFill>
              <a:srgbClr val="00FF00"/>
            </a:solidFill>
            <a:prstDash val="solid"/>
            <a:round/>
            <a:headEnd type="none" w="med" len="med"/>
            <a:tailEnd type="none" w="med" len="med"/>
          </a:ln>
        </p:spPr>
      </p:cxnSp>
      <p:cxnSp>
        <p:nvCxnSpPr>
          <p:cNvPr id="28" name="Google Shape;91;p17">
            <a:extLst>
              <a:ext uri="{FF2B5EF4-FFF2-40B4-BE49-F238E27FC236}">
                <a16:creationId xmlns:a16="http://schemas.microsoft.com/office/drawing/2014/main" id="{5A914763-4117-4F17-A8F4-8F0D902E6B3F}"/>
              </a:ext>
            </a:extLst>
          </p:cNvPr>
          <p:cNvCxnSpPr>
            <a:cxnSpLocks/>
          </p:cNvCxnSpPr>
          <p:nvPr/>
        </p:nvCxnSpPr>
        <p:spPr>
          <a:xfrm>
            <a:off x="7049487" y="5086647"/>
            <a:ext cx="838500" cy="44700"/>
          </a:xfrm>
          <a:prstGeom prst="straightConnector1">
            <a:avLst/>
          </a:prstGeom>
          <a:noFill/>
          <a:ln w="28575" cap="flat" cmpd="sng">
            <a:solidFill>
              <a:srgbClr val="00FF00"/>
            </a:solidFill>
            <a:prstDash val="solid"/>
            <a:round/>
            <a:headEnd type="none" w="med" len="med"/>
            <a:tailEnd type="none" w="med" len="med"/>
          </a:ln>
        </p:spPr>
      </p:cxnSp>
      <p:cxnSp>
        <p:nvCxnSpPr>
          <p:cNvPr id="29" name="Google Shape;92;p17">
            <a:extLst>
              <a:ext uri="{FF2B5EF4-FFF2-40B4-BE49-F238E27FC236}">
                <a16:creationId xmlns:a16="http://schemas.microsoft.com/office/drawing/2014/main" id="{AF2E8BA7-FBB3-4D5B-9FFB-853D973806ED}"/>
              </a:ext>
            </a:extLst>
          </p:cNvPr>
          <p:cNvCxnSpPr>
            <a:cxnSpLocks/>
          </p:cNvCxnSpPr>
          <p:nvPr/>
        </p:nvCxnSpPr>
        <p:spPr>
          <a:xfrm rot="10800000">
            <a:off x="7925661" y="3600522"/>
            <a:ext cx="32400" cy="455100"/>
          </a:xfrm>
          <a:prstGeom prst="straightConnector1">
            <a:avLst/>
          </a:prstGeom>
          <a:noFill/>
          <a:ln w="28575" cap="flat" cmpd="sng">
            <a:solidFill>
              <a:srgbClr val="00FF00"/>
            </a:solidFill>
            <a:prstDash val="solid"/>
            <a:round/>
            <a:headEnd type="none" w="med" len="med"/>
            <a:tailEnd type="none" w="med" len="med"/>
          </a:ln>
        </p:spPr>
      </p:cxnSp>
      <p:cxnSp>
        <p:nvCxnSpPr>
          <p:cNvPr id="30" name="Google Shape;93;p17">
            <a:extLst>
              <a:ext uri="{FF2B5EF4-FFF2-40B4-BE49-F238E27FC236}">
                <a16:creationId xmlns:a16="http://schemas.microsoft.com/office/drawing/2014/main" id="{15FB4295-DA75-4F0E-85DA-0AC3F19A3B75}"/>
              </a:ext>
            </a:extLst>
          </p:cNvPr>
          <p:cNvCxnSpPr>
            <a:cxnSpLocks/>
          </p:cNvCxnSpPr>
          <p:nvPr/>
        </p:nvCxnSpPr>
        <p:spPr>
          <a:xfrm rot="10800000" flipH="1">
            <a:off x="7979486" y="3368272"/>
            <a:ext cx="669000" cy="692100"/>
          </a:xfrm>
          <a:prstGeom prst="straightConnector1">
            <a:avLst/>
          </a:prstGeom>
          <a:noFill/>
          <a:ln w="28575" cap="flat" cmpd="sng">
            <a:solidFill>
              <a:srgbClr val="00FF00"/>
            </a:solidFill>
            <a:prstDash val="solid"/>
            <a:round/>
            <a:headEnd type="none" w="med" len="med"/>
            <a:tailEnd type="none" w="med" len="med"/>
          </a:ln>
        </p:spPr>
      </p:cxnSp>
      <p:cxnSp>
        <p:nvCxnSpPr>
          <p:cNvPr id="31" name="Google Shape;94;p17">
            <a:extLst>
              <a:ext uri="{FF2B5EF4-FFF2-40B4-BE49-F238E27FC236}">
                <a16:creationId xmlns:a16="http://schemas.microsoft.com/office/drawing/2014/main" id="{82E44D5D-D039-4ED8-8A6E-09FA48E76BA3}"/>
              </a:ext>
            </a:extLst>
          </p:cNvPr>
          <p:cNvCxnSpPr>
            <a:cxnSpLocks/>
          </p:cNvCxnSpPr>
          <p:nvPr/>
        </p:nvCxnSpPr>
        <p:spPr>
          <a:xfrm>
            <a:off x="7985361" y="4124596"/>
            <a:ext cx="644100" cy="726300"/>
          </a:xfrm>
          <a:prstGeom prst="straightConnector1">
            <a:avLst/>
          </a:prstGeom>
          <a:noFill/>
          <a:ln w="28575" cap="flat" cmpd="sng">
            <a:solidFill>
              <a:srgbClr val="00FF00"/>
            </a:solidFill>
            <a:prstDash val="solid"/>
            <a:round/>
            <a:headEnd type="none" w="med" len="med"/>
            <a:tailEnd type="none" w="med" len="med"/>
          </a:ln>
        </p:spPr>
      </p:cxnSp>
      <p:cxnSp>
        <p:nvCxnSpPr>
          <p:cNvPr id="32" name="Google Shape;95;p17">
            <a:extLst>
              <a:ext uri="{FF2B5EF4-FFF2-40B4-BE49-F238E27FC236}">
                <a16:creationId xmlns:a16="http://schemas.microsoft.com/office/drawing/2014/main" id="{93BD1281-B90A-4CB7-A161-54232F8CEAD3}"/>
              </a:ext>
            </a:extLst>
          </p:cNvPr>
          <p:cNvCxnSpPr>
            <a:cxnSpLocks/>
          </p:cNvCxnSpPr>
          <p:nvPr/>
        </p:nvCxnSpPr>
        <p:spPr>
          <a:xfrm>
            <a:off x="6087437" y="3506921"/>
            <a:ext cx="37200" cy="610200"/>
          </a:xfrm>
          <a:prstGeom prst="straightConnector1">
            <a:avLst/>
          </a:prstGeom>
          <a:noFill/>
          <a:ln w="28575" cap="flat" cmpd="sng">
            <a:solidFill>
              <a:srgbClr val="00FF00"/>
            </a:solidFill>
            <a:prstDash val="solid"/>
            <a:round/>
            <a:headEnd type="none" w="med" len="med"/>
            <a:tailEnd type="none" w="med" len="med"/>
          </a:ln>
        </p:spPr>
      </p:cxnSp>
      <p:cxnSp>
        <p:nvCxnSpPr>
          <p:cNvPr id="33" name="Google Shape;96;p17">
            <a:extLst>
              <a:ext uri="{FF2B5EF4-FFF2-40B4-BE49-F238E27FC236}">
                <a16:creationId xmlns:a16="http://schemas.microsoft.com/office/drawing/2014/main" id="{E4F5C8B6-680B-42CF-9F06-CCF7483296D5}"/>
              </a:ext>
            </a:extLst>
          </p:cNvPr>
          <p:cNvCxnSpPr>
            <a:cxnSpLocks/>
          </p:cNvCxnSpPr>
          <p:nvPr/>
        </p:nvCxnSpPr>
        <p:spPr>
          <a:xfrm rot="10800000">
            <a:off x="7034612" y="3986196"/>
            <a:ext cx="887100" cy="104700"/>
          </a:xfrm>
          <a:prstGeom prst="straightConnector1">
            <a:avLst/>
          </a:prstGeom>
          <a:noFill/>
          <a:ln w="28575" cap="flat" cmpd="sng">
            <a:solidFill>
              <a:srgbClr val="00FF00"/>
            </a:solidFill>
            <a:prstDash val="solid"/>
            <a:round/>
            <a:headEnd type="none" w="med" len="med"/>
            <a:tailEnd type="none" w="med" len="med"/>
          </a:ln>
        </p:spPr>
      </p:cxnSp>
      <p:cxnSp>
        <p:nvCxnSpPr>
          <p:cNvPr id="34" name="Google Shape;97;p17">
            <a:extLst>
              <a:ext uri="{FF2B5EF4-FFF2-40B4-BE49-F238E27FC236}">
                <a16:creationId xmlns:a16="http://schemas.microsoft.com/office/drawing/2014/main" id="{99DBD464-A7A4-44B4-8993-B573FD6E6BBC}"/>
              </a:ext>
            </a:extLst>
          </p:cNvPr>
          <p:cNvCxnSpPr>
            <a:cxnSpLocks/>
          </p:cNvCxnSpPr>
          <p:nvPr/>
        </p:nvCxnSpPr>
        <p:spPr>
          <a:xfrm>
            <a:off x="6524106" y="3159962"/>
            <a:ext cx="862200" cy="62400"/>
          </a:xfrm>
          <a:prstGeom prst="straightConnector1">
            <a:avLst/>
          </a:prstGeom>
          <a:noFill/>
          <a:ln w="28575" cap="flat" cmpd="sng">
            <a:solidFill>
              <a:srgbClr val="00FF00"/>
            </a:solidFill>
            <a:prstDash val="solid"/>
            <a:round/>
            <a:headEnd type="none" w="med" len="med"/>
            <a:tailEnd type="none" w="med" len="med"/>
          </a:ln>
        </p:spPr>
      </p:cxnSp>
      <p:cxnSp>
        <p:nvCxnSpPr>
          <p:cNvPr id="35" name="Google Shape;98;p17">
            <a:extLst>
              <a:ext uri="{FF2B5EF4-FFF2-40B4-BE49-F238E27FC236}">
                <a16:creationId xmlns:a16="http://schemas.microsoft.com/office/drawing/2014/main" id="{78F27475-D25B-4E4D-852B-ADF87058BA1F}"/>
              </a:ext>
            </a:extLst>
          </p:cNvPr>
          <p:cNvCxnSpPr>
            <a:cxnSpLocks/>
          </p:cNvCxnSpPr>
          <p:nvPr/>
        </p:nvCxnSpPr>
        <p:spPr>
          <a:xfrm rot="10800000" flipH="1">
            <a:off x="6903487" y="3251372"/>
            <a:ext cx="500700" cy="476400"/>
          </a:xfrm>
          <a:prstGeom prst="straightConnector1">
            <a:avLst/>
          </a:prstGeom>
          <a:noFill/>
          <a:ln w="28575" cap="flat" cmpd="sng">
            <a:solidFill>
              <a:srgbClr val="00FF00"/>
            </a:solidFill>
            <a:prstDash val="solid"/>
            <a:round/>
            <a:headEnd type="none" w="med" len="med"/>
            <a:tailEnd type="none" w="med" len="med"/>
          </a:ln>
        </p:spPr>
      </p:cxnSp>
      <p:cxnSp>
        <p:nvCxnSpPr>
          <p:cNvPr id="36" name="Google Shape;99;p17">
            <a:extLst>
              <a:ext uri="{FF2B5EF4-FFF2-40B4-BE49-F238E27FC236}">
                <a16:creationId xmlns:a16="http://schemas.microsoft.com/office/drawing/2014/main" id="{16BA62B6-8AD1-4BBC-8CAE-060C7AACE283}"/>
              </a:ext>
            </a:extLst>
          </p:cNvPr>
          <p:cNvCxnSpPr>
            <a:cxnSpLocks/>
          </p:cNvCxnSpPr>
          <p:nvPr/>
        </p:nvCxnSpPr>
        <p:spPr>
          <a:xfrm>
            <a:off x="7448499" y="3259995"/>
            <a:ext cx="489000" cy="791700"/>
          </a:xfrm>
          <a:prstGeom prst="straightConnector1">
            <a:avLst/>
          </a:prstGeom>
          <a:noFill/>
          <a:ln w="28575" cap="flat" cmpd="sng">
            <a:solidFill>
              <a:srgbClr val="00FF00"/>
            </a:solidFill>
            <a:prstDash val="solid"/>
            <a:round/>
            <a:headEnd type="none" w="med" len="med"/>
            <a:tailEnd type="none" w="med" len="med"/>
          </a:ln>
        </p:spPr>
      </p:cxnSp>
      <p:cxnSp>
        <p:nvCxnSpPr>
          <p:cNvPr id="37" name="Google Shape;100;p17">
            <a:extLst>
              <a:ext uri="{FF2B5EF4-FFF2-40B4-BE49-F238E27FC236}">
                <a16:creationId xmlns:a16="http://schemas.microsoft.com/office/drawing/2014/main" id="{9099210D-577E-4EA8-9317-82DD973F8F42}"/>
              </a:ext>
            </a:extLst>
          </p:cNvPr>
          <p:cNvCxnSpPr>
            <a:cxnSpLocks/>
          </p:cNvCxnSpPr>
          <p:nvPr/>
        </p:nvCxnSpPr>
        <p:spPr>
          <a:xfrm rot="10800000">
            <a:off x="6910889" y="3768892"/>
            <a:ext cx="1017600" cy="291300"/>
          </a:xfrm>
          <a:prstGeom prst="straightConnector1">
            <a:avLst/>
          </a:prstGeom>
          <a:noFill/>
          <a:ln w="28575" cap="flat" cmpd="sng">
            <a:solidFill>
              <a:srgbClr val="00FF00"/>
            </a:solidFill>
            <a:prstDash val="solid"/>
            <a:round/>
            <a:headEnd type="none" w="med" len="med"/>
            <a:tailEnd type="none" w="med" len="med"/>
          </a:ln>
        </p:spPr>
      </p:cxnSp>
      <p:cxnSp>
        <p:nvCxnSpPr>
          <p:cNvPr id="38" name="Google Shape;101;p17">
            <a:extLst>
              <a:ext uri="{FF2B5EF4-FFF2-40B4-BE49-F238E27FC236}">
                <a16:creationId xmlns:a16="http://schemas.microsoft.com/office/drawing/2014/main" id="{B58FC3EF-209F-4B0E-A351-1A81C7441CFE}"/>
              </a:ext>
            </a:extLst>
          </p:cNvPr>
          <p:cNvCxnSpPr>
            <a:cxnSpLocks/>
          </p:cNvCxnSpPr>
          <p:nvPr/>
        </p:nvCxnSpPr>
        <p:spPr>
          <a:xfrm rot="10800000" flipH="1">
            <a:off x="7477037" y="3067247"/>
            <a:ext cx="695400" cy="133500"/>
          </a:xfrm>
          <a:prstGeom prst="straightConnector1">
            <a:avLst/>
          </a:prstGeom>
          <a:noFill/>
          <a:ln w="28575" cap="flat" cmpd="sng">
            <a:solidFill>
              <a:srgbClr val="00FF00"/>
            </a:solidFill>
            <a:prstDash val="solid"/>
            <a:round/>
            <a:headEnd type="none" w="med" len="med"/>
            <a:tailEnd type="none" w="med" len="med"/>
          </a:ln>
        </p:spPr>
      </p:cxnSp>
      <p:pic>
        <p:nvPicPr>
          <p:cNvPr id="58" name="Google Shape;71;p16">
            <a:extLst>
              <a:ext uri="{FF2B5EF4-FFF2-40B4-BE49-F238E27FC236}">
                <a16:creationId xmlns:a16="http://schemas.microsoft.com/office/drawing/2014/main" id="{42B47D97-AB29-421E-8875-7EBF6F244920}"/>
              </a:ext>
            </a:extLst>
          </p:cNvPr>
          <p:cNvPicPr preferRelativeResize="0"/>
          <p:nvPr/>
        </p:nvPicPr>
        <p:blipFill rotWithShape="1">
          <a:blip r:embed="rId3">
            <a:alphaModFix/>
          </a:blip>
          <a:srcRect/>
          <a:stretch/>
        </p:blipFill>
        <p:spPr>
          <a:xfrm>
            <a:off x="526830" y="2732322"/>
            <a:ext cx="4038300" cy="3771900"/>
          </a:xfrm>
          <a:prstGeom prst="rect">
            <a:avLst/>
          </a:prstGeom>
          <a:noFill/>
          <a:ln>
            <a:noFill/>
          </a:ln>
        </p:spPr>
      </p:pic>
      <p:sp>
        <p:nvSpPr>
          <p:cNvPr id="2" name="Espace réservé du pied de page 1">
            <a:extLst>
              <a:ext uri="{FF2B5EF4-FFF2-40B4-BE49-F238E27FC236}">
                <a16:creationId xmlns:a16="http://schemas.microsoft.com/office/drawing/2014/main" id="{8487C04B-5FFE-40BF-97AF-C0164AB68299}"/>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13AE997-7054-432B-A069-695A9C6EC3D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178</a:t>
            </a:fld>
            <a:endParaRPr lang="en-US" dirty="0"/>
          </a:p>
        </p:txBody>
      </p:sp>
    </p:spTree>
    <p:extLst>
      <p:ext uri="{BB962C8B-B14F-4D97-AF65-F5344CB8AC3E}">
        <p14:creationId xmlns:p14="http://schemas.microsoft.com/office/powerpoint/2010/main" val="24484938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055F-7934-41D3-83D9-F9436AB42183}"/>
              </a:ext>
            </a:extLst>
          </p:cNvPr>
          <p:cNvSpPr>
            <a:spLocks noGrp="1"/>
          </p:cNvSpPr>
          <p:nvPr>
            <p:ph type="title"/>
          </p:nvPr>
        </p:nvSpPr>
        <p:spPr>
          <a:xfrm>
            <a:off x="423333" y="900231"/>
            <a:ext cx="6722276" cy="729713"/>
          </a:xfrm>
        </p:spPr>
        <p:txBody>
          <a:bodyPr>
            <a:noAutofit/>
          </a:bodyPr>
          <a:lstStyle/>
          <a:p>
            <a:r>
              <a:rPr lang="en-AU" sz="2800" dirty="0">
                <a:solidFill>
                  <a:schemeClr val="tx1"/>
                </a:solidFill>
              </a:rPr>
              <a:t>Relative Neighbourhood graph (RNG)</a:t>
            </a:r>
          </a:p>
        </p:txBody>
      </p:sp>
      <p:sp>
        <p:nvSpPr>
          <p:cNvPr id="9" name="Content Placeholder 2">
            <a:extLst>
              <a:ext uri="{FF2B5EF4-FFF2-40B4-BE49-F238E27FC236}">
                <a16:creationId xmlns:a16="http://schemas.microsoft.com/office/drawing/2014/main" id="{77BEF06E-D9B0-4DBA-8E3D-3A50BE2FEAF1}"/>
              </a:ext>
            </a:extLst>
          </p:cNvPr>
          <p:cNvSpPr txBox="1">
            <a:spLocks/>
          </p:cNvSpPr>
          <p:nvPr/>
        </p:nvSpPr>
        <p:spPr>
          <a:xfrm>
            <a:off x="266700" y="2127250"/>
            <a:ext cx="7908035" cy="2236406"/>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r>
              <a:rPr lang="en-US" sz="1800" dirty="0"/>
              <a:t>A superset of the minimal spanning tree (MST) and a subset of the Delaunay Diagram.</a:t>
            </a:r>
          </a:p>
          <a:p>
            <a:r>
              <a:rPr lang="en-US" sz="1800" dirty="0"/>
              <a:t>Two algorithms for obtaining the RNG of n points on the plane:</a:t>
            </a:r>
          </a:p>
          <a:p>
            <a:pPr lvl="1"/>
            <a:r>
              <a:rPr lang="en-US" sz="1600" dirty="0"/>
              <a:t>An algorithm for 1-d space in 0(n2) time</a:t>
            </a:r>
          </a:p>
          <a:p>
            <a:pPr lvl="1"/>
            <a:r>
              <a:rPr lang="en-US" sz="1600" dirty="0"/>
              <a:t>Another algorithm for d-dimensional spaces running in 0(n3).</a:t>
            </a:r>
          </a:p>
          <a:p>
            <a:r>
              <a:rPr lang="en-US" sz="1825" dirty="0"/>
              <a:t>An edge is constructed between two vertices if there is no vertex in the intersection of the two balls</a:t>
            </a:r>
          </a:p>
        </p:txBody>
      </p:sp>
      <p:sp>
        <p:nvSpPr>
          <p:cNvPr id="14" name="Rectangle 13">
            <a:extLst>
              <a:ext uri="{FF2B5EF4-FFF2-40B4-BE49-F238E27FC236}">
                <a16:creationId xmlns:a16="http://schemas.microsoft.com/office/drawing/2014/main" id="{630C4853-925C-4A89-BE25-546DEA962D99}"/>
              </a:ext>
            </a:extLst>
          </p:cNvPr>
          <p:cNvSpPr/>
          <p:nvPr/>
        </p:nvSpPr>
        <p:spPr>
          <a:xfrm>
            <a:off x="7430949" y="934199"/>
            <a:ext cx="1567772" cy="62282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6" name="Rectangle 15">
            <a:extLst>
              <a:ext uri="{FF2B5EF4-FFF2-40B4-BE49-F238E27FC236}">
                <a16:creationId xmlns:a16="http://schemas.microsoft.com/office/drawing/2014/main" id="{B2C6D8EA-BCF7-4545-865C-5282AFEA58C3}"/>
              </a:ext>
            </a:extLst>
          </p:cNvPr>
          <p:cNvSpPr/>
          <p:nvPr/>
        </p:nvSpPr>
        <p:spPr>
          <a:xfrm>
            <a:off x="7406354" y="713058"/>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8" name="Rounded Rectangle 12">
            <a:extLst>
              <a:ext uri="{FF2B5EF4-FFF2-40B4-BE49-F238E27FC236}">
                <a16:creationId xmlns:a16="http://schemas.microsoft.com/office/drawing/2014/main" id="{998D3900-8F36-45F4-A786-956C2042080A}"/>
              </a:ext>
            </a:extLst>
          </p:cNvPr>
          <p:cNvSpPr/>
          <p:nvPr/>
        </p:nvSpPr>
        <p:spPr>
          <a:xfrm>
            <a:off x="7490770" y="985903"/>
            <a:ext cx="1458794" cy="511303"/>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Toussaint</a:t>
            </a:r>
          </a:p>
          <a:p>
            <a:pPr marL="0" lvl="1" algn="ctr" defTabSz="457189">
              <a:lnSpc>
                <a:spcPct val="90000"/>
              </a:lnSpc>
              <a:defRPr/>
            </a:pPr>
            <a:r>
              <a:rPr lang="en-US" sz="1300" b="1" kern="0" dirty="0">
                <a:solidFill>
                  <a:prstClr val="white"/>
                </a:solidFill>
                <a:latin typeface="Gill Sans" charset="0"/>
                <a:ea typeface="Gill Sans" charset="0"/>
                <a:cs typeface="Gill Sans" charset="0"/>
              </a:rPr>
              <a:t>Pat. Recognit.’80</a:t>
            </a:r>
          </a:p>
        </p:txBody>
      </p:sp>
      <p:pic>
        <p:nvPicPr>
          <p:cNvPr id="19" name="Image 18">
            <a:extLst>
              <a:ext uri="{FF2B5EF4-FFF2-40B4-BE49-F238E27FC236}">
                <a16:creationId xmlns:a16="http://schemas.microsoft.com/office/drawing/2014/main" id="{429114E3-1AAD-4021-AEF5-240EEA2B9110}"/>
              </a:ext>
            </a:extLst>
          </p:cNvPr>
          <p:cNvPicPr>
            <a:picLocks noChangeAspect="1"/>
          </p:cNvPicPr>
          <p:nvPr/>
        </p:nvPicPr>
        <p:blipFill rotWithShape="1">
          <a:blip r:embed="rId3"/>
          <a:srcRect l="9368" t="47757" r="50336" b="8763"/>
          <a:stretch/>
        </p:blipFill>
        <p:spPr>
          <a:xfrm>
            <a:off x="2407534" y="4311839"/>
            <a:ext cx="3291239" cy="2380071"/>
          </a:xfrm>
          <a:prstGeom prst="rect">
            <a:avLst/>
          </a:prstGeom>
        </p:spPr>
      </p:pic>
      <p:sp>
        <p:nvSpPr>
          <p:cNvPr id="3" name="Espace réservé du pied de page 2">
            <a:extLst>
              <a:ext uri="{FF2B5EF4-FFF2-40B4-BE49-F238E27FC236}">
                <a16:creationId xmlns:a16="http://schemas.microsoft.com/office/drawing/2014/main" id="{FA1C82B5-B3D9-4C90-88BF-D28A932BBF32}"/>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3619FE4-6BEB-4783-92EC-7A3B7941D5D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179</a:t>
            </a:fld>
            <a:endParaRPr lang="en-US" dirty="0"/>
          </a:p>
        </p:txBody>
      </p:sp>
    </p:spTree>
    <p:extLst>
      <p:ext uri="{BB962C8B-B14F-4D97-AF65-F5344CB8AC3E}">
        <p14:creationId xmlns:p14="http://schemas.microsoft.com/office/powerpoint/2010/main" val="1583695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vectors</a:t>
            </a:r>
          </a:p>
          <a:p>
            <a:r>
              <a:rPr lang="en-US" sz="2400" dirty="0"/>
              <a:t>A variety of distance measures have been proposed</a:t>
            </a:r>
          </a:p>
          <a:p>
            <a:pPr lvl="1"/>
            <a:r>
              <a:rPr lang="en-US" sz="2000" dirty="0" err="1"/>
              <a:t>L</a:t>
            </a:r>
            <a:r>
              <a:rPr lang="en-US" sz="2000" baseline="-25000" dirty="0" err="1"/>
              <a:t>p</a:t>
            </a:r>
            <a:r>
              <a:rPr lang="en-US" sz="2000" dirty="0"/>
              <a:t> distances (0&lt;p≤2, ∞),  (</a:t>
            </a:r>
            <a:r>
              <a:rPr lang="en-US" sz="2000" dirty="0">
                <a:solidFill>
                  <a:srgbClr val="C00000"/>
                </a:solidFill>
              </a:rPr>
              <a:t>Euclidean</a:t>
            </a:r>
            <a:r>
              <a:rPr lang="en-US" sz="2000" dirty="0"/>
              <a:t> for p = 2)</a:t>
            </a:r>
          </a:p>
          <a:p>
            <a:pPr lvl="1"/>
            <a:r>
              <a:rPr lang="en-US" sz="2000" dirty="0">
                <a:solidFill>
                  <a:srgbClr val="C00000"/>
                </a:solidFill>
              </a:rPr>
              <a:t>Cosine distance </a:t>
            </a:r>
          </a:p>
          <a:p>
            <a:pPr lvl="1"/>
            <a:r>
              <a:rPr lang="en-US" sz="2000" dirty="0">
                <a:solidFill>
                  <a:srgbClr val="C00000"/>
                </a:solidFill>
              </a:rPr>
              <a:t>Correlation</a:t>
            </a:r>
          </a:p>
          <a:p>
            <a:pPr lvl="1"/>
            <a:r>
              <a:rPr lang="en-US" sz="2000" dirty="0"/>
              <a:t>Hamming distance</a:t>
            </a:r>
          </a:p>
          <a:p>
            <a:pPr lvl="1"/>
            <a:r>
              <a:rPr lang="en-US" sz="2000" dirty="0"/>
              <a:t>…</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High-d Vectors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3" name="Espace réservé du pied de page 2">
            <a:extLst>
              <a:ext uri="{FF2B5EF4-FFF2-40B4-BE49-F238E27FC236}">
                <a16:creationId xmlns:a16="http://schemas.microsoft.com/office/drawing/2014/main" id="{D49A61FF-BF67-4749-9712-7FB4640B249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38CD25B2-9420-4B02-80D2-BAE8768ED95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a:t>
            </a:fld>
            <a:endParaRPr lang="en-US" dirty="0"/>
          </a:p>
        </p:txBody>
      </p:sp>
    </p:spTree>
    <p:extLst>
      <p:ext uri="{BB962C8B-B14F-4D97-AF65-F5344CB8AC3E}">
        <p14:creationId xmlns:p14="http://schemas.microsoft.com/office/powerpoint/2010/main" val="4186201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024922-0A6F-4D79-A762-09D54DE27F71}"/>
              </a:ext>
            </a:extLst>
          </p:cNvPr>
          <p:cNvSpPr>
            <a:spLocks noGrp="1"/>
          </p:cNvSpPr>
          <p:nvPr>
            <p:ph sz="quarter" idx="1"/>
          </p:nvPr>
        </p:nvSpPr>
        <p:spPr>
          <a:xfrm>
            <a:off x="2102103" y="2739801"/>
            <a:ext cx="8153400" cy="3371851"/>
          </a:xfrm>
        </p:spPr>
        <p:txBody>
          <a:bodyPr/>
          <a:lstStyle/>
          <a:p>
            <a:endParaRPr lang="en-AU" dirty="0"/>
          </a:p>
          <a:p>
            <a:endParaRPr lang="en-AU" dirty="0"/>
          </a:p>
        </p:txBody>
      </p:sp>
      <p:grpSp>
        <p:nvGrpSpPr>
          <p:cNvPr id="34" name="Google Shape;217;p21">
            <a:extLst>
              <a:ext uri="{FF2B5EF4-FFF2-40B4-BE49-F238E27FC236}">
                <a16:creationId xmlns:a16="http://schemas.microsoft.com/office/drawing/2014/main" id="{C07A19C1-C317-4849-A55B-58FF6E4B24AB}"/>
              </a:ext>
            </a:extLst>
          </p:cNvPr>
          <p:cNvGrpSpPr/>
          <p:nvPr/>
        </p:nvGrpSpPr>
        <p:grpSpPr>
          <a:xfrm>
            <a:off x="5494526" y="2138002"/>
            <a:ext cx="3333857" cy="3505705"/>
            <a:chOff x="5194288" y="952618"/>
            <a:chExt cx="3333857" cy="3505705"/>
          </a:xfrm>
        </p:grpSpPr>
        <p:pic>
          <p:nvPicPr>
            <p:cNvPr id="35" name="Google Shape;218;p21">
              <a:extLst>
                <a:ext uri="{FF2B5EF4-FFF2-40B4-BE49-F238E27FC236}">
                  <a16:creationId xmlns:a16="http://schemas.microsoft.com/office/drawing/2014/main" id="{4426EC73-FA0B-4723-B8A2-2AFFA0A346F5}"/>
                </a:ext>
              </a:extLst>
            </p:cNvPr>
            <p:cNvPicPr preferRelativeResize="0"/>
            <p:nvPr/>
          </p:nvPicPr>
          <p:blipFill rotWithShape="1">
            <a:blip r:embed="rId3">
              <a:alphaModFix/>
            </a:blip>
            <a:srcRect/>
            <a:stretch/>
          </p:blipFill>
          <p:spPr>
            <a:xfrm>
              <a:off x="5194288" y="952618"/>
              <a:ext cx="3333857" cy="3505705"/>
            </a:xfrm>
            <a:prstGeom prst="rect">
              <a:avLst/>
            </a:prstGeom>
            <a:noFill/>
            <a:ln>
              <a:noFill/>
            </a:ln>
          </p:spPr>
        </p:pic>
        <p:sp>
          <p:nvSpPr>
            <p:cNvPr id="36" name="Google Shape;219;p21">
              <a:extLst>
                <a:ext uri="{FF2B5EF4-FFF2-40B4-BE49-F238E27FC236}">
                  <a16:creationId xmlns:a16="http://schemas.microsoft.com/office/drawing/2014/main" id="{D1541526-7048-4E69-B617-97268E4D1404}"/>
                </a:ext>
              </a:extLst>
            </p:cNvPr>
            <p:cNvSpPr txBox="1"/>
            <p:nvPr/>
          </p:nvSpPr>
          <p:spPr>
            <a:xfrm>
              <a:off x="7161450" y="1063803"/>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2</a:t>
              </a:r>
              <a:r>
                <a:rPr lang="en" sz="1200">
                  <a:latin typeface="Helvetica Neue"/>
                  <a:ea typeface="Helvetica Neue"/>
                  <a:cs typeface="Helvetica Neue"/>
                  <a:sym typeface="Helvetica Neue"/>
                </a:rPr>
                <a:t>=N/4</a:t>
              </a:r>
              <a:endParaRPr sz="1200">
                <a:latin typeface="Helvetica Neue"/>
                <a:ea typeface="Helvetica Neue"/>
                <a:cs typeface="Helvetica Neue"/>
                <a:sym typeface="Helvetica Neue"/>
              </a:endParaRPr>
            </a:p>
          </p:txBody>
        </p:sp>
        <p:sp>
          <p:nvSpPr>
            <p:cNvPr id="37" name="Google Shape;220;p21">
              <a:extLst>
                <a:ext uri="{FF2B5EF4-FFF2-40B4-BE49-F238E27FC236}">
                  <a16:creationId xmlns:a16="http://schemas.microsoft.com/office/drawing/2014/main" id="{B1FBA496-CF0B-4EC7-AE3E-F74C69F10640}"/>
                </a:ext>
              </a:extLst>
            </p:cNvPr>
            <p:cNvSpPr txBox="1"/>
            <p:nvPr/>
          </p:nvSpPr>
          <p:spPr>
            <a:xfrm>
              <a:off x="7161450" y="2222940"/>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1</a:t>
              </a:r>
              <a:r>
                <a:rPr lang="en" sz="1200">
                  <a:latin typeface="Helvetica Neue"/>
                  <a:ea typeface="Helvetica Neue"/>
                  <a:cs typeface="Helvetica Neue"/>
                  <a:sym typeface="Helvetica Neue"/>
                </a:rPr>
                <a:t>=N/2</a:t>
              </a:r>
              <a:endParaRPr sz="1200">
                <a:latin typeface="Helvetica Neue"/>
                <a:ea typeface="Helvetica Neue"/>
                <a:cs typeface="Helvetica Neue"/>
                <a:sym typeface="Helvetica Neue"/>
              </a:endParaRPr>
            </a:p>
          </p:txBody>
        </p:sp>
        <p:sp>
          <p:nvSpPr>
            <p:cNvPr id="38" name="Google Shape;221;p21">
              <a:extLst>
                <a:ext uri="{FF2B5EF4-FFF2-40B4-BE49-F238E27FC236}">
                  <a16:creationId xmlns:a16="http://schemas.microsoft.com/office/drawing/2014/main" id="{CCEB7FA5-4A10-4277-8830-B992AEE55A57}"/>
                </a:ext>
              </a:extLst>
            </p:cNvPr>
            <p:cNvSpPr txBox="1"/>
            <p:nvPr/>
          </p:nvSpPr>
          <p:spPr>
            <a:xfrm>
              <a:off x="7222676" y="3348114"/>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0</a:t>
              </a:r>
              <a:r>
                <a:rPr lang="en" sz="1200">
                  <a:latin typeface="Helvetica Neue"/>
                  <a:ea typeface="Helvetica Neue"/>
                  <a:cs typeface="Helvetica Neue"/>
                  <a:sym typeface="Helvetica Neue"/>
                </a:rPr>
                <a:t>=N</a:t>
              </a:r>
              <a:endParaRPr sz="1200">
                <a:latin typeface="Helvetica Neue"/>
                <a:ea typeface="Helvetica Neue"/>
                <a:cs typeface="Helvetica Neue"/>
                <a:sym typeface="Helvetica Neue"/>
              </a:endParaRPr>
            </a:p>
          </p:txBody>
        </p:sp>
      </p:grpSp>
      <p:sp>
        <p:nvSpPr>
          <p:cNvPr id="39" name="Google Shape;214;p21">
            <a:extLst>
              <a:ext uri="{FF2B5EF4-FFF2-40B4-BE49-F238E27FC236}">
                <a16:creationId xmlns:a16="http://schemas.microsoft.com/office/drawing/2014/main" id="{8D36E0B6-BC58-4D2E-ACF9-F05147A68177}"/>
              </a:ext>
            </a:extLst>
          </p:cNvPr>
          <p:cNvSpPr/>
          <p:nvPr/>
        </p:nvSpPr>
        <p:spPr>
          <a:xfrm>
            <a:off x="259991" y="1925506"/>
            <a:ext cx="5040811" cy="3624000"/>
          </a:xfrm>
          <a:prstGeom prst="rect">
            <a:avLst/>
          </a:prstGeom>
          <a:noFill/>
          <a:ln>
            <a:noFill/>
          </a:ln>
        </p:spPr>
        <p:txBody>
          <a:bodyPr spcFirstLastPara="1" wrap="square" lIns="91425" tIns="45700" rIns="91425" bIns="45700" anchor="t" anchorCtr="0">
            <a:noAutofit/>
          </a:bodyPr>
          <a:lstStyle/>
          <a:p>
            <a:pPr marL="457189" indent="-342891">
              <a:spcBef>
                <a:spcPts val="600"/>
              </a:spcBef>
              <a:buSzPts val="1800"/>
              <a:buChar char="●"/>
            </a:pPr>
            <a:r>
              <a:rPr lang="en" sz="1600" dirty="0">
                <a:latin typeface="Arial" panose="020B0604020202020204" pitchFamily="34" charset="0"/>
                <a:cs typeface="Arial" panose="020B0604020202020204" pitchFamily="34" charset="0"/>
              </a:rPr>
              <a:t>In HNSW we split the graph into layers (fewer elements at higher levels) </a:t>
            </a:r>
            <a:endParaRPr sz="1600" dirty="0">
              <a:latin typeface="Arial" panose="020B0604020202020204" pitchFamily="34" charset="0"/>
              <a:cs typeface="Arial" panose="020B0604020202020204" pitchFamily="34" charset="0"/>
            </a:endParaRPr>
          </a:p>
          <a:p>
            <a:pPr marL="457189" indent="-342891">
              <a:spcBef>
                <a:spcPts val="1000"/>
              </a:spcBef>
              <a:buSzPts val="1800"/>
              <a:buChar char="●"/>
            </a:pPr>
            <a:r>
              <a:rPr lang="en" sz="1600" dirty="0">
                <a:latin typeface="Arial" panose="020B0604020202020204" pitchFamily="34" charset="0"/>
                <a:cs typeface="Arial" panose="020B0604020202020204" pitchFamily="34" charset="0"/>
              </a:rPr>
              <a:t>Search starts for the top layer. Greedy routing at each level and descend to the next layer.</a:t>
            </a:r>
            <a:endParaRPr sz="1600" dirty="0">
              <a:latin typeface="Arial" panose="020B0604020202020204" pitchFamily="34" charset="0"/>
              <a:cs typeface="Arial" panose="020B0604020202020204" pitchFamily="34" charset="0"/>
            </a:endParaRPr>
          </a:p>
          <a:p>
            <a:pPr marL="457189" indent="-342891">
              <a:spcBef>
                <a:spcPts val="1000"/>
              </a:spcBef>
              <a:spcAft>
                <a:spcPts val="1000"/>
              </a:spcAft>
              <a:buSzPts val="1800"/>
              <a:buChar char="●"/>
            </a:pPr>
            <a:r>
              <a:rPr lang="en" sz="1600" dirty="0">
                <a:latin typeface="Arial" panose="020B0604020202020204" pitchFamily="34" charset="0"/>
                <a:cs typeface="Arial" panose="020B0604020202020204" pitchFamily="34" charset="0"/>
              </a:rPr>
              <a:t>Maximum degree is capped while paths ~ log(N) → log(N) complexity scaling.</a:t>
            </a:r>
          </a:p>
          <a:p>
            <a:pPr marL="457189" indent="-342891">
              <a:spcBef>
                <a:spcPts val="1000"/>
              </a:spcBef>
              <a:spcAft>
                <a:spcPts val="1000"/>
              </a:spcAft>
              <a:buSzPts val="1800"/>
              <a:buChar char="●"/>
            </a:pPr>
            <a:r>
              <a:rPr lang="en-US" altLang="zh-CN" sz="1600" dirty="0">
                <a:latin typeface="Arial"/>
                <a:ea typeface="Arial"/>
                <a:cs typeface="Arial"/>
                <a:sym typeface="Arial"/>
              </a:rPr>
              <a:t>Incremental construction </a:t>
            </a:r>
            <a:endParaRPr lang="en" sz="1600" dirty="0">
              <a:latin typeface="Arial"/>
              <a:ea typeface="Arial"/>
              <a:cs typeface="Arial"/>
              <a:sym typeface="Arial"/>
            </a:endParaRPr>
          </a:p>
          <a:p>
            <a:pPr marL="457189" indent="-342891">
              <a:spcBef>
                <a:spcPts val="1000"/>
              </a:spcBef>
              <a:spcAft>
                <a:spcPts val="1000"/>
              </a:spcAft>
              <a:buSzPts val="1800"/>
              <a:buChar char="●"/>
            </a:pPr>
            <a:endParaRPr sz="1400" dirty="0">
              <a:latin typeface="Arial"/>
              <a:ea typeface="Arial"/>
              <a:cs typeface="Arial"/>
              <a:sym typeface="Arial"/>
            </a:endParaRPr>
          </a:p>
        </p:txBody>
      </p:sp>
      <p:sp>
        <p:nvSpPr>
          <p:cNvPr id="14" name="Rectangle 13">
            <a:extLst>
              <a:ext uri="{FF2B5EF4-FFF2-40B4-BE49-F238E27FC236}">
                <a16:creationId xmlns:a16="http://schemas.microsoft.com/office/drawing/2014/main" id="{7DCE2BAB-90F8-436B-B6FD-F5AB20CA3897}"/>
              </a:ext>
            </a:extLst>
          </p:cNvPr>
          <p:cNvSpPr/>
          <p:nvPr/>
        </p:nvSpPr>
        <p:spPr>
          <a:xfrm>
            <a:off x="7643777" y="830027"/>
            <a:ext cx="1292265" cy="64585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E41A1D0D-3284-466C-90D8-173E4DE2C1C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898EAFA4-D82F-4B01-A0E9-A3DB4A9080FC}"/>
              </a:ext>
            </a:extLst>
          </p:cNvPr>
          <p:cNvSpPr/>
          <p:nvPr/>
        </p:nvSpPr>
        <p:spPr>
          <a:xfrm>
            <a:off x="7699760" y="890276"/>
            <a:ext cx="1170150" cy="511303"/>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Malkov</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20</a:t>
            </a:r>
          </a:p>
          <a:p>
            <a:pPr marL="0" lvl="1" algn="ctr" defTabSz="457189">
              <a:lnSpc>
                <a:spcPct val="90000"/>
              </a:lnSpc>
              <a:defRPr/>
            </a:pPr>
            <a:r>
              <a:rPr lang="en-US" sz="1300" b="1" kern="0" dirty="0">
                <a:solidFill>
                  <a:prstClr val="white"/>
                </a:solidFill>
                <a:latin typeface="Gill Sans" charset="0"/>
                <a:ea typeface="Gill Sans" charset="0"/>
                <a:cs typeface="Gill Sans" charset="0"/>
              </a:rPr>
              <a:t>Arxiv’16</a:t>
            </a:r>
          </a:p>
        </p:txBody>
      </p:sp>
      <p:sp>
        <p:nvSpPr>
          <p:cNvPr id="17" name="Title 1">
            <a:extLst>
              <a:ext uri="{FF2B5EF4-FFF2-40B4-BE49-F238E27FC236}">
                <a16:creationId xmlns:a16="http://schemas.microsoft.com/office/drawing/2014/main" id="{54689904-CE53-47B8-A3C3-3DAA4E21105E}"/>
              </a:ext>
            </a:extLst>
          </p:cNvPr>
          <p:cNvSpPr txBox="1">
            <a:spLocks/>
          </p:cNvSpPr>
          <p:nvPr/>
        </p:nvSpPr>
        <p:spPr>
          <a:xfrm>
            <a:off x="326136" y="544107"/>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HNSW</a:t>
            </a:r>
            <a:endParaRPr lang="en-US" sz="3600" dirty="0"/>
          </a:p>
        </p:txBody>
      </p:sp>
      <p:sp>
        <p:nvSpPr>
          <p:cNvPr id="18" name="TextBox 6">
            <a:extLst>
              <a:ext uri="{FF2B5EF4-FFF2-40B4-BE49-F238E27FC236}">
                <a16:creationId xmlns:a16="http://schemas.microsoft.com/office/drawing/2014/main" id="{BA1B0FF6-B6AB-4796-94B6-78ED2A5F362D}"/>
              </a:ext>
            </a:extLst>
          </p:cNvPr>
          <p:cNvSpPr txBox="1"/>
          <p:nvPr/>
        </p:nvSpPr>
        <p:spPr>
          <a:xfrm>
            <a:off x="67739" y="5631392"/>
            <a:ext cx="1706621" cy="338554"/>
          </a:xfrm>
          <a:prstGeom prst="rect">
            <a:avLst/>
          </a:prstGeom>
          <a:noFill/>
        </p:spPr>
        <p:txBody>
          <a:bodyPr wrap="none" rtlCol="0">
            <a:spAutoFit/>
          </a:bodyPr>
          <a:lstStyle/>
          <a:p>
            <a:r>
              <a:rPr lang="en-AU" sz="1600" i="1" dirty="0"/>
              <a:t>Slides by </a:t>
            </a:r>
            <a:r>
              <a:rPr lang="en-AU" sz="1600" dirty="0" err="1">
                <a:solidFill>
                  <a:srgbClr val="000000"/>
                </a:solidFill>
                <a:latin typeface="Segoe UI" panose="020B0502040204020203" pitchFamily="34" charset="0"/>
              </a:rPr>
              <a:t>Malkov</a:t>
            </a:r>
            <a:endParaRPr lang="en-AU" sz="1600" i="1" dirty="0"/>
          </a:p>
        </p:txBody>
      </p:sp>
      <p:sp>
        <p:nvSpPr>
          <p:cNvPr id="2" name="Espace réservé du pied de page 1">
            <a:extLst>
              <a:ext uri="{FF2B5EF4-FFF2-40B4-BE49-F238E27FC236}">
                <a16:creationId xmlns:a16="http://schemas.microsoft.com/office/drawing/2014/main" id="{E2F8DB1B-6826-41A6-A0AD-8AA68265CDFD}"/>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2DA488F1-2E9D-4A80-AAC5-2FB41D354D3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180</a:t>
            </a:fld>
            <a:endParaRPr lang="en-US" dirty="0"/>
          </a:p>
        </p:txBody>
      </p:sp>
    </p:spTree>
    <p:extLst>
      <p:ext uri="{BB962C8B-B14F-4D97-AF65-F5344CB8AC3E}">
        <p14:creationId xmlns:p14="http://schemas.microsoft.com/office/powerpoint/2010/main" val="409939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072298-157F-4DD6-9A41-DDF5E698AA41}"/>
              </a:ext>
            </a:extLst>
          </p:cNvPr>
          <p:cNvSpPr/>
          <p:nvPr/>
        </p:nvSpPr>
        <p:spPr>
          <a:xfrm>
            <a:off x="7643777" y="830025"/>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5" name="Rectangle 34">
            <a:extLst>
              <a:ext uri="{FF2B5EF4-FFF2-40B4-BE49-F238E27FC236}">
                <a16:creationId xmlns:a16="http://schemas.microsoft.com/office/drawing/2014/main" id="{9D99B751-3CC8-4335-ACFD-846949D4D66A}"/>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6" name="Rounded Rectangle 12">
            <a:extLst>
              <a:ext uri="{FF2B5EF4-FFF2-40B4-BE49-F238E27FC236}">
                <a16:creationId xmlns:a16="http://schemas.microsoft.com/office/drawing/2014/main" id="{24CFCC8E-4B45-4A60-9D35-DF019607EE56}"/>
              </a:ext>
            </a:extLst>
          </p:cNvPr>
          <p:cNvSpPr/>
          <p:nvPr/>
        </p:nvSpPr>
        <p:spPr>
          <a:xfrm>
            <a:off x="7699759" y="915914"/>
            <a:ext cx="1170150"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Fu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19</a:t>
            </a:r>
          </a:p>
        </p:txBody>
      </p:sp>
      <p:sp>
        <p:nvSpPr>
          <p:cNvPr id="37" name="Title 1">
            <a:extLst>
              <a:ext uri="{FF2B5EF4-FFF2-40B4-BE49-F238E27FC236}">
                <a16:creationId xmlns:a16="http://schemas.microsoft.com/office/drawing/2014/main" id="{DD06C442-31B7-4812-99ED-CBB1EAA66F83}"/>
              </a:ext>
            </a:extLst>
          </p:cNvPr>
          <p:cNvSpPr txBox="1">
            <a:spLocks/>
          </p:cNvSpPr>
          <p:nvPr/>
        </p:nvSpPr>
        <p:spPr>
          <a:xfrm>
            <a:off x="260390" y="513819"/>
            <a:ext cx="888361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accent1">
                    <a:lumMod val="75000"/>
                  </a:schemeClr>
                </a:solidFill>
              </a:rPr>
              <a:t>Navigating </a:t>
            </a:r>
            <a:r>
              <a:rPr lang="en-US" sz="3200" dirty="0" err="1">
                <a:solidFill>
                  <a:schemeClr val="accent1">
                    <a:lumMod val="75000"/>
                  </a:schemeClr>
                </a:solidFill>
              </a:rPr>
              <a:t>Speading</a:t>
            </a:r>
            <a:r>
              <a:rPr lang="en-US" sz="3200" dirty="0">
                <a:solidFill>
                  <a:schemeClr val="accent1">
                    <a:lumMod val="75000"/>
                  </a:schemeClr>
                </a:solidFill>
              </a:rPr>
              <a:t>-out Graph (NSG)</a:t>
            </a:r>
            <a:endParaRPr lang="en-US" sz="3200" dirty="0"/>
          </a:p>
        </p:txBody>
      </p:sp>
      <p:sp>
        <p:nvSpPr>
          <p:cNvPr id="39" name="Content Placeholder 2">
            <a:extLst>
              <a:ext uri="{FF2B5EF4-FFF2-40B4-BE49-F238E27FC236}">
                <a16:creationId xmlns:a16="http://schemas.microsoft.com/office/drawing/2014/main" id="{EBAD9C4D-37E3-43A2-9F76-A285D53A194D}"/>
              </a:ext>
            </a:extLst>
          </p:cNvPr>
          <p:cNvSpPr txBox="1">
            <a:spLocks/>
          </p:cNvSpPr>
          <p:nvPr/>
        </p:nvSpPr>
        <p:spPr>
          <a:xfrm>
            <a:off x="412678" y="1679535"/>
            <a:ext cx="5860800" cy="4495800"/>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r>
              <a:rPr lang="en-AU" sz="1600" dirty="0"/>
              <a:t>RNGs do not guarantee monotonic search</a:t>
            </a:r>
          </a:p>
          <a:p>
            <a:pPr lvl="1"/>
            <a:r>
              <a:rPr lang="en-AU" sz="1400" dirty="0"/>
              <a:t>There exists at least one monotonic path. Following this path, the query can be approached with the distance decreasing monotonically</a:t>
            </a:r>
          </a:p>
          <a:p>
            <a:r>
              <a:rPr lang="en-AU" sz="1600" dirty="0"/>
              <a:t>Propose a Monotonic RNG (MRNG)</a:t>
            </a:r>
          </a:p>
          <a:p>
            <a:r>
              <a:rPr lang="en-AU" sz="1600" dirty="0"/>
              <a:t>Build an approximate </a:t>
            </a:r>
            <a:r>
              <a:rPr lang="en-AU" sz="1600" i="1" dirty="0" err="1"/>
              <a:t>k</a:t>
            </a:r>
            <a:r>
              <a:rPr lang="en-AU" sz="1600" dirty="0" err="1"/>
              <a:t>NN</a:t>
            </a:r>
            <a:r>
              <a:rPr lang="en-AU" sz="1600" dirty="0"/>
              <a:t> graph.</a:t>
            </a:r>
          </a:p>
          <a:p>
            <a:r>
              <a:rPr lang="en-AU" sz="1600" dirty="0"/>
              <a:t>Find the </a:t>
            </a:r>
            <a:r>
              <a:rPr lang="en-AU" sz="1600" i="1" u="sng" dirty="0"/>
              <a:t>Navigating Node</a:t>
            </a:r>
            <a:r>
              <a:rPr lang="en-AU" sz="1600" i="1" dirty="0"/>
              <a:t>. (A</a:t>
            </a:r>
            <a:r>
              <a:rPr lang="en-AU" sz="1600" dirty="0"/>
              <a:t>ll search will start with this fixed node </a:t>
            </a:r>
            <a:r>
              <a:rPr lang="en-US" altLang="zh-CN" sz="1600" dirty="0"/>
              <a:t>– center of the graph </a:t>
            </a:r>
            <a:r>
              <a:rPr lang="en-AU" sz="1600" dirty="0"/>
              <a:t>).</a:t>
            </a:r>
          </a:p>
          <a:p>
            <a:r>
              <a:rPr lang="en-AU" sz="1600" dirty="0"/>
              <a:t>For each node p, find a relatively small candidate neighbour set. (</a:t>
            </a:r>
            <a:r>
              <a:rPr lang="en-AU" sz="1600" i="1" dirty="0"/>
              <a:t>sparse</a:t>
            </a:r>
            <a:r>
              <a:rPr lang="en-AU" sz="1600" dirty="0"/>
              <a:t>)</a:t>
            </a:r>
          </a:p>
          <a:p>
            <a:r>
              <a:rPr lang="en-AU" sz="1600" dirty="0"/>
              <a:t>Select the edges for p according to the definition </a:t>
            </a:r>
          </a:p>
          <a:p>
            <a:pPr marL="0" indent="0">
              <a:buNone/>
            </a:pPr>
            <a:r>
              <a:rPr lang="en-AU" sz="1600" dirty="0"/>
              <a:t>    of MRNG. (</a:t>
            </a:r>
            <a:r>
              <a:rPr lang="en-AU" sz="1600" i="1" dirty="0"/>
              <a:t>low complexity</a:t>
            </a:r>
            <a:r>
              <a:rPr lang="en-AU" sz="1600" dirty="0"/>
              <a:t>)</a:t>
            </a:r>
          </a:p>
          <a:p>
            <a:r>
              <a:rPr lang="en-AU" sz="1600" dirty="0"/>
              <a:t>leverage Depth-First-Search tree (</a:t>
            </a:r>
            <a:r>
              <a:rPr lang="en-AU" sz="1600" i="1" dirty="0"/>
              <a:t>connectivity</a:t>
            </a:r>
            <a:r>
              <a:rPr lang="en-AU" sz="1600" dirty="0"/>
              <a:t>)</a:t>
            </a:r>
          </a:p>
        </p:txBody>
      </p:sp>
      <p:sp>
        <p:nvSpPr>
          <p:cNvPr id="11" name="TextBox 6">
            <a:extLst>
              <a:ext uri="{FF2B5EF4-FFF2-40B4-BE49-F238E27FC236}">
                <a16:creationId xmlns:a16="http://schemas.microsoft.com/office/drawing/2014/main" id="{02AA7FCC-2630-476F-9F8D-C7A70149CE04}"/>
              </a:ext>
            </a:extLst>
          </p:cNvPr>
          <p:cNvSpPr txBox="1"/>
          <p:nvPr/>
        </p:nvSpPr>
        <p:spPr>
          <a:xfrm>
            <a:off x="114038" y="6175335"/>
            <a:ext cx="1268296" cy="338554"/>
          </a:xfrm>
          <a:prstGeom prst="rect">
            <a:avLst/>
          </a:prstGeom>
          <a:noFill/>
        </p:spPr>
        <p:txBody>
          <a:bodyPr wrap="none" rtlCol="0">
            <a:spAutoFit/>
          </a:bodyPr>
          <a:lstStyle/>
          <a:p>
            <a:r>
              <a:rPr lang="en-AU" sz="1600" i="1" dirty="0"/>
              <a:t>Slides by </a:t>
            </a:r>
            <a:r>
              <a:rPr lang="en-AU" sz="1600" dirty="0">
                <a:solidFill>
                  <a:srgbClr val="000000"/>
                </a:solidFill>
                <a:latin typeface="Segoe UI" panose="020B0502040204020203" pitchFamily="34" charset="0"/>
              </a:rPr>
              <a:t>Fu</a:t>
            </a:r>
            <a:endParaRPr lang="en-AU" sz="1600" i="1" dirty="0"/>
          </a:p>
        </p:txBody>
      </p:sp>
      <p:pic>
        <p:nvPicPr>
          <p:cNvPr id="14" name="Content Placeholder 11">
            <a:extLst>
              <a:ext uri="{FF2B5EF4-FFF2-40B4-BE49-F238E27FC236}">
                <a16:creationId xmlns:a16="http://schemas.microsoft.com/office/drawing/2014/main" id="{BB8E8311-C09D-4B12-817A-5226F68CB5E5}"/>
              </a:ext>
            </a:extLst>
          </p:cNvPr>
          <p:cNvPicPr>
            <a:picLocks noChangeAspect="1"/>
          </p:cNvPicPr>
          <p:nvPr/>
        </p:nvPicPr>
        <p:blipFill>
          <a:blip r:embed="rId3"/>
          <a:stretch>
            <a:fillRect/>
          </a:stretch>
        </p:blipFill>
        <p:spPr>
          <a:xfrm>
            <a:off x="6044545" y="2008352"/>
            <a:ext cx="3099455" cy="1990031"/>
          </a:xfrm>
          <a:prstGeom prst="rect">
            <a:avLst/>
          </a:prstGeom>
        </p:spPr>
      </p:pic>
      <p:sp>
        <p:nvSpPr>
          <p:cNvPr id="2" name="Espace réservé du pied de page 1">
            <a:extLst>
              <a:ext uri="{FF2B5EF4-FFF2-40B4-BE49-F238E27FC236}">
                <a16:creationId xmlns:a16="http://schemas.microsoft.com/office/drawing/2014/main" id="{6F804177-25F5-4D10-9E3C-8D518B406DE7}"/>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60F1F131-DE1E-430B-8028-142FC050AD5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181</a:t>
            </a:fld>
            <a:endParaRPr lang="en-US" dirty="0"/>
          </a:p>
        </p:txBody>
      </p:sp>
    </p:spTree>
    <p:extLst>
      <p:ext uri="{BB962C8B-B14F-4D97-AF65-F5344CB8AC3E}">
        <p14:creationId xmlns:p14="http://schemas.microsoft.com/office/powerpoint/2010/main" val="876167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p:txBody>
          <a:bodyPr/>
          <a:lstStyle/>
          <a:p>
            <a:r>
              <a:rPr lang="en-US" dirty="0"/>
              <a:t>Other tutorials</a:t>
            </a:r>
          </a:p>
        </p:txBody>
      </p:sp>
      <p:sp>
        <p:nvSpPr>
          <p:cNvPr id="3" name="Espace réservé du pied de page 2">
            <a:extLst>
              <a:ext uri="{FF2B5EF4-FFF2-40B4-BE49-F238E27FC236}">
                <a16:creationId xmlns:a16="http://schemas.microsoft.com/office/drawing/2014/main" id="{0953DDC3-8143-4231-8D72-03184F1DA7DB}"/>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1B8B913-773C-4952-AD7E-CB5B8BB8CABE}"/>
              </a:ext>
            </a:extLst>
          </p:cNvPr>
          <p:cNvSpPr>
            <a:spLocks noGrp="1"/>
          </p:cNvSpPr>
          <p:nvPr>
            <p:ph type="sldNum" sz="quarter" idx="12"/>
          </p:nvPr>
        </p:nvSpPr>
        <p:spPr/>
        <p:txBody>
          <a:bodyPr/>
          <a:lstStyle/>
          <a:p>
            <a:fld id="{B5C6C3C4-1F13-A745-94B4-FF34C1932FEB}" type="slidenum">
              <a:rPr lang="en-US" smtClean="0"/>
              <a:pPr/>
              <a:t>182</a:t>
            </a:fld>
            <a:endParaRPr lang="en-US" dirty="0"/>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698000"/>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000" dirty="0"/>
              <a:t>for a more complete and detailed presentation, see tutorials:</a:t>
            </a:r>
            <a:endParaRPr lang="en-US" sz="1000" dirty="0"/>
          </a:p>
          <a:p>
            <a:pPr lvl="1"/>
            <a:endParaRPr lang="en-US" sz="1800" i="1" dirty="0"/>
          </a:p>
          <a:p>
            <a:pPr lvl="1"/>
            <a:r>
              <a:rPr lang="fr-MA" sz="1800" i="0" u="none" strike="noStrike" dirty="0" err="1">
                <a:effectLst/>
                <a:hlinkClick r:id="rId3">
                  <a:extLst>
                    <a:ext uri="{A12FA001-AC4F-418D-AE19-62706E023703}">
                      <ahyp:hlinkClr xmlns:ahyp="http://schemas.microsoft.com/office/drawing/2018/hyperlinkcolor" val="tx"/>
                    </a:ext>
                  </a:extLst>
                </a:hlinkClick>
              </a:rPr>
              <a:t>Jianbin</a:t>
            </a:r>
            <a:r>
              <a:rPr lang="fr-MA" sz="1800" i="0" u="none" strike="noStrike" dirty="0">
                <a:effectLst/>
                <a:hlinkClick r:id="rId3">
                  <a:extLst>
                    <a:ext uri="{A12FA001-AC4F-418D-AE19-62706E023703}">
                      <ahyp:hlinkClr xmlns:ahyp="http://schemas.microsoft.com/office/drawing/2018/hyperlinkcolor" val="tx"/>
                    </a:ext>
                  </a:extLst>
                </a:hlinkClick>
              </a:rPr>
              <a:t> Qin</a:t>
            </a:r>
            <a:r>
              <a:rPr lang="fr-MA" sz="1800" i="0" dirty="0">
                <a:effectLst/>
              </a:rPr>
              <a:t>, Wei Wang, </a:t>
            </a:r>
            <a:r>
              <a:rPr lang="fr-MA" sz="1800" i="0" u="none" strike="noStrike" dirty="0">
                <a:effectLst/>
                <a:hlinkClick r:id="rId4">
                  <a:extLst>
                    <a:ext uri="{A12FA001-AC4F-418D-AE19-62706E023703}">
                      <ahyp:hlinkClr xmlns:ahyp="http://schemas.microsoft.com/office/drawing/2018/hyperlinkcolor" val="tx"/>
                    </a:ext>
                  </a:extLst>
                </a:hlinkClick>
              </a:rPr>
              <a:t>Chuan Xiao</a:t>
            </a:r>
            <a:r>
              <a:rPr lang="fr-MA" sz="1800" i="0" dirty="0">
                <a:effectLst/>
              </a:rPr>
              <a:t>, </a:t>
            </a:r>
            <a:r>
              <a:rPr lang="fr-MA" sz="1800" i="0" u="none" strike="noStrike" dirty="0">
                <a:effectLst/>
                <a:hlinkClick r:id="rId5">
                  <a:extLst>
                    <a:ext uri="{A12FA001-AC4F-418D-AE19-62706E023703}">
                      <ahyp:hlinkClr xmlns:ahyp="http://schemas.microsoft.com/office/drawing/2018/hyperlinkcolor" val="tx"/>
                    </a:ext>
                  </a:extLst>
                </a:hlinkClick>
              </a:rPr>
              <a:t>Ying Zhang</a:t>
            </a:r>
            <a:r>
              <a:rPr lang="fr-MA" sz="1800" i="0" dirty="0">
                <a:effectLst/>
              </a:rPr>
              <a:t>: </a:t>
            </a:r>
            <a:r>
              <a:rPr lang="fr-MA" sz="1800" i="0" dirty="0" err="1">
                <a:effectLst/>
              </a:rPr>
              <a:t>Similarity</a:t>
            </a:r>
            <a:r>
              <a:rPr lang="fr-MA" sz="1800" i="0" dirty="0">
                <a:effectLst/>
              </a:rPr>
              <a:t> </a:t>
            </a:r>
            <a:r>
              <a:rPr lang="fr-MA" sz="1800" i="0" dirty="0" err="1">
                <a:effectLst/>
              </a:rPr>
              <a:t>Query</a:t>
            </a:r>
            <a:r>
              <a:rPr lang="fr-MA" sz="1800" i="0" dirty="0">
                <a:effectLst/>
              </a:rPr>
              <a:t> </a:t>
            </a:r>
            <a:r>
              <a:rPr lang="fr-MA" sz="1800" i="0" dirty="0" err="1">
                <a:effectLst/>
              </a:rPr>
              <a:t>Processing</a:t>
            </a:r>
            <a:r>
              <a:rPr lang="fr-MA" sz="1800" i="0" dirty="0">
                <a:effectLst/>
              </a:rPr>
              <a:t> for High-</a:t>
            </a:r>
            <a:r>
              <a:rPr lang="fr-MA" sz="1800" i="0" dirty="0" err="1">
                <a:effectLst/>
              </a:rPr>
              <a:t>Dimensional</a:t>
            </a:r>
            <a:r>
              <a:rPr lang="fr-MA" sz="1800" i="0" dirty="0">
                <a:effectLst/>
              </a:rPr>
              <a:t> Data. </a:t>
            </a:r>
            <a:r>
              <a:rPr lang="fr-MA" sz="1800" i="0" u="none" strike="noStrike" dirty="0">
                <a:effectLst/>
                <a:hlinkClick r:id="rId6">
                  <a:extLst>
                    <a:ext uri="{A12FA001-AC4F-418D-AE19-62706E023703}">
                      <ahyp:hlinkClr xmlns:ahyp="http://schemas.microsoft.com/office/drawing/2018/hyperlinkcolor" val="tx"/>
                    </a:ext>
                  </a:extLst>
                </a:hlinkClick>
              </a:rPr>
              <a:t>PVLDB. 13(12)</a:t>
            </a:r>
            <a:r>
              <a:rPr lang="fr-MA" sz="1800" i="0" dirty="0">
                <a:effectLst/>
              </a:rPr>
              <a:t>: 3437-3440 (2020).</a:t>
            </a:r>
            <a:endParaRPr lang="en-US" sz="1800" dirty="0">
              <a:effectLst/>
            </a:endParaRPr>
          </a:p>
          <a:p>
            <a:pPr lvl="1"/>
            <a:endParaRPr lang="en-US" sz="1800" i="1" dirty="0"/>
          </a:p>
          <a:p>
            <a:pPr lvl="1"/>
            <a:r>
              <a:rPr lang="en-US" sz="1800" i="1" dirty="0"/>
              <a:t>Karima </a:t>
            </a:r>
            <a:r>
              <a:rPr lang="en-US" sz="1800" i="1" dirty="0" err="1"/>
              <a:t>Echihabi</a:t>
            </a:r>
            <a:r>
              <a:rPr lang="en-US" sz="1800" i="1" dirty="0"/>
              <a:t>, Kostas </a:t>
            </a:r>
            <a:r>
              <a:rPr lang="en-US" sz="1800" i="1" dirty="0" err="1"/>
              <a:t>Zoumpatianos</a:t>
            </a:r>
            <a:r>
              <a:rPr lang="en-US" sz="1800" i="1" dirty="0"/>
              <a:t>, Themis Palpanas. High-Dimensional Similarity Search for Scalable Data Science. ICDE 2021</a:t>
            </a:r>
          </a:p>
          <a:p>
            <a:endParaRPr lang="en-US" dirty="0"/>
          </a:p>
        </p:txBody>
      </p:sp>
    </p:spTree>
    <p:extLst>
      <p:ext uri="{BB962C8B-B14F-4D97-AF65-F5344CB8AC3E}">
        <p14:creationId xmlns:p14="http://schemas.microsoft.com/office/powerpoint/2010/main" val="18828171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3722190" y="4364958"/>
            <a:ext cx="5004716"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Modern Hardware </a:t>
            </a:r>
          </a:p>
          <a:p>
            <a:r>
              <a:rPr lang="en-US" dirty="0"/>
              <a:t>&amp; Distribution</a:t>
            </a:r>
          </a:p>
        </p:txBody>
      </p:sp>
    </p:spTree>
    <p:extLst>
      <p:ext uri="{BB962C8B-B14F-4D97-AF65-F5344CB8AC3E}">
        <p14:creationId xmlns:p14="http://schemas.microsoft.com/office/powerpoint/2010/main" val="15685116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Haghani-EDBT’09</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Distributed LSH</a:t>
            </a:r>
            <a:endParaRPr lang="en-US" sz="3600" dirty="0"/>
          </a:p>
        </p:txBody>
      </p:sp>
      <p:sp>
        <p:nvSpPr>
          <p:cNvPr id="3" name="Espace réservé du numéro de diapositive 2">
            <a:extLst>
              <a:ext uri="{FF2B5EF4-FFF2-40B4-BE49-F238E27FC236}">
                <a16:creationId xmlns:a16="http://schemas.microsoft.com/office/drawing/2014/main" id="{9839E9A0-8585-4B6C-B7BD-73E13768EE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184</a:t>
            </a:fld>
            <a:endParaRPr lang="en-US" dirty="0"/>
          </a:p>
        </p:txBody>
      </p:sp>
      <p:sp>
        <p:nvSpPr>
          <p:cNvPr id="14" name="Content Placeholder 2">
            <a:extLst>
              <a:ext uri="{FF2B5EF4-FFF2-40B4-BE49-F238E27FC236}">
                <a16:creationId xmlns:a16="http://schemas.microsoft.com/office/drawing/2014/main" id="{B2F5A76E-6DDC-426F-83A3-E21DBA229C7B}"/>
              </a:ext>
            </a:extLst>
          </p:cNvPr>
          <p:cNvSpPr txBox="1">
            <a:spLocks/>
          </p:cNvSpPr>
          <p:nvPr/>
        </p:nvSpPr>
        <p:spPr>
          <a:xfrm>
            <a:off x="214262" y="1342938"/>
            <a:ext cx="8929738"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200" dirty="0"/>
              <a:t>A two-level mapping strategy</a:t>
            </a:r>
          </a:p>
          <a:p>
            <a:pPr lvl="1"/>
            <a:r>
              <a:rPr lang="en-US" sz="1800" dirty="0"/>
              <a:t>Condition 1: assign buckets likely to hold similar data to the same peer. </a:t>
            </a:r>
          </a:p>
          <a:p>
            <a:pPr lvl="1"/>
            <a:r>
              <a:rPr lang="en-US" sz="1800" dirty="0"/>
              <a:t> Condition 2: have a predictable output distribution which fosters fair load balancing.</a:t>
            </a:r>
          </a:p>
          <a:p>
            <a:r>
              <a:rPr lang="en-US" sz="2400" dirty="0"/>
              <a:t>Theoretical guarantees on locality preserving properties of the mapping</a:t>
            </a:r>
          </a:p>
          <a:p>
            <a:r>
              <a:rPr lang="en-US" sz="2200" dirty="0"/>
              <a:t>Significant improvement over state-of-the-art</a:t>
            </a:r>
          </a:p>
          <a:p>
            <a:endParaRPr lang="en-US" sz="2400" dirty="0"/>
          </a:p>
          <a:p>
            <a:endParaRPr lang="en-US" sz="2400" dirty="0"/>
          </a:p>
          <a:p>
            <a:pPr marL="109725" indent="0">
              <a:buNone/>
            </a:pPr>
            <a:endParaRPr lang="en-US" sz="2400" dirty="0"/>
          </a:p>
        </p:txBody>
      </p:sp>
      <p:pic>
        <p:nvPicPr>
          <p:cNvPr id="5" name="Image 4" descr="Une image contenant texte&#10;&#10;Description générée automatiquement">
            <a:extLst>
              <a:ext uri="{FF2B5EF4-FFF2-40B4-BE49-F238E27FC236}">
                <a16:creationId xmlns:a16="http://schemas.microsoft.com/office/drawing/2014/main" id="{27BD75DB-5C9B-48E3-9E3E-D2593B2D824C}"/>
              </a:ext>
            </a:extLst>
          </p:cNvPr>
          <p:cNvPicPr>
            <a:picLocks noChangeAspect="1"/>
          </p:cNvPicPr>
          <p:nvPr/>
        </p:nvPicPr>
        <p:blipFill rotWithShape="1">
          <a:blip r:embed="rId3"/>
          <a:srcRect l="50979" t="53301" r="11414" b="24765"/>
          <a:stretch/>
        </p:blipFill>
        <p:spPr>
          <a:xfrm>
            <a:off x="100156" y="3991724"/>
            <a:ext cx="9043844" cy="2802332"/>
          </a:xfrm>
          <a:prstGeom prst="rect">
            <a:avLst/>
          </a:prstGeom>
        </p:spPr>
      </p:pic>
      <p:sp>
        <p:nvSpPr>
          <p:cNvPr id="13" name="Espace réservé du pied de page 1">
            <a:extLst>
              <a:ext uri="{FF2B5EF4-FFF2-40B4-BE49-F238E27FC236}">
                <a16:creationId xmlns:a16="http://schemas.microsoft.com/office/drawing/2014/main" id="{31A52128-0365-477B-9659-C1C9538B6396}"/>
              </a:ext>
            </a:extLst>
          </p:cNvPr>
          <p:cNvSpPr>
            <a:spLocks noGrp="1"/>
          </p:cNvSpPr>
          <p:nvPr>
            <p:ph type="ftr" sz="quarter" idx="11"/>
          </p:nvPr>
        </p:nvSpPr>
        <p:spPr>
          <a:xfrm>
            <a:off x="5133109" y="6681774"/>
            <a:ext cx="3980670" cy="228599"/>
          </a:xfrm>
        </p:spPr>
        <p:txBody>
          <a:bodyPr/>
          <a:lstStyle/>
          <a:p>
            <a:r>
              <a:rPr lang="en-US" dirty="0" err="1"/>
              <a:t>Echihabi</a:t>
            </a:r>
            <a:r>
              <a:rPr lang="en-US" dirty="0"/>
              <a:t>, </a:t>
            </a:r>
            <a:r>
              <a:rPr lang="en-US" dirty="0" err="1"/>
              <a:t>Zoumpatianos</a:t>
            </a:r>
            <a:r>
              <a:rPr lang="en-US" dirty="0"/>
              <a:t>, Palpanas - VLDB 2021</a:t>
            </a:r>
          </a:p>
        </p:txBody>
      </p:sp>
    </p:spTree>
    <p:extLst>
      <p:ext uri="{BB962C8B-B14F-4D97-AF65-F5344CB8AC3E}">
        <p14:creationId xmlns:p14="http://schemas.microsoft.com/office/powerpoint/2010/main" val="26087152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Bahmani-CIKM’12</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Layered LSH</a:t>
            </a:r>
            <a:endParaRPr lang="en-US" sz="3600" dirty="0"/>
          </a:p>
        </p:txBody>
      </p:sp>
      <p:sp>
        <p:nvSpPr>
          <p:cNvPr id="2" name="Espace réservé du pied de page 1">
            <a:extLst>
              <a:ext uri="{FF2B5EF4-FFF2-40B4-BE49-F238E27FC236}">
                <a16:creationId xmlns:a16="http://schemas.microsoft.com/office/drawing/2014/main" id="{4E111B45-FDDD-4148-AE61-69535E668E18}"/>
              </a:ext>
            </a:extLst>
          </p:cNvPr>
          <p:cNvSpPr>
            <a:spLocks noGrp="1"/>
          </p:cNvSpPr>
          <p:nvPr>
            <p:ph type="ftr" sz="quarter" idx="11"/>
          </p:nvPr>
        </p:nvSpPr>
        <p:spPr>
          <a:xfrm>
            <a:off x="5133109" y="6681774"/>
            <a:ext cx="3980670" cy="228599"/>
          </a:xfrm>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9839E9A0-8585-4B6C-B7BD-73E13768EE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185</a:t>
            </a:fld>
            <a:endParaRPr lang="en-US" dirty="0"/>
          </a:p>
        </p:txBody>
      </p:sp>
      <p:sp>
        <p:nvSpPr>
          <p:cNvPr id="14" name="Content Placeholder 2">
            <a:extLst>
              <a:ext uri="{FF2B5EF4-FFF2-40B4-BE49-F238E27FC236}">
                <a16:creationId xmlns:a16="http://schemas.microsoft.com/office/drawing/2014/main" id="{B2F5A76E-6DDC-426F-83A3-E21DBA229C7B}"/>
              </a:ext>
            </a:extLst>
          </p:cNvPr>
          <p:cNvSpPr txBox="1">
            <a:spLocks/>
          </p:cNvSpPr>
          <p:nvPr/>
        </p:nvSpPr>
        <p:spPr>
          <a:xfrm>
            <a:off x="248090" y="1816853"/>
            <a:ext cx="8929738"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One of the early works</a:t>
            </a:r>
          </a:p>
          <a:p>
            <a:r>
              <a:rPr lang="en-US" sz="2400" dirty="0"/>
              <a:t>Entropy-based LSH in Euclidean space</a:t>
            </a:r>
          </a:p>
          <a:p>
            <a:r>
              <a:rPr lang="en-US" sz="2400" dirty="0"/>
              <a:t>Apache Hadoop for disk-based version</a:t>
            </a:r>
          </a:p>
          <a:p>
            <a:r>
              <a:rPr lang="en-US" sz="2400" dirty="0"/>
              <a:t>Twitter storm for in-memory version</a:t>
            </a:r>
          </a:p>
          <a:p>
            <a:r>
              <a:rPr lang="en-US" sz="2400" dirty="0"/>
              <a:t>Theoretical guarantees </a:t>
            </a:r>
          </a:p>
          <a:p>
            <a:pPr lvl="1"/>
            <a:r>
              <a:rPr lang="en-US" sz="2400" dirty="0"/>
              <a:t>Only for the single hash tables setting</a:t>
            </a:r>
          </a:p>
        </p:txBody>
      </p:sp>
    </p:spTree>
    <p:extLst>
      <p:ext uri="{BB962C8B-B14F-4D97-AF65-F5344CB8AC3E}">
        <p14:creationId xmlns:p14="http://schemas.microsoft.com/office/powerpoint/2010/main" val="22397244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Sundaram-PVLDB’13</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PLSH</a:t>
            </a:r>
            <a:endParaRPr lang="en-US" sz="3600" dirty="0"/>
          </a:p>
        </p:txBody>
      </p:sp>
      <p:sp>
        <p:nvSpPr>
          <p:cNvPr id="3" name="Espace réservé du numéro de diapositive 2">
            <a:extLst>
              <a:ext uri="{FF2B5EF4-FFF2-40B4-BE49-F238E27FC236}">
                <a16:creationId xmlns:a16="http://schemas.microsoft.com/office/drawing/2014/main" id="{9839E9A0-8585-4B6C-B7BD-73E13768EE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186</a:t>
            </a:fld>
            <a:endParaRPr lang="en-US" dirty="0"/>
          </a:p>
        </p:txBody>
      </p:sp>
      <p:sp>
        <p:nvSpPr>
          <p:cNvPr id="14" name="Content Placeholder 2">
            <a:extLst>
              <a:ext uri="{FF2B5EF4-FFF2-40B4-BE49-F238E27FC236}">
                <a16:creationId xmlns:a16="http://schemas.microsoft.com/office/drawing/2014/main" id="{B2F5A76E-6DDC-426F-83A3-E21DBA229C7B}"/>
              </a:ext>
            </a:extLst>
          </p:cNvPr>
          <p:cNvSpPr txBox="1">
            <a:spLocks/>
          </p:cNvSpPr>
          <p:nvPr/>
        </p:nvSpPr>
        <p:spPr>
          <a:xfrm>
            <a:off x="214262" y="1466731"/>
            <a:ext cx="8929738"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200" dirty="0"/>
              <a:t>In-memory, multi-core, distributed LSH </a:t>
            </a:r>
          </a:p>
          <a:p>
            <a:pPr lvl="1"/>
            <a:r>
              <a:rPr lang="en-US" sz="2000" dirty="0"/>
              <a:t>Designed for text data (angular distance)</a:t>
            </a:r>
          </a:p>
          <a:p>
            <a:r>
              <a:rPr lang="en-US" sz="2200" dirty="0"/>
              <a:t>Main idea</a:t>
            </a:r>
          </a:p>
          <a:p>
            <a:pPr lvl="1"/>
            <a:r>
              <a:rPr lang="en-US" sz="2000" dirty="0"/>
              <a:t>Use a caching strategy to improve online index construction</a:t>
            </a:r>
          </a:p>
          <a:p>
            <a:pPr lvl="1"/>
            <a:r>
              <a:rPr lang="en-US" sz="2000" dirty="0"/>
              <a:t>Insert-optimized delta tables to hold indexes of new data </a:t>
            </a:r>
          </a:p>
          <a:p>
            <a:pPr lvl="2"/>
            <a:r>
              <a:rPr lang="en-US" sz="1600" dirty="0"/>
              <a:t>Merge periodically with main index structures</a:t>
            </a:r>
          </a:p>
          <a:p>
            <a:pPr lvl="1"/>
            <a:r>
              <a:rPr lang="en-US" sz="1800" dirty="0"/>
              <a:t>Eliminate duplicate data using a bitmap-based strategy</a:t>
            </a:r>
          </a:p>
          <a:p>
            <a:pPr lvl="1"/>
            <a:r>
              <a:rPr lang="en-US" sz="1800" dirty="0"/>
              <a:t>Model to predict performance </a:t>
            </a:r>
          </a:p>
          <a:p>
            <a:r>
              <a:rPr lang="en-US" sz="2000" dirty="0"/>
              <a:t>Experiments on a billion-tweet dataset on 100 nodes </a:t>
            </a:r>
          </a:p>
          <a:p>
            <a:pPr lvl="1"/>
            <a:r>
              <a:rPr lang="en-US" sz="1800" dirty="0"/>
              <a:t>1-2.5 </a:t>
            </a:r>
            <a:r>
              <a:rPr lang="en-US" sz="1800" dirty="0" err="1"/>
              <a:t>ms</a:t>
            </a:r>
            <a:r>
              <a:rPr lang="en-US" sz="1800" dirty="0"/>
              <a:t> per query</a:t>
            </a:r>
          </a:p>
          <a:p>
            <a:pPr lvl="1"/>
            <a:r>
              <a:rPr lang="en-US" sz="1800" dirty="0"/>
              <a:t>Streaming 100 millions of tweets per day</a:t>
            </a:r>
          </a:p>
          <a:p>
            <a:pPr lvl="1"/>
            <a:endParaRPr lang="en-US" sz="1800" dirty="0"/>
          </a:p>
          <a:p>
            <a:pPr lvl="1"/>
            <a:endParaRPr lang="en-US" sz="1800" dirty="0"/>
          </a:p>
          <a:p>
            <a:endParaRPr lang="en-US" sz="2400" dirty="0"/>
          </a:p>
          <a:p>
            <a:endParaRPr lang="en-US" sz="2400" dirty="0"/>
          </a:p>
          <a:p>
            <a:pPr marL="109725" indent="0">
              <a:buNone/>
            </a:pPr>
            <a:endParaRPr lang="en-US" sz="2400" dirty="0"/>
          </a:p>
        </p:txBody>
      </p:sp>
      <p:sp>
        <p:nvSpPr>
          <p:cNvPr id="13" name="Espace réservé du pied de page 1">
            <a:extLst>
              <a:ext uri="{FF2B5EF4-FFF2-40B4-BE49-F238E27FC236}">
                <a16:creationId xmlns:a16="http://schemas.microsoft.com/office/drawing/2014/main" id="{31A52128-0365-477B-9659-C1C9538B6396}"/>
              </a:ext>
            </a:extLst>
          </p:cNvPr>
          <p:cNvSpPr>
            <a:spLocks noGrp="1"/>
          </p:cNvSpPr>
          <p:nvPr>
            <p:ph type="ftr" sz="quarter" idx="11"/>
          </p:nvPr>
        </p:nvSpPr>
        <p:spPr>
          <a:xfrm>
            <a:off x="5133109" y="6681774"/>
            <a:ext cx="3980670" cy="228599"/>
          </a:xfrm>
        </p:spPr>
        <p:txBody>
          <a:bodyPr/>
          <a:lstStyle/>
          <a:p>
            <a:r>
              <a:rPr lang="en-US" dirty="0" err="1"/>
              <a:t>Echihabi</a:t>
            </a:r>
            <a:r>
              <a:rPr lang="en-US" dirty="0"/>
              <a:t>, </a:t>
            </a:r>
            <a:r>
              <a:rPr lang="en-US" dirty="0" err="1"/>
              <a:t>Zoumpatianos</a:t>
            </a:r>
            <a:r>
              <a:rPr lang="en-US" dirty="0"/>
              <a:t>, Palpanas - VLDB 2021</a:t>
            </a:r>
          </a:p>
        </p:txBody>
      </p:sp>
    </p:spTree>
    <p:extLst>
      <p:ext uri="{BB962C8B-B14F-4D97-AF65-F5344CB8AC3E}">
        <p14:creationId xmlns:p14="http://schemas.microsoft.com/office/powerpoint/2010/main" val="108217610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Durmaz-PLR’19</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RDH</a:t>
            </a:r>
            <a:endParaRPr lang="en-US" sz="3600" dirty="0"/>
          </a:p>
        </p:txBody>
      </p:sp>
      <p:sp>
        <p:nvSpPr>
          <p:cNvPr id="2" name="Espace réservé du pied de page 1">
            <a:extLst>
              <a:ext uri="{FF2B5EF4-FFF2-40B4-BE49-F238E27FC236}">
                <a16:creationId xmlns:a16="http://schemas.microsoft.com/office/drawing/2014/main" id="{4E111B45-FDDD-4148-AE61-69535E668E1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9839E9A0-8585-4B6C-B7BD-73E13768EE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187</a:t>
            </a:fld>
            <a:endParaRPr lang="en-US" dirty="0"/>
          </a:p>
        </p:txBody>
      </p:sp>
      <p:sp>
        <p:nvSpPr>
          <p:cNvPr id="14" name="Content Placeholder 2">
            <a:extLst>
              <a:ext uri="{FF2B5EF4-FFF2-40B4-BE49-F238E27FC236}">
                <a16:creationId xmlns:a16="http://schemas.microsoft.com/office/drawing/2014/main" id="{B2F5A76E-6DDC-426F-83A3-E21DBA229C7B}"/>
              </a:ext>
            </a:extLst>
          </p:cNvPr>
          <p:cNvSpPr txBox="1">
            <a:spLocks/>
          </p:cNvSpPr>
          <p:nvPr/>
        </p:nvSpPr>
        <p:spPr>
          <a:xfrm>
            <a:off x="261381" y="1578120"/>
            <a:ext cx="8929738"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Distributed similarity search for images</a:t>
            </a:r>
          </a:p>
          <a:p>
            <a:r>
              <a:rPr lang="en-US" sz="2400" dirty="0"/>
              <a:t>Main ideal:</a:t>
            </a:r>
          </a:p>
          <a:p>
            <a:pPr lvl="1"/>
            <a:r>
              <a:rPr lang="en-US" sz="2400" dirty="0"/>
              <a:t>Randomly splits and distributes the dataset over compute nodes</a:t>
            </a:r>
          </a:p>
          <a:p>
            <a:pPr lvl="1"/>
            <a:r>
              <a:rPr lang="en-US" sz="2400" dirty="0"/>
              <a:t>Each node builds an LSH index over its data subset</a:t>
            </a:r>
          </a:p>
          <a:p>
            <a:pPr lvl="1"/>
            <a:r>
              <a:rPr lang="en-US" sz="2400" dirty="0"/>
              <a:t>Same hash functions used in all nodes</a:t>
            </a:r>
          </a:p>
          <a:p>
            <a:pPr lvl="1"/>
            <a:r>
              <a:rPr lang="en-US" sz="2400" dirty="0"/>
              <a:t>No communication between nodes</a:t>
            </a:r>
          </a:p>
          <a:p>
            <a:pPr lvl="1"/>
            <a:r>
              <a:rPr lang="en-US" sz="2400" dirty="0"/>
              <a:t>Network used to send hash functions and </a:t>
            </a:r>
          </a:p>
          <a:p>
            <a:r>
              <a:rPr lang="en-US" sz="2400" dirty="0"/>
              <a:t>8x faster (with 10 nodes) than state-of-the-art while maintaining similar accuracy</a:t>
            </a:r>
          </a:p>
        </p:txBody>
      </p:sp>
    </p:spTree>
    <p:extLst>
      <p:ext uri="{BB962C8B-B14F-4D97-AF65-F5344CB8AC3E}">
        <p14:creationId xmlns:p14="http://schemas.microsoft.com/office/powerpoint/2010/main" val="27178350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Johnson-ITBD’21</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FAISS</a:t>
            </a:r>
            <a:endParaRPr lang="en-US" sz="3600" dirty="0"/>
          </a:p>
        </p:txBody>
      </p:sp>
      <p:sp>
        <p:nvSpPr>
          <p:cNvPr id="2" name="Espace réservé du pied de page 1">
            <a:extLst>
              <a:ext uri="{FF2B5EF4-FFF2-40B4-BE49-F238E27FC236}">
                <a16:creationId xmlns:a16="http://schemas.microsoft.com/office/drawing/2014/main" id="{4E111B45-FDDD-4148-AE61-69535E668E1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9839E9A0-8585-4B6C-B7BD-73E13768EE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188</a:t>
            </a:fld>
            <a:endParaRPr lang="en-US" dirty="0"/>
          </a:p>
        </p:txBody>
      </p:sp>
      <p:sp>
        <p:nvSpPr>
          <p:cNvPr id="14" name="Content Placeholder 2">
            <a:extLst>
              <a:ext uri="{FF2B5EF4-FFF2-40B4-BE49-F238E27FC236}">
                <a16:creationId xmlns:a16="http://schemas.microsoft.com/office/drawing/2014/main" id="{B2F5A76E-6DDC-426F-83A3-E21DBA229C7B}"/>
              </a:ext>
            </a:extLst>
          </p:cNvPr>
          <p:cNvSpPr txBox="1">
            <a:spLocks/>
          </p:cNvSpPr>
          <p:nvPr/>
        </p:nvSpPr>
        <p:spPr>
          <a:xfrm>
            <a:off x="1727656" y="3821590"/>
            <a:ext cx="8929738"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sz="2400" dirty="0"/>
          </a:p>
        </p:txBody>
      </p:sp>
      <p:sp>
        <p:nvSpPr>
          <p:cNvPr id="12" name="Content Placeholder 2">
            <a:extLst>
              <a:ext uri="{FF2B5EF4-FFF2-40B4-BE49-F238E27FC236}">
                <a16:creationId xmlns:a16="http://schemas.microsoft.com/office/drawing/2014/main" id="{4BFDCD53-0CA0-48D9-B6A3-31440219E199}"/>
              </a:ext>
            </a:extLst>
          </p:cNvPr>
          <p:cNvSpPr txBox="1">
            <a:spLocks/>
          </p:cNvSpPr>
          <p:nvPr/>
        </p:nvSpPr>
        <p:spPr>
          <a:xfrm>
            <a:off x="344533" y="1390265"/>
            <a:ext cx="8591509"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Facebook’s library for similarity search</a:t>
            </a:r>
          </a:p>
          <a:p>
            <a:pPr lvl="1"/>
            <a:r>
              <a:rPr lang="en-US" sz="2000" dirty="0"/>
              <a:t>CPU and GPU implementations</a:t>
            </a:r>
          </a:p>
          <a:p>
            <a:r>
              <a:rPr lang="en-US" sz="2400" dirty="0"/>
              <a:t>FAISS</a:t>
            </a:r>
            <a:r>
              <a:rPr lang="en-US" sz="2200" dirty="0"/>
              <a:t> GPU:</a:t>
            </a:r>
          </a:p>
          <a:p>
            <a:pPr lvl="1"/>
            <a:r>
              <a:rPr lang="en-US" sz="2000" dirty="0"/>
              <a:t>Quantization-based inverted index</a:t>
            </a:r>
          </a:p>
          <a:p>
            <a:pPr lvl="1"/>
            <a:r>
              <a:rPr lang="en-US" sz="2000" dirty="0" err="1"/>
              <a:t>kNN</a:t>
            </a:r>
            <a:r>
              <a:rPr lang="en-US" sz="2000" dirty="0"/>
              <a:t> graph</a:t>
            </a:r>
          </a:p>
          <a:p>
            <a:r>
              <a:rPr lang="en-US" sz="2400" dirty="0"/>
              <a:t>Experiments </a:t>
            </a:r>
          </a:p>
          <a:p>
            <a:pPr lvl="1"/>
            <a:r>
              <a:rPr lang="en-US" sz="2000" dirty="0"/>
              <a:t>Up to 8.5x faster than other GPU-based techniques</a:t>
            </a:r>
          </a:p>
          <a:p>
            <a:pPr lvl="1"/>
            <a:r>
              <a:rPr lang="en-US" sz="2000" dirty="0"/>
              <a:t>5x-10x faster than corresponding CPU implementation on a single GPU</a:t>
            </a:r>
          </a:p>
          <a:p>
            <a:pPr lvl="1"/>
            <a:r>
              <a:rPr lang="en-US" sz="2000" dirty="0"/>
              <a:t>Near linear speedup with multiple GPUs over a single GPU </a:t>
            </a:r>
          </a:p>
          <a:p>
            <a:pPr lvl="1"/>
            <a:r>
              <a:rPr lang="en-US" sz="2000" dirty="0"/>
              <a:t>95 million images in 35 minutes, and of a graph connecting 1 billion vectors in less than 12 hours on 4 Maxwell Titan X GPUs</a:t>
            </a:r>
          </a:p>
          <a:p>
            <a:endParaRPr lang="en-US" sz="1800" dirty="0"/>
          </a:p>
          <a:p>
            <a:pPr lvl="1"/>
            <a:endParaRPr lang="en-US" sz="1800" dirty="0"/>
          </a:p>
          <a:p>
            <a:pPr lvl="1"/>
            <a:endParaRPr lang="en-US" sz="1800" dirty="0"/>
          </a:p>
          <a:p>
            <a:endParaRPr lang="en-US" sz="2400" dirty="0"/>
          </a:p>
          <a:p>
            <a:endParaRPr lang="en-US" sz="2400" dirty="0"/>
          </a:p>
          <a:p>
            <a:pPr marL="109725" indent="0">
              <a:buNone/>
            </a:pPr>
            <a:endParaRPr lang="en-US" sz="2400" dirty="0"/>
          </a:p>
        </p:txBody>
      </p:sp>
    </p:spTree>
    <p:extLst>
      <p:ext uri="{BB962C8B-B14F-4D97-AF65-F5344CB8AC3E}">
        <p14:creationId xmlns:p14="http://schemas.microsoft.com/office/powerpoint/2010/main" val="337931909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7187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p:txBody>
          <a:bodyPr/>
          <a:lstStyle/>
          <a:p>
            <a:r>
              <a:rPr lang="en-US" altLang="en-US"/>
              <a:t>Euclidean Distance</a:t>
            </a:r>
          </a:p>
        </p:txBody>
      </p:sp>
      <p:sp>
        <p:nvSpPr>
          <p:cNvPr id="8196" name="Content Placeholder 3"/>
          <p:cNvSpPr>
            <a:spLocks noGrp="1"/>
          </p:cNvSpPr>
          <p:nvPr>
            <p:ph idx="1"/>
          </p:nvPr>
        </p:nvSpPr>
        <p:spPr>
          <a:xfrm>
            <a:off x="95690" y="2121649"/>
            <a:ext cx="8929738" cy="4325112"/>
          </a:xfrm>
        </p:spPr>
        <p:txBody>
          <a:bodyPr/>
          <a:lstStyle/>
          <a:p>
            <a:endParaRPr lang="en-US" altLang="en-US" dirty="0"/>
          </a:p>
          <a:p>
            <a:endParaRPr lang="en-US" altLang="en-US" dirty="0"/>
          </a:p>
          <a:p>
            <a:endParaRPr lang="en-US" altLang="en-US" dirty="0"/>
          </a:p>
          <a:p>
            <a:endParaRPr lang="en-US" altLang="en-US" dirty="0"/>
          </a:p>
          <a:p>
            <a:endParaRPr lang="en-US" altLang="en-US" dirty="0"/>
          </a:p>
          <a:p>
            <a:r>
              <a:rPr lang="en-US" altLang="en-US" dirty="0"/>
              <a:t>Euclidean distance</a:t>
            </a:r>
          </a:p>
          <a:p>
            <a:pPr lvl="1"/>
            <a:r>
              <a:rPr lang="en-US" altLang="en-US" dirty="0"/>
              <a:t>pair-wise point distance</a:t>
            </a:r>
          </a:p>
        </p:txBody>
      </p:sp>
      <p:sp>
        <p:nvSpPr>
          <p:cNvPr id="8197" name="Rectangle 43"/>
          <p:cNvSpPr>
            <a:spLocks noChangeArrowheads="1"/>
          </p:cNvSpPr>
          <p:nvPr/>
        </p:nvSpPr>
        <p:spPr bwMode="auto">
          <a:xfrm>
            <a:off x="4203700" y="3443291"/>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1</a:t>
            </a:r>
            <a:endParaRPr lang="en-US" altLang="en-US"/>
          </a:p>
        </p:txBody>
      </p:sp>
      <p:sp>
        <p:nvSpPr>
          <p:cNvPr id="8198" name="Rectangle 44"/>
          <p:cNvSpPr>
            <a:spLocks noChangeArrowheads="1"/>
          </p:cNvSpPr>
          <p:nvPr/>
        </p:nvSpPr>
        <p:spPr bwMode="auto">
          <a:xfrm>
            <a:off x="4721225" y="3213103"/>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2</a:t>
            </a:r>
            <a:endParaRPr lang="en-US" altLang="en-US"/>
          </a:p>
        </p:txBody>
      </p:sp>
      <p:sp>
        <p:nvSpPr>
          <p:cNvPr id="8199" name="Line 1060"/>
          <p:cNvSpPr>
            <a:spLocks noChangeAspect="1" noChangeShapeType="1"/>
          </p:cNvSpPr>
          <p:nvPr/>
        </p:nvSpPr>
        <p:spPr bwMode="auto">
          <a:xfrm>
            <a:off x="1685928" y="4148139"/>
            <a:ext cx="57197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8200" name="Line 1062"/>
          <p:cNvSpPr>
            <a:spLocks noChangeAspect="1" noChangeShapeType="1"/>
          </p:cNvSpPr>
          <p:nvPr/>
        </p:nvSpPr>
        <p:spPr bwMode="auto">
          <a:xfrm flipV="1">
            <a:off x="2252666" y="4097339"/>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 name="Line 1063"/>
          <p:cNvSpPr>
            <a:spLocks noChangeAspect="1" noChangeShapeType="1"/>
          </p:cNvSpPr>
          <p:nvPr/>
        </p:nvSpPr>
        <p:spPr bwMode="auto">
          <a:xfrm flipV="1">
            <a:off x="2817816"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 name="Line 1064"/>
          <p:cNvSpPr>
            <a:spLocks noChangeAspect="1" noChangeShapeType="1"/>
          </p:cNvSpPr>
          <p:nvPr/>
        </p:nvSpPr>
        <p:spPr bwMode="auto">
          <a:xfrm flipV="1">
            <a:off x="3384553" y="4097339"/>
            <a:ext cx="4763"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 name="Line 1065"/>
          <p:cNvSpPr>
            <a:spLocks noChangeAspect="1" noChangeShapeType="1"/>
          </p:cNvSpPr>
          <p:nvPr/>
        </p:nvSpPr>
        <p:spPr bwMode="auto">
          <a:xfrm flipV="1">
            <a:off x="3943351"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 name="Line 1066"/>
          <p:cNvSpPr>
            <a:spLocks noChangeAspect="1" noChangeShapeType="1"/>
          </p:cNvSpPr>
          <p:nvPr/>
        </p:nvSpPr>
        <p:spPr bwMode="auto">
          <a:xfrm flipV="1">
            <a:off x="4508503"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 name="Line 1067"/>
          <p:cNvSpPr>
            <a:spLocks noChangeAspect="1" noChangeShapeType="1"/>
          </p:cNvSpPr>
          <p:nvPr/>
        </p:nvSpPr>
        <p:spPr bwMode="auto">
          <a:xfrm flipV="1">
            <a:off x="5075242"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6" name="Line 1068"/>
          <p:cNvSpPr>
            <a:spLocks noChangeAspect="1" noChangeShapeType="1"/>
          </p:cNvSpPr>
          <p:nvPr/>
        </p:nvSpPr>
        <p:spPr bwMode="auto">
          <a:xfrm flipV="1">
            <a:off x="5641975"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7" name="Oval 1073"/>
          <p:cNvSpPr>
            <a:spLocks noChangeArrowheads="1"/>
          </p:cNvSpPr>
          <p:nvPr/>
        </p:nvSpPr>
        <p:spPr bwMode="auto">
          <a:xfrm>
            <a:off x="3890967" y="3244854"/>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8" name="Oval 1074"/>
          <p:cNvSpPr>
            <a:spLocks noChangeArrowheads="1"/>
          </p:cNvSpPr>
          <p:nvPr/>
        </p:nvSpPr>
        <p:spPr bwMode="auto">
          <a:xfrm>
            <a:off x="3336928" y="32988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9" name="Oval 1075"/>
          <p:cNvSpPr>
            <a:spLocks noChangeArrowheads="1"/>
          </p:cNvSpPr>
          <p:nvPr/>
        </p:nvSpPr>
        <p:spPr bwMode="auto">
          <a:xfrm>
            <a:off x="2765428" y="34956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0" name="Oval 1076"/>
          <p:cNvSpPr>
            <a:spLocks noChangeArrowheads="1"/>
          </p:cNvSpPr>
          <p:nvPr/>
        </p:nvSpPr>
        <p:spPr bwMode="auto">
          <a:xfrm>
            <a:off x="2201867" y="36290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1" name="Line 1085"/>
          <p:cNvSpPr>
            <a:spLocks noChangeAspect="1" noChangeShapeType="1"/>
          </p:cNvSpPr>
          <p:nvPr/>
        </p:nvSpPr>
        <p:spPr bwMode="auto">
          <a:xfrm flipV="1">
            <a:off x="6189666"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 name="Line 1086"/>
          <p:cNvSpPr>
            <a:spLocks noChangeAspect="1" noChangeShapeType="1"/>
          </p:cNvSpPr>
          <p:nvPr/>
        </p:nvSpPr>
        <p:spPr bwMode="auto">
          <a:xfrm flipV="1">
            <a:off x="6707190"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3" name="Line 1094"/>
          <p:cNvSpPr>
            <a:spLocks noChangeAspect="1" noChangeShapeType="1"/>
          </p:cNvSpPr>
          <p:nvPr/>
        </p:nvSpPr>
        <p:spPr bwMode="auto">
          <a:xfrm flipV="1">
            <a:off x="7223128" y="410368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4" name="Oval 1099"/>
          <p:cNvSpPr>
            <a:spLocks noChangeArrowheads="1"/>
          </p:cNvSpPr>
          <p:nvPr/>
        </p:nvSpPr>
        <p:spPr bwMode="auto">
          <a:xfrm>
            <a:off x="6670679" y="3497264"/>
            <a:ext cx="104775" cy="95251"/>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5" name="Oval 1075"/>
          <p:cNvSpPr>
            <a:spLocks noChangeArrowheads="1"/>
          </p:cNvSpPr>
          <p:nvPr/>
        </p:nvSpPr>
        <p:spPr bwMode="auto">
          <a:xfrm>
            <a:off x="4459291" y="35306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6" name="Oval 1075"/>
          <p:cNvSpPr>
            <a:spLocks noChangeArrowheads="1"/>
          </p:cNvSpPr>
          <p:nvPr/>
        </p:nvSpPr>
        <p:spPr bwMode="auto">
          <a:xfrm>
            <a:off x="5022854" y="385603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7" name="Oval 1075"/>
          <p:cNvSpPr>
            <a:spLocks noChangeArrowheads="1"/>
          </p:cNvSpPr>
          <p:nvPr/>
        </p:nvSpPr>
        <p:spPr bwMode="auto">
          <a:xfrm>
            <a:off x="5589591" y="39497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8" name="Oval 1075"/>
          <p:cNvSpPr>
            <a:spLocks noChangeArrowheads="1"/>
          </p:cNvSpPr>
          <p:nvPr/>
        </p:nvSpPr>
        <p:spPr bwMode="auto">
          <a:xfrm>
            <a:off x="6148391" y="35972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9" name="Oval 1073"/>
          <p:cNvSpPr>
            <a:spLocks noChangeArrowheads="1"/>
          </p:cNvSpPr>
          <p:nvPr/>
        </p:nvSpPr>
        <p:spPr bwMode="auto">
          <a:xfrm>
            <a:off x="3894142" y="2711454"/>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0" name="Oval 1074"/>
          <p:cNvSpPr>
            <a:spLocks noChangeArrowheads="1"/>
          </p:cNvSpPr>
          <p:nvPr/>
        </p:nvSpPr>
        <p:spPr bwMode="auto">
          <a:xfrm>
            <a:off x="3340103" y="2765426"/>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1" name="Oval 1075"/>
          <p:cNvSpPr>
            <a:spLocks noChangeArrowheads="1"/>
          </p:cNvSpPr>
          <p:nvPr/>
        </p:nvSpPr>
        <p:spPr bwMode="auto">
          <a:xfrm>
            <a:off x="2770191" y="296227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2" name="Oval 1076"/>
          <p:cNvSpPr>
            <a:spLocks noChangeArrowheads="1"/>
          </p:cNvSpPr>
          <p:nvPr/>
        </p:nvSpPr>
        <p:spPr bwMode="auto">
          <a:xfrm>
            <a:off x="2205042" y="277653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3" name="Oval 1099"/>
          <p:cNvSpPr>
            <a:spLocks noChangeArrowheads="1"/>
          </p:cNvSpPr>
          <p:nvPr/>
        </p:nvSpPr>
        <p:spPr bwMode="auto">
          <a:xfrm>
            <a:off x="6673854" y="2906714"/>
            <a:ext cx="104775" cy="95251"/>
          </a:xfrm>
          <a:prstGeom prst="ellipse">
            <a:avLst/>
          </a:prstGeom>
          <a:solidFill>
            <a:srgbClr val="00B0F0"/>
          </a:solidFill>
          <a:ln w="9525">
            <a:solidFill>
              <a:srgbClr val="C2C2C2"/>
            </a:solidFill>
            <a:round/>
            <a:headEnd/>
            <a:tailEnd/>
          </a:ln>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4" name="Oval 1075"/>
          <p:cNvSpPr>
            <a:spLocks noChangeArrowheads="1"/>
          </p:cNvSpPr>
          <p:nvPr/>
        </p:nvSpPr>
        <p:spPr bwMode="auto">
          <a:xfrm>
            <a:off x="4462467" y="2836864"/>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5" name="Oval 1075"/>
          <p:cNvSpPr>
            <a:spLocks noChangeArrowheads="1"/>
          </p:cNvSpPr>
          <p:nvPr/>
        </p:nvSpPr>
        <p:spPr bwMode="auto">
          <a:xfrm>
            <a:off x="5027616" y="3024189"/>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6" name="Oval 1075"/>
          <p:cNvSpPr>
            <a:spLocks noChangeArrowheads="1"/>
          </p:cNvSpPr>
          <p:nvPr/>
        </p:nvSpPr>
        <p:spPr bwMode="auto">
          <a:xfrm>
            <a:off x="5594351" y="2811464"/>
            <a:ext cx="103188"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7" name="Oval 1075"/>
          <p:cNvSpPr>
            <a:spLocks noChangeArrowheads="1"/>
          </p:cNvSpPr>
          <p:nvPr/>
        </p:nvSpPr>
        <p:spPr bwMode="auto">
          <a:xfrm>
            <a:off x="6151567" y="3006728"/>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cxnSp>
        <p:nvCxnSpPr>
          <p:cNvPr id="5" name="Straight Connector 4"/>
          <p:cNvCxnSpPr>
            <a:stCxn id="8222" idx="4"/>
            <a:endCxn id="8210" idx="0"/>
          </p:cNvCxnSpPr>
          <p:nvPr/>
        </p:nvCxnSpPr>
        <p:spPr>
          <a:xfrm flipH="1">
            <a:off x="2254254" y="2870203"/>
            <a:ext cx="3175" cy="758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8221" idx="4"/>
            <a:endCxn id="8209" idx="0"/>
          </p:cNvCxnSpPr>
          <p:nvPr/>
        </p:nvCxnSpPr>
        <p:spPr>
          <a:xfrm flipH="1">
            <a:off x="2817814" y="3055942"/>
            <a:ext cx="4763"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220" idx="4"/>
            <a:endCxn id="8208" idx="0"/>
          </p:cNvCxnSpPr>
          <p:nvPr/>
        </p:nvCxnSpPr>
        <p:spPr>
          <a:xfrm flipH="1">
            <a:off x="3389316" y="2860676"/>
            <a:ext cx="3175" cy="438151"/>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8219" idx="4"/>
            <a:endCxn id="8207" idx="0"/>
          </p:cNvCxnSpPr>
          <p:nvPr/>
        </p:nvCxnSpPr>
        <p:spPr>
          <a:xfrm flipH="1">
            <a:off x="3943354" y="2805117"/>
            <a:ext cx="3175"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224" idx="4"/>
            <a:endCxn id="8215" idx="0"/>
          </p:cNvCxnSpPr>
          <p:nvPr/>
        </p:nvCxnSpPr>
        <p:spPr>
          <a:xfrm flipH="1">
            <a:off x="4511679" y="2932116"/>
            <a:ext cx="3175" cy="598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225" idx="4"/>
            <a:endCxn id="8216" idx="0"/>
          </p:cNvCxnSpPr>
          <p:nvPr/>
        </p:nvCxnSpPr>
        <p:spPr>
          <a:xfrm flipH="1">
            <a:off x="5075238" y="3119439"/>
            <a:ext cx="4763" cy="736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226" idx="4"/>
            <a:endCxn id="8217" idx="0"/>
          </p:cNvCxnSpPr>
          <p:nvPr/>
        </p:nvCxnSpPr>
        <p:spPr>
          <a:xfrm flipH="1">
            <a:off x="5641979" y="2905128"/>
            <a:ext cx="3175" cy="1044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227" idx="4"/>
            <a:endCxn id="8218" idx="0"/>
          </p:cNvCxnSpPr>
          <p:nvPr/>
        </p:nvCxnSpPr>
        <p:spPr>
          <a:xfrm flipH="1">
            <a:off x="6200779" y="3100391"/>
            <a:ext cx="3175" cy="496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223" idx="4"/>
            <a:endCxn id="8214" idx="0"/>
          </p:cNvCxnSpPr>
          <p:nvPr/>
        </p:nvCxnSpPr>
        <p:spPr>
          <a:xfrm flipH="1">
            <a:off x="6723067" y="3001963"/>
            <a:ext cx="3175" cy="4953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a:spLocks noRot="1" noChangeAspect="1" noMove="1" noResize="1" noEditPoints="1" noAdjustHandles="1" noChangeArrowheads="1" noChangeShapeType="1" noTextEdit="1"/>
          </p:cNvSpPr>
          <p:nvPr/>
        </p:nvSpPr>
        <p:spPr>
          <a:xfrm>
            <a:off x="3048002" y="5024002"/>
            <a:ext cx="3870611" cy="1529201"/>
          </a:xfrm>
          <a:prstGeom prst="rect">
            <a:avLst/>
          </a:prstGeom>
          <a:blipFill rotWithShape="1">
            <a:blip r:embed="rId2"/>
            <a:stretch>
              <a:fillRect/>
            </a:stretch>
          </a:blipFill>
        </p:spPr>
        <p:txBody>
          <a:bodyPr/>
          <a:lstStyle/>
          <a:p>
            <a:r>
              <a:rPr lang="en-US">
                <a:noFill/>
              </a:rPr>
              <a:t> </a:t>
            </a:r>
          </a:p>
        </p:txBody>
      </p:sp>
      <p:sp>
        <p:nvSpPr>
          <p:cNvPr id="3" name="Espace réservé du pied de page 2">
            <a:extLst>
              <a:ext uri="{FF2B5EF4-FFF2-40B4-BE49-F238E27FC236}">
                <a16:creationId xmlns:a16="http://schemas.microsoft.com/office/drawing/2014/main" id="{3E43F14E-C535-45E0-98E4-A8870AEA7D40}"/>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B94FCE43-C013-478E-91C6-8CD5E810745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a:t>
            </a:fld>
            <a:endParaRPr lang="en-US"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    Similarity Search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716102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B17C2D-D5B3-49AB-BAA1-2CAA2A8F0CB8}"/>
              </a:ext>
            </a:extLst>
          </p:cNvPr>
          <p:cNvSpPr>
            <a:spLocks noGrp="1"/>
          </p:cNvSpPr>
          <p:nvPr>
            <p:ph type="title"/>
          </p:nvPr>
        </p:nvSpPr>
        <p:spPr>
          <a:xfrm>
            <a:off x="457200" y="724253"/>
            <a:ext cx="8229600" cy="1066800"/>
          </a:xfrm>
        </p:spPr>
        <p:txBody>
          <a:bodyPr/>
          <a:lstStyle/>
          <a:p>
            <a:r>
              <a:rPr lang="en-US" sz="3200" dirty="0"/>
              <a:t>How do similarity search methods compare?</a:t>
            </a:r>
          </a:p>
        </p:txBody>
      </p:sp>
      <p:sp>
        <p:nvSpPr>
          <p:cNvPr id="7" name="Content Placeholder 6">
            <a:extLst>
              <a:ext uri="{FF2B5EF4-FFF2-40B4-BE49-F238E27FC236}">
                <a16:creationId xmlns:a16="http://schemas.microsoft.com/office/drawing/2014/main" id="{C6E06FAB-42CF-4A18-B6D1-8C8CEDB49813}"/>
              </a:ext>
            </a:extLst>
          </p:cNvPr>
          <p:cNvSpPr>
            <a:spLocks noGrp="1"/>
          </p:cNvSpPr>
          <p:nvPr>
            <p:ph idx="1"/>
          </p:nvPr>
        </p:nvSpPr>
        <p:spPr/>
        <p:txBody>
          <a:bodyPr/>
          <a:lstStyle/>
          <a:p>
            <a:endParaRPr lang="en-US" dirty="0"/>
          </a:p>
          <a:p>
            <a:r>
              <a:rPr lang="en-US" dirty="0"/>
              <a:t>several methods proposed in last 3 decades by different communities</a:t>
            </a:r>
          </a:p>
          <a:p>
            <a:pPr lvl="1"/>
            <a:r>
              <a:rPr lang="en-US" dirty="0"/>
              <a:t>never carefully compared to one another</a:t>
            </a:r>
          </a:p>
          <a:p>
            <a:endParaRPr lang="en-US" dirty="0"/>
          </a:p>
          <a:p>
            <a:r>
              <a:rPr lang="en-US" dirty="0"/>
              <a:t>we now present results of extensive experimental comparison</a:t>
            </a:r>
          </a:p>
          <a:p>
            <a:endParaRPr lang="en-US" dirty="0"/>
          </a:p>
        </p:txBody>
      </p:sp>
      <p:sp>
        <p:nvSpPr>
          <p:cNvPr id="2" name="Espace réservé du pied de page 1">
            <a:extLst>
              <a:ext uri="{FF2B5EF4-FFF2-40B4-BE49-F238E27FC236}">
                <a16:creationId xmlns:a16="http://schemas.microsoft.com/office/drawing/2014/main" id="{AEAD33FE-E51B-484A-AC18-9CC2593AA114}"/>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5C9FE263-EB64-4C39-A224-DAEC180056D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191</a:t>
            </a:fld>
            <a:endParaRPr lang="en-US" dirty="0"/>
          </a:p>
        </p:txBody>
      </p:sp>
    </p:spTree>
    <p:extLst>
      <p:ext uri="{BB962C8B-B14F-4D97-AF65-F5344CB8AC3E}">
        <p14:creationId xmlns:p14="http://schemas.microsoft.com/office/powerpoint/2010/main" val="27373549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                       A Taxonomy</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414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10" name="Rectangle 9">
            <a:extLst>
              <a:ext uri="{FF2B5EF4-FFF2-40B4-BE49-F238E27FC236}">
                <a16:creationId xmlns:a16="http://schemas.microsoft.com/office/drawing/2014/main" id="{99EBAF9E-D50C-4459-AA14-77414F243A0F}"/>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1" name="Rectangle 10">
            <a:extLst>
              <a:ext uri="{FF2B5EF4-FFF2-40B4-BE49-F238E27FC236}">
                <a16:creationId xmlns:a16="http://schemas.microsoft.com/office/drawing/2014/main" id="{8439ED33-0EA7-43E9-9860-3F6595D2D65A}"/>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2" name="Rounded Rectangle 7">
            <a:extLst>
              <a:ext uri="{FF2B5EF4-FFF2-40B4-BE49-F238E27FC236}">
                <a16:creationId xmlns:a16="http://schemas.microsoft.com/office/drawing/2014/main" id="{3D5D7FEB-0A5B-4B99-8535-9FCA5B4FFDEC}"/>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0A7A3D8B-10B9-4C20-88AC-57352266AF30}"/>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8" name="Footer Placeholder 2">
            <a:extLst>
              <a:ext uri="{FF2B5EF4-FFF2-40B4-BE49-F238E27FC236}">
                <a16:creationId xmlns:a16="http://schemas.microsoft.com/office/drawing/2014/main" id="{482E9A60-21E7-4A28-9624-2E6FDA6FB867}"/>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32EA6C37-3D9A-491C-AFE5-FF98224CB6CE}"/>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36B8BB1-65E2-44D9-AF8A-D22135FEC31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193</a:t>
            </a:fld>
            <a:endParaRPr lang="en-US" dirty="0"/>
          </a:p>
        </p:txBody>
      </p:sp>
    </p:spTree>
    <p:extLst>
      <p:ext uri="{BB962C8B-B14F-4D97-AF65-F5344CB8AC3E}">
        <p14:creationId xmlns:p14="http://schemas.microsoft.com/office/powerpoint/2010/main" val="145413333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12" name="Rectangle 11">
            <a:extLst>
              <a:ext uri="{FF2B5EF4-FFF2-40B4-BE49-F238E27FC236}">
                <a16:creationId xmlns:a16="http://schemas.microsoft.com/office/drawing/2014/main" id="{03BE3B6E-E31C-4523-A697-3C04E176CC0C}"/>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6" name="Rectangle 15">
            <a:extLst>
              <a:ext uri="{FF2B5EF4-FFF2-40B4-BE49-F238E27FC236}">
                <a16:creationId xmlns:a16="http://schemas.microsoft.com/office/drawing/2014/main" id="{71637DB3-AF84-44B3-B88B-C41F77A2636F}"/>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7" name="Rounded Rectangle 7">
            <a:extLst>
              <a:ext uri="{FF2B5EF4-FFF2-40B4-BE49-F238E27FC236}">
                <a16:creationId xmlns:a16="http://schemas.microsoft.com/office/drawing/2014/main" id="{79F6C91A-B412-44B9-A697-FC77ADFEB2D0}"/>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18" name="Rounded Rectangle 7">
            <a:extLst>
              <a:ext uri="{FF2B5EF4-FFF2-40B4-BE49-F238E27FC236}">
                <a16:creationId xmlns:a16="http://schemas.microsoft.com/office/drawing/2014/main" id="{D2F4B4B2-196C-4CCE-82B5-9A185CCFD184}"/>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11" name="Footer Placeholder 2">
            <a:extLst>
              <a:ext uri="{FF2B5EF4-FFF2-40B4-BE49-F238E27FC236}">
                <a16:creationId xmlns:a16="http://schemas.microsoft.com/office/drawing/2014/main" id="{07D373D7-5CC1-440A-8571-53E7E384A96E}"/>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980B3E5A-9916-4DF2-A659-3D7986F3B182}"/>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256C200E-4379-482B-A3CA-C74BFB66823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194</a:t>
            </a:fld>
            <a:endParaRPr lang="en-US" dirty="0"/>
          </a:p>
        </p:txBody>
      </p:sp>
    </p:spTree>
    <p:extLst>
      <p:ext uri="{BB962C8B-B14F-4D97-AF65-F5344CB8AC3E}">
        <p14:creationId xmlns:p14="http://schemas.microsoft.com/office/powerpoint/2010/main" val="20975781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6"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7" name="Rectangle 16">
            <a:extLst>
              <a:ext uri="{FF2B5EF4-FFF2-40B4-BE49-F238E27FC236}">
                <a16:creationId xmlns:a16="http://schemas.microsoft.com/office/drawing/2014/main" id="{FB032E26-CA4E-45B7-AC0D-B6DCE27C1A88}"/>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21" name="Rectangle 20">
            <a:extLst>
              <a:ext uri="{FF2B5EF4-FFF2-40B4-BE49-F238E27FC236}">
                <a16:creationId xmlns:a16="http://schemas.microsoft.com/office/drawing/2014/main" id="{DAC6F06A-7476-48CD-8DD7-79603B245667}"/>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22" name="Rounded Rectangle 7">
            <a:extLst>
              <a:ext uri="{FF2B5EF4-FFF2-40B4-BE49-F238E27FC236}">
                <a16:creationId xmlns:a16="http://schemas.microsoft.com/office/drawing/2014/main" id="{3EFF2D7F-464B-4775-8A54-F7FF0AA18F8B}"/>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28" name="Rounded Rectangle 7">
            <a:extLst>
              <a:ext uri="{FF2B5EF4-FFF2-40B4-BE49-F238E27FC236}">
                <a16:creationId xmlns:a16="http://schemas.microsoft.com/office/drawing/2014/main" id="{5E9E6AA7-3BBE-4438-8D37-1B040CBFB4F1}"/>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16" name="Footer Placeholder 2">
            <a:extLst>
              <a:ext uri="{FF2B5EF4-FFF2-40B4-BE49-F238E27FC236}">
                <a16:creationId xmlns:a16="http://schemas.microsoft.com/office/drawing/2014/main" id="{4177EBFF-712B-4813-91A4-70424EB4A079}"/>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E3B6AEA8-022C-4E71-A8FC-D229C4B418AA}"/>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1257F3D3-73BC-47EF-B41B-89E2C1F23742}"/>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195</a:t>
            </a:fld>
            <a:endParaRPr lang="en-US" dirty="0"/>
          </a:p>
        </p:txBody>
      </p:sp>
    </p:spTree>
    <p:extLst>
      <p:ext uri="{BB962C8B-B14F-4D97-AF65-F5344CB8AC3E}">
        <p14:creationId xmlns:p14="http://schemas.microsoft.com/office/powerpoint/2010/main" val="22666629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0" name="Rectangle 19">
            <a:extLst>
              <a:ext uri="{FF2B5EF4-FFF2-40B4-BE49-F238E27FC236}">
                <a16:creationId xmlns:a16="http://schemas.microsoft.com/office/drawing/2014/main" id="{E6FD7A64-3AB7-483F-B169-B6F5E560C2ED}"/>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21" name="Rectangle 20">
            <a:extLst>
              <a:ext uri="{FF2B5EF4-FFF2-40B4-BE49-F238E27FC236}">
                <a16:creationId xmlns:a16="http://schemas.microsoft.com/office/drawing/2014/main" id="{7E6723BB-18A5-423C-BAE7-5539C5C7E1FB}"/>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29" name="Rounded Rectangle 7">
            <a:extLst>
              <a:ext uri="{FF2B5EF4-FFF2-40B4-BE49-F238E27FC236}">
                <a16:creationId xmlns:a16="http://schemas.microsoft.com/office/drawing/2014/main" id="{BCC492F2-971C-4BAD-9942-44AAC88E9AB5}"/>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0" name="Rounded Rectangle 7">
            <a:extLst>
              <a:ext uri="{FF2B5EF4-FFF2-40B4-BE49-F238E27FC236}">
                <a16:creationId xmlns:a16="http://schemas.microsoft.com/office/drawing/2014/main" id="{43F93855-AEC3-4C45-8E5D-800ECEEE39CE}"/>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22" name="Footer Placeholder 2">
            <a:extLst>
              <a:ext uri="{FF2B5EF4-FFF2-40B4-BE49-F238E27FC236}">
                <a16:creationId xmlns:a16="http://schemas.microsoft.com/office/drawing/2014/main" id="{1B8CCBD8-27ED-4517-9401-96A74966C4CE}"/>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E2DC9EB6-1B3F-4854-B424-D95F4428739C}"/>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56A4C6DF-032A-45B2-9DE7-66324E24C9D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196</a:t>
            </a:fld>
            <a:endParaRPr lang="en-US" dirty="0"/>
          </a:p>
        </p:txBody>
      </p:sp>
    </p:spTree>
    <p:extLst>
      <p:ext uri="{BB962C8B-B14F-4D97-AF65-F5344CB8AC3E}">
        <p14:creationId xmlns:p14="http://schemas.microsoft.com/office/powerpoint/2010/main" val="271403648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2"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6" name="Rectangle 25">
            <a:extLst>
              <a:ext uri="{FF2B5EF4-FFF2-40B4-BE49-F238E27FC236}">
                <a16:creationId xmlns:a16="http://schemas.microsoft.com/office/drawing/2014/main" id="{2C96C172-CB0B-4C65-94CD-0388182C34A5}"/>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28" name="Rectangle 27">
            <a:extLst>
              <a:ext uri="{FF2B5EF4-FFF2-40B4-BE49-F238E27FC236}">
                <a16:creationId xmlns:a16="http://schemas.microsoft.com/office/drawing/2014/main" id="{27AB5B12-715B-4B63-AE10-4A8AF8AF03ED}"/>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32" name="Rounded Rectangle 7">
            <a:extLst>
              <a:ext uri="{FF2B5EF4-FFF2-40B4-BE49-F238E27FC236}">
                <a16:creationId xmlns:a16="http://schemas.microsoft.com/office/drawing/2014/main" id="{3F7E2D92-5F41-4196-99D9-B414AB74CECF}"/>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3" name="Rounded Rectangle 7">
            <a:extLst>
              <a:ext uri="{FF2B5EF4-FFF2-40B4-BE49-F238E27FC236}">
                <a16:creationId xmlns:a16="http://schemas.microsoft.com/office/drawing/2014/main" id="{D49C6EE3-CE7D-49B4-86CB-1E7C56D7254A}"/>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29" name="Footer Placeholder 2">
            <a:extLst>
              <a:ext uri="{FF2B5EF4-FFF2-40B4-BE49-F238E27FC236}">
                <a16:creationId xmlns:a16="http://schemas.microsoft.com/office/drawing/2014/main" id="{2686F1B7-83FC-4A5C-9F17-01A09C03EA4A}"/>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4A9F55FF-506B-4771-BB66-76389E18886A}"/>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3E8AD6E-5F43-4489-B08F-B2FCB04B231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197</a:t>
            </a:fld>
            <a:endParaRPr lang="en-US" dirty="0"/>
          </a:p>
        </p:txBody>
      </p:sp>
    </p:spTree>
    <p:extLst>
      <p:ext uri="{BB962C8B-B14F-4D97-AF65-F5344CB8AC3E}">
        <p14:creationId xmlns:p14="http://schemas.microsoft.com/office/powerpoint/2010/main" val="364984545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r</a:t>
            </a:r>
            <a:r>
              <a:rPr lang="en-US" sz="1351" b="1" dirty="0">
                <a:solidFill>
                  <a:srgbClr val="C00000"/>
                </a:solidFill>
                <a:latin typeface="Century Gothic"/>
                <a:ea typeface="Century Gothic"/>
                <a:cs typeface="Century Gothic"/>
                <a:sym typeface="Century Gothic"/>
              </a:rPr>
              <a:t>esult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sp>
        <p:nvSpPr>
          <p:cNvPr id="29"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6" name="Rectangle 25">
            <a:extLst>
              <a:ext uri="{FF2B5EF4-FFF2-40B4-BE49-F238E27FC236}">
                <a16:creationId xmlns:a16="http://schemas.microsoft.com/office/drawing/2014/main" id="{03A635DA-2F15-4AC1-9297-A979066C3BA4}"/>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30" name="Rectangle 29">
            <a:extLst>
              <a:ext uri="{FF2B5EF4-FFF2-40B4-BE49-F238E27FC236}">
                <a16:creationId xmlns:a16="http://schemas.microsoft.com/office/drawing/2014/main" id="{53F60DAA-2884-417D-BDFB-9074A5249514}"/>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31" name="Rounded Rectangle 7">
            <a:extLst>
              <a:ext uri="{FF2B5EF4-FFF2-40B4-BE49-F238E27FC236}">
                <a16:creationId xmlns:a16="http://schemas.microsoft.com/office/drawing/2014/main" id="{74FC8487-2D16-4335-856B-FD582E61EB85}"/>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4" name="Rounded Rectangle 7">
            <a:extLst>
              <a:ext uri="{FF2B5EF4-FFF2-40B4-BE49-F238E27FC236}">
                <a16:creationId xmlns:a16="http://schemas.microsoft.com/office/drawing/2014/main" id="{6D4FB53A-6B0C-4014-ACF8-0A357D1C979F}"/>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28" name="Footer Placeholder 2">
            <a:extLst>
              <a:ext uri="{FF2B5EF4-FFF2-40B4-BE49-F238E27FC236}">
                <a16:creationId xmlns:a16="http://schemas.microsoft.com/office/drawing/2014/main" id="{2FA33976-B385-4789-AC09-AE9A46202A6F}"/>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A9C124C2-8D27-4A32-B6FE-4A426C74E8B5}"/>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6F4B1E2A-BDB4-4AF0-AC26-19D3A0DD980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198</a:t>
            </a:fld>
            <a:endParaRPr lang="en-US" dirty="0"/>
          </a:p>
        </p:txBody>
      </p:sp>
    </p:spTree>
    <p:extLst>
      <p:ext uri="{BB962C8B-B14F-4D97-AF65-F5344CB8AC3E}">
        <p14:creationId xmlns:p14="http://schemas.microsoft.com/office/powerpoint/2010/main" val="40512973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r</a:t>
            </a:r>
            <a:r>
              <a:rPr lang="en-US" sz="1351" b="1" dirty="0">
                <a:solidFill>
                  <a:srgbClr val="C00000"/>
                </a:solidFill>
                <a:latin typeface="Century Gothic"/>
                <a:ea typeface="Century Gothic"/>
                <a:cs typeface="Century Gothic"/>
                <a:sym typeface="Century Gothic"/>
              </a:rPr>
              <a:t>esult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sp>
        <p:nvSpPr>
          <p:cNvPr id="28"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cxnSp>
        <p:nvCxnSpPr>
          <p:cNvPr id="29"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0"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43" name="Rectangle 42">
            <a:extLst>
              <a:ext uri="{FF2B5EF4-FFF2-40B4-BE49-F238E27FC236}">
                <a16:creationId xmlns:a16="http://schemas.microsoft.com/office/drawing/2014/main" id="{12EA2751-7204-4CB2-B6A5-3850E5FD9B13}"/>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4" name="Rounded Rectangle 7">
            <a:extLst>
              <a:ext uri="{FF2B5EF4-FFF2-40B4-BE49-F238E27FC236}">
                <a16:creationId xmlns:a16="http://schemas.microsoft.com/office/drawing/2014/main" id="{F59A6022-1CFE-4AF0-996D-80F9019E2CC6}"/>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45" name="Google Shape;194;p16">
            <a:extLst>
              <a:ext uri="{FF2B5EF4-FFF2-40B4-BE49-F238E27FC236}">
                <a16:creationId xmlns:a16="http://schemas.microsoft.com/office/drawing/2014/main" id="{1E4E8FE4-F3FA-4648-A43C-27BD3761324C}"/>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46" name="Rectangle 45">
            <a:extLst>
              <a:ext uri="{FF2B5EF4-FFF2-40B4-BE49-F238E27FC236}">
                <a16:creationId xmlns:a16="http://schemas.microsoft.com/office/drawing/2014/main" id="{40812F8B-268A-4F34-BE0A-6F6731ACCD90}"/>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47" name="Rounded Rectangle 7">
            <a:extLst>
              <a:ext uri="{FF2B5EF4-FFF2-40B4-BE49-F238E27FC236}">
                <a16:creationId xmlns:a16="http://schemas.microsoft.com/office/drawing/2014/main" id="{632F255C-D77C-4752-A765-24DE33936788}"/>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1" name="Footer Placeholder 2">
            <a:extLst>
              <a:ext uri="{FF2B5EF4-FFF2-40B4-BE49-F238E27FC236}">
                <a16:creationId xmlns:a16="http://schemas.microsoft.com/office/drawing/2014/main" id="{3009BE6E-B30F-42C5-BB14-C00F971D339E}"/>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808724C9-3506-49FE-88D6-0ADE08B87A8A}"/>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3437B021-51B6-4B86-ADFE-BFC9C22DBCA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199</a:t>
            </a:fld>
            <a:endParaRPr lang="en-US" dirty="0"/>
          </a:p>
        </p:txBody>
      </p:sp>
    </p:spTree>
    <p:extLst>
      <p:ext uri="{BB962C8B-B14F-4D97-AF65-F5344CB8AC3E}">
        <p14:creationId xmlns:p14="http://schemas.microsoft.com/office/powerpoint/2010/main" val="249526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This Tutorial Answers</a:t>
            </a:r>
          </a:p>
        </p:txBody>
      </p:sp>
      <p:sp>
        <p:nvSpPr>
          <p:cNvPr id="3" name="Content Placeholder 2"/>
          <p:cNvSpPr>
            <a:spLocks noGrp="1"/>
          </p:cNvSpPr>
          <p:nvPr>
            <p:ph idx="1"/>
          </p:nvPr>
        </p:nvSpPr>
        <p:spPr>
          <a:xfrm>
            <a:off x="95690" y="1664453"/>
            <a:ext cx="8929738" cy="4686634"/>
          </a:xfrm>
        </p:spPr>
        <p:txBody>
          <a:bodyPr>
            <a:normAutofit fontScale="92500" lnSpcReduction="20000"/>
          </a:bodyPr>
          <a:lstStyle/>
          <a:p>
            <a:r>
              <a:rPr lang="en-US" sz="2000" dirty="0"/>
              <a:t>how </a:t>
            </a:r>
            <a:r>
              <a:rPr lang="en-US" sz="2000" dirty="0">
                <a:solidFill>
                  <a:srgbClr val="C00000"/>
                </a:solidFill>
              </a:rPr>
              <a:t>important</a:t>
            </a:r>
            <a:r>
              <a:rPr lang="en-US" sz="2000" dirty="0"/>
              <a:t> are high-dimensional (high-d) data nowadays?</a:t>
            </a:r>
          </a:p>
          <a:p>
            <a:endParaRPr lang="en-US" sz="2000" dirty="0"/>
          </a:p>
          <a:p>
            <a:r>
              <a:rPr lang="en-US" sz="2000" dirty="0"/>
              <a:t>what types of </a:t>
            </a:r>
            <a:r>
              <a:rPr lang="en-US" sz="2000" dirty="0">
                <a:solidFill>
                  <a:srgbClr val="C00000"/>
                </a:solidFill>
              </a:rPr>
              <a:t>analyses</a:t>
            </a:r>
            <a:r>
              <a:rPr lang="en-US" sz="2000" dirty="0"/>
              <a:t> are performed on high-d data?</a:t>
            </a:r>
          </a:p>
          <a:p>
            <a:r>
              <a:rPr lang="en-US" sz="2000" dirty="0"/>
              <a:t>how can we </a:t>
            </a:r>
            <a:r>
              <a:rPr lang="en-US" sz="2000" dirty="0">
                <a:solidFill>
                  <a:srgbClr val="C00000"/>
                </a:solidFill>
              </a:rPr>
              <a:t>speed up </a:t>
            </a:r>
            <a:r>
              <a:rPr lang="en-US" sz="2000" dirty="0"/>
              <a:t>such analyses?</a:t>
            </a:r>
          </a:p>
          <a:p>
            <a:endParaRPr lang="en-US" sz="2000" dirty="0"/>
          </a:p>
          <a:p>
            <a:r>
              <a:rPr lang="en-US" sz="2000" dirty="0"/>
              <a:t>what are the different kinds of </a:t>
            </a:r>
            <a:r>
              <a:rPr lang="en-US" sz="2000" dirty="0">
                <a:solidFill>
                  <a:srgbClr val="C00000"/>
                </a:solidFill>
              </a:rPr>
              <a:t>similarity search</a:t>
            </a:r>
            <a:r>
              <a:rPr lang="en-US" sz="2000" dirty="0"/>
              <a:t>?</a:t>
            </a:r>
          </a:p>
          <a:p>
            <a:r>
              <a:rPr lang="en-US" sz="2000" dirty="0"/>
              <a:t>what are the state-of-the-art high-d similarity search </a:t>
            </a:r>
            <a:r>
              <a:rPr lang="en-US" sz="2000" dirty="0">
                <a:solidFill>
                  <a:srgbClr val="C00000"/>
                </a:solidFill>
              </a:rPr>
              <a:t>methods</a:t>
            </a:r>
            <a:r>
              <a:rPr lang="en-US" sz="2000" dirty="0"/>
              <a:t>?</a:t>
            </a:r>
          </a:p>
          <a:p>
            <a:r>
              <a:rPr lang="en-US" sz="2000" dirty="0"/>
              <a:t>how do methods designed for </a:t>
            </a:r>
            <a:r>
              <a:rPr lang="en-US" sz="2000" dirty="0">
                <a:solidFill>
                  <a:srgbClr val="C00000"/>
                </a:solidFill>
              </a:rPr>
              <a:t>data series</a:t>
            </a:r>
            <a:r>
              <a:rPr lang="en-US" sz="2000" dirty="0"/>
              <a:t> compare to those designed for </a:t>
            </a:r>
            <a:r>
              <a:rPr lang="en-US" sz="2000" dirty="0">
                <a:solidFill>
                  <a:srgbClr val="C00000"/>
                </a:solidFill>
              </a:rPr>
              <a:t>general high-d vector </a:t>
            </a:r>
            <a:r>
              <a:rPr lang="en-US" sz="2000" dirty="0"/>
              <a:t>similarity search?</a:t>
            </a:r>
          </a:p>
          <a:p>
            <a:pPr marL="109725" indent="0">
              <a:buNone/>
            </a:pPr>
            <a:endParaRPr lang="en-US" sz="2000" dirty="0"/>
          </a:p>
          <a:p>
            <a:r>
              <a:rPr lang="en-US" sz="2000" dirty="0"/>
              <a:t>how do similarity search techniques support </a:t>
            </a:r>
            <a:r>
              <a:rPr lang="en-US" sz="2000" dirty="0">
                <a:solidFill>
                  <a:srgbClr val="C00000"/>
                </a:solidFill>
              </a:rPr>
              <a:t>interactivity</a:t>
            </a:r>
            <a:r>
              <a:rPr lang="en-US" sz="2000" dirty="0"/>
              <a:t>?</a:t>
            </a:r>
          </a:p>
          <a:p>
            <a:r>
              <a:rPr lang="en-US" sz="2000" dirty="0"/>
              <a:t>how can </a:t>
            </a:r>
            <a:r>
              <a:rPr lang="en-US" sz="2000" dirty="0">
                <a:solidFill>
                  <a:srgbClr val="C00000"/>
                </a:solidFill>
              </a:rPr>
              <a:t>AI</a:t>
            </a:r>
            <a:r>
              <a:rPr lang="en-US" sz="2000" dirty="0"/>
              <a:t> help similarity search and </a:t>
            </a:r>
            <a:r>
              <a:rPr lang="en-US" sz="2000" dirty="0">
                <a:solidFill>
                  <a:srgbClr val="C00000"/>
                </a:solidFill>
              </a:rPr>
              <a:t>vice versa</a:t>
            </a:r>
            <a:r>
              <a:rPr lang="en-US" sz="2000" dirty="0"/>
              <a:t>?</a:t>
            </a:r>
          </a:p>
          <a:p>
            <a:r>
              <a:rPr lang="en-US" sz="2000" dirty="0"/>
              <a:t>which similarity search techniques exploit </a:t>
            </a:r>
            <a:r>
              <a:rPr lang="en-US" sz="2000" dirty="0">
                <a:solidFill>
                  <a:srgbClr val="C00000"/>
                </a:solidFill>
              </a:rPr>
              <a:t>modern hardware </a:t>
            </a:r>
            <a:r>
              <a:rPr lang="en-US" sz="2000" dirty="0"/>
              <a:t>and </a:t>
            </a:r>
            <a:r>
              <a:rPr lang="en-US" sz="2000" dirty="0">
                <a:solidFill>
                  <a:srgbClr val="C00000"/>
                </a:solidFill>
              </a:rPr>
              <a:t>distribution</a:t>
            </a:r>
            <a:r>
              <a:rPr lang="en-US" sz="2000" dirty="0"/>
              <a:t>?</a:t>
            </a:r>
          </a:p>
          <a:p>
            <a:endParaRPr lang="en-US" sz="2000" dirty="0"/>
          </a:p>
          <a:p>
            <a:endParaRPr lang="en-US" sz="2000" dirty="0"/>
          </a:p>
          <a:p>
            <a:r>
              <a:rPr lang="en-US" sz="2000" dirty="0"/>
              <a:t>what are the </a:t>
            </a:r>
            <a:r>
              <a:rPr lang="en-US" sz="2000" dirty="0">
                <a:solidFill>
                  <a:srgbClr val="C00000"/>
                </a:solidFill>
              </a:rPr>
              <a:t>open research problems </a:t>
            </a:r>
            <a:r>
              <a:rPr lang="en-US" sz="2000" dirty="0"/>
              <a:t>in this area?</a:t>
            </a:r>
          </a:p>
          <a:p>
            <a:endParaRPr lang="en-US" sz="2000" dirty="0"/>
          </a:p>
        </p:txBody>
      </p:sp>
      <p:sp>
        <p:nvSpPr>
          <p:cNvPr id="4" name="Footer Placeholder 2">
            <a:extLst>
              <a:ext uri="{FF2B5EF4-FFF2-40B4-BE49-F238E27FC236}">
                <a16:creationId xmlns:a16="http://schemas.microsoft.com/office/drawing/2014/main" id="{22FF8074-B135-4BFD-81A0-09DC510CAC8C}"/>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7494933-919D-4286-B2CA-9A25EDE06C78}"/>
              </a:ext>
            </a:extLst>
          </p:cNvPr>
          <p:cNvSpPr>
            <a:spLocks noGrp="1"/>
          </p:cNvSpPr>
          <p:nvPr>
            <p:ph type="sldNum" sz="quarter" idx="12"/>
          </p:nvPr>
        </p:nvSpPr>
        <p:spPr/>
        <p:txBody>
          <a:bodyPr/>
          <a:lstStyle/>
          <a:p>
            <a:fld id="{B5C6C3C4-1F13-A745-94B4-FF34C1932FEB}" type="slidenum">
              <a:rPr lang="en-US" smtClean="0"/>
              <a:pPr/>
              <a:t>2</a:t>
            </a:fld>
            <a:endParaRPr lang="en-US" dirty="0"/>
          </a:p>
        </p:txBody>
      </p:sp>
    </p:spTree>
    <p:extLst>
      <p:ext uri="{BB962C8B-B14F-4D97-AF65-F5344CB8AC3E}">
        <p14:creationId xmlns:p14="http://schemas.microsoft.com/office/powerpoint/2010/main" val="205483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Correlation</a:t>
            </a:r>
          </a:p>
        </p:txBody>
      </p:sp>
      <p:sp>
        <p:nvSpPr>
          <p:cNvPr id="12291" name="Content Placeholder 2"/>
          <p:cNvSpPr>
            <a:spLocks noGrp="1"/>
          </p:cNvSpPr>
          <p:nvPr>
            <p:ph idx="1"/>
          </p:nvPr>
        </p:nvSpPr>
        <p:spPr/>
        <p:txBody>
          <a:bodyPr>
            <a:normAutofit lnSpcReduction="10000"/>
          </a:bodyPr>
          <a:lstStyle/>
          <a:p>
            <a:r>
              <a:rPr lang="en-US" altLang="en-US" sz="2400" dirty="0"/>
              <a:t>measures the degree of relationship between data series</a:t>
            </a:r>
          </a:p>
          <a:p>
            <a:pPr lvl="1"/>
            <a:r>
              <a:rPr lang="en-US" altLang="en-US" sz="2000" dirty="0"/>
              <a:t>indicates the degree and direction of relationship</a:t>
            </a:r>
          </a:p>
          <a:p>
            <a:r>
              <a:rPr lang="en-US" altLang="en-US" sz="2400" dirty="0"/>
              <a:t>direction of change</a:t>
            </a:r>
          </a:p>
          <a:p>
            <a:pPr lvl="1"/>
            <a:r>
              <a:rPr lang="en-US" altLang="en-US" sz="2000" dirty="0"/>
              <a:t>positive correlation</a:t>
            </a:r>
          </a:p>
          <a:p>
            <a:pPr lvl="2"/>
            <a:r>
              <a:rPr lang="en-US" altLang="en-US" sz="2000" dirty="0"/>
              <a:t>values of two data series change in same direction</a:t>
            </a:r>
          </a:p>
          <a:p>
            <a:pPr lvl="1"/>
            <a:r>
              <a:rPr lang="en-US" altLang="en-US" sz="2000" dirty="0"/>
              <a:t>negative correlation</a:t>
            </a:r>
          </a:p>
          <a:p>
            <a:pPr lvl="2"/>
            <a:r>
              <a:rPr lang="en-US" altLang="en-US" sz="2000" dirty="0"/>
              <a:t>values of two data series change in opposite directions</a:t>
            </a:r>
          </a:p>
          <a:p>
            <a:r>
              <a:rPr lang="en-US" altLang="en-US" sz="2400" dirty="0"/>
              <a:t>linear correlation</a:t>
            </a:r>
          </a:p>
          <a:p>
            <a:pPr lvl="1"/>
            <a:r>
              <a:rPr lang="en-US" altLang="en-US" sz="2000" dirty="0"/>
              <a:t>amount of change in one data series bears constant ratio of change in the other data series</a:t>
            </a:r>
          </a:p>
          <a:p>
            <a:endParaRPr lang="en-US" altLang="en-US" sz="2400" dirty="0"/>
          </a:p>
          <a:p>
            <a:r>
              <a:rPr lang="en-US" altLang="en-US" sz="2400" dirty="0"/>
              <a:t>useful in several applications</a:t>
            </a:r>
          </a:p>
          <a:p>
            <a:endParaRPr lang="en-US" altLang="en-US" sz="2400" dirty="0"/>
          </a:p>
        </p:txBody>
      </p:sp>
      <p:sp>
        <p:nvSpPr>
          <p:cNvPr id="2" name="Espace réservé du pied de page 1">
            <a:extLst>
              <a:ext uri="{FF2B5EF4-FFF2-40B4-BE49-F238E27FC236}">
                <a16:creationId xmlns:a16="http://schemas.microsoft.com/office/drawing/2014/main" id="{62AC980E-AA74-4361-B524-017D8C6B3AF1}"/>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642882A6-E75A-493C-94E4-2DD55683B13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a:t>
            </a:fld>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29"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cxnSp>
        <p:nvCxnSpPr>
          <p:cNvPr id="32" name="Google Shape;198;p16"/>
          <p:cNvCxnSpPr/>
          <p:nvPr/>
        </p:nvCxnSpPr>
        <p:spPr>
          <a:xfrm>
            <a:off x="7775854" y="325572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r</a:t>
            </a:r>
            <a:r>
              <a:rPr lang="en-US" sz="1351" b="1" dirty="0">
                <a:solidFill>
                  <a:srgbClr val="C00000"/>
                </a:solidFill>
                <a:latin typeface="Century Gothic"/>
                <a:ea typeface="Century Gothic"/>
                <a:cs typeface="Century Gothic"/>
                <a:sym typeface="Century Gothic"/>
              </a:rPr>
              <a:t>esult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351" b="1" dirty="0">
                <a:solidFill>
                  <a:srgbClr val="ED7D31"/>
                </a:solidFill>
                <a:latin typeface="Century Gothic"/>
                <a:ea typeface="Century Gothic"/>
                <a:cs typeface="Century Gothic"/>
                <a:sym typeface="Century Gothic"/>
              </a:rPr>
              <a:t>    </a:t>
            </a:r>
            <a:r>
              <a:rPr lang="en-US" sz="1351" b="1" dirty="0">
                <a:solidFill>
                  <a:schemeClr val="accent2"/>
                </a:solidFill>
                <a:latin typeface="Century Gothic"/>
                <a:ea typeface="Century Gothic"/>
                <a:cs typeface="Century Gothic"/>
                <a:sym typeface="Century Gothic"/>
              </a:rPr>
              <a:t>extensions</a:t>
            </a: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38" name="Oval 37"/>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39"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43"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sp>
        <p:nvSpPr>
          <p:cNvPr id="48" name="Google Shape;190;p16"/>
          <p:cNvSpPr/>
          <p:nvPr/>
        </p:nvSpPr>
        <p:spPr>
          <a:xfrm>
            <a:off x="6816637" y="3406699"/>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a:solidFill>
                  <a:srgbClr val="C00000"/>
                </a:solidFill>
                <a:latin typeface="Helvetica Neue"/>
                <a:ea typeface="Helvetica Neue"/>
                <a:cs typeface="Helvetica Neue"/>
                <a:sym typeface="Helvetica Neue"/>
              </a:rPr>
              <a:t>IMI</a:t>
            </a:r>
            <a:endParaRPr sz="1351" u="sng" dirty="0">
              <a:solidFill>
                <a:srgbClr val="C00000"/>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CK-Means</a:t>
            </a:r>
            <a:r>
              <a:rPr lang="en-US" sz="1351" dirty="0">
                <a:solidFill>
                  <a:srgbClr val="3F3F3F"/>
                </a:solidFill>
                <a:latin typeface="Helvetica Neue"/>
                <a:ea typeface="Helvetica Neue"/>
                <a:cs typeface="Helvetica Neue"/>
                <a:sym typeface="Helvetica Neue"/>
              </a:rPr>
              <a:t>    iSAX2+[ ]</a:t>
            </a:r>
            <a:endParaRPr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 ]     </a:t>
            </a:r>
            <a:r>
              <a:rPr lang="en-US" sz="1351" u="sng" dirty="0">
                <a:solidFill>
                  <a:srgbClr val="C00000"/>
                </a:solidFill>
                <a:latin typeface="Helvetica Neue"/>
                <a:ea typeface="Helvetica Neue"/>
                <a:cs typeface="Helvetica Neue"/>
                <a:sym typeface="Helvetica Neue"/>
              </a:rPr>
              <a:t>NSG</a:t>
            </a:r>
            <a:r>
              <a:rPr lang="en-US" sz="1351" dirty="0">
                <a:solidFill>
                  <a:srgbClr val="3F3F3F"/>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Flann</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SFA </a:t>
            </a:r>
            <a:r>
              <a:rPr lang="en-US" sz="1351" dirty="0">
                <a:solidFill>
                  <a:srgbClr val="3F3F3F"/>
                </a:solidFill>
                <a:latin typeface="Helvetica Neue"/>
                <a:ea typeface="Helvetica Neue"/>
                <a:cs typeface="Helvetica Neue"/>
                <a:sym typeface="Helvetica Neue"/>
              </a:rPr>
              <a:t> </a:t>
            </a:r>
            <a:endParaRPr sz="1351" dirty="0">
              <a:solidFill>
                <a:srgbClr val="3F3F3F"/>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HD-index</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HNSW</a:t>
            </a:r>
            <a:endParaRPr sz="1351" u="sng" dirty="0">
              <a:solidFill>
                <a:srgbClr val="C00000"/>
              </a:solidFill>
              <a:latin typeface="Helvetica Neue"/>
              <a:ea typeface="Helvetica Neue"/>
              <a:cs typeface="Helvetica Neue"/>
              <a:sym typeface="Helvetica Neue"/>
            </a:endParaRPr>
          </a:p>
        </p:txBody>
      </p:sp>
      <p:sp>
        <p:nvSpPr>
          <p:cNvPr id="49" name="Oval 48"/>
          <p:cNvSpPr>
            <a:spLocks noChangeAspect="1"/>
          </p:cNvSpPr>
          <p:nvPr/>
        </p:nvSpPr>
        <p:spPr>
          <a:xfrm>
            <a:off x="8444291" y="4343699"/>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0" name="Oval 49"/>
          <p:cNvSpPr>
            <a:spLocks noChangeAspect="1"/>
          </p:cNvSpPr>
          <p:nvPr/>
        </p:nvSpPr>
        <p:spPr>
          <a:xfrm>
            <a:off x="7551871"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1" name="Oval 50"/>
          <p:cNvSpPr>
            <a:spLocks noChangeAspect="1"/>
          </p:cNvSpPr>
          <p:nvPr/>
        </p:nvSpPr>
        <p:spPr>
          <a:xfrm>
            <a:off x="8492993" y="3730455"/>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35" name="Rectangle 34">
            <a:extLst>
              <a:ext uri="{FF2B5EF4-FFF2-40B4-BE49-F238E27FC236}">
                <a16:creationId xmlns:a16="http://schemas.microsoft.com/office/drawing/2014/main" id="{4A449E5F-E075-4CC7-9245-75DEA92EBEEF}"/>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5" name="Rounded Rectangle 7">
            <a:extLst>
              <a:ext uri="{FF2B5EF4-FFF2-40B4-BE49-F238E27FC236}">
                <a16:creationId xmlns:a16="http://schemas.microsoft.com/office/drawing/2014/main" id="{7A57C773-58E9-42C8-B171-3333274CCC05}"/>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46" name="Google Shape;194;p16">
            <a:extLst>
              <a:ext uri="{FF2B5EF4-FFF2-40B4-BE49-F238E27FC236}">
                <a16:creationId xmlns:a16="http://schemas.microsoft.com/office/drawing/2014/main" id="{F9F86F01-5730-4E9D-B8BD-D7A43B732154}"/>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47" name="Rectangle 46">
            <a:extLst>
              <a:ext uri="{FF2B5EF4-FFF2-40B4-BE49-F238E27FC236}">
                <a16:creationId xmlns:a16="http://schemas.microsoft.com/office/drawing/2014/main" id="{B585168B-B22D-4810-9FFA-DC89EED1AA55}"/>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52" name="Rounded Rectangle 7">
            <a:extLst>
              <a:ext uri="{FF2B5EF4-FFF2-40B4-BE49-F238E27FC236}">
                <a16:creationId xmlns:a16="http://schemas.microsoft.com/office/drawing/2014/main" id="{AFA1149B-82B8-4B77-BA65-85057D160939}"/>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4" name="Footer Placeholder 2">
            <a:extLst>
              <a:ext uri="{FF2B5EF4-FFF2-40B4-BE49-F238E27FC236}">
                <a16:creationId xmlns:a16="http://schemas.microsoft.com/office/drawing/2014/main" id="{DA9B3DDC-F4FE-4D43-9AE2-00676E21D2D4}"/>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8E53AB7E-5832-445F-9B18-0114056E086A}"/>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2A223F8-3C02-4DDA-8AE9-E7628755AAF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200</a:t>
            </a:fld>
            <a:endParaRPr lang="en-US" dirty="0"/>
          </a:p>
        </p:txBody>
      </p:sp>
    </p:spTree>
    <p:extLst>
      <p:ext uri="{BB962C8B-B14F-4D97-AF65-F5344CB8AC3E}">
        <p14:creationId xmlns:p14="http://schemas.microsoft.com/office/powerpoint/2010/main" val="42832379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29"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cxnSp>
        <p:nvCxnSpPr>
          <p:cNvPr id="32" name="Google Shape;198;p16"/>
          <p:cNvCxnSpPr/>
          <p:nvPr/>
        </p:nvCxnSpPr>
        <p:spPr>
          <a:xfrm>
            <a:off x="7775854" y="325572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r>
              <a:rPr lang="en-US" sz="1351" b="1" dirty="0">
                <a:solidFill>
                  <a:schemeClr val="accent2"/>
                </a:solidFill>
                <a:latin typeface="Century Gothic"/>
                <a:ea typeface="Century Gothic"/>
                <a:cs typeface="Century Gothic"/>
                <a:sym typeface="Century Gothic"/>
              </a:rPr>
              <a:t>extensions</a:t>
            </a: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38" name="Oval 37"/>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36" name="Google Shape;190;p16"/>
          <p:cNvSpPr/>
          <p:nvPr/>
        </p:nvSpPr>
        <p:spPr>
          <a:xfrm>
            <a:off x="2397388" y="4199306"/>
            <a:ext cx="1048731"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  </a:t>
            </a: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a:t>
            </a:r>
          </a:p>
          <a:p>
            <a:pPr defTabSz="685783">
              <a:defRPr/>
            </a:pPr>
            <a:r>
              <a:rPr lang="en-US" sz="1351" dirty="0">
                <a:solidFill>
                  <a:srgbClr val="3F3F3F"/>
                </a:solidFill>
                <a:latin typeface="Helvetica Neue"/>
                <a:ea typeface="Helvetica Neue"/>
                <a:cs typeface="Helvetica Neue"/>
                <a:sym typeface="Helvetica Neue"/>
              </a:rPr>
              <a:t>iSAX2+ [ ]  </a:t>
            </a:r>
            <a:endParaRPr lang="en-US" sz="1351" u="sng" dirty="0">
              <a:solidFill>
                <a:srgbClr val="C00000"/>
              </a:solidFill>
              <a:latin typeface="Helvetica Neue"/>
              <a:ea typeface="Helvetica Neue"/>
              <a:cs typeface="Helvetica Neue"/>
              <a:sym typeface="Helvetica Neue"/>
            </a:endParaRPr>
          </a:p>
          <a:p>
            <a:pPr defTabSz="685783">
              <a:defRPr/>
            </a:pPr>
            <a:r>
              <a:rPr lang="en-US" sz="1351" u="sng" dirty="0" err="1">
                <a:solidFill>
                  <a:srgbClr val="C00000"/>
                </a:solidFill>
                <a:latin typeface="Helvetica Neue"/>
                <a:ea typeface="Helvetica Neue"/>
                <a:cs typeface="Helvetica Neue"/>
                <a:sym typeface="Helvetica Neue"/>
              </a:rPr>
              <a:t>Mtree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p:txBody>
      </p:sp>
      <p:cxnSp>
        <p:nvCxnSpPr>
          <p:cNvPr id="41" name="Google Shape;198;p16"/>
          <p:cNvCxnSpPr/>
          <p:nvPr/>
        </p:nvCxnSpPr>
        <p:spPr>
          <a:xfrm>
            <a:off x="2949879" y="405032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42" name="Oval 41"/>
          <p:cNvSpPr>
            <a:spLocks noChangeAspect="1"/>
          </p:cNvSpPr>
          <p:nvPr/>
        </p:nvSpPr>
        <p:spPr>
          <a:xfrm>
            <a:off x="2958183" y="437550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3" name="Oval 42"/>
          <p:cNvSpPr>
            <a:spLocks noChangeAspect="1"/>
          </p:cNvSpPr>
          <p:nvPr/>
        </p:nvSpPr>
        <p:spPr>
          <a:xfrm>
            <a:off x="3125823" y="47717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4" name="Oval 43"/>
          <p:cNvSpPr>
            <a:spLocks noChangeAspect="1"/>
          </p:cNvSpPr>
          <p:nvPr/>
        </p:nvSpPr>
        <p:spPr>
          <a:xfrm>
            <a:off x="3087723" y="458886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5" name="Oval 44"/>
          <p:cNvSpPr>
            <a:spLocks noChangeAspect="1"/>
          </p:cNvSpPr>
          <p:nvPr/>
        </p:nvSpPr>
        <p:spPr>
          <a:xfrm>
            <a:off x="3042003" y="51908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2"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53"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sp>
        <p:nvSpPr>
          <p:cNvPr id="58" name="Google Shape;190;p16"/>
          <p:cNvSpPr/>
          <p:nvPr/>
        </p:nvSpPr>
        <p:spPr>
          <a:xfrm>
            <a:off x="6816637" y="3406699"/>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a:solidFill>
                  <a:srgbClr val="C00000"/>
                </a:solidFill>
                <a:latin typeface="Helvetica Neue"/>
                <a:ea typeface="Helvetica Neue"/>
                <a:cs typeface="Helvetica Neue"/>
                <a:sym typeface="Helvetica Neue"/>
              </a:rPr>
              <a:t>IMI</a:t>
            </a:r>
            <a:endParaRPr sz="1351" u="sng" dirty="0">
              <a:solidFill>
                <a:srgbClr val="C00000"/>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CK-Means</a:t>
            </a:r>
            <a:r>
              <a:rPr lang="en-US" sz="1351" dirty="0">
                <a:solidFill>
                  <a:srgbClr val="3F3F3F"/>
                </a:solidFill>
                <a:latin typeface="Helvetica Neue"/>
                <a:ea typeface="Helvetica Neue"/>
                <a:cs typeface="Helvetica Neue"/>
                <a:sym typeface="Helvetica Neue"/>
              </a:rPr>
              <a:t>    iSAX2+[ ]</a:t>
            </a:r>
            <a:endParaRPr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 ]     </a:t>
            </a:r>
            <a:r>
              <a:rPr lang="en-US" sz="1351" u="sng" dirty="0">
                <a:solidFill>
                  <a:srgbClr val="C00000"/>
                </a:solidFill>
                <a:latin typeface="Helvetica Neue"/>
                <a:ea typeface="Helvetica Neue"/>
                <a:cs typeface="Helvetica Neue"/>
                <a:sym typeface="Helvetica Neue"/>
              </a:rPr>
              <a:t>NSG</a:t>
            </a:r>
            <a:r>
              <a:rPr lang="en-US" sz="1351" dirty="0">
                <a:solidFill>
                  <a:srgbClr val="3F3F3F"/>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Flann</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SFA </a:t>
            </a:r>
            <a:r>
              <a:rPr lang="en-US" sz="1351" dirty="0">
                <a:solidFill>
                  <a:srgbClr val="3F3F3F"/>
                </a:solidFill>
                <a:latin typeface="Helvetica Neue"/>
                <a:ea typeface="Helvetica Neue"/>
                <a:cs typeface="Helvetica Neue"/>
                <a:sym typeface="Helvetica Neue"/>
              </a:rPr>
              <a:t> </a:t>
            </a:r>
            <a:endParaRPr sz="1351" dirty="0">
              <a:solidFill>
                <a:srgbClr val="3F3F3F"/>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HD-index</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HNSW</a:t>
            </a:r>
            <a:endParaRPr sz="1351" u="sng" dirty="0">
              <a:solidFill>
                <a:srgbClr val="C00000"/>
              </a:solidFill>
              <a:latin typeface="Helvetica Neue"/>
              <a:ea typeface="Helvetica Neue"/>
              <a:cs typeface="Helvetica Neue"/>
              <a:sym typeface="Helvetica Neue"/>
            </a:endParaRPr>
          </a:p>
        </p:txBody>
      </p:sp>
      <p:sp>
        <p:nvSpPr>
          <p:cNvPr id="59" name="Oval 58"/>
          <p:cNvSpPr>
            <a:spLocks noChangeAspect="1"/>
          </p:cNvSpPr>
          <p:nvPr/>
        </p:nvSpPr>
        <p:spPr>
          <a:xfrm>
            <a:off x="8444291" y="4343699"/>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60" name="Oval 59"/>
          <p:cNvSpPr>
            <a:spLocks noChangeAspect="1"/>
          </p:cNvSpPr>
          <p:nvPr/>
        </p:nvSpPr>
        <p:spPr>
          <a:xfrm>
            <a:off x="7551871"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61" name="Oval 60"/>
          <p:cNvSpPr>
            <a:spLocks noChangeAspect="1"/>
          </p:cNvSpPr>
          <p:nvPr/>
        </p:nvSpPr>
        <p:spPr>
          <a:xfrm>
            <a:off x="8492993" y="3730455"/>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8" name="Rectangle 47">
            <a:extLst>
              <a:ext uri="{FF2B5EF4-FFF2-40B4-BE49-F238E27FC236}">
                <a16:creationId xmlns:a16="http://schemas.microsoft.com/office/drawing/2014/main" id="{A5C94832-4CA6-46A5-AA66-F9397120117F}"/>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9" name="Rounded Rectangle 7">
            <a:extLst>
              <a:ext uri="{FF2B5EF4-FFF2-40B4-BE49-F238E27FC236}">
                <a16:creationId xmlns:a16="http://schemas.microsoft.com/office/drawing/2014/main" id="{9BBAC87F-AA71-4F9B-9688-93280E2CDD37}"/>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54" name="Google Shape;194;p16">
            <a:extLst>
              <a:ext uri="{FF2B5EF4-FFF2-40B4-BE49-F238E27FC236}">
                <a16:creationId xmlns:a16="http://schemas.microsoft.com/office/drawing/2014/main" id="{980D8B25-4A70-4B4A-B99C-289593154E49}"/>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55" name="Rectangle 54">
            <a:extLst>
              <a:ext uri="{FF2B5EF4-FFF2-40B4-BE49-F238E27FC236}">
                <a16:creationId xmlns:a16="http://schemas.microsoft.com/office/drawing/2014/main" id="{538A2741-0CAA-4E66-A16F-20953484CC9B}"/>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56" name="Rounded Rectangle 7">
            <a:extLst>
              <a:ext uri="{FF2B5EF4-FFF2-40B4-BE49-F238E27FC236}">
                <a16:creationId xmlns:a16="http://schemas.microsoft.com/office/drawing/2014/main" id="{3B7E7A60-0602-47AA-B675-AE3EDF7E86A8}"/>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46" name="Footer Placeholder 2">
            <a:extLst>
              <a:ext uri="{FF2B5EF4-FFF2-40B4-BE49-F238E27FC236}">
                <a16:creationId xmlns:a16="http://schemas.microsoft.com/office/drawing/2014/main" id="{A15AEC7D-BA4A-42E6-B87B-3C1398B79C1F}"/>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0E970C58-9573-4A86-A207-FCBB5E534110}"/>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7D456B3D-DCA6-4D7D-BA4C-C2F0F8BE6D0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201</a:t>
            </a:fld>
            <a:endParaRPr lang="en-US" dirty="0"/>
          </a:p>
        </p:txBody>
      </p:sp>
    </p:spTree>
    <p:extLst>
      <p:ext uri="{BB962C8B-B14F-4D97-AF65-F5344CB8AC3E}">
        <p14:creationId xmlns:p14="http://schemas.microsoft.com/office/powerpoint/2010/main" val="133256864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6"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7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sp>
        <p:nvSpPr>
          <p:cNvPr id="178"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0"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cxnSp>
        <p:nvCxnSpPr>
          <p:cNvPr id="183" name="Google Shape;183;p16"/>
          <p:cNvCxnSpPr>
            <a:stCxn id="174" idx="2"/>
            <a:endCxn id="17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84"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186"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sp>
        <p:nvSpPr>
          <p:cNvPr id="187"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188"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191" name="Google Shape;191;p16"/>
          <p:cNvCxnSpPr>
            <a:stCxn id="177" idx="3"/>
            <a:endCxn id="178"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198"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1"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r>
              <a:rPr lang="en-US" sz="1351" b="1" dirty="0">
                <a:solidFill>
                  <a:schemeClr val="accent2"/>
                </a:solidFill>
                <a:latin typeface="Century Gothic"/>
                <a:ea typeface="Century Gothic"/>
                <a:cs typeface="Century Gothic"/>
                <a:sym typeface="Century Gothic"/>
              </a:rPr>
              <a:t>extensions</a:t>
            </a: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cxnSp>
        <p:nvCxnSpPr>
          <p:cNvPr id="26" name="Google Shape;198;p16"/>
          <p:cNvCxnSpPr/>
          <p:nvPr/>
        </p:nvCxnSpPr>
        <p:spPr>
          <a:xfrm>
            <a:off x="7775854" y="325572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4" name="Google Shape;190;p16"/>
          <p:cNvSpPr/>
          <p:nvPr/>
        </p:nvSpPr>
        <p:spPr>
          <a:xfrm>
            <a:off x="2397388" y="4199306"/>
            <a:ext cx="1048731"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  </a:t>
            </a: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a:t>
            </a:r>
          </a:p>
          <a:p>
            <a:pPr defTabSz="685783">
              <a:defRPr/>
            </a:pPr>
            <a:r>
              <a:rPr lang="en-US" sz="1351" dirty="0">
                <a:solidFill>
                  <a:srgbClr val="3F3F3F"/>
                </a:solidFill>
                <a:latin typeface="Helvetica Neue"/>
                <a:ea typeface="Helvetica Neue"/>
                <a:cs typeface="Helvetica Neue"/>
                <a:sym typeface="Helvetica Neue"/>
              </a:rPr>
              <a:t>iSAX2+ [ ]  </a:t>
            </a:r>
            <a:endParaRPr lang="en-US" sz="1351" u="sng" dirty="0">
              <a:solidFill>
                <a:srgbClr val="C00000"/>
              </a:solidFill>
              <a:latin typeface="Helvetica Neue"/>
              <a:ea typeface="Helvetica Neue"/>
              <a:cs typeface="Helvetica Neue"/>
              <a:sym typeface="Helvetica Neue"/>
            </a:endParaRPr>
          </a:p>
          <a:p>
            <a:pPr defTabSz="685783">
              <a:defRPr/>
            </a:pPr>
            <a:r>
              <a:rPr lang="en-US" sz="1351" u="sng" dirty="0" err="1">
                <a:solidFill>
                  <a:srgbClr val="C00000"/>
                </a:solidFill>
                <a:latin typeface="Helvetica Neue"/>
                <a:ea typeface="Helvetica Neue"/>
                <a:cs typeface="Helvetica Neue"/>
                <a:sym typeface="Helvetica Neue"/>
              </a:rPr>
              <a:t>Mtree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p:txBody>
      </p:sp>
      <p:sp>
        <p:nvSpPr>
          <p:cNvPr id="43" name="Oval 42"/>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4" name="Google Shape;190;p16"/>
          <p:cNvSpPr/>
          <p:nvPr/>
        </p:nvSpPr>
        <p:spPr>
          <a:xfrm>
            <a:off x="707036" y="4200299"/>
            <a:ext cx="1016411" cy="1558944"/>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  </a:t>
            </a: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a:t>
            </a:r>
          </a:p>
          <a:p>
            <a:pPr defTabSz="685783">
              <a:defRPr/>
            </a:pPr>
            <a:r>
              <a:rPr lang="en-US" sz="1351" dirty="0">
                <a:solidFill>
                  <a:srgbClr val="3F3F3F"/>
                </a:solidFill>
                <a:latin typeface="Helvetica Neue"/>
                <a:ea typeface="Helvetica Neue"/>
                <a:cs typeface="Helvetica Neue"/>
                <a:sym typeface="Helvetica Neue"/>
              </a:rPr>
              <a:t>iSAX2+ [ ]  </a:t>
            </a:r>
          </a:p>
          <a:p>
            <a:pPr defTabSz="685783">
              <a:defRPr/>
            </a:pPr>
            <a:r>
              <a:rPr lang="en-US" sz="1351" u="sng" dirty="0" err="1">
                <a:solidFill>
                  <a:srgbClr val="C00000"/>
                </a:solidFill>
                <a:latin typeface="Helvetica Neue"/>
                <a:ea typeface="Helvetica Neue"/>
                <a:cs typeface="Helvetica Neue"/>
                <a:sym typeface="Helvetica Neue"/>
              </a:rPr>
              <a:t>Mtree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QALSH</a:t>
            </a:r>
          </a:p>
          <a:p>
            <a:pPr defTabSz="685783">
              <a:defRPr/>
            </a:pPr>
            <a:r>
              <a:rPr lang="en-US" sz="1351" u="sng" dirty="0">
                <a:solidFill>
                  <a:srgbClr val="C00000"/>
                </a:solidFill>
                <a:latin typeface="Helvetica Neue"/>
                <a:ea typeface="Helvetica Neue"/>
                <a:cs typeface="Helvetica Neue"/>
                <a:sym typeface="Helvetica Neue"/>
              </a:rPr>
              <a:t>SRS</a:t>
            </a:r>
          </a:p>
          <a:p>
            <a:pPr defTabSz="685783">
              <a:defRPr/>
            </a:pP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p:txBody>
      </p:sp>
      <p:cxnSp>
        <p:nvCxnSpPr>
          <p:cNvPr id="79"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80" name="Google Shape;198;p16"/>
          <p:cNvCxnSpPr/>
          <p:nvPr/>
        </p:nvCxnSpPr>
        <p:spPr>
          <a:xfrm>
            <a:off x="1231403" y="4043362"/>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81" name="Oval 80"/>
          <p:cNvSpPr>
            <a:spLocks noChangeAspect="1"/>
          </p:cNvSpPr>
          <p:nvPr/>
        </p:nvSpPr>
        <p:spPr>
          <a:xfrm>
            <a:off x="2958183" y="437550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2" name="Oval 81"/>
          <p:cNvSpPr>
            <a:spLocks noChangeAspect="1"/>
          </p:cNvSpPr>
          <p:nvPr/>
        </p:nvSpPr>
        <p:spPr>
          <a:xfrm>
            <a:off x="3125823" y="47717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3" name="Oval 82"/>
          <p:cNvSpPr>
            <a:spLocks noChangeAspect="1"/>
          </p:cNvSpPr>
          <p:nvPr/>
        </p:nvSpPr>
        <p:spPr>
          <a:xfrm>
            <a:off x="3087723" y="458886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4" name="Oval 83"/>
          <p:cNvSpPr>
            <a:spLocks noChangeAspect="1"/>
          </p:cNvSpPr>
          <p:nvPr/>
        </p:nvSpPr>
        <p:spPr>
          <a:xfrm>
            <a:off x="3042003" y="51908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5" name="Oval 84"/>
          <p:cNvSpPr>
            <a:spLocks noChangeAspect="1"/>
          </p:cNvSpPr>
          <p:nvPr/>
        </p:nvSpPr>
        <p:spPr>
          <a:xfrm>
            <a:off x="1265554" y="4352646"/>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6" name="Oval 85"/>
          <p:cNvSpPr>
            <a:spLocks noChangeAspect="1"/>
          </p:cNvSpPr>
          <p:nvPr/>
        </p:nvSpPr>
        <p:spPr>
          <a:xfrm>
            <a:off x="1439156" y="4754848"/>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7" name="Oval 86"/>
          <p:cNvSpPr>
            <a:spLocks noChangeAspect="1"/>
          </p:cNvSpPr>
          <p:nvPr/>
        </p:nvSpPr>
        <p:spPr>
          <a:xfrm>
            <a:off x="1395094" y="4554079"/>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8" name="Oval 87"/>
          <p:cNvSpPr>
            <a:spLocks noChangeAspect="1"/>
          </p:cNvSpPr>
          <p:nvPr/>
        </p:nvSpPr>
        <p:spPr>
          <a:xfrm>
            <a:off x="1349371" y="5585426"/>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cxnSp>
        <p:nvCxnSpPr>
          <p:cNvPr id="91" name="Google Shape;198;p16"/>
          <p:cNvCxnSpPr/>
          <p:nvPr/>
        </p:nvCxnSpPr>
        <p:spPr>
          <a:xfrm>
            <a:off x="2949879" y="405032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50"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51"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sp>
        <p:nvSpPr>
          <p:cNvPr id="52" name="Google Shape;190;p16"/>
          <p:cNvSpPr/>
          <p:nvPr/>
        </p:nvSpPr>
        <p:spPr>
          <a:xfrm>
            <a:off x="6816637" y="3406699"/>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a:solidFill>
                  <a:srgbClr val="C00000"/>
                </a:solidFill>
                <a:latin typeface="Helvetica Neue"/>
                <a:ea typeface="Helvetica Neue"/>
                <a:cs typeface="Helvetica Neue"/>
                <a:sym typeface="Helvetica Neue"/>
              </a:rPr>
              <a:t>IMI</a:t>
            </a:r>
            <a:endParaRPr sz="1351" u="sng" dirty="0">
              <a:solidFill>
                <a:srgbClr val="C00000"/>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CK-Means</a:t>
            </a:r>
            <a:r>
              <a:rPr lang="en-US" sz="1351" dirty="0">
                <a:solidFill>
                  <a:srgbClr val="3F3F3F"/>
                </a:solidFill>
                <a:latin typeface="Helvetica Neue"/>
                <a:ea typeface="Helvetica Neue"/>
                <a:cs typeface="Helvetica Neue"/>
                <a:sym typeface="Helvetica Neue"/>
              </a:rPr>
              <a:t>    iSAX2+[ ]</a:t>
            </a:r>
            <a:endParaRPr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 ]     </a:t>
            </a:r>
            <a:r>
              <a:rPr lang="en-US" sz="1351" u="sng" dirty="0">
                <a:solidFill>
                  <a:srgbClr val="C00000"/>
                </a:solidFill>
                <a:latin typeface="Helvetica Neue"/>
                <a:ea typeface="Helvetica Neue"/>
                <a:cs typeface="Helvetica Neue"/>
                <a:sym typeface="Helvetica Neue"/>
              </a:rPr>
              <a:t>NSG</a:t>
            </a:r>
            <a:r>
              <a:rPr lang="en-US" sz="1351" dirty="0">
                <a:solidFill>
                  <a:srgbClr val="3F3F3F"/>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Flann</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SFA </a:t>
            </a:r>
            <a:r>
              <a:rPr lang="en-US" sz="1351" dirty="0">
                <a:solidFill>
                  <a:srgbClr val="3F3F3F"/>
                </a:solidFill>
                <a:latin typeface="Helvetica Neue"/>
                <a:ea typeface="Helvetica Neue"/>
                <a:cs typeface="Helvetica Neue"/>
                <a:sym typeface="Helvetica Neue"/>
              </a:rPr>
              <a:t> </a:t>
            </a:r>
            <a:endParaRPr sz="1351" dirty="0">
              <a:solidFill>
                <a:srgbClr val="3F3F3F"/>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HD-index</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HNSW</a:t>
            </a:r>
            <a:endParaRPr sz="1351" u="sng" dirty="0">
              <a:solidFill>
                <a:srgbClr val="C00000"/>
              </a:solidFill>
              <a:latin typeface="Helvetica Neue"/>
              <a:ea typeface="Helvetica Neue"/>
              <a:cs typeface="Helvetica Neue"/>
              <a:sym typeface="Helvetica Neue"/>
            </a:endParaRPr>
          </a:p>
        </p:txBody>
      </p:sp>
      <p:sp>
        <p:nvSpPr>
          <p:cNvPr id="53" name="Oval 52"/>
          <p:cNvSpPr>
            <a:spLocks noChangeAspect="1"/>
          </p:cNvSpPr>
          <p:nvPr/>
        </p:nvSpPr>
        <p:spPr>
          <a:xfrm>
            <a:off x="8444291" y="4343699"/>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4" name="Oval 53"/>
          <p:cNvSpPr>
            <a:spLocks noChangeAspect="1"/>
          </p:cNvSpPr>
          <p:nvPr/>
        </p:nvSpPr>
        <p:spPr>
          <a:xfrm>
            <a:off x="7551871"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5" name="Oval 54"/>
          <p:cNvSpPr>
            <a:spLocks noChangeAspect="1"/>
          </p:cNvSpPr>
          <p:nvPr/>
        </p:nvSpPr>
        <p:spPr>
          <a:xfrm>
            <a:off x="8492993" y="3730455"/>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7" name="Rectangle 46">
            <a:extLst>
              <a:ext uri="{FF2B5EF4-FFF2-40B4-BE49-F238E27FC236}">
                <a16:creationId xmlns:a16="http://schemas.microsoft.com/office/drawing/2014/main" id="{64268A33-5EBE-40DE-93C7-41C05DD136B9}"/>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8" name="Rounded Rectangle 7">
            <a:extLst>
              <a:ext uri="{FF2B5EF4-FFF2-40B4-BE49-F238E27FC236}">
                <a16:creationId xmlns:a16="http://schemas.microsoft.com/office/drawing/2014/main" id="{737DF329-34BB-4604-8BAF-7843CD82813B}"/>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58" name="Google Shape;194;p16">
            <a:extLst>
              <a:ext uri="{FF2B5EF4-FFF2-40B4-BE49-F238E27FC236}">
                <a16:creationId xmlns:a16="http://schemas.microsoft.com/office/drawing/2014/main" id="{F6356E3A-6ED1-4975-8B3B-B57E65BF9FD2}"/>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59" name="Rectangle 58">
            <a:extLst>
              <a:ext uri="{FF2B5EF4-FFF2-40B4-BE49-F238E27FC236}">
                <a16:creationId xmlns:a16="http://schemas.microsoft.com/office/drawing/2014/main" id="{5B6A1796-B05C-4501-AE61-677D77B326F4}"/>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60" name="Rounded Rectangle 7">
            <a:extLst>
              <a:ext uri="{FF2B5EF4-FFF2-40B4-BE49-F238E27FC236}">
                <a16:creationId xmlns:a16="http://schemas.microsoft.com/office/drawing/2014/main" id="{C26A3B1A-B8E5-4656-8B17-3137C0E6343B}"/>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46" name="Footer Placeholder 2">
            <a:extLst>
              <a:ext uri="{FF2B5EF4-FFF2-40B4-BE49-F238E27FC236}">
                <a16:creationId xmlns:a16="http://schemas.microsoft.com/office/drawing/2014/main" id="{A3222DD8-7F2C-4C1E-9596-9FBDC5F55C18}"/>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61BBE912-409E-4A93-B462-71E466EE0076}"/>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F813986E-549C-4417-975D-00F86A58F00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202</a:t>
            </a:fld>
            <a:endParaRPr lang="en-US" dirty="0"/>
          </a:p>
        </p:txBody>
      </p:sp>
    </p:spTree>
    <p:extLst>
      <p:ext uri="{BB962C8B-B14F-4D97-AF65-F5344CB8AC3E}">
        <p14:creationId xmlns:p14="http://schemas.microsoft.com/office/powerpoint/2010/main" val="332143538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           Exact Query Answering</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5539418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15" name="Content Placeholder 2"/>
          <p:cNvSpPr txBox="1">
            <a:spLocks/>
          </p:cNvSpPr>
          <p:nvPr/>
        </p:nvSpPr>
        <p:spPr bwMode="auto">
          <a:xfrm>
            <a:off x="652559" y="1436294"/>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sz="1800" dirty="0"/>
          </a:p>
          <a:p>
            <a:r>
              <a:rPr lang="en-CA" sz="1800" dirty="0"/>
              <a:t> Hardware</a:t>
            </a:r>
          </a:p>
          <a:p>
            <a:pPr lvl="1"/>
            <a:r>
              <a:rPr lang="en-CA" sz="1600" dirty="0"/>
              <a:t>HDD and SSD</a:t>
            </a:r>
          </a:p>
          <a:p>
            <a:r>
              <a:rPr lang="en-CA" sz="1800" dirty="0"/>
              <a:t> Datasets</a:t>
            </a:r>
          </a:p>
          <a:p>
            <a:pPr lvl="1"/>
            <a:r>
              <a:rPr lang="en-CA" sz="1600" dirty="0"/>
              <a:t>Synthetic (25GB to 1TB) and 4 real (100 GB)</a:t>
            </a:r>
          </a:p>
          <a:p>
            <a:r>
              <a:rPr lang="en-CA" sz="1800" dirty="0"/>
              <a:t> Exact Query Workloads</a:t>
            </a:r>
          </a:p>
          <a:p>
            <a:pPr lvl="1"/>
            <a:r>
              <a:rPr lang="en-CA" sz="1600" dirty="0"/>
              <a:t>100 – 10,000 queries </a:t>
            </a:r>
          </a:p>
          <a:p>
            <a:r>
              <a:rPr lang="en-CA" sz="1800" dirty="0"/>
              <a:t> Performance measures</a:t>
            </a:r>
          </a:p>
          <a:p>
            <a:pPr lvl="1"/>
            <a:r>
              <a:rPr lang="en-CA" sz="1600" dirty="0"/>
              <a:t>Time, #disk accesses, footprint, pruning, Tightness of Lower Bound (TLB), etc.</a:t>
            </a:r>
          </a:p>
          <a:p>
            <a:r>
              <a:rPr lang="en-CA" sz="1800" dirty="0"/>
              <a:t> C/C++ methods (4 methods </a:t>
            </a:r>
            <a:r>
              <a:rPr lang="en-CA" sz="1800" dirty="0" err="1"/>
              <a:t>reimplemented</a:t>
            </a:r>
            <a:r>
              <a:rPr lang="en-CA" sz="1800" dirty="0"/>
              <a:t> from scratch) </a:t>
            </a:r>
          </a:p>
          <a:p>
            <a:endParaRPr lang="en-CA" sz="1800" dirty="0"/>
          </a:p>
          <a:p>
            <a:r>
              <a:rPr lang="en-CA" sz="1800" dirty="0"/>
              <a:t>Procedure:</a:t>
            </a:r>
          </a:p>
          <a:p>
            <a:pPr lvl="1"/>
            <a:r>
              <a:rPr lang="en-CA" sz="1600" dirty="0"/>
              <a:t>Step 1: Parametrization</a:t>
            </a:r>
          </a:p>
          <a:p>
            <a:pPr lvl="1"/>
            <a:r>
              <a:rPr lang="en-CA" sz="1600" dirty="0"/>
              <a:t>Step 2: Evaluation of individual methods</a:t>
            </a:r>
          </a:p>
          <a:p>
            <a:pPr lvl="1"/>
            <a:r>
              <a:rPr lang="en-CA" sz="1600" dirty="0"/>
              <a:t>Step 3: Comparison of best methods</a:t>
            </a:r>
          </a:p>
        </p:txBody>
      </p:sp>
      <p:sp>
        <p:nvSpPr>
          <p:cNvPr id="6" name="Rectangle 5">
            <a:extLst>
              <a:ext uri="{FF2B5EF4-FFF2-40B4-BE49-F238E27FC236}">
                <a16:creationId xmlns:a16="http://schemas.microsoft.com/office/drawing/2014/main" id="{5D44143F-3ADA-4944-A48B-6968551CFFC5}"/>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9" name="Footer Placeholder 2">
            <a:extLst>
              <a:ext uri="{FF2B5EF4-FFF2-40B4-BE49-F238E27FC236}">
                <a16:creationId xmlns:a16="http://schemas.microsoft.com/office/drawing/2014/main" id="{45126F91-F2C1-4EE5-9EC8-7C64372EBEEF}"/>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B2328668-49F5-4B9D-8A97-96E7A1EFEEFA}"/>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33365169-8FFB-4E9F-A525-DFB1D6BD49B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204</a:t>
            </a:fld>
            <a:endParaRPr lang="en-US" dirty="0"/>
          </a:p>
        </p:txBody>
      </p:sp>
    </p:spTree>
    <p:extLst>
      <p:ext uri="{BB962C8B-B14F-4D97-AF65-F5344CB8AC3E}">
        <p14:creationId xmlns:p14="http://schemas.microsoft.com/office/powerpoint/2010/main" val="37648621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p:nvPr/>
        </p:nvPicPr>
        <p:blipFill>
          <a:blip r:embed="rId2"/>
          <a:srcRect r="74597" b="18611"/>
          <a:stretch/>
        </p:blipFill>
        <p:spPr>
          <a:xfrm rot="21598800">
            <a:off x="3264345" y="2278690"/>
            <a:ext cx="2809548" cy="2368964"/>
          </a:xfrm>
          <a:prstGeom prst="rect">
            <a:avLst/>
          </a:prstGeom>
          <a:ln>
            <a:noFill/>
          </a:ln>
        </p:spPr>
      </p:pic>
      <p:pic>
        <p:nvPicPr>
          <p:cNvPr id="13" name="Picture 12"/>
          <p:cNvPicPr/>
          <p:nvPr/>
        </p:nvPicPr>
        <p:blipFill>
          <a:blip r:embed="rId3"/>
          <a:stretch/>
        </p:blipFill>
        <p:spPr>
          <a:xfrm>
            <a:off x="2328362" y="5716780"/>
            <a:ext cx="5180227" cy="215027"/>
          </a:xfrm>
          <a:prstGeom prst="rect">
            <a:avLst/>
          </a:prstGeom>
          <a:ln>
            <a:noFill/>
          </a:ln>
        </p:spPr>
      </p:pic>
      <p:sp>
        <p:nvSpPr>
          <p:cNvPr id="15" name="TextShape 2"/>
          <p:cNvSpPr txBox="1"/>
          <p:nvPr/>
        </p:nvSpPr>
        <p:spPr>
          <a:xfrm>
            <a:off x="4356400" y="2243059"/>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1" y="2513682"/>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6" name="Footer Placeholder 2">
            <a:extLst>
              <a:ext uri="{FF2B5EF4-FFF2-40B4-BE49-F238E27FC236}">
                <a16:creationId xmlns:a16="http://schemas.microsoft.com/office/drawing/2014/main" id="{11C457EA-828B-459E-BD18-1A9FE3470383}"/>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3AB6C9EA-7443-4814-B9F0-CDD05A157639}"/>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F3BD3282-1BE9-4591-B229-C525CCB7233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205</a:t>
            </a:fld>
            <a:endParaRPr lang="en-US" dirty="0"/>
          </a:p>
        </p:txBody>
      </p:sp>
    </p:spTree>
    <p:extLst>
      <p:ext uri="{BB962C8B-B14F-4D97-AF65-F5344CB8AC3E}">
        <p14:creationId xmlns:p14="http://schemas.microsoft.com/office/powerpoint/2010/main" val="357686584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Time for Indexing (</a:t>
            </a:r>
            <a:r>
              <a:rPr lang="en-CA" sz="3600" dirty="0" err="1"/>
              <a:t>Idx</a:t>
            </a:r>
            <a:r>
              <a:rPr lang="en-CA" sz="3600" dirty="0"/>
              <a:t>) vs. Dataset Size</a:t>
            </a:r>
          </a:p>
        </p:txBody>
      </p:sp>
      <p:pic>
        <p:nvPicPr>
          <p:cNvPr id="9" name="Picture 8"/>
          <p:cNvPicPr/>
          <p:nvPr/>
        </p:nvPicPr>
        <p:blipFill>
          <a:blip r:embed="rId2"/>
          <a:srcRect r="74597" b="18611"/>
          <a:stretch/>
        </p:blipFill>
        <p:spPr>
          <a:xfrm rot="21598800">
            <a:off x="3264345" y="2278690"/>
            <a:ext cx="2809548" cy="2368964"/>
          </a:xfrm>
          <a:prstGeom prst="rect">
            <a:avLst/>
          </a:prstGeom>
          <a:ln>
            <a:noFill/>
          </a:ln>
        </p:spPr>
      </p:pic>
      <p:pic>
        <p:nvPicPr>
          <p:cNvPr id="13" name="Picture 12"/>
          <p:cNvPicPr/>
          <p:nvPr/>
        </p:nvPicPr>
        <p:blipFill>
          <a:blip r:embed="rId3"/>
          <a:stretch/>
        </p:blipFill>
        <p:spPr>
          <a:xfrm>
            <a:off x="2328362" y="5716780"/>
            <a:ext cx="5180227" cy="215027"/>
          </a:xfrm>
          <a:prstGeom prst="rect">
            <a:avLst/>
          </a:prstGeom>
          <a:ln>
            <a:noFill/>
          </a:ln>
        </p:spPr>
      </p:pic>
      <p:sp>
        <p:nvSpPr>
          <p:cNvPr id="15" name="TextShape 2"/>
          <p:cNvSpPr txBox="1"/>
          <p:nvPr/>
        </p:nvSpPr>
        <p:spPr>
          <a:xfrm>
            <a:off x="4356400" y="2243059"/>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1" y="2513682"/>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7" name="Footer Placeholder 2">
            <a:extLst>
              <a:ext uri="{FF2B5EF4-FFF2-40B4-BE49-F238E27FC236}">
                <a16:creationId xmlns:a16="http://schemas.microsoft.com/office/drawing/2014/main" id="{17AC9C74-4DE6-406B-9AF3-FA193B406216}"/>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77045CC8-ECE4-47FB-9569-A7D796779457}"/>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3504B045-7AFA-483E-8AE0-3515C9C999C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206</a:t>
            </a:fld>
            <a:endParaRPr lang="en-US" dirty="0"/>
          </a:p>
        </p:txBody>
      </p:sp>
    </p:spTree>
    <p:extLst>
      <p:ext uri="{BB962C8B-B14F-4D97-AF65-F5344CB8AC3E}">
        <p14:creationId xmlns:p14="http://schemas.microsoft.com/office/powerpoint/2010/main" val="60293928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Time for Indexing (</a:t>
            </a:r>
            <a:r>
              <a:rPr lang="en-CA" sz="3600" dirty="0" err="1"/>
              <a:t>Idx</a:t>
            </a:r>
            <a:r>
              <a:rPr lang="en-CA" sz="3600" dirty="0"/>
              <a:t>) vs. Dataset Size</a:t>
            </a:r>
          </a:p>
        </p:txBody>
      </p:sp>
      <p:pic>
        <p:nvPicPr>
          <p:cNvPr id="9" name="Picture 8"/>
          <p:cNvPicPr/>
          <p:nvPr/>
        </p:nvPicPr>
        <p:blipFill>
          <a:blip r:embed="rId2"/>
          <a:srcRect r="74597" b="18611"/>
          <a:stretch/>
        </p:blipFill>
        <p:spPr>
          <a:xfrm rot="21598800">
            <a:off x="3264345" y="2278690"/>
            <a:ext cx="2809548" cy="2368964"/>
          </a:xfrm>
          <a:prstGeom prst="rect">
            <a:avLst/>
          </a:prstGeom>
          <a:ln>
            <a:noFill/>
          </a:ln>
        </p:spPr>
      </p:pic>
      <p:sp>
        <p:nvSpPr>
          <p:cNvPr id="11" name="Line 3"/>
          <p:cNvSpPr/>
          <p:nvPr/>
        </p:nvSpPr>
        <p:spPr>
          <a:xfrm flipV="1">
            <a:off x="3137035" y="3825305"/>
            <a:ext cx="966524" cy="5518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TextShape 5"/>
          <p:cNvSpPr txBox="1"/>
          <p:nvPr/>
        </p:nvSpPr>
        <p:spPr>
          <a:xfrm>
            <a:off x="1814116" y="4128330"/>
            <a:ext cx="1959239" cy="554955"/>
          </a:xfrm>
          <a:prstGeom prst="rect">
            <a:avLst/>
          </a:prstGeom>
          <a:noFill/>
          <a:ln>
            <a:noFill/>
          </a:ln>
        </p:spPr>
        <p:txBody>
          <a:bodyPr lIns="0" tIns="0" rIns="0" bIns="0" anchor="ctr"/>
          <a:lstStyle/>
          <a:p>
            <a:r>
              <a:rPr lang="en-US" sz="1633" b="1" spc="-1" dirty="0">
                <a:solidFill>
                  <a:srgbClr val="ED1C24"/>
                </a:solidFill>
                <a:latin typeface="Arial" panose="020B0604020202020204" pitchFamily="34" charset="0"/>
              </a:rPr>
              <a:t>ADS+ fastest</a:t>
            </a:r>
            <a:endParaRPr lang="en-US" sz="1633" spc="-1" dirty="0">
              <a:latin typeface="Arial" panose="020B0604020202020204" pitchFamily="34" charset="0"/>
            </a:endParaRPr>
          </a:p>
        </p:txBody>
      </p:sp>
      <p:pic>
        <p:nvPicPr>
          <p:cNvPr id="13" name="Picture 12"/>
          <p:cNvPicPr/>
          <p:nvPr/>
        </p:nvPicPr>
        <p:blipFill>
          <a:blip r:embed="rId3"/>
          <a:stretch/>
        </p:blipFill>
        <p:spPr>
          <a:xfrm>
            <a:off x="2328362" y="5716780"/>
            <a:ext cx="5180227" cy="215027"/>
          </a:xfrm>
          <a:prstGeom prst="rect">
            <a:avLst/>
          </a:prstGeom>
          <a:ln>
            <a:noFill/>
          </a:ln>
        </p:spPr>
      </p:pic>
      <p:sp>
        <p:nvSpPr>
          <p:cNvPr id="15" name="TextShape 2"/>
          <p:cNvSpPr txBox="1"/>
          <p:nvPr/>
        </p:nvSpPr>
        <p:spPr>
          <a:xfrm>
            <a:off x="4356400" y="2243059"/>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1" y="2513682"/>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0" name="Footer Placeholder 2">
            <a:extLst>
              <a:ext uri="{FF2B5EF4-FFF2-40B4-BE49-F238E27FC236}">
                <a16:creationId xmlns:a16="http://schemas.microsoft.com/office/drawing/2014/main" id="{89A75580-1D8B-4C92-91E6-CC6DB15166C1}"/>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651AD18B-52D3-4618-AECE-8D7B86489A71}"/>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DA9E0B02-237B-4AC3-99C7-CF1F96F293E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207</a:t>
            </a:fld>
            <a:endParaRPr lang="en-US" dirty="0"/>
          </a:p>
        </p:txBody>
      </p:sp>
    </p:spTree>
    <p:extLst>
      <p:ext uri="{BB962C8B-B14F-4D97-AF65-F5344CB8AC3E}">
        <p14:creationId xmlns:p14="http://schemas.microsoft.com/office/powerpoint/2010/main" val="287875213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Time for </a:t>
            </a:r>
            <a:r>
              <a:rPr lang="en-CA" sz="3600" dirty="0">
                <a:solidFill>
                  <a:srgbClr val="C00000"/>
                </a:solidFill>
              </a:rPr>
              <a:t>Indexing</a:t>
            </a:r>
            <a:r>
              <a:rPr lang="en-CA" sz="3600" dirty="0"/>
              <a:t> (</a:t>
            </a:r>
            <a:r>
              <a:rPr lang="en-CA" sz="3600" dirty="0" err="1"/>
              <a:t>Idx</a:t>
            </a:r>
            <a:r>
              <a:rPr lang="en-CA" sz="3600" dirty="0"/>
              <a:t>) vs. Dataset Size</a:t>
            </a:r>
          </a:p>
        </p:txBody>
      </p:sp>
      <p:sp>
        <p:nvSpPr>
          <p:cNvPr id="10" name="Line 2"/>
          <p:cNvSpPr/>
          <p:nvPr/>
        </p:nvSpPr>
        <p:spPr>
          <a:xfrm flipH="1">
            <a:off x="5687476" y="2510979"/>
            <a:ext cx="497647"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 name="Line 3"/>
          <p:cNvSpPr/>
          <p:nvPr/>
        </p:nvSpPr>
        <p:spPr>
          <a:xfrm flipV="1">
            <a:off x="3137035" y="3825305"/>
            <a:ext cx="966524" cy="5518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TextShape 5"/>
          <p:cNvSpPr txBox="1"/>
          <p:nvPr/>
        </p:nvSpPr>
        <p:spPr>
          <a:xfrm>
            <a:off x="1814116" y="4128330"/>
            <a:ext cx="1959239" cy="554955"/>
          </a:xfrm>
          <a:prstGeom prst="rect">
            <a:avLst/>
          </a:prstGeom>
          <a:noFill/>
          <a:ln>
            <a:noFill/>
          </a:ln>
        </p:spPr>
        <p:txBody>
          <a:bodyPr lIns="0" tIns="0" rIns="0" bIns="0" anchor="ctr"/>
          <a:lstStyle/>
          <a:p>
            <a:r>
              <a:rPr lang="en-US" sz="1633" b="1" spc="-1" dirty="0">
                <a:solidFill>
                  <a:srgbClr val="ED1C24"/>
                </a:solidFill>
                <a:latin typeface="Arial" panose="020B0604020202020204" pitchFamily="34" charset="0"/>
              </a:rPr>
              <a:t>ADS+ fastest</a:t>
            </a:r>
            <a:endParaRPr lang="en-US" sz="1633" spc="-1" dirty="0">
              <a:latin typeface="Arial" panose="020B0604020202020204" pitchFamily="34" charset="0"/>
            </a:endParaRPr>
          </a:p>
        </p:txBody>
      </p:sp>
      <p:pic>
        <p:nvPicPr>
          <p:cNvPr id="13" name="Picture 12"/>
          <p:cNvPicPr/>
          <p:nvPr/>
        </p:nvPicPr>
        <p:blipFill>
          <a:blip r:embed="rId2"/>
          <a:stretch/>
        </p:blipFill>
        <p:spPr>
          <a:xfrm>
            <a:off x="2328362" y="5716780"/>
            <a:ext cx="5180227" cy="215027"/>
          </a:xfrm>
          <a:prstGeom prst="rect">
            <a:avLst/>
          </a:prstGeom>
          <a:ln>
            <a:noFill/>
          </a:ln>
        </p:spPr>
      </p:pic>
      <p:sp>
        <p:nvSpPr>
          <p:cNvPr id="14" name="TextShape 4"/>
          <p:cNvSpPr txBox="1"/>
          <p:nvPr/>
        </p:nvSpPr>
        <p:spPr>
          <a:xfrm>
            <a:off x="6281606" y="2281659"/>
            <a:ext cx="1959239" cy="458640"/>
          </a:xfrm>
          <a:prstGeom prst="rect">
            <a:avLst/>
          </a:prstGeom>
          <a:noFill/>
          <a:ln>
            <a:noFill/>
          </a:ln>
        </p:spPr>
        <p:txBody>
          <a:bodyPr lIns="0" tIns="0" rIns="0" bIns="0" anchor="ctr"/>
          <a:lstStyle/>
          <a:p>
            <a:r>
              <a:rPr lang="en-US" sz="1633" b="1" spc="-1" dirty="0" err="1">
                <a:solidFill>
                  <a:srgbClr val="00A65D"/>
                </a:solidFill>
                <a:latin typeface="Arial" panose="020B0604020202020204" pitchFamily="34" charset="0"/>
              </a:rPr>
              <a:t>DSTree</a:t>
            </a:r>
            <a:r>
              <a:rPr lang="en-US" sz="1633" b="1" spc="-1" dirty="0">
                <a:solidFill>
                  <a:srgbClr val="00A65D"/>
                </a:solidFill>
                <a:latin typeface="Arial" panose="020B0604020202020204" pitchFamily="34" charset="0"/>
              </a:rPr>
              <a:t> slowest </a:t>
            </a:r>
            <a:endParaRPr lang="en-US" sz="1633" spc="-1" dirty="0">
              <a:latin typeface="Arial" panose="020B0604020202020204" pitchFamily="34" charset="0"/>
            </a:endParaRPr>
          </a:p>
        </p:txBody>
      </p:sp>
      <p:sp>
        <p:nvSpPr>
          <p:cNvPr id="15" name="TextShape 2"/>
          <p:cNvSpPr txBox="1"/>
          <p:nvPr/>
        </p:nvSpPr>
        <p:spPr>
          <a:xfrm>
            <a:off x="4356400" y="2243059"/>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1" y="2513682"/>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7" name="Picture 8">
            <a:extLst>
              <a:ext uri="{FF2B5EF4-FFF2-40B4-BE49-F238E27FC236}">
                <a16:creationId xmlns:a16="http://schemas.microsoft.com/office/drawing/2014/main" id="{341843D0-C7AF-4C26-AED7-D6D770226AC9}"/>
              </a:ext>
            </a:extLst>
          </p:cNvPr>
          <p:cNvPicPr/>
          <p:nvPr/>
        </p:nvPicPr>
        <p:blipFill>
          <a:blip r:embed="rId3"/>
          <a:srcRect r="74597" b="18611"/>
          <a:stretch/>
        </p:blipFill>
        <p:spPr>
          <a:xfrm rot="21598800">
            <a:off x="3264345" y="2278690"/>
            <a:ext cx="2809548" cy="2368964"/>
          </a:xfrm>
          <a:prstGeom prst="rect">
            <a:avLst/>
          </a:prstGeom>
          <a:ln>
            <a:noFill/>
          </a:ln>
        </p:spPr>
      </p:pic>
      <p:sp>
        <p:nvSpPr>
          <p:cNvPr id="18" name="Footer Placeholder 2">
            <a:extLst>
              <a:ext uri="{FF2B5EF4-FFF2-40B4-BE49-F238E27FC236}">
                <a16:creationId xmlns:a16="http://schemas.microsoft.com/office/drawing/2014/main" id="{2542C2DC-2AFE-44A7-95E4-44DDCA4477F7}"/>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A2E75D74-58E9-461E-987B-A72C196017F7}"/>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99154994-106C-4E4B-B845-3941086597B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208</a:t>
            </a:fld>
            <a:endParaRPr lang="en-US" dirty="0"/>
          </a:p>
        </p:txBody>
      </p:sp>
    </p:spTree>
    <p:extLst>
      <p:ext uri="{BB962C8B-B14F-4D97-AF65-F5344CB8AC3E}">
        <p14:creationId xmlns:p14="http://schemas.microsoft.com/office/powerpoint/2010/main" val="12766059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Time for </a:t>
            </a:r>
            <a:r>
              <a:rPr lang="en-CA" sz="3200" dirty="0">
                <a:solidFill>
                  <a:srgbClr val="C00000"/>
                </a:solidFill>
              </a:rPr>
              <a:t>100 Exact Queries </a:t>
            </a:r>
            <a:r>
              <a:rPr lang="en-CA" sz="3200" dirty="0"/>
              <a:t>vs. Dataset size</a:t>
            </a:r>
          </a:p>
        </p:txBody>
      </p:sp>
      <p:pic>
        <p:nvPicPr>
          <p:cNvPr id="8" name="Picture 7"/>
          <p:cNvPicPr/>
          <p:nvPr/>
        </p:nvPicPr>
        <p:blipFill>
          <a:blip r:embed="rId2"/>
          <a:srcRect l="26511" t="4317" r="50746" b="20072"/>
          <a:stretch/>
        </p:blipFill>
        <p:spPr>
          <a:xfrm>
            <a:off x="3305265" y="2360192"/>
            <a:ext cx="2693219" cy="2356719"/>
          </a:xfrm>
          <a:prstGeom prst="rect">
            <a:avLst/>
          </a:prstGeom>
          <a:ln>
            <a:noFill/>
          </a:ln>
        </p:spPr>
      </p:pic>
      <p:sp>
        <p:nvSpPr>
          <p:cNvPr id="11" name="Line 6"/>
          <p:cNvSpPr/>
          <p:nvPr/>
        </p:nvSpPr>
        <p:spPr>
          <a:xfrm flipV="1">
            <a:off x="4660591"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5" y="2390055"/>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pic>
        <p:nvPicPr>
          <p:cNvPr id="17" name="Picture 16"/>
          <p:cNvPicPr/>
          <p:nvPr/>
        </p:nvPicPr>
        <p:blipFill>
          <a:blip r:embed="rId3"/>
          <a:stretch/>
        </p:blipFill>
        <p:spPr>
          <a:xfrm>
            <a:off x="2247458" y="5670334"/>
            <a:ext cx="5180227" cy="215027"/>
          </a:xfrm>
          <a:prstGeom prst="rect">
            <a:avLst/>
          </a:prstGeom>
          <a:ln>
            <a:noFill/>
          </a:ln>
        </p:spPr>
      </p:pic>
      <p:sp>
        <p:nvSpPr>
          <p:cNvPr id="7" name="Footer Placeholder 2">
            <a:extLst>
              <a:ext uri="{FF2B5EF4-FFF2-40B4-BE49-F238E27FC236}">
                <a16:creationId xmlns:a16="http://schemas.microsoft.com/office/drawing/2014/main" id="{2FBC6D78-24A3-48BC-A48E-0C97E27BA770}"/>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D4725D88-EC47-4151-BE72-F58366338698}"/>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4FA7927E-6521-4512-99D2-DBD531CEEDA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209</a:t>
            </a:fld>
            <a:endParaRPr lang="en-US" dirty="0"/>
          </a:p>
        </p:txBody>
      </p:sp>
    </p:spTree>
    <p:extLst>
      <p:ext uri="{BB962C8B-B14F-4D97-AF65-F5344CB8AC3E}">
        <p14:creationId xmlns:p14="http://schemas.microsoft.com/office/powerpoint/2010/main" val="3046930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ru-RU" altLang="en-US" dirty="0"/>
              <a:t> </a:t>
            </a:r>
            <a:r>
              <a:rPr lang="en-US" altLang="en-US" dirty="0"/>
              <a:t>Pearson’s Correlation (PC) Coefficient</a:t>
            </a:r>
          </a:p>
        </p:txBody>
      </p:sp>
      <p:sp>
        <p:nvSpPr>
          <p:cNvPr id="2" name="TextBox 1"/>
          <p:cNvSpPr txBox="1">
            <a:spLocks noRot="1" noChangeAspect="1" noMove="1" noResize="1" noEditPoints="1" noAdjustHandles="1" noChangeArrowheads="1" noChangeShapeType="1" noTextEdit="1"/>
          </p:cNvSpPr>
          <p:nvPr/>
        </p:nvSpPr>
        <p:spPr>
          <a:xfrm>
            <a:off x="2571749" y="2861843"/>
            <a:ext cx="4819653" cy="1100559"/>
          </a:xfrm>
          <a:prstGeom prst="rect">
            <a:avLst/>
          </a:prstGeom>
          <a:blipFill rotWithShape="1">
            <a:blip r:embed="rId2"/>
            <a:stretch>
              <a:fillRect/>
            </a:stretch>
          </a:blipFill>
        </p:spPr>
        <p:txBody>
          <a:bodyPr/>
          <a:lstStyle/>
          <a:p>
            <a:r>
              <a:rPr lang="en-US">
                <a:noFill/>
              </a:rPr>
              <a:t> </a:t>
            </a:r>
          </a:p>
        </p:txBody>
      </p:sp>
      <p:sp>
        <p:nvSpPr>
          <p:cNvPr id="11" name="Content Placeholder 2"/>
          <p:cNvSpPr>
            <a:spLocks noGrp="1" noRot="1" noChangeAspect="1" noMove="1" noResize="1" noEditPoints="1" noAdjustHandles="1" noChangeArrowheads="1" noChangeShapeType="1" noTextEdit="1"/>
          </p:cNvSpPr>
          <p:nvPr>
            <p:ph idx="1"/>
          </p:nvPr>
        </p:nvSpPr>
        <p:spPr>
          <a:xfrm>
            <a:off x="457200" y="2249490"/>
            <a:ext cx="8534400" cy="4324351"/>
          </a:xfrm>
          <a:blipFill rotWithShape="1">
            <a:blip r:embed="rId3"/>
            <a:stretch>
              <a:fillRect t="-1551"/>
            </a:stretch>
          </a:blipFill>
        </p:spPr>
        <p:txBody>
          <a:bodyPr/>
          <a:lstStyle/>
          <a:p>
            <a:r>
              <a:rPr lang="en-US" dirty="0">
                <a:noFill/>
              </a:rPr>
              <a:t> </a:t>
            </a:r>
          </a:p>
        </p:txBody>
      </p:sp>
      <p:sp>
        <p:nvSpPr>
          <p:cNvPr id="3" name="Espace réservé du pied de page 2">
            <a:extLst>
              <a:ext uri="{FF2B5EF4-FFF2-40B4-BE49-F238E27FC236}">
                <a16:creationId xmlns:a16="http://schemas.microsoft.com/office/drawing/2014/main" id="{632F2906-C314-48A3-AD0E-1117CA257C07}"/>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D8A78558-1A1A-4D5D-B41F-2769624756E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a:t>
            </a:fld>
            <a:endParaRPr 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Time for </a:t>
            </a:r>
            <a:r>
              <a:rPr lang="en-CA" sz="3200" dirty="0">
                <a:solidFill>
                  <a:srgbClr val="C00000"/>
                </a:solidFill>
              </a:rPr>
              <a:t>100 Exact Queries </a:t>
            </a:r>
            <a:r>
              <a:rPr lang="en-CA" sz="3200" dirty="0"/>
              <a:t>vs. Dataset size</a:t>
            </a:r>
          </a:p>
        </p:txBody>
      </p:sp>
      <p:pic>
        <p:nvPicPr>
          <p:cNvPr id="8" name="Picture 7"/>
          <p:cNvPicPr/>
          <p:nvPr/>
        </p:nvPicPr>
        <p:blipFill>
          <a:blip r:embed="rId2"/>
          <a:srcRect l="26511" t="4317" r="50746" b="20072"/>
          <a:stretch/>
        </p:blipFill>
        <p:spPr>
          <a:xfrm>
            <a:off x="3305265" y="2360192"/>
            <a:ext cx="2693219" cy="2356719"/>
          </a:xfrm>
          <a:prstGeom prst="rect">
            <a:avLst/>
          </a:prstGeom>
          <a:ln>
            <a:noFill/>
          </a:ln>
        </p:spPr>
      </p:pic>
      <p:sp>
        <p:nvSpPr>
          <p:cNvPr id="11" name="Line 6"/>
          <p:cNvSpPr/>
          <p:nvPr/>
        </p:nvSpPr>
        <p:spPr>
          <a:xfrm flipV="1">
            <a:off x="4660591"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5" y="2390055"/>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4" name="TextShape 6"/>
          <p:cNvSpPr txBox="1"/>
          <p:nvPr/>
        </p:nvSpPr>
        <p:spPr>
          <a:xfrm>
            <a:off x="1596666" y="4435330"/>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fastest </a:t>
            </a:r>
            <a:endParaRPr lang="en-US" sz="1633" spc="-1" dirty="0">
              <a:latin typeface="Arial" panose="020B0604020202020204" pitchFamily="34" charset="0"/>
            </a:endParaRPr>
          </a:p>
        </p:txBody>
      </p:sp>
      <p:sp>
        <p:nvSpPr>
          <p:cNvPr id="16" name="Line 2"/>
          <p:cNvSpPr/>
          <p:nvPr/>
        </p:nvSpPr>
        <p:spPr>
          <a:xfrm flipV="1">
            <a:off x="3355216" y="3937731"/>
            <a:ext cx="619055" cy="810223"/>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7" name="Picture 16"/>
          <p:cNvPicPr/>
          <p:nvPr/>
        </p:nvPicPr>
        <p:blipFill>
          <a:blip r:embed="rId3"/>
          <a:stretch/>
        </p:blipFill>
        <p:spPr>
          <a:xfrm>
            <a:off x="2247458" y="5670334"/>
            <a:ext cx="5180227" cy="215027"/>
          </a:xfrm>
          <a:prstGeom prst="rect">
            <a:avLst/>
          </a:prstGeom>
          <a:ln>
            <a:noFill/>
          </a:ln>
        </p:spPr>
      </p:pic>
      <p:sp>
        <p:nvSpPr>
          <p:cNvPr id="9" name="Footer Placeholder 2">
            <a:extLst>
              <a:ext uri="{FF2B5EF4-FFF2-40B4-BE49-F238E27FC236}">
                <a16:creationId xmlns:a16="http://schemas.microsoft.com/office/drawing/2014/main" id="{0981D937-E14B-4A33-884F-90F8331ED091}"/>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D8949E8C-9F39-4CB6-8979-5E9C421093F5}"/>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C2536080-90DA-490C-8E5D-E9A7C5D6BC3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210</a:t>
            </a:fld>
            <a:endParaRPr lang="en-US" dirty="0"/>
          </a:p>
        </p:txBody>
      </p:sp>
    </p:spTree>
    <p:extLst>
      <p:ext uri="{BB962C8B-B14F-4D97-AF65-F5344CB8AC3E}">
        <p14:creationId xmlns:p14="http://schemas.microsoft.com/office/powerpoint/2010/main" val="15548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Time for </a:t>
            </a:r>
            <a:r>
              <a:rPr lang="en-CA" sz="3200" dirty="0">
                <a:solidFill>
                  <a:srgbClr val="C00000"/>
                </a:solidFill>
              </a:rPr>
              <a:t>100 Exact Queries </a:t>
            </a:r>
            <a:r>
              <a:rPr lang="en-CA" sz="3200" dirty="0"/>
              <a:t>vs. Dataset size</a:t>
            </a:r>
          </a:p>
        </p:txBody>
      </p:sp>
      <p:pic>
        <p:nvPicPr>
          <p:cNvPr id="8" name="Picture 7"/>
          <p:cNvPicPr/>
          <p:nvPr/>
        </p:nvPicPr>
        <p:blipFill>
          <a:blip r:embed="rId2"/>
          <a:srcRect l="26511" t="4317" r="50746" b="20072"/>
          <a:stretch/>
        </p:blipFill>
        <p:spPr>
          <a:xfrm>
            <a:off x="3305265" y="2360192"/>
            <a:ext cx="2693219" cy="2356719"/>
          </a:xfrm>
          <a:prstGeom prst="rect">
            <a:avLst/>
          </a:prstGeom>
          <a:ln>
            <a:noFill/>
          </a:ln>
        </p:spPr>
      </p:pic>
      <p:sp>
        <p:nvSpPr>
          <p:cNvPr id="11" name="Line 6"/>
          <p:cNvSpPr/>
          <p:nvPr/>
        </p:nvSpPr>
        <p:spPr>
          <a:xfrm flipV="1">
            <a:off x="4660591"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5" y="2390055"/>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3" name="TextShape 5"/>
          <p:cNvSpPr txBox="1"/>
          <p:nvPr/>
        </p:nvSpPr>
        <p:spPr>
          <a:xfrm>
            <a:off x="6691291" y="2749073"/>
            <a:ext cx="158453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sp>
        <p:nvSpPr>
          <p:cNvPr id="14" name="TextShape 6"/>
          <p:cNvSpPr txBox="1"/>
          <p:nvPr/>
        </p:nvSpPr>
        <p:spPr>
          <a:xfrm>
            <a:off x="1596666" y="4435330"/>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fastest </a:t>
            </a:r>
            <a:endParaRPr lang="en-US" sz="1633" spc="-1" dirty="0">
              <a:latin typeface="Arial" panose="020B0604020202020204" pitchFamily="34" charset="0"/>
            </a:endParaRPr>
          </a:p>
        </p:txBody>
      </p:sp>
      <p:sp>
        <p:nvSpPr>
          <p:cNvPr id="15" name="Line 7"/>
          <p:cNvSpPr/>
          <p:nvPr/>
        </p:nvSpPr>
        <p:spPr>
          <a:xfrm flipH="1" flipV="1">
            <a:off x="5600975" y="2913159"/>
            <a:ext cx="1090316" cy="12441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6" name="Line 2"/>
          <p:cNvSpPr/>
          <p:nvPr/>
        </p:nvSpPr>
        <p:spPr>
          <a:xfrm flipV="1">
            <a:off x="3355216" y="3937731"/>
            <a:ext cx="619055" cy="810223"/>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7" name="Picture 16"/>
          <p:cNvPicPr/>
          <p:nvPr/>
        </p:nvPicPr>
        <p:blipFill>
          <a:blip r:embed="rId3"/>
          <a:stretch/>
        </p:blipFill>
        <p:spPr>
          <a:xfrm>
            <a:off x="2247458" y="5670334"/>
            <a:ext cx="5180227" cy="215027"/>
          </a:xfrm>
          <a:prstGeom prst="rect">
            <a:avLst/>
          </a:prstGeom>
          <a:ln>
            <a:noFill/>
          </a:ln>
        </p:spPr>
      </p:pic>
      <p:sp>
        <p:nvSpPr>
          <p:cNvPr id="18" name="Footer Placeholder 2">
            <a:extLst>
              <a:ext uri="{FF2B5EF4-FFF2-40B4-BE49-F238E27FC236}">
                <a16:creationId xmlns:a16="http://schemas.microsoft.com/office/drawing/2014/main" id="{7CBA141A-543F-4571-9433-E300987929EE}"/>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BB46CCB3-9E51-461A-821B-48195CB01FC2}"/>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8A4A2B07-623E-4844-B9F6-993A86E268D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211</a:t>
            </a:fld>
            <a:endParaRPr lang="en-US" dirty="0"/>
          </a:p>
        </p:txBody>
      </p:sp>
    </p:spTree>
    <p:extLst>
      <p:ext uri="{BB962C8B-B14F-4D97-AF65-F5344CB8AC3E}">
        <p14:creationId xmlns:p14="http://schemas.microsoft.com/office/powerpoint/2010/main" val="16237875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+ 100 Exact Queries </a:t>
            </a:r>
            <a:r>
              <a:rPr lang="en-CA" sz="2800" dirty="0"/>
              <a:t>vs. Dataset size</a:t>
            </a:r>
          </a:p>
        </p:txBody>
      </p:sp>
      <p:sp>
        <p:nvSpPr>
          <p:cNvPr id="11" name="Content Placeholder 10"/>
          <p:cNvSpPr>
            <a:spLocks noGrp="1"/>
          </p:cNvSpPr>
          <p:nvPr>
            <p:ph idx="1"/>
          </p:nvPr>
        </p:nvSpPr>
        <p:spPr/>
        <p:txBody>
          <a:bodyPr/>
          <a:lstStyle/>
          <a:p>
            <a:endParaRPr lang="en-CA"/>
          </a:p>
        </p:txBody>
      </p:sp>
      <p:pic>
        <p:nvPicPr>
          <p:cNvPr id="6" name="Picture 5"/>
          <p:cNvPicPr/>
          <p:nvPr/>
        </p:nvPicPr>
        <p:blipFill>
          <a:blip r:embed="rId2"/>
          <a:srcRect l="51351" t="4557" r="25403" b="19047"/>
          <a:stretch/>
        </p:blipFill>
        <p:spPr>
          <a:xfrm>
            <a:off x="3226509" y="2586790"/>
            <a:ext cx="2894285" cy="2503172"/>
          </a:xfrm>
          <a:prstGeom prst="rect">
            <a:avLst/>
          </a:prstGeom>
          <a:ln>
            <a:noFill/>
          </a:ln>
        </p:spPr>
      </p:pic>
      <p:sp>
        <p:nvSpPr>
          <p:cNvPr id="8" name="TextShape 2"/>
          <p:cNvSpPr txBox="1"/>
          <p:nvPr/>
        </p:nvSpPr>
        <p:spPr>
          <a:xfrm>
            <a:off x="4225315" y="2489697"/>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9" name="Line 3"/>
          <p:cNvSpPr/>
          <p:nvPr/>
        </p:nvSpPr>
        <p:spPr>
          <a:xfrm flipV="1">
            <a:off x="4617845" y="2760320"/>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0" name="Picture 9"/>
          <p:cNvPicPr/>
          <p:nvPr/>
        </p:nvPicPr>
        <p:blipFill>
          <a:blip r:embed="rId3"/>
          <a:stretch/>
        </p:blipFill>
        <p:spPr>
          <a:xfrm>
            <a:off x="2247458" y="5670334"/>
            <a:ext cx="5180227" cy="215027"/>
          </a:xfrm>
          <a:prstGeom prst="rect">
            <a:avLst/>
          </a:prstGeom>
          <a:ln>
            <a:noFill/>
          </a:ln>
        </p:spPr>
      </p:pic>
      <p:sp>
        <p:nvSpPr>
          <p:cNvPr id="12" name="Footer Placeholder 2">
            <a:extLst>
              <a:ext uri="{FF2B5EF4-FFF2-40B4-BE49-F238E27FC236}">
                <a16:creationId xmlns:a16="http://schemas.microsoft.com/office/drawing/2014/main" id="{90F99A37-4A89-460D-819F-03456DFD3460}"/>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7F594F2A-8D12-43A7-89C2-35336BC840FD}"/>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AF06CB1E-0D45-42FF-BF8C-7AAE82465AE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212</a:t>
            </a:fld>
            <a:endParaRPr lang="en-US" dirty="0"/>
          </a:p>
        </p:txBody>
      </p:sp>
    </p:spTree>
    <p:extLst>
      <p:ext uri="{BB962C8B-B14F-4D97-AF65-F5344CB8AC3E}">
        <p14:creationId xmlns:p14="http://schemas.microsoft.com/office/powerpoint/2010/main" val="243364755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+ 100 Exact Queries </a:t>
            </a:r>
            <a:r>
              <a:rPr lang="en-CA" sz="2800" dirty="0"/>
              <a:t>vs. Dataset size</a:t>
            </a:r>
          </a:p>
        </p:txBody>
      </p:sp>
      <p:sp>
        <p:nvSpPr>
          <p:cNvPr id="11" name="Content Placeholder 10"/>
          <p:cNvSpPr>
            <a:spLocks noGrp="1"/>
          </p:cNvSpPr>
          <p:nvPr>
            <p:ph idx="1"/>
          </p:nvPr>
        </p:nvSpPr>
        <p:spPr/>
        <p:txBody>
          <a:bodyPr/>
          <a:lstStyle/>
          <a:p>
            <a:endParaRPr lang="en-CA"/>
          </a:p>
        </p:txBody>
      </p:sp>
      <p:pic>
        <p:nvPicPr>
          <p:cNvPr id="6" name="Picture 5"/>
          <p:cNvPicPr/>
          <p:nvPr/>
        </p:nvPicPr>
        <p:blipFill>
          <a:blip r:embed="rId2"/>
          <a:srcRect l="51351" t="4557" r="25403" b="19047"/>
          <a:stretch/>
        </p:blipFill>
        <p:spPr>
          <a:xfrm>
            <a:off x="3226509" y="2586790"/>
            <a:ext cx="2894285" cy="2503172"/>
          </a:xfrm>
          <a:prstGeom prst="rect">
            <a:avLst/>
          </a:prstGeom>
          <a:ln>
            <a:noFill/>
          </a:ln>
        </p:spPr>
      </p:pic>
      <p:sp>
        <p:nvSpPr>
          <p:cNvPr id="8" name="TextShape 2"/>
          <p:cNvSpPr txBox="1"/>
          <p:nvPr/>
        </p:nvSpPr>
        <p:spPr>
          <a:xfrm>
            <a:off x="4225315" y="2489697"/>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9" name="Line 3"/>
          <p:cNvSpPr/>
          <p:nvPr/>
        </p:nvSpPr>
        <p:spPr>
          <a:xfrm flipV="1">
            <a:off x="4617845" y="2760320"/>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0" name="Picture 9"/>
          <p:cNvPicPr/>
          <p:nvPr/>
        </p:nvPicPr>
        <p:blipFill>
          <a:blip r:embed="rId3"/>
          <a:stretch/>
        </p:blipFill>
        <p:spPr>
          <a:xfrm>
            <a:off x="2247458" y="5670334"/>
            <a:ext cx="5180227" cy="215027"/>
          </a:xfrm>
          <a:prstGeom prst="rect">
            <a:avLst/>
          </a:prstGeom>
          <a:ln>
            <a:noFill/>
          </a:ln>
        </p:spPr>
      </p:pic>
      <p:sp>
        <p:nvSpPr>
          <p:cNvPr id="12" name="Line 5"/>
          <p:cNvSpPr/>
          <p:nvPr/>
        </p:nvSpPr>
        <p:spPr>
          <a:xfrm flipV="1">
            <a:off x="2858206" y="4199498"/>
            <a:ext cx="1082767" cy="97819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3" name="TextShape 6"/>
          <p:cNvSpPr txBox="1"/>
          <p:nvPr/>
        </p:nvSpPr>
        <p:spPr>
          <a:xfrm>
            <a:off x="1185993" y="4793194"/>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a:solidFill>
                  <a:srgbClr val="FF0000"/>
                </a:solidFill>
                <a:latin typeface="Arial" panose="020B0604020202020204" pitchFamily="34" charset="0"/>
              </a:rPr>
              <a:t>ADS+ fastest</a:t>
            </a:r>
            <a:endParaRPr lang="en-US" sz="1633" spc="-1" dirty="0">
              <a:latin typeface="Arial" panose="020B0604020202020204" pitchFamily="34" charset="0"/>
            </a:endParaRPr>
          </a:p>
        </p:txBody>
      </p:sp>
      <p:sp>
        <p:nvSpPr>
          <p:cNvPr id="14" name="Footer Placeholder 2">
            <a:extLst>
              <a:ext uri="{FF2B5EF4-FFF2-40B4-BE49-F238E27FC236}">
                <a16:creationId xmlns:a16="http://schemas.microsoft.com/office/drawing/2014/main" id="{7AB9EC5E-A527-40CB-8FDD-032838D9E142}"/>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D9788B99-8D41-44AB-B550-4C3C1EE75A41}"/>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85735262-B938-4CA2-BB1E-734ADEFD87D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213</a:t>
            </a:fld>
            <a:endParaRPr lang="en-US" dirty="0"/>
          </a:p>
        </p:txBody>
      </p:sp>
    </p:spTree>
    <p:extLst>
      <p:ext uri="{BB962C8B-B14F-4D97-AF65-F5344CB8AC3E}">
        <p14:creationId xmlns:p14="http://schemas.microsoft.com/office/powerpoint/2010/main" val="28534488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+ 100 Exact Queries </a:t>
            </a:r>
            <a:r>
              <a:rPr lang="en-CA" sz="2800" dirty="0"/>
              <a:t>vs. Dataset size</a:t>
            </a:r>
          </a:p>
        </p:txBody>
      </p:sp>
      <p:sp>
        <p:nvSpPr>
          <p:cNvPr id="15" name="Content Placeholder 14"/>
          <p:cNvSpPr>
            <a:spLocks noGrp="1"/>
          </p:cNvSpPr>
          <p:nvPr>
            <p:ph idx="1"/>
          </p:nvPr>
        </p:nvSpPr>
        <p:spPr/>
        <p:txBody>
          <a:bodyPr/>
          <a:lstStyle/>
          <a:p>
            <a:endParaRPr lang="en-CA"/>
          </a:p>
        </p:txBody>
      </p:sp>
      <p:pic>
        <p:nvPicPr>
          <p:cNvPr id="6" name="Picture 5"/>
          <p:cNvPicPr/>
          <p:nvPr/>
        </p:nvPicPr>
        <p:blipFill>
          <a:blip r:embed="rId2"/>
          <a:srcRect l="51351" t="4557" r="25403" b="19047"/>
          <a:stretch/>
        </p:blipFill>
        <p:spPr>
          <a:xfrm>
            <a:off x="3226509" y="2586790"/>
            <a:ext cx="2894285" cy="2503172"/>
          </a:xfrm>
          <a:prstGeom prst="rect">
            <a:avLst/>
          </a:prstGeom>
          <a:ln>
            <a:noFill/>
          </a:ln>
        </p:spPr>
      </p:pic>
      <p:sp>
        <p:nvSpPr>
          <p:cNvPr id="8" name="TextShape 2"/>
          <p:cNvSpPr txBox="1"/>
          <p:nvPr/>
        </p:nvSpPr>
        <p:spPr>
          <a:xfrm>
            <a:off x="4225315" y="2489697"/>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9" name="Line 3"/>
          <p:cNvSpPr/>
          <p:nvPr/>
        </p:nvSpPr>
        <p:spPr>
          <a:xfrm flipV="1">
            <a:off x="4617845" y="2760320"/>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0" name="Picture 9"/>
          <p:cNvPicPr/>
          <p:nvPr/>
        </p:nvPicPr>
        <p:blipFill>
          <a:blip r:embed="rId3"/>
          <a:stretch/>
        </p:blipFill>
        <p:spPr>
          <a:xfrm>
            <a:off x="2247458" y="5670334"/>
            <a:ext cx="5180227" cy="215027"/>
          </a:xfrm>
          <a:prstGeom prst="rect">
            <a:avLst/>
          </a:prstGeom>
          <a:ln>
            <a:noFill/>
          </a:ln>
        </p:spPr>
      </p:pic>
      <p:sp>
        <p:nvSpPr>
          <p:cNvPr id="11" name="Line 4"/>
          <p:cNvSpPr/>
          <p:nvPr/>
        </p:nvSpPr>
        <p:spPr>
          <a:xfrm flipH="1" flipV="1">
            <a:off x="5520131" y="3041146"/>
            <a:ext cx="708209" cy="4202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Line 5"/>
          <p:cNvSpPr/>
          <p:nvPr/>
        </p:nvSpPr>
        <p:spPr>
          <a:xfrm flipV="1">
            <a:off x="2858206" y="4199498"/>
            <a:ext cx="1082767" cy="97819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3" name="TextShape 6"/>
          <p:cNvSpPr txBox="1"/>
          <p:nvPr/>
        </p:nvSpPr>
        <p:spPr>
          <a:xfrm>
            <a:off x="1185993" y="4793194"/>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a:solidFill>
                  <a:srgbClr val="FF0000"/>
                </a:solidFill>
                <a:latin typeface="Arial" panose="020B0604020202020204" pitchFamily="34" charset="0"/>
              </a:rPr>
              <a:t>ADS+ fastest</a:t>
            </a:r>
            <a:endParaRPr lang="en-US" sz="1633" spc="-1" dirty="0">
              <a:latin typeface="Arial" panose="020B0604020202020204" pitchFamily="34" charset="0"/>
            </a:endParaRPr>
          </a:p>
        </p:txBody>
      </p:sp>
      <p:sp>
        <p:nvSpPr>
          <p:cNvPr id="14" name="TextShape 7"/>
          <p:cNvSpPr txBox="1"/>
          <p:nvPr/>
        </p:nvSpPr>
        <p:spPr>
          <a:xfrm>
            <a:off x="6228339" y="3041145"/>
            <a:ext cx="158453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9E4F00"/>
                </a:solidFill>
                <a:latin typeface="Arial" panose="020B0604020202020204" pitchFamily="34" charset="0"/>
              </a:rPr>
              <a:t>VA+file</a:t>
            </a:r>
            <a:r>
              <a:rPr lang="en-US" sz="1633" b="1" spc="-1" dirty="0">
                <a:solidFill>
                  <a:srgbClr val="9E4F00"/>
                </a:solidFill>
                <a:latin typeface="Arial" panose="020B0604020202020204" pitchFamily="34" charset="0"/>
              </a:rPr>
              <a:t> fastest</a:t>
            </a:r>
            <a:endParaRPr lang="en-US" sz="1633" spc="-1" dirty="0">
              <a:latin typeface="Arial" panose="020B0604020202020204" pitchFamily="34" charset="0"/>
            </a:endParaRPr>
          </a:p>
        </p:txBody>
      </p:sp>
      <p:sp>
        <p:nvSpPr>
          <p:cNvPr id="16" name="Footer Placeholder 2">
            <a:extLst>
              <a:ext uri="{FF2B5EF4-FFF2-40B4-BE49-F238E27FC236}">
                <a16:creationId xmlns:a16="http://schemas.microsoft.com/office/drawing/2014/main" id="{B1DB5212-2989-4CFA-BA80-6BEA23F4D64C}"/>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F689E4AF-A810-4354-A7C9-3E6DDA3192A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358F5E3B-BA17-44BD-9645-68054C6DA80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214</a:t>
            </a:fld>
            <a:endParaRPr lang="en-US" dirty="0"/>
          </a:p>
        </p:txBody>
      </p:sp>
    </p:spTree>
    <p:extLst>
      <p:ext uri="{BB962C8B-B14F-4D97-AF65-F5344CB8AC3E}">
        <p14:creationId xmlns:p14="http://schemas.microsoft.com/office/powerpoint/2010/main" val="15713901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+ 10K Exact Queries </a:t>
            </a:r>
            <a:r>
              <a:rPr lang="en-CA" sz="2800" dirty="0"/>
              <a:t>vs. Dataset size</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5" name="Picture 14"/>
          <p:cNvPicPr/>
          <p:nvPr/>
        </p:nvPicPr>
        <p:blipFill>
          <a:blip r:embed="rId3"/>
          <a:srcRect l="76201" t="3511" r="1145" b="20661"/>
          <a:stretch/>
        </p:blipFill>
        <p:spPr>
          <a:xfrm>
            <a:off x="3350771" y="2518028"/>
            <a:ext cx="2583256" cy="2275167"/>
          </a:xfrm>
          <a:prstGeom prst="rect">
            <a:avLst/>
          </a:prstGeom>
          <a:ln>
            <a:noFill/>
          </a:ln>
        </p:spPr>
      </p:pic>
      <p:sp>
        <p:nvSpPr>
          <p:cNvPr id="6" name="Footer Placeholder 2">
            <a:extLst>
              <a:ext uri="{FF2B5EF4-FFF2-40B4-BE49-F238E27FC236}">
                <a16:creationId xmlns:a16="http://schemas.microsoft.com/office/drawing/2014/main" id="{37310FAE-65A4-4E14-B4DE-F444BC5133D0}"/>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9F733A97-C172-4A32-B798-402597173349}"/>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91BC3FA-2040-4008-9BCC-A9E17D96BD9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215</a:t>
            </a:fld>
            <a:endParaRPr lang="en-US" dirty="0"/>
          </a:p>
        </p:txBody>
      </p:sp>
    </p:spTree>
    <p:extLst>
      <p:ext uri="{BB962C8B-B14F-4D97-AF65-F5344CB8AC3E}">
        <p14:creationId xmlns:p14="http://schemas.microsoft.com/office/powerpoint/2010/main" val="38224551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+ 10K Exact Queries </a:t>
            </a:r>
            <a:r>
              <a:rPr lang="en-CA" sz="2800" dirty="0"/>
              <a:t>vs. Dataset size</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sp>
        <p:nvSpPr>
          <p:cNvPr id="13" name="TextShape 6"/>
          <p:cNvSpPr txBox="1"/>
          <p:nvPr/>
        </p:nvSpPr>
        <p:spPr>
          <a:xfrm>
            <a:off x="758879" y="4793194"/>
            <a:ext cx="2099324"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fastest</a:t>
            </a:r>
            <a:endParaRPr lang="en-US" sz="1633" spc="-1" dirty="0">
              <a:latin typeface="Arial" panose="020B0604020202020204" pitchFamily="34" charset="0"/>
            </a:endParaRPr>
          </a:p>
        </p:txBody>
      </p:sp>
      <p:pic>
        <p:nvPicPr>
          <p:cNvPr id="15" name="Picture 14"/>
          <p:cNvPicPr/>
          <p:nvPr/>
        </p:nvPicPr>
        <p:blipFill>
          <a:blip r:embed="rId3"/>
          <a:srcRect l="76201" t="3511" r="1145" b="20661"/>
          <a:stretch/>
        </p:blipFill>
        <p:spPr>
          <a:xfrm>
            <a:off x="3350771" y="2518028"/>
            <a:ext cx="2583256" cy="2275167"/>
          </a:xfrm>
          <a:prstGeom prst="rect">
            <a:avLst/>
          </a:prstGeom>
          <a:ln>
            <a:noFill/>
          </a:ln>
        </p:spPr>
      </p:pic>
      <p:sp>
        <p:nvSpPr>
          <p:cNvPr id="17" name="Line 5"/>
          <p:cNvSpPr/>
          <p:nvPr/>
        </p:nvSpPr>
        <p:spPr>
          <a:xfrm flipV="1">
            <a:off x="2858203" y="4016430"/>
            <a:ext cx="1155416" cy="116126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8" name="Footer Placeholder 2">
            <a:extLst>
              <a:ext uri="{FF2B5EF4-FFF2-40B4-BE49-F238E27FC236}">
                <a16:creationId xmlns:a16="http://schemas.microsoft.com/office/drawing/2014/main" id="{48D39E91-9506-4CAE-A783-8F90099FD609}"/>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06E99619-011A-45BF-ADEB-7DDAF52140FC}"/>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274F6ED4-FC49-4CD2-A37E-51871E1143E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216</a:t>
            </a:fld>
            <a:endParaRPr lang="en-US" dirty="0"/>
          </a:p>
        </p:txBody>
      </p:sp>
    </p:spTree>
    <p:extLst>
      <p:ext uri="{BB962C8B-B14F-4D97-AF65-F5344CB8AC3E}">
        <p14:creationId xmlns:p14="http://schemas.microsoft.com/office/powerpoint/2010/main" val="38189836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+ 10K Exact Queries </a:t>
            </a:r>
            <a:r>
              <a:rPr lang="en-CA" sz="2800" dirty="0"/>
              <a:t>vs. Dataset size</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sp>
        <p:nvSpPr>
          <p:cNvPr id="13" name="TextShape 6"/>
          <p:cNvSpPr txBox="1"/>
          <p:nvPr/>
        </p:nvSpPr>
        <p:spPr>
          <a:xfrm>
            <a:off x="758879" y="4793194"/>
            <a:ext cx="2099324"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fastest</a:t>
            </a:r>
            <a:endParaRPr lang="en-US" sz="1633" spc="-1" dirty="0">
              <a:latin typeface="Arial" panose="020B0604020202020204" pitchFamily="34" charset="0"/>
            </a:endParaRPr>
          </a:p>
        </p:txBody>
      </p:sp>
      <p:sp>
        <p:nvSpPr>
          <p:cNvPr id="14" name="TextShape 7"/>
          <p:cNvSpPr txBox="1"/>
          <p:nvPr/>
        </p:nvSpPr>
        <p:spPr>
          <a:xfrm>
            <a:off x="6315002" y="3288510"/>
            <a:ext cx="158453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pic>
        <p:nvPicPr>
          <p:cNvPr id="15" name="Picture 14"/>
          <p:cNvPicPr/>
          <p:nvPr/>
        </p:nvPicPr>
        <p:blipFill>
          <a:blip r:embed="rId3"/>
          <a:srcRect l="76201" t="3511" r="1145" b="20661"/>
          <a:stretch/>
        </p:blipFill>
        <p:spPr>
          <a:xfrm>
            <a:off x="3350771" y="2518028"/>
            <a:ext cx="2583256" cy="2275167"/>
          </a:xfrm>
          <a:prstGeom prst="rect">
            <a:avLst/>
          </a:prstGeom>
          <a:ln>
            <a:noFill/>
          </a:ln>
        </p:spPr>
      </p:pic>
      <p:sp>
        <p:nvSpPr>
          <p:cNvPr id="16" name="Line 4"/>
          <p:cNvSpPr/>
          <p:nvPr/>
        </p:nvSpPr>
        <p:spPr>
          <a:xfrm flipH="1" flipV="1">
            <a:off x="5498774" y="3078386"/>
            <a:ext cx="708209" cy="4202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5"/>
          <p:cNvSpPr/>
          <p:nvPr/>
        </p:nvSpPr>
        <p:spPr>
          <a:xfrm flipV="1">
            <a:off x="2858203" y="4016430"/>
            <a:ext cx="1155416" cy="116126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 name="Footer Placeholder 2">
            <a:extLst>
              <a:ext uri="{FF2B5EF4-FFF2-40B4-BE49-F238E27FC236}">
                <a16:creationId xmlns:a16="http://schemas.microsoft.com/office/drawing/2014/main" id="{8335630A-3D83-43A2-A595-CD7FB3C07726}"/>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CF908409-FEAC-469C-831D-8F692C69279C}"/>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0CCBDEB-42B3-4F26-BAB0-BA2529D6CE7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217</a:t>
            </a:fld>
            <a:endParaRPr lang="en-US" dirty="0"/>
          </a:p>
        </p:txBody>
      </p:sp>
    </p:spTree>
    <p:extLst>
      <p:ext uri="{BB962C8B-B14F-4D97-AF65-F5344CB8AC3E}">
        <p14:creationId xmlns:p14="http://schemas.microsoft.com/office/powerpoint/2010/main" val="405749551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+ 10K Exact Queries </a:t>
            </a:r>
            <a:r>
              <a:rPr lang="en-CA" sz="2800" dirty="0"/>
              <a:t>vs. Series Length</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1" name="Picture 10"/>
          <p:cNvPicPr/>
          <p:nvPr/>
        </p:nvPicPr>
        <p:blipFill>
          <a:blip r:embed="rId3"/>
          <a:srcRect b="56623"/>
          <a:stretch/>
        </p:blipFill>
        <p:spPr>
          <a:xfrm>
            <a:off x="1956720" y="2310615"/>
            <a:ext cx="3469323" cy="2363823"/>
          </a:xfrm>
          <a:prstGeom prst="rect">
            <a:avLst/>
          </a:prstGeom>
          <a:ln>
            <a:noFill/>
          </a:ln>
        </p:spPr>
      </p:pic>
      <p:sp>
        <p:nvSpPr>
          <p:cNvPr id="26" name="TextShape 5"/>
          <p:cNvSpPr txBox="1"/>
          <p:nvPr/>
        </p:nvSpPr>
        <p:spPr>
          <a:xfrm>
            <a:off x="2584655" y="4632362"/>
            <a:ext cx="3042943"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
        <p:nvSpPr>
          <p:cNvPr id="8" name="Footer Placeholder 2">
            <a:extLst>
              <a:ext uri="{FF2B5EF4-FFF2-40B4-BE49-F238E27FC236}">
                <a16:creationId xmlns:a16="http://schemas.microsoft.com/office/drawing/2014/main" id="{C6EDCBBD-EDA5-4155-A41E-61C1D0A0EEED}"/>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64581DD5-B45A-49C4-ADCC-EE47B6AC95AE}"/>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1A3E2375-2101-45D6-A2AE-E5BFE9E75832}"/>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218</a:t>
            </a:fld>
            <a:endParaRPr lang="en-US" dirty="0"/>
          </a:p>
        </p:txBody>
      </p:sp>
    </p:spTree>
    <p:extLst>
      <p:ext uri="{BB962C8B-B14F-4D97-AF65-F5344CB8AC3E}">
        <p14:creationId xmlns:p14="http://schemas.microsoft.com/office/powerpoint/2010/main" val="29385487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+ 10K Exact Queries </a:t>
            </a:r>
            <a:r>
              <a:rPr lang="en-CA" sz="2800" dirty="0"/>
              <a:t>vs. Series Length</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1" name="Picture 10"/>
          <p:cNvPicPr/>
          <p:nvPr/>
        </p:nvPicPr>
        <p:blipFill>
          <a:blip r:embed="rId3"/>
          <a:srcRect b="56623"/>
          <a:stretch/>
        </p:blipFill>
        <p:spPr>
          <a:xfrm>
            <a:off x="1956720" y="2310615"/>
            <a:ext cx="3469323" cy="2363823"/>
          </a:xfrm>
          <a:prstGeom prst="rect">
            <a:avLst/>
          </a:prstGeom>
          <a:ln>
            <a:noFill/>
          </a:ln>
        </p:spPr>
      </p:pic>
      <p:sp>
        <p:nvSpPr>
          <p:cNvPr id="24" name="TextShape 4"/>
          <p:cNvSpPr txBox="1"/>
          <p:nvPr/>
        </p:nvSpPr>
        <p:spPr>
          <a:xfrm>
            <a:off x="5846431" y="2570576"/>
            <a:ext cx="242994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Steady performance for most methods</a:t>
            </a:r>
            <a:endParaRPr lang="en-US" sz="1633" spc="-1" dirty="0">
              <a:latin typeface="Arial" panose="020B0604020202020204" pitchFamily="34" charset="0"/>
            </a:endParaRPr>
          </a:p>
        </p:txBody>
      </p:sp>
      <p:sp>
        <p:nvSpPr>
          <p:cNvPr id="25" name="Line 7"/>
          <p:cNvSpPr/>
          <p:nvPr/>
        </p:nvSpPr>
        <p:spPr>
          <a:xfrm flipH="1">
            <a:off x="5317189" y="2863481"/>
            <a:ext cx="497403"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6" name="TextShape 5"/>
          <p:cNvSpPr txBox="1"/>
          <p:nvPr/>
        </p:nvSpPr>
        <p:spPr>
          <a:xfrm>
            <a:off x="2584655" y="4632362"/>
            <a:ext cx="3042943"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
        <p:nvSpPr>
          <p:cNvPr id="9" name="Footer Placeholder 2">
            <a:extLst>
              <a:ext uri="{FF2B5EF4-FFF2-40B4-BE49-F238E27FC236}">
                <a16:creationId xmlns:a16="http://schemas.microsoft.com/office/drawing/2014/main" id="{ABA6D843-CDEE-4CE5-8516-2091A43C27BE}"/>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4A5E03C4-CBAC-4DEC-AA4E-1C23C2BCDC5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C31DB1C0-90F4-4669-AC6A-0B803534C84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219</a:t>
            </a:fld>
            <a:endParaRPr lang="en-US" dirty="0"/>
          </a:p>
        </p:txBody>
      </p:sp>
    </p:spTree>
    <p:extLst>
      <p:ext uri="{BB962C8B-B14F-4D97-AF65-F5344CB8AC3E}">
        <p14:creationId xmlns:p14="http://schemas.microsoft.com/office/powerpoint/2010/main" val="633725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ru-RU" altLang="en-US" dirty="0"/>
              <a:t> </a:t>
            </a:r>
            <a:r>
              <a:rPr lang="en-US" altLang="en-US" dirty="0"/>
              <a:t>Pearson’s Correlation (PC) Coefficient</a:t>
            </a:r>
          </a:p>
        </p:txBody>
      </p:sp>
      <p:sp>
        <p:nvSpPr>
          <p:cNvPr id="21507" name="Content Placeholder 2"/>
          <p:cNvSpPr>
            <a:spLocks noGrp="1"/>
          </p:cNvSpPr>
          <p:nvPr>
            <p:ph idx="1"/>
          </p:nvPr>
        </p:nvSpPr>
        <p:spPr>
          <a:xfrm>
            <a:off x="457200" y="2249490"/>
            <a:ext cx="8534400" cy="4324351"/>
          </a:xfrm>
        </p:spPr>
        <p:txBody>
          <a:bodyPr>
            <a:normAutofit fontScale="92500" lnSpcReduction="20000"/>
          </a:bodyPr>
          <a:lstStyle/>
          <a:p>
            <a:pPr>
              <a:lnSpc>
                <a:spcPct val="90000"/>
              </a:lnSpc>
            </a:pPr>
            <a:r>
              <a:rPr lang="en-US" altLang="en-US" sz="2400" dirty="0"/>
              <a:t>used to see linear dependency between values of data series of equal length, n</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sz="2400" dirty="0"/>
          </a:p>
          <a:p>
            <a:pPr>
              <a:lnSpc>
                <a:spcPct val="90000"/>
              </a:lnSpc>
            </a:pPr>
            <a:endParaRPr lang="en-US" altLang="en-US" sz="2400" dirty="0"/>
          </a:p>
          <a:p>
            <a:pPr>
              <a:lnSpc>
                <a:spcPct val="90000"/>
              </a:lnSpc>
            </a:pPr>
            <a:r>
              <a:rPr lang="en-US" altLang="en-US" sz="2400" dirty="0"/>
              <a:t>takes values in [-1,1]</a:t>
            </a:r>
          </a:p>
          <a:p>
            <a:pPr lvl="1">
              <a:lnSpc>
                <a:spcPct val="90000"/>
              </a:lnSpc>
            </a:pPr>
            <a:r>
              <a:rPr lang="en-US" altLang="en-US" sz="2200" dirty="0"/>
              <a:t>0 – no correlation</a:t>
            </a:r>
          </a:p>
          <a:p>
            <a:pPr lvl="1">
              <a:lnSpc>
                <a:spcPct val="90000"/>
              </a:lnSpc>
            </a:pPr>
            <a:r>
              <a:rPr lang="en-US" altLang="en-US" sz="2200" dirty="0"/>
              <a:t>-1, 1 – inverse/direct correlation</a:t>
            </a:r>
          </a:p>
          <a:p>
            <a:pPr>
              <a:lnSpc>
                <a:spcPct val="90000"/>
              </a:lnSpc>
            </a:pPr>
            <a:endParaRPr lang="en-US" altLang="en-US" dirty="0"/>
          </a:p>
          <a:p>
            <a:pPr>
              <a:lnSpc>
                <a:spcPct val="90000"/>
              </a:lnSpc>
            </a:pPr>
            <a:r>
              <a:rPr lang="en-US" altLang="en-US" sz="2400" dirty="0"/>
              <a:t>there is a statistical test connected to PC, where null hypothesis is the no correlation case (correlation coefficient = 0)</a:t>
            </a:r>
          </a:p>
          <a:p>
            <a:pPr lvl="1">
              <a:lnSpc>
                <a:spcPct val="90000"/>
              </a:lnSpc>
            </a:pPr>
            <a:r>
              <a:rPr lang="en-US" altLang="en-US" sz="2200" dirty="0"/>
              <a:t>test is used to ensure that the correlation similarity is not caused by a random process </a:t>
            </a:r>
          </a:p>
          <a:p>
            <a:pPr lvl="1">
              <a:lnSpc>
                <a:spcPct val="90000"/>
              </a:lnSpc>
            </a:pPr>
            <a:endParaRPr lang="en-US" altLang="en-US" dirty="0"/>
          </a:p>
        </p:txBody>
      </p:sp>
      <p:sp>
        <p:nvSpPr>
          <p:cNvPr id="2" name="TextBox 1"/>
          <p:cNvSpPr txBox="1">
            <a:spLocks noRot="1" noChangeAspect="1" noMove="1" noResize="1" noEditPoints="1" noAdjustHandles="1" noChangeArrowheads="1" noChangeShapeType="1" noTextEdit="1"/>
          </p:cNvSpPr>
          <p:nvPr/>
        </p:nvSpPr>
        <p:spPr>
          <a:xfrm>
            <a:off x="2571749" y="2861843"/>
            <a:ext cx="4819653" cy="1100559"/>
          </a:xfrm>
          <a:prstGeom prst="rect">
            <a:avLst/>
          </a:prstGeom>
          <a:blipFill rotWithShape="1">
            <a:blip r:embed="rId2"/>
            <a:stretch>
              <a:fillRect/>
            </a:stretch>
          </a:blipFill>
        </p:spPr>
        <p:txBody>
          <a:bodyPr/>
          <a:lstStyle/>
          <a:p>
            <a:r>
              <a:rPr lang="en-US">
                <a:noFill/>
              </a:rPr>
              <a:t> </a:t>
            </a:r>
          </a:p>
        </p:txBody>
      </p:sp>
      <p:sp>
        <p:nvSpPr>
          <p:cNvPr id="3" name="Espace réservé du pied de page 2">
            <a:extLst>
              <a:ext uri="{FF2B5EF4-FFF2-40B4-BE49-F238E27FC236}">
                <a16:creationId xmlns:a16="http://schemas.microsoft.com/office/drawing/2014/main" id="{5872B24C-7251-4042-862B-422D35415603}"/>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6E3D5A6B-0D0C-4974-BB64-C9CB678F6D5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a:t>
            </a:fld>
            <a:endParaRPr 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CA" sz="2800" dirty="0"/>
              <a:t>Time for </a:t>
            </a:r>
            <a:r>
              <a:rPr lang="en-CA" sz="2800" dirty="0" err="1">
                <a:solidFill>
                  <a:srgbClr val="C00000"/>
                </a:solidFill>
              </a:rPr>
              <a:t>Idx</a:t>
            </a:r>
            <a:r>
              <a:rPr lang="en-CA" sz="2800" dirty="0">
                <a:solidFill>
                  <a:srgbClr val="C00000"/>
                </a:solidFill>
              </a:rPr>
              <a:t> + 10K Exact Queries </a:t>
            </a:r>
            <a:r>
              <a:rPr lang="en-CA" sz="2800" dirty="0"/>
              <a:t>vs. Series Length</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1" name="Picture 10"/>
          <p:cNvPicPr/>
          <p:nvPr/>
        </p:nvPicPr>
        <p:blipFill>
          <a:blip r:embed="rId3"/>
          <a:srcRect b="56623"/>
          <a:stretch/>
        </p:blipFill>
        <p:spPr>
          <a:xfrm>
            <a:off x="1956720" y="2310615"/>
            <a:ext cx="3469323" cy="2363823"/>
          </a:xfrm>
          <a:prstGeom prst="rect">
            <a:avLst/>
          </a:prstGeom>
          <a:ln>
            <a:noFill/>
          </a:ln>
        </p:spPr>
      </p:pic>
      <p:sp>
        <p:nvSpPr>
          <p:cNvPr id="21" name="TextShape 2"/>
          <p:cNvSpPr txBox="1"/>
          <p:nvPr/>
        </p:nvSpPr>
        <p:spPr>
          <a:xfrm>
            <a:off x="5791010" y="3480017"/>
            <a:ext cx="3040739" cy="809165"/>
          </a:xfrm>
          <a:prstGeom prst="rect">
            <a:avLst/>
          </a:prstGeom>
          <a:noFill/>
          <a:ln>
            <a:noFill/>
          </a:ln>
        </p:spPr>
        <p:txBody>
          <a:bodyPr lIns="0" tIns="0" rIns="0" bIns="0" anchor="ctr"/>
          <a:lstStyle/>
          <a:p>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and</a:t>
            </a:r>
            <a:r>
              <a:rPr lang="en-US" sz="1633" b="1" spc="-1" dirty="0">
                <a:solidFill>
                  <a:srgbClr val="985006"/>
                </a:solidFill>
                <a:latin typeface="Arial" panose="020B0604020202020204" pitchFamily="34" charset="0"/>
              </a:rPr>
              <a:t> </a:t>
            </a:r>
            <a:r>
              <a:rPr lang="en-US" sz="1633" b="1" spc="-1" dirty="0">
                <a:solidFill>
                  <a:srgbClr val="ED1C24"/>
                </a:solidFill>
                <a:latin typeface="Arial" panose="020B0604020202020204" pitchFamily="34" charset="0"/>
              </a:rPr>
              <a:t>ADS+ </a:t>
            </a:r>
            <a:r>
              <a:rPr lang="en-US" sz="1633" b="1" spc="-1" dirty="0">
                <a:solidFill>
                  <a:srgbClr val="4C4C4C"/>
                </a:solidFill>
                <a:latin typeface="Arial" panose="020B0604020202020204" pitchFamily="34" charset="0"/>
              </a:rPr>
              <a:t>get faster with increasing length</a:t>
            </a:r>
            <a:endParaRPr lang="en-US" sz="1633" spc="-1" dirty="0">
              <a:latin typeface="Arial" panose="020B0604020202020204" pitchFamily="34" charset="0"/>
            </a:endParaRPr>
          </a:p>
        </p:txBody>
      </p:sp>
      <p:sp>
        <p:nvSpPr>
          <p:cNvPr id="22" name="Line 6"/>
          <p:cNvSpPr/>
          <p:nvPr/>
        </p:nvSpPr>
        <p:spPr>
          <a:xfrm flipH="1">
            <a:off x="5310509" y="3792023"/>
            <a:ext cx="435441"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cxnSp>
        <p:nvCxnSpPr>
          <p:cNvPr id="23" name="Line 8"/>
          <p:cNvCxnSpPr/>
          <p:nvPr/>
        </p:nvCxnSpPr>
        <p:spPr>
          <a:xfrm flipH="1" flipV="1">
            <a:off x="5306882" y="3585035"/>
            <a:ext cx="1721681" cy="71023"/>
          </a:xfrm>
          <a:prstGeom prst="bentConnector3">
            <a:avLst>
              <a:gd name="adj1" fmla="val -608"/>
            </a:avLst>
          </a:prstGeom>
          <a:ln>
            <a:solidFill>
              <a:srgbClr val="000000"/>
            </a:solidFill>
            <a:tailEnd type="triangle" w="med" len="med"/>
          </a:ln>
        </p:spPr>
      </p:cxnSp>
      <p:sp>
        <p:nvSpPr>
          <p:cNvPr id="24" name="TextShape 4"/>
          <p:cNvSpPr txBox="1"/>
          <p:nvPr/>
        </p:nvSpPr>
        <p:spPr>
          <a:xfrm>
            <a:off x="5846431" y="2570576"/>
            <a:ext cx="242994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Steady performance for most methods</a:t>
            </a:r>
            <a:endParaRPr lang="en-US" sz="1633" spc="-1" dirty="0">
              <a:latin typeface="Arial" panose="020B0604020202020204" pitchFamily="34" charset="0"/>
            </a:endParaRPr>
          </a:p>
        </p:txBody>
      </p:sp>
      <p:sp>
        <p:nvSpPr>
          <p:cNvPr id="25" name="Line 7"/>
          <p:cNvSpPr/>
          <p:nvPr/>
        </p:nvSpPr>
        <p:spPr>
          <a:xfrm flipH="1">
            <a:off x="5317189" y="2863481"/>
            <a:ext cx="497403"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6" name="TextShape 5"/>
          <p:cNvSpPr txBox="1"/>
          <p:nvPr/>
        </p:nvSpPr>
        <p:spPr>
          <a:xfrm>
            <a:off x="2584655" y="4632362"/>
            <a:ext cx="3042943"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
        <p:nvSpPr>
          <p:cNvPr id="12" name="Footer Placeholder 2">
            <a:extLst>
              <a:ext uri="{FF2B5EF4-FFF2-40B4-BE49-F238E27FC236}">
                <a16:creationId xmlns:a16="http://schemas.microsoft.com/office/drawing/2014/main" id="{C645E64D-0D46-4B41-82A1-A0198FE426EF}"/>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AE2E4223-E9D6-49BC-90E5-CCF84BE3D95E}"/>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DCE20D0-0EA9-422D-9B94-D3A019908ED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220</a:t>
            </a:fld>
            <a:endParaRPr lang="en-US" dirty="0"/>
          </a:p>
        </p:txBody>
      </p:sp>
    </p:spTree>
    <p:extLst>
      <p:ext uri="{BB962C8B-B14F-4D97-AF65-F5344CB8AC3E}">
        <p14:creationId xmlns:p14="http://schemas.microsoft.com/office/powerpoint/2010/main" val="75437347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82;p38"/>
          <p:cNvSpPr txBox="1">
            <a:spLocks/>
          </p:cNvSpPr>
          <p:nvPr/>
        </p:nvSpPr>
        <p:spPr>
          <a:xfrm>
            <a:off x="1364851" y="2395517"/>
            <a:ext cx="690591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spcBef>
                <a:spcPts val="0"/>
              </a:spcBef>
            </a:pPr>
            <a:r>
              <a:rPr lang="en-US" sz="1651" b="1" u="sng" dirty="0">
                <a:solidFill>
                  <a:srgbClr val="666666"/>
                </a:solidFill>
                <a:latin typeface="Arial" panose="020B0604020202020204" pitchFamily="34" charset="0"/>
                <a:ea typeface="Century Gothic"/>
                <a:cs typeface="Arial" panose="020B0604020202020204" pitchFamily="34" charset="0"/>
                <a:sym typeface="Century Gothic"/>
              </a:rPr>
              <a:t>Scenario</a:t>
            </a:r>
            <a:r>
              <a:rPr lang="en-US" sz="1651" b="1" dirty="0">
                <a:solidFill>
                  <a:srgbClr val="666666"/>
                </a:solidFill>
                <a:latin typeface="Arial" panose="020B0604020202020204" pitchFamily="34" charset="0"/>
                <a:ea typeface="Century Gothic"/>
                <a:cs typeface="Arial" panose="020B0604020202020204" pitchFamily="34" charset="0"/>
                <a:sym typeface="Century Gothic"/>
              </a:rPr>
              <a:t>: Indexing and answering 10K exact queries on HDD</a:t>
            </a:r>
            <a:endParaRPr lang="en-US" sz="2700" b="1" dirty="0">
              <a:solidFill>
                <a:srgbClr val="3D85C6"/>
              </a:solidFill>
              <a:latin typeface="Arial" panose="020B0604020202020204" pitchFamily="34" charset="0"/>
              <a:ea typeface="Century Gothic"/>
              <a:cs typeface="Arial" panose="020B0604020202020204" pitchFamily="34" charset="0"/>
              <a:sym typeface="Century Gothic"/>
            </a:endParaRPr>
          </a:p>
        </p:txBody>
      </p:sp>
      <p:sp>
        <p:nvSpPr>
          <p:cNvPr id="8"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a:t>
            </a:r>
          </a:p>
        </p:txBody>
      </p:sp>
      <p:pic>
        <p:nvPicPr>
          <p:cNvPr id="10" name="Google Shape;336;p26"/>
          <p:cNvPicPr preferRelativeResize="0"/>
          <p:nvPr/>
        </p:nvPicPr>
        <p:blipFill>
          <a:blip r:embed="rId3">
            <a:alphaModFix/>
          </a:blip>
          <a:stretch>
            <a:fillRect/>
          </a:stretch>
        </p:blipFill>
        <p:spPr>
          <a:xfrm>
            <a:off x="6601077" y="1148050"/>
            <a:ext cx="689363" cy="692444"/>
          </a:xfrm>
          <a:prstGeom prst="rect">
            <a:avLst/>
          </a:prstGeom>
          <a:noFill/>
          <a:ln>
            <a:noFill/>
          </a:ln>
        </p:spPr>
      </p:pic>
      <p:sp>
        <p:nvSpPr>
          <p:cNvPr id="6" name="Rectangle 5">
            <a:extLst>
              <a:ext uri="{FF2B5EF4-FFF2-40B4-BE49-F238E27FC236}">
                <a16:creationId xmlns:a16="http://schemas.microsoft.com/office/drawing/2014/main" id="{C62FCF14-D021-407D-A5AF-CD7115B3670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6BA2A43-1B4D-408E-9258-9530270D3B9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1" name="Rounded Rectangle 12">
            <a:extLst>
              <a:ext uri="{FF2B5EF4-FFF2-40B4-BE49-F238E27FC236}">
                <a16:creationId xmlns:a16="http://schemas.microsoft.com/office/drawing/2014/main" id="{0CF8EB31-1AE5-415B-8443-B8AF68244264}"/>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pic>
        <p:nvPicPr>
          <p:cNvPr id="4" name="Image 3">
            <a:extLst>
              <a:ext uri="{FF2B5EF4-FFF2-40B4-BE49-F238E27FC236}">
                <a16:creationId xmlns:a16="http://schemas.microsoft.com/office/drawing/2014/main" id="{8F730BF4-C125-42D5-9F67-EF592929CA46}"/>
              </a:ext>
            </a:extLst>
          </p:cNvPr>
          <p:cNvPicPr>
            <a:picLocks noChangeAspect="1"/>
          </p:cNvPicPr>
          <p:nvPr/>
        </p:nvPicPr>
        <p:blipFill rotWithShape="1">
          <a:blip r:embed="rId4"/>
          <a:srcRect l="61646" t="50000" r="11139" b="30463"/>
          <a:stretch/>
        </p:blipFill>
        <p:spPr>
          <a:xfrm>
            <a:off x="1105171" y="2905679"/>
            <a:ext cx="7106103" cy="2869476"/>
          </a:xfrm>
          <a:prstGeom prst="rect">
            <a:avLst/>
          </a:prstGeom>
        </p:spPr>
      </p:pic>
      <p:sp>
        <p:nvSpPr>
          <p:cNvPr id="2" name="Footer Placeholder 1">
            <a:extLst>
              <a:ext uri="{FF2B5EF4-FFF2-40B4-BE49-F238E27FC236}">
                <a16:creationId xmlns:a16="http://schemas.microsoft.com/office/drawing/2014/main" id="{95731987-7E48-46CE-BCCF-813F60C83015}"/>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1ED3F26A-FBE6-40D3-9216-04C88C01E83F}"/>
              </a:ext>
            </a:extLst>
          </p:cNvPr>
          <p:cNvSpPr>
            <a:spLocks noGrp="1"/>
          </p:cNvSpPr>
          <p:nvPr>
            <p:ph type="sldNum" sz="quarter" idx="12"/>
          </p:nvPr>
        </p:nvSpPr>
        <p:spPr/>
        <p:txBody>
          <a:bodyPr/>
          <a:lstStyle/>
          <a:p>
            <a:pPr>
              <a:defRPr/>
            </a:pPr>
            <a:fld id="{50C4E98D-7045-4952-A751-F5D41AADD046}" type="slidenum">
              <a:rPr lang="en-US" smtClean="0"/>
              <a:pPr>
                <a:defRPr/>
              </a:pPr>
              <a:t>221</a:t>
            </a:fld>
            <a:endParaRPr lang="en-US" dirty="0"/>
          </a:p>
        </p:txBody>
      </p:sp>
    </p:spTree>
    <p:extLst>
      <p:ext uri="{BB962C8B-B14F-4D97-AF65-F5344CB8AC3E}">
        <p14:creationId xmlns:p14="http://schemas.microsoft.com/office/powerpoint/2010/main" val="372993466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Unexpected Results</a:t>
            </a:r>
          </a:p>
        </p:txBody>
      </p:sp>
      <p:sp>
        <p:nvSpPr>
          <p:cNvPr id="13" name="Content Placeholder 2"/>
          <p:cNvSpPr>
            <a:spLocks noGrp="1"/>
          </p:cNvSpPr>
          <p:nvPr>
            <p:ph idx="1"/>
          </p:nvPr>
        </p:nvSpPr>
        <p:spPr/>
        <p:txBody>
          <a:bodyPr>
            <a:normAutofit/>
          </a:bodyPr>
          <a:lstStyle/>
          <a:p>
            <a:r>
              <a:rPr lang="en-CA" sz="2000" dirty="0"/>
              <a:t>Some methods do not scale as expected (or not at all!)</a:t>
            </a:r>
          </a:p>
          <a:p>
            <a:endParaRPr lang="en-CA" sz="2000" dirty="0"/>
          </a:p>
          <a:p>
            <a:r>
              <a:rPr lang="en-CA" sz="2000" dirty="0"/>
              <a:t>Brought back to the spotlight two older methods </a:t>
            </a:r>
            <a:r>
              <a:rPr lang="en-CA" sz="2000" dirty="0" err="1"/>
              <a:t>VA+file</a:t>
            </a:r>
            <a:r>
              <a:rPr lang="en-CA" sz="2000" dirty="0"/>
              <a:t> and </a:t>
            </a:r>
            <a:r>
              <a:rPr lang="en-CA" sz="2000" dirty="0" err="1"/>
              <a:t>DSTree</a:t>
            </a:r>
            <a:endParaRPr lang="en-CA" sz="2000" dirty="0"/>
          </a:p>
          <a:p>
            <a:pPr lvl="1"/>
            <a:r>
              <a:rPr lang="en-CA" sz="1800" dirty="0"/>
              <a:t>New </a:t>
            </a:r>
            <a:r>
              <a:rPr lang="en-CA" sz="1800" dirty="0" err="1"/>
              <a:t>reimplementations</a:t>
            </a:r>
            <a:r>
              <a:rPr lang="en-CA" sz="1800" dirty="0"/>
              <a:t> outperform by far the original ones </a:t>
            </a:r>
          </a:p>
          <a:p>
            <a:endParaRPr lang="en-CA" sz="2000" dirty="0"/>
          </a:p>
          <a:p>
            <a:r>
              <a:rPr lang="en-CA" sz="2000" dirty="0"/>
              <a:t>Optimal parameters for some methods are different from the ones reported in the original papers</a:t>
            </a:r>
          </a:p>
          <a:p>
            <a:endParaRPr lang="en-CA" sz="2000" dirty="0"/>
          </a:p>
          <a:p>
            <a:r>
              <a:rPr lang="en-CA" sz="2000" dirty="0"/>
              <a:t>Tightness of Lower Bound (TLB) does not always predict performance</a:t>
            </a:r>
          </a:p>
          <a:p>
            <a:pPr marL="0" indent="0">
              <a:buNone/>
            </a:pPr>
            <a:endParaRPr lang="en-CA" sz="2000" dirty="0"/>
          </a:p>
        </p:txBody>
      </p:sp>
      <p:sp>
        <p:nvSpPr>
          <p:cNvPr id="6" name="Rectangle 5">
            <a:extLst>
              <a:ext uri="{FF2B5EF4-FFF2-40B4-BE49-F238E27FC236}">
                <a16:creationId xmlns:a16="http://schemas.microsoft.com/office/drawing/2014/main" id="{33A8D825-B2EE-4C46-B928-D9737BEBE1E9}"/>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ACCF07D2-7813-47D9-B492-DC90CA925C3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29ADECD5-F213-4C3A-9ABF-E31E65951368}"/>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9" name="Footer Placeholder 2">
            <a:extLst>
              <a:ext uri="{FF2B5EF4-FFF2-40B4-BE49-F238E27FC236}">
                <a16:creationId xmlns:a16="http://schemas.microsoft.com/office/drawing/2014/main" id="{989EC711-C206-40E8-A0A1-6C1D59D8EE1F}"/>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0E838734-95C6-4910-9A51-9C22BAEF95FD}"/>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837F0AD8-F9F3-448E-8F24-5A9DC392A3C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222</a:t>
            </a:fld>
            <a:endParaRPr lang="en-US" dirty="0"/>
          </a:p>
        </p:txBody>
      </p:sp>
    </p:spTree>
    <p:extLst>
      <p:ext uri="{BB962C8B-B14F-4D97-AF65-F5344CB8AC3E}">
        <p14:creationId xmlns:p14="http://schemas.microsoft.com/office/powerpoint/2010/main" val="21639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TLB does not always predict performance</a:t>
            </a:r>
          </a:p>
        </p:txBody>
      </p:sp>
      <p:sp>
        <p:nvSpPr>
          <p:cNvPr id="7" name="Content Placeholder 6"/>
          <p:cNvSpPr>
            <a:spLocks noGrp="1"/>
          </p:cNvSpPr>
          <p:nvPr>
            <p:ph idx="1"/>
          </p:nvPr>
        </p:nvSpPr>
        <p:spPr/>
        <p:txBody>
          <a:bodyPr/>
          <a:lstStyle/>
          <a:p>
            <a:endParaRPr lang="en-CA"/>
          </a:p>
        </p:txBody>
      </p:sp>
      <p:sp>
        <p:nvSpPr>
          <p:cNvPr id="8" name="Rectangle 7">
            <a:extLst>
              <a:ext uri="{FF2B5EF4-FFF2-40B4-BE49-F238E27FC236}">
                <a16:creationId xmlns:a16="http://schemas.microsoft.com/office/drawing/2014/main" id="{BA184BE6-8610-4D03-A3E3-EE1A5E9A110D}"/>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9" name="Rectangle 8">
            <a:extLst>
              <a:ext uri="{FF2B5EF4-FFF2-40B4-BE49-F238E27FC236}">
                <a16:creationId xmlns:a16="http://schemas.microsoft.com/office/drawing/2014/main" id="{F30EFC77-8561-4E5E-BD47-C79221A9A740}"/>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0" name="Rounded Rectangle 12">
            <a:extLst>
              <a:ext uri="{FF2B5EF4-FFF2-40B4-BE49-F238E27FC236}">
                <a16:creationId xmlns:a16="http://schemas.microsoft.com/office/drawing/2014/main" id="{5431DA90-B154-4306-B838-91BEE5276430}"/>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1" name="Footer Placeholder 2">
            <a:extLst>
              <a:ext uri="{FF2B5EF4-FFF2-40B4-BE49-F238E27FC236}">
                <a16:creationId xmlns:a16="http://schemas.microsoft.com/office/drawing/2014/main" id="{E29ABEDE-102D-4BAF-B647-832F9A8EC37E}"/>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0B264A34-27C2-4F19-990C-C01FDCFE76A3}"/>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3EFAE522-1E07-4B68-8A92-3FBA9300ADE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223</a:t>
            </a:fld>
            <a:endParaRPr lang="en-US" dirty="0"/>
          </a:p>
        </p:txBody>
      </p:sp>
    </p:spTree>
    <p:extLst>
      <p:ext uri="{BB962C8B-B14F-4D97-AF65-F5344CB8AC3E}">
        <p14:creationId xmlns:p14="http://schemas.microsoft.com/office/powerpoint/2010/main" val="2318513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TLB does not always predict performance</a:t>
            </a:r>
          </a:p>
        </p:txBody>
      </p:sp>
      <p:sp>
        <p:nvSpPr>
          <p:cNvPr id="18" name="Content Placeholder 2"/>
          <p:cNvSpPr>
            <a:spLocks noGrp="1"/>
          </p:cNvSpPr>
          <p:nvPr>
            <p:ph idx="1"/>
          </p:nvPr>
        </p:nvSpPr>
        <p:spPr>
          <a:xfrm>
            <a:off x="457200" y="1777354"/>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
        <p:nvSpPr>
          <p:cNvPr id="6" name="Rectangle 5">
            <a:extLst>
              <a:ext uri="{FF2B5EF4-FFF2-40B4-BE49-F238E27FC236}">
                <a16:creationId xmlns:a16="http://schemas.microsoft.com/office/drawing/2014/main" id="{85198968-FCB6-40B6-8BBD-10BE5AAA8CA7}"/>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718E27D0-A4DB-4747-8C4E-F0B1AC93476E}"/>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DE849DEE-B35C-4D3B-B6CD-DDA0F2C5E70C}"/>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9" name="Footer Placeholder 2">
            <a:extLst>
              <a:ext uri="{FF2B5EF4-FFF2-40B4-BE49-F238E27FC236}">
                <a16:creationId xmlns:a16="http://schemas.microsoft.com/office/drawing/2014/main" id="{D346FA01-1134-4188-9329-9BA5F28C781B}"/>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1139B9D6-994A-4D35-A6C9-350E2850D436}"/>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AA93CE30-4495-4E93-AA14-F61FA5ACD3A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224</a:t>
            </a:fld>
            <a:endParaRPr lang="en-US" dirty="0"/>
          </a:p>
        </p:txBody>
      </p:sp>
    </p:spTree>
    <p:extLst>
      <p:ext uri="{BB962C8B-B14F-4D97-AF65-F5344CB8AC3E}">
        <p14:creationId xmlns:p14="http://schemas.microsoft.com/office/powerpoint/2010/main" val="7476795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TLB does not always predict performance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A9CEA7A-0457-4171-8D74-FFBB5BE89F48}"/>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6" name="TextBox 5">
                <a:extLst>
                  <a:ext uri="{FF2B5EF4-FFF2-40B4-BE49-F238E27FC236}">
                    <a16:creationId xmlns:a16="http://schemas.microsoft.com/office/drawing/2014/main" id="{0A9CEA7A-0457-4171-8D74-FFBB5BE89F48}"/>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2"/>
                <a:stretch>
                  <a:fillRect l="-347" t="-2381" b="-9524"/>
                </a:stretch>
              </a:blipFill>
            </p:spPr>
            <p:txBody>
              <a:bodyPr/>
              <a:lstStyle/>
              <a:p>
                <a:r>
                  <a:rPr lang="fr-MA">
                    <a:noFill/>
                  </a:rPr>
                  <a:t> </a:t>
                </a:r>
              </a:p>
            </p:txBody>
          </p:sp>
        </mc:Fallback>
      </mc:AlternateContent>
      <p:sp>
        <p:nvSpPr>
          <p:cNvPr id="7" name="Rectangle 6">
            <a:extLst>
              <a:ext uri="{FF2B5EF4-FFF2-40B4-BE49-F238E27FC236}">
                <a16:creationId xmlns:a16="http://schemas.microsoft.com/office/drawing/2014/main" id="{20D8CF7A-D55E-4512-B054-F7C5925180BA}"/>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0A0B3EE6-2098-4A6E-AF87-A30E33F7AD3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F7AAB620-C452-45FF-89CD-F4F0B6FC3CF0}"/>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0" name="Footer Placeholder 2">
            <a:extLst>
              <a:ext uri="{FF2B5EF4-FFF2-40B4-BE49-F238E27FC236}">
                <a16:creationId xmlns:a16="http://schemas.microsoft.com/office/drawing/2014/main" id="{1F0A9A15-B32B-48CC-A5EC-E91982029AE6}"/>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F4FB9D95-3C94-4C2F-8114-574A0830EC05}"/>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D921B46A-86FD-4015-A128-429B98C731A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225</a:t>
            </a:fld>
            <a:endParaRPr lang="en-US" dirty="0"/>
          </a:p>
        </p:txBody>
      </p:sp>
      <p:sp>
        <p:nvSpPr>
          <p:cNvPr id="14" name="Content Placeholder 2">
            <a:extLst>
              <a:ext uri="{FF2B5EF4-FFF2-40B4-BE49-F238E27FC236}">
                <a16:creationId xmlns:a16="http://schemas.microsoft.com/office/drawing/2014/main" id="{CE3D7006-83E3-4651-989C-64EADC11033C}"/>
              </a:ext>
            </a:extLst>
          </p:cNvPr>
          <p:cNvSpPr>
            <a:spLocks noGrp="1"/>
          </p:cNvSpPr>
          <p:nvPr>
            <p:ph idx="1"/>
          </p:nvPr>
        </p:nvSpPr>
        <p:spPr>
          <a:xfrm>
            <a:off x="457200" y="1777354"/>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Tree>
    <p:extLst>
      <p:ext uri="{BB962C8B-B14F-4D97-AF65-F5344CB8AC3E}">
        <p14:creationId xmlns:p14="http://schemas.microsoft.com/office/powerpoint/2010/main" val="334244866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TLB does not always predict performance</a:t>
            </a:r>
          </a:p>
        </p:txBody>
      </p:sp>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1D5604-69EF-42B6-828D-B86DC53D3B70}"/>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0" name="TextBox 9">
                <a:extLst>
                  <a:ext uri="{FF2B5EF4-FFF2-40B4-BE49-F238E27FC236}">
                    <a16:creationId xmlns:a16="http://schemas.microsoft.com/office/drawing/2014/main" id="{031D5604-69EF-42B6-828D-B86DC53D3B70}"/>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2"/>
                <a:stretch>
                  <a:fillRect l="-347" t="-2381" b="-9524"/>
                </a:stretch>
              </a:blipFill>
            </p:spPr>
            <p:txBody>
              <a:bodyPr/>
              <a:lstStyle/>
              <a:p>
                <a:r>
                  <a:rPr lang="fr-MA">
                    <a:noFill/>
                  </a:rPr>
                  <a:t> </a:t>
                </a:r>
              </a:p>
            </p:txBody>
          </p:sp>
        </mc:Fallback>
      </mc:AlternateContent>
      <p:sp>
        <p:nvSpPr>
          <p:cNvPr id="11" name="Rectangle 10">
            <a:extLst>
              <a:ext uri="{FF2B5EF4-FFF2-40B4-BE49-F238E27FC236}">
                <a16:creationId xmlns:a16="http://schemas.microsoft.com/office/drawing/2014/main" id="{1F160941-B901-4610-A600-99AA31D5507B}"/>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2" name="Rectangle 11">
            <a:extLst>
              <a:ext uri="{FF2B5EF4-FFF2-40B4-BE49-F238E27FC236}">
                <a16:creationId xmlns:a16="http://schemas.microsoft.com/office/drawing/2014/main" id="{1E166377-A9FC-457D-B979-C2D9FF0F5385}"/>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3" name="Rounded Rectangle 12">
            <a:extLst>
              <a:ext uri="{FF2B5EF4-FFF2-40B4-BE49-F238E27FC236}">
                <a16:creationId xmlns:a16="http://schemas.microsoft.com/office/drawing/2014/main" id="{555148FD-06F1-4DCC-824C-DA6F28C31AF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4" name="Footer Placeholder 2">
            <a:extLst>
              <a:ext uri="{FF2B5EF4-FFF2-40B4-BE49-F238E27FC236}">
                <a16:creationId xmlns:a16="http://schemas.microsoft.com/office/drawing/2014/main" id="{160BBBDF-5710-4102-BA20-DB818C38BF3A}"/>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4" name="Espace réservé du pied de page 3">
            <a:extLst>
              <a:ext uri="{FF2B5EF4-FFF2-40B4-BE49-F238E27FC236}">
                <a16:creationId xmlns:a16="http://schemas.microsoft.com/office/drawing/2014/main" id="{19094DB9-14D0-4644-9B25-AC89E7848929}"/>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5FEBCDDA-73CE-4F48-9F07-493952C9B78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226</a:t>
            </a:fld>
            <a:endParaRPr lang="en-US" dirty="0"/>
          </a:p>
        </p:txBody>
      </p:sp>
      <p:sp>
        <p:nvSpPr>
          <p:cNvPr id="17" name="Content Placeholder 2">
            <a:extLst>
              <a:ext uri="{FF2B5EF4-FFF2-40B4-BE49-F238E27FC236}">
                <a16:creationId xmlns:a16="http://schemas.microsoft.com/office/drawing/2014/main" id="{1F689EB6-7007-4CD1-84D8-8730B698C907}"/>
              </a:ext>
            </a:extLst>
          </p:cNvPr>
          <p:cNvSpPr txBox="1">
            <a:spLocks/>
          </p:cNvSpPr>
          <p:nvPr/>
        </p:nvSpPr>
        <p:spPr>
          <a:xfrm>
            <a:off x="457200" y="1777354"/>
            <a:ext cx="8478839" cy="432435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CA"/>
              <a:t>The TLB measures the quality of a summarization (higher is better)</a:t>
            </a:r>
          </a:p>
          <a:p>
            <a:endParaRPr lang="en-CA"/>
          </a:p>
          <a:p>
            <a:pPr marL="0" indent="0">
              <a:buFont typeface="Georgia"/>
              <a:buNone/>
            </a:pPr>
            <a:endParaRPr lang="en-CA" dirty="0"/>
          </a:p>
        </p:txBody>
      </p:sp>
    </p:spTree>
    <p:extLst>
      <p:ext uri="{BB962C8B-B14F-4D97-AF65-F5344CB8AC3E}">
        <p14:creationId xmlns:p14="http://schemas.microsoft.com/office/powerpoint/2010/main" val="56023931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TLB does not always predict performance</a:t>
            </a:r>
          </a:p>
        </p:txBody>
      </p:sp>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2"/>
          <a:stretch/>
        </p:blipFill>
        <p:spPr>
          <a:xfrm>
            <a:off x="534203" y="4039960"/>
            <a:ext cx="3172743" cy="2078263"/>
          </a:xfrm>
          <a:prstGeom prst="rect">
            <a:avLst/>
          </a:prstGeom>
          <a:ln>
            <a:noFill/>
          </a:ln>
        </p:spPr>
      </p:pic>
      <p:sp>
        <p:nvSpPr>
          <p:cNvPr id="11" name="TextShape 2"/>
          <p:cNvSpPr txBox="1"/>
          <p:nvPr/>
        </p:nvSpPr>
        <p:spPr>
          <a:xfrm>
            <a:off x="625478" y="3630725"/>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sp>
        <p:nvSpPr>
          <p:cNvPr id="13" name="Line 3"/>
          <p:cNvSpPr/>
          <p:nvPr/>
        </p:nvSpPr>
        <p:spPr>
          <a:xfrm>
            <a:off x="1024118" y="3931533"/>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4" name="Line 4"/>
          <p:cNvSpPr/>
          <p:nvPr/>
        </p:nvSpPr>
        <p:spPr>
          <a:xfrm flipH="1">
            <a:off x="1493032" y="3889009"/>
            <a:ext cx="257403"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62F64BA-57E2-41CB-9527-8D8A0D5AE295}"/>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5" name="TextBox 14">
                <a:extLst>
                  <a:ext uri="{FF2B5EF4-FFF2-40B4-BE49-F238E27FC236}">
                    <a16:creationId xmlns:a16="http://schemas.microsoft.com/office/drawing/2014/main" id="{662F64BA-57E2-41CB-9527-8D8A0D5AE295}"/>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3"/>
                <a:stretch>
                  <a:fillRect l="-347" t="-2381" b="-9524"/>
                </a:stretch>
              </a:blipFill>
            </p:spPr>
            <p:txBody>
              <a:bodyPr/>
              <a:lstStyle/>
              <a:p>
                <a:r>
                  <a:rPr lang="fr-MA">
                    <a:noFill/>
                  </a:rPr>
                  <a:t> </a:t>
                </a:r>
              </a:p>
            </p:txBody>
          </p:sp>
        </mc:Fallback>
      </mc:AlternateContent>
      <p:sp>
        <p:nvSpPr>
          <p:cNvPr id="16" name="Rectangle 15">
            <a:extLst>
              <a:ext uri="{FF2B5EF4-FFF2-40B4-BE49-F238E27FC236}">
                <a16:creationId xmlns:a16="http://schemas.microsoft.com/office/drawing/2014/main" id="{AA01921E-CB79-4005-8EED-3BCB8776CDED}"/>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7" name="Rectangle 16">
            <a:extLst>
              <a:ext uri="{FF2B5EF4-FFF2-40B4-BE49-F238E27FC236}">
                <a16:creationId xmlns:a16="http://schemas.microsoft.com/office/drawing/2014/main" id="{0724AEAC-A13F-4D59-B17A-556FCC5BCA82}"/>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3F745F34-591D-4C9A-96BB-D41CAB5A23CF}"/>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0" name="Footer Placeholder 2">
            <a:extLst>
              <a:ext uri="{FF2B5EF4-FFF2-40B4-BE49-F238E27FC236}">
                <a16:creationId xmlns:a16="http://schemas.microsoft.com/office/drawing/2014/main" id="{24263BE9-A6A7-40E3-A665-83B0784DB171}"/>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4" name="Espace réservé du pied de page 3">
            <a:extLst>
              <a:ext uri="{FF2B5EF4-FFF2-40B4-BE49-F238E27FC236}">
                <a16:creationId xmlns:a16="http://schemas.microsoft.com/office/drawing/2014/main" id="{AD468D64-753D-412D-A9B2-A195FCED61CF}"/>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73AC6211-FF1F-4FC9-80E4-3DD400ACA28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227</a:t>
            </a:fld>
            <a:endParaRPr lang="en-US" dirty="0"/>
          </a:p>
        </p:txBody>
      </p:sp>
      <p:sp>
        <p:nvSpPr>
          <p:cNvPr id="21" name="Content Placeholder 2">
            <a:extLst>
              <a:ext uri="{FF2B5EF4-FFF2-40B4-BE49-F238E27FC236}">
                <a16:creationId xmlns:a16="http://schemas.microsoft.com/office/drawing/2014/main" id="{811436B6-CDB8-489D-9559-D0F1B6D3F233}"/>
              </a:ext>
            </a:extLst>
          </p:cNvPr>
          <p:cNvSpPr>
            <a:spLocks noGrp="1"/>
          </p:cNvSpPr>
          <p:nvPr>
            <p:ph idx="1"/>
          </p:nvPr>
        </p:nvSpPr>
        <p:spPr>
          <a:xfrm>
            <a:off x="457200" y="1777354"/>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Tree>
    <p:extLst>
      <p:ext uri="{BB962C8B-B14F-4D97-AF65-F5344CB8AC3E}">
        <p14:creationId xmlns:p14="http://schemas.microsoft.com/office/powerpoint/2010/main" val="257644991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TLB does not always predict performance</a:t>
            </a:r>
          </a:p>
        </p:txBody>
      </p:sp>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2"/>
          <a:stretch/>
        </p:blipFill>
        <p:spPr>
          <a:xfrm>
            <a:off x="534203" y="4039960"/>
            <a:ext cx="3172743" cy="2078263"/>
          </a:xfrm>
          <a:prstGeom prst="rect">
            <a:avLst/>
          </a:prstGeom>
          <a:ln>
            <a:noFill/>
          </a:ln>
        </p:spPr>
      </p:pic>
      <p:sp>
        <p:nvSpPr>
          <p:cNvPr id="11" name="TextShape 2"/>
          <p:cNvSpPr txBox="1"/>
          <p:nvPr/>
        </p:nvSpPr>
        <p:spPr>
          <a:xfrm>
            <a:off x="625478" y="3630725"/>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pic>
        <p:nvPicPr>
          <p:cNvPr id="12" name="Picture 11"/>
          <p:cNvPicPr/>
          <p:nvPr/>
        </p:nvPicPr>
        <p:blipFill>
          <a:blip r:embed="rId3"/>
          <a:srcRect l="26511" t="4317" r="50746" b="20072"/>
          <a:stretch/>
        </p:blipFill>
        <p:spPr>
          <a:xfrm>
            <a:off x="5028446" y="3965199"/>
            <a:ext cx="2054241" cy="1882815"/>
          </a:xfrm>
          <a:prstGeom prst="rect">
            <a:avLst/>
          </a:prstGeom>
          <a:ln>
            <a:noFill/>
          </a:ln>
        </p:spPr>
      </p:pic>
      <p:sp>
        <p:nvSpPr>
          <p:cNvPr id="13" name="TextShape 5"/>
          <p:cNvSpPr txBox="1"/>
          <p:nvPr/>
        </p:nvSpPr>
        <p:spPr>
          <a:xfrm>
            <a:off x="7227284" y="4444269"/>
            <a:ext cx="1988437" cy="372011"/>
          </a:xfrm>
          <a:prstGeom prst="rect">
            <a:avLst/>
          </a:prstGeom>
          <a:noFill/>
          <a:ln>
            <a:noFill/>
          </a:ln>
        </p:spPr>
        <p:txBody>
          <a:bodyPr lIns="0" tIns="0" rIns="0" bIns="0" anchor="ctr"/>
          <a:lstStyle/>
          <a:p>
            <a:r>
              <a:rPr lang="en-US" sz="1361" b="1" spc="-1" dirty="0">
                <a:solidFill>
                  <a:srgbClr val="00B4B4"/>
                </a:solidFill>
                <a:latin typeface="Arial" panose="020B0604020202020204" pitchFamily="34" charset="0"/>
              </a:rPr>
              <a:t>iSAX2+ </a:t>
            </a:r>
            <a:r>
              <a:rPr lang="en-US" sz="1361" b="1" spc="-1" dirty="0">
                <a:solidFill>
                  <a:srgbClr val="4C4C4C"/>
                </a:solidFill>
                <a:latin typeface="Arial" panose="020B0604020202020204" pitchFamily="34" charset="0"/>
              </a:rPr>
              <a:t>5x slower than </a:t>
            </a:r>
          </a:p>
          <a:p>
            <a:r>
              <a:rPr lang="en-US" sz="1361" b="1" spc="-1" dirty="0" err="1">
                <a:solidFill>
                  <a:srgbClr val="009E4F"/>
                </a:solidFill>
                <a:latin typeface="Arial" panose="020B0604020202020204" pitchFamily="34" charset="0"/>
              </a:rPr>
              <a:t>DSTree</a:t>
            </a:r>
            <a:endParaRPr lang="en-US" sz="1361" spc="-1" dirty="0">
              <a:latin typeface="Arial" panose="020B0604020202020204" pitchFamily="34" charset="0"/>
            </a:endParaRPr>
          </a:p>
        </p:txBody>
      </p:sp>
      <p:sp>
        <p:nvSpPr>
          <p:cNvPr id="14" name="TextShape 8"/>
          <p:cNvSpPr txBox="1"/>
          <p:nvPr/>
        </p:nvSpPr>
        <p:spPr>
          <a:xfrm rot="21570600">
            <a:off x="4059214" y="4402904"/>
            <a:ext cx="437891" cy="329152"/>
          </a:xfrm>
          <a:prstGeom prst="rect">
            <a:avLst/>
          </a:prstGeom>
          <a:noFill/>
          <a:ln>
            <a:noFill/>
          </a:ln>
        </p:spPr>
        <p:txBody>
          <a:bodyPr lIns="0" tIns="0" rIns="0" bIns="0" anchor="ctr"/>
          <a:lstStyle/>
          <a:p>
            <a:r>
              <a:rPr lang="en-US" sz="1633" b="1" spc="-1" dirty="0">
                <a:solidFill>
                  <a:srgbClr val="CE181E"/>
                </a:solidFill>
                <a:latin typeface="Arial" panose="020B0604020202020204" pitchFamily="34" charset="0"/>
              </a:rPr>
              <a:t>YET</a:t>
            </a:r>
            <a:endParaRPr lang="en-US" sz="1633" spc="-1" dirty="0">
              <a:latin typeface="Arial" panose="020B0604020202020204" pitchFamily="34" charset="0"/>
            </a:endParaRPr>
          </a:p>
        </p:txBody>
      </p:sp>
      <p:sp>
        <p:nvSpPr>
          <p:cNvPr id="17" name="Line 3"/>
          <p:cNvSpPr/>
          <p:nvPr/>
        </p:nvSpPr>
        <p:spPr>
          <a:xfrm>
            <a:off x="1024118" y="3931533"/>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0" name="Line 4"/>
          <p:cNvSpPr/>
          <p:nvPr/>
        </p:nvSpPr>
        <p:spPr>
          <a:xfrm flipH="1">
            <a:off x="1493032" y="3889009"/>
            <a:ext cx="257403"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1" name="Line 7"/>
          <p:cNvSpPr/>
          <p:nvPr/>
        </p:nvSpPr>
        <p:spPr>
          <a:xfrm flipH="1" flipV="1">
            <a:off x="6275932" y="4551998"/>
            <a:ext cx="901200" cy="433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2" name="Line 7"/>
          <p:cNvSpPr/>
          <p:nvPr/>
        </p:nvSpPr>
        <p:spPr>
          <a:xfrm flipH="1">
            <a:off x="6275930" y="4816277"/>
            <a:ext cx="901203" cy="744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13397FA-99F5-4FB2-904E-02098423F55D}"/>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23" name="TextBox 22">
                <a:extLst>
                  <a:ext uri="{FF2B5EF4-FFF2-40B4-BE49-F238E27FC236}">
                    <a16:creationId xmlns:a16="http://schemas.microsoft.com/office/drawing/2014/main" id="{713397FA-99F5-4FB2-904E-02098423F55D}"/>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4"/>
                <a:stretch>
                  <a:fillRect l="-347" t="-2381" b="-9524"/>
                </a:stretch>
              </a:blipFill>
            </p:spPr>
            <p:txBody>
              <a:bodyPr/>
              <a:lstStyle/>
              <a:p>
                <a:r>
                  <a:rPr lang="fr-MA">
                    <a:noFill/>
                  </a:rPr>
                  <a:t> </a:t>
                </a:r>
              </a:p>
            </p:txBody>
          </p:sp>
        </mc:Fallback>
      </mc:AlternateContent>
      <p:sp>
        <p:nvSpPr>
          <p:cNvPr id="24" name="Rectangle 23">
            <a:extLst>
              <a:ext uri="{FF2B5EF4-FFF2-40B4-BE49-F238E27FC236}">
                <a16:creationId xmlns:a16="http://schemas.microsoft.com/office/drawing/2014/main" id="{0806D05F-8BF9-41E2-9E93-97A3C5A7B0F8}"/>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5" name="Rectangle 24">
            <a:extLst>
              <a:ext uri="{FF2B5EF4-FFF2-40B4-BE49-F238E27FC236}">
                <a16:creationId xmlns:a16="http://schemas.microsoft.com/office/drawing/2014/main" id="{EA6757C4-C4A8-45A3-911A-9B3A8ABB941F}"/>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6" name="Rounded Rectangle 12">
            <a:extLst>
              <a:ext uri="{FF2B5EF4-FFF2-40B4-BE49-F238E27FC236}">
                <a16:creationId xmlns:a16="http://schemas.microsoft.com/office/drawing/2014/main" id="{AC92633C-2CA6-4273-A403-F002BF5AEB3C}"/>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7" name="Footer Placeholder 2">
            <a:extLst>
              <a:ext uri="{FF2B5EF4-FFF2-40B4-BE49-F238E27FC236}">
                <a16:creationId xmlns:a16="http://schemas.microsoft.com/office/drawing/2014/main" id="{B533CFDA-62BC-4D53-8338-007DCADE2660}"/>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4" name="Espace réservé du pied de page 3">
            <a:extLst>
              <a:ext uri="{FF2B5EF4-FFF2-40B4-BE49-F238E27FC236}">
                <a16:creationId xmlns:a16="http://schemas.microsoft.com/office/drawing/2014/main" id="{213197A4-6CB6-4E1E-A23D-A960BA9E7A59}"/>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11ED0304-CBAF-404E-85AA-BD4944B078E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228</a:t>
            </a:fld>
            <a:endParaRPr lang="en-US" dirty="0"/>
          </a:p>
        </p:txBody>
      </p:sp>
      <p:sp>
        <p:nvSpPr>
          <p:cNvPr id="28" name="Content Placeholder 2">
            <a:extLst>
              <a:ext uri="{FF2B5EF4-FFF2-40B4-BE49-F238E27FC236}">
                <a16:creationId xmlns:a16="http://schemas.microsoft.com/office/drawing/2014/main" id="{F32CA313-6A73-453C-8F7C-9ED20BED56AD}"/>
              </a:ext>
            </a:extLst>
          </p:cNvPr>
          <p:cNvSpPr txBox="1">
            <a:spLocks/>
          </p:cNvSpPr>
          <p:nvPr/>
        </p:nvSpPr>
        <p:spPr>
          <a:xfrm>
            <a:off x="457200" y="1777354"/>
            <a:ext cx="8478839" cy="432435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CA"/>
              <a:t>The TLB measures the quality of a summarization (higher is better)</a:t>
            </a:r>
          </a:p>
          <a:p>
            <a:endParaRPr lang="en-CA"/>
          </a:p>
          <a:p>
            <a:pPr marL="0" indent="0">
              <a:buFont typeface="Georgia"/>
              <a:buNone/>
            </a:pPr>
            <a:endParaRPr lang="en-CA" dirty="0"/>
          </a:p>
        </p:txBody>
      </p:sp>
    </p:spTree>
    <p:extLst>
      <p:ext uri="{BB962C8B-B14F-4D97-AF65-F5344CB8AC3E}">
        <p14:creationId xmlns:p14="http://schemas.microsoft.com/office/powerpoint/2010/main" val="7436731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TLB does not always predict performance</a:t>
            </a:r>
          </a:p>
        </p:txBody>
      </p:sp>
      <mc:AlternateContent xmlns:mc="http://schemas.openxmlformats.org/markup-compatibility/2006" xmlns:a14="http://schemas.microsoft.com/office/drawing/2010/main">
        <mc:Choice Requires="a14">
          <p:sp>
            <p:nvSpPr>
              <p:cNvPr id="19" name="TextBox 18"/>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2"/>
                <a:stretch>
                  <a:fillRect l="-347" t="-2381" b="-9524"/>
                </a:stretch>
              </a:blipFill>
            </p:spPr>
            <p:txBody>
              <a:bodyPr/>
              <a:lstStyle/>
              <a:p>
                <a:r>
                  <a:rPr lang="fr-MA">
                    <a:noFill/>
                  </a:rPr>
                  <a:t> </a:t>
                </a:r>
              </a:p>
            </p:txBody>
          </p:sp>
        </mc:Fallback>
      </mc:AlternateContent>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3"/>
          <a:stretch/>
        </p:blipFill>
        <p:spPr>
          <a:xfrm>
            <a:off x="534203" y="4039960"/>
            <a:ext cx="3172743" cy="2078263"/>
          </a:xfrm>
          <a:prstGeom prst="rect">
            <a:avLst/>
          </a:prstGeom>
          <a:ln>
            <a:noFill/>
          </a:ln>
        </p:spPr>
      </p:pic>
      <p:sp>
        <p:nvSpPr>
          <p:cNvPr id="11" name="TextShape 2"/>
          <p:cNvSpPr txBox="1"/>
          <p:nvPr/>
        </p:nvSpPr>
        <p:spPr>
          <a:xfrm>
            <a:off x="625478" y="3630725"/>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pic>
        <p:nvPicPr>
          <p:cNvPr id="12" name="Picture 11"/>
          <p:cNvPicPr/>
          <p:nvPr/>
        </p:nvPicPr>
        <p:blipFill>
          <a:blip r:embed="rId4"/>
          <a:srcRect l="26511" t="4317" r="50746" b="20072"/>
          <a:stretch/>
        </p:blipFill>
        <p:spPr>
          <a:xfrm>
            <a:off x="5028446" y="3965199"/>
            <a:ext cx="2054241" cy="1882815"/>
          </a:xfrm>
          <a:prstGeom prst="rect">
            <a:avLst/>
          </a:prstGeom>
          <a:ln>
            <a:noFill/>
          </a:ln>
        </p:spPr>
      </p:pic>
      <p:sp>
        <p:nvSpPr>
          <p:cNvPr id="14" name="TextShape 8"/>
          <p:cNvSpPr txBox="1"/>
          <p:nvPr/>
        </p:nvSpPr>
        <p:spPr>
          <a:xfrm rot="21570600">
            <a:off x="4059214" y="4402904"/>
            <a:ext cx="437891" cy="329152"/>
          </a:xfrm>
          <a:prstGeom prst="rect">
            <a:avLst/>
          </a:prstGeom>
          <a:noFill/>
          <a:ln>
            <a:noFill/>
          </a:ln>
        </p:spPr>
        <p:txBody>
          <a:bodyPr lIns="0" tIns="0" rIns="0" bIns="0" anchor="ctr"/>
          <a:lstStyle/>
          <a:p>
            <a:r>
              <a:rPr lang="en-US" sz="1633" b="1" spc="-1" dirty="0">
                <a:solidFill>
                  <a:srgbClr val="CE181E"/>
                </a:solidFill>
                <a:latin typeface="Arial" panose="020B0604020202020204" pitchFamily="34" charset="0"/>
              </a:rPr>
              <a:t>YET</a:t>
            </a:r>
            <a:endParaRPr lang="en-US" sz="1633" spc="-1" dirty="0">
              <a:latin typeface="Arial" panose="020B0604020202020204" pitchFamily="34" charset="0"/>
            </a:endParaRPr>
          </a:p>
        </p:txBody>
      </p:sp>
      <p:sp>
        <p:nvSpPr>
          <p:cNvPr id="15" name="Content Placeholder 2"/>
          <p:cNvSpPr txBox="1">
            <a:spLocks/>
          </p:cNvSpPr>
          <p:nvPr/>
        </p:nvSpPr>
        <p:spPr>
          <a:xfrm>
            <a:off x="1568349" y="6236966"/>
            <a:ext cx="6483205" cy="482227"/>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solidFill>
                  <a:srgbClr val="C00000"/>
                </a:solidFill>
                <a:latin typeface="Arial" panose="020B0604020202020204" pitchFamily="34" charset="0"/>
              </a:rPr>
              <a:t>No bias, same data and same implementation framework</a:t>
            </a:r>
          </a:p>
          <a:p>
            <a:pPr marL="0" indent="0">
              <a:buNone/>
            </a:pPr>
            <a:endParaRPr lang="en-CA" sz="2100" dirty="0">
              <a:latin typeface="Arial" panose="020B0604020202020204" pitchFamily="34" charset="0"/>
            </a:endParaRPr>
          </a:p>
        </p:txBody>
      </p:sp>
      <p:sp>
        <p:nvSpPr>
          <p:cNvPr id="16" name="Line 3"/>
          <p:cNvSpPr/>
          <p:nvPr/>
        </p:nvSpPr>
        <p:spPr>
          <a:xfrm>
            <a:off x="1024118" y="3931533"/>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4"/>
          <p:cNvSpPr/>
          <p:nvPr/>
        </p:nvSpPr>
        <p:spPr>
          <a:xfrm flipH="1">
            <a:off x="1493032" y="3889009"/>
            <a:ext cx="257403"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0" name="Line 7"/>
          <p:cNvSpPr/>
          <p:nvPr/>
        </p:nvSpPr>
        <p:spPr>
          <a:xfrm flipH="1" flipV="1">
            <a:off x="6275932" y="4551998"/>
            <a:ext cx="901200" cy="433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1" name="Line 7"/>
          <p:cNvSpPr/>
          <p:nvPr/>
        </p:nvSpPr>
        <p:spPr>
          <a:xfrm flipH="1">
            <a:off x="6275930" y="4816277"/>
            <a:ext cx="901203" cy="744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2" name="TextShape 5">
            <a:extLst>
              <a:ext uri="{FF2B5EF4-FFF2-40B4-BE49-F238E27FC236}">
                <a16:creationId xmlns:a16="http://schemas.microsoft.com/office/drawing/2014/main" id="{8904876A-60D6-4209-90AF-0DB47D164146}"/>
              </a:ext>
            </a:extLst>
          </p:cNvPr>
          <p:cNvSpPr txBox="1"/>
          <p:nvPr/>
        </p:nvSpPr>
        <p:spPr>
          <a:xfrm>
            <a:off x="7227284" y="4444269"/>
            <a:ext cx="1988437" cy="372011"/>
          </a:xfrm>
          <a:prstGeom prst="rect">
            <a:avLst/>
          </a:prstGeom>
          <a:noFill/>
          <a:ln>
            <a:noFill/>
          </a:ln>
        </p:spPr>
        <p:txBody>
          <a:bodyPr lIns="0" tIns="0" rIns="0" bIns="0" anchor="ctr"/>
          <a:lstStyle/>
          <a:p>
            <a:r>
              <a:rPr lang="en-US" sz="1361" b="1" spc="-1" dirty="0">
                <a:solidFill>
                  <a:srgbClr val="00B4B4"/>
                </a:solidFill>
                <a:latin typeface="Arial" panose="020B0604020202020204" pitchFamily="34" charset="0"/>
              </a:rPr>
              <a:t>iSAX2+ </a:t>
            </a:r>
            <a:r>
              <a:rPr lang="en-US" sz="1361" b="1" spc="-1" dirty="0">
                <a:solidFill>
                  <a:srgbClr val="4C4C4C"/>
                </a:solidFill>
                <a:latin typeface="Arial" panose="020B0604020202020204" pitchFamily="34" charset="0"/>
              </a:rPr>
              <a:t>5x slower than </a:t>
            </a:r>
          </a:p>
          <a:p>
            <a:r>
              <a:rPr lang="en-US" sz="1361" b="1" spc="-1" dirty="0" err="1">
                <a:solidFill>
                  <a:srgbClr val="009E4F"/>
                </a:solidFill>
                <a:latin typeface="Arial" panose="020B0604020202020204" pitchFamily="34" charset="0"/>
              </a:rPr>
              <a:t>DSTree</a:t>
            </a:r>
            <a:endParaRPr lang="en-US" sz="1361" spc="-1" dirty="0">
              <a:latin typeface="Arial" panose="020B0604020202020204" pitchFamily="34" charset="0"/>
            </a:endParaRPr>
          </a:p>
        </p:txBody>
      </p:sp>
      <p:sp>
        <p:nvSpPr>
          <p:cNvPr id="23" name="Rectangle 22">
            <a:extLst>
              <a:ext uri="{FF2B5EF4-FFF2-40B4-BE49-F238E27FC236}">
                <a16:creationId xmlns:a16="http://schemas.microsoft.com/office/drawing/2014/main" id="{BCDFA1D9-7E0A-4253-A625-3D77AE507E97}"/>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4" name="Rectangle 23">
            <a:extLst>
              <a:ext uri="{FF2B5EF4-FFF2-40B4-BE49-F238E27FC236}">
                <a16:creationId xmlns:a16="http://schemas.microsoft.com/office/drawing/2014/main" id="{F07D9602-5A5D-4F60-8C25-8F4B707CC6F2}"/>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5" name="Rounded Rectangle 12">
            <a:extLst>
              <a:ext uri="{FF2B5EF4-FFF2-40B4-BE49-F238E27FC236}">
                <a16:creationId xmlns:a16="http://schemas.microsoft.com/office/drawing/2014/main" id="{9F280757-4AF9-4F21-8CF4-ACD113717F01}"/>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6" name="Footer Placeholder 2">
            <a:extLst>
              <a:ext uri="{FF2B5EF4-FFF2-40B4-BE49-F238E27FC236}">
                <a16:creationId xmlns:a16="http://schemas.microsoft.com/office/drawing/2014/main" id="{34804711-14A0-4A7F-98B6-9342C63C49F3}"/>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4" name="Espace réservé du pied de page 3">
            <a:extLst>
              <a:ext uri="{FF2B5EF4-FFF2-40B4-BE49-F238E27FC236}">
                <a16:creationId xmlns:a16="http://schemas.microsoft.com/office/drawing/2014/main" id="{CF034F7F-DDC0-4755-B7CF-9A771A86B784}"/>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F3A41347-CF29-4359-B2FC-2FDE87030F5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229</a:t>
            </a:fld>
            <a:endParaRPr lang="en-US" dirty="0"/>
          </a:p>
        </p:txBody>
      </p:sp>
      <p:sp>
        <p:nvSpPr>
          <p:cNvPr id="27" name="Content Placeholder 2">
            <a:extLst>
              <a:ext uri="{FF2B5EF4-FFF2-40B4-BE49-F238E27FC236}">
                <a16:creationId xmlns:a16="http://schemas.microsoft.com/office/drawing/2014/main" id="{FA3B755E-33F9-4C87-B196-1106288F37A5}"/>
              </a:ext>
            </a:extLst>
          </p:cNvPr>
          <p:cNvSpPr>
            <a:spLocks noGrp="1"/>
          </p:cNvSpPr>
          <p:nvPr>
            <p:ph idx="1"/>
          </p:nvPr>
        </p:nvSpPr>
        <p:spPr>
          <a:xfrm>
            <a:off x="457200" y="1777354"/>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Tree>
    <p:extLst>
      <p:ext uri="{BB962C8B-B14F-4D97-AF65-F5344CB8AC3E}">
        <p14:creationId xmlns:p14="http://schemas.microsoft.com/office/powerpoint/2010/main" val="3272546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PC and ED</a:t>
            </a:r>
          </a:p>
        </p:txBody>
      </p:sp>
      <p:sp>
        <p:nvSpPr>
          <p:cNvPr id="22531" name="Content Placeholder 2"/>
          <p:cNvSpPr>
            <a:spLocks noGrp="1"/>
          </p:cNvSpPr>
          <p:nvPr>
            <p:ph idx="1"/>
          </p:nvPr>
        </p:nvSpPr>
        <p:spPr/>
        <p:txBody>
          <a:bodyPr>
            <a:normAutofit fontScale="85000" lnSpcReduction="20000"/>
          </a:bodyPr>
          <a:lstStyle/>
          <a:p>
            <a:r>
              <a:rPr lang="en-US" altLang="en-US" dirty="0"/>
              <a:t>Euclidean distance: </a:t>
            </a:r>
          </a:p>
          <a:p>
            <a:endParaRPr lang="en-US" altLang="en-US" dirty="0"/>
          </a:p>
          <a:p>
            <a:r>
              <a:rPr lang="en-US" altLang="en-US" dirty="0"/>
              <a:t>In case of Z-normalized data series (mean = 0, </a:t>
            </a:r>
            <a:r>
              <a:rPr lang="en-US" altLang="en-US" dirty="0" err="1"/>
              <a:t>stddev</a:t>
            </a:r>
            <a:r>
              <a:rPr lang="en-US" altLang="en-US" dirty="0"/>
              <a:t> = 1):</a:t>
            </a:r>
          </a:p>
          <a:p>
            <a:pPr lvl="2"/>
            <a:endParaRPr lang="en-US" altLang="en-US" dirty="0"/>
          </a:p>
          <a:p>
            <a:pPr>
              <a:buFont typeface="Georgia" pitchFamily="18" charset="0"/>
              <a:buNone/>
            </a:pPr>
            <a:r>
              <a:rPr lang="en-US" altLang="en-US" dirty="0"/>
              <a:t>                                                 and</a:t>
            </a:r>
          </a:p>
          <a:p>
            <a:pPr>
              <a:buFont typeface="Georgia" pitchFamily="18" charset="0"/>
              <a:buNone/>
            </a:pPr>
            <a:r>
              <a:rPr lang="en-US" altLang="en-US" dirty="0"/>
              <a:t>    </a:t>
            </a:r>
          </a:p>
          <a:p>
            <a:pPr>
              <a:buFont typeface="Georgia" pitchFamily="18" charset="0"/>
              <a:buNone/>
            </a:pPr>
            <a:r>
              <a:rPr lang="en-US" altLang="en-US" dirty="0"/>
              <a:t>so the following formula is true:  </a:t>
            </a:r>
          </a:p>
          <a:p>
            <a:pPr lvl="2"/>
            <a:endParaRPr lang="en-US" altLang="en-US" dirty="0"/>
          </a:p>
          <a:p>
            <a:r>
              <a:rPr lang="en-US" altLang="en-US" dirty="0"/>
              <a:t>direct connection between ED and PC for Z-normalized data series</a:t>
            </a:r>
          </a:p>
          <a:p>
            <a:pPr lvl="1"/>
            <a:r>
              <a:rPr lang="en-US" altLang="en-US" dirty="0"/>
              <a:t>if ED is calculated for normalized data series, it can be directly used to calculate the p-value for statistical test of Pearson’s correlation instead of actual PC value.</a:t>
            </a:r>
          </a:p>
        </p:txBody>
      </p:sp>
      <p:pic>
        <p:nvPicPr>
          <p:cNvPr id="225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9760" y="1140552"/>
            <a:ext cx="2941639"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p:cNvPicPr>
          <p:nvPr/>
        </p:nvPicPr>
        <p:blipFill>
          <a:blip r:embed="rId3">
            <a:extLst>
              <a:ext uri="{28A0092B-C50C-407E-A947-70E740481C1C}">
                <a14:useLocalDpi xmlns:a14="http://schemas.microsoft.com/office/drawing/2010/main" val="0"/>
              </a:ext>
            </a:extLst>
          </a:blip>
          <a:srcRect t="8768" b="-8768"/>
          <a:stretch>
            <a:fillRect/>
          </a:stretch>
        </p:blipFill>
        <p:spPr bwMode="auto">
          <a:xfrm>
            <a:off x="726560" y="2980913"/>
            <a:ext cx="2743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8349" y="3533765"/>
            <a:ext cx="3138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4555079" y="2814698"/>
                <a:ext cx="3385029" cy="636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𝐸𝐷</m:t>
                          </m:r>
                        </m:e>
                        <m:sup>
                          <m:r>
                            <a:rPr lang="en-US" i="1">
                              <a:latin typeface="Cambria Math"/>
                            </a:rPr>
                            <m:t>2</m:t>
                          </m:r>
                        </m:sup>
                      </m:sSup>
                      <m:r>
                        <a:rPr lang="en-US" i="1">
                          <a:latin typeface="Cambria Math"/>
                        </a:rPr>
                        <m:t>=2</m:t>
                      </m:r>
                      <m:r>
                        <a:rPr lang="en-US" i="1">
                          <a:latin typeface="Cambria Math"/>
                        </a:rPr>
                        <m:t>𝑛</m:t>
                      </m:r>
                      <m:d>
                        <m:dPr>
                          <m:ctrlPr>
                            <a:rPr lang="en-US" i="1">
                              <a:latin typeface="Cambria Math" panose="02040503050406030204" pitchFamily="18" charset="0"/>
                            </a:rPr>
                          </m:ctrlPr>
                        </m:dPr>
                        <m:e>
                          <m:r>
                            <a:rPr lang="en-US" i="1">
                              <a:latin typeface="Cambria Math"/>
                            </a:rPr>
                            <m:t>𝑛</m:t>
                          </m:r>
                          <m:r>
                            <a:rPr lang="en-US" i="1">
                              <a:latin typeface="Cambria Math"/>
                            </a:rPr>
                            <m:t>−1</m:t>
                          </m:r>
                        </m:e>
                      </m:d>
                      <m:r>
                        <a:rPr lang="en-US" i="1">
                          <a:latin typeface="Cambria Math"/>
                        </a:rPr>
                        <m:t>−2</m:t>
                      </m:r>
                      <m:nary>
                        <m:naryPr>
                          <m:chr m:val="∑"/>
                          <m:limLoc m:val="subSup"/>
                          <m:ctrlPr>
                            <a:rPr lang="en-US" i="1">
                              <a:latin typeface="Cambria Math" panose="02040503050406030204" pitchFamily="18" charset="0"/>
                            </a:rPr>
                          </m:ctrlPr>
                        </m:naryPr>
                        <m:sub>
                          <m:r>
                            <m:rPr>
                              <m:brk m:alnAt="25"/>
                            </m:rPr>
                            <a:rPr lang="en-US" i="1">
                              <a:latin typeface="Cambria Math"/>
                            </a:rPr>
                            <m:t>𝑖</m:t>
                          </m:r>
                          <m:r>
                            <a:rPr lang="en-US" i="1">
                              <a:latin typeface="Cambria Math"/>
                            </a:rPr>
                            <m:t>=1</m:t>
                          </m:r>
                        </m:sub>
                        <m:sup>
                          <m:r>
                            <a:rPr lang="en-US" i="1">
                              <a:latin typeface="Cambria Math"/>
                            </a:rPr>
                            <m:t>𝑛</m:t>
                          </m:r>
                        </m:sup>
                        <m:e>
                          <m:sSub>
                            <m:sSubPr>
                              <m:ctrlPr>
                                <a:rPr lang="en-US" i="1">
                                  <a:latin typeface="Cambria Math" panose="02040503050406030204" pitchFamily="18" charset="0"/>
                                </a:rPr>
                              </m:ctrlPr>
                            </m:sSubPr>
                            <m:e>
                              <m:r>
                                <a:rPr lang="en-US" i="1">
                                  <a:latin typeface="Cambria Math"/>
                                </a:rPr>
                                <m:t>𝑥</m:t>
                              </m:r>
                            </m:e>
                            <m:sub>
                              <m:r>
                                <a:rPr lang="en-US" i="1">
                                  <a:latin typeface="Cambria Math"/>
                                </a:rPr>
                                <m:t>𝑖</m:t>
                              </m:r>
                            </m:sub>
                          </m:sSub>
                          <m:sSub>
                            <m:sSubPr>
                              <m:ctrlPr>
                                <a:rPr lang="en-US" i="1">
                                  <a:latin typeface="Cambria Math" panose="02040503050406030204" pitchFamily="18" charset="0"/>
                                </a:rPr>
                              </m:ctrlPr>
                            </m:sSubPr>
                            <m:e>
                              <m:r>
                                <a:rPr lang="en-US" i="1">
                                  <a:latin typeface="Cambria Math"/>
                                </a:rPr>
                                <m:t>𝑦</m:t>
                              </m:r>
                            </m:e>
                            <m:sub>
                              <m:r>
                                <a:rPr lang="en-US" i="1">
                                  <a:latin typeface="Cambria Math"/>
                                </a:rPr>
                                <m:t>𝑖</m:t>
                              </m:r>
                            </m:sub>
                          </m:sSub>
                        </m:e>
                      </m:nary>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555079" y="2814698"/>
                <a:ext cx="3385029" cy="636585"/>
              </a:xfrm>
              <a:prstGeom prst="rect">
                <a:avLst/>
              </a:prstGeom>
              <a:blipFill>
                <a:blip r:embed="rId5"/>
                <a:stretch>
                  <a:fillRect/>
                </a:stretch>
              </a:blipFill>
            </p:spPr>
            <p:txBody>
              <a:bodyPr/>
              <a:lstStyle/>
              <a:p>
                <a:r>
                  <a:rPr lang="fr-MA">
                    <a:noFill/>
                  </a:rPr>
                  <a:t> </a:t>
                </a:r>
              </a:p>
            </p:txBody>
          </p:sp>
        </mc:Fallback>
      </mc:AlternateContent>
      <p:sp>
        <p:nvSpPr>
          <p:cNvPr id="3" name="Espace réservé du pied de page 2">
            <a:extLst>
              <a:ext uri="{FF2B5EF4-FFF2-40B4-BE49-F238E27FC236}">
                <a16:creationId xmlns:a16="http://schemas.microsoft.com/office/drawing/2014/main" id="{5CD746A9-40CA-4E30-81CF-E7B7F8EEBCCC}"/>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3C8DA1C8-BC0C-4C65-889D-5115A5FC5EF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23</a:t>
            </a:fld>
            <a:endParaRPr 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Insights</a:t>
            </a:r>
          </a:p>
        </p:txBody>
      </p:sp>
      <p:sp>
        <p:nvSpPr>
          <p:cNvPr id="13" name="Content Placeholder 2"/>
          <p:cNvSpPr>
            <a:spLocks noGrp="1"/>
          </p:cNvSpPr>
          <p:nvPr>
            <p:ph idx="1"/>
          </p:nvPr>
        </p:nvSpPr>
        <p:spPr/>
        <p:txBody>
          <a:bodyPr/>
          <a:lstStyle/>
          <a:p>
            <a:r>
              <a:rPr lang="en-CA" dirty="0"/>
              <a:t> Results are sensitive to:</a:t>
            </a:r>
          </a:p>
          <a:p>
            <a:pPr lvl="1"/>
            <a:r>
              <a:rPr lang="en-CA" dirty="0"/>
              <a:t>Parameter tuning</a:t>
            </a:r>
          </a:p>
          <a:p>
            <a:pPr lvl="1"/>
            <a:r>
              <a:rPr lang="en-CA" dirty="0"/>
              <a:t>Hardware setup</a:t>
            </a:r>
          </a:p>
          <a:p>
            <a:pPr lvl="1"/>
            <a:r>
              <a:rPr lang="en-CA" dirty="0"/>
              <a:t>Implementation</a:t>
            </a:r>
          </a:p>
          <a:p>
            <a:pPr lvl="1"/>
            <a:r>
              <a:rPr lang="en-CA" dirty="0"/>
              <a:t>Workload selection</a:t>
            </a:r>
          </a:p>
          <a:p>
            <a:r>
              <a:rPr lang="en-CA" dirty="0"/>
              <a:t> Results identify methods that would benefit from modern hardware</a:t>
            </a:r>
          </a:p>
          <a:p>
            <a:pPr marL="0" indent="0">
              <a:buNone/>
            </a:pPr>
            <a:endParaRPr lang="en-CA" dirty="0"/>
          </a:p>
        </p:txBody>
      </p:sp>
      <p:pic>
        <p:nvPicPr>
          <p:cNvPr id="6" name="Google Shape;335;p26"/>
          <p:cNvPicPr preferRelativeResize="0"/>
          <p:nvPr/>
        </p:nvPicPr>
        <p:blipFill>
          <a:blip r:embed="rId3">
            <a:alphaModFix/>
          </a:blip>
          <a:stretch>
            <a:fillRect/>
          </a:stretch>
        </p:blipFill>
        <p:spPr>
          <a:xfrm>
            <a:off x="5598249" y="1331721"/>
            <a:ext cx="689363" cy="689363"/>
          </a:xfrm>
          <a:prstGeom prst="rect">
            <a:avLst/>
          </a:prstGeom>
          <a:noFill/>
          <a:ln>
            <a:noFill/>
          </a:ln>
        </p:spPr>
      </p:pic>
      <p:sp>
        <p:nvSpPr>
          <p:cNvPr id="7" name="Rectangle 6">
            <a:extLst>
              <a:ext uri="{FF2B5EF4-FFF2-40B4-BE49-F238E27FC236}">
                <a16:creationId xmlns:a16="http://schemas.microsoft.com/office/drawing/2014/main" id="{11C42FDC-2104-40FA-A3DC-485865BECE9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C9488DCD-3B9F-4E11-A42E-6B7234EE792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44BABD7D-93C5-451D-8557-05600A2E9091}"/>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0" name="Footer Placeholder 2">
            <a:extLst>
              <a:ext uri="{FF2B5EF4-FFF2-40B4-BE49-F238E27FC236}">
                <a16:creationId xmlns:a16="http://schemas.microsoft.com/office/drawing/2014/main" id="{9DBF648F-2EC2-4984-9770-14BC342D9770}"/>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CCFCB685-4BED-4765-ABF2-CB3828A4F8F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4A83CCF-352B-4326-8EDE-0B2F20BD080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230</a:t>
            </a:fld>
            <a:endParaRPr lang="en-US" dirty="0"/>
          </a:p>
        </p:txBody>
      </p:sp>
    </p:spTree>
    <p:extLst>
      <p:ext uri="{BB962C8B-B14F-4D97-AF65-F5344CB8AC3E}">
        <p14:creationId xmlns:p14="http://schemas.microsoft.com/office/powerpoint/2010/main" val="11757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Approximate Query Answering</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561193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15" name="Content Placeholder 2"/>
          <p:cNvSpPr txBox="1">
            <a:spLocks/>
          </p:cNvSpPr>
          <p:nvPr/>
        </p:nvSpPr>
        <p:spPr bwMode="auto">
          <a:xfrm>
            <a:off x="616081" y="1135411"/>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dirty="0"/>
          </a:p>
          <a:p>
            <a:r>
              <a:rPr lang="en-CA" sz="1800" dirty="0"/>
              <a:t>Datasets</a:t>
            </a:r>
          </a:p>
          <a:p>
            <a:pPr lvl="1"/>
            <a:r>
              <a:rPr lang="en-CA" sz="1600" dirty="0"/>
              <a:t>In-memory and disk-based datasets</a:t>
            </a:r>
          </a:p>
          <a:p>
            <a:pPr lvl="1"/>
            <a:r>
              <a:rPr lang="en-CA" sz="1600" dirty="0"/>
              <a:t>Synthetic data modeling financial time series </a:t>
            </a:r>
          </a:p>
          <a:p>
            <a:pPr lvl="1"/>
            <a:r>
              <a:rPr lang="en-CA" sz="1600" dirty="0"/>
              <a:t>Four real datasets from deep learning, computer vision, seismology, and neuroscience (25GB-250GB)</a:t>
            </a:r>
          </a:p>
          <a:p>
            <a:r>
              <a:rPr lang="en-CA" sz="1800" dirty="0"/>
              <a:t> Query Workloads</a:t>
            </a:r>
          </a:p>
          <a:p>
            <a:pPr lvl="1"/>
            <a:r>
              <a:rPr lang="en-CA" sz="1600" dirty="0"/>
              <a:t>100 – 10,000 </a:t>
            </a:r>
            <a:r>
              <a:rPr lang="en-CA" sz="1600" dirty="0" err="1"/>
              <a:t>kNN</a:t>
            </a:r>
            <a:r>
              <a:rPr lang="en-CA" sz="1600" dirty="0"/>
              <a:t> queries k in [1,100]</a:t>
            </a:r>
          </a:p>
          <a:p>
            <a:pPr lvl="1"/>
            <a:r>
              <a:rPr lang="en-CA" sz="1600" dirty="0"/>
              <a:t>ng-approximate and </a:t>
            </a:r>
            <a:r>
              <a:rPr lang="en-US" sz="1600" dirty="0">
                <a:ea typeface="Helvetica Neue"/>
                <a:cs typeface="Helvetica Neue"/>
                <a:sym typeface="Helvetica Neue"/>
              </a:rPr>
              <a:t>δ-ε</a:t>
            </a:r>
            <a:r>
              <a:rPr lang="en-US" sz="1600" b="1" dirty="0">
                <a:ea typeface="Helvetica Neue"/>
                <a:cs typeface="Helvetica Neue"/>
                <a:sym typeface="Helvetica Neue"/>
              </a:rPr>
              <a:t>-</a:t>
            </a:r>
            <a:r>
              <a:rPr lang="en-US" sz="1600" dirty="0">
                <a:ea typeface="Helvetica Neue"/>
                <a:cs typeface="Helvetica Neue"/>
                <a:sym typeface="Helvetica Neue"/>
              </a:rPr>
              <a:t>approximate queries (exact queries used as yardstick)</a:t>
            </a:r>
            <a:endParaRPr lang="en-CA" sz="1600" dirty="0"/>
          </a:p>
          <a:p>
            <a:r>
              <a:rPr lang="en-CA" sz="1800" dirty="0"/>
              <a:t>C/C++ methods (3 methods reimplemented from scratch) </a:t>
            </a:r>
          </a:p>
          <a:p>
            <a:r>
              <a:rPr lang="en-CA" sz="1600" dirty="0"/>
              <a:t> Performance measures</a:t>
            </a:r>
          </a:p>
          <a:p>
            <a:pPr lvl="1"/>
            <a:r>
              <a:rPr lang="en-CA" sz="1200" dirty="0"/>
              <a:t>Efficiency: time, throughput, #disk accesses, % of data accessed</a:t>
            </a:r>
          </a:p>
          <a:p>
            <a:pPr lvl="1"/>
            <a:r>
              <a:rPr lang="en-CA" sz="1200" dirty="0"/>
              <a:t>Accuracy: average recall, mean average precision, mean relative error </a:t>
            </a:r>
            <a:endParaRPr lang="en-CA" sz="1000" dirty="0"/>
          </a:p>
          <a:p>
            <a:r>
              <a:rPr lang="en-CA" sz="1800" dirty="0"/>
              <a:t>Procedure:</a:t>
            </a:r>
          </a:p>
          <a:p>
            <a:pPr lvl="1"/>
            <a:r>
              <a:rPr lang="en-CA" sz="1600" dirty="0"/>
              <a:t>Step 1: Parametrization</a:t>
            </a:r>
          </a:p>
          <a:p>
            <a:pPr lvl="1"/>
            <a:r>
              <a:rPr lang="en-CA" sz="1600" dirty="0"/>
              <a:t>Step 2: Evaluation of indexing/query answering scalability in-memory </a:t>
            </a:r>
          </a:p>
          <a:p>
            <a:pPr lvl="1"/>
            <a:r>
              <a:rPr lang="en-CA" sz="1600" dirty="0"/>
              <a:t>Step 3: Evaluation of indexing/query answering scalability on-disk</a:t>
            </a:r>
          </a:p>
          <a:p>
            <a:pPr lvl="1"/>
            <a:r>
              <a:rPr lang="en-CA" sz="1600" dirty="0"/>
              <a:t>Step 4: Additional experiments with best-performing methods on disk</a:t>
            </a:r>
            <a:endParaRPr lang="en-CA" dirty="0"/>
          </a:p>
        </p:txBody>
      </p:sp>
      <p:sp>
        <p:nvSpPr>
          <p:cNvPr id="6" name="Rectangle 5">
            <a:extLst>
              <a:ext uri="{FF2B5EF4-FFF2-40B4-BE49-F238E27FC236}">
                <a16:creationId xmlns:a16="http://schemas.microsoft.com/office/drawing/2014/main" id="{5D44143F-3ADA-4944-A48B-6968551CFFC5}"/>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9" name="Footer Placeholder 2">
            <a:extLst>
              <a:ext uri="{FF2B5EF4-FFF2-40B4-BE49-F238E27FC236}">
                <a16:creationId xmlns:a16="http://schemas.microsoft.com/office/drawing/2014/main" id="{EC6ED4EC-89CB-40D5-B1F9-D1A452426777}"/>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3" name="Espace réservé du pied de page 2">
            <a:extLst>
              <a:ext uri="{FF2B5EF4-FFF2-40B4-BE49-F238E27FC236}">
                <a16:creationId xmlns:a16="http://schemas.microsoft.com/office/drawing/2014/main" id="{6A53F1EF-69C3-4B77-98D9-FB7161BE746E}"/>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416BCFC7-ADD4-459D-920B-FAE2918E933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232</a:t>
            </a:fld>
            <a:endParaRPr lang="en-US" dirty="0"/>
          </a:p>
        </p:txBody>
      </p:sp>
    </p:spTree>
    <p:extLst>
      <p:ext uri="{BB962C8B-B14F-4D97-AF65-F5344CB8AC3E}">
        <p14:creationId xmlns:p14="http://schemas.microsoft.com/office/powerpoint/2010/main" val="66239527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3" y="2637952"/>
            <a:ext cx="9008280" cy="2048255"/>
          </a:xfrm>
          <a:prstGeom prst="rect">
            <a:avLst/>
          </a:prstGeom>
        </p:spPr>
      </p:pic>
      <p:sp>
        <p:nvSpPr>
          <p:cNvPr id="10" name="Google Shape;380;p29"/>
          <p:cNvSpPr txBox="1">
            <a:spLocks/>
          </p:cNvSpPr>
          <p:nvPr/>
        </p:nvSpPr>
        <p:spPr>
          <a:xfrm>
            <a:off x="1242457" y="534813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351" b="1" dirty="0">
                <a:solidFill>
                  <a:schemeClr val="tx1"/>
                </a:solidFill>
                <a:latin typeface="Arial" panose="020B0604020202020204" pitchFamily="34" charset="0"/>
                <a:ea typeface="Century Gothic"/>
                <a:cs typeface="Arial" panose="020B0604020202020204" pitchFamily="34" charset="0"/>
                <a:sym typeface="Century Gothic"/>
              </a:rPr>
              <a:t> Our extensions</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p>
          <a:p>
            <a:endParaRPr lang="en-US" sz="1400" b="1" dirty="0">
              <a:solidFill>
                <a:srgbClr val="666666"/>
              </a:solidFill>
              <a:latin typeface="Arial" panose="020B0604020202020204" pitchFamily="34" charset="0"/>
              <a:ea typeface="Century Gothic"/>
              <a:cs typeface="Arial" panose="020B0604020202020204" pitchFamily="34" charset="0"/>
              <a:sym typeface="Century Gothic"/>
            </a:endParaRPr>
          </a:p>
        </p:txBody>
      </p:sp>
      <p:sp>
        <p:nvSpPr>
          <p:cNvPr id="11" name="Oval 10"/>
          <p:cNvSpPr>
            <a:spLocks noChangeAspect="1"/>
          </p:cNvSpPr>
          <p:nvPr/>
        </p:nvSpPr>
        <p:spPr>
          <a:xfrm>
            <a:off x="1212735" y="5510152"/>
            <a:ext cx="59436" cy="64008"/>
          </a:xfrm>
          <a:prstGeom prst="ellipse">
            <a:avLst/>
          </a:prstGeom>
          <a:solidFill>
            <a:schemeClr val="tx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8"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2" name="Footer Placeholder 1">
            <a:extLst>
              <a:ext uri="{FF2B5EF4-FFF2-40B4-BE49-F238E27FC236}">
                <a16:creationId xmlns:a16="http://schemas.microsoft.com/office/drawing/2014/main" id="{F492F1FF-8A26-48F0-A678-D8EF10BBA7A3}"/>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E10CA956-00D9-40F3-8BB6-A6D47EE84809}"/>
              </a:ext>
            </a:extLst>
          </p:cNvPr>
          <p:cNvSpPr>
            <a:spLocks noGrp="1"/>
          </p:cNvSpPr>
          <p:nvPr>
            <p:ph type="sldNum" sz="quarter" idx="12"/>
          </p:nvPr>
        </p:nvSpPr>
        <p:spPr/>
        <p:txBody>
          <a:bodyPr/>
          <a:lstStyle/>
          <a:p>
            <a:pPr>
              <a:defRPr/>
            </a:pPr>
            <a:fld id="{50C4E98D-7045-4952-A751-F5D41AADD046}" type="slidenum">
              <a:rPr lang="en-US" smtClean="0"/>
              <a:pPr>
                <a:defRPr/>
              </a:pPr>
              <a:t>233</a:t>
            </a:fld>
            <a:endParaRPr lang="en-US" dirty="0"/>
          </a:p>
        </p:txBody>
      </p:sp>
    </p:spTree>
    <p:extLst>
      <p:ext uri="{BB962C8B-B14F-4D97-AF65-F5344CB8AC3E}">
        <p14:creationId xmlns:p14="http://schemas.microsoft.com/office/powerpoint/2010/main" val="158856365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a:t>
            </a:r>
            <a:r>
              <a:rPr lang="en-US" sz="1800" dirty="0">
                <a:solidFill>
                  <a:schemeClr val="bg1"/>
                </a:solidFill>
                <a:latin typeface="Arial" panose="020B0604020202020204" pitchFamily="34" charset="0"/>
              </a:rPr>
              <a:t>,</a:t>
            </a:r>
            <a:r>
              <a:rPr lang="en-US" sz="1800" dirty="0">
                <a:latin typeface="Arial" panose="020B0604020202020204" pitchFamily="34" charset="0"/>
              </a:rPr>
              <a:t> </a:t>
            </a:r>
            <a:r>
              <a:rPr lang="en-US" sz="1800" dirty="0">
                <a:solidFill>
                  <a:schemeClr val="bg1"/>
                </a:solidFill>
                <a:latin typeface="Arial" panose="020B0604020202020204" pitchFamily="34" charset="0"/>
              </a:rPr>
              <a:t>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Unexpected Results</a:t>
            </a:r>
          </a:p>
        </p:txBody>
      </p:sp>
      <p:pic>
        <p:nvPicPr>
          <p:cNvPr id="11" name="Google Shape;334;p26"/>
          <p:cNvPicPr preferRelativeResize="0"/>
          <p:nvPr/>
        </p:nvPicPr>
        <p:blipFill>
          <a:blip r:embed="rId3">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 name="Footer Placeholder 1">
            <a:extLst>
              <a:ext uri="{FF2B5EF4-FFF2-40B4-BE49-F238E27FC236}">
                <a16:creationId xmlns:a16="http://schemas.microsoft.com/office/drawing/2014/main" id="{BA52FA58-134D-468B-96FF-DA1F61351D54}"/>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76C4D26C-BCAB-4903-9174-78F16E141A00}"/>
              </a:ext>
            </a:extLst>
          </p:cNvPr>
          <p:cNvSpPr>
            <a:spLocks noGrp="1"/>
          </p:cNvSpPr>
          <p:nvPr>
            <p:ph type="sldNum" sz="quarter" idx="12"/>
          </p:nvPr>
        </p:nvSpPr>
        <p:spPr/>
        <p:txBody>
          <a:bodyPr/>
          <a:lstStyle/>
          <a:p>
            <a:pPr>
              <a:defRPr/>
            </a:pPr>
            <a:fld id="{50C4E98D-7045-4952-A751-F5D41AADD046}" type="slidenum">
              <a:rPr lang="en-US" smtClean="0"/>
              <a:pPr>
                <a:defRPr/>
              </a:pPr>
              <a:t>234</a:t>
            </a:fld>
            <a:endParaRPr lang="en-US" dirty="0"/>
          </a:p>
        </p:txBody>
      </p:sp>
    </p:spTree>
    <p:extLst>
      <p:ext uri="{BB962C8B-B14F-4D97-AF65-F5344CB8AC3E}">
        <p14:creationId xmlns:p14="http://schemas.microsoft.com/office/powerpoint/2010/main" val="168295711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a:t>
            </a:r>
            <a:r>
              <a:rPr lang="en-US" sz="1800" dirty="0">
                <a:solidFill>
                  <a:schemeClr val="bg1"/>
                </a:solidFill>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14" name="TextBox 13"/>
          <p:cNvSpPr txBox="1"/>
          <p:nvPr/>
        </p:nvSpPr>
        <p:spPr>
          <a:xfrm>
            <a:off x="2755131" y="3229320"/>
            <a:ext cx="599080" cy="300210"/>
          </a:xfrm>
          <a:prstGeom prst="rect">
            <a:avLst/>
          </a:prstGeom>
          <a:noFill/>
        </p:spPr>
        <p:txBody>
          <a:bodyPr wrap="square" rtlCol="0">
            <a:spAutoFit/>
          </a:bodyPr>
          <a:lstStyle/>
          <a:p>
            <a:r>
              <a:rPr lang="en-CA" sz="1351" b="1" dirty="0">
                <a:solidFill>
                  <a:srgbClr val="C00000"/>
                </a:solidFill>
              </a:rPr>
              <a:t>best</a:t>
            </a:r>
          </a:p>
        </p:txBody>
      </p:sp>
      <p:sp>
        <p:nvSpPr>
          <p:cNvPr id="15" name="TextBox 14"/>
          <p:cNvSpPr txBox="1"/>
          <p:nvPr/>
        </p:nvSpPr>
        <p:spPr>
          <a:xfrm>
            <a:off x="2862473" y="4964748"/>
            <a:ext cx="1223393" cy="300210"/>
          </a:xfrm>
          <a:prstGeom prst="rect">
            <a:avLst/>
          </a:prstGeom>
          <a:noFill/>
        </p:spPr>
        <p:txBody>
          <a:bodyPr wrap="square" rtlCol="0">
            <a:spAutoFit/>
          </a:bodyPr>
          <a:lstStyle/>
          <a:p>
            <a:r>
              <a:rPr lang="en-CA" sz="1351" b="1" dirty="0">
                <a:solidFill>
                  <a:srgbClr val="C00000"/>
                </a:solidFill>
              </a:rPr>
              <a:t>Accuracy</a:t>
            </a:r>
          </a:p>
        </p:txBody>
      </p:sp>
      <p:cxnSp>
        <p:nvCxnSpPr>
          <p:cNvPr id="16" name="Straight Arrow Connector 15"/>
          <p:cNvCxnSpPr/>
          <p:nvPr/>
        </p:nvCxnSpPr>
        <p:spPr>
          <a:xfrm>
            <a:off x="1294075" y="5086636"/>
            <a:ext cx="1568396" cy="9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00378" y="3248607"/>
            <a:ext cx="5785" cy="1408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8137" y="4670852"/>
            <a:ext cx="977016" cy="300210"/>
          </a:xfrm>
          <a:prstGeom prst="rect">
            <a:avLst/>
          </a:prstGeom>
          <a:noFill/>
        </p:spPr>
        <p:txBody>
          <a:bodyPr wrap="square" rtlCol="0">
            <a:spAutoFit/>
          </a:bodyPr>
          <a:lstStyle/>
          <a:p>
            <a:r>
              <a:rPr lang="en-CA" sz="1351" b="1" dirty="0">
                <a:solidFill>
                  <a:srgbClr val="C00000"/>
                </a:solidFill>
              </a:rPr>
              <a:t>Time</a:t>
            </a:r>
          </a:p>
        </p:txBody>
      </p:sp>
      <p:sp>
        <p:nvSpPr>
          <p:cNvPr id="19" name="Oval 18"/>
          <p:cNvSpPr/>
          <p:nvPr/>
        </p:nvSpPr>
        <p:spPr>
          <a:xfrm>
            <a:off x="2671642" y="3408038"/>
            <a:ext cx="101379" cy="1020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2" name="Footer Placeholder 1">
            <a:extLst>
              <a:ext uri="{FF2B5EF4-FFF2-40B4-BE49-F238E27FC236}">
                <a16:creationId xmlns:a16="http://schemas.microsoft.com/office/drawing/2014/main" id="{CBC0B590-E049-4E2F-8B0F-05C4A0615278}"/>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D7578A50-CEB7-401C-ADF2-3F599DBD153F}"/>
              </a:ext>
            </a:extLst>
          </p:cNvPr>
          <p:cNvSpPr>
            <a:spLocks noGrp="1"/>
          </p:cNvSpPr>
          <p:nvPr>
            <p:ph type="sldNum" sz="quarter" idx="12"/>
          </p:nvPr>
        </p:nvSpPr>
        <p:spPr/>
        <p:txBody>
          <a:bodyPr/>
          <a:lstStyle/>
          <a:p>
            <a:pPr>
              <a:defRPr/>
            </a:pPr>
            <a:fld id="{50C4E98D-7045-4952-A751-F5D41AADD046}" type="slidenum">
              <a:rPr lang="en-US" smtClean="0"/>
              <a:pPr>
                <a:defRPr/>
              </a:pPr>
              <a:t>235</a:t>
            </a:fld>
            <a:endParaRPr lang="en-US" dirty="0"/>
          </a:p>
        </p:txBody>
      </p:sp>
    </p:spTree>
    <p:extLst>
      <p:ext uri="{BB962C8B-B14F-4D97-AF65-F5344CB8AC3E}">
        <p14:creationId xmlns:p14="http://schemas.microsoft.com/office/powerpoint/2010/main" val="8305897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t>
            </a:r>
            <a:r>
              <a:rPr lang="en-US" sz="1800" dirty="0">
                <a:solidFill>
                  <a:schemeClr val="bg1"/>
                </a:solidFill>
                <a:latin typeface="Arial" panose="020B0604020202020204" pitchFamily="34" charset="0"/>
              </a:rPr>
              <a:t>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6" name="Google Shape;457;p55"/>
          <p:cNvSpPr/>
          <p:nvPr/>
        </p:nvSpPr>
        <p:spPr>
          <a:xfrm rot="-1149713">
            <a:off x="2479847" y="3396304"/>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8" name="Google Shape;460;p55"/>
          <p:cNvSpPr txBox="1"/>
          <p:nvPr/>
        </p:nvSpPr>
        <p:spPr>
          <a:xfrm flipH="1">
            <a:off x="2487110" y="2904577"/>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2" name="Footer Placeholder 1">
            <a:extLst>
              <a:ext uri="{FF2B5EF4-FFF2-40B4-BE49-F238E27FC236}">
                <a16:creationId xmlns:a16="http://schemas.microsoft.com/office/drawing/2014/main" id="{D8D12D7C-BB6F-4379-8C31-EB1CAD3EA72B}"/>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ADC6E3AB-1648-4984-998A-D4405C441D35}"/>
              </a:ext>
            </a:extLst>
          </p:cNvPr>
          <p:cNvSpPr>
            <a:spLocks noGrp="1"/>
          </p:cNvSpPr>
          <p:nvPr>
            <p:ph type="sldNum" sz="quarter" idx="12"/>
          </p:nvPr>
        </p:nvSpPr>
        <p:spPr/>
        <p:txBody>
          <a:bodyPr/>
          <a:lstStyle/>
          <a:p>
            <a:pPr>
              <a:defRPr/>
            </a:pPr>
            <a:fld id="{50C4E98D-7045-4952-A751-F5D41AADD046}" type="slidenum">
              <a:rPr lang="en-US" smtClean="0"/>
              <a:pPr>
                <a:defRPr/>
              </a:pPr>
              <a:t>236</a:t>
            </a:fld>
            <a:endParaRPr lang="en-US" dirty="0"/>
          </a:p>
        </p:txBody>
      </p:sp>
    </p:spTree>
    <p:extLst>
      <p:ext uri="{BB962C8B-B14F-4D97-AF65-F5344CB8AC3E}">
        <p14:creationId xmlns:p14="http://schemas.microsoft.com/office/powerpoint/2010/main" val="417172191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pic>
        <p:nvPicPr>
          <p:cNvPr id="22" name="Picture 21"/>
          <p:cNvPicPr>
            <a:picLocks noChangeAspect="1"/>
          </p:cNvPicPr>
          <p:nvPr/>
        </p:nvPicPr>
        <p:blipFill>
          <a:blip r:embed="rId5"/>
          <a:stretch>
            <a:fillRect/>
          </a:stretch>
        </p:blipFill>
        <p:spPr>
          <a:xfrm>
            <a:off x="3621734" y="3105594"/>
            <a:ext cx="2097143" cy="2373279"/>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6" name="Google Shape;457;p55"/>
          <p:cNvSpPr/>
          <p:nvPr/>
        </p:nvSpPr>
        <p:spPr>
          <a:xfrm rot="-1149713">
            <a:off x="2479847" y="3396304"/>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27" name="Google Shape;457;p55"/>
          <p:cNvSpPr/>
          <p:nvPr/>
        </p:nvSpPr>
        <p:spPr>
          <a:xfrm rot="-1149713">
            <a:off x="5324895" y="3430968"/>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pic>
        <p:nvPicPr>
          <p:cNvPr id="34" name="Picture 33"/>
          <p:cNvPicPr>
            <a:picLocks noChangeAspect="1"/>
          </p:cNvPicPr>
          <p:nvPr/>
        </p:nvPicPr>
        <p:blipFill>
          <a:blip r:embed="rId6"/>
          <a:stretch>
            <a:fillRect/>
          </a:stretch>
        </p:blipFill>
        <p:spPr>
          <a:xfrm>
            <a:off x="6300341" y="3190242"/>
            <a:ext cx="2244129" cy="2369083"/>
          </a:xfrm>
          <a:prstGeom prst="rect">
            <a:avLst/>
          </a:prstGeom>
        </p:spPr>
      </p:pic>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6" name="Google Shape;457;p55"/>
          <p:cNvSpPr/>
          <p:nvPr/>
        </p:nvSpPr>
        <p:spPr>
          <a:xfrm rot="-1149713">
            <a:off x="8076423" y="3547272"/>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37" name="Google Shape;460;p55"/>
          <p:cNvSpPr txBox="1"/>
          <p:nvPr/>
        </p:nvSpPr>
        <p:spPr>
          <a:xfrm flipH="1">
            <a:off x="7902943" y="2881719"/>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38" name="Google Shape;460;p55"/>
          <p:cNvSpPr txBox="1"/>
          <p:nvPr/>
        </p:nvSpPr>
        <p:spPr>
          <a:xfrm flipH="1">
            <a:off x="2487110" y="2904577"/>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39" name="Google Shape;460;p55"/>
          <p:cNvSpPr txBox="1"/>
          <p:nvPr/>
        </p:nvSpPr>
        <p:spPr>
          <a:xfrm flipH="1">
            <a:off x="5320755" y="2893645"/>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2" name="Footer Placeholder 1">
            <a:extLst>
              <a:ext uri="{FF2B5EF4-FFF2-40B4-BE49-F238E27FC236}">
                <a16:creationId xmlns:a16="http://schemas.microsoft.com/office/drawing/2014/main" id="{C5ACC0EC-4A5C-416B-B767-BDFFA6A1C713}"/>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C88E72D1-7C01-4E8B-9A8B-00BDA700C326}"/>
              </a:ext>
            </a:extLst>
          </p:cNvPr>
          <p:cNvSpPr>
            <a:spLocks noGrp="1"/>
          </p:cNvSpPr>
          <p:nvPr>
            <p:ph type="sldNum" sz="quarter" idx="12"/>
          </p:nvPr>
        </p:nvSpPr>
        <p:spPr/>
        <p:txBody>
          <a:bodyPr/>
          <a:lstStyle/>
          <a:p>
            <a:pPr>
              <a:defRPr/>
            </a:pPr>
            <a:fld id="{50C4E98D-7045-4952-A751-F5D41AADD046}" type="slidenum">
              <a:rPr lang="en-US" smtClean="0"/>
              <a:pPr>
                <a:defRPr/>
              </a:pPr>
              <a:t>237</a:t>
            </a:fld>
            <a:endParaRPr lang="en-US" dirty="0"/>
          </a:p>
        </p:txBody>
      </p:sp>
    </p:spTree>
    <p:extLst>
      <p:ext uri="{BB962C8B-B14F-4D97-AF65-F5344CB8AC3E}">
        <p14:creationId xmlns:p14="http://schemas.microsoft.com/office/powerpoint/2010/main" val="300888880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80075" y="5726518"/>
            <a:ext cx="4942936" cy="251225"/>
          </a:xfrm>
          <a:prstGeom prst="rect">
            <a:avLst/>
          </a:prstGeom>
          <a:noFill/>
          <a:ln>
            <a:noFill/>
          </a:ln>
        </p:spPr>
      </p:pic>
      <p:pic>
        <p:nvPicPr>
          <p:cNvPr id="8" name="Google Shape;445;p54" descr="A close up of a map&#10;&#10;Description automatically generated"/>
          <p:cNvPicPr preferRelativeResize="0"/>
          <p:nvPr/>
        </p:nvPicPr>
        <p:blipFill rotWithShape="1">
          <a:blip r:embed="rId3">
            <a:alphaModFix/>
          </a:blip>
          <a:srcRect/>
          <a:stretch/>
        </p:blipFill>
        <p:spPr>
          <a:xfrm>
            <a:off x="2408861" y="3528616"/>
            <a:ext cx="3855988" cy="2123149"/>
          </a:xfrm>
          <a:prstGeom prst="rect">
            <a:avLst/>
          </a:prstGeom>
          <a:noFill/>
          <a:ln>
            <a:noFill/>
          </a:ln>
        </p:spPr>
      </p:pic>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solidFill>
                  <a:schemeClr val="bg1"/>
                </a:solidFill>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F1AB2DC9-2A7C-4CD0-9670-D02285FB12D7}"/>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362F5B6B-6D83-4151-BAE7-0CCBAEE86A05}"/>
              </a:ext>
            </a:extLst>
          </p:cNvPr>
          <p:cNvSpPr>
            <a:spLocks noGrp="1"/>
          </p:cNvSpPr>
          <p:nvPr>
            <p:ph type="sldNum" sz="quarter" idx="12"/>
          </p:nvPr>
        </p:nvSpPr>
        <p:spPr/>
        <p:txBody>
          <a:bodyPr/>
          <a:lstStyle/>
          <a:p>
            <a:pPr>
              <a:defRPr/>
            </a:pPr>
            <a:fld id="{50C4E98D-7045-4952-A751-F5D41AADD046}" type="slidenum">
              <a:rPr lang="en-US" smtClean="0"/>
              <a:pPr>
                <a:defRPr/>
              </a:pPr>
              <a:t>238</a:t>
            </a:fld>
            <a:endParaRPr lang="en-US" dirty="0"/>
          </a:p>
        </p:txBody>
      </p:sp>
    </p:spTree>
    <p:extLst>
      <p:ext uri="{BB962C8B-B14F-4D97-AF65-F5344CB8AC3E}">
        <p14:creationId xmlns:p14="http://schemas.microsoft.com/office/powerpoint/2010/main" val="184194936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80075" y="5726518"/>
            <a:ext cx="4942936" cy="251225"/>
          </a:xfrm>
          <a:prstGeom prst="rect">
            <a:avLst/>
          </a:prstGeom>
          <a:noFill/>
          <a:ln>
            <a:noFill/>
          </a:ln>
        </p:spPr>
      </p:pic>
      <p:pic>
        <p:nvPicPr>
          <p:cNvPr id="8" name="Google Shape;445;p54" descr="A close up of a map&#10;&#10;Description automatically generated"/>
          <p:cNvPicPr preferRelativeResize="0"/>
          <p:nvPr/>
        </p:nvPicPr>
        <p:blipFill rotWithShape="1">
          <a:blip r:embed="rId3">
            <a:alphaModFix/>
          </a:blip>
          <a:srcRect/>
          <a:stretch/>
        </p:blipFill>
        <p:spPr>
          <a:xfrm>
            <a:off x="2408861" y="3528616"/>
            <a:ext cx="3855988" cy="2123149"/>
          </a:xfrm>
          <a:prstGeom prst="rect">
            <a:avLst/>
          </a:prstGeom>
          <a:noFill/>
          <a:ln>
            <a:noFill/>
          </a:ln>
        </p:spPr>
      </p:pic>
      <p:sp>
        <p:nvSpPr>
          <p:cNvPr id="7" name="Google Shape;457;p55"/>
          <p:cNvSpPr/>
          <p:nvPr/>
        </p:nvSpPr>
        <p:spPr>
          <a:xfrm rot="-1149713">
            <a:off x="3958791" y="3831639"/>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9" name="Google Shape;457;p55"/>
          <p:cNvSpPr/>
          <p:nvPr/>
        </p:nvSpPr>
        <p:spPr>
          <a:xfrm rot="-1149713">
            <a:off x="5932167" y="4163358"/>
            <a:ext cx="374736" cy="616148"/>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0" name="Google Shape;458;p55"/>
          <p:cNvSpPr txBox="1"/>
          <p:nvPr/>
        </p:nvSpPr>
        <p:spPr>
          <a:xfrm flipH="1">
            <a:off x="6459930" y="3951178"/>
            <a:ext cx="850119" cy="692499"/>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a:p>
            <a:r>
              <a:rPr lang="en-US" sz="1351" dirty="0" err="1">
                <a:solidFill>
                  <a:schemeClr val="dk1"/>
                </a:solidFill>
                <a:latin typeface="Georgia"/>
                <a:ea typeface="Georgia"/>
                <a:cs typeface="Georgia"/>
                <a:sym typeface="Georgia"/>
              </a:rPr>
              <a:t>VA+file</a:t>
            </a:r>
            <a:endParaRPr sz="1351" dirty="0">
              <a:solidFill>
                <a:schemeClr val="dk1"/>
              </a:solidFill>
              <a:latin typeface="Georgia"/>
              <a:ea typeface="Georgia"/>
              <a:cs typeface="Georgia"/>
              <a:sym typeface="Georgia"/>
            </a:endParaRPr>
          </a:p>
        </p:txBody>
      </p:sp>
      <p:sp>
        <p:nvSpPr>
          <p:cNvPr id="17"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8" name="Google Shape;460;p55"/>
          <p:cNvSpPr txBox="1"/>
          <p:nvPr/>
        </p:nvSpPr>
        <p:spPr>
          <a:xfrm flipH="1">
            <a:off x="3701427" y="3344893"/>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3"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4"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337F8075-49C8-4EA1-B672-BF755388FBB9}"/>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CDC6E71C-5636-4890-9154-1F55780EB2B9}"/>
              </a:ext>
            </a:extLst>
          </p:cNvPr>
          <p:cNvSpPr>
            <a:spLocks noGrp="1"/>
          </p:cNvSpPr>
          <p:nvPr>
            <p:ph type="sldNum" sz="quarter" idx="12"/>
          </p:nvPr>
        </p:nvSpPr>
        <p:spPr/>
        <p:txBody>
          <a:bodyPr/>
          <a:lstStyle/>
          <a:p>
            <a:pPr>
              <a:defRPr/>
            </a:pPr>
            <a:fld id="{50C4E98D-7045-4952-A751-F5D41AADD046}" type="slidenum">
              <a:rPr lang="en-US" smtClean="0"/>
              <a:pPr>
                <a:defRPr/>
              </a:pPr>
              <a:t>239</a:t>
            </a:fld>
            <a:endParaRPr lang="en-US" dirty="0"/>
          </a:p>
        </p:txBody>
      </p:sp>
    </p:spTree>
    <p:extLst>
      <p:ext uri="{BB962C8B-B14F-4D97-AF65-F5344CB8AC3E}">
        <p14:creationId xmlns:p14="http://schemas.microsoft.com/office/powerpoint/2010/main" val="916851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fontScale="90000"/>
          </a:bodyPr>
          <a:lstStyle/>
          <a:p>
            <a:r>
              <a:rPr lang="en-US" altLang="en-US">
                <a:ea typeface="ＭＳ Ｐゴシック" pitchFamily="-107" charset="-128"/>
              </a:rPr>
              <a:t>Distance Measures:</a:t>
            </a:r>
            <a:br>
              <a:rPr lang="en-US" altLang="en-US">
                <a:ea typeface="ＭＳ Ｐゴシック" pitchFamily="-107" charset="-128"/>
              </a:rPr>
            </a:br>
            <a:r>
              <a:rPr lang="en-US" altLang="en-US">
                <a:ea typeface="ＭＳ Ｐゴシック" pitchFamily="-107" charset="-128"/>
              </a:rPr>
              <a:t>LCSS against Euclidean, DTW</a:t>
            </a:r>
            <a:br>
              <a:rPr lang="en-US" altLang="en-US">
                <a:ea typeface="ＭＳ Ｐゴシック" pitchFamily="-107" charset="-128"/>
              </a:rPr>
            </a:br>
            <a:endParaRPr lang="en-US" altLang="en-US">
              <a:ea typeface="ＭＳ Ｐゴシック" pitchFamily="-107" charset="-128"/>
            </a:endParaRPr>
          </a:p>
        </p:txBody>
      </p:sp>
      <p:sp>
        <p:nvSpPr>
          <p:cNvPr id="19459" name="Content Placeholder 2"/>
          <p:cNvSpPr>
            <a:spLocks noGrp="1"/>
          </p:cNvSpPr>
          <p:nvPr>
            <p:ph idx="1"/>
          </p:nvPr>
        </p:nvSpPr>
        <p:spPr>
          <a:xfrm>
            <a:off x="457200" y="1835150"/>
            <a:ext cx="8229600" cy="4718051"/>
          </a:xfrm>
        </p:spPr>
        <p:txBody>
          <a:bodyPr>
            <a:normAutofit lnSpcReduction="10000"/>
          </a:bodyPr>
          <a:lstStyle/>
          <a:p>
            <a:endParaRPr lang="en-US" altLang="en-US" sz="2000" dirty="0">
              <a:ea typeface="ＭＳ Ｐゴシック" pitchFamily="-107" charset="-128"/>
            </a:endParaRPr>
          </a:p>
          <a:p>
            <a:r>
              <a:rPr lang="en-US" altLang="en-US" sz="2200" dirty="0">
                <a:ea typeface="ＭＳ Ｐゴシック" pitchFamily="-107" charset="-128"/>
              </a:rPr>
              <a:t>Euclidean</a:t>
            </a:r>
          </a:p>
          <a:p>
            <a:pPr lvl="1"/>
            <a:r>
              <a:rPr lang="en-US" altLang="en-US" sz="2000" dirty="0">
                <a:ea typeface="ＭＳ Ｐゴシック" pitchFamily="-107" charset="-128"/>
              </a:rPr>
              <a:t>rigid</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Dynamic Time Warping (DTW)</a:t>
            </a:r>
          </a:p>
          <a:p>
            <a:pPr lvl="1"/>
            <a:r>
              <a:rPr lang="en-US" altLang="en-US" sz="2000" dirty="0">
                <a:ea typeface="ＭＳ Ｐゴシック" pitchFamily="-107" charset="-128"/>
              </a:rPr>
              <a:t>allows local scaling</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Longest Common </a:t>
            </a:r>
            <a:r>
              <a:rPr lang="en-US" altLang="en-US" sz="2200" dirty="0" err="1">
                <a:ea typeface="ＭＳ Ｐゴシック" pitchFamily="-107" charset="-128"/>
              </a:rPr>
              <a:t>SubSequence</a:t>
            </a:r>
            <a:r>
              <a:rPr lang="en-US" altLang="en-US" sz="2200" dirty="0">
                <a:ea typeface="ＭＳ Ｐゴシック" pitchFamily="-107" charset="-128"/>
              </a:rPr>
              <a:t> (LCSS)</a:t>
            </a:r>
          </a:p>
          <a:p>
            <a:pPr lvl="1"/>
            <a:r>
              <a:rPr lang="en-US" altLang="en-US" sz="2000" dirty="0">
                <a:ea typeface="ＭＳ Ｐゴシック" pitchFamily="-107" charset="-128"/>
              </a:rPr>
              <a:t>allows local scaling</a:t>
            </a:r>
          </a:p>
          <a:p>
            <a:pPr lvl="1"/>
            <a:r>
              <a:rPr lang="en-US" altLang="en-US" sz="2000" dirty="0">
                <a:ea typeface="ＭＳ Ｐゴシック" pitchFamily="-107" charset="-128"/>
              </a:rPr>
              <a:t>ignores outliers</a:t>
            </a:r>
          </a:p>
        </p:txBody>
      </p:sp>
      <p:grpSp>
        <p:nvGrpSpPr>
          <p:cNvPr id="19462" name="Group 145"/>
          <p:cNvGrpSpPr>
            <a:grpSpLocks/>
          </p:cNvGrpSpPr>
          <p:nvPr/>
        </p:nvGrpSpPr>
        <p:grpSpPr bwMode="auto">
          <a:xfrm>
            <a:off x="3305176" y="1847853"/>
            <a:ext cx="2660651" cy="1350963"/>
            <a:chOff x="2713503" y="3060358"/>
            <a:chExt cx="3044825" cy="1631950"/>
          </a:xfrm>
        </p:grpSpPr>
        <p:sp>
          <p:nvSpPr>
            <p:cNvPr id="19536" name="Line 6"/>
            <p:cNvSpPr>
              <a:spLocks noChangeShapeType="1"/>
            </p:cNvSpPr>
            <p:nvPr/>
          </p:nvSpPr>
          <p:spPr bwMode="auto">
            <a:xfrm>
              <a:off x="2713503" y="3377785"/>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7" name="Line 41"/>
            <p:cNvSpPr>
              <a:spLocks noChangeShapeType="1"/>
            </p:cNvSpPr>
            <p:nvPr/>
          </p:nvSpPr>
          <p:spPr bwMode="auto">
            <a:xfrm flipH="1">
              <a:off x="4148460" y="3346043"/>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8" name="Line 42"/>
            <p:cNvSpPr>
              <a:spLocks noChangeShapeType="1"/>
            </p:cNvSpPr>
            <p:nvPr/>
          </p:nvSpPr>
          <p:spPr bwMode="auto">
            <a:xfrm>
              <a:off x="4204499" y="3125711"/>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9" name="Line 43"/>
            <p:cNvSpPr>
              <a:spLocks noChangeShapeType="1"/>
            </p:cNvSpPr>
            <p:nvPr/>
          </p:nvSpPr>
          <p:spPr bwMode="auto">
            <a:xfrm flipH="1">
              <a:off x="4252048" y="3060358"/>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0" name="Line 44"/>
            <p:cNvSpPr>
              <a:spLocks noChangeShapeType="1"/>
            </p:cNvSpPr>
            <p:nvPr/>
          </p:nvSpPr>
          <p:spPr bwMode="auto">
            <a:xfrm>
              <a:off x="4313182" y="3105171"/>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1" name="Line 45"/>
            <p:cNvSpPr>
              <a:spLocks noChangeShapeType="1"/>
            </p:cNvSpPr>
            <p:nvPr/>
          </p:nvSpPr>
          <p:spPr bwMode="auto">
            <a:xfrm>
              <a:off x="4372618" y="3295628"/>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2" name="Line 46"/>
            <p:cNvSpPr>
              <a:spLocks noChangeShapeType="1"/>
            </p:cNvSpPr>
            <p:nvPr/>
          </p:nvSpPr>
          <p:spPr bwMode="auto">
            <a:xfrm>
              <a:off x="4425262" y="3342308"/>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3" name="Line 49"/>
            <p:cNvSpPr>
              <a:spLocks noChangeShapeType="1"/>
            </p:cNvSpPr>
            <p:nvPr/>
          </p:nvSpPr>
          <p:spPr bwMode="auto">
            <a:xfrm>
              <a:off x="4532247" y="3357246"/>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4" name="Line 50"/>
            <p:cNvSpPr>
              <a:spLocks noChangeShapeType="1"/>
            </p:cNvSpPr>
            <p:nvPr/>
          </p:nvSpPr>
          <p:spPr bwMode="auto">
            <a:xfrm>
              <a:off x="4593381" y="3321769"/>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5" name="Line 51"/>
            <p:cNvSpPr>
              <a:spLocks noChangeShapeType="1"/>
            </p:cNvSpPr>
            <p:nvPr/>
          </p:nvSpPr>
          <p:spPr bwMode="auto">
            <a:xfrm>
              <a:off x="4646024" y="3121976"/>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6" name="Line 52"/>
            <p:cNvSpPr>
              <a:spLocks noChangeShapeType="1"/>
            </p:cNvSpPr>
            <p:nvPr/>
          </p:nvSpPr>
          <p:spPr bwMode="auto">
            <a:xfrm>
              <a:off x="4700366" y="3121976"/>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7" name="Line 53"/>
            <p:cNvSpPr>
              <a:spLocks noChangeShapeType="1"/>
            </p:cNvSpPr>
            <p:nvPr/>
          </p:nvSpPr>
          <p:spPr bwMode="auto">
            <a:xfrm>
              <a:off x="4751311" y="3148117"/>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8" name="Line 54"/>
            <p:cNvSpPr>
              <a:spLocks noChangeShapeType="1"/>
            </p:cNvSpPr>
            <p:nvPr/>
          </p:nvSpPr>
          <p:spPr bwMode="auto">
            <a:xfrm>
              <a:off x="4814144" y="3375918"/>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9" name="Line 55"/>
            <p:cNvSpPr>
              <a:spLocks noChangeShapeType="1"/>
            </p:cNvSpPr>
            <p:nvPr/>
          </p:nvSpPr>
          <p:spPr bwMode="auto">
            <a:xfrm>
              <a:off x="4868485" y="3370316"/>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0" name="Line 56"/>
            <p:cNvSpPr>
              <a:spLocks noChangeShapeType="1"/>
            </p:cNvSpPr>
            <p:nvPr/>
          </p:nvSpPr>
          <p:spPr bwMode="auto">
            <a:xfrm>
              <a:off x="4921128"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1" name="Line 57"/>
            <p:cNvSpPr>
              <a:spLocks noChangeShapeType="1"/>
            </p:cNvSpPr>
            <p:nvPr/>
          </p:nvSpPr>
          <p:spPr bwMode="auto">
            <a:xfrm>
              <a:off x="4975470"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2" name="Line 58"/>
            <p:cNvSpPr>
              <a:spLocks noChangeShapeType="1"/>
            </p:cNvSpPr>
            <p:nvPr/>
          </p:nvSpPr>
          <p:spPr bwMode="auto">
            <a:xfrm>
              <a:off x="5036604" y="338152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3" name="Line 59"/>
            <p:cNvSpPr>
              <a:spLocks noChangeShapeType="1"/>
            </p:cNvSpPr>
            <p:nvPr/>
          </p:nvSpPr>
          <p:spPr bwMode="auto">
            <a:xfrm>
              <a:off x="5089248" y="3381520"/>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4" name="Line 60"/>
            <p:cNvSpPr>
              <a:spLocks noChangeShapeType="1"/>
            </p:cNvSpPr>
            <p:nvPr/>
          </p:nvSpPr>
          <p:spPr bwMode="auto">
            <a:xfrm>
              <a:off x="5143589"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5" name="Line 61"/>
            <p:cNvSpPr>
              <a:spLocks noChangeShapeType="1"/>
            </p:cNvSpPr>
            <p:nvPr/>
          </p:nvSpPr>
          <p:spPr bwMode="auto">
            <a:xfrm flipH="1">
              <a:off x="5197931"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6" name="Line 62"/>
            <p:cNvSpPr>
              <a:spLocks noChangeShapeType="1"/>
            </p:cNvSpPr>
            <p:nvPr/>
          </p:nvSpPr>
          <p:spPr bwMode="auto">
            <a:xfrm>
              <a:off x="5250574" y="3396458"/>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7" name="Line 63"/>
            <p:cNvSpPr>
              <a:spLocks noChangeShapeType="1"/>
            </p:cNvSpPr>
            <p:nvPr/>
          </p:nvSpPr>
          <p:spPr bwMode="auto">
            <a:xfrm>
              <a:off x="5311708" y="3366582"/>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8" name="Line 64"/>
            <p:cNvSpPr>
              <a:spLocks noChangeShapeType="1"/>
            </p:cNvSpPr>
            <p:nvPr/>
          </p:nvSpPr>
          <p:spPr bwMode="auto">
            <a:xfrm>
              <a:off x="5366050" y="3372184"/>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9" name="Line 65"/>
            <p:cNvSpPr>
              <a:spLocks noChangeShapeType="1"/>
            </p:cNvSpPr>
            <p:nvPr/>
          </p:nvSpPr>
          <p:spPr bwMode="auto">
            <a:xfrm>
              <a:off x="5418693" y="3381520"/>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0" name="Line 66"/>
            <p:cNvSpPr>
              <a:spLocks noChangeShapeType="1"/>
            </p:cNvSpPr>
            <p:nvPr/>
          </p:nvSpPr>
          <p:spPr bwMode="auto">
            <a:xfrm>
              <a:off x="5471337" y="3381520"/>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1" name="Line 67"/>
            <p:cNvSpPr>
              <a:spLocks noChangeShapeType="1"/>
            </p:cNvSpPr>
            <p:nvPr/>
          </p:nvSpPr>
          <p:spPr bwMode="auto">
            <a:xfrm>
              <a:off x="5534169" y="3377785"/>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2" name="Line 68"/>
            <p:cNvSpPr>
              <a:spLocks noChangeShapeType="1"/>
            </p:cNvSpPr>
            <p:nvPr/>
          </p:nvSpPr>
          <p:spPr bwMode="auto">
            <a:xfrm>
              <a:off x="5586812" y="3359113"/>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3" name="Line 72"/>
            <p:cNvSpPr>
              <a:spLocks noChangeShapeType="1"/>
            </p:cNvSpPr>
            <p:nvPr/>
          </p:nvSpPr>
          <p:spPr bwMode="auto">
            <a:xfrm>
              <a:off x="5754932" y="3381520"/>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4" name="Line 68"/>
            <p:cNvSpPr>
              <a:spLocks noChangeShapeType="1"/>
            </p:cNvSpPr>
            <p:nvPr/>
          </p:nvSpPr>
          <p:spPr bwMode="auto">
            <a:xfrm>
              <a:off x="5710425" y="335310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5" name="Line 68"/>
            <p:cNvSpPr>
              <a:spLocks noChangeShapeType="1"/>
            </p:cNvSpPr>
            <p:nvPr/>
          </p:nvSpPr>
          <p:spPr bwMode="auto">
            <a:xfrm>
              <a:off x="5647340" y="336211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6" name="Line 44"/>
            <p:cNvSpPr>
              <a:spLocks noChangeShapeType="1"/>
            </p:cNvSpPr>
            <p:nvPr/>
          </p:nvSpPr>
          <p:spPr bwMode="auto">
            <a:xfrm>
              <a:off x="4490095" y="3355701"/>
              <a:ext cx="2547" cy="127872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7" name="Line 54"/>
            <p:cNvSpPr>
              <a:spLocks noChangeShapeType="1"/>
            </p:cNvSpPr>
            <p:nvPr/>
          </p:nvSpPr>
          <p:spPr bwMode="auto">
            <a:xfrm>
              <a:off x="2766965" y="3375003"/>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8" name="Line 55"/>
            <p:cNvSpPr>
              <a:spLocks noChangeShapeType="1"/>
            </p:cNvSpPr>
            <p:nvPr/>
          </p:nvSpPr>
          <p:spPr bwMode="auto">
            <a:xfrm>
              <a:off x="2821306" y="3369401"/>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9" name="Line 56"/>
            <p:cNvSpPr>
              <a:spLocks noChangeShapeType="1"/>
            </p:cNvSpPr>
            <p:nvPr/>
          </p:nvSpPr>
          <p:spPr bwMode="auto">
            <a:xfrm>
              <a:off x="2873949" y="3380605"/>
              <a:ext cx="1698"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0" name="Line 57"/>
            <p:cNvSpPr>
              <a:spLocks noChangeShapeType="1"/>
            </p:cNvSpPr>
            <p:nvPr/>
          </p:nvSpPr>
          <p:spPr bwMode="auto">
            <a:xfrm>
              <a:off x="2928291" y="3380605"/>
              <a:ext cx="0" cy="96626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1" name="Line 58"/>
            <p:cNvSpPr>
              <a:spLocks noChangeShapeType="1"/>
            </p:cNvSpPr>
            <p:nvPr/>
          </p:nvSpPr>
          <p:spPr bwMode="auto">
            <a:xfrm>
              <a:off x="2989425" y="3380605"/>
              <a:ext cx="0"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2" name="Line 59"/>
            <p:cNvSpPr>
              <a:spLocks noChangeShapeType="1"/>
            </p:cNvSpPr>
            <p:nvPr/>
          </p:nvSpPr>
          <p:spPr bwMode="auto">
            <a:xfrm>
              <a:off x="3042069" y="3380605"/>
              <a:ext cx="0" cy="11287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3" name="Line 60"/>
            <p:cNvSpPr>
              <a:spLocks noChangeShapeType="1"/>
            </p:cNvSpPr>
            <p:nvPr/>
          </p:nvSpPr>
          <p:spPr bwMode="auto">
            <a:xfrm>
              <a:off x="3096410" y="3380605"/>
              <a:ext cx="0" cy="12146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4" name="Line 61"/>
            <p:cNvSpPr>
              <a:spLocks noChangeShapeType="1"/>
            </p:cNvSpPr>
            <p:nvPr/>
          </p:nvSpPr>
          <p:spPr bwMode="auto">
            <a:xfrm flipH="1">
              <a:off x="3150752" y="3380605"/>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5" name="Line 62"/>
            <p:cNvSpPr>
              <a:spLocks noChangeShapeType="1"/>
            </p:cNvSpPr>
            <p:nvPr/>
          </p:nvSpPr>
          <p:spPr bwMode="auto">
            <a:xfrm>
              <a:off x="3203395" y="3395543"/>
              <a:ext cx="0" cy="12444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6" name="Line 63"/>
            <p:cNvSpPr>
              <a:spLocks noChangeShapeType="1"/>
            </p:cNvSpPr>
            <p:nvPr/>
          </p:nvSpPr>
          <p:spPr bwMode="auto">
            <a:xfrm>
              <a:off x="3264529" y="3365667"/>
              <a:ext cx="0" cy="126875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7" name="Line 64"/>
            <p:cNvSpPr>
              <a:spLocks noChangeShapeType="1"/>
            </p:cNvSpPr>
            <p:nvPr/>
          </p:nvSpPr>
          <p:spPr bwMode="auto">
            <a:xfrm>
              <a:off x="3318871" y="3198570"/>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8" name="Line 65"/>
            <p:cNvSpPr>
              <a:spLocks noChangeShapeType="1"/>
            </p:cNvSpPr>
            <p:nvPr/>
          </p:nvSpPr>
          <p:spPr bwMode="auto">
            <a:xfrm>
              <a:off x="3371514" y="3100743"/>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9" name="Line 66"/>
            <p:cNvSpPr>
              <a:spLocks noChangeShapeType="1"/>
            </p:cNvSpPr>
            <p:nvPr/>
          </p:nvSpPr>
          <p:spPr bwMode="auto">
            <a:xfrm>
              <a:off x="3424158" y="3124211"/>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0" name="Line 67"/>
            <p:cNvSpPr>
              <a:spLocks noChangeShapeType="1"/>
            </p:cNvSpPr>
            <p:nvPr/>
          </p:nvSpPr>
          <p:spPr bwMode="auto">
            <a:xfrm>
              <a:off x="3486990" y="3275380"/>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1" name="Line 68"/>
            <p:cNvSpPr>
              <a:spLocks noChangeShapeType="1"/>
            </p:cNvSpPr>
            <p:nvPr/>
          </p:nvSpPr>
          <p:spPr bwMode="auto">
            <a:xfrm>
              <a:off x="3539633"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2" name="Line 72"/>
            <p:cNvSpPr>
              <a:spLocks noChangeShapeType="1"/>
            </p:cNvSpPr>
            <p:nvPr/>
          </p:nvSpPr>
          <p:spPr bwMode="auto">
            <a:xfrm>
              <a:off x="3707753"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3" name="Line 68"/>
            <p:cNvSpPr>
              <a:spLocks noChangeShapeType="1"/>
            </p:cNvSpPr>
            <p:nvPr/>
          </p:nvSpPr>
          <p:spPr bwMode="auto">
            <a:xfrm>
              <a:off x="3663246" y="335219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4" name="Line 68"/>
            <p:cNvSpPr>
              <a:spLocks noChangeShapeType="1"/>
            </p:cNvSpPr>
            <p:nvPr/>
          </p:nvSpPr>
          <p:spPr bwMode="auto">
            <a:xfrm>
              <a:off x="3600161"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5" name="Line 65"/>
            <p:cNvSpPr>
              <a:spLocks noChangeShapeType="1"/>
            </p:cNvSpPr>
            <p:nvPr/>
          </p:nvSpPr>
          <p:spPr bwMode="auto">
            <a:xfrm>
              <a:off x="3765495" y="3148117"/>
              <a:ext cx="0" cy="15208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6" name="Line 66"/>
            <p:cNvSpPr>
              <a:spLocks noChangeShapeType="1"/>
            </p:cNvSpPr>
            <p:nvPr/>
          </p:nvSpPr>
          <p:spPr bwMode="auto">
            <a:xfrm>
              <a:off x="3818139" y="3125711"/>
              <a:ext cx="1698" cy="15582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7" name="Line 67"/>
            <p:cNvSpPr>
              <a:spLocks noChangeShapeType="1"/>
            </p:cNvSpPr>
            <p:nvPr/>
          </p:nvSpPr>
          <p:spPr bwMode="auto">
            <a:xfrm>
              <a:off x="3880971" y="3148117"/>
              <a:ext cx="0" cy="152086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8" name="Line 68"/>
            <p:cNvSpPr>
              <a:spLocks noChangeShapeType="1"/>
            </p:cNvSpPr>
            <p:nvPr/>
          </p:nvSpPr>
          <p:spPr bwMode="auto">
            <a:xfrm>
              <a:off x="3933614"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9" name="Line 72"/>
            <p:cNvSpPr>
              <a:spLocks noChangeShapeType="1"/>
            </p:cNvSpPr>
            <p:nvPr/>
          </p:nvSpPr>
          <p:spPr bwMode="auto">
            <a:xfrm>
              <a:off x="4101734"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90" name="Line 68"/>
            <p:cNvSpPr>
              <a:spLocks noChangeShapeType="1"/>
            </p:cNvSpPr>
            <p:nvPr/>
          </p:nvSpPr>
          <p:spPr bwMode="auto">
            <a:xfrm>
              <a:off x="4031385" y="3352191"/>
              <a:ext cx="0" cy="129585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91" name="Line 68"/>
            <p:cNvSpPr>
              <a:spLocks noChangeShapeType="1"/>
            </p:cNvSpPr>
            <p:nvPr/>
          </p:nvSpPr>
          <p:spPr bwMode="auto">
            <a:xfrm>
              <a:off x="3994142"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92" name="Freeform 73"/>
            <p:cNvSpPr>
              <a:spLocks/>
            </p:cNvSpPr>
            <p:nvPr/>
          </p:nvSpPr>
          <p:spPr bwMode="auto">
            <a:xfrm>
              <a:off x="2720296" y="4346872"/>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93" name="Freeform 74"/>
            <p:cNvSpPr>
              <a:spLocks/>
            </p:cNvSpPr>
            <p:nvPr/>
          </p:nvSpPr>
          <p:spPr bwMode="auto">
            <a:xfrm>
              <a:off x="4455829" y="4397287"/>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94" name="Freeform 75"/>
            <p:cNvSpPr>
              <a:spLocks/>
            </p:cNvSpPr>
            <p:nvPr/>
          </p:nvSpPr>
          <p:spPr bwMode="auto">
            <a:xfrm>
              <a:off x="2720296" y="3060358"/>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95" name="Freeform 76"/>
            <p:cNvSpPr>
              <a:spLocks/>
            </p:cNvSpPr>
            <p:nvPr/>
          </p:nvSpPr>
          <p:spPr bwMode="auto">
            <a:xfrm>
              <a:off x="4455829" y="3099570"/>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grpSp>
      <p:pic>
        <p:nvPicPr>
          <p:cNvPr id="19463"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7" y="3889378"/>
            <a:ext cx="3206751"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4" name="Group 207"/>
          <p:cNvGrpSpPr>
            <a:grpSpLocks/>
          </p:cNvGrpSpPr>
          <p:nvPr/>
        </p:nvGrpSpPr>
        <p:grpSpPr bwMode="auto">
          <a:xfrm>
            <a:off x="5148265" y="3390903"/>
            <a:ext cx="2662237" cy="1349375"/>
            <a:chOff x="2438400" y="3200400"/>
            <a:chExt cx="3044825" cy="1631950"/>
          </a:xfrm>
        </p:grpSpPr>
        <p:sp>
          <p:nvSpPr>
            <p:cNvPr id="19465" name="Line 6"/>
            <p:cNvSpPr>
              <a:spLocks noChangeShapeType="1"/>
            </p:cNvSpPr>
            <p:nvPr/>
          </p:nvSpPr>
          <p:spPr bwMode="auto">
            <a:xfrm>
              <a:off x="2438400" y="3517827"/>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6" name="Line 7"/>
            <p:cNvSpPr>
              <a:spLocks noChangeShapeType="1"/>
            </p:cNvSpPr>
            <p:nvPr/>
          </p:nvSpPr>
          <p:spPr bwMode="auto">
            <a:xfrm flipH="1">
              <a:off x="2438400" y="3517827"/>
              <a:ext cx="54342"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7" name="Line 8"/>
            <p:cNvSpPr>
              <a:spLocks noChangeShapeType="1"/>
            </p:cNvSpPr>
            <p:nvPr/>
          </p:nvSpPr>
          <p:spPr bwMode="auto">
            <a:xfrm flipH="1">
              <a:off x="2438400" y="3515960"/>
              <a:ext cx="106985" cy="126970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8" name="Line 9"/>
            <p:cNvSpPr>
              <a:spLocks noChangeShapeType="1"/>
            </p:cNvSpPr>
            <p:nvPr/>
          </p:nvSpPr>
          <p:spPr bwMode="auto">
            <a:xfrm flipH="1">
              <a:off x="2438400" y="3525296"/>
              <a:ext cx="159628" cy="126037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9" name="Line 10"/>
            <p:cNvSpPr>
              <a:spLocks noChangeShapeType="1"/>
            </p:cNvSpPr>
            <p:nvPr/>
          </p:nvSpPr>
          <p:spPr bwMode="auto">
            <a:xfrm flipH="1">
              <a:off x="2438400" y="3521562"/>
              <a:ext cx="224159" cy="12641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0" name="Line 11"/>
            <p:cNvSpPr>
              <a:spLocks noChangeShapeType="1"/>
            </p:cNvSpPr>
            <p:nvPr/>
          </p:nvSpPr>
          <p:spPr bwMode="auto">
            <a:xfrm flipH="1">
              <a:off x="2438400" y="3517827"/>
              <a:ext cx="275104"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1" name="Line 12"/>
            <p:cNvSpPr>
              <a:spLocks noChangeShapeType="1"/>
            </p:cNvSpPr>
            <p:nvPr/>
          </p:nvSpPr>
          <p:spPr bwMode="auto">
            <a:xfrm flipH="1">
              <a:off x="2438400" y="3527163"/>
              <a:ext cx="327747"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2" name="Line 13"/>
            <p:cNvSpPr>
              <a:spLocks noChangeShapeType="1"/>
            </p:cNvSpPr>
            <p:nvPr/>
          </p:nvSpPr>
          <p:spPr bwMode="auto">
            <a:xfrm flipH="1">
              <a:off x="2438400" y="3517827"/>
              <a:ext cx="382089"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3" name="Line 14"/>
            <p:cNvSpPr>
              <a:spLocks noChangeShapeType="1"/>
            </p:cNvSpPr>
            <p:nvPr/>
          </p:nvSpPr>
          <p:spPr bwMode="auto">
            <a:xfrm flipH="1">
              <a:off x="2438400" y="3517827"/>
              <a:ext cx="44322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4" name="Line 15"/>
            <p:cNvSpPr>
              <a:spLocks noChangeShapeType="1"/>
            </p:cNvSpPr>
            <p:nvPr/>
          </p:nvSpPr>
          <p:spPr bwMode="auto">
            <a:xfrm flipH="1">
              <a:off x="2492742" y="3521562"/>
              <a:ext cx="441525"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5" name="Line 16"/>
            <p:cNvSpPr>
              <a:spLocks noChangeShapeType="1"/>
            </p:cNvSpPr>
            <p:nvPr/>
          </p:nvSpPr>
          <p:spPr bwMode="auto">
            <a:xfrm flipH="1">
              <a:off x="2545385" y="3517827"/>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6" name="Line 17"/>
            <p:cNvSpPr>
              <a:spLocks noChangeShapeType="1"/>
            </p:cNvSpPr>
            <p:nvPr/>
          </p:nvSpPr>
          <p:spPr bwMode="auto">
            <a:xfrm flipH="1">
              <a:off x="2598028" y="3301230"/>
              <a:ext cx="443223" cy="120809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7" name="Line 18"/>
            <p:cNvSpPr>
              <a:spLocks noChangeShapeType="1"/>
            </p:cNvSpPr>
            <p:nvPr/>
          </p:nvSpPr>
          <p:spPr bwMode="auto">
            <a:xfrm flipH="1">
              <a:off x="2660861" y="3239612"/>
              <a:ext cx="441525"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8" name="Line 19"/>
            <p:cNvSpPr>
              <a:spLocks noChangeShapeType="1"/>
            </p:cNvSpPr>
            <p:nvPr/>
          </p:nvSpPr>
          <p:spPr bwMode="auto">
            <a:xfrm flipH="1">
              <a:off x="2713504" y="3254549"/>
              <a:ext cx="443223"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9" name="Line 20"/>
            <p:cNvSpPr>
              <a:spLocks noChangeShapeType="1"/>
            </p:cNvSpPr>
            <p:nvPr/>
          </p:nvSpPr>
          <p:spPr bwMode="auto">
            <a:xfrm flipH="1">
              <a:off x="2766147" y="3443139"/>
              <a:ext cx="443223" cy="123609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0" name="Line 21"/>
            <p:cNvSpPr>
              <a:spLocks noChangeShapeType="1"/>
            </p:cNvSpPr>
            <p:nvPr/>
          </p:nvSpPr>
          <p:spPr bwMode="auto">
            <a:xfrm flipH="1">
              <a:off x="2820489" y="3495421"/>
              <a:ext cx="444921"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1" name="Line 22"/>
            <p:cNvSpPr>
              <a:spLocks noChangeShapeType="1"/>
            </p:cNvSpPr>
            <p:nvPr/>
          </p:nvSpPr>
          <p:spPr bwMode="auto">
            <a:xfrm flipH="1">
              <a:off x="2881623" y="3508491"/>
              <a:ext cx="438129" cy="126597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2" name="Line 23"/>
            <p:cNvSpPr>
              <a:spLocks noChangeShapeType="1"/>
            </p:cNvSpPr>
            <p:nvPr/>
          </p:nvSpPr>
          <p:spPr bwMode="auto">
            <a:xfrm flipH="1">
              <a:off x="2934267" y="3517827"/>
              <a:ext cx="446620"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3" name="Line 24"/>
            <p:cNvSpPr>
              <a:spLocks noChangeShapeType="1"/>
            </p:cNvSpPr>
            <p:nvPr/>
          </p:nvSpPr>
          <p:spPr bwMode="auto">
            <a:xfrm flipH="1">
              <a:off x="2988608" y="3502890"/>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4" name="Line 25"/>
            <p:cNvSpPr>
              <a:spLocks noChangeShapeType="1"/>
            </p:cNvSpPr>
            <p:nvPr/>
          </p:nvSpPr>
          <p:spPr bwMode="auto">
            <a:xfrm flipH="1">
              <a:off x="3041252" y="3295628"/>
              <a:ext cx="444921" cy="122863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5" name="Line 26"/>
            <p:cNvSpPr>
              <a:spLocks noChangeShapeType="1"/>
            </p:cNvSpPr>
            <p:nvPr/>
          </p:nvSpPr>
          <p:spPr bwMode="auto">
            <a:xfrm flipH="1">
              <a:off x="3102386" y="3265753"/>
              <a:ext cx="436431"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6" name="Line 27"/>
            <p:cNvSpPr>
              <a:spLocks noChangeShapeType="1"/>
            </p:cNvSpPr>
            <p:nvPr/>
          </p:nvSpPr>
          <p:spPr bwMode="auto">
            <a:xfrm flipH="1">
              <a:off x="3149935" y="3254549"/>
              <a:ext cx="450016"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7" name="Line 28"/>
            <p:cNvSpPr>
              <a:spLocks noChangeShapeType="1"/>
            </p:cNvSpPr>
            <p:nvPr/>
          </p:nvSpPr>
          <p:spPr bwMode="auto">
            <a:xfrm flipH="1">
              <a:off x="3209371" y="3443139"/>
              <a:ext cx="444921"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8" name="Line 29"/>
            <p:cNvSpPr>
              <a:spLocks noChangeShapeType="1"/>
            </p:cNvSpPr>
            <p:nvPr/>
          </p:nvSpPr>
          <p:spPr bwMode="auto">
            <a:xfrm flipH="1">
              <a:off x="3263712" y="3486085"/>
              <a:ext cx="443223"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9" name="Line 30"/>
            <p:cNvSpPr>
              <a:spLocks noChangeShapeType="1"/>
            </p:cNvSpPr>
            <p:nvPr/>
          </p:nvSpPr>
          <p:spPr bwMode="auto">
            <a:xfrm flipH="1">
              <a:off x="3263712" y="3482350"/>
              <a:ext cx="495867" cy="130705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0" name="Line 31"/>
            <p:cNvSpPr>
              <a:spLocks noChangeShapeType="1"/>
            </p:cNvSpPr>
            <p:nvPr/>
          </p:nvSpPr>
          <p:spPr bwMode="auto">
            <a:xfrm flipH="1">
              <a:off x="3318054" y="3512226"/>
              <a:ext cx="504358"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1" name="Line 32"/>
            <p:cNvSpPr>
              <a:spLocks noChangeShapeType="1"/>
            </p:cNvSpPr>
            <p:nvPr/>
          </p:nvSpPr>
          <p:spPr bwMode="auto">
            <a:xfrm flipH="1">
              <a:off x="3377490" y="3512226"/>
              <a:ext cx="444921"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2" name="Line 33"/>
            <p:cNvSpPr>
              <a:spLocks noChangeShapeType="1"/>
            </p:cNvSpPr>
            <p:nvPr/>
          </p:nvSpPr>
          <p:spPr bwMode="auto">
            <a:xfrm flipH="1">
              <a:off x="3431831" y="3512226"/>
              <a:ext cx="39058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3" name="Line 34"/>
            <p:cNvSpPr>
              <a:spLocks noChangeShapeType="1"/>
            </p:cNvSpPr>
            <p:nvPr/>
          </p:nvSpPr>
          <p:spPr bwMode="auto">
            <a:xfrm flipH="1">
              <a:off x="3486173" y="3512226"/>
              <a:ext cx="33623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4" name="Line 35"/>
            <p:cNvSpPr>
              <a:spLocks noChangeShapeType="1"/>
            </p:cNvSpPr>
            <p:nvPr/>
          </p:nvSpPr>
          <p:spPr bwMode="auto">
            <a:xfrm flipH="1">
              <a:off x="3538816" y="3512226"/>
              <a:ext cx="283595"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5" name="Line 36"/>
            <p:cNvSpPr>
              <a:spLocks noChangeShapeType="1"/>
            </p:cNvSpPr>
            <p:nvPr/>
          </p:nvSpPr>
          <p:spPr bwMode="auto">
            <a:xfrm flipH="1">
              <a:off x="3599951" y="3512226"/>
              <a:ext cx="222461"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6" name="Line 37"/>
            <p:cNvSpPr>
              <a:spLocks noChangeShapeType="1"/>
            </p:cNvSpPr>
            <p:nvPr/>
          </p:nvSpPr>
          <p:spPr bwMode="auto">
            <a:xfrm flipH="1">
              <a:off x="3654292" y="3512226"/>
              <a:ext cx="168119"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7" name="Line 38"/>
            <p:cNvSpPr>
              <a:spLocks noChangeShapeType="1"/>
            </p:cNvSpPr>
            <p:nvPr/>
          </p:nvSpPr>
          <p:spPr bwMode="auto">
            <a:xfrm flipH="1">
              <a:off x="3706936" y="3512226"/>
              <a:ext cx="115476"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8" name="Line 39"/>
            <p:cNvSpPr>
              <a:spLocks noChangeShapeType="1"/>
            </p:cNvSpPr>
            <p:nvPr/>
          </p:nvSpPr>
          <p:spPr bwMode="auto">
            <a:xfrm flipH="1">
              <a:off x="3759579" y="3512226"/>
              <a:ext cx="62832"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9" name="Line 40"/>
            <p:cNvSpPr>
              <a:spLocks noChangeShapeType="1"/>
            </p:cNvSpPr>
            <p:nvPr/>
          </p:nvSpPr>
          <p:spPr bwMode="auto">
            <a:xfrm>
              <a:off x="3822411" y="3512226"/>
              <a:ext cx="0"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0" name="Line 41"/>
            <p:cNvSpPr>
              <a:spLocks noChangeShapeType="1"/>
            </p:cNvSpPr>
            <p:nvPr/>
          </p:nvSpPr>
          <p:spPr bwMode="auto">
            <a:xfrm flipH="1">
              <a:off x="3873357" y="3486085"/>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1" name="Line 42"/>
            <p:cNvSpPr>
              <a:spLocks noChangeShapeType="1"/>
            </p:cNvSpPr>
            <p:nvPr/>
          </p:nvSpPr>
          <p:spPr bwMode="auto">
            <a:xfrm>
              <a:off x="3929396" y="3265753"/>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2" name="Line 43"/>
            <p:cNvSpPr>
              <a:spLocks noChangeShapeType="1"/>
            </p:cNvSpPr>
            <p:nvPr/>
          </p:nvSpPr>
          <p:spPr bwMode="auto">
            <a:xfrm flipH="1">
              <a:off x="3976945" y="3200400"/>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3" name="Line 44"/>
            <p:cNvSpPr>
              <a:spLocks noChangeShapeType="1"/>
            </p:cNvSpPr>
            <p:nvPr/>
          </p:nvSpPr>
          <p:spPr bwMode="auto">
            <a:xfrm>
              <a:off x="4038079" y="3245213"/>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4" name="Line 45"/>
            <p:cNvSpPr>
              <a:spLocks noChangeShapeType="1"/>
            </p:cNvSpPr>
            <p:nvPr/>
          </p:nvSpPr>
          <p:spPr bwMode="auto">
            <a:xfrm>
              <a:off x="4097515" y="3435670"/>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5" name="Line 46"/>
            <p:cNvSpPr>
              <a:spLocks noChangeShapeType="1"/>
            </p:cNvSpPr>
            <p:nvPr/>
          </p:nvSpPr>
          <p:spPr bwMode="auto">
            <a:xfrm>
              <a:off x="4150159" y="3482350"/>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6" name="Line 47"/>
            <p:cNvSpPr>
              <a:spLocks noChangeShapeType="1"/>
            </p:cNvSpPr>
            <p:nvPr/>
          </p:nvSpPr>
          <p:spPr bwMode="auto">
            <a:xfrm flipH="1">
              <a:off x="4150159" y="3512226"/>
              <a:ext cx="5264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7" name="Line 48"/>
            <p:cNvSpPr>
              <a:spLocks noChangeShapeType="1"/>
            </p:cNvSpPr>
            <p:nvPr/>
          </p:nvSpPr>
          <p:spPr bwMode="auto">
            <a:xfrm flipH="1">
              <a:off x="4202802" y="3497288"/>
              <a:ext cx="54342"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8" name="Line 49"/>
            <p:cNvSpPr>
              <a:spLocks noChangeShapeType="1"/>
            </p:cNvSpPr>
            <p:nvPr/>
          </p:nvSpPr>
          <p:spPr bwMode="auto">
            <a:xfrm>
              <a:off x="4257144" y="3497288"/>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9" name="Line 50"/>
            <p:cNvSpPr>
              <a:spLocks noChangeShapeType="1"/>
            </p:cNvSpPr>
            <p:nvPr/>
          </p:nvSpPr>
          <p:spPr bwMode="auto">
            <a:xfrm>
              <a:off x="4318278" y="3461811"/>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0" name="Line 51"/>
            <p:cNvSpPr>
              <a:spLocks noChangeShapeType="1"/>
            </p:cNvSpPr>
            <p:nvPr/>
          </p:nvSpPr>
          <p:spPr bwMode="auto">
            <a:xfrm>
              <a:off x="4370921" y="3262018"/>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1" name="Line 52"/>
            <p:cNvSpPr>
              <a:spLocks noChangeShapeType="1"/>
            </p:cNvSpPr>
            <p:nvPr/>
          </p:nvSpPr>
          <p:spPr bwMode="auto">
            <a:xfrm>
              <a:off x="4425263" y="3262018"/>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2" name="Line 53"/>
            <p:cNvSpPr>
              <a:spLocks noChangeShapeType="1"/>
            </p:cNvSpPr>
            <p:nvPr/>
          </p:nvSpPr>
          <p:spPr bwMode="auto">
            <a:xfrm>
              <a:off x="4476208" y="3288159"/>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3" name="Line 54"/>
            <p:cNvSpPr>
              <a:spLocks noChangeShapeType="1"/>
            </p:cNvSpPr>
            <p:nvPr/>
          </p:nvSpPr>
          <p:spPr bwMode="auto">
            <a:xfrm>
              <a:off x="4539041" y="3515960"/>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4" name="Line 55"/>
            <p:cNvSpPr>
              <a:spLocks noChangeShapeType="1"/>
            </p:cNvSpPr>
            <p:nvPr/>
          </p:nvSpPr>
          <p:spPr bwMode="auto">
            <a:xfrm>
              <a:off x="4593382" y="3510358"/>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5" name="Line 56"/>
            <p:cNvSpPr>
              <a:spLocks noChangeShapeType="1"/>
            </p:cNvSpPr>
            <p:nvPr/>
          </p:nvSpPr>
          <p:spPr bwMode="auto">
            <a:xfrm>
              <a:off x="4646025"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6" name="Line 57"/>
            <p:cNvSpPr>
              <a:spLocks noChangeShapeType="1"/>
            </p:cNvSpPr>
            <p:nvPr/>
          </p:nvSpPr>
          <p:spPr bwMode="auto">
            <a:xfrm>
              <a:off x="4700367"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7" name="Line 58"/>
            <p:cNvSpPr>
              <a:spLocks noChangeShapeType="1"/>
            </p:cNvSpPr>
            <p:nvPr/>
          </p:nvSpPr>
          <p:spPr bwMode="auto">
            <a:xfrm>
              <a:off x="4761501" y="3521562"/>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8" name="Line 59"/>
            <p:cNvSpPr>
              <a:spLocks noChangeShapeType="1"/>
            </p:cNvSpPr>
            <p:nvPr/>
          </p:nvSpPr>
          <p:spPr bwMode="auto">
            <a:xfrm>
              <a:off x="4814145" y="3521562"/>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9" name="Line 60"/>
            <p:cNvSpPr>
              <a:spLocks noChangeShapeType="1"/>
            </p:cNvSpPr>
            <p:nvPr/>
          </p:nvSpPr>
          <p:spPr bwMode="auto">
            <a:xfrm>
              <a:off x="4868486"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0" name="Line 61"/>
            <p:cNvSpPr>
              <a:spLocks noChangeShapeType="1"/>
            </p:cNvSpPr>
            <p:nvPr/>
          </p:nvSpPr>
          <p:spPr bwMode="auto">
            <a:xfrm flipH="1">
              <a:off x="4922828"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1" name="Line 62"/>
            <p:cNvSpPr>
              <a:spLocks noChangeShapeType="1"/>
            </p:cNvSpPr>
            <p:nvPr/>
          </p:nvSpPr>
          <p:spPr bwMode="auto">
            <a:xfrm>
              <a:off x="4975471" y="353650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2" name="Line 63"/>
            <p:cNvSpPr>
              <a:spLocks noChangeShapeType="1"/>
            </p:cNvSpPr>
            <p:nvPr/>
          </p:nvSpPr>
          <p:spPr bwMode="auto">
            <a:xfrm>
              <a:off x="5036605" y="3506624"/>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3" name="Line 64"/>
            <p:cNvSpPr>
              <a:spLocks noChangeShapeType="1"/>
            </p:cNvSpPr>
            <p:nvPr/>
          </p:nvSpPr>
          <p:spPr bwMode="auto">
            <a:xfrm>
              <a:off x="5090947" y="3512226"/>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4" name="Line 65"/>
            <p:cNvSpPr>
              <a:spLocks noChangeShapeType="1"/>
            </p:cNvSpPr>
            <p:nvPr/>
          </p:nvSpPr>
          <p:spPr bwMode="auto">
            <a:xfrm>
              <a:off x="5143590" y="3521562"/>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5" name="Line 66"/>
            <p:cNvSpPr>
              <a:spLocks noChangeShapeType="1"/>
            </p:cNvSpPr>
            <p:nvPr/>
          </p:nvSpPr>
          <p:spPr bwMode="auto">
            <a:xfrm>
              <a:off x="5196234" y="3521562"/>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6" name="Line 67"/>
            <p:cNvSpPr>
              <a:spLocks noChangeShapeType="1"/>
            </p:cNvSpPr>
            <p:nvPr/>
          </p:nvSpPr>
          <p:spPr bwMode="auto">
            <a:xfrm>
              <a:off x="5259066" y="3517827"/>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7" name="Line 68"/>
            <p:cNvSpPr>
              <a:spLocks noChangeShapeType="1"/>
            </p:cNvSpPr>
            <p:nvPr/>
          </p:nvSpPr>
          <p:spPr bwMode="auto">
            <a:xfrm>
              <a:off x="5311709" y="349915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8" name="Line 69"/>
            <p:cNvSpPr>
              <a:spLocks noChangeShapeType="1"/>
            </p:cNvSpPr>
            <p:nvPr/>
          </p:nvSpPr>
          <p:spPr bwMode="auto">
            <a:xfrm flipH="1">
              <a:off x="5308313" y="3508491"/>
              <a:ext cx="56040" cy="131078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9" name="Line 70"/>
            <p:cNvSpPr>
              <a:spLocks noChangeShapeType="1"/>
            </p:cNvSpPr>
            <p:nvPr/>
          </p:nvSpPr>
          <p:spPr bwMode="auto">
            <a:xfrm flipH="1">
              <a:off x="5364353" y="3517827"/>
              <a:ext cx="54342"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0" name="Line 71"/>
            <p:cNvSpPr>
              <a:spLocks noChangeShapeType="1"/>
            </p:cNvSpPr>
            <p:nvPr/>
          </p:nvSpPr>
          <p:spPr bwMode="auto">
            <a:xfrm flipH="1">
              <a:off x="5418694" y="3521562"/>
              <a:ext cx="61134" cy="128464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1" name="Line 72"/>
            <p:cNvSpPr>
              <a:spLocks noChangeShapeType="1"/>
            </p:cNvSpPr>
            <p:nvPr/>
          </p:nvSpPr>
          <p:spPr bwMode="auto">
            <a:xfrm>
              <a:off x="5479829" y="3521562"/>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2" name="Freeform 73"/>
            <p:cNvSpPr>
              <a:spLocks/>
            </p:cNvSpPr>
            <p:nvPr/>
          </p:nvSpPr>
          <p:spPr bwMode="auto">
            <a:xfrm>
              <a:off x="2445193" y="4486914"/>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33" name="Freeform 74"/>
            <p:cNvSpPr>
              <a:spLocks/>
            </p:cNvSpPr>
            <p:nvPr/>
          </p:nvSpPr>
          <p:spPr bwMode="auto">
            <a:xfrm>
              <a:off x="4180726" y="4537329"/>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34" name="Freeform 75"/>
            <p:cNvSpPr>
              <a:spLocks/>
            </p:cNvSpPr>
            <p:nvPr/>
          </p:nvSpPr>
          <p:spPr bwMode="auto">
            <a:xfrm>
              <a:off x="2445193" y="3200400"/>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35" name="Freeform 76"/>
            <p:cNvSpPr>
              <a:spLocks/>
            </p:cNvSpPr>
            <p:nvPr/>
          </p:nvSpPr>
          <p:spPr bwMode="auto">
            <a:xfrm>
              <a:off x="4180726" y="3239612"/>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grpSp>
      <p:sp>
        <p:nvSpPr>
          <p:cNvPr id="2" name="Espace réservé du pied de page 1">
            <a:extLst>
              <a:ext uri="{FF2B5EF4-FFF2-40B4-BE49-F238E27FC236}">
                <a16:creationId xmlns:a16="http://schemas.microsoft.com/office/drawing/2014/main" id="{44F46BD1-A58E-4D76-A9A2-C84E8522D5C1}"/>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E2590AE-A449-4459-8289-D80821C0D31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24</a:t>
            </a:fld>
            <a:endParaRPr lang="en-US" dirty="0"/>
          </a:p>
        </p:txBody>
      </p:sp>
    </p:spTree>
    <p:extLst>
      <p:ext uri="{BB962C8B-B14F-4D97-AF65-F5344CB8AC3E}">
        <p14:creationId xmlns:p14="http://schemas.microsoft.com/office/powerpoint/2010/main" val="17136457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20440" y="5690734"/>
            <a:ext cx="4942936" cy="251225"/>
          </a:xfrm>
          <a:prstGeom prst="rect">
            <a:avLst/>
          </a:prstGeom>
          <a:noFill/>
          <a:ln>
            <a:noFill/>
          </a:ln>
        </p:spPr>
      </p:pic>
      <p:pic>
        <p:nvPicPr>
          <p:cNvPr id="7" name="Google Shape;471;p56" descr="A close up of a map&#10;&#10;Description automatically generated"/>
          <p:cNvPicPr preferRelativeResize="0"/>
          <p:nvPr/>
        </p:nvPicPr>
        <p:blipFill rotWithShape="1">
          <a:blip r:embed="rId3">
            <a:alphaModFix/>
          </a:blip>
          <a:srcRect/>
          <a:stretch/>
        </p:blipFill>
        <p:spPr>
          <a:xfrm>
            <a:off x="2459602" y="3581729"/>
            <a:ext cx="3784423" cy="2055248"/>
          </a:xfrm>
          <a:prstGeom prst="rect">
            <a:avLst/>
          </a:prstGeom>
          <a:noFill/>
          <a:ln>
            <a:noFill/>
          </a:ln>
        </p:spPr>
      </p:pic>
      <p:sp>
        <p:nvSpPr>
          <p:cNvPr id="8" name="Google Shape;484;p57"/>
          <p:cNvSpPr/>
          <p:nvPr/>
        </p:nvSpPr>
        <p:spPr>
          <a:xfrm rot="-809809">
            <a:off x="5888807" y="3936652"/>
            <a:ext cx="374736" cy="659357"/>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9" name="Google Shape;483;p57"/>
          <p:cNvSpPr/>
          <p:nvPr/>
        </p:nvSpPr>
        <p:spPr>
          <a:xfrm rot="-623572">
            <a:off x="4004961" y="3979943"/>
            <a:ext cx="374736" cy="60053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0" name="Google Shape;485;p57"/>
          <p:cNvSpPr txBox="1"/>
          <p:nvPr/>
        </p:nvSpPr>
        <p:spPr>
          <a:xfrm flipH="1">
            <a:off x="6329595" y="3708695"/>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1"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F3525C55-76B8-49B3-B8A1-43D00D968DB3}"/>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E978B93D-F54A-42E2-B379-42E2B9574FFF}"/>
              </a:ext>
            </a:extLst>
          </p:cNvPr>
          <p:cNvSpPr>
            <a:spLocks noGrp="1"/>
          </p:cNvSpPr>
          <p:nvPr>
            <p:ph type="sldNum" sz="quarter" idx="12"/>
          </p:nvPr>
        </p:nvSpPr>
        <p:spPr/>
        <p:txBody>
          <a:bodyPr/>
          <a:lstStyle/>
          <a:p>
            <a:pPr>
              <a:defRPr/>
            </a:pPr>
            <a:fld id="{50C4E98D-7045-4952-A751-F5D41AADD046}" type="slidenum">
              <a:rPr lang="en-US" smtClean="0"/>
              <a:pPr>
                <a:defRPr/>
              </a:pPr>
              <a:t>240</a:t>
            </a:fld>
            <a:endParaRPr lang="en-US" dirty="0"/>
          </a:p>
        </p:txBody>
      </p:sp>
    </p:spTree>
    <p:extLst>
      <p:ext uri="{BB962C8B-B14F-4D97-AF65-F5344CB8AC3E}">
        <p14:creationId xmlns:p14="http://schemas.microsoft.com/office/powerpoint/2010/main" val="300723694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67" y="3708695"/>
            <a:ext cx="2326183" cy="1934863"/>
          </a:xfrm>
          <a:prstGeom prst="rect">
            <a:avLst/>
          </a:prstGeom>
        </p:spPr>
      </p:pic>
      <p:sp>
        <p:nvSpPr>
          <p:cNvPr id="15" name="Google Shape;483;p57"/>
          <p:cNvSpPr/>
          <p:nvPr/>
        </p:nvSpPr>
        <p:spPr>
          <a:xfrm rot="3550781">
            <a:off x="3381665" y="4336661"/>
            <a:ext cx="252981" cy="38801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6" name="Google Shape;485;p57"/>
          <p:cNvSpPr txBox="1"/>
          <p:nvPr/>
        </p:nvSpPr>
        <p:spPr>
          <a:xfrm flipH="1">
            <a:off x="3739574" y="4328301"/>
            <a:ext cx="850119" cy="484748"/>
          </a:xfrm>
          <a:prstGeom prst="rect">
            <a:avLst/>
          </a:prstGeom>
          <a:noFill/>
          <a:ln>
            <a:noFill/>
          </a:ln>
        </p:spPr>
        <p:txBody>
          <a:bodyPr spcFirstLastPara="1" wrap="square" lIns="68569" tIns="34275" rIns="68569" bIns="34275" anchor="t" anchorCtr="0">
            <a:noAutofit/>
          </a:bodyPr>
          <a:lstStyle/>
          <a:p>
            <a:r>
              <a:rPr lang="en-US" sz="1351" dirty="0">
                <a:solidFill>
                  <a:schemeClr val="dk1"/>
                </a:solidFill>
                <a:latin typeface="Georgia"/>
                <a:ea typeface="Georgia"/>
                <a:cs typeface="Georgia"/>
                <a:sym typeface="Georgia"/>
              </a:rPr>
              <a:t>iSAX2+</a:t>
            </a:r>
          </a:p>
          <a:p>
            <a:r>
              <a:rPr lang="en-US" sz="1351" dirty="0" err="1">
                <a:solidFill>
                  <a:schemeClr val="dk1"/>
                </a:solidFill>
                <a:latin typeface="Georgia"/>
                <a:sym typeface="Georgia"/>
              </a:rPr>
              <a:t>VA+file</a:t>
            </a:r>
            <a:endParaRPr sz="135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latin typeface="Arial" panose="020B0604020202020204" pitchFamily="34" charset="0"/>
              </a:rPr>
              <a:t>are </a:t>
            </a:r>
            <a:r>
              <a:rPr lang="en-US" sz="1800" dirty="0">
                <a:solidFill>
                  <a:srgbClr val="C00000"/>
                </a:solidFill>
                <a:latin typeface="Arial" panose="020B0604020202020204" pitchFamily="34" charset="0"/>
              </a:rPr>
              <a:t>fastest at indexing</a:t>
            </a:r>
            <a:r>
              <a:rPr lang="en-US" sz="1800" dirty="0">
                <a:latin typeface="Arial" panose="020B0604020202020204" pitchFamily="34" charset="0"/>
              </a:rPr>
              <a:t> and have </a:t>
            </a:r>
            <a:r>
              <a:rPr lang="en-US" sz="1800" dirty="0">
                <a:solidFill>
                  <a:srgbClr val="C00000"/>
                </a:solidFill>
                <a:latin typeface="Arial" panose="020B0604020202020204" pitchFamily="34" charset="0"/>
              </a:rPr>
              <a:t>the lowest footprint</a:t>
            </a:r>
            <a:endParaRPr lang="en-CA" sz="1800" dirty="0">
              <a:solidFill>
                <a:srgbClr val="C00000"/>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7A871FCC-4EAD-4918-85F5-DA296A2876BC}"/>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DAD90443-03EC-458F-AEC4-5A403508A7E8}"/>
              </a:ext>
            </a:extLst>
          </p:cNvPr>
          <p:cNvSpPr>
            <a:spLocks noGrp="1"/>
          </p:cNvSpPr>
          <p:nvPr>
            <p:ph type="sldNum" sz="quarter" idx="12"/>
          </p:nvPr>
        </p:nvSpPr>
        <p:spPr/>
        <p:txBody>
          <a:bodyPr/>
          <a:lstStyle/>
          <a:p>
            <a:pPr>
              <a:defRPr/>
            </a:pPr>
            <a:fld id="{50C4E98D-7045-4952-A751-F5D41AADD046}" type="slidenum">
              <a:rPr lang="en-US" smtClean="0"/>
              <a:pPr>
                <a:defRPr/>
              </a:pPr>
              <a:t>241</a:t>
            </a:fld>
            <a:endParaRPr lang="en-US" dirty="0"/>
          </a:p>
        </p:txBody>
      </p:sp>
    </p:spTree>
    <p:extLst>
      <p:ext uri="{BB962C8B-B14F-4D97-AF65-F5344CB8AC3E}">
        <p14:creationId xmlns:p14="http://schemas.microsoft.com/office/powerpoint/2010/main" val="65443381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67" y="3708695"/>
            <a:ext cx="2326183" cy="1934863"/>
          </a:xfrm>
          <a:prstGeom prst="rect">
            <a:avLst/>
          </a:prstGeom>
        </p:spPr>
      </p:pic>
      <p:sp>
        <p:nvSpPr>
          <p:cNvPr id="15" name="Google Shape;483;p57"/>
          <p:cNvSpPr/>
          <p:nvPr/>
        </p:nvSpPr>
        <p:spPr>
          <a:xfrm rot="3550781">
            <a:off x="3381665" y="4336661"/>
            <a:ext cx="252981" cy="38801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6" name="Google Shape;485;p57"/>
          <p:cNvSpPr txBox="1"/>
          <p:nvPr/>
        </p:nvSpPr>
        <p:spPr>
          <a:xfrm flipH="1">
            <a:off x="3739574" y="4328301"/>
            <a:ext cx="850119" cy="484748"/>
          </a:xfrm>
          <a:prstGeom prst="rect">
            <a:avLst/>
          </a:prstGeom>
          <a:noFill/>
          <a:ln>
            <a:noFill/>
          </a:ln>
        </p:spPr>
        <p:txBody>
          <a:bodyPr spcFirstLastPara="1" wrap="square" lIns="68569" tIns="34275" rIns="68569" bIns="34275" anchor="t" anchorCtr="0">
            <a:noAutofit/>
          </a:bodyPr>
          <a:lstStyle/>
          <a:p>
            <a:r>
              <a:rPr lang="en-US" sz="1351" dirty="0">
                <a:solidFill>
                  <a:schemeClr val="dk1"/>
                </a:solidFill>
                <a:latin typeface="Georgia"/>
                <a:ea typeface="Georgia"/>
                <a:cs typeface="Georgia"/>
                <a:sym typeface="Georgia"/>
              </a:rPr>
              <a:t>iSAX2+</a:t>
            </a:r>
          </a:p>
          <a:p>
            <a:r>
              <a:rPr lang="en-US" sz="1351" dirty="0" err="1">
                <a:solidFill>
                  <a:schemeClr val="dk1"/>
                </a:solidFill>
                <a:latin typeface="Georgia"/>
                <a:sym typeface="Georgia"/>
              </a:rPr>
              <a:t>VA+file</a:t>
            </a:r>
            <a:endParaRPr sz="135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latin typeface="Arial" panose="020B0604020202020204" pitchFamily="34" charset="0"/>
              </a:rPr>
              <a:t>are </a:t>
            </a:r>
            <a:r>
              <a:rPr lang="en-US" sz="1800" dirty="0">
                <a:solidFill>
                  <a:srgbClr val="C00000"/>
                </a:solidFill>
                <a:latin typeface="Arial" panose="020B0604020202020204" pitchFamily="34" charset="0"/>
              </a:rPr>
              <a:t>fastest at indexing</a:t>
            </a:r>
            <a:r>
              <a:rPr lang="en-US" sz="1800" dirty="0">
                <a:latin typeface="Arial" panose="020B0604020202020204" pitchFamily="34" charset="0"/>
              </a:rPr>
              <a:t> and have </a:t>
            </a:r>
            <a:r>
              <a:rPr lang="en-US" sz="1800" dirty="0">
                <a:solidFill>
                  <a:srgbClr val="C00000"/>
                </a:solidFill>
                <a:latin typeface="Arial" panose="020B0604020202020204" pitchFamily="34" charset="0"/>
              </a:rPr>
              <a:t>the lowest footprint</a:t>
            </a:r>
            <a:endParaRPr lang="en-CA" sz="1800" dirty="0">
              <a:solidFill>
                <a:srgbClr val="C00000"/>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7A871FCC-4EAD-4918-85F5-DA296A2876BC}"/>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DAD90443-03EC-458F-AEC4-5A403508A7E8}"/>
              </a:ext>
            </a:extLst>
          </p:cNvPr>
          <p:cNvSpPr>
            <a:spLocks noGrp="1"/>
          </p:cNvSpPr>
          <p:nvPr>
            <p:ph type="sldNum" sz="quarter" idx="12"/>
          </p:nvPr>
        </p:nvSpPr>
        <p:spPr/>
        <p:txBody>
          <a:bodyPr/>
          <a:lstStyle/>
          <a:p>
            <a:pPr>
              <a:defRPr/>
            </a:pPr>
            <a:fld id="{50C4E98D-7045-4952-A751-F5D41AADD046}" type="slidenum">
              <a:rPr lang="en-US" smtClean="0"/>
              <a:pPr>
                <a:defRPr/>
              </a:pPr>
              <a:t>242</a:t>
            </a:fld>
            <a:endParaRPr lang="en-US" dirty="0"/>
          </a:p>
        </p:txBody>
      </p:sp>
      <p:pic>
        <p:nvPicPr>
          <p:cNvPr id="12" name="Picture 12">
            <a:extLst>
              <a:ext uri="{FF2B5EF4-FFF2-40B4-BE49-F238E27FC236}">
                <a16:creationId xmlns:a16="http://schemas.microsoft.com/office/drawing/2014/main" id="{E4924A55-5A6D-4C59-819E-87281FD27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190" y="3726535"/>
            <a:ext cx="2326183" cy="1845392"/>
          </a:xfrm>
          <a:prstGeom prst="rect">
            <a:avLst/>
          </a:prstGeom>
        </p:spPr>
      </p:pic>
      <p:sp>
        <p:nvSpPr>
          <p:cNvPr id="17" name="Google Shape;484;p57">
            <a:extLst>
              <a:ext uri="{FF2B5EF4-FFF2-40B4-BE49-F238E27FC236}">
                <a16:creationId xmlns:a16="http://schemas.microsoft.com/office/drawing/2014/main" id="{548F3A2B-58EC-4DA3-95D0-587D45EC9820}"/>
              </a:ext>
            </a:extLst>
          </p:cNvPr>
          <p:cNvSpPr/>
          <p:nvPr/>
        </p:nvSpPr>
        <p:spPr>
          <a:xfrm rot="-809809">
            <a:off x="6397441" y="4447074"/>
            <a:ext cx="370534" cy="486598"/>
          </a:xfrm>
          <a:prstGeom prst="ellipse">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8" name="Google Shape;485;p57">
            <a:extLst>
              <a:ext uri="{FF2B5EF4-FFF2-40B4-BE49-F238E27FC236}">
                <a16:creationId xmlns:a16="http://schemas.microsoft.com/office/drawing/2014/main" id="{74F83E0B-F4D2-4F0F-A245-E6FB29F70D4A}"/>
              </a:ext>
            </a:extLst>
          </p:cNvPr>
          <p:cNvSpPr txBox="1"/>
          <p:nvPr/>
        </p:nvSpPr>
        <p:spPr>
          <a:xfrm flipH="1">
            <a:off x="6894358" y="4369211"/>
            <a:ext cx="989364" cy="4761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dk1"/>
                </a:solidFill>
                <a:latin typeface="Georgia"/>
                <a:ea typeface="Georgia"/>
                <a:cs typeface="Georgia"/>
                <a:sym typeface="Georgia"/>
              </a:rPr>
              <a:t>DSTree</a:t>
            </a:r>
            <a:endParaRPr lang="en-US" sz="1800" dirty="0">
              <a:solidFill>
                <a:schemeClr val="dk1"/>
              </a:solidFill>
              <a:latin typeface="Georgia"/>
              <a:ea typeface="Georgia"/>
              <a:cs typeface="Georgia"/>
              <a:sym typeface="Georgia"/>
            </a:endParaRPr>
          </a:p>
          <a:p>
            <a:pPr marL="0" marR="0" lvl="0" indent="0" algn="l" rtl="0">
              <a:spcBef>
                <a:spcPts val="0"/>
              </a:spcBef>
              <a:spcAft>
                <a:spcPts val="0"/>
              </a:spcAft>
              <a:buNone/>
            </a:pPr>
            <a:r>
              <a:rPr lang="en-US" sz="1800" dirty="0">
                <a:solidFill>
                  <a:schemeClr val="dk1"/>
                </a:solidFill>
                <a:latin typeface="Georgia"/>
                <a:ea typeface="Georgia"/>
                <a:cs typeface="Georgia"/>
                <a:sym typeface="Georgia"/>
              </a:rPr>
              <a:t>iSAX2+</a:t>
            </a:r>
          </a:p>
        </p:txBody>
      </p:sp>
    </p:spTree>
    <p:extLst>
      <p:ext uri="{BB962C8B-B14F-4D97-AF65-F5344CB8AC3E}">
        <p14:creationId xmlns:p14="http://schemas.microsoft.com/office/powerpoint/2010/main" val="290092706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0545ED-73EC-48A9-A8EE-356EC5A2E1E5}"/>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7B08EBC0-AC96-426A-BF13-08245FC2B213}"/>
              </a:ext>
            </a:extLst>
          </p:cNvPr>
          <p:cNvSpPr>
            <a:spLocks noGrp="1"/>
          </p:cNvSpPr>
          <p:nvPr>
            <p:ph type="sldNum" sz="quarter" idx="12"/>
          </p:nvPr>
        </p:nvSpPr>
        <p:spPr/>
        <p:txBody>
          <a:bodyPr/>
          <a:lstStyle/>
          <a:p>
            <a:pPr>
              <a:defRPr/>
            </a:pPr>
            <a:fld id="{50C4E98D-7045-4952-A751-F5D41AADD046}" type="slidenum">
              <a:rPr lang="en-US" smtClean="0"/>
              <a:pPr>
                <a:defRPr/>
              </a:pPr>
              <a:t>243</a:t>
            </a:fld>
            <a:endParaRPr lang="en-US" dirty="0"/>
          </a:p>
        </p:txBody>
      </p:sp>
      <p:sp>
        <p:nvSpPr>
          <p:cNvPr id="10"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solidFill>
                  <a:schemeClr val="bg1"/>
                </a:solidFill>
              </a:rPr>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284332900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04CCC-C7F1-496D-96BA-EFF90ABCD16A}"/>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447868AC-85F0-4F36-AF0D-EF1C5746E3FF}"/>
              </a:ext>
            </a:extLst>
          </p:cNvPr>
          <p:cNvSpPr>
            <a:spLocks noGrp="1"/>
          </p:cNvSpPr>
          <p:nvPr>
            <p:ph type="sldNum" sz="quarter" idx="12"/>
          </p:nvPr>
        </p:nvSpPr>
        <p:spPr/>
        <p:txBody>
          <a:bodyPr/>
          <a:lstStyle/>
          <a:p>
            <a:pPr>
              <a:defRPr/>
            </a:pPr>
            <a:fld id="{50C4E98D-7045-4952-A751-F5D41AADD046}" type="slidenum">
              <a:rPr lang="en-US" smtClean="0"/>
              <a:pPr>
                <a:defRPr/>
              </a:pPr>
              <a:t>244</a:t>
            </a:fld>
            <a:endParaRPr lang="en-US" dirty="0"/>
          </a:p>
        </p:txBody>
      </p:sp>
      <p:sp>
        <p:nvSpPr>
          <p:cNvPr id="11"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9" name="Table 8"/>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4" name="ZoneTexte 3">
            <a:extLst>
              <a:ext uri="{FF2B5EF4-FFF2-40B4-BE49-F238E27FC236}">
                <a16:creationId xmlns:a16="http://schemas.microsoft.com/office/drawing/2014/main" id="{BF1E7B00-EB84-46B0-AF31-8181A22E3ED9}"/>
              </a:ext>
            </a:extLst>
          </p:cNvPr>
          <p:cNvSpPr txBox="1"/>
          <p:nvPr/>
        </p:nvSpPr>
        <p:spPr>
          <a:xfrm>
            <a:off x="4720856" y="3407850"/>
            <a:ext cx="3551274" cy="1226822"/>
          </a:xfrm>
          <a:prstGeom prst="rect">
            <a:avLst/>
          </a:prstGeom>
          <a:solidFill>
            <a:schemeClr val="bg1"/>
          </a:solidFill>
        </p:spPr>
        <p:txBody>
          <a:bodyPr wrap="square" rtlCol="0">
            <a:spAutoFit/>
          </a:bodyPr>
          <a:lstStyle/>
          <a:p>
            <a:endParaRPr lang="fr-MA" dirty="0"/>
          </a:p>
        </p:txBody>
      </p:sp>
    </p:spTree>
    <p:extLst>
      <p:ext uri="{BB962C8B-B14F-4D97-AF65-F5344CB8AC3E}">
        <p14:creationId xmlns:p14="http://schemas.microsoft.com/office/powerpoint/2010/main" val="7343317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04CCC-C7F1-496D-96BA-EFF90ABCD16A}"/>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447868AC-85F0-4F36-AF0D-EF1C5746E3FF}"/>
              </a:ext>
            </a:extLst>
          </p:cNvPr>
          <p:cNvSpPr>
            <a:spLocks noGrp="1"/>
          </p:cNvSpPr>
          <p:nvPr>
            <p:ph type="sldNum" sz="quarter" idx="12"/>
          </p:nvPr>
        </p:nvSpPr>
        <p:spPr/>
        <p:txBody>
          <a:bodyPr/>
          <a:lstStyle/>
          <a:p>
            <a:pPr>
              <a:defRPr/>
            </a:pPr>
            <a:fld id="{50C4E98D-7045-4952-A751-F5D41AADD046}" type="slidenum">
              <a:rPr lang="en-US" smtClean="0"/>
              <a:pPr>
                <a:defRPr/>
              </a:pPr>
              <a:t>245</a:t>
            </a:fld>
            <a:endParaRPr lang="en-US" dirty="0"/>
          </a:p>
        </p:txBody>
      </p:sp>
      <p:sp>
        <p:nvSpPr>
          <p:cNvPr id="11"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9" name="Table 8"/>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423869927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74879E-4AE0-45C1-B53A-BB02DB0F5C20}"/>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996271CA-B932-4E59-8385-3F4A41B9F044}"/>
              </a:ext>
            </a:extLst>
          </p:cNvPr>
          <p:cNvSpPr>
            <a:spLocks noGrp="1"/>
          </p:cNvSpPr>
          <p:nvPr>
            <p:ph type="sldNum" sz="quarter" idx="12"/>
          </p:nvPr>
        </p:nvSpPr>
        <p:spPr/>
        <p:txBody>
          <a:bodyPr/>
          <a:lstStyle/>
          <a:p>
            <a:pPr>
              <a:defRPr/>
            </a:pPr>
            <a:fld id="{50C4E98D-7045-4952-A751-F5D41AADD046}" type="slidenum">
              <a:rPr lang="en-US" smtClean="0"/>
              <a:pPr>
                <a:defRPr/>
              </a:pPr>
              <a:t>246</a:t>
            </a:fld>
            <a:endParaRPr lang="en-US" dirty="0"/>
          </a:p>
        </p:txBody>
      </p:sp>
      <p:sp>
        <p:nvSpPr>
          <p:cNvPr id="13"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t>We show that it is possible to have </a:t>
            </a:r>
            <a:r>
              <a:rPr lang="en-US" sz="1951" dirty="0">
                <a:solidFill>
                  <a:srgbClr val="00B050"/>
                </a:solidFill>
              </a:rPr>
              <a:t>efficient</a:t>
            </a:r>
            <a:r>
              <a:rPr lang="en-US" sz="1951" dirty="0"/>
              <a:t> approximate algorithms </a:t>
            </a:r>
            <a:r>
              <a:rPr lang="en-US" sz="1951" dirty="0">
                <a:solidFill>
                  <a:srgbClr val="00B050"/>
                </a:solidFill>
              </a:rPr>
              <a:t>with guarantees</a:t>
            </a:r>
            <a:endParaRPr lang="en-CA" sz="1951" dirty="0">
              <a:solidFill>
                <a:srgbClr val="00B050"/>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8" name="Table 7"/>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9"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2168198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1C5D3A-F719-43CF-A3F8-D9B8ED70F801}"/>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0FD004A4-956D-4DD3-ABF2-BAF836D11ED3}"/>
              </a:ext>
            </a:extLst>
          </p:cNvPr>
          <p:cNvSpPr>
            <a:spLocks noGrp="1"/>
          </p:cNvSpPr>
          <p:nvPr>
            <p:ph type="sldNum" sz="quarter" idx="12"/>
          </p:nvPr>
        </p:nvSpPr>
        <p:spPr/>
        <p:txBody>
          <a:bodyPr/>
          <a:lstStyle/>
          <a:p>
            <a:pPr>
              <a:defRPr/>
            </a:pPr>
            <a:fld id="{50C4E98D-7045-4952-A751-F5D41AADD046}" type="slidenum">
              <a:rPr lang="en-US" smtClean="0"/>
              <a:pPr>
                <a:defRPr/>
              </a:pPr>
              <a:t>247</a:t>
            </a:fld>
            <a:endParaRPr lang="en-US" dirty="0"/>
          </a:p>
        </p:txBody>
      </p:sp>
      <p:sp>
        <p:nvSpPr>
          <p:cNvPr id="13" name="Content Placeholder 2"/>
          <p:cNvSpPr>
            <a:spLocks noGrp="1"/>
          </p:cNvSpPr>
          <p:nvPr>
            <p:ph idx="4294967295"/>
          </p:nvPr>
        </p:nvSpPr>
        <p:spPr>
          <a:xfrm>
            <a:off x="1257300" y="2055813"/>
            <a:ext cx="7886700" cy="3292475"/>
          </a:xfrm>
        </p:spPr>
        <p:txBody>
          <a:bodyPr>
            <a:normAutofit/>
          </a:bodyPr>
          <a:lstStyle/>
          <a:p>
            <a:pPr marL="0" indent="0">
              <a:buNone/>
            </a:pPr>
            <a:r>
              <a:rPr lang="en-CA" sz="1951" dirty="0"/>
              <a:t>Approximate state-of-the-art techniques for high-d vectors are not practical:</a:t>
            </a:r>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48148589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B22E2-D37E-42CD-B713-878054FCAE61}"/>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9E9CF28B-A513-405F-95A2-5CFB259D4488}"/>
              </a:ext>
            </a:extLst>
          </p:cNvPr>
          <p:cNvSpPr>
            <a:spLocks noGrp="1"/>
          </p:cNvSpPr>
          <p:nvPr>
            <p:ph type="sldNum" sz="quarter" idx="12"/>
          </p:nvPr>
        </p:nvSpPr>
        <p:spPr/>
        <p:txBody>
          <a:bodyPr/>
          <a:lstStyle/>
          <a:p>
            <a:pPr>
              <a:defRPr/>
            </a:pPr>
            <a:fld id="{50C4E98D-7045-4952-A751-F5D41AADD046}" type="slidenum">
              <a:rPr lang="en-US" smtClean="0"/>
              <a:pPr>
                <a:defRPr/>
              </a:pPr>
              <a:t>248</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4" name="ZoneTexte 3">
            <a:extLst>
              <a:ext uri="{FF2B5EF4-FFF2-40B4-BE49-F238E27FC236}">
                <a16:creationId xmlns:a16="http://schemas.microsoft.com/office/drawing/2014/main" id="{E70E89F3-C50E-468B-B811-D9ADAB10778F}"/>
              </a:ext>
            </a:extLst>
          </p:cNvPr>
          <p:cNvSpPr txBox="1"/>
          <p:nvPr/>
        </p:nvSpPr>
        <p:spPr>
          <a:xfrm>
            <a:off x="1573619" y="3429000"/>
            <a:ext cx="7368362" cy="2004237"/>
          </a:xfrm>
          <a:prstGeom prst="rect">
            <a:avLst/>
          </a:prstGeom>
          <a:solidFill>
            <a:schemeClr val="bg1"/>
          </a:solidFill>
        </p:spPr>
        <p:txBody>
          <a:bodyPr wrap="square" rtlCol="0">
            <a:spAutoFit/>
          </a:bodyPr>
          <a:lstStyle/>
          <a:p>
            <a:endParaRPr lang="fr-MA" dirty="0"/>
          </a:p>
        </p:txBody>
      </p:sp>
    </p:spTree>
    <p:extLst>
      <p:ext uri="{BB962C8B-B14F-4D97-AF65-F5344CB8AC3E}">
        <p14:creationId xmlns:p14="http://schemas.microsoft.com/office/powerpoint/2010/main" val="106007313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B22E2-D37E-42CD-B713-878054FCAE61}"/>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9E9CF28B-A513-405F-95A2-5CFB259D4488}"/>
              </a:ext>
            </a:extLst>
          </p:cNvPr>
          <p:cNvSpPr>
            <a:spLocks noGrp="1"/>
          </p:cNvSpPr>
          <p:nvPr>
            <p:ph type="sldNum" sz="quarter" idx="12"/>
          </p:nvPr>
        </p:nvSpPr>
        <p:spPr/>
        <p:txBody>
          <a:bodyPr/>
          <a:lstStyle/>
          <a:p>
            <a:pPr>
              <a:defRPr/>
            </a:pPr>
            <a:fld id="{50C4E98D-7045-4952-A751-F5D41AADD046}" type="slidenum">
              <a:rPr lang="en-US" smtClean="0"/>
              <a:pPr>
                <a:defRPr/>
              </a:pPr>
              <a:t>249</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4" name="ZoneTexte 3">
            <a:extLst>
              <a:ext uri="{FF2B5EF4-FFF2-40B4-BE49-F238E27FC236}">
                <a16:creationId xmlns:a16="http://schemas.microsoft.com/office/drawing/2014/main" id="{E70E89F3-C50E-468B-B811-D9ADAB10778F}"/>
              </a:ext>
            </a:extLst>
          </p:cNvPr>
          <p:cNvSpPr txBox="1"/>
          <p:nvPr/>
        </p:nvSpPr>
        <p:spPr>
          <a:xfrm>
            <a:off x="1448928" y="4292622"/>
            <a:ext cx="7368362" cy="2004237"/>
          </a:xfrm>
          <a:prstGeom prst="rect">
            <a:avLst/>
          </a:prstGeom>
          <a:solidFill>
            <a:schemeClr val="bg1"/>
          </a:solidFill>
        </p:spPr>
        <p:txBody>
          <a:bodyPr wrap="square" rtlCol="0">
            <a:spAutoFit/>
          </a:bodyPr>
          <a:lstStyle/>
          <a:p>
            <a:endParaRPr lang="fr-MA" dirty="0"/>
          </a:p>
        </p:txBody>
      </p:sp>
    </p:spTree>
    <p:extLst>
      <p:ext uri="{BB962C8B-B14F-4D97-AF65-F5344CB8AC3E}">
        <p14:creationId xmlns:p14="http://schemas.microsoft.com/office/powerpoint/2010/main" val="1290339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fontScale="90000"/>
          </a:bodyPr>
          <a:lstStyle/>
          <a:p>
            <a:r>
              <a:rPr lang="en-US" altLang="en-US" dirty="0">
                <a:ea typeface="ＭＳ Ｐゴシック" pitchFamily="-107" charset="-128"/>
              </a:rPr>
              <a:t>Distance Measures:</a:t>
            </a:r>
            <a:br>
              <a:rPr lang="en-US" altLang="en-US" dirty="0">
                <a:ea typeface="ＭＳ Ｐゴシック" pitchFamily="-107" charset="-128"/>
              </a:rPr>
            </a:br>
            <a:r>
              <a:rPr lang="en-US" altLang="en-US" dirty="0">
                <a:ea typeface="ＭＳ Ｐゴシック" pitchFamily="-107" charset="-128"/>
              </a:rPr>
              <a:t>Cosine Distance</a:t>
            </a:r>
          </a:p>
        </p:txBody>
      </p:sp>
      <p:sp>
        <p:nvSpPr>
          <p:cNvPr id="19459" name="Content Placeholder 2"/>
          <p:cNvSpPr>
            <a:spLocks noGrp="1"/>
          </p:cNvSpPr>
          <p:nvPr>
            <p:ph idx="1"/>
          </p:nvPr>
        </p:nvSpPr>
        <p:spPr>
          <a:xfrm>
            <a:off x="3008644" y="3567784"/>
            <a:ext cx="8229600" cy="2081936"/>
          </a:xfrm>
        </p:spPr>
        <p:txBody>
          <a:bodyPr>
            <a:normAutofit/>
          </a:bodyPr>
          <a:lstStyle/>
          <a:p>
            <a:pPr marL="109725" indent="0">
              <a:buNone/>
            </a:pPr>
            <a:endParaRPr lang="en-US" altLang="en-US" sz="2200" dirty="0">
              <a:ea typeface="ＭＳ Ｐゴシック" pitchFamily="-107" charset="-128"/>
            </a:endParaRPr>
          </a:p>
          <a:p>
            <a:pPr lvl="1"/>
            <a:r>
              <a:rPr lang="en-US" altLang="en-US" sz="2000" dirty="0">
                <a:ea typeface="ＭＳ Ｐゴシック" pitchFamily="-107" charset="-128"/>
              </a:rPr>
              <a:t>Cosine distance = 1 - cosine similarity</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2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p:txBody>
      </p:sp>
      <p:pic>
        <p:nvPicPr>
          <p:cNvPr id="7" name="Image 6" descr="Une image contenant texte&#10;&#10;Description générée automatiquement">
            <a:extLst>
              <a:ext uri="{FF2B5EF4-FFF2-40B4-BE49-F238E27FC236}">
                <a16:creationId xmlns:a16="http://schemas.microsoft.com/office/drawing/2014/main" id="{41A4CA0C-36A8-42E2-90D7-23F49AD8D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194" y="2310443"/>
            <a:ext cx="5470542" cy="1534900"/>
          </a:xfrm>
          <a:prstGeom prst="rect">
            <a:avLst/>
          </a:prstGeom>
        </p:spPr>
      </p:pic>
      <p:pic>
        <p:nvPicPr>
          <p:cNvPr id="14" name="Image 13">
            <a:extLst>
              <a:ext uri="{FF2B5EF4-FFF2-40B4-BE49-F238E27FC236}">
                <a16:creationId xmlns:a16="http://schemas.microsoft.com/office/drawing/2014/main" id="{8FC4A1D4-F607-4FB2-8393-3940AA3A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53" y="1698894"/>
            <a:ext cx="3092302" cy="2579547"/>
          </a:xfrm>
          <a:prstGeom prst="rect">
            <a:avLst/>
          </a:prstGeom>
        </p:spPr>
      </p:pic>
      <p:sp>
        <p:nvSpPr>
          <p:cNvPr id="2" name="Espace réservé du pied de page 1">
            <a:extLst>
              <a:ext uri="{FF2B5EF4-FFF2-40B4-BE49-F238E27FC236}">
                <a16:creationId xmlns:a16="http://schemas.microsoft.com/office/drawing/2014/main" id="{1E275BDC-FB7A-45EC-B029-2B8B4E34553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44954D5-A052-4BE4-B5FD-EC88A458A6A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25</a:t>
            </a:fld>
            <a:endParaRPr lang="en-US" dirty="0"/>
          </a:p>
        </p:txBody>
      </p:sp>
      <p:sp>
        <p:nvSpPr>
          <p:cNvPr id="9" name="Content Placeholder 2">
            <a:extLst>
              <a:ext uri="{FF2B5EF4-FFF2-40B4-BE49-F238E27FC236}">
                <a16:creationId xmlns:a16="http://schemas.microsoft.com/office/drawing/2014/main" id="{80D99CCC-B980-44F0-87AA-CECE66C36ACB}"/>
              </a:ext>
            </a:extLst>
          </p:cNvPr>
          <p:cNvSpPr txBox="1">
            <a:spLocks/>
          </p:cNvSpPr>
          <p:nvPr/>
        </p:nvSpPr>
        <p:spPr>
          <a:xfrm>
            <a:off x="261381" y="4494814"/>
            <a:ext cx="8229600" cy="2081936"/>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5" indent="0">
              <a:buFont typeface="Georgia"/>
              <a:buNone/>
            </a:pPr>
            <a:endParaRPr lang="en-US" altLang="en-US" sz="2200" dirty="0">
              <a:ea typeface="ＭＳ Ｐゴシック" pitchFamily="-107" charset="-128"/>
            </a:endParaRPr>
          </a:p>
          <a:p>
            <a:pPr lvl="1"/>
            <a:r>
              <a:rPr lang="en-US" altLang="en-US" sz="2000" dirty="0">
                <a:solidFill>
                  <a:schemeClr val="tx1"/>
                </a:solidFill>
                <a:ea typeface="ＭＳ Ｐゴシック" pitchFamily="-107" charset="-128"/>
              </a:rPr>
              <a:t>ED vs. Cosine similarity</a:t>
            </a:r>
          </a:p>
          <a:p>
            <a:pPr lvl="2"/>
            <a:r>
              <a:rPr lang="en-US" altLang="en-US" sz="2000" dirty="0">
                <a:solidFill>
                  <a:schemeClr val="tx1"/>
                </a:solidFill>
                <a:ea typeface="ＭＳ Ｐゴシック" pitchFamily="-107" charset="-128"/>
              </a:rPr>
              <a:t>If  A and B are normalized to unit length in L</a:t>
            </a:r>
            <a:r>
              <a:rPr lang="en-US" altLang="en-US" sz="2000" baseline="-25000" dirty="0">
                <a:solidFill>
                  <a:schemeClr val="tx1"/>
                </a:solidFill>
                <a:ea typeface="ＭＳ Ｐゴシック" pitchFamily="-107" charset="-128"/>
              </a:rPr>
              <a:t>2</a:t>
            </a:r>
            <a:r>
              <a:rPr lang="en-US" altLang="en-US" sz="2000" dirty="0">
                <a:solidFill>
                  <a:schemeClr val="tx1"/>
                </a:solidFill>
                <a:ea typeface="ＭＳ Ｐゴシック" pitchFamily="-107" charset="-128"/>
              </a:rPr>
              <a:t>, the square of ED is proportional to the cosine distance:</a:t>
            </a:r>
          </a:p>
          <a:p>
            <a:pPr lvl="2"/>
            <a:r>
              <a:rPr lang="fr-MA" sz="2000" b="0" i="0" u="none" strike="noStrike" dirty="0">
                <a:solidFill>
                  <a:srgbClr val="242729"/>
                </a:solidFill>
                <a:effectLst/>
              </a:rPr>
              <a:t>|</a:t>
            </a:r>
            <a:r>
              <a:rPr lang="fr-MA" sz="2000" b="0" i="0" u="none" strike="noStrike" dirty="0">
                <a:solidFill>
                  <a:schemeClr val="tx1"/>
                </a:solidFill>
                <a:effectLst/>
              </a:rPr>
              <a:t>|A||</a:t>
            </a:r>
            <a:r>
              <a:rPr lang="fr-MA" sz="2000" b="0" i="0" u="none" strike="noStrike" baseline="-25000" dirty="0">
                <a:solidFill>
                  <a:schemeClr val="tx1"/>
                </a:solidFill>
                <a:effectLst/>
              </a:rPr>
              <a:t>2</a:t>
            </a:r>
            <a:r>
              <a:rPr lang="fr-MA" sz="2000" b="0" i="0" u="none" strike="noStrike" dirty="0">
                <a:solidFill>
                  <a:schemeClr val="tx1"/>
                </a:solidFill>
                <a:effectLst/>
              </a:rPr>
              <a:t>=||B||</a:t>
            </a:r>
            <a:r>
              <a:rPr lang="fr-MA" sz="2000" b="0" i="0" u="none" strike="noStrike" baseline="-25000" dirty="0">
                <a:solidFill>
                  <a:schemeClr val="tx1"/>
                </a:solidFill>
                <a:effectLst/>
              </a:rPr>
              <a:t>2</a:t>
            </a:r>
            <a:r>
              <a:rPr lang="fr-MA" sz="2000" b="0" i="0" u="none" strike="noStrike" dirty="0">
                <a:solidFill>
                  <a:schemeClr val="tx1"/>
                </a:solidFill>
                <a:effectLst/>
              </a:rPr>
              <a:t>=1  </a:t>
            </a:r>
            <a:r>
              <a:rPr lang="fr-MA" sz="2000" b="0" i="0" u="none" strike="noStrike" dirty="0">
                <a:solidFill>
                  <a:schemeClr val="tx1"/>
                </a:solidFill>
                <a:effectLst/>
                <a:sym typeface="Wingdings" panose="05000000000000000000" pitchFamily="2" charset="2"/>
              </a:rPr>
              <a:t></a:t>
            </a:r>
            <a:r>
              <a:rPr lang="fr-MA" sz="2000" b="0" i="0" u="none" strike="noStrike" dirty="0">
                <a:solidFill>
                  <a:srgbClr val="242729"/>
                </a:solidFill>
                <a:effectLst/>
              </a:rPr>
              <a:t>||A−B||</a:t>
            </a:r>
            <a:r>
              <a:rPr lang="fr-MA" sz="2000" b="0" i="0" u="none" strike="noStrike" baseline="-25000" dirty="0">
                <a:solidFill>
                  <a:srgbClr val="242729"/>
                </a:solidFill>
                <a:effectLst/>
              </a:rPr>
              <a:t>2</a:t>
            </a:r>
            <a:r>
              <a:rPr lang="fr-MA" sz="2000" b="0" i="0" u="none" strike="noStrike" dirty="0">
                <a:solidFill>
                  <a:srgbClr val="242729"/>
                </a:solidFill>
                <a:effectLst/>
              </a:rPr>
              <a:t>=2−2cos(A,B)</a:t>
            </a:r>
            <a:endParaRPr lang="fr-MA" sz="2000" b="0" i="0" dirty="0">
              <a:solidFill>
                <a:srgbClr val="242729"/>
              </a:solidFill>
              <a:effectLst/>
            </a:endParaRP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2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p:txBody>
      </p:sp>
    </p:spTree>
    <p:extLst>
      <p:ext uri="{BB962C8B-B14F-4D97-AF65-F5344CB8AC3E}">
        <p14:creationId xmlns:p14="http://schemas.microsoft.com/office/powerpoint/2010/main" val="182928840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B22E2-D37E-42CD-B713-878054FCAE61}"/>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9E9CF28B-A513-405F-95A2-5CFB259D4488}"/>
              </a:ext>
            </a:extLst>
          </p:cNvPr>
          <p:cNvSpPr>
            <a:spLocks noGrp="1"/>
          </p:cNvSpPr>
          <p:nvPr>
            <p:ph type="sldNum" sz="quarter" idx="12"/>
          </p:nvPr>
        </p:nvSpPr>
        <p:spPr/>
        <p:txBody>
          <a:bodyPr/>
          <a:lstStyle/>
          <a:p>
            <a:pPr>
              <a:defRPr/>
            </a:pPr>
            <a:fld id="{50C4E98D-7045-4952-A751-F5D41AADD046}" type="slidenum">
              <a:rPr lang="en-US" smtClean="0"/>
              <a:pPr>
                <a:defRPr/>
              </a:pPr>
              <a:t>250</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236994036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3DFC5F-698B-48A1-AFD8-2AAACE7CEAA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30C0FCFB-7081-4B97-9863-240B8AF3F86D}"/>
              </a:ext>
            </a:extLst>
          </p:cNvPr>
          <p:cNvSpPr>
            <a:spLocks noGrp="1"/>
          </p:cNvSpPr>
          <p:nvPr>
            <p:ph type="sldNum" sz="quarter" idx="12"/>
          </p:nvPr>
        </p:nvSpPr>
        <p:spPr/>
        <p:txBody>
          <a:bodyPr/>
          <a:lstStyle/>
          <a:p>
            <a:pPr>
              <a:defRPr/>
            </a:pPr>
            <a:fld id="{50C4E98D-7045-4952-A751-F5D41AADD046}" type="slidenum">
              <a:rPr lang="en-US" smtClean="0"/>
              <a:pPr>
                <a:defRPr/>
              </a:pPr>
              <a:t>251</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Google Shape;448;p36"/>
          <p:cNvSpPr txBox="1">
            <a:spLocks/>
          </p:cNvSpPr>
          <p:nvPr/>
        </p:nvSpPr>
        <p:spPr>
          <a:xfrm rot="-1424">
            <a:off x="572090" y="5440093"/>
            <a:ext cx="931043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buClr>
                <a:schemeClr val="dk1"/>
              </a:buClr>
              <a:buSzPts val="1100"/>
            </a:pPr>
            <a:r>
              <a:rPr lang="en-US" sz="1500" b="1" dirty="0">
                <a:solidFill>
                  <a:srgbClr val="CC0000"/>
                </a:solidFill>
                <a:latin typeface="Arial" panose="020B0604020202020204" pitchFamily="34" charset="0"/>
                <a:ea typeface="Century Gothic"/>
                <a:cs typeface="Arial" panose="020B0604020202020204" pitchFamily="34" charset="0"/>
                <a:sym typeface="Century Gothic"/>
              </a:rPr>
              <a:t>All suffer a serious limitation: </a:t>
            </a:r>
          </a:p>
          <a:p>
            <a:pPr>
              <a:lnSpc>
                <a:spcPct val="115000"/>
              </a:lnSpc>
              <a:spcBef>
                <a:spcPts val="0"/>
              </a:spcBef>
              <a:buClr>
                <a:schemeClr val="dk1"/>
              </a:buClr>
              <a:buSzPts val="1100"/>
            </a:pPr>
            <a:r>
              <a:rPr lang="en-US" sz="1500" b="1" dirty="0">
                <a:solidFill>
                  <a:srgbClr val="CC0000"/>
                </a:solidFill>
                <a:latin typeface="Arial" panose="020B0604020202020204" pitchFamily="34" charset="0"/>
                <a:ea typeface="Century Gothic"/>
                <a:cs typeface="Arial" panose="020B0604020202020204" pitchFamily="34" charset="0"/>
                <a:sym typeface="Century Gothic"/>
              </a:rPr>
              <a:t>accuracy determined during </a:t>
            </a:r>
            <a:r>
              <a:rPr lang="en-US" sz="1500" b="1" u="dbl" dirty="0">
                <a:solidFill>
                  <a:srgbClr val="CC0000"/>
                </a:solidFill>
                <a:latin typeface="Arial" panose="020B0604020202020204" pitchFamily="34" charset="0"/>
                <a:ea typeface="Century Gothic"/>
                <a:cs typeface="Arial" panose="020B0604020202020204" pitchFamily="34" charset="0"/>
                <a:sym typeface="Century Gothic"/>
              </a:rPr>
              <a:t>index-building</a:t>
            </a:r>
            <a:r>
              <a:rPr lang="en-US" sz="1500" b="1" dirty="0">
                <a:solidFill>
                  <a:srgbClr val="CC0000"/>
                </a:solidFill>
                <a:latin typeface="Arial" panose="020B0604020202020204" pitchFamily="34" charset="0"/>
                <a:ea typeface="Century Gothic"/>
                <a:cs typeface="Arial" panose="020B0604020202020204" pitchFamily="34" charset="0"/>
                <a:sym typeface="Century Gothic"/>
              </a:rPr>
              <a:t> &amp; query answering</a:t>
            </a:r>
          </a:p>
          <a:p>
            <a:pPr>
              <a:spcBef>
                <a:spcPts val="0"/>
              </a:spcBef>
            </a:pPr>
            <a:endParaRPr lang="en-US" sz="3300" dirty="0"/>
          </a:p>
        </p:txBody>
      </p:sp>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395844451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59;p36"/>
          <p:cNvSpPr txBox="1">
            <a:spLocks/>
          </p:cNvSpPr>
          <p:nvPr/>
        </p:nvSpPr>
        <p:spPr>
          <a:xfrm>
            <a:off x="2555047" y="3096176"/>
            <a:ext cx="3114869" cy="429720"/>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pPr>
            <a:r>
              <a:rPr lang="en-CA" sz="1800" b="1" dirty="0">
                <a:solidFill>
                  <a:srgbClr val="CC0000"/>
                </a:solidFill>
                <a:latin typeface="Arial" panose="020B0604020202020204" pitchFamily="34" charset="0"/>
                <a:ea typeface="Century Gothic"/>
                <a:cs typeface="Arial" panose="020B0604020202020204" pitchFamily="34" charset="0"/>
                <a:sym typeface="Century Gothic"/>
              </a:rPr>
              <a:t>Data series approaches </a:t>
            </a:r>
          </a:p>
          <a:p>
            <a:pPr>
              <a:lnSpc>
                <a:spcPct val="115000"/>
              </a:lnSpc>
              <a:spcBef>
                <a:spcPts val="0"/>
              </a:spcBef>
            </a:pPr>
            <a:r>
              <a:rPr lang="en-CA" sz="1800" b="1" dirty="0">
                <a:solidFill>
                  <a:srgbClr val="CC0000"/>
                </a:solidFill>
                <a:latin typeface="Arial" panose="020B0604020202020204" pitchFamily="34" charset="0"/>
                <a:ea typeface="Century Gothic"/>
                <a:cs typeface="Arial" panose="020B0604020202020204" pitchFamily="34" charset="0"/>
                <a:sym typeface="Century Gothic"/>
              </a:rPr>
              <a:t>are the overall winners!</a:t>
            </a:r>
            <a:endParaRPr lang="en-CA" sz="3300" dirty="0"/>
          </a:p>
        </p:txBody>
      </p:sp>
      <p:pic>
        <p:nvPicPr>
          <p:cNvPr id="9" name="Google Shape;460;p36"/>
          <p:cNvPicPr preferRelativeResize="0"/>
          <p:nvPr/>
        </p:nvPicPr>
        <p:blipFill>
          <a:blip r:embed="rId2">
            <a:alphaModFix/>
          </a:blip>
          <a:stretch>
            <a:fillRect/>
          </a:stretch>
        </p:blipFill>
        <p:spPr>
          <a:xfrm>
            <a:off x="1245365" y="2733541"/>
            <a:ext cx="802181" cy="792356"/>
          </a:xfrm>
          <a:prstGeom prst="rect">
            <a:avLst/>
          </a:prstGeom>
          <a:noFill/>
          <a:ln>
            <a:noFill/>
          </a:ln>
        </p:spPr>
      </p:pic>
      <p:pic>
        <p:nvPicPr>
          <p:cNvPr id="10" name="Google Shape;336;p26"/>
          <p:cNvPicPr preferRelativeResize="0"/>
          <p:nvPr/>
        </p:nvPicPr>
        <p:blipFill>
          <a:blip r:embed="rId3">
            <a:alphaModFix/>
          </a:blip>
          <a:stretch>
            <a:fillRect/>
          </a:stretch>
        </p:blipFill>
        <p:spPr>
          <a:xfrm>
            <a:off x="7593326" y="1265110"/>
            <a:ext cx="689363" cy="692444"/>
          </a:xfrm>
          <a:prstGeom prst="rect">
            <a:avLst/>
          </a:prstGeom>
          <a:noFill/>
          <a:ln>
            <a:noFill/>
          </a:ln>
        </p:spPr>
      </p:pic>
      <p:sp>
        <p:nvSpPr>
          <p:cNvPr id="26" name="Google Shape;459;p36"/>
          <p:cNvSpPr txBox="1">
            <a:spLocks/>
          </p:cNvSpPr>
          <p:nvPr/>
        </p:nvSpPr>
        <p:spPr>
          <a:xfrm>
            <a:off x="2555046" y="4153293"/>
            <a:ext cx="5919059" cy="429720"/>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pPr>
            <a:r>
              <a:rPr lang="en-CA" sz="1800" dirty="0">
                <a:solidFill>
                  <a:schemeClr val="accent5"/>
                </a:solidFill>
                <a:latin typeface="Arial" panose="020B0604020202020204" pitchFamily="34" charset="0"/>
                <a:ea typeface="Century Gothic"/>
                <a:cs typeface="Arial" panose="020B0604020202020204" pitchFamily="34" charset="0"/>
                <a:sym typeface="Century Gothic"/>
              </a:rPr>
              <a:t>The only exception is HNSW for </a:t>
            </a:r>
            <a:r>
              <a:rPr lang="en-CA" sz="1800" dirty="0">
                <a:solidFill>
                  <a:srgbClr val="C00000"/>
                </a:solidFill>
                <a:latin typeface="Arial" panose="020B0604020202020204" pitchFamily="34" charset="0"/>
                <a:ea typeface="Century Gothic"/>
                <a:cs typeface="Arial" panose="020B0604020202020204" pitchFamily="34" charset="0"/>
                <a:sym typeface="Century Gothic"/>
              </a:rPr>
              <a:t>in-memory</a:t>
            </a:r>
            <a:r>
              <a:rPr lang="en-CA" sz="1800" dirty="0">
                <a:solidFill>
                  <a:schemeClr val="accent5"/>
                </a:solidFill>
                <a:latin typeface="Arial" panose="020B0604020202020204" pitchFamily="34" charset="0"/>
                <a:ea typeface="Century Gothic"/>
                <a:cs typeface="Arial" panose="020B0604020202020204" pitchFamily="34" charset="0"/>
                <a:sym typeface="Century Gothic"/>
              </a:rPr>
              <a:t> </a:t>
            </a:r>
          </a:p>
          <a:p>
            <a:pPr>
              <a:lnSpc>
                <a:spcPct val="115000"/>
              </a:lnSpc>
              <a:spcBef>
                <a:spcPts val="0"/>
              </a:spcBef>
            </a:pPr>
            <a:r>
              <a:rPr lang="en-CA" sz="1800" dirty="0">
                <a:solidFill>
                  <a:schemeClr val="accent5"/>
                </a:solidFill>
                <a:latin typeface="Arial" panose="020B0604020202020204" pitchFamily="34" charset="0"/>
                <a:ea typeface="Century Gothic"/>
                <a:cs typeface="Arial" panose="020B0604020202020204" pitchFamily="34" charset="0"/>
                <a:sym typeface="Century Gothic"/>
              </a:rPr>
              <a:t>ng-approximate queries </a:t>
            </a:r>
            <a:r>
              <a:rPr lang="en-CA" sz="1800" dirty="0">
                <a:solidFill>
                  <a:srgbClr val="C00000"/>
                </a:solidFill>
                <a:latin typeface="Arial" panose="020B0604020202020204" pitchFamily="34" charset="0"/>
                <a:ea typeface="Century Gothic"/>
                <a:cs typeface="Arial" panose="020B0604020202020204" pitchFamily="34" charset="0"/>
                <a:sym typeface="Century Gothic"/>
              </a:rPr>
              <a:t>using an existing index</a:t>
            </a:r>
            <a:endParaRPr lang="en-CA" sz="3300" dirty="0">
              <a:solidFill>
                <a:srgbClr val="C00000"/>
              </a:solidFill>
            </a:endParaRPr>
          </a:p>
        </p:txBody>
      </p:sp>
      <p:sp>
        <p:nvSpPr>
          <p:cNvPr id="11"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 for </a:t>
            </a:r>
            <a:r>
              <a:rPr lang="en-CA" sz="3000" dirty="0">
                <a:solidFill>
                  <a:srgbClr val="C00000"/>
                </a:solidFill>
              </a:rPr>
              <a:t>approx.</a:t>
            </a:r>
            <a:r>
              <a:rPr lang="en-CA" sz="3000" dirty="0">
                <a:solidFill>
                  <a:schemeClr val="accent1">
                    <a:lumMod val="50000"/>
                  </a:schemeClr>
                </a:solidFill>
              </a:rPr>
              <a:t> techniques</a:t>
            </a:r>
          </a:p>
        </p:txBody>
      </p:sp>
      <p:sp>
        <p:nvSpPr>
          <p:cNvPr id="2" name="Footer Placeholder 1">
            <a:extLst>
              <a:ext uri="{FF2B5EF4-FFF2-40B4-BE49-F238E27FC236}">
                <a16:creationId xmlns:a16="http://schemas.microsoft.com/office/drawing/2014/main" id="{AAAD8AF3-89E9-4051-9E01-9FBBDBB8E771}"/>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67028099-FDAF-4105-BC3B-B5D059BE31F7}"/>
              </a:ext>
            </a:extLst>
          </p:cNvPr>
          <p:cNvSpPr>
            <a:spLocks noGrp="1"/>
          </p:cNvSpPr>
          <p:nvPr>
            <p:ph type="sldNum" sz="quarter" idx="12"/>
          </p:nvPr>
        </p:nvSpPr>
        <p:spPr/>
        <p:txBody>
          <a:bodyPr/>
          <a:lstStyle/>
          <a:p>
            <a:pPr>
              <a:defRPr/>
            </a:pPr>
            <a:fld id="{50C4E98D-7045-4952-A751-F5D41AADD046}" type="slidenum">
              <a:rPr lang="en-US" smtClean="0"/>
              <a:pPr>
                <a:defRPr/>
              </a:pPr>
              <a:t>252</a:t>
            </a:fld>
            <a:endParaRPr lang="en-US" dirty="0"/>
          </a:p>
        </p:txBody>
      </p:sp>
    </p:spTree>
    <p:extLst>
      <p:ext uri="{BB962C8B-B14F-4D97-AF65-F5344CB8AC3E}">
        <p14:creationId xmlns:p14="http://schemas.microsoft.com/office/powerpoint/2010/main" val="14377605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82;p38"/>
          <p:cNvSpPr txBox="1">
            <a:spLocks/>
          </p:cNvSpPr>
          <p:nvPr/>
        </p:nvSpPr>
        <p:spPr>
          <a:xfrm>
            <a:off x="1364851" y="2395517"/>
            <a:ext cx="690591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spcBef>
                <a:spcPts val="0"/>
              </a:spcBef>
            </a:pPr>
            <a:r>
              <a:rPr lang="en-US" sz="1651" b="1" u="sng" dirty="0">
                <a:solidFill>
                  <a:srgbClr val="666666"/>
                </a:solidFill>
                <a:latin typeface="Arial" panose="020B0604020202020204" pitchFamily="34" charset="0"/>
                <a:ea typeface="Century Gothic"/>
                <a:cs typeface="Arial" panose="020B0604020202020204" pitchFamily="34" charset="0"/>
                <a:sym typeface="Century Gothic"/>
              </a:rPr>
              <a:t>Scenario</a:t>
            </a:r>
            <a:r>
              <a:rPr lang="en-US" sz="1651" b="1" dirty="0">
                <a:solidFill>
                  <a:srgbClr val="666666"/>
                </a:solidFill>
                <a:latin typeface="Arial" panose="020B0604020202020204" pitchFamily="34" charset="0"/>
                <a:ea typeface="Century Gothic"/>
                <a:cs typeface="Arial" panose="020B0604020202020204" pitchFamily="34" charset="0"/>
                <a:sym typeface="Century Gothic"/>
              </a:rPr>
              <a:t>: Answering a query workload using an existing index</a:t>
            </a:r>
            <a:endParaRPr lang="en-US" sz="2700" b="1" dirty="0">
              <a:solidFill>
                <a:srgbClr val="3D85C6"/>
              </a:solidFill>
              <a:latin typeface="Arial" panose="020B0604020202020204" pitchFamily="34" charset="0"/>
              <a:ea typeface="Century Gothic"/>
              <a:cs typeface="Arial" panose="020B0604020202020204" pitchFamily="34" charset="0"/>
              <a:sym typeface="Century Gothic"/>
            </a:endParaRPr>
          </a:p>
        </p:txBody>
      </p:sp>
      <p:pic>
        <p:nvPicPr>
          <p:cNvPr id="2" name="Picture 1"/>
          <p:cNvPicPr>
            <a:picLocks noChangeAspect="1"/>
          </p:cNvPicPr>
          <p:nvPr/>
        </p:nvPicPr>
        <p:blipFill>
          <a:blip r:embed="rId3"/>
          <a:stretch>
            <a:fillRect/>
          </a:stretch>
        </p:blipFill>
        <p:spPr>
          <a:xfrm>
            <a:off x="1376776" y="2813115"/>
            <a:ext cx="6251655" cy="2272031"/>
          </a:xfrm>
          <a:prstGeom prst="rect">
            <a:avLst/>
          </a:prstGeom>
        </p:spPr>
      </p:pic>
      <p:sp>
        <p:nvSpPr>
          <p:cNvPr id="8"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a:t>
            </a:r>
          </a:p>
        </p:txBody>
      </p:sp>
      <p:pic>
        <p:nvPicPr>
          <p:cNvPr id="10" name="Google Shape;336;p26"/>
          <p:cNvPicPr preferRelativeResize="0"/>
          <p:nvPr/>
        </p:nvPicPr>
        <p:blipFill>
          <a:blip r:embed="rId4">
            <a:alphaModFix/>
          </a:blip>
          <a:stretch>
            <a:fillRect/>
          </a:stretch>
        </p:blipFill>
        <p:spPr>
          <a:xfrm>
            <a:off x="7593326" y="1265110"/>
            <a:ext cx="689363" cy="692444"/>
          </a:xfrm>
          <a:prstGeom prst="rect">
            <a:avLst/>
          </a:prstGeom>
          <a:noFill/>
          <a:ln>
            <a:noFill/>
          </a:ln>
        </p:spPr>
      </p:pic>
      <p:sp>
        <p:nvSpPr>
          <p:cNvPr id="3" name="Footer Placeholder 2">
            <a:extLst>
              <a:ext uri="{FF2B5EF4-FFF2-40B4-BE49-F238E27FC236}">
                <a16:creationId xmlns:a16="http://schemas.microsoft.com/office/drawing/2014/main" id="{3621428E-F9B7-4A7C-B88F-EEFB10E4F33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4" name="Slide Number Placeholder 3">
            <a:extLst>
              <a:ext uri="{FF2B5EF4-FFF2-40B4-BE49-F238E27FC236}">
                <a16:creationId xmlns:a16="http://schemas.microsoft.com/office/drawing/2014/main" id="{15928A10-9A91-44CB-AF22-B5BF4541961A}"/>
              </a:ext>
            </a:extLst>
          </p:cNvPr>
          <p:cNvSpPr>
            <a:spLocks noGrp="1"/>
          </p:cNvSpPr>
          <p:nvPr>
            <p:ph type="sldNum" sz="quarter" idx="12"/>
          </p:nvPr>
        </p:nvSpPr>
        <p:spPr/>
        <p:txBody>
          <a:bodyPr/>
          <a:lstStyle/>
          <a:p>
            <a:pPr>
              <a:defRPr/>
            </a:pPr>
            <a:fld id="{50C4E98D-7045-4952-A751-F5D41AADD046}" type="slidenum">
              <a:rPr lang="en-US" smtClean="0"/>
              <a:pPr>
                <a:defRPr/>
              </a:pPr>
              <a:t>253</a:t>
            </a:fld>
            <a:endParaRPr lang="en-US" dirty="0"/>
          </a:p>
        </p:txBody>
      </p:sp>
    </p:spTree>
    <p:extLst>
      <p:ext uri="{BB962C8B-B14F-4D97-AF65-F5344CB8AC3E}">
        <p14:creationId xmlns:p14="http://schemas.microsoft.com/office/powerpoint/2010/main" val="15406567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689" y="506913"/>
            <a:ext cx="7194111" cy="949126"/>
          </a:xfrm>
        </p:spPr>
        <p:txBody>
          <a:bodyPr>
            <a:normAutofit fontScale="90000"/>
          </a:bodyPr>
          <a:lstStyle/>
          <a:p>
            <a:r>
              <a:rPr lang="en-CA" dirty="0"/>
              <a:t>Experimental evaluation of graph-based methods</a:t>
            </a:r>
          </a:p>
        </p:txBody>
      </p:sp>
      <p:sp>
        <p:nvSpPr>
          <p:cNvPr id="13" name="Content Placeholder 2"/>
          <p:cNvSpPr>
            <a:spLocks noGrp="1"/>
          </p:cNvSpPr>
          <p:nvPr>
            <p:ph idx="1"/>
          </p:nvPr>
        </p:nvSpPr>
        <p:spPr/>
        <p:txBody>
          <a:bodyPr>
            <a:normAutofit/>
          </a:bodyPr>
          <a:lstStyle/>
          <a:p>
            <a:r>
              <a:rPr lang="en-CA" dirty="0"/>
              <a:t>A variety of evaluation criteria</a:t>
            </a:r>
          </a:p>
          <a:p>
            <a:pPr lvl="1"/>
            <a:r>
              <a:rPr lang="en-CA" dirty="0"/>
              <a:t>Indexing:</a:t>
            </a:r>
          </a:p>
          <a:p>
            <a:pPr lvl="2"/>
            <a:r>
              <a:rPr lang="en-CA" dirty="0"/>
              <a:t>Construction efficiency, index size, graph quality</a:t>
            </a:r>
          </a:p>
          <a:p>
            <a:pPr lvl="1"/>
            <a:r>
              <a:rPr lang="en-CA" dirty="0"/>
              <a:t>Search</a:t>
            </a:r>
          </a:p>
          <a:p>
            <a:pPr lvl="2"/>
            <a:r>
              <a:rPr lang="en-CA" dirty="0"/>
              <a:t>Efficiency, accuracy, candidate set size, query path length, memory overhead,</a:t>
            </a:r>
          </a:p>
          <a:p>
            <a:r>
              <a:rPr lang="en-CA" dirty="0"/>
              <a:t>13 graph-based methods</a:t>
            </a:r>
          </a:p>
          <a:p>
            <a:r>
              <a:rPr lang="en-CA" dirty="0"/>
              <a:t>8 real datasets and 12 synthetic datasets</a:t>
            </a:r>
          </a:p>
          <a:p>
            <a:pPr lvl="1"/>
            <a:r>
              <a:rPr lang="en-CA" dirty="0"/>
              <a:t>Largest contains 2M vectors</a:t>
            </a:r>
          </a:p>
          <a:p>
            <a:pPr marL="0" indent="0">
              <a:buNone/>
            </a:pPr>
            <a:endParaRPr lang="en-CA" dirty="0"/>
          </a:p>
        </p:txBody>
      </p:sp>
      <p:sp>
        <p:nvSpPr>
          <p:cNvPr id="7" name="Rectangle 6">
            <a:extLst>
              <a:ext uri="{FF2B5EF4-FFF2-40B4-BE49-F238E27FC236}">
                <a16:creationId xmlns:a16="http://schemas.microsoft.com/office/drawing/2014/main" id="{11C42FDC-2104-40FA-A3DC-485865BECE9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C9488DCD-3B9F-4E11-A42E-6B7234EE792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44BABD7D-93C5-451D-8557-05600A2E9091}"/>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Wang-PVLDB’2021</a:t>
            </a:r>
            <a:endParaRPr lang="en-US" sz="1300" b="1" kern="0" dirty="0">
              <a:solidFill>
                <a:prstClr val="white"/>
              </a:solidFill>
              <a:latin typeface="Gill Sans" charset="0"/>
              <a:ea typeface="Gill Sans" charset="0"/>
              <a:cs typeface="Gill Sans" charset="0"/>
            </a:endParaRPr>
          </a:p>
        </p:txBody>
      </p:sp>
      <p:sp>
        <p:nvSpPr>
          <p:cNvPr id="10" name="Footer Placeholder 2">
            <a:extLst>
              <a:ext uri="{FF2B5EF4-FFF2-40B4-BE49-F238E27FC236}">
                <a16:creationId xmlns:a16="http://schemas.microsoft.com/office/drawing/2014/main" id="{9DBF648F-2EC2-4984-9770-14BC342D9770}"/>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CCFCB685-4BED-4765-ABF2-CB3828A4F8F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4A83CCF-352B-4326-8EDE-0B2F20BD080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254</a:t>
            </a:fld>
            <a:endParaRPr lang="en-US" dirty="0"/>
          </a:p>
        </p:txBody>
      </p:sp>
    </p:spTree>
    <p:extLst>
      <p:ext uri="{BB962C8B-B14F-4D97-AF65-F5344CB8AC3E}">
        <p14:creationId xmlns:p14="http://schemas.microsoft.com/office/powerpoint/2010/main" val="18669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689" y="506913"/>
            <a:ext cx="7194111" cy="949126"/>
          </a:xfrm>
        </p:spPr>
        <p:txBody>
          <a:bodyPr>
            <a:normAutofit fontScale="90000"/>
          </a:bodyPr>
          <a:lstStyle/>
          <a:p>
            <a:r>
              <a:rPr lang="en-CA" dirty="0"/>
              <a:t>Experimental evaluation of graph-based methods</a:t>
            </a:r>
          </a:p>
        </p:txBody>
      </p:sp>
      <p:sp>
        <p:nvSpPr>
          <p:cNvPr id="13" name="Content Placeholder 2"/>
          <p:cNvSpPr>
            <a:spLocks noGrp="1"/>
          </p:cNvSpPr>
          <p:nvPr>
            <p:ph idx="1"/>
          </p:nvPr>
        </p:nvSpPr>
        <p:spPr/>
        <p:txBody>
          <a:bodyPr/>
          <a:lstStyle/>
          <a:p>
            <a:r>
              <a:rPr lang="en-CA" dirty="0"/>
              <a:t>Recommendations</a:t>
            </a:r>
          </a:p>
          <a:p>
            <a:pPr marL="0" indent="0">
              <a:buNone/>
            </a:pPr>
            <a:endParaRPr lang="en-CA" dirty="0"/>
          </a:p>
        </p:txBody>
      </p:sp>
      <p:pic>
        <p:nvPicPr>
          <p:cNvPr id="6" name="Google Shape;335;p26"/>
          <p:cNvPicPr preferRelativeResize="0"/>
          <p:nvPr/>
        </p:nvPicPr>
        <p:blipFill>
          <a:blip r:embed="rId3">
            <a:alphaModFix/>
          </a:blip>
          <a:stretch>
            <a:fillRect/>
          </a:stretch>
        </p:blipFill>
        <p:spPr>
          <a:xfrm>
            <a:off x="5598249" y="1331721"/>
            <a:ext cx="689363" cy="689363"/>
          </a:xfrm>
          <a:prstGeom prst="rect">
            <a:avLst/>
          </a:prstGeom>
          <a:noFill/>
          <a:ln>
            <a:noFill/>
          </a:ln>
        </p:spPr>
      </p:pic>
      <p:sp>
        <p:nvSpPr>
          <p:cNvPr id="7" name="Rectangle 6">
            <a:extLst>
              <a:ext uri="{FF2B5EF4-FFF2-40B4-BE49-F238E27FC236}">
                <a16:creationId xmlns:a16="http://schemas.microsoft.com/office/drawing/2014/main" id="{11C42FDC-2104-40FA-A3DC-485865BECE9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C9488DCD-3B9F-4E11-A42E-6B7234EE792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44BABD7D-93C5-451D-8557-05600A2E9091}"/>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Wang-PVLDB’2021</a:t>
            </a:r>
            <a:endParaRPr lang="en-US" sz="1300" b="1" kern="0" dirty="0">
              <a:solidFill>
                <a:prstClr val="white"/>
              </a:solidFill>
              <a:latin typeface="Gill Sans" charset="0"/>
              <a:ea typeface="Gill Sans" charset="0"/>
              <a:cs typeface="Gill Sans" charset="0"/>
            </a:endParaRPr>
          </a:p>
        </p:txBody>
      </p:sp>
      <p:sp>
        <p:nvSpPr>
          <p:cNvPr id="10" name="Footer Placeholder 2">
            <a:extLst>
              <a:ext uri="{FF2B5EF4-FFF2-40B4-BE49-F238E27FC236}">
                <a16:creationId xmlns:a16="http://schemas.microsoft.com/office/drawing/2014/main" id="{9DBF648F-2EC2-4984-9770-14BC342D9770}"/>
              </a:ext>
            </a:extLst>
          </p:cNvPr>
          <p:cNvSpPr txBox="1">
            <a:spLocks/>
          </p:cNvSpPr>
          <p:nvPr/>
        </p:nvSpPr>
        <p:spPr>
          <a:xfrm>
            <a:off x="5133109" y="6608622"/>
            <a:ext cx="3980670" cy="228599"/>
          </a:xfrm>
          <a:prstGeom prst="rect">
            <a:avLst/>
          </a:prstGeom>
        </p:spPr>
        <p:txBody>
          <a:bodyPr vert="horz"/>
          <a:lstStyle>
            <a:defPPr>
              <a:defRPr lang="en-US"/>
            </a:defPPr>
            <a:lvl1pPr marL="0" algn="r" defTabSz="914400" rtl="0" eaLnBrk="1" latinLnBrk="0" hangingPunct="1">
              <a:defRPr kumimoji="0"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Echihabi, Zoumpatianos, Palpanas - VLDB 2021</a:t>
            </a:r>
            <a:endParaRPr lang="en-US" dirty="0"/>
          </a:p>
        </p:txBody>
      </p:sp>
      <p:sp>
        <p:nvSpPr>
          <p:cNvPr id="2" name="Espace réservé du pied de page 1">
            <a:extLst>
              <a:ext uri="{FF2B5EF4-FFF2-40B4-BE49-F238E27FC236}">
                <a16:creationId xmlns:a16="http://schemas.microsoft.com/office/drawing/2014/main" id="{CCFCB685-4BED-4765-ABF2-CB3828A4F8F3}"/>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4A83CCF-352B-4326-8EDE-0B2F20BD080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255</a:t>
            </a:fld>
            <a:endParaRPr lang="en-US" dirty="0"/>
          </a:p>
        </p:txBody>
      </p:sp>
      <p:pic>
        <p:nvPicPr>
          <p:cNvPr id="11" name="Image 10" descr="Une image contenant texte&#10;&#10;Description générée automatiquement">
            <a:extLst>
              <a:ext uri="{FF2B5EF4-FFF2-40B4-BE49-F238E27FC236}">
                <a16:creationId xmlns:a16="http://schemas.microsoft.com/office/drawing/2014/main" id="{7DBFB1E5-6DFA-4BB3-B106-01EA0C2E765E}"/>
              </a:ext>
            </a:extLst>
          </p:cNvPr>
          <p:cNvPicPr>
            <a:picLocks noChangeAspect="1"/>
          </p:cNvPicPr>
          <p:nvPr/>
        </p:nvPicPr>
        <p:blipFill rotWithShape="1">
          <a:blip r:embed="rId4"/>
          <a:srcRect l="11341" t="44591" r="55506" b="36029"/>
          <a:stretch/>
        </p:blipFill>
        <p:spPr>
          <a:xfrm>
            <a:off x="293733" y="2265362"/>
            <a:ext cx="8280400" cy="2571555"/>
          </a:xfrm>
          <a:prstGeom prst="rect">
            <a:avLst/>
          </a:prstGeom>
        </p:spPr>
      </p:pic>
    </p:spTree>
    <p:extLst>
      <p:ext uri="{BB962C8B-B14F-4D97-AF65-F5344CB8AC3E}">
        <p14:creationId xmlns:p14="http://schemas.microsoft.com/office/powerpoint/2010/main" val="358729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3654548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Progressive Similarity Search</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8848650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1670610"/>
            <a:ext cx="8686800" cy="5027399"/>
          </a:xfrm>
        </p:spPr>
        <p:txBody>
          <a:bodyPr>
            <a:normAutofit/>
          </a:bodyPr>
          <a:lstStyle/>
          <a:p>
            <a:pPr eaLnBrk="1" hangingPunct="1">
              <a:defRPr/>
            </a:pPr>
            <a:endParaRPr lang="en-US" sz="2400" dirty="0"/>
          </a:p>
          <a:p>
            <a:pPr eaLnBrk="1" hangingPunct="1">
              <a:defRPr/>
            </a:pPr>
            <a:r>
              <a:rPr lang="en-US" sz="2400" dirty="0"/>
              <a:t>analytics over high-d data is </a:t>
            </a:r>
            <a:r>
              <a:rPr lang="en-US" sz="2400" dirty="0">
                <a:solidFill>
                  <a:srgbClr val="C00000"/>
                </a:solidFill>
              </a:rPr>
              <a:t>computationally expensive</a:t>
            </a:r>
          </a:p>
          <a:p>
            <a:pPr lvl="1" eaLnBrk="1" hangingPunct="1">
              <a:defRPr/>
            </a:pPr>
            <a:r>
              <a:rPr lang="en-US" sz="2400" dirty="0"/>
              <a:t>very high inherent complexity</a:t>
            </a:r>
          </a:p>
          <a:p>
            <a:pPr lvl="4" eaLnBrk="1" hangingPunct="1">
              <a:defRPr/>
            </a:pPr>
            <a:endParaRPr lang="en-US" sz="1800" dirty="0"/>
          </a:p>
          <a:p>
            <a:pPr eaLnBrk="1" hangingPunct="1">
              <a:defRPr/>
            </a:pPr>
            <a:r>
              <a:rPr lang="en-US" sz="2400" dirty="0"/>
              <a:t>may not always be possible to remove delays</a:t>
            </a:r>
          </a:p>
          <a:p>
            <a:pPr lvl="1" eaLnBrk="1" hangingPunct="1">
              <a:defRPr/>
            </a:pPr>
            <a:r>
              <a:rPr lang="en-US" sz="2400" dirty="0"/>
              <a:t>but could try to hide them!</a:t>
            </a:r>
          </a:p>
          <a:p>
            <a:pPr eaLnBrk="1" hangingPunct="1">
              <a:defRPr/>
            </a:pPr>
            <a:endParaRPr lang="en-US" sz="2400" dirty="0"/>
          </a:p>
        </p:txBody>
      </p:sp>
      <p:sp>
        <p:nvSpPr>
          <p:cNvPr id="4" name="Footer Placeholder 1">
            <a:extLst>
              <a:ext uri="{FF2B5EF4-FFF2-40B4-BE49-F238E27FC236}">
                <a16:creationId xmlns:a16="http://schemas.microsoft.com/office/drawing/2014/main" id="{EA64CF4A-A190-4BE0-9E71-DCC7BA33510B}"/>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2" name="Espace réservé du numéro de diapositive 1">
            <a:extLst>
              <a:ext uri="{FF2B5EF4-FFF2-40B4-BE49-F238E27FC236}">
                <a16:creationId xmlns:a16="http://schemas.microsoft.com/office/drawing/2014/main" id="{68A894C8-71E4-4510-A567-FE9C3099DD6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258</a:t>
            </a:fld>
            <a:endParaRPr lang="en-US" dirty="0"/>
          </a:p>
        </p:txBody>
      </p:sp>
      <p:sp>
        <p:nvSpPr>
          <p:cNvPr id="8" name="Title 1">
            <a:extLst>
              <a:ext uri="{FF2B5EF4-FFF2-40B4-BE49-F238E27FC236}">
                <a16:creationId xmlns:a16="http://schemas.microsoft.com/office/drawing/2014/main" id="{FDB2EF65-7742-43CA-B901-3618DFE04CF5}"/>
              </a:ext>
            </a:extLst>
          </p:cNvPr>
          <p:cNvSpPr txBox="1">
            <a:spLocks/>
          </p:cNvSpPr>
          <p:nvPr/>
        </p:nvSpPr>
        <p:spPr>
          <a:xfrm>
            <a:off x="248089" y="659313"/>
            <a:ext cx="8928329" cy="1066800"/>
          </a:xfrm>
          <a:prstGeom prst="rect">
            <a:avLst/>
          </a:prstGeom>
        </p:spPr>
        <p:txBody>
          <a:bodyPr vert="horz" anchor="ctr">
            <a:normAutofit fontScale="97500" lnSpcReduction="100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300" dirty="0">
                <a:solidFill>
                  <a:schemeClr val="tx1"/>
                </a:solidFill>
              </a:rPr>
              <a:t>Interactive Analytics</a:t>
            </a:r>
          </a:p>
          <a:p>
            <a:r>
              <a:rPr lang="en-US" dirty="0">
                <a:solidFill>
                  <a:schemeClr val="bg1"/>
                </a:solidFill>
              </a:rPr>
              <a:t>exact</a:t>
            </a:r>
          </a:p>
        </p:txBody>
      </p:sp>
    </p:spTree>
    <p:extLst>
      <p:ext uri="{BB962C8B-B14F-4D97-AF65-F5344CB8AC3E}">
        <p14:creationId xmlns:p14="http://schemas.microsoft.com/office/powerpoint/2010/main" val="329929733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1670610"/>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eaLnBrk="1" hangingPunct="1">
              <a:defRPr/>
            </a:pPr>
            <a:endParaRPr lang="en-US" sz="2400" dirty="0"/>
          </a:p>
        </p:txBody>
      </p:sp>
      <p:sp>
        <p:nvSpPr>
          <p:cNvPr id="9" name="Footer Placeholder 1">
            <a:extLst>
              <a:ext uri="{FF2B5EF4-FFF2-40B4-BE49-F238E27FC236}">
                <a16:creationId xmlns:a16="http://schemas.microsoft.com/office/drawing/2014/main" id="{40B5AA97-CD4B-4C42-97B6-7DD1B1AB1403}"/>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3" name="Espace réservé du numéro de diapositive 2">
            <a:extLst>
              <a:ext uri="{FF2B5EF4-FFF2-40B4-BE49-F238E27FC236}">
                <a16:creationId xmlns:a16="http://schemas.microsoft.com/office/drawing/2014/main" id="{F7991C44-45D9-4BCE-BF56-C90F73166A1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259</a:t>
            </a:fld>
            <a:endParaRPr lang="en-US" dirty="0"/>
          </a:p>
        </p:txBody>
      </p:sp>
      <p:sp>
        <p:nvSpPr>
          <p:cNvPr id="7" name="Title 1">
            <a:extLst>
              <a:ext uri="{FF2B5EF4-FFF2-40B4-BE49-F238E27FC236}">
                <a16:creationId xmlns:a16="http://schemas.microsoft.com/office/drawing/2014/main" id="{CF091E8E-C364-4365-89BD-A3B50F75B24E}"/>
              </a:ext>
            </a:extLst>
          </p:cNvPr>
          <p:cNvSpPr txBox="1">
            <a:spLocks/>
          </p:cNvSpPr>
          <p:nvPr/>
        </p:nvSpPr>
        <p:spPr>
          <a:xfrm>
            <a:off x="248089" y="659313"/>
            <a:ext cx="8928329" cy="1066800"/>
          </a:xfrm>
          <a:prstGeom prst="rect">
            <a:avLst/>
          </a:prstGeom>
        </p:spPr>
        <p:txBody>
          <a:bodyPr vert="horz" anchor="ctr">
            <a:normAutofit fontScale="97500" lnSpcReduction="100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300" dirty="0">
                <a:solidFill>
                  <a:schemeClr val="tx1"/>
                </a:solidFill>
              </a:rPr>
              <a:t>Need for Interactive Analytics</a:t>
            </a:r>
          </a:p>
          <a:p>
            <a:r>
              <a:rPr lang="en-US" dirty="0">
                <a:solidFill>
                  <a:schemeClr val="bg1"/>
                </a:solidFill>
              </a:rPr>
              <a:t>exact</a:t>
            </a:r>
          </a:p>
        </p:txBody>
      </p:sp>
    </p:spTree>
    <p:extLst>
      <p:ext uri="{BB962C8B-B14F-4D97-AF65-F5344CB8AC3E}">
        <p14:creationId xmlns:p14="http://schemas.microsoft.com/office/powerpoint/2010/main" val="1991136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13" name="Content Placeholder 2"/>
          <p:cNvSpPr txBox="1">
            <a:spLocks/>
          </p:cNvSpPr>
          <p:nvPr/>
        </p:nvSpPr>
        <p:spPr>
          <a:xfrm>
            <a:off x="691426" y="4078391"/>
            <a:ext cx="3455591"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Whole matching</a:t>
            </a:r>
          </a:p>
          <a:p>
            <a:pPr marL="0" indent="0" algn="ctr" defTabSz="685783">
              <a:spcBef>
                <a:spcPts val="751"/>
              </a:spcBef>
              <a:buNone/>
              <a:defRPr/>
            </a:pPr>
            <a:r>
              <a:rPr lang="en-CA" sz="2100">
                <a:solidFill>
                  <a:prstClr val="black"/>
                </a:solidFill>
                <a:latin typeface="Calibri" panose="020F0502020204030204"/>
              </a:rPr>
              <a:t>Entire </a:t>
            </a:r>
            <a:r>
              <a:rPr lang="en-CA" sz="2100">
                <a:solidFill>
                  <a:srgbClr val="70AD47"/>
                </a:solidFill>
                <a:latin typeface="Calibri" panose="020F0502020204030204"/>
              </a:rPr>
              <a:t>query</a:t>
            </a:r>
            <a:r>
              <a:rPr lang="en-CA" sz="2100">
                <a:solidFill>
                  <a:prstClr val="black"/>
                </a:solidFill>
                <a:latin typeface="Calibri" panose="020F0502020204030204"/>
              </a:rPr>
              <a:t> </a:t>
            </a:r>
          </a:p>
          <a:p>
            <a:pPr marL="0" indent="0" algn="ctr" defTabSz="685783">
              <a:spcBef>
                <a:spcPts val="751"/>
              </a:spcBef>
              <a:buNone/>
              <a:defRPr/>
            </a:pPr>
            <a:r>
              <a:rPr lang="en-CA" sz="2100">
                <a:solidFill>
                  <a:prstClr val="black"/>
                </a:solidFill>
                <a:latin typeface="Calibri" panose="020F0502020204030204"/>
              </a:rPr>
              <a:t>       Entire </a:t>
            </a:r>
            <a:r>
              <a:rPr lang="en-CA" sz="2100">
                <a:solidFill>
                  <a:srgbClr val="FF0000"/>
                </a:solidFill>
                <a:latin typeface="Calibri" panose="020F0502020204030204"/>
              </a:rPr>
              <a:t>candidate</a:t>
            </a:r>
          </a:p>
        </p:txBody>
      </p:sp>
      <p:sp>
        <p:nvSpPr>
          <p:cNvPr id="14" name="Content Placeholder 2"/>
          <p:cNvSpPr txBox="1">
            <a:spLocks/>
          </p:cNvSpPr>
          <p:nvPr/>
        </p:nvSpPr>
        <p:spPr>
          <a:xfrm>
            <a:off x="3987097" y="4109751"/>
            <a:ext cx="4905821"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Subsequence matching</a:t>
            </a:r>
          </a:p>
          <a:p>
            <a:pPr marL="0" indent="0" defTabSz="685783">
              <a:spcBef>
                <a:spcPts val="751"/>
              </a:spcBef>
              <a:buNone/>
              <a:defRPr/>
            </a:pPr>
            <a:r>
              <a:rPr lang="en-CA" sz="2100">
                <a:solidFill>
                  <a:prstClr val="black"/>
                </a:solidFill>
                <a:latin typeface="Calibri" panose="020F0502020204030204"/>
              </a:rPr>
              <a:t>		Entire </a:t>
            </a:r>
            <a:r>
              <a:rPr lang="en-CA" sz="2100">
                <a:solidFill>
                  <a:srgbClr val="70AD47"/>
                </a:solidFill>
                <a:latin typeface="Calibri" panose="020F0502020204030204"/>
              </a:rPr>
              <a:t>query</a:t>
            </a:r>
          </a:p>
          <a:p>
            <a:pPr marL="0" indent="0" defTabSz="685783">
              <a:spcBef>
                <a:spcPts val="751"/>
              </a:spcBef>
              <a:buNone/>
              <a:defRPr/>
            </a:pPr>
            <a:r>
              <a:rPr lang="en-CA" sz="2100">
                <a:solidFill>
                  <a:prstClr val="black"/>
                </a:solidFill>
                <a:latin typeface="Calibri" panose="020F0502020204030204"/>
              </a:rPr>
              <a:t>		A subsequence of a </a:t>
            </a:r>
            <a:r>
              <a:rPr lang="en-CA" sz="2100">
                <a:solidFill>
                  <a:srgbClr val="FF0000"/>
                </a:solidFill>
                <a:latin typeface="Calibri" panose="020F0502020204030204"/>
              </a:rPr>
              <a:t>candidate</a:t>
            </a:r>
          </a:p>
        </p:txBody>
      </p:sp>
      <p:sp>
        <p:nvSpPr>
          <p:cNvPr id="16" name="Google Shape;357;p28"/>
          <p:cNvSpPr/>
          <p:nvPr/>
        </p:nvSpPr>
        <p:spPr>
          <a:xfrm>
            <a:off x="1800196" y="3169900"/>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7" name="Google Shape;358;p28"/>
          <p:cNvSpPr/>
          <p:nvPr/>
        </p:nvSpPr>
        <p:spPr>
          <a:xfrm>
            <a:off x="1807008" y="3089611"/>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
        <p:nvSpPr>
          <p:cNvPr id="18" name="Google Shape;359;p28"/>
          <p:cNvSpPr/>
          <p:nvPr/>
        </p:nvSpPr>
        <p:spPr>
          <a:xfrm>
            <a:off x="5276659" y="3157426"/>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9" name="Google Shape;360;p28"/>
          <p:cNvSpPr/>
          <p:nvPr/>
        </p:nvSpPr>
        <p:spPr>
          <a:xfrm>
            <a:off x="5888654" y="3174759"/>
            <a:ext cx="501807"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rgbClr val="00B050"/>
            </a:solidFill>
            <a:prstDash val="solid"/>
            <a:round/>
            <a:headEnd type="none" w="med" len="med"/>
            <a:tailEnd type="none" w="med" len="med"/>
          </a:ln>
        </p:spPr>
      </p:sp>
      <p:sp>
        <p:nvSpPr>
          <p:cNvPr id="4" name="Espace réservé du pied de page 3">
            <a:extLst>
              <a:ext uri="{FF2B5EF4-FFF2-40B4-BE49-F238E27FC236}">
                <a16:creationId xmlns:a16="http://schemas.microsoft.com/office/drawing/2014/main" id="{3F174D03-B5DC-4DFB-9ADD-E46E970B37EE}"/>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0D8B9CC5-B3F4-442C-BAC6-CA5D3175D49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26</a:t>
            </a:fld>
            <a:endParaRPr lang="en-US" dirty="0"/>
          </a:p>
        </p:txBody>
      </p:sp>
    </p:spTree>
    <p:extLst>
      <p:ext uri="{BB962C8B-B14F-4D97-AF65-F5344CB8AC3E}">
        <p14:creationId xmlns:p14="http://schemas.microsoft.com/office/powerpoint/2010/main" val="610344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1670610"/>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4" eaLnBrk="1" hangingPunct="1">
              <a:defRPr/>
            </a:pPr>
            <a:r>
              <a:rPr lang="en-US" sz="1800" dirty="0"/>
              <a:t>Exact or approximate</a:t>
            </a:r>
          </a:p>
          <a:p>
            <a:pPr eaLnBrk="1" hangingPunct="1">
              <a:defRPr/>
            </a:pPr>
            <a:endParaRPr lang="en-US" sz="2400" dirty="0"/>
          </a:p>
        </p:txBody>
      </p:sp>
      <p:sp>
        <p:nvSpPr>
          <p:cNvPr id="9" name="Footer Placeholder 1">
            <a:extLst>
              <a:ext uri="{FF2B5EF4-FFF2-40B4-BE49-F238E27FC236}">
                <a16:creationId xmlns:a16="http://schemas.microsoft.com/office/drawing/2014/main" id="{40B5AA97-CD4B-4C42-97B6-7DD1B1AB1403}"/>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3" name="Espace réservé du numéro de diapositive 2">
            <a:extLst>
              <a:ext uri="{FF2B5EF4-FFF2-40B4-BE49-F238E27FC236}">
                <a16:creationId xmlns:a16="http://schemas.microsoft.com/office/drawing/2014/main" id="{2A1F78A1-080C-48F7-87FE-965E4E5990C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260</a:t>
            </a:fld>
            <a:endParaRPr lang="en-US" dirty="0"/>
          </a:p>
        </p:txBody>
      </p:sp>
      <p:sp>
        <p:nvSpPr>
          <p:cNvPr id="6" name="Title 1">
            <a:extLst>
              <a:ext uri="{FF2B5EF4-FFF2-40B4-BE49-F238E27FC236}">
                <a16:creationId xmlns:a16="http://schemas.microsoft.com/office/drawing/2014/main" id="{D9147BC2-9559-4B61-9C92-B27864A19FBC}"/>
              </a:ext>
            </a:extLst>
          </p:cNvPr>
          <p:cNvSpPr txBox="1">
            <a:spLocks/>
          </p:cNvSpPr>
          <p:nvPr/>
        </p:nvSpPr>
        <p:spPr>
          <a:xfrm>
            <a:off x="248089" y="659313"/>
            <a:ext cx="8928329" cy="1066800"/>
          </a:xfrm>
          <a:prstGeom prst="rect">
            <a:avLst/>
          </a:prstGeom>
        </p:spPr>
        <p:txBody>
          <a:bodyPr vert="horz" anchor="ctr">
            <a:normAutofit fontScale="97500" lnSpcReduction="100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300" dirty="0">
                <a:solidFill>
                  <a:schemeClr val="tx1"/>
                </a:solidFill>
              </a:rPr>
              <a:t>Need for Interactive Analytics</a:t>
            </a:r>
          </a:p>
          <a:p>
            <a:r>
              <a:rPr lang="en-US" dirty="0">
                <a:solidFill>
                  <a:schemeClr val="bg1"/>
                </a:solidFill>
              </a:rPr>
              <a:t>exact</a:t>
            </a:r>
          </a:p>
        </p:txBody>
      </p:sp>
    </p:spTree>
    <p:extLst>
      <p:ext uri="{BB962C8B-B14F-4D97-AF65-F5344CB8AC3E}">
        <p14:creationId xmlns:p14="http://schemas.microsoft.com/office/powerpoint/2010/main" val="74561382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1670610"/>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3" eaLnBrk="1" hangingPunct="1">
              <a:defRPr/>
            </a:pPr>
            <a:r>
              <a:rPr lang="en-US" sz="2000" dirty="0"/>
              <a:t>Tree-based indexes</a:t>
            </a:r>
          </a:p>
          <a:p>
            <a:pPr eaLnBrk="1" hangingPunct="1">
              <a:defRPr/>
            </a:pPr>
            <a:endParaRPr lang="en-US" sz="2400" dirty="0"/>
          </a:p>
        </p:txBody>
      </p:sp>
      <p:sp>
        <p:nvSpPr>
          <p:cNvPr id="9" name="Footer Placeholder 1">
            <a:extLst>
              <a:ext uri="{FF2B5EF4-FFF2-40B4-BE49-F238E27FC236}">
                <a16:creationId xmlns:a16="http://schemas.microsoft.com/office/drawing/2014/main" id="{E7A22D54-58CC-42B9-ADC0-62980A3983F4}"/>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pic>
        <p:nvPicPr>
          <p:cNvPr id="11" name="Picture 1">
            <a:extLst>
              <a:ext uri="{FF2B5EF4-FFF2-40B4-BE49-F238E27FC236}">
                <a16:creationId xmlns:a16="http://schemas.microsoft.com/office/drawing/2014/main" id="{1A4B48CA-5BE9-4AA0-B8BF-AD56CEC2EF7F}"/>
              </a:ext>
            </a:extLst>
          </p:cNvPr>
          <p:cNvPicPr>
            <a:picLocks noChangeAspect="1"/>
          </p:cNvPicPr>
          <p:nvPr/>
        </p:nvPicPr>
        <p:blipFill rotWithShape="1">
          <a:blip r:embed="rId3"/>
          <a:srcRect r="9205"/>
          <a:stretch/>
        </p:blipFill>
        <p:spPr>
          <a:xfrm>
            <a:off x="74723" y="4346395"/>
            <a:ext cx="4671849" cy="1988985"/>
          </a:xfrm>
          <a:prstGeom prst="rect">
            <a:avLst/>
          </a:prstGeom>
        </p:spPr>
      </p:pic>
      <p:sp>
        <p:nvSpPr>
          <p:cNvPr id="17" name="Rectangle 16">
            <a:extLst>
              <a:ext uri="{FF2B5EF4-FFF2-40B4-BE49-F238E27FC236}">
                <a16:creationId xmlns:a16="http://schemas.microsoft.com/office/drawing/2014/main" id="{B28BAC0F-2564-4AF9-ACB3-1A91F0F951EA}"/>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6C2EF1D8-E573-4D88-B397-91E1BFB4CC15}"/>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9F93649F-7833-412F-9098-5EF045FFB6FC}"/>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A96133FF-EFC0-4F30-A4C7-D2858CB4BFCC}"/>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sp>
        <p:nvSpPr>
          <p:cNvPr id="21" name="Google Shape;5246;p92">
            <a:extLst>
              <a:ext uri="{FF2B5EF4-FFF2-40B4-BE49-F238E27FC236}">
                <a16:creationId xmlns:a16="http://schemas.microsoft.com/office/drawing/2014/main" id="{028F176F-0CAE-49BF-9FE9-C6FB63654E58}"/>
              </a:ext>
            </a:extLst>
          </p:cNvPr>
          <p:cNvSpPr/>
          <p:nvPr/>
        </p:nvSpPr>
        <p:spPr>
          <a:xfrm>
            <a:off x="5516536" y="6127426"/>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 name="Google Shape;5247;p92">
            <a:extLst>
              <a:ext uri="{FF2B5EF4-FFF2-40B4-BE49-F238E27FC236}">
                <a16:creationId xmlns:a16="http://schemas.microsoft.com/office/drawing/2014/main" id="{64C5BD58-B0D9-47BF-B621-FBC83BF63DC1}"/>
              </a:ext>
            </a:extLst>
          </p:cNvPr>
          <p:cNvSpPr/>
          <p:nvPr/>
        </p:nvSpPr>
        <p:spPr>
          <a:xfrm>
            <a:off x="5688188" y="624812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 name="Google Shape;5248;p92">
            <a:extLst>
              <a:ext uri="{FF2B5EF4-FFF2-40B4-BE49-F238E27FC236}">
                <a16:creationId xmlns:a16="http://schemas.microsoft.com/office/drawing/2014/main" id="{A56A79E4-3AEC-4E89-BDD3-A53C7899803A}"/>
              </a:ext>
            </a:extLst>
          </p:cNvPr>
          <p:cNvSpPr/>
          <p:nvPr/>
        </p:nvSpPr>
        <p:spPr>
          <a:xfrm>
            <a:off x="5897389" y="6331138"/>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 name="Google Shape;5249;p92">
            <a:extLst>
              <a:ext uri="{FF2B5EF4-FFF2-40B4-BE49-F238E27FC236}">
                <a16:creationId xmlns:a16="http://schemas.microsoft.com/office/drawing/2014/main" id="{551D36CF-4204-446E-8942-25401FE3E01A}"/>
              </a:ext>
            </a:extLst>
          </p:cNvPr>
          <p:cNvSpPr/>
          <p:nvPr/>
        </p:nvSpPr>
        <p:spPr>
          <a:xfrm>
            <a:off x="6149388" y="624812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 name="Google Shape;5250;p92">
            <a:extLst>
              <a:ext uri="{FF2B5EF4-FFF2-40B4-BE49-F238E27FC236}">
                <a16:creationId xmlns:a16="http://schemas.microsoft.com/office/drawing/2014/main" id="{297D9AB6-5AF4-4762-B094-B5B58828EB94}"/>
              </a:ext>
            </a:extLst>
          </p:cNvPr>
          <p:cNvSpPr/>
          <p:nvPr/>
        </p:nvSpPr>
        <p:spPr>
          <a:xfrm>
            <a:off x="7181992" y="63141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 name="Google Shape;5251;p92">
            <a:extLst>
              <a:ext uri="{FF2B5EF4-FFF2-40B4-BE49-F238E27FC236}">
                <a16:creationId xmlns:a16="http://schemas.microsoft.com/office/drawing/2014/main" id="{4F3D2C97-D282-4A14-837F-571852126385}"/>
              </a:ext>
            </a:extLst>
          </p:cNvPr>
          <p:cNvSpPr/>
          <p:nvPr/>
        </p:nvSpPr>
        <p:spPr>
          <a:xfrm>
            <a:off x="7585566" y="630547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 name="Google Shape;5252;p92">
            <a:extLst>
              <a:ext uri="{FF2B5EF4-FFF2-40B4-BE49-F238E27FC236}">
                <a16:creationId xmlns:a16="http://schemas.microsoft.com/office/drawing/2014/main" id="{A0737EA5-93D1-4C75-B498-4A1C7CB92F64}"/>
              </a:ext>
            </a:extLst>
          </p:cNvPr>
          <p:cNvSpPr/>
          <p:nvPr/>
        </p:nvSpPr>
        <p:spPr>
          <a:xfrm>
            <a:off x="7949942" y="634980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 name="Google Shape;5253;p92">
            <a:extLst>
              <a:ext uri="{FF2B5EF4-FFF2-40B4-BE49-F238E27FC236}">
                <a16:creationId xmlns:a16="http://schemas.microsoft.com/office/drawing/2014/main" id="{89B865E1-E07F-41CF-9123-7A153864ACC3}"/>
              </a:ext>
            </a:extLst>
          </p:cNvPr>
          <p:cNvSpPr/>
          <p:nvPr/>
        </p:nvSpPr>
        <p:spPr>
          <a:xfrm>
            <a:off x="7780182" y="621380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 name="Google Shape;5254;p92">
            <a:extLst>
              <a:ext uri="{FF2B5EF4-FFF2-40B4-BE49-F238E27FC236}">
                <a16:creationId xmlns:a16="http://schemas.microsoft.com/office/drawing/2014/main" id="{72825888-D00A-4ECF-8991-8A038783DD12}"/>
              </a:ext>
            </a:extLst>
          </p:cNvPr>
          <p:cNvSpPr/>
          <p:nvPr/>
        </p:nvSpPr>
        <p:spPr>
          <a:xfrm>
            <a:off x="8078097" y="623681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 name="Google Shape;5255;p92">
            <a:extLst>
              <a:ext uri="{FF2B5EF4-FFF2-40B4-BE49-F238E27FC236}">
                <a16:creationId xmlns:a16="http://schemas.microsoft.com/office/drawing/2014/main" id="{F188FBF3-F2EA-46EB-AE86-A86E8F6C90C4}"/>
              </a:ext>
            </a:extLst>
          </p:cNvPr>
          <p:cNvSpPr/>
          <p:nvPr/>
        </p:nvSpPr>
        <p:spPr>
          <a:xfrm>
            <a:off x="6319550" y="621563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 name="Google Shape;5256;p92">
            <a:extLst>
              <a:ext uri="{FF2B5EF4-FFF2-40B4-BE49-F238E27FC236}">
                <a16:creationId xmlns:a16="http://schemas.microsoft.com/office/drawing/2014/main" id="{93DD8832-EFE4-4D67-A134-CE41A7A2F0E2}"/>
              </a:ext>
            </a:extLst>
          </p:cNvPr>
          <p:cNvSpPr/>
          <p:nvPr/>
        </p:nvSpPr>
        <p:spPr>
          <a:xfrm>
            <a:off x="6791340" y="6275038"/>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 name="Google Shape;5257;p92">
            <a:extLst>
              <a:ext uri="{FF2B5EF4-FFF2-40B4-BE49-F238E27FC236}">
                <a16:creationId xmlns:a16="http://schemas.microsoft.com/office/drawing/2014/main" id="{C2F7BFF8-DBFE-4E5A-B37F-76318DCEF451}"/>
              </a:ext>
            </a:extLst>
          </p:cNvPr>
          <p:cNvSpPr/>
          <p:nvPr/>
        </p:nvSpPr>
        <p:spPr>
          <a:xfrm>
            <a:off x="6995992" y="626804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 name="Google Shape;5258;p92">
            <a:extLst>
              <a:ext uri="{FF2B5EF4-FFF2-40B4-BE49-F238E27FC236}">
                <a16:creationId xmlns:a16="http://schemas.microsoft.com/office/drawing/2014/main" id="{1F0EF481-B2AC-4FBC-BDC0-575E00425F38}"/>
              </a:ext>
            </a:extLst>
          </p:cNvPr>
          <p:cNvSpPr/>
          <p:nvPr/>
        </p:nvSpPr>
        <p:spPr>
          <a:xfrm>
            <a:off x="6559798" y="6335748"/>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 name="Google Shape;5259;p92">
            <a:extLst>
              <a:ext uri="{FF2B5EF4-FFF2-40B4-BE49-F238E27FC236}">
                <a16:creationId xmlns:a16="http://schemas.microsoft.com/office/drawing/2014/main" id="{B8023D95-F59D-4DF8-9CD5-E068FC9B9F7A}"/>
              </a:ext>
            </a:extLst>
          </p:cNvPr>
          <p:cNvSpPr/>
          <p:nvPr/>
        </p:nvSpPr>
        <p:spPr>
          <a:xfrm>
            <a:off x="7305300" y="6210358"/>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 name="Google Shape;5281;p92">
            <a:extLst>
              <a:ext uri="{FF2B5EF4-FFF2-40B4-BE49-F238E27FC236}">
                <a16:creationId xmlns:a16="http://schemas.microsoft.com/office/drawing/2014/main" id="{A65441F2-E3B0-487B-96CF-BA4F483B01ED}"/>
              </a:ext>
            </a:extLst>
          </p:cNvPr>
          <p:cNvSpPr/>
          <p:nvPr/>
        </p:nvSpPr>
        <p:spPr>
          <a:xfrm>
            <a:off x="6906544" y="4222984"/>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 name="Google Shape;5282;p92">
            <a:extLst>
              <a:ext uri="{FF2B5EF4-FFF2-40B4-BE49-F238E27FC236}">
                <a16:creationId xmlns:a16="http://schemas.microsoft.com/office/drawing/2014/main" id="{AF43ADF1-3693-4526-9304-39696CA2749A}"/>
              </a:ext>
            </a:extLst>
          </p:cNvPr>
          <p:cNvSpPr txBox="1"/>
          <p:nvPr/>
        </p:nvSpPr>
        <p:spPr>
          <a:xfrm>
            <a:off x="6808710" y="385987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 name="Google Shape;5294;p92">
            <a:extLst>
              <a:ext uri="{FF2B5EF4-FFF2-40B4-BE49-F238E27FC236}">
                <a16:creationId xmlns:a16="http://schemas.microsoft.com/office/drawing/2014/main" id="{B28896F9-F51E-4D49-9031-D4D5DD1692C1}"/>
              </a:ext>
            </a:extLst>
          </p:cNvPr>
          <p:cNvSpPr/>
          <p:nvPr/>
        </p:nvSpPr>
        <p:spPr>
          <a:xfrm>
            <a:off x="5688200" y="4363376"/>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9" name="Google Shape;5295;p92">
            <a:extLst>
              <a:ext uri="{FF2B5EF4-FFF2-40B4-BE49-F238E27FC236}">
                <a16:creationId xmlns:a16="http://schemas.microsoft.com/office/drawing/2014/main" id="{36BC86E4-F0A9-46D1-8695-DAA27FF1356B}"/>
              </a:ext>
            </a:extLst>
          </p:cNvPr>
          <p:cNvSpPr/>
          <p:nvPr/>
        </p:nvSpPr>
        <p:spPr>
          <a:xfrm>
            <a:off x="6607964" y="4843058"/>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0" name="Google Shape;5296;p92">
            <a:extLst>
              <a:ext uri="{FF2B5EF4-FFF2-40B4-BE49-F238E27FC236}">
                <a16:creationId xmlns:a16="http://schemas.microsoft.com/office/drawing/2014/main" id="{87E05DF5-C577-4F00-B963-13D28FAC6794}"/>
              </a:ext>
            </a:extLst>
          </p:cNvPr>
          <p:cNvCxnSpPr>
            <a:cxnSpLocks/>
            <a:stCxn id="45" idx="3"/>
            <a:endCxn id="39" idx="0"/>
          </p:cNvCxnSpPr>
          <p:nvPr/>
        </p:nvCxnSpPr>
        <p:spPr>
          <a:xfrm flipH="1">
            <a:off x="6715164" y="466820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 name="Google Shape;5298;p92">
            <a:extLst>
              <a:ext uri="{FF2B5EF4-FFF2-40B4-BE49-F238E27FC236}">
                <a16:creationId xmlns:a16="http://schemas.microsoft.com/office/drawing/2014/main" id="{6B03238D-4D28-4C65-ADDE-F4C758EF336B}"/>
              </a:ext>
            </a:extLst>
          </p:cNvPr>
          <p:cNvCxnSpPr>
            <a:cxnSpLocks/>
            <a:stCxn id="45" idx="5"/>
          </p:cNvCxnSpPr>
          <p:nvPr/>
        </p:nvCxnSpPr>
        <p:spPr>
          <a:xfrm>
            <a:off x="7040287" y="4668202"/>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 name="Google Shape;5299;p92">
            <a:extLst>
              <a:ext uri="{FF2B5EF4-FFF2-40B4-BE49-F238E27FC236}">
                <a16:creationId xmlns:a16="http://schemas.microsoft.com/office/drawing/2014/main" id="{9653D9B2-A89B-4ED5-858C-A3B4EE856D05}"/>
              </a:ext>
            </a:extLst>
          </p:cNvPr>
          <p:cNvSpPr/>
          <p:nvPr/>
        </p:nvSpPr>
        <p:spPr>
          <a:xfrm>
            <a:off x="6746433" y="5182356"/>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3" name="Google Shape;5300;p92">
            <a:extLst>
              <a:ext uri="{FF2B5EF4-FFF2-40B4-BE49-F238E27FC236}">
                <a16:creationId xmlns:a16="http://schemas.microsoft.com/office/drawing/2014/main" id="{E8DC8F49-2DF2-4E26-AE0E-3440E45BC862}"/>
              </a:ext>
            </a:extLst>
          </p:cNvPr>
          <p:cNvCxnSpPr>
            <a:cxnSpLocks/>
            <a:stCxn id="39" idx="3"/>
          </p:cNvCxnSpPr>
          <p:nvPr/>
        </p:nvCxnSpPr>
        <p:spPr>
          <a:xfrm flipH="1">
            <a:off x="6437733" y="4975443"/>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 name="Google Shape;5301;p92">
            <a:extLst>
              <a:ext uri="{FF2B5EF4-FFF2-40B4-BE49-F238E27FC236}">
                <a16:creationId xmlns:a16="http://schemas.microsoft.com/office/drawing/2014/main" id="{EEEDC5B9-BD60-4DA9-9050-CA34E364372A}"/>
              </a:ext>
            </a:extLst>
          </p:cNvPr>
          <p:cNvCxnSpPr>
            <a:cxnSpLocks/>
          </p:cNvCxnSpPr>
          <p:nvPr/>
        </p:nvCxnSpPr>
        <p:spPr>
          <a:xfrm>
            <a:off x="6761166" y="4998159"/>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 name="Google Shape;5297;p92">
            <a:extLst>
              <a:ext uri="{FF2B5EF4-FFF2-40B4-BE49-F238E27FC236}">
                <a16:creationId xmlns:a16="http://schemas.microsoft.com/office/drawing/2014/main" id="{9610ED41-E6A6-4C5C-861C-0EB15446D5A0}"/>
              </a:ext>
            </a:extLst>
          </p:cNvPr>
          <p:cNvSpPr/>
          <p:nvPr/>
        </p:nvSpPr>
        <p:spPr>
          <a:xfrm>
            <a:off x="6847725" y="453402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6" name="Google Shape;5302;p92">
            <a:extLst>
              <a:ext uri="{FF2B5EF4-FFF2-40B4-BE49-F238E27FC236}">
                <a16:creationId xmlns:a16="http://schemas.microsoft.com/office/drawing/2014/main" id="{7BD8F33F-DEC4-4943-BD5C-43F1C6919213}"/>
              </a:ext>
            </a:extLst>
          </p:cNvPr>
          <p:cNvCxnSpPr>
            <a:cxnSpLocks/>
            <a:stCxn id="42" idx="3"/>
            <a:endCxn id="48" idx="0"/>
          </p:cNvCxnSpPr>
          <p:nvPr/>
        </p:nvCxnSpPr>
        <p:spPr>
          <a:xfrm flipH="1">
            <a:off x="6701658" y="5295280"/>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 name="Google Shape;5304;p92">
            <a:extLst>
              <a:ext uri="{FF2B5EF4-FFF2-40B4-BE49-F238E27FC236}">
                <a16:creationId xmlns:a16="http://schemas.microsoft.com/office/drawing/2014/main" id="{76C2E6E2-67D7-48A0-B371-A26289C07B91}"/>
              </a:ext>
            </a:extLst>
          </p:cNvPr>
          <p:cNvCxnSpPr>
            <a:cxnSpLocks/>
            <a:stCxn id="42" idx="5"/>
          </p:cNvCxnSpPr>
          <p:nvPr/>
        </p:nvCxnSpPr>
        <p:spPr>
          <a:xfrm>
            <a:off x="6898537" y="529528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 name="Google Shape;5303;p92">
            <a:extLst>
              <a:ext uri="{FF2B5EF4-FFF2-40B4-BE49-F238E27FC236}">
                <a16:creationId xmlns:a16="http://schemas.microsoft.com/office/drawing/2014/main" id="{6C2E15D1-6E3C-4F63-91D9-CA0F6D36FF9C}"/>
              </a:ext>
            </a:extLst>
          </p:cNvPr>
          <p:cNvSpPr/>
          <p:nvPr/>
        </p:nvSpPr>
        <p:spPr>
          <a:xfrm>
            <a:off x="6595656" y="5450146"/>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9" name="Google Shape;5305;p92">
            <a:extLst>
              <a:ext uri="{FF2B5EF4-FFF2-40B4-BE49-F238E27FC236}">
                <a16:creationId xmlns:a16="http://schemas.microsoft.com/office/drawing/2014/main" id="{78A59F9E-A571-4719-BA61-6574C44D0B68}"/>
              </a:ext>
            </a:extLst>
          </p:cNvPr>
          <p:cNvCxnSpPr>
            <a:cxnSpLocks/>
            <a:stCxn id="51" idx="3"/>
            <a:endCxn id="52" idx="0"/>
          </p:cNvCxnSpPr>
          <p:nvPr/>
        </p:nvCxnSpPr>
        <p:spPr>
          <a:xfrm flipH="1">
            <a:off x="6119956" y="5230451"/>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 name="Google Shape;5308;p92">
            <a:extLst>
              <a:ext uri="{FF2B5EF4-FFF2-40B4-BE49-F238E27FC236}">
                <a16:creationId xmlns:a16="http://schemas.microsoft.com/office/drawing/2014/main" id="{75616B11-97B7-404B-8EF0-E5748AFB81E3}"/>
              </a:ext>
            </a:extLst>
          </p:cNvPr>
          <p:cNvCxnSpPr>
            <a:cxnSpLocks/>
          </p:cNvCxnSpPr>
          <p:nvPr/>
        </p:nvCxnSpPr>
        <p:spPr>
          <a:xfrm>
            <a:off x="6399352" y="5234456"/>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 name="Google Shape;5306;p92">
            <a:extLst>
              <a:ext uri="{FF2B5EF4-FFF2-40B4-BE49-F238E27FC236}">
                <a16:creationId xmlns:a16="http://schemas.microsoft.com/office/drawing/2014/main" id="{B0139C11-7EBE-46C5-8C57-B9C81EFB647F}"/>
              </a:ext>
            </a:extLst>
          </p:cNvPr>
          <p:cNvSpPr/>
          <p:nvPr/>
        </p:nvSpPr>
        <p:spPr>
          <a:xfrm>
            <a:off x="6302881" y="5117527"/>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2" name="Google Shape;5307;p92">
            <a:extLst>
              <a:ext uri="{FF2B5EF4-FFF2-40B4-BE49-F238E27FC236}">
                <a16:creationId xmlns:a16="http://schemas.microsoft.com/office/drawing/2014/main" id="{F95332ED-842E-4AEA-8651-6775C3763E09}"/>
              </a:ext>
            </a:extLst>
          </p:cNvPr>
          <p:cNvSpPr/>
          <p:nvPr/>
        </p:nvSpPr>
        <p:spPr>
          <a:xfrm>
            <a:off x="6014009" y="5446954"/>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 name="Google Shape;5309;p92">
            <a:extLst>
              <a:ext uri="{FF2B5EF4-FFF2-40B4-BE49-F238E27FC236}">
                <a16:creationId xmlns:a16="http://schemas.microsoft.com/office/drawing/2014/main" id="{50733027-A21B-4172-A69B-524EC2AD63C2}"/>
              </a:ext>
            </a:extLst>
          </p:cNvPr>
          <p:cNvSpPr/>
          <p:nvPr/>
        </p:nvSpPr>
        <p:spPr>
          <a:xfrm>
            <a:off x="6341693" y="548371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4" name="Google Shape;5310;p92">
            <a:extLst>
              <a:ext uri="{FF2B5EF4-FFF2-40B4-BE49-F238E27FC236}">
                <a16:creationId xmlns:a16="http://schemas.microsoft.com/office/drawing/2014/main" id="{6F6D858D-FC30-499D-8B70-621CC5F46C1A}"/>
              </a:ext>
            </a:extLst>
          </p:cNvPr>
          <p:cNvSpPr/>
          <p:nvPr/>
        </p:nvSpPr>
        <p:spPr>
          <a:xfrm>
            <a:off x="6916608" y="54854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5" name="Google Shape;5312;p92">
            <a:extLst>
              <a:ext uri="{FF2B5EF4-FFF2-40B4-BE49-F238E27FC236}">
                <a16:creationId xmlns:a16="http://schemas.microsoft.com/office/drawing/2014/main" id="{A6F5D6E1-2254-4A3A-90AF-BEF737F50C04}"/>
              </a:ext>
            </a:extLst>
          </p:cNvPr>
          <p:cNvSpPr/>
          <p:nvPr/>
        </p:nvSpPr>
        <p:spPr>
          <a:xfrm>
            <a:off x="7149501" y="485432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6" name="Google Shape;5313;p92">
            <a:extLst>
              <a:ext uri="{FF2B5EF4-FFF2-40B4-BE49-F238E27FC236}">
                <a16:creationId xmlns:a16="http://schemas.microsoft.com/office/drawing/2014/main" id="{9C00BFD0-8AA1-49AB-875D-C400FCD149CB}"/>
              </a:ext>
            </a:extLst>
          </p:cNvPr>
          <p:cNvCxnSpPr>
            <a:cxnSpLocks/>
          </p:cNvCxnSpPr>
          <p:nvPr/>
        </p:nvCxnSpPr>
        <p:spPr>
          <a:xfrm flipH="1">
            <a:off x="7093366" y="5004234"/>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 name="Google Shape;5314;p92">
            <a:extLst>
              <a:ext uri="{FF2B5EF4-FFF2-40B4-BE49-F238E27FC236}">
                <a16:creationId xmlns:a16="http://schemas.microsoft.com/office/drawing/2014/main" id="{370F8CE0-056F-4D73-A69B-170A7B98743B}"/>
              </a:ext>
            </a:extLst>
          </p:cNvPr>
          <p:cNvCxnSpPr>
            <a:cxnSpLocks/>
            <a:endCxn id="59" idx="0"/>
          </p:cNvCxnSpPr>
          <p:nvPr/>
        </p:nvCxnSpPr>
        <p:spPr>
          <a:xfrm>
            <a:off x="7340549" y="499201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8" name="Google Shape;5316;p92">
            <a:extLst>
              <a:ext uri="{FF2B5EF4-FFF2-40B4-BE49-F238E27FC236}">
                <a16:creationId xmlns:a16="http://schemas.microsoft.com/office/drawing/2014/main" id="{FB54AADD-D9D0-497C-86B8-CA27CDED5254}"/>
              </a:ext>
            </a:extLst>
          </p:cNvPr>
          <p:cNvSpPr/>
          <p:nvPr/>
        </p:nvSpPr>
        <p:spPr>
          <a:xfrm>
            <a:off x="7000266" y="5200591"/>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9" name="Google Shape;5315;p92">
            <a:extLst>
              <a:ext uri="{FF2B5EF4-FFF2-40B4-BE49-F238E27FC236}">
                <a16:creationId xmlns:a16="http://schemas.microsoft.com/office/drawing/2014/main" id="{45C0A813-D383-402E-AB11-4D12DAD9BCF8}"/>
              </a:ext>
            </a:extLst>
          </p:cNvPr>
          <p:cNvSpPr/>
          <p:nvPr/>
        </p:nvSpPr>
        <p:spPr>
          <a:xfrm>
            <a:off x="7350761" y="5179895"/>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61" name="Google Shape;5320;p92">
            <a:extLst>
              <a:ext uri="{FF2B5EF4-FFF2-40B4-BE49-F238E27FC236}">
                <a16:creationId xmlns:a16="http://schemas.microsoft.com/office/drawing/2014/main" id="{A580EAEE-52D3-4CD2-B526-7E5185CA4EA2}"/>
              </a:ext>
            </a:extLst>
          </p:cNvPr>
          <p:cNvSpPr/>
          <p:nvPr/>
        </p:nvSpPr>
        <p:spPr>
          <a:xfrm>
            <a:off x="5942988" y="5370521"/>
            <a:ext cx="346243" cy="286689"/>
          </a:xfrm>
          <a:prstGeom prst="ellipse">
            <a:avLst/>
          </a:prstGeom>
          <a:noFill/>
          <a:ln w="28575" cap="flat" cmpd="sng">
            <a:solidFill>
              <a:srgbClr val="C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62" name="Google Shape;5321;p92">
            <a:extLst>
              <a:ext uri="{FF2B5EF4-FFF2-40B4-BE49-F238E27FC236}">
                <a16:creationId xmlns:a16="http://schemas.microsoft.com/office/drawing/2014/main" id="{7C2A3B85-A9AC-4E53-947E-342C4C6C5E2C}"/>
              </a:ext>
            </a:extLst>
          </p:cNvPr>
          <p:cNvCxnSpPr>
            <a:cxnSpLocks/>
          </p:cNvCxnSpPr>
          <p:nvPr/>
        </p:nvCxnSpPr>
        <p:spPr>
          <a:xfrm>
            <a:off x="6686090" y="5537344"/>
            <a:ext cx="86443" cy="583548"/>
          </a:xfrm>
          <a:prstGeom prst="straightConnector1">
            <a:avLst/>
          </a:prstGeom>
          <a:noFill/>
          <a:ln w="9525" cap="flat" cmpd="sng">
            <a:solidFill>
              <a:schemeClr val="dk2"/>
            </a:solidFill>
            <a:prstDash val="solid"/>
            <a:round/>
            <a:headEnd type="none" w="sm" len="sm"/>
            <a:tailEnd type="none" w="sm" len="sm"/>
          </a:ln>
        </p:spPr>
      </p:cxnSp>
      <p:sp>
        <p:nvSpPr>
          <p:cNvPr id="74" name="Google Shape;5320;p92">
            <a:extLst>
              <a:ext uri="{FF2B5EF4-FFF2-40B4-BE49-F238E27FC236}">
                <a16:creationId xmlns:a16="http://schemas.microsoft.com/office/drawing/2014/main" id="{A5C61853-96EB-48C5-B4FA-2A482917072B}"/>
              </a:ext>
            </a:extLst>
          </p:cNvPr>
          <p:cNvSpPr/>
          <p:nvPr/>
        </p:nvSpPr>
        <p:spPr>
          <a:xfrm>
            <a:off x="6824995" y="5401993"/>
            <a:ext cx="319920" cy="255217"/>
          </a:xfrm>
          <a:prstGeom prst="ellipse">
            <a:avLst/>
          </a:prstGeom>
          <a:noFill/>
          <a:ln w="28575" cap="flat" cmpd="sng">
            <a:solidFill>
              <a:srgbClr val="C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697" name="Espace réservé du numéro de diapositive 242696">
            <a:extLst>
              <a:ext uri="{FF2B5EF4-FFF2-40B4-BE49-F238E27FC236}">
                <a16:creationId xmlns:a16="http://schemas.microsoft.com/office/drawing/2014/main" id="{726C981C-2C81-470D-ADAF-57801AC630A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261</a:t>
            </a:fld>
            <a:endParaRPr lang="en-US" dirty="0"/>
          </a:p>
        </p:txBody>
      </p:sp>
      <p:sp>
        <p:nvSpPr>
          <p:cNvPr id="63" name="Title 1">
            <a:extLst>
              <a:ext uri="{FF2B5EF4-FFF2-40B4-BE49-F238E27FC236}">
                <a16:creationId xmlns:a16="http://schemas.microsoft.com/office/drawing/2014/main" id="{FB904B87-7F77-495C-85B9-CA2C30C1FC7B}"/>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82118011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1670610"/>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3" eaLnBrk="1" hangingPunct="1">
              <a:defRPr/>
            </a:pPr>
            <a:r>
              <a:rPr lang="en-US" sz="2000" dirty="0"/>
              <a:t>Tree-based indexes</a:t>
            </a:r>
          </a:p>
          <a:p>
            <a:pPr eaLnBrk="1" hangingPunct="1">
              <a:defRPr/>
            </a:pPr>
            <a:endParaRPr lang="en-US" sz="2400" dirty="0"/>
          </a:p>
        </p:txBody>
      </p:sp>
      <p:sp>
        <p:nvSpPr>
          <p:cNvPr id="9" name="Footer Placeholder 1">
            <a:extLst>
              <a:ext uri="{FF2B5EF4-FFF2-40B4-BE49-F238E27FC236}">
                <a16:creationId xmlns:a16="http://schemas.microsoft.com/office/drawing/2014/main" id="{E7A22D54-58CC-42B9-ADC0-62980A3983F4}"/>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pic>
        <p:nvPicPr>
          <p:cNvPr id="11" name="Picture 1">
            <a:extLst>
              <a:ext uri="{FF2B5EF4-FFF2-40B4-BE49-F238E27FC236}">
                <a16:creationId xmlns:a16="http://schemas.microsoft.com/office/drawing/2014/main" id="{1A4B48CA-5BE9-4AA0-B8BF-AD56CEC2EF7F}"/>
              </a:ext>
            </a:extLst>
          </p:cNvPr>
          <p:cNvPicPr>
            <a:picLocks noChangeAspect="1"/>
          </p:cNvPicPr>
          <p:nvPr/>
        </p:nvPicPr>
        <p:blipFill rotWithShape="1">
          <a:blip r:embed="rId3"/>
          <a:srcRect r="9205"/>
          <a:stretch/>
        </p:blipFill>
        <p:spPr>
          <a:xfrm>
            <a:off x="74723" y="4346395"/>
            <a:ext cx="4671849" cy="1988985"/>
          </a:xfrm>
          <a:prstGeom prst="rect">
            <a:avLst/>
          </a:prstGeom>
        </p:spPr>
      </p:pic>
      <p:sp>
        <p:nvSpPr>
          <p:cNvPr id="17" name="Rectangle 16">
            <a:extLst>
              <a:ext uri="{FF2B5EF4-FFF2-40B4-BE49-F238E27FC236}">
                <a16:creationId xmlns:a16="http://schemas.microsoft.com/office/drawing/2014/main" id="{B28BAC0F-2564-4AF9-ACB3-1A91F0F951EA}"/>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6C2EF1D8-E573-4D88-B397-91E1BFB4CC15}"/>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9F93649F-7833-412F-9098-5EF045FFB6FC}"/>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A96133FF-EFC0-4F30-A4C7-D2858CB4BFCC}"/>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sp>
        <p:nvSpPr>
          <p:cNvPr id="21" name="Google Shape;5246;p92">
            <a:extLst>
              <a:ext uri="{FF2B5EF4-FFF2-40B4-BE49-F238E27FC236}">
                <a16:creationId xmlns:a16="http://schemas.microsoft.com/office/drawing/2014/main" id="{028F176F-0CAE-49BF-9FE9-C6FB63654E58}"/>
              </a:ext>
            </a:extLst>
          </p:cNvPr>
          <p:cNvSpPr/>
          <p:nvPr/>
        </p:nvSpPr>
        <p:spPr>
          <a:xfrm>
            <a:off x="5516536" y="6127426"/>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 name="Google Shape;5247;p92">
            <a:extLst>
              <a:ext uri="{FF2B5EF4-FFF2-40B4-BE49-F238E27FC236}">
                <a16:creationId xmlns:a16="http://schemas.microsoft.com/office/drawing/2014/main" id="{64C5BD58-B0D9-47BF-B621-FBC83BF63DC1}"/>
              </a:ext>
            </a:extLst>
          </p:cNvPr>
          <p:cNvSpPr/>
          <p:nvPr/>
        </p:nvSpPr>
        <p:spPr>
          <a:xfrm>
            <a:off x="5688188" y="624812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 name="Google Shape;5248;p92">
            <a:extLst>
              <a:ext uri="{FF2B5EF4-FFF2-40B4-BE49-F238E27FC236}">
                <a16:creationId xmlns:a16="http://schemas.microsoft.com/office/drawing/2014/main" id="{A56A79E4-3AEC-4E89-BDD3-A53C7899803A}"/>
              </a:ext>
            </a:extLst>
          </p:cNvPr>
          <p:cNvSpPr/>
          <p:nvPr/>
        </p:nvSpPr>
        <p:spPr>
          <a:xfrm>
            <a:off x="5897389" y="6331138"/>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 name="Google Shape;5249;p92">
            <a:extLst>
              <a:ext uri="{FF2B5EF4-FFF2-40B4-BE49-F238E27FC236}">
                <a16:creationId xmlns:a16="http://schemas.microsoft.com/office/drawing/2014/main" id="{551D36CF-4204-446E-8942-25401FE3E01A}"/>
              </a:ext>
            </a:extLst>
          </p:cNvPr>
          <p:cNvSpPr/>
          <p:nvPr/>
        </p:nvSpPr>
        <p:spPr>
          <a:xfrm>
            <a:off x="6149388" y="624812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 name="Google Shape;5250;p92">
            <a:extLst>
              <a:ext uri="{FF2B5EF4-FFF2-40B4-BE49-F238E27FC236}">
                <a16:creationId xmlns:a16="http://schemas.microsoft.com/office/drawing/2014/main" id="{297D9AB6-5AF4-4762-B094-B5B58828EB94}"/>
              </a:ext>
            </a:extLst>
          </p:cNvPr>
          <p:cNvSpPr/>
          <p:nvPr/>
        </p:nvSpPr>
        <p:spPr>
          <a:xfrm>
            <a:off x="7181992" y="63141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 name="Google Shape;5251;p92">
            <a:extLst>
              <a:ext uri="{FF2B5EF4-FFF2-40B4-BE49-F238E27FC236}">
                <a16:creationId xmlns:a16="http://schemas.microsoft.com/office/drawing/2014/main" id="{4F3D2C97-D282-4A14-837F-571852126385}"/>
              </a:ext>
            </a:extLst>
          </p:cNvPr>
          <p:cNvSpPr/>
          <p:nvPr/>
        </p:nvSpPr>
        <p:spPr>
          <a:xfrm>
            <a:off x="7585566" y="630547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 name="Google Shape;5252;p92">
            <a:extLst>
              <a:ext uri="{FF2B5EF4-FFF2-40B4-BE49-F238E27FC236}">
                <a16:creationId xmlns:a16="http://schemas.microsoft.com/office/drawing/2014/main" id="{A0737EA5-93D1-4C75-B498-4A1C7CB92F64}"/>
              </a:ext>
            </a:extLst>
          </p:cNvPr>
          <p:cNvSpPr/>
          <p:nvPr/>
        </p:nvSpPr>
        <p:spPr>
          <a:xfrm>
            <a:off x="7949942" y="634980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 name="Google Shape;5253;p92">
            <a:extLst>
              <a:ext uri="{FF2B5EF4-FFF2-40B4-BE49-F238E27FC236}">
                <a16:creationId xmlns:a16="http://schemas.microsoft.com/office/drawing/2014/main" id="{89B865E1-E07F-41CF-9123-7A153864ACC3}"/>
              </a:ext>
            </a:extLst>
          </p:cNvPr>
          <p:cNvSpPr/>
          <p:nvPr/>
        </p:nvSpPr>
        <p:spPr>
          <a:xfrm>
            <a:off x="7780182" y="621380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 name="Google Shape;5254;p92">
            <a:extLst>
              <a:ext uri="{FF2B5EF4-FFF2-40B4-BE49-F238E27FC236}">
                <a16:creationId xmlns:a16="http://schemas.microsoft.com/office/drawing/2014/main" id="{72825888-D00A-4ECF-8991-8A038783DD12}"/>
              </a:ext>
            </a:extLst>
          </p:cNvPr>
          <p:cNvSpPr/>
          <p:nvPr/>
        </p:nvSpPr>
        <p:spPr>
          <a:xfrm>
            <a:off x="8078097" y="623681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 name="Google Shape;5255;p92">
            <a:extLst>
              <a:ext uri="{FF2B5EF4-FFF2-40B4-BE49-F238E27FC236}">
                <a16:creationId xmlns:a16="http://schemas.microsoft.com/office/drawing/2014/main" id="{F188FBF3-F2EA-46EB-AE86-A86E8F6C90C4}"/>
              </a:ext>
            </a:extLst>
          </p:cNvPr>
          <p:cNvSpPr/>
          <p:nvPr/>
        </p:nvSpPr>
        <p:spPr>
          <a:xfrm>
            <a:off x="6319550" y="621563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 name="Google Shape;5256;p92">
            <a:extLst>
              <a:ext uri="{FF2B5EF4-FFF2-40B4-BE49-F238E27FC236}">
                <a16:creationId xmlns:a16="http://schemas.microsoft.com/office/drawing/2014/main" id="{93DD8832-EFE4-4D67-A134-CE41A7A2F0E2}"/>
              </a:ext>
            </a:extLst>
          </p:cNvPr>
          <p:cNvSpPr/>
          <p:nvPr/>
        </p:nvSpPr>
        <p:spPr>
          <a:xfrm>
            <a:off x="6791340" y="6275038"/>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 name="Google Shape;5257;p92">
            <a:extLst>
              <a:ext uri="{FF2B5EF4-FFF2-40B4-BE49-F238E27FC236}">
                <a16:creationId xmlns:a16="http://schemas.microsoft.com/office/drawing/2014/main" id="{C2F7BFF8-DBFE-4E5A-B37F-76318DCEF451}"/>
              </a:ext>
            </a:extLst>
          </p:cNvPr>
          <p:cNvSpPr/>
          <p:nvPr/>
        </p:nvSpPr>
        <p:spPr>
          <a:xfrm>
            <a:off x="6995992" y="6268040"/>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 name="Google Shape;5258;p92">
            <a:extLst>
              <a:ext uri="{FF2B5EF4-FFF2-40B4-BE49-F238E27FC236}">
                <a16:creationId xmlns:a16="http://schemas.microsoft.com/office/drawing/2014/main" id="{1F0EF481-B2AC-4FBC-BDC0-575E00425F38}"/>
              </a:ext>
            </a:extLst>
          </p:cNvPr>
          <p:cNvSpPr/>
          <p:nvPr/>
        </p:nvSpPr>
        <p:spPr>
          <a:xfrm>
            <a:off x="6559798" y="6335748"/>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 name="Google Shape;5259;p92">
            <a:extLst>
              <a:ext uri="{FF2B5EF4-FFF2-40B4-BE49-F238E27FC236}">
                <a16:creationId xmlns:a16="http://schemas.microsoft.com/office/drawing/2014/main" id="{B8023D95-F59D-4DF8-9CD5-E068FC9B9F7A}"/>
              </a:ext>
            </a:extLst>
          </p:cNvPr>
          <p:cNvSpPr/>
          <p:nvPr/>
        </p:nvSpPr>
        <p:spPr>
          <a:xfrm>
            <a:off x="7305300" y="6210358"/>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 name="Google Shape;5281;p92">
            <a:extLst>
              <a:ext uri="{FF2B5EF4-FFF2-40B4-BE49-F238E27FC236}">
                <a16:creationId xmlns:a16="http://schemas.microsoft.com/office/drawing/2014/main" id="{A65441F2-E3B0-487B-96CF-BA4F483B01ED}"/>
              </a:ext>
            </a:extLst>
          </p:cNvPr>
          <p:cNvSpPr/>
          <p:nvPr/>
        </p:nvSpPr>
        <p:spPr>
          <a:xfrm>
            <a:off x="6906544" y="4222984"/>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 name="Google Shape;5282;p92">
            <a:extLst>
              <a:ext uri="{FF2B5EF4-FFF2-40B4-BE49-F238E27FC236}">
                <a16:creationId xmlns:a16="http://schemas.microsoft.com/office/drawing/2014/main" id="{AF43ADF1-3693-4526-9304-39696CA2749A}"/>
              </a:ext>
            </a:extLst>
          </p:cNvPr>
          <p:cNvSpPr txBox="1"/>
          <p:nvPr/>
        </p:nvSpPr>
        <p:spPr>
          <a:xfrm>
            <a:off x="6808710" y="385987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 name="Google Shape;5294;p92">
            <a:extLst>
              <a:ext uri="{FF2B5EF4-FFF2-40B4-BE49-F238E27FC236}">
                <a16:creationId xmlns:a16="http://schemas.microsoft.com/office/drawing/2014/main" id="{B28896F9-F51E-4D49-9031-D4D5DD1692C1}"/>
              </a:ext>
            </a:extLst>
          </p:cNvPr>
          <p:cNvSpPr/>
          <p:nvPr/>
        </p:nvSpPr>
        <p:spPr>
          <a:xfrm>
            <a:off x="5688200" y="4363376"/>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9" name="Google Shape;5295;p92">
            <a:extLst>
              <a:ext uri="{FF2B5EF4-FFF2-40B4-BE49-F238E27FC236}">
                <a16:creationId xmlns:a16="http://schemas.microsoft.com/office/drawing/2014/main" id="{36BC86E4-F0A9-46D1-8695-DAA27FF1356B}"/>
              </a:ext>
            </a:extLst>
          </p:cNvPr>
          <p:cNvSpPr/>
          <p:nvPr/>
        </p:nvSpPr>
        <p:spPr>
          <a:xfrm>
            <a:off x="6607964" y="4843058"/>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0" name="Google Shape;5296;p92">
            <a:extLst>
              <a:ext uri="{FF2B5EF4-FFF2-40B4-BE49-F238E27FC236}">
                <a16:creationId xmlns:a16="http://schemas.microsoft.com/office/drawing/2014/main" id="{87E05DF5-C577-4F00-B963-13D28FAC6794}"/>
              </a:ext>
            </a:extLst>
          </p:cNvPr>
          <p:cNvCxnSpPr>
            <a:cxnSpLocks/>
            <a:stCxn id="45" idx="3"/>
            <a:endCxn id="39" idx="0"/>
          </p:cNvCxnSpPr>
          <p:nvPr/>
        </p:nvCxnSpPr>
        <p:spPr>
          <a:xfrm flipH="1">
            <a:off x="6715164" y="466820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 name="Google Shape;5298;p92">
            <a:extLst>
              <a:ext uri="{FF2B5EF4-FFF2-40B4-BE49-F238E27FC236}">
                <a16:creationId xmlns:a16="http://schemas.microsoft.com/office/drawing/2014/main" id="{6B03238D-4D28-4C65-ADDE-F4C758EF336B}"/>
              </a:ext>
            </a:extLst>
          </p:cNvPr>
          <p:cNvCxnSpPr>
            <a:cxnSpLocks/>
            <a:stCxn id="45" idx="5"/>
          </p:cNvCxnSpPr>
          <p:nvPr/>
        </p:nvCxnSpPr>
        <p:spPr>
          <a:xfrm>
            <a:off x="7040287" y="4668202"/>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 name="Google Shape;5299;p92">
            <a:extLst>
              <a:ext uri="{FF2B5EF4-FFF2-40B4-BE49-F238E27FC236}">
                <a16:creationId xmlns:a16="http://schemas.microsoft.com/office/drawing/2014/main" id="{9653D9B2-A89B-4ED5-858C-A3B4EE856D05}"/>
              </a:ext>
            </a:extLst>
          </p:cNvPr>
          <p:cNvSpPr/>
          <p:nvPr/>
        </p:nvSpPr>
        <p:spPr>
          <a:xfrm>
            <a:off x="6746433" y="5182356"/>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3" name="Google Shape;5300;p92">
            <a:extLst>
              <a:ext uri="{FF2B5EF4-FFF2-40B4-BE49-F238E27FC236}">
                <a16:creationId xmlns:a16="http://schemas.microsoft.com/office/drawing/2014/main" id="{E8DC8F49-2DF2-4E26-AE0E-3440E45BC862}"/>
              </a:ext>
            </a:extLst>
          </p:cNvPr>
          <p:cNvCxnSpPr>
            <a:cxnSpLocks/>
            <a:stCxn id="39" idx="3"/>
          </p:cNvCxnSpPr>
          <p:nvPr/>
        </p:nvCxnSpPr>
        <p:spPr>
          <a:xfrm flipH="1">
            <a:off x="6437733" y="4975443"/>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 name="Google Shape;5301;p92">
            <a:extLst>
              <a:ext uri="{FF2B5EF4-FFF2-40B4-BE49-F238E27FC236}">
                <a16:creationId xmlns:a16="http://schemas.microsoft.com/office/drawing/2014/main" id="{EEEDC5B9-BD60-4DA9-9050-CA34E364372A}"/>
              </a:ext>
            </a:extLst>
          </p:cNvPr>
          <p:cNvCxnSpPr>
            <a:cxnSpLocks/>
          </p:cNvCxnSpPr>
          <p:nvPr/>
        </p:nvCxnSpPr>
        <p:spPr>
          <a:xfrm>
            <a:off x="6761166" y="4998159"/>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 name="Google Shape;5297;p92">
            <a:extLst>
              <a:ext uri="{FF2B5EF4-FFF2-40B4-BE49-F238E27FC236}">
                <a16:creationId xmlns:a16="http://schemas.microsoft.com/office/drawing/2014/main" id="{9610ED41-E6A6-4C5C-861C-0EB15446D5A0}"/>
              </a:ext>
            </a:extLst>
          </p:cNvPr>
          <p:cNvSpPr/>
          <p:nvPr/>
        </p:nvSpPr>
        <p:spPr>
          <a:xfrm>
            <a:off x="6847725" y="453402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6" name="Google Shape;5302;p92">
            <a:extLst>
              <a:ext uri="{FF2B5EF4-FFF2-40B4-BE49-F238E27FC236}">
                <a16:creationId xmlns:a16="http://schemas.microsoft.com/office/drawing/2014/main" id="{7BD8F33F-DEC4-4943-BD5C-43F1C6919213}"/>
              </a:ext>
            </a:extLst>
          </p:cNvPr>
          <p:cNvCxnSpPr>
            <a:cxnSpLocks/>
            <a:stCxn id="42" idx="3"/>
            <a:endCxn id="48" idx="0"/>
          </p:cNvCxnSpPr>
          <p:nvPr/>
        </p:nvCxnSpPr>
        <p:spPr>
          <a:xfrm flipH="1">
            <a:off x="6701658" y="5295280"/>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 name="Google Shape;5304;p92">
            <a:extLst>
              <a:ext uri="{FF2B5EF4-FFF2-40B4-BE49-F238E27FC236}">
                <a16:creationId xmlns:a16="http://schemas.microsoft.com/office/drawing/2014/main" id="{76C2E6E2-67D7-48A0-B371-A26289C07B91}"/>
              </a:ext>
            </a:extLst>
          </p:cNvPr>
          <p:cNvCxnSpPr>
            <a:cxnSpLocks/>
            <a:stCxn id="42" idx="5"/>
          </p:cNvCxnSpPr>
          <p:nvPr/>
        </p:nvCxnSpPr>
        <p:spPr>
          <a:xfrm>
            <a:off x="6898537" y="529528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 name="Google Shape;5303;p92">
            <a:extLst>
              <a:ext uri="{FF2B5EF4-FFF2-40B4-BE49-F238E27FC236}">
                <a16:creationId xmlns:a16="http://schemas.microsoft.com/office/drawing/2014/main" id="{6C2E15D1-6E3C-4F63-91D9-CA0F6D36FF9C}"/>
              </a:ext>
            </a:extLst>
          </p:cNvPr>
          <p:cNvSpPr/>
          <p:nvPr/>
        </p:nvSpPr>
        <p:spPr>
          <a:xfrm>
            <a:off x="6595656" y="5450146"/>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9" name="Google Shape;5305;p92">
            <a:extLst>
              <a:ext uri="{FF2B5EF4-FFF2-40B4-BE49-F238E27FC236}">
                <a16:creationId xmlns:a16="http://schemas.microsoft.com/office/drawing/2014/main" id="{78A59F9E-A571-4719-BA61-6574C44D0B68}"/>
              </a:ext>
            </a:extLst>
          </p:cNvPr>
          <p:cNvCxnSpPr>
            <a:cxnSpLocks/>
            <a:stCxn id="51" idx="3"/>
            <a:endCxn id="52" idx="0"/>
          </p:cNvCxnSpPr>
          <p:nvPr/>
        </p:nvCxnSpPr>
        <p:spPr>
          <a:xfrm flipH="1">
            <a:off x="6119956" y="5230451"/>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 name="Google Shape;5308;p92">
            <a:extLst>
              <a:ext uri="{FF2B5EF4-FFF2-40B4-BE49-F238E27FC236}">
                <a16:creationId xmlns:a16="http://schemas.microsoft.com/office/drawing/2014/main" id="{75616B11-97B7-404B-8EF0-E5748AFB81E3}"/>
              </a:ext>
            </a:extLst>
          </p:cNvPr>
          <p:cNvCxnSpPr>
            <a:cxnSpLocks/>
          </p:cNvCxnSpPr>
          <p:nvPr/>
        </p:nvCxnSpPr>
        <p:spPr>
          <a:xfrm>
            <a:off x="6399352" y="5234456"/>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 name="Google Shape;5306;p92">
            <a:extLst>
              <a:ext uri="{FF2B5EF4-FFF2-40B4-BE49-F238E27FC236}">
                <a16:creationId xmlns:a16="http://schemas.microsoft.com/office/drawing/2014/main" id="{B0139C11-7EBE-46C5-8C57-B9C81EFB647F}"/>
              </a:ext>
            </a:extLst>
          </p:cNvPr>
          <p:cNvSpPr/>
          <p:nvPr/>
        </p:nvSpPr>
        <p:spPr>
          <a:xfrm>
            <a:off x="6302881" y="5117527"/>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2" name="Google Shape;5307;p92">
            <a:extLst>
              <a:ext uri="{FF2B5EF4-FFF2-40B4-BE49-F238E27FC236}">
                <a16:creationId xmlns:a16="http://schemas.microsoft.com/office/drawing/2014/main" id="{F95332ED-842E-4AEA-8651-6775C3763E09}"/>
              </a:ext>
            </a:extLst>
          </p:cNvPr>
          <p:cNvSpPr/>
          <p:nvPr/>
        </p:nvSpPr>
        <p:spPr>
          <a:xfrm>
            <a:off x="6014009" y="5446954"/>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 name="Google Shape;5309;p92">
            <a:extLst>
              <a:ext uri="{FF2B5EF4-FFF2-40B4-BE49-F238E27FC236}">
                <a16:creationId xmlns:a16="http://schemas.microsoft.com/office/drawing/2014/main" id="{50733027-A21B-4172-A69B-524EC2AD63C2}"/>
              </a:ext>
            </a:extLst>
          </p:cNvPr>
          <p:cNvSpPr/>
          <p:nvPr/>
        </p:nvSpPr>
        <p:spPr>
          <a:xfrm>
            <a:off x="6341693" y="548371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4" name="Google Shape;5310;p92">
            <a:extLst>
              <a:ext uri="{FF2B5EF4-FFF2-40B4-BE49-F238E27FC236}">
                <a16:creationId xmlns:a16="http://schemas.microsoft.com/office/drawing/2014/main" id="{6F6D858D-FC30-499D-8B70-621CC5F46C1A}"/>
              </a:ext>
            </a:extLst>
          </p:cNvPr>
          <p:cNvSpPr/>
          <p:nvPr/>
        </p:nvSpPr>
        <p:spPr>
          <a:xfrm>
            <a:off x="6916608" y="54854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5" name="Google Shape;5312;p92">
            <a:extLst>
              <a:ext uri="{FF2B5EF4-FFF2-40B4-BE49-F238E27FC236}">
                <a16:creationId xmlns:a16="http://schemas.microsoft.com/office/drawing/2014/main" id="{A6F5D6E1-2254-4A3A-90AF-BEF737F50C04}"/>
              </a:ext>
            </a:extLst>
          </p:cNvPr>
          <p:cNvSpPr/>
          <p:nvPr/>
        </p:nvSpPr>
        <p:spPr>
          <a:xfrm>
            <a:off x="7149501" y="485432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6" name="Google Shape;5313;p92">
            <a:extLst>
              <a:ext uri="{FF2B5EF4-FFF2-40B4-BE49-F238E27FC236}">
                <a16:creationId xmlns:a16="http://schemas.microsoft.com/office/drawing/2014/main" id="{9C00BFD0-8AA1-49AB-875D-C400FCD149CB}"/>
              </a:ext>
            </a:extLst>
          </p:cNvPr>
          <p:cNvCxnSpPr>
            <a:cxnSpLocks/>
          </p:cNvCxnSpPr>
          <p:nvPr/>
        </p:nvCxnSpPr>
        <p:spPr>
          <a:xfrm flipH="1">
            <a:off x="7093366" y="5004234"/>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 name="Google Shape;5314;p92">
            <a:extLst>
              <a:ext uri="{FF2B5EF4-FFF2-40B4-BE49-F238E27FC236}">
                <a16:creationId xmlns:a16="http://schemas.microsoft.com/office/drawing/2014/main" id="{370F8CE0-056F-4D73-A69B-170A7B98743B}"/>
              </a:ext>
            </a:extLst>
          </p:cNvPr>
          <p:cNvCxnSpPr>
            <a:cxnSpLocks/>
            <a:endCxn id="59" idx="0"/>
          </p:cNvCxnSpPr>
          <p:nvPr/>
        </p:nvCxnSpPr>
        <p:spPr>
          <a:xfrm>
            <a:off x="7340549" y="499201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8" name="Google Shape;5316;p92">
            <a:extLst>
              <a:ext uri="{FF2B5EF4-FFF2-40B4-BE49-F238E27FC236}">
                <a16:creationId xmlns:a16="http://schemas.microsoft.com/office/drawing/2014/main" id="{FB54AADD-D9D0-497C-86B8-CA27CDED5254}"/>
              </a:ext>
            </a:extLst>
          </p:cNvPr>
          <p:cNvSpPr/>
          <p:nvPr/>
        </p:nvSpPr>
        <p:spPr>
          <a:xfrm>
            <a:off x="7000266" y="5200591"/>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9" name="Google Shape;5315;p92">
            <a:extLst>
              <a:ext uri="{FF2B5EF4-FFF2-40B4-BE49-F238E27FC236}">
                <a16:creationId xmlns:a16="http://schemas.microsoft.com/office/drawing/2014/main" id="{45C0A813-D383-402E-AB11-4D12DAD9BCF8}"/>
              </a:ext>
            </a:extLst>
          </p:cNvPr>
          <p:cNvSpPr/>
          <p:nvPr/>
        </p:nvSpPr>
        <p:spPr>
          <a:xfrm>
            <a:off x="7350761" y="5179895"/>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61" name="Google Shape;5320;p92">
            <a:extLst>
              <a:ext uri="{FF2B5EF4-FFF2-40B4-BE49-F238E27FC236}">
                <a16:creationId xmlns:a16="http://schemas.microsoft.com/office/drawing/2014/main" id="{A580EAEE-52D3-4CD2-B526-7E5185CA4EA2}"/>
              </a:ext>
            </a:extLst>
          </p:cNvPr>
          <p:cNvSpPr/>
          <p:nvPr/>
        </p:nvSpPr>
        <p:spPr>
          <a:xfrm>
            <a:off x="5942988" y="5370521"/>
            <a:ext cx="346243" cy="286689"/>
          </a:xfrm>
          <a:prstGeom prst="ellipse">
            <a:avLst/>
          </a:prstGeom>
          <a:noFill/>
          <a:ln w="28575" cap="flat" cmpd="sng">
            <a:solidFill>
              <a:srgbClr val="C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62" name="Google Shape;5321;p92">
            <a:extLst>
              <a:ext uri="{FF2B5EF4-FFF2-40B4-BE49-F238E27FC236}">
                <a16:creationId xmlns:a16="http://schemas.microsoft.com/office/drawing/2014/main" id="{7C2A3B85-A9AC-4E53-947E-342C4C6C5E2C}"/>
              </a:ext>
            </a:extLst>
          </p:cNvPr>
          <p:cNvCxnSpPr>
            <a:cxnSpLocks/>
          </p:cNvCxnSpPr>
          <p:nvPr/>
        </p:nvCxnSpPr>
        <p:spPr>
          <a:xfrm>
            <a:off x="6686090" y="5537344"/>
            <a:ext cx="86443" cy="583548"/>
          </a:xfrm>
          <a:prstGeom prst="straightConnector1">
            <a:avLst/>
          </a:prstGeom>
          <a:noFill/>
          <a:ln w="9525" cap="flat" cmpd="sng">
            <a:solidFill>
              <a:schemeClr val="dk2"/>
            </a:solidFill>
            <a:prstDash val="solid"/>
            <a:round/>
            <a:headEnd type="none" w="sm" len="sm"/>
            <a:tailEnd type="none" w="sm" len="sm"/>
          </a:ln>
        </p:spPr>
      </p:cxnSp>
      <p:sp>
        <p:nvSpPr>
          <p:cNvPr id="74" name="Google Shape;5320;p92">
            <a:extLst>
              <a:ext uri="{FF2B5EF4-FFF2-40B4-BE49-F238E27FC236}">
                <a16:creationId xmlns:a16="http://schemas.microsoft.com/office/drawing/2014/main" id="{A5C61853-96EB-48C5-B4FA-2A482917072B}"/>
              </a:ext>
            </a:extLst>
          </p:cNvPr>
          <p:cNvSpPr/>
          <p:nvPr/>
        </p:nvSpPr>
        <p:spPr>
          <a:xfrm>
            <a:off x="6824995" y="5401993"/>
            <a:ext cx="319920" cy="255217"/>
          </a:xfrm>
          <a:prstGeom prst="ellipse">
            <a:avLst/>
          </a:prstGeom>
          <a:noFill/>
          <a:ln w="28575" cap="flat" cmpd="sng">
            <a:solidFill>
              <a:srgbClr val="C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697" name="Espace réservé du numéro de diapositive 242696">
            <a:extLst>
              <a:ext uri="{FF2B5EF4-FFF2-40B4-BE49-F238E27FC236}">
                <a16:creationId xmlns:a16="http://schemas.microsoft.com/office/drawing/2014/main" id="{726C981C-2C81-470D-ADAF-57801AC630A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262</a:t>
            </a:fld>
            <a:endParaRPr lang="en-US" dirty="0"/>
          </a:p>
        </p:txBody>
      </p:sp>
      <p:sp>
        <p:nvSpPr>
          <p:cNvPr id="60" name="Oval 2">
            <a:extLst>
              <a:ext uri="{FF2B5EF4-FFF2-40B4-BE49-F238E27FC236}">
                <a16:creationId xmlns:a16="http://schemas.microsoft.com/office/drawing/2014/main" id="{8A1BAC9B-71BD-4B9B-8291-EB18CA69E378}"/>
              </a:ext>
            </a:extLst>
          </p:cNvPr>
          <p:cNvSpPr/>
          <p:nvPr/>
        </p:nvSpPr>
        <p:spPr>
          <a:xfrm>
            <a:off x="446346" y="4536147"/>
            <a:ext cx="772887" cy="155701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Georgia"/>
            </a:endParaRPr>
          </a:p>
        </p:txBody>
      </p:sp>
      <p:sp>
        <p:nvSpPr>
          <p:cNvPr id="64" name="Title 1">
            <a:extLst>
              <a:ext uri="{FF2B5EF4-FFF2-40B4-BE49-F238E27FC236}">
                <a16:creationId xmlns:a16="http://schemas.microsoft.com/office/drawing/2014/main" id="{DF26FCA3-FCC7-4B49-8192-C6CEBCABEA99}"/>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157967190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1670610"/>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marL="109534" indent="0" eaLnBrk="1" hangingPunct="1">
              <a:buNone/>
              <a:defRPr/>
            </a:pPr>
            <a:endParaRPr lang="en-US" sz="2400" dirty="0"/>
          </a:p>
        </p:txBody>
      </p:sp>
      <p:sp>
        <p:nvSpPr>
          <p:cNvPr id="15" name="Footer Placeholder 1">
            <a:extLst>
              <a:ext uri="{FF2B5EF4-FFF2-40B4-BE49-F238E27FC236}">
                <a16:creationId xmlns:a16="http://schemas.microsoft.com/office/drawing/2014/main" id="{F8026640-1FF3-4E51-95A0-29DF9EF32831}"/>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pic>
        <p:nvPicPr>
          <p:cNvPr id="2" name="Picture 1">
            <a:extLst>
              <a:ext uri="{FF2B5EF4-FFF2-40B4-BE49-F238E27FC236}">
                <a16:creationId xmlns:a16="http://schemas.microsoft.com/office/drawing/2014/main" id="{3C5AF451-9F40-40CE-A26C-961AAEEE06A6}"/>
              </a:ext>
            </a:extLst>
          </p:cNvPr>
          <p:cNvPicPr>
            <a:picLocks noChangeAspect="1"/>
          </p:cNvPicPr>
          <p:nvPr/>
        </p:nvPicPr>
        <p:blipFill rotWithShape="1">
          <a:blip r:embed="rId3"/>
          <a:srcRect r="9205"/>
          <a:stretch/>
        </p:blipFill>
        <p:spPr>
          <a:xfrm>
            <a:off x="74723" y="4038049"/>
            <a:ext cx="4671849" cy="1988985"/>
          </a:xfrm>
          <a:prstGeom prst="rect">
            <a:avLst/>
          </a:prstGeom>
        </p:spPr>
      </p:pic>
      <p:sp>
        <p:nvSpPr>
          <p:cNvPr id="3" name="Oval 2">
            <a:extLst>
              <a:ext uri="{FF2B5EF4-FFF2-40B4-BE49-F238E27FC236}">
                <a16:creationId xmlns:a16="http://schemas.microsoft.com/office/drawing/2014/main" id="{21269380-864F-43E6-A7F4-9DD2C4E380E9}"/>
              </a:ext>
            </a:extLst>
          </p:cNvPr>
          <p:cNvSpPr/>
          <p:nvPr/>
        </p:nvSpPr>
        <p:spPr>
          <a:xfrm>
            <a:off x="581995" y="4470017"/>
            <a:ext cx="772887" cy="155701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Georgia"/>
            </a:endParaRPr>
          </a:p>
        </p:txBody>
      </p:sp>
      <p:sp>
        <p:nvSpPr>
          <p:cNvPr id="14" name="Arrow: Curved Down 13">
            <a:extLst>
              <a:ext uri="{FF2B5EF4-FFF2-40B4-BE49-F238E27FC236}">
                <a16:creationId xmlns:a16="http://schemas.microsoft.com/office/drawing/2014/main" id="{AEBF75AD-C7DB-4534-84C4-396F84F01B1B}"/>
              </a:ext>
            </a:extLst>
          </p:cNvPr>
          <p:cNvSpPr/>
          <p:nvPr/>
        </p:nvSpPr>
        <p:spPr>
          <a:xfrm rot="21419384">
            <a:off x="824318" y="3825123"/>
            <a:ext cx="4683377" cy="47691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black"/>
              </a:solidFill>
              <a:latin typeface="Georgia"/>
            </a:endParaRPr>
          </a:p>
        </p:txBody>
      </p:sp>
      <p:pic>
        <p:nvPicPr>
          <p:cNvPr id="25" name="Google Shape;314;p42">
            <a:extLst>
              <a:ext uri="{FF2B5EF4-FFF2-40B4-BE49-F238E27FC236}">
                <a16:creationId xmlns:a16="http://schemas.microsoft.com/office/drawing/2014/main" id="{7861AF7F-8D89-4A6E-964E-08A4D662FF16}"/>
              </a:ext>
            </a:extLst>
          </p:cNvPr>
          <p:cNvPicPr preferRelativeResize="0"/>
          <p:nvPr/>
        </p:nvPicPr>
        <p:blipFill rotWithShape="1">
          <a:blip r:embed="rId4">
            <a:alphaModFix/>
          </a:blip>
          <a:srcRect l="78810" t="1468"/>
          <a:stretch/>
        </p:blipFill>
        <p:spPr>
          <a:xfrm>
            <a:off x="8371793" y="4370356"/>
            <a:ext cx="658531" cy="2129059"/>
          </a:xfrm>
          <a:prstGeom prst="rect">
            <a:avLst/>
          </a:prstGeom>
          <a:noFill/>
          <a:ln>
            <a:noFill/>
          </a:ln>
        </p:spPr>
      </p:pic>
      <p:pic>
        <p:nvPicPr>
          <p:cNvPr id="26" name="Google Shape;316;p42">
            <a:extLst>
              <a:ext uri="{FF2B5EF4-FFF2-40B4-BE49-F238E27FC236}">
                <a16:creationId xmlns:a16="http://schemas.microsoft.com/office/drawing/2014/main" id="{8911EA89-CEE4-48CC-9F9C-575BD0715D9C}"/>
              </a:ext>
            </a:extLst>
          </p:cNvPr>
          <p:cNvPicPr preferRelativeResize="0"/>
          <p:nvPr/>
        </p:nvPicPr>
        <p:blipFill rotWithShape="1">
          <a:blip r:embed="rId5">
            <a:alphaModFix/>
          </a:blip>
          <a:srcRect l="13816" t="44526" r="51667" b="25198"/>
          <a:stretch/>
        </p:blipFill>
        <p:spPr>
          <a:xfrm>
            <a:off x="4780367" y="4254021"/>
            <a:ext cx="3680095" cy="1892445"/>
          </a:xfrm>
          <a:prstGeom prst="rect">
            <a:avLst/>
          </a:prstGeom>
          <a:noFill/>
          <a:ln>
            <a:noFill/>
          </a:ln>
        </p:spPr>
      </p:pic>
      <p:sp>
        <p:nvSpPr>
          <p:cNvPr id="27" name="Google Shape;318;p42">
            <a:extLst>
              <a:ext uri="{FF2B5EF4-FFF2-40B4-BE49-F238E27FC236}">
                <a16:creationId xmlns:a16="http://schemas.microsoft.com/office/drawing/2014/main" id="{B45196BE-4FED-4C84-BD38-E4047F491D25}"/>
              </a:ext>
            </a:extLst>
          </p:cNvPr>
          <p:cNvSpPr/>
          <p:nvPr/>
        </p:nvSpPr>
        <p:spPr>
          <a:xfrm>
            <a:off x="7851371" y="5606965"/>
            <a:ext cx="322671" cy="218577"/>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latin typeface="Georgia"/>
              <a:ea typeface="Georgia"/>
              <a:cs typeface="Georgia"/>
              <a:sym typeface="Georgia"/>
            </a:endParaRPr>
          </a:p>
        </p:txBody>
      </p:sp>
      <p:sp>
        <p:nvSpPr>
          <p:cNvPr id="28" name="Google Shape;304;p41">
            <a:extLst>
              <a:ext uri="{FF2B5EF4-FFF2-40B4-BE49-F238E27FC236}">
                <a16:creationId xmlns:a16="http://schemas.microsoft.com/office/drawing/2014/main" id="{DA068B47-0236-428A-BCD2-885E74C19A5C}"/>
              </a:ext>
            </a:extLst>
          </p:cNvPr>
          <p:cNvSpPr/>
          <p:nvPr/>
        </p:nvSpPr>
        <p:spPr>
          <a:xfrm>
            <a:off x="6824443" y="5620363"/>
            <a:ext cx="322671" cy="218577"/>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sz="1800">
              <a:solidFill>
                <a:srgbClr val="FFFFFF"/>
              </a:solidFill>
              <a:latin typeface="Georgia"/>
              <a:ea typeface="Georgia"/>
              <a:cs typeface="Georgia"/>
              <a:sym typeface="Georgia"/>
            </a:endParaRPr>
          </a:p>
        </p:txBody>
      </p:sp>
      <p:sp>
        <p:nvSpPr>
          <p:cNvPr id="18" name="Rectangle 17">
            <a:extLst>
              <a:ext uri="{FF2B5EF4-FFF2-40B4-BE49-F238E27FC236}">
                <a16:creationId xmlns:a16="http://schemas.microsoft.com/office/drawing/2014/main" id="{B2195E9C-4A7B-4DA1-8898-749804A71767}"/>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9" name="Rectangle 18">
            <a:extLst>
              <a:ext uri="{FF2B5EF4-FFF2-40B4-BE49-F238E27FC236}">
                <a16:creationId xmlns:a16="http://schemas.microsoft.com/office/drawing/2014/main" id="{8C82B834-1E95-4CE7-B345-83604BB3DDC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0" name="Rounded Rectangle 12">
            <a:extLst>
              <a:ext uri="{FF2B5EF4-FFF2-40B4-BE49-F238E27FC236}">
                <a16:creationId xmlns:a16="http://schemas.microsoft.com/office/drawing/2014/main" id="{926D4AEF-74D6-465E-A509-F79B869B117B}"/>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1" name="Rounded Rectangle 12">
            <a:extLst>
              <a:ext uri="{FF2B5EF4-FFF2-40B4-BE49-F238E27FC236}">
                <a16:creationId xmlns:a16="http://schemas.microsoft.com/office/drawing/2014/main" id="{3EA763BC-F919-4AA4-9E33-63D8ECA0A81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sp>
        <p:nvSpPr>
          <p:cNvPr id="5" name="Espace réservé du numéro de diapositive 4">
            <a:extLst>
              <a:ext uri="{FF2B5EF4-FFF2-40B4-BE49-F238E27FC236}">
                <a16:creationId xmlns:a16="http://schemas.microsoft.com/office/drawing/2014/main" id="{D44E6FC3-7F83-46EB-AAE4-C9A46CB6D1B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263</a:t>
            </a:fld>
            <a:endParaRPr lang="en-US" dirty="0"/>
          </a:p>
        </p:txBody>
      </p:sp>
      <p:sp>
        <p:nvSpPr>
          <p:cNvPr id="22" name="Title 1">
            <a:extLst>
              <a:ext uri="{FF2B5EF4-FFF2-40B4-BE49-F238E27FC236}">
                <a16:creationId xmlns:a16="http://schemas.microsoft.com/office/drawing/2014/main" id="{78FC91DA-F65C-4EAE-A91B-331938B4A06B}"/>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148988364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17765" y="1123212"/>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VLDB 2021</a:t>
            </a:r>
            <a:endParaRPr lang="en-US" dirty="0">
              <a:solidFill>
                <a:schemeClr val="accent2"/>
              </a:solidFill>
            </a:endParaRPr>
          </a:p>
        </p:txBody>
      </p:sp>
      <p:sp>
        <p:nvSpPr>
          <p:cNvPr id="33797" name="Slide Number Placeholder 4"/>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264</a:t>
            </a:fld>
            <a:endParaRPr lang="en-US">
              <a:solidFill>
                <a:srgbClr val="FFFFFF"/>
              </a:solidFill>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32650-040D-47E1-AE34-63345244FF6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7D62295-C1CD-469F-AE28-E14A38FA238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FAC4E754-42FE-4D59-B6CA-99A53AAC1474}"/>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ECF3EEA3-4634-42D9-B404-662F0E858D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sp>
        <p:nvSpPr>
          <p:cNvPr id="15" name="Title 1">
            <a:extLst>
              <a:ext uri="{FF2B5EF4-FFF2-40B4-BE49-F238E27FC236}">
                <a16:creationId xmlns:a16="http://schemas.microsoft.com/office/drawing/2014/main" id="{800C55C5-2B03-4708-A22B-6B8ABDED9948}"/>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44281248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17765" y="1123212"/>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VLDB 2021</a:t>
            </a:r>
            <a:endParaRPr lang="en-US" dirty="0">
              <a:solidFill>
                <a:schemeClr val="accent2"/>
              </a:solidFill>
            </a:endParaRPr>
          </a:p>
        </p:txBody>
      </p:sp>
      <p:sp>
        <p:nvSpPr>
          <p:cNvPr id="33797" name="Slide Number Placeholder 4"/>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265</a:t>
            </a:fld>
            <a:endParaRPr lang="en-US">
              <a:solidFill>
                <a:srgbClr val="FFFFFF"/>
              </a:solidFill>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32650-040D-47E1-AE34-63345244FF6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7D62295-C1CD-469F-AE28-E14A38FA238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FAC4E754-42FE-4D59-B6CA-99A53AAC1474}"/>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ECF3EEA3-4634-42D9-B404-662F0E858D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5" name="Google Shape;1751;p134">
            <a:extLst>
              <a:ext uri="{FF2B5EF4-FFF2-40B4-BE49-F238E27FC236}">
                <a16:creationId xmlns:a16="http://schemas.microsoft.com/office/drawing/2014/main" id="{11901198-DFD1-48C2-8D3A-95AA190428E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3" name="Rectangle 22">
            <a:extLst>
              <a:ext uri="{FF2B5EF4-FFF2-40B4-BE49-F238E27FC236}">
                <a16:creationId xmlns:a16="http://schemas.microsoft.com/office/drawing/2014/main" id="{0D0BA1E1-E7F9-4644-AE23-62179573A48F}"/>
              </a:ext>
            </a:extLst>
          </p:cNvPr>
          <p:cNvSpPr/>
          <p:nvPr/>
        </p:nvSpPr>
        <p:spPr>
          <a:xfrm>
            <a:off x="6067203" y="4109592"/>
            <a:ext cx="2979996" cy="206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9603C79-6FBA-4510-8B9B-FA611F456500}"/>
              </a:ext>
            </a:extLst>
          </p:cNvPr>
          <p:cNvSpPr/>
          <p:nvPr/>
        </p:nvSpPr>
        <p:spPr>
          <a:xfrm>
            <a:off x="3186176" y="4348715"/>
            <a:ext cx="2849128" cy="181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A1D735DB-27AB-4512-8ECC-852622CA2FBE}"/>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26914076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17765" y="1123212"/>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VLDB 2021</a:t>
            </a:r>
            <a:endParaRPr lang="en-US" dirty="0">
              <a:solidFill>
                <a:schemeClr val="accent2"/>
              </a:solidFill>
            </a:endParaRPr>
          </a:p>
        </p:txBody>
      </p:sp>
      <p:sp>
        <p:nvSpPr>
          <p:cNvPr id="33797" name="Slide Number Placeholder 4"/>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266</a:t>
            </a:fld>
            <a:endParaRPr lang="en-US">
              <a:solidFill>
                <a:srgbClr val="FFFFFF"/>
              </a:solidFill>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32650-040D-47E1-AE34-63345244FF6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7D62295-C1CD-469F-AE28-E14A38FA238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FAC4E754-42FE-4D59-B6CA-99A53AAC1474}"/>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ECF3EEA3-4634-42D9-B404-662F0E858D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5" name="Google Shape;1751;p134">
            <a:extLst>
              <a:ext uri="{FF2B5EF4-FFF2-40B4-BE49-F238E27FC236}">
                <a16:creationId xmlns:a16="http://schemas.microsoft.com/office/drawing/2014/main" id="{11901198-DFD1-48C2-8D3A-95AA190428E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3" name="Rectangle 22">
            <a:extLst>
              <a:ext uri="{FF2B5EF4-FFF2-40B4-BE49-F238E27FC236}">
                <a16:creationId xmlns:a16="http://schemas.microsoft.com/office/drawing/2014/main" id="{0D0BA1E1-E7F9-4644-AE23-62179573A48F}"/>
              </a:ext>
            </a:extLst>
          </p:cNvPr>
          <p:cNvSpPr/>
          <p:nvPr/>
        </p:nvSpPr>
        <p:spPr>
          <a:xfrm>
            <a:off x="6067203" y="4109592"/>
            <a:ext cx="2979996" cy="206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9603C79-6FBA-4510-8B9B-FA611F456500}"/>
              </a:ext>
            </a:extLst>
          </p:cNvPr>
          <p:cNvSpPr/>
          <p:nvPr/>
        </p:nvSpPr>
        <p:spPr>
          <a:xfrm>
            <a:off x="4572000" y="4348715"/>
            <a:ext cx="1463304" cy="181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96FF45CB-4979-483C-989F-669EEE348298}"/>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261130612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17765" y="1123212"/>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VLDB 2021</a:t>
            </a:r>
            <a:endParaRPr lang="en-US" dirty="0">
              <a:solidFill>
                <a:schemeClr val="accent2"/>
              </a:solidFill>
            </a:endParaRPr>
          </a:p>
        </p:txBody>
      </p:sp>
      <p:sp>
        <p:nvSpPr>
          <p:cNvPr id="33797" name="Slide Number Placeholder 4"/>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267</a:t>
            </a:fld>
            <a:endParaRPr lang="en-US">
              <a:solidFill>
                <a:srgbClr val="FFFFFF"/>
              </a:solidFill>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32650-040D-47E1-AE34-63345244FF6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7D62295-C1CD-469F-AE28-E14A38FA238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FAC4E754-42FE-4D59-B6CA-99A53AAC1474}"/>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ECF3EEA3-4634-42D9-B404-662F0E858D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5" name="Google Shape;1751;p134">
            <a:extLst>
              <a:ext uri="{FF2B5EF4-FFF2-40B4-BE49-F238E27FC236}">
                <a16:creationId xmlns:a16="http://schemas.microsoft.com/office/drawing/2014/main" id="{11901198-DFD1-48C2-8D3A-95AA190428E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3" name="Rectangle 22">
            <a:extLst>
              <a:ext uri="{FF2B5EF4-FFF2-40B4-BE49-F238E27FC236}">
                <a16:creationId xmlns:a16="http://schemas.microsoft.com/office/drawing/2014/main" id="{0D0BA1E1-E7F9-4644-AE23-62179573A48F}"/>
              </a:ext>
            </a:extLst>
          </p:cNvPr>
          <p:cNvSpPr/>
          <p:nvPr/>
        </p:nvSpPr>
        <p:spPr>
          <a:xfrm>
            <a:off x="6067203" y="4109592"/>
            <a:ext cx="2979996" cy="206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99C8D8F1-C5E9-4C24-B510-797C317DAFBB}"/>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100698191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17765" y="1123212"/>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VLDB 2021</a:t>
            </a:r>
            <a:endParaRPr lang="en-US" dirty="0">
              <a:solidFill>
                <a:schemeClr val="accent2"/>
              </a:solidFill>
            </a:endParaRPr>
          </a:p>
        </p:txBody>
      </p:sp>
      <p:sp>
        <p:nvSpPr>
          <p:cNvPr id="33797" name="Slide Number Placeholder 4"/>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268</a:t>
            </a:fld>
            <a:endParaRPr lang="en-US">
              <a:solidFill>
                <a:srgbClr val="FFFFFF"/>
              </a:solidFill>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32650-040D-47E1-AE34-63345244FF6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7D62295-C1CD-469F-AE28-E14A38FA238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FAC4E754-42FE-4D59-B6CA-99A53AAC1474}"/>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ECF3EEA3-4634-42D9-B404-662F0E858D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5" name="Google Shape;1751;p134">
            <a:extLst>
              <a:ext uri="{FF2B5EF4-FFF2-40B4-BE49-F238E27FC236}">
                <a16:creationId xmlns:a16="http://schemas.microsoft.com/office/drawing/2014/main" id="{11901198-DFD1-48C2-8D3A-95AA190428E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3" name="Rectangle 22">
            <a:extLst>
              <a:ext uri="{FF2B5EF4-FFF2-40B4-BE49-F238E27FC236}">
                <a16:creationId xmlns:a16="http://schemas.microsoft.com/office/drawing/2014/main" id="{0D0BA1E1-E7F9-4644-AE23-62179573A48F}"/>
              </a:ext>
            </a:extLst>
          </p:cNvPr>
          <p:cNvSpPr/>
          <p:nvPr/>
        </p:nvSpPr>
        <p:spPr>
          <a:xfrm>
            <a:off x="7643775" y="4109592"/>
            <a:ext cx="1403423" cy="206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9D474D1C-5DF9-4494-92E9-098D49F2CBC6}"/>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377892523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17765" y="1123212"/>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VLDB 2021</a:t>
            </a:r>
            <a:endParaRPr lang="en-US" dirty="0">
              <a:solidFill>
                <a:schemeClr val="accent2"/>
              </a:solidFill>
            </a:endParaRPr>
          </a:p>
        </p:txBody>
      </p:sp>
      <p:sp>
        <p:nvSpPr>
          <p:cNvPr id="33797" name="Slide Number Placeholder 4"/>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269</a:t>
            </a:fld>
            <a:endParaRPr lang="en-US">
              <a:solidFill>
                <a:srgbClr val="FFFFFF"/>
              </a:solidFill>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32650-040D-47E1-AE34-63345244FF6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7D62295-C1CD-469F-AE28-E14A38FA238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FAC4E754-42FE-4D59-B6CA-99A53AAC1474}"/>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ECF3EEA3-4634-42D9-B404-662F0E858D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5" name="Google Shape;1751;p134">
            <a:extLst>
              <a:ext uri="{FF2B5EF4-FFF2-40B4-BE49-F238E27FC236}">
                <a16:creationId xmlns:a16="http://schemas.microsoft.com/office/drawing/2014/main" id="{11901198-DFD1-48C2-8D3A-95AA190428E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3" name="Title 1">
            <a:extLst>
              <a:ext uri="{FF2B5EF4-FFF2-40B4-BE49-F238E27FC236}">
                <a16:creationId xmlns:a16="http://schemas.microsoft.com/office/drawing/2014/main" id="{5CE7908E-33A7-4545-B2D3-C46B54D77A36}"/>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Tree>
    <p:extLst>
      <p:ext uri="{BB962C8B-B14F-4D97-AF65-F5344CB8AC3E}">
        <p14:creationId xmlns:p14="http://schemas.microsoft.com/office/powerpoint/2010/main" val="3061469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90"/>
            <a:ext cx="8229600" cy="4324351"/>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endParaRPr lang="en" dirty="0">
              <a:latin typeface="Century Gothic"/>
              <a:sym typeface="Century Gothic"/>
            </a:endParaRPr>
          </a:p>
          <a:p>
            <a:pPr marL="0" indent="0">
              <a:buNone/>
            </a:pPr>
            <a:r>
              <a:rPr lang="en" dirty="0">
                <a:latin typeface="Century Gothic"/>
                <a:sym typeface="Century Gothic"/>
              </a:rPr>
              <a:t>	</a:t>
            </a:r>
            <a:r>
              <a:rPr lang="en" sz="2400" dirty="0">
                <a:sym typeface="Century Gothic"/>
              </a:rPr>
              <a:t>Nearest Neighbor (1NN)</a:t>
            </a:r>
          </a:p>
          <a:p>
            <a:pPr marL="0" indent="0">
              <a:buNone/>
            </a:pPr>
            <a:r>
              <a:rPr lang="en" sz="2400" dirty="0">
                <a:sym typeface="Century Gothic"/>
              </a:rPr>
              <a:t>	k-Nearest Neighbor (kNN)</a:t>
            </a:r>
          </a:p>
          <a:p>
            <a:pPr marL="0" indent="0">
              <a:buNone/>
            </a:pPr>
            <a:r>
              <a:rPr lang="en" sz="2400" dirty="0">
                <a:sym typeface="Century Gothic"/>
              </a:rPr>
              <a:t>	Farthest Neighbor</a:t>
            </a:r>
          </a:p>
          <a:p>
            <a:pPr marL="0" indent="0">
              <a:buNone/>
            </a:pPr>
            <a:r>
              <a:rPr lang="en" sz="2400" dirty="0">
                <a:sym typeface="Century Gothic"/>
              </a:rPr>
              <a:t>	epsilon-Range</a:t>
            </a:r>
          </a:p>
          <a:p>
            <a:pPr marL="0" indent="0">
              <a:buNone/>
            </a:pPr>
            <a:endParaRPr lang="en" sz="2400" dirty="0">
              <a:sym typeface="Century Gothic"/>
            </a:endParaRPr>
          </a:p>
          <a:p>
            <a:pPr marL="0" indent="0">
              <a:buNone/>
            </a:pPr>
            <a:r>
              <a:rPr lang="en" sz="2400" dirty="0">
                <a:sym typeface="Century Gothic"/>
              </a:rPr>
              <a:t>	and more…</a:t>
            </a:r>
            <a:endParaRPr lang="en-CA" dirty="0"/>
          </a:p>
        </p:txBody>
      </p:sp>
      <p:sp>
        <p:nvSpPr>
          <p:cNvPr id="3" name="Espace réservé du pied de page 2">
            <a:extLst>
              <a:ext uri="{FF2B5EF4-FFF2-40B4-BE49-F238E27FC236}">
                <a16:creationId xmlns:a16="http://schemas.microsoft.com/office/drawing/2014/main" id="{D8DF4CAC-C71E-4AF9-AB74-97016A8FDAA9}"/>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15903000-7018-42CA-B632-F6102FE5EF5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27</a:t>
            </a:fld>
            <a:endParaRPr lang="en-US" dirty="0"/>
          </a:p>
        </p:txBody>
      </p:sp>
    </p:spTree>
    <p:extLst>
      <p:ext uri="{BB962C8B-B14F-4D97-AF65-F5344CB8AC3E}">
        <p14:creationId xmlns:p14="http://schemas.microsoft.com/office/powerpoint/2010/main" val="34442688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17765" y="1123212"/>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VLDB 2021</a:t>
            </a:r>
            <a:endParaRPr lang="en-US" dirty="0">
              <a:solidFill>
                <a:schemeClr val="accent2"/>
              </a:solidFill>
            </a:endParaRPr>
          </a:p>
        </p:txBody>
      </p:sp>
      <p:sp>
        <p:nvSpPr>
          <p:cNvPr id="33797" name="Slide Number Placeholder 4"/>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270</a:t>
            </a:fld>
            <a:endParaRPr lang="en-US">
              <a:solidFill>
                <a:srgbClr val="FFFFFF"/>
              </a:solidFill>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32650-040D-47E1-AE34-63345244FF6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7D62295-C1CD-469F-AE28-E14A38FA238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FAC4E754-42FE-4D59-B6CA-99A53AAC1474}"/>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20" name="Rounded Rectangle 12">
            <a:extLst>
              <a:ext uri="{FF2B5EF4-FFF2-40B4-BE49-F238E27FC236}">
                <a16:creationId xmlns:a16="http://schemas.microsoft.com/office/drawing/2014/main" id="{ECF3EEA3-4634-42D9-B404-662F0E858D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5" name="Google Shape;1751;p134">
            <a:extLst>
              <a:ext uri="{FF2B5EF4-FFF2-40B4-BE49-F238E27FC236}">
                <a16:creationId xmlns:a16="http://schemas.microsoft.com/office/drawing/2014/main" id="{11901198-DFD1-48C2-8D3A-95AA190428EF}"/>
              </a:ext>
            </a:extLst>
          </p:cNvPr>
          <p:cNvPicPr preferRelativeResize="0"/>
          <p:nvPr/>
        </p:nvPicPr>
        <p:blipFill>
          <a:blip r:embed="rId3">
            <a:alphaModFix/>
          </a:blip>
          <a:stretch>
            <a:fillRect/>
          </a:stretch>
        </p:blipFill>
        <p:spPr>
          <a:xfrm>
            <a:off x="21470" y="4058829"/>
            <a:ext cx="9122531" cy="2153509"/>
          </a:xfrm>
          <a:prstGeom prst="rect">
            <a:avLst/>
          </a:prstGeom>
          <a:noFill/>
          <a:ln>
            <a:noFill/>
          </a:ln>
        </p:spPr>
      </p:pic>
      <p:sp>
        <p:nvSpPr>
          <p:cNvPr id="23" name="Title 1">
            <a:extLst>
              <a:ext uri="{FF2B5EF4-FFF2-40B4-BE49-F238E27FC236}">
                <a16:creationId xmlns:a16="http://schemas.microsoft.com/office/drawing/2014/main" id="{5CE7908E-33A7-4545-B2D3-C46B54D77A36}"/>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
        <p:nvSpPr>
          <p:cNvPr id="3" name="ZoneTexte 2">
            <a:extLst>
              <a:ext uri="{FF2B5EF4-FFF2-40B4-BE49-F238E27FC236}">
                <a16:creationId xmlns:a16="http://schemas.microsoft.com/office/drawing/2014/main" id="{A584C6CC-2479-4458-B357-9F64F5703453}"/>
              </a:ext>
            </a:extLst>
          </p:cNvPr>
          <p:cNvSpPr txBox="1"/>
          <p:nvPr/>
        </p:nvSpPr>
        <p:spPr>
          <a:xfrm>
            <a:off x="4699591" y="4497571"/>
            <a:ext cx="1324978" cy="404037"/>
          </a:xfrm>
          <a:prstGeom prst="rect">
            <a:avLst/>
          </a:prstGeom>
          <a:noFill/>
          <a:ln w="19050">
            <a:solidFill>
              <a:srgbClr val="C00000"/>
            </a:solidFill>
            <a:prstDash val="dash"/>
          </a:ln>
        </p:spPr>
        <p:txBody>
          <a:bodyPr wrap="square" rtlCol="0">
            <a:spAutoFit/>
          </a:bodyPr>
          <a:lstStyle/>
          <a:p>
            <a:endParaRPr lang="fr-MA" dirty="0"/>
          </a:p>
        </p:txBody>
      </p:sp>
      <p:sp>
        <p:nvSpPr>
          <p:cNvPr id="21" name="ZoneTexte 20">
            <a:extLst>
              <a:ext uri="{FF2B5EF4-FFF2-40B4-BE49-F238E27FC236}">
                <a16:creationId xmlns:a16="http://schemas.microsoft.com/office/drawing/2014/main" id="{19377E8D-FC31-4A1A-9665-44A0378C4396}"/>
              </a:ext>
            </a:extLst>
          </p:cNvPr>
          <p:cNvSpPr txBox="1"/>
          <p:nvPr/>
        </p:nvSpPr>
        <p:spPr>
          <a:xfrm>
            <a:off x="7712161" y="4522377"/>
            <a:ext cx="1324978" cy="404037"/>
          </a:xfrm>
          <a:prstGeom prst="rect">
            <a:avLst/>
          </a:prstGeom>
          <a:noFill/>
          <a:ln w="19050">
            <a:solidFill>
              <a:srgbClr val="C00000"/>
            </a:solidFill>
            <a:prstDash val="dash"/>
          </a:ln>
        </p:spPr>
        <p:txBody>
          <a:bodyPr wrap="square" rtlCol="0">
            <a:spAutoFit/>
          </a:bodyPr>
          <a:lstStyle/>
          <a:p>
            <a:endParaRPr lang="fr-MA" dirty="0"/>
          </a:p>
        </p:txBody>
      </p:sp>
    </p:spTree>
    <p:extLst>
      <p:ext uri="{BB962C8B-B14F-4D97-AF65-F5344CB8AC3E}">
        <p14:creationId xmlns:p14="http://schemas.microsoft.com/office/powerpoint/2010/main" val="271932614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248089" y="1887429"/>
            <a:ext cx="8520600" cy="572700"/>
          </a:xfrm>
          <a:prstGeom prst="rect">
            <a:avLst/>
          </a:prstGeom>
        </p:spPr>
        <p:txBody>
          <a:bodyPr spcFirstLastPara="1" vert="horz" wrap="square" lIns="91425" tIns="91425" rIns="91425" bIns="91425" anchor="t" anchorCtr="0">
            <a:noAutofit/>
          </a:bodyPr>
          <a:lstStyle/>
          <a:p>
            <a:r>
              <a:rPr lang="en" sz="2800" dirty="0"/>
              <a:t>Contributions</a:t>
            </a:r>
            <a:endParaRPr sz="2800" dirty="0"/>
          </a:p>
        </p:txBody>
      </p:sp>
      <p:sp>
        <p:nvSpPr>
          <p:cNvPr id="348" name="Google Shape;348;p46"/>
          <p:cNvSpPr/>
          <p:nvPr/>
        </p:nvSpPr>
        <p:spPr>
          <a:xfrm>
            <a:off x="503258" y="2577350"/>
            <a:ext cx="7888200" cy="879900"/>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r>
              <a:rPr lang="en"/>
              <a:t>Formalize </a:t>
            </a:r>
            <a:r>
              <a:rPr lang="en" b="1"/>
              <a:t>data series </a:t>
            </a:r>
            <a:r>
              <a:rPr lang="en" b="1">
                <a:solidFill>
                  <a:srgbClr val="980000"/>
                </a:solidFill>
              </a:rPr>
              <a:t>progressive similarity search</a:t>
            </a:r>
            <a:r>
              <a:rPr lang="en"/>
              <a:t> with </a:t>
            </a:r>
            <a:r>
              <a:rPr lang="en" b="1">
                <a:solidFill>
                  <a:srgbClr val="980000"/>
                </a:solidFill>
              </a:rPr>
              <a:t>probabilistic quality guarantees</a:t>
            </a:r>
            <a:r>
              <a:rPr lang="en"/>
              <a:t> (wrt </a:t>
            </a:r>
            <a:r>
              <a:rPr lang="en" i="1"/>
              <a:t>exact </a:t>
            </a:r>
            <a:r>
              <a:rPr lang="en"/>
              <a:t>answers). </a:t>
            </a:r>
            <a:endParaRPr sz="2100"/>
          </a:p>
        </p:txBody>
      </p:sp>
      <p:sp>
        <p:nvSpPr>
          <p:cNvPr id="349" name="Google Shape;349;p46"/>
          <p:cNvSpPr/>
          <p:nvPr/>
        </p:nvSpPr>
        <p:spPr>
          <a:xfrm>
            <a:off x="495758" y="3717125"/>
            <a:ext cx="7888200" cy="1009800"/>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r>
              <a:rPr lang="en"/>
              <a:t>Propose </a:t>
            </a:r>
            <a:r>
              <a:rPr lang="en" b="1"/>
              <a:t>statistical models</a:t>
            </a:r>
            <a:r>
              <a:rPr lang="en"/>
              <a:t> </a:t>
            </a:r>
            <a:r>
              <a:rPr lang="en" sz="1700"/>
              <a:t>(linear, quantile &amp; logistic regression, and multivariate kernel density estimation)</a:t>
            </a:r>
            <a:r>
              <a:rPr lang="en"/>
              <a:t> to support </a:t>
            </a:r>
            <a:r>
              <a:rPr lang="en" b="1">
                <a:solidFill>
                  <a:srgbClr val="980000"/>
                </a:solidFill>
              </a:rPr>
              <a:t>reliable </a:t>
            </a:r>
            <a:r>
              <a:rPr lang="en" b="1"/>
              <a:t>progressive estimation </a:t>
            </a:r>
            <a:r>
              <a:rPr lang="en"/>
              <a:t>with a </a:t>
            </a:r>
            <a:r>
              <a:rPr lang="en" b="1">
                <a:solidFill>
                  <a:srgbClr val="980000"/>
                </a:solidFill>
              </a:rPr>
              <a:t>small </a:t>
            </a:r>
            <a:r>
              <a:rPr lang="en" b="1"/>
              <a:t>number of training queries</a:t>
            </a:r>
            <a:r>
              <a:rPr lang="en"/>
              <a:t>. </a:t>
            </a:r>
            <a:endParaRPr sz="2100"/>
          </a:p>
        </p:txBody>
      </p:sp>
      <p:sp>
        <p:nvSpPr>
          <p:cNvPr id="350" name="Google Shape;350;p46"/>
          <p:cNvSpPr/>
          <p:nvPr/>
        </p:nvSpPr>
        <p:spPr>
          <a:xfrm>
            <a:off x="503258" y="4963175"/>
            <a:ext cx="7880700" cy="1009800"/>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r>
              <a:rPr lang="en"/>
              <a:t>Develop </a:t>
            </a:r>
            <a:r>
              <a:rPr lang="en" b="1">
                <a:solidFill>
                  <a:srgbClr val="980000"/>
                </a:solidFill>
              </a:rPr>
              <a:t>stopping criteria</a:t>
            </a:r>
            <a:r>
              <a:rPr lang="en"/>
              <a:t> to stop a search </a:t>
            </a:r>
            <a:r>
              <a:rPr lang="en" b="1"/>
              <a:t>long before normal query execution ends</a:t>
            </a:r>
            <a:r>
              <a:rPr lang="en"/>
              <a:t>.</a:t>
            </a:r>
            <a:endParaRPr sz="2100"/>
          </a:p>
        </p:txBody>
      </p:sp>
      <p:sp>
        <p:nvSpPr>
          <p:cNvPr id="351" name="Google Shape;351;p46"/>
          <p:cNvSpPr txBox="1">
            <a:spLocks noGrp="1"/>
          </p:cNvSpPr>
          <p:nvPr>
            <p:ph type="sldNum" idx="12"/>
          </p:nvPr>
        </p:nvSpPr>
        <p:spPr>
          <a:xfrm>
            <a:off x="8483091" y="6009567"/>
            <a:ext cx="548700" cy="393600"/>
          </a:xfrm>
          <a:prstGeom prst="rect">
            <a:avLst/>
          </a:prstGeom>
        </p:spPr>
        <p:txBody>
          <a:bodyPr spcFirstLastPara="1" vert="horz" wrap="square" lIns="91425" tIns="91425" rIns="91425" bIns="91425" anchor="ctr" anchorCtr="0">
            <a:noAutofit/>
          </a:bodyPr>
          <a:lstStyle/>
          <a:p>
            <a:fld id="{00000000-1234-1234-1234-123412341234}" type="slidenum">
              <a:rPr lang="en"/>
              <a:pPr/>
              <a:t>271</a:t>
            </a:fld>
            <a:endParaRPr/>
          </a:p>
        </p:txBody>
      </p:sp>
      <p:sp>
        <p:nvSpPr>
          <p:cNvPr id="7" name="Rectangle 6">
            <a:extLst>
              <a:ext uri="{FF2B5EF4-FFF2-40B4-BE49-F238E27FC236}">
                <a16:creationId xmlns:a16="http://schemas.microsoft.com/office/drawing/2014/main" id="{6F2006DE-EF62-4605-8AA6-3DEAE6038F58}"/>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4B3E3D51-3002-478A-86FA-88809B68C98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5CD02A4E-39F2-4843-AFFF-6D684B0FC0F0}"/>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0" name="Rounded Rectangle 12">
            <a:extLst>
              <a:ext uri="{FF2B5EF4-FFF2-40B4-BE49-F238E27FC236}">
                <a16:creationId xmlns:a16="http://schemas.microsoft.com/office/drawing/2014/main" id="{B15407ED-F19B-4B3A-A3D1-55BB66657656}"/>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sp>
        <p:nvSpPr>
          <p:cNvPr id="11" name="Title 1">
            <a:extLst>
              <a:ext uri="{FF2B5EF4-FFF2-40B4-BE49-F238E27FC236}">
                <a16:creationId xmlns:a16="http://schemas.microsoft.com/office/drawing/2014/main" id="{317895E7-608A-4FAD-99F4-5F4C84028C5B}"/>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pic>
        <p:nvPicPr>
          <p:cNvPr id="2" name="Image 1">
            <a:extLst>
              <a:ext uri="{FF2B5EF4-FFF2-40B4-BE49-F238E27FC236}">
                <a16:creationId xmlns:a16="http://schemas.microsoft.com/office/drawing/2014/main" id="{8F125DE7-89CB-4467-B20F-7C7DB2F8026A}"/>
              </a:ext>
            </a:extLst>
          </p:cNvPr>
          <p:cNvPicPr>
            <a:picLocks noChangeAspect="1"/>
          </p:cNvPicPr>
          <p:nvPr/>
        </p:nvPicPr>
        <p:blipFill>
          <a:blip r:embed="rId3"/>
          <a:stretch>
            <a:fillRect/>
          </a:stretch>
        </p:blipFill>
        <p:spPr>
          <a:xfrm>
            <a:off x="5162967" y="6601946"/>
            <a:ext cx="3981033" cy="256054"/>
          </a:xfrm>
          <a:prstGeom prst="rect">
            <a:avLst/>
          </a:prstGeom>
        </p:spPr>
      </p:pic>
      <p:sp>
        <p:nvSpPr>
          <p:cNvPr id="14" name="Slide Number Placeholder 4">
            <a:extLst>
              <a:ext uri="{FF2B5EF4-FFF2-40B4-BE49-F238E27FC236}">
                <a16:creationId xmlns:a16="http://schemas.microsoft.com/office/drawing/2014/main" id="{A70A7596-18AB-42D2-9108-F4084DC50D39}"/>
              </a:ext>
            </a:extLst>
          </p:cNvPr>
          <p:cNvSpPr txBox="1">
            <a:spLocks/>
          </p:cNvSpPr>
          <p:nvPr/>
        </p:nvSpPr>
        <p:spPr bwMode="auto">
          <a:xfrm>
            <a:off x="-119619" y="-38145"/>
            <a:ext cx="762000" cy="3657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b" anchorCtr="0" compatLnSpc="1">
            <a:prstTxWarp prst="textNoShape">
              <a:avLst/>
            </a:prstTxWarp>
            <a:noAutofit/>
          </a:bodyPr>
          <a:lstStyle>
            <a:defPPr>
              <a:defRPr lang="en-US"/>
            </a:defPPr>
            <a:lvl1pPr marL="0" lvl="0" algn="r" defTabSz="914400" rtl="0" eaLnBrk="1" latinLnBrk="0" hangingPunct="1">
              <a:buNone/>
              <a:defRPr kumimoji="0" sz="1800" kern="1200">
                <a:solidFill>
                  <a:schemeClr val="tx1"/>
                </a:solidFill>
                <a:latin typeface="Georgia" pitchFamily="18" charset="0"/>
                <a:ea typeface="+mn-ea"/>
                <a:cs typeface="+mn-cs"/>
              </a:defRPr>
            </a:lvl1pPr>
            <a:lvl2pPr marL="742932" lvl="1" indent="-285744" algn="l" defTabSz="914400" rtl="0" eaLnBrk="1" latinLnBrk="0" hangingPunct="1">
              <a:buNone/>
              <a:defRPr sz="1800" kern="1200">
                <a:solidFill>
                  <a:schemeClr val="tx1"/>
                </a:solidFill>
                <a:latin typeface="Georgia" pitchFamily="18" charset="0"/>
                <a:ea typeface="+mn-ea"/>
                <a:cs typeface="+mn-cs"/>
              </a:defRPr>
            </a:lvl2pPr>
            <a:lvl3pPr marL="1142971" lvl="2" indent="-228594" algn="l" defTabSz="914400" rtl="0" eaLnBrk="1" latinLnBrk="0" hangingPunct="1">
              <a:buNone/>
              <a:defRPr sz="1800" kern="1200">
                <a:solidFill>
                  <a:schemeClr val="tx1"/>
                </a:solidFill>
                <a:latin typeface="Georgia" pitchFamily="18" charset="0"/>
                <a:ea typeface="+mn-ea"/>
                <a:cs typeface="+mn-cs"/>
              </a:defRPr>
            </a:lvl3pPr>
            <a:lvl4pPr marL="1600160" lvl="3" indent="-228594" algn="l" defTabSz="914400" rtl="0" eaLnBrk="1" latinLnBrk="0" hangingPunct="1">
              <a:buNone/>
              <a:defRPr sz="1800" kern="1200">
                <a:solidFill>
                  <a:schemeClr val="tx1"/>
                </a:solidFill>
                <a:latin typeface="Georgia" pitchFamily="18" charset="0"/>
                <a:ea typeface="+mn-ea"/>
                <a:cs typeface="+mn-cs"/>
              </a:defRPr>
            </a:lvl4pPr>
            <a:lvl5pPr marL="2057349" lvl="4" indent="-228594" algn="l" defTabSz="914400" rtl="0" eaLnBrk="1" latinLnBrk="0" hangingPunct="1">
              <a:buNone/>
              <a:defRPr sz="1800" kern="1200">
                <a:solidFill>
                  <a:schemeClr val="tx1"/>
                </a:solidFill>
                <a:latin typeface="Georgia" pitchFamily="18" charset="0"/>
                <a:ea typeface="+mn-ea"/>
                <a:cs typeface="+mn-cs"/>
              </a:defRPr>
            </a:lvl5pPr>
            <a:lvl6pPr marL="2514537" lvl="5" indent="-228594" algn="l" defTabSz="914400" rtl="0" eaLnBrk="1" fontAlgn="base" latinLnBrk="0" hangingPunct="1">
              <a:spcBef>
                <a:spcPct val="0"/>
              </a:spcBef>
              <a:spcAft>
                <a:spcPct val="0"/>
              </a:spcAft>
              <a:buNone/>
              <a:defRPr sz="1800" kern="1200">
                <a:solidFill>
                  <a:schemeClr val="tx1"/>
                </a:solidFill>
                <a:latin typeface="Georgia" pitchFamily="18" charset="0"/>
                <a:ea typeface="+mn-ea"/>
                <a:cs typeface="+mn-cs"/>
              </a:defRPr>
            </a:lvl6pPr>
            <a:lvl7pPr marL="2971726" lvl="6" indent="-228594" algn="l" defTabSz="914400" rtl="0" eaLnBrk="1" fontAlgn="base" latinLnBrk="0" hangingPunct="1">
              <a:spcBef>
                <a:spcPct val="0"/>
              </a:spcBef>
              <a:spcAft>
                <a:spcPct val="0"/>
              </a:spcAft>
              <a:buNone/>
              <a:defRPr sz="1800" kern="1200">
                <a:solidFill>
                  <a:schemeClr val="tx1"/>
                </a:solidFill>
                <a:latin typeface="Georgia" pitchFamily="18" charset="0"/>
                <a:ea typeface="+mn-ea"/>
                <a:cs typeface="+mn-cs"/>
              </a:defRPr>
            </a:lvl7pPr>
            <a:lvl8pPr marL="3428914" lvl="7" indent="-228594" algn="l" defTabSz="914400" rtl="0" eaLnBrk="1" fontAlgn="base" latinLnBrk="0" hangingPunct="1">
              <a:spcBef>
                <a:spcPct val="0"/>
              </a:spcBef>
              <a:spcAft>
                <a:spcPct val="0"/>
              </a:spcAft>
              <a:buNone/>
              <a:defRPr sz="1800" kern="1200">
                <a:solidFill>
                  <a:schemeClr val="tx1"/>
                </a:solidFill>
                <a:latin typeface="Georgia" pitchFamily="18" charset="0"/>
                <a:ea typeface="+mn-ea"/>
                <a:cs typeface="+mn-cs"/>
              </a:defRPr>
            </a:lvl8pPr>
            <a:lvl9pPr marL="3886103" lvl="8" indent="-228594" algn="l" defTabSz="914400" rtl="0" eaLnBrk="1" fontAlgn="base" latinLnBrk="0" hangingPunct="1">
              <a:spcBef>
                <a:spcPct val="0"/>
              </a:spcBef>
              <a:spcAft>
                <a:spcPct val="0"/>
              </a:spcAft>
              <a:buNone/>
              <a:defRPr sz="1800" kern="1200">
                <a:solidFill>
                  <a:schemeClr val="tx1"/>
                </a:solidFill>
                <a:latin typeface="Georgia" pitchFamily="18" charset="0"/>
                <a:ea typeface="+mn-ea"/>
                <a:cs typeface="+mn-cs"/>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271</a:t>
            </a:fld>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0"/>
                                        </p:tgtEl>
                                        <p:attrNameLst>
                                          <p:attrName>style.visibility</p:attrName>
                                        </p:attrNameLst>
                                      </p:cBhvr>
                                      <p:to>
                                        <p:strVal val="visible"/>
                                      </p:to>
                                    </p:set>
                                    <p:animEffect transition="in" filter="fade">
                                      <p:cBhvr>
                                        <p:cTn id="12"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124"/>
          <p:cNvSpPr txBox="1">
            <a:spLocks noGrp="1"/>
          </p:cNvSpPr>
          <p:nvPr>
            <p:ph type="title"/>
          </p:nvPr>
        </p:nvSpPr>
        <p:spPr>
          <a:xfrm>
            <a:off x="391163" y="1655315"/>
            <a:ext cx="8520600" cy="572700"/>
          </a:xfrm>
          <a:prstGeom prst="rect">
            <a:avLst/>
          </a:prstGeom>
        </p:spPr>
        <p:txBody>
          <a:bodyPr spcFirstLastPara="1" vert="horz" wrap="square" lIns="91425" tIns="91425" rIns="91425" bIns="91425" anchor="t" anchorCtr="0">
            <a:noAutofit/>
          </a:bodyPr>
          <a:lstStyle/>
          <a:p>
            <a:r>
              <a:rPr lang="en" sz="2800" dirty="0"/>
              <a:t>Time savings for 1NN queries </a:t>
            </a:r>
            <a:endParaRPr sz="2800" dirty="0"/>
          </a:p>
        </p:txBody>
      </p:sp>
      <p:sp>
        <p:nvSpPr>
          <p:cNvPr id="1661" name="Google Shape;1661;p124"/>
          <p:cNvSpPr txBox="1"/>
          <p:nvPr/>
        </p:nvSpPr>
        <p:spPr>
          <a:xfrm>
            <a:off x="478725" y="1972400"/>
            <a:ext cx="8083800" cy="614400"/>
          </a:xfrm>
          <a:prstGeom prst="rect">
            <a:avLst/>
          </a:prstGeom>
          <a:noFill/>
          <a:ln>
            <a:noFill/>
          </a:ln>
        </p:spPr>
        <p:txBody>
          <a:bodyPr spcFirstLastPara="1" wrap="square" lIns="91425" tIns="91425" rIns="91425" bIns="91425" anchor="t" anchorCtr="0">
            <a:noAutofit/>
          </a:bodyPr>
          <a:lstStyle/>
          <a:p>
            <a:pPr>
              <a:lnSpc>
                <a:spcPct val="115000"/>
              </a:lnSpc>
              <a:spcBef>
                <a:spcPts val="1000"/>
              </a:spcBef>
              <a:spcAft>
                <a:spcPts val="1000"/>
              </a:spcAft>
            </a:pPr>
            <a:r>
              <a:rPr lang="en" dirty="0">
                <a:solidFill>
                  <a:schemeClr val="dk2"/>
                </a:solidFill>
              </a:rPr>
              <a:t>Early stopping when predicted </a:t>
            </a:r>
            <a:r>
              <a:rPr lang="en" b="1" dirty="0">
                <a:solidFill>
                  <a:schemeClr val="dk2"/>
                </a:solidFill>
              </a:rPr>
              <a:t>probability</a:t>
            </a:r>
            <a:r>
              <a:rPr lang="en" dirty="0">
                <a:solidFill>
                  <a:schemeClr val="dk2"/>
                </a:solidFill>
              </a:rPr>
              <a:t> that current answer is exact is higher than </a:t>
            </a:r>
            <a:r>
              <a:rPr lang="en" i="1" dirty="0">
                <a:solidFill>
                  <a:schemeClr val="dk2"/>
                </a:solidFill>
              </a:rPr>
              <a:t>1 - φ</a:t>
            </a:r>
            <a:endParaRPr sz="1050" i="1" dirty="0"/>
          </a:p>
        </p:txBody>
      </p:sp>
      <p:pic>
        <p:nvPicPr>
          <p:cNvPr id="1662" name="Google Shape;1662;p124"/>
          <p:cNvPicPr preferRelativeResize="0"/>
          <p:nvPr/>
        </p:nvPicPr>
        <p:blipFill>
          <a:blip r:embed="rId3">
            <a:alphaModFix/>
          </a:blip>
          <a:stretch>
            <a:fillRect/>
          </a:stretch>
        </p:blipFill>
        <p:spPr>
          <a:xfrm>
            <a:off x="1443000" y="3083376"/>
            <a:ext cx="5087626" cy="1972625"/>
          </a:xfrm>
          <a:prstGeom prst="rect">
            <a:avLst/>
          </a:prstGeom>
          <a:noFill/>
          <a:ln>
            <a:noFill/>
          </a:ln>
        </p:spPr>
      </p:pic>
      <p:sp>
        <p:nvSpPr>
          <p:cNvPr id="1663" name="Google Shape;1663;p124"/>
          <p:cNvSpPr txBox="1"/>
          <p:nvPr/>
        </p:nvSpPr>
        <p:spPr>
          <a:xfrm>
            <a:off x="6523825" y="2995650"/>
            <a:ext cx="2463600" cy="572700"/>
          </a:xfrm>
          <a:prstGeom prst="rect">
            <a:avLst/>
          </a:prstGeom>
          <a:noFill/>
          <a:ln>
            <a:noFill/>
          </a:ln>
        </p:spPr>
        <p:txBody>
          <a:bodyPr spcFirstLastPara="1" wrap="square" lIns="91425" tIns="91425" rIns="91425" bIns="91425" anchor="t" anchorCtr="0">
            <a:noAutofit/>
          </a:bodyPr>
          <a:lstStyle/>
          <a:p>
            <a:pPr>
              <a:lnSpc>
                <a:spcPct val="115000"/>
              </a:lnSpc>
              <a:spcBef>
                <a:spcPts val="1000"/>
              </a:spcBef>
              <a:spcAft>
                <a:spcPts val="1000"/>
              </a:spcAft>
            </a:pPr>
            <a:r>
              <a:rPr lang="en" sz="1500">
                <a:solidFill>
                  <a:schemeClr val="dk2"/>
                </a:solidFill>
              </a:rPr>
              <a:t>(n</a:t>
            </a:r>
            <a:r>
              <a:rPr lang="en" sz="1500" baseline="-25000">
                <a:solidFill>
                  <a:schemeClr val="dk2"/>
                </a:solidFill>
              </a:rPr>
              <a:t>r</a:t>
            </a:r>
            <a:r>
              <a:rPr lang="en" sz="1500">
                <a:solidFill>
                  <a:schemeClr val="dk2"/>
                </a:solidFill>
              </a:rPr>
              <a:t> = 100 training queries)</a:t>
            </a:r>
            <a:endParaRPr sz="900"/>
          </a:p>
        </p:txBody>
      </p:sp>
      <p:sp>
        <p:nvSpPr>
          <p:cNvPr id="1664" name="Google Shape;1664;p124"/>
          <p:cNvSpPr/>
          <p:nvPr/>
        </p:nvSpPr>
        <p:spPr>
          <a:xfrm>
            <a:off x="4638297" y="4054747"/>
            <a:ext cx="210300" cy="235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65" name="Google Shape;1665;p124"/>
          <p:cNvSpPr/>
          <p:nvPr/>
        </p:nvSpPr>
        <p:spPr>
          <a:xfrm>
            <a:off x="5617100" y="3429000"/>
            <a:ext cx="283200" cy="354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Rectangle 9">
            <a:extLst>
              <a:ext uri="{FF2B5EF4-FFF2-40B4-BE49-F238E27FC236}">
                <a16:creationId xmlns:a16="http://schemas.microsoft.com/office/drawing/2014/main" id="{18847F8F-72CD-46BA-BA63-FFD6053119C2}"/>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603BC866-0BE9-47B1-808D-7B72C5EBAF46}"/>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 name="Rounded Rectangle 12">
            <a:extLst>
              <a:ext uri="{FF2B5EF4-FFF2-40B4-BE49-F238E27FC236}">
                <a16:creationId xmlns:a16="http://schemas.microsoft.com/office/drawing/2014/main" id="{80273883-221F-4105-BB50-3C9790E5E7CD}"/>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F778AF6A-421D-4CCE-92D2-F3A2A331B63F}"/>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sp>
        <p:nvSpPr>
          <p:cNvPr id="14" name="Title 1">
            <a:extLst>
              <a:ext uri="{FF2B5EF4-FFF2-40B4-BE49-F238E27FC236}">
                <a16:creationId xmlns:a16="http://schemas.microsoft.com/office/drawing/2014/main" id="{9B067DCD-5860-4B4D-8A61-BB08A015425C}"/>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
        <p:nvSpPr>
          <p:cNvPr id="15" name="Google Shape;1674;p125">
            <a:extLst>
              <a:ext uri="{FF2B5EF4-FFF2-40B4-BE49-F238E27FC236}">
                <a16:creationId xmlns:a16="http://schemas.microsoft.com/office/drawing/2014/main" id="{E00C4972-BE40-4839-91FE-8D64F21F656C}"/>
              </a:ext>
            </a:extLst>
          </p:cNvPr>
          <p:cNvSpPr/>
          <p:nvPr/>
        </p:nvSpPr>
        <p:spPr>
          <a:xfrm>
            <a:off x="684524" y="5242700"/>
            <a:ext cx="8147775" cy="650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n" sz="1900" b="1" dirty="0">
                <a:solidFill>
                  <a:srgbClr val="434343"/>
                </a:solidFill>
              </a:rPr>
              <a:t>   time savings up to 90%</a:t>
            </a:r>
            <a:endParaRPr sz="1600" b="1" dirty="0">
              <a:solidFill>
                <a:srgbClr val="434343"/>
              </a:solidFill>
            </a:endParaRPr>
          </a:p>
        </p:txBody>
      </p:sp>
      <p:pic>
        <p:nvPicPr>
          <p:cNvPr id="16" name="Image 15">
            <a:extLst>
              <a:ext uri="{FF2B5EF4-FFF2-40B4-BE49-F238E27FC236}">
                <a16:creationId xmlns:a16="http://schemas.microsoft.com/office/drawing/2014/main" id="{A42F87B3-696E-4273-9D4E-FAB00761B3AB}"/>
              </a:ext>
            </a:extLst>
          </p:cNvPr>
          <p:cNvPicPr>
            <a:picLocks noChangeAspect="1"/>
          </p:cNvPicPr>
          <p:nvPr/>
        </p:nvPicPr>
        <p:blipFill>
          <a:blip r:embed="rId4"/>
          <a:stretch>
            <a:fillRect/>
          </a:stretch>
        </p:blipFill>
        <p:spPr>
          <a:xfrm>
            <a:off x="5162967" y="6601946"/>
            <a:ext cx="3981033" cy="256054"/>
          </a:xfrm>
          <a:prstGeom prst="rect">
            <a:avLst/>
          </a:prstGeom>
        </p:spPr>
      </p:pic>
      <p:sp>
        <p:nvSpPr>
          <p:cNvPr id="17" name="Slide Number Placeholder 4">
            <a:extLst>
              <a:ext uri="{FF2B5EF4-FFF2-40B4-BE49-F238E27FC236}">
                <a16:creationId xmlns:a16="http://schemas.microsoft.com/office/drawing/2014/main" id="{A0E6EB64-FA45-47D3-B726-5C4484BFA2B2}"/>
              </a:ext>
            </a:extLst>
          </p:cNvPr>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272</a:t>
            </a:fld>
            <a:endParaRPr 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3" name="Google Shape;1673;p125"/>
          <p:cNvSpPr txBox="1"/>
          <p:nvPr/>
        </p:nvSpPr>
        <p:spPr>
          <a:xfrm>
            <a:off x="478725" y="1972400"/>
            <a:ext cx="8083800" cy="614400"/>
          </a:xfrm>
          <a:prstGeom prst="rect">
            <a:avLst/>
          </a:prstGeom>
          <a:noFill/>
          <a:ln>
            <a:noFill/>
          </a:ln>
        </p:spPr>
        <p:txBody>
          <a:bodyPr spcFirstLastPara="1" wrap="square" lIns="91425" tIns="91425" rIns="91425" bIns="91425" anchor="t" anchorCtr="0">
            <a:noAutofit/>
          </a:bodyPr>
          <a:lstStyle/>
          <a:p>
            <a:pPr>
              <a:lnSpc>
                <a:spcPct val="115000"/>
              </a:lnSpc>
              <a:spcBef>
                <a:spcPts val="1000"/>
              </a:spcBef>
              <a:spcAft>
                <a:spcPts val="1000"/>
              </a:spcAft>
            </a:pPr>
            <a:r>
              <a:rPr lang="en" dirty="0">
                <a:solidFill>
                  <a:schemeClr val="dk2"/>
                </a:solidFill>
              </a:rPr>
              <a:t>Early stopping when predicted </a:t>
            </a:r>
            <a:r>
              <a:rPr lang="en" b="1" dirty="0">
                <a:solidFill>
                  <a:schemeClr val="dk2"/>
                </a:solidFill>
              </a:rPr>
              <a:t>probability</a:t>
            </a:r>
            <a:r>
              <a:rPr lang="en" dirty="0">
                <a:solidFill>
                  <a:schemeClr val="dk2"/>
                </a:solidFill>
              </a:rPr>
              <a:t> that current answer is exact is higher than </a:t>
            </a:r>
            <a:r>
              <a:rPr lang="en" i="1" dirty="0">
                <a:solidFill>
                  <a:schemeClr val="dk2"/>
                </a:solidFill>
              </a:rPr>
              <a:t>1 - φ</a:t>
            </a:r>
            <a:endParaRPr sz="1050" i="1" dirty="0"/>
          </a:p>
        </p:txBody>
      </p:sp>
      <p:sp>
        <p:nvSpPr>
          <p:cNvPr id="1674" name="Google Shape;1674;p125"/>
          <p:cNvSpPr/>
          <p:nvPr/>
        </p:nvSpPr>
        <p:spPr>
          <a:xfrm>
            <a:off x="684524" y="5242700"/>
            <a:ext cx="8147775" cy="650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n" sz="1900" b="1" dirty="0">
                <a:solidFill>
                  <a:srgbClr val="434343"/>
                </a:solidFill>
              </a:rPr>
              <a:t>   time savings up to 90%, with ~99% of the answers to be exact</a:t>
            </a:r>
            <a:endParaRPr sz="1600" b="1" dirty="0">
              <a:solidFill>
                <a:srgbClr val="434343"/>
              </a:solidFill>
            </a:endParaRPr>
          </a:p>
        </p:txBody>
      </p:sp>
      <p:pic>
        <p:nvPicPr>
          <p:cNvPr id="1675" name="Google Shape;1675;p125"/>
          <p:cNvPicPr preferRelativeResize="0"/>
          <p:nvPr/>
        </p:nvPicPr>
        <p:blipFill>
          <a:blip r:embed="rId3">
            <a:alphaModFix/>
          </a:blip>
          <a:stretch>
            <a:fillRect/>
          </a:stretch>
        </p:blipFill>
        <p:spPr>
          <a:xfrm>
            <a:off x="1443000" y="3083376"/>
            <a:ext cx="5087626" cy="1972625"/>
          </a:xfrm>
          <a:prstGeom prst="rect">
            <a:avLst/>
          </a:prstGeom>
          <a:noFill/>
          <a:ln>
            <a:noFill/>
          </a:ln>
        </p:spPr>
      </p:pic>
      <p:sp>
        <p:nvSpPr>
          <p:cNvPr id="1676" name="Google Shape;1676;p125"/>
          <p:cNvSpPr txBox="1"/>
          <p:nvPr/>
        </p:nvSpPr>
        <p:spPr>
          <a:xfrm>
            <a:off x="6523825" y="2995650"/>
            <a:ext cx="2463600" cy="572700"/>
          </a:xfrm>
          <a:prstGeom prst="rect">
            <a:avLst/>
          </a:prstGeom>
          <a:noFill/>
          <a:ln>
            <a:noFill/>
          </a:ln>
        </p:spPr>
        <p:txBody>
          <a:bodyPr spcFirstLastPara="1" wrap="square" lIns="91425" tIns="91425" rIns="91425" bIns="91425" anchor="t" anchorCtr="0">
            <a:noAutofit/>
          </a:bodyPr>
          <a:lstStyle/>
          <a:p>
            <a:pPr>
              <a:lnSpc>
                <a:spcPct val="115000"/>
              </a:lnSpc>
              <a:spcBef>
                <a:spcPts val="1000"/>
              </a:spcBef>
              <a:spcAft>
                <a:spcPts val="1000"/>
              </a:spcAft>
            </a:pPr>
            <a:r>
              <a:rPr lang="en" sz="1500">
                <a:solidFill>
                  <a:schemeClr val="dk2"/>
                </a:solidFill>
              </a:rPr>
              <a:t>(n</a:t>
            </a:r>
            <a:r>
              <a:rPr lang="en" sz="1500" baseline="-25000">
                <a:solidFill>
                  <a:schemeClr val="dk2"/>
                </a:solidFill>
              </a:rPr>
              <a:t>r</a:t>
            </a:r>
            <a:r>
              <a:rPr lang="en" sz="1500">
                <a:solidFill>
                  <a:schemeClr val="dk2"/>
                </a:solidFill>
              </a:rPr>
              <a:t> = 100 training queries)</a:t>
            </a:r>
            <a:endParaRPr sz="900"/>
          </a:p>
        </p:txBody>
      </p:sp>
      <p:sp>
        <p:nvSpPr>
          <p:cNvPr id="1677" name="Google Shape;1677;p125"/>
          <p:cNvSpPr/>
          <p:nvPr/>
        </p:nvSpPr>
        <p:spPr>
          <a:xfrm>
            <a:off x="2040248" y="3379753"/>
            <a:ext cx="236400" cy="255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78" name="Google Shape;1678;p125"/>
          <p:cNvSpPr/>
          <p:nvPr/>
        </p:nvSpPr>
        <p:spPr>
          <a:xfrm>
            <a:off x="3030893" y="3379753"/>
            <a:ext cx="236400" cy="255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 name="Rectangle 12">
            <a:extLst>
              <a:ext uri="{FF2B5EF4-FFF2-40B4-BE49-F238E27FC236}">
                <a16:creationId xmlns:a16="http://schemas.microsoft.com/office/drawing/2014/main" id="{CC270DE5-DB61-439B-A499-4EC0567F64D9}"/>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4" name="Rectangle 13">
            <a:extLst>
              <a:ext uri="{FF2B5EF4-FFF2-40B4-BE49-F238E27FC236}">
                <a16:creationId xmlns:a16="http://schemas.microsoft.com/office/drawing/2014/main" id="{CD9746E6-C6F1-40B8-A7F0-756401AD7C4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5" name="Rounded Rectangle 12">
            <a:extLst>
              <a:ext uri="{FF2B5EF4-FFF2-40B4-BE49-F238E27FC236}">
                <a16:creationId xmlns:a16="http://schemas.microsoft.com/office/drawing/2014/main" id="{4393634A-BEFF-4E59-A7B1-974F5DAC4E11}"/>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6" name="Rounded Rectangle 12">
            <a:extLst>
              <a:ext uri="{FF2B5EF4-FFF2-40B4-BE49-F238E27FC236}">
                <a16:creationId xmlns:a16="http://schemas.microsoft.com/office/drawing/2014/main" id="{F5862094-8C1A-4E09-B2D4-CFD5A2FB4273}"/>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sp>
        <p:nvSpPr>
          <p:cNvPr id="17" name="Title 1">
            <a:extLst>
              <a:ext uri="{FF2B5EF4-FFF2-40B4-BE49-F238E27FC236}">
                <a16:creationId xmlns:a16="http://schemas.microsoft.com/office/drawing/2014/main" id="{B5413D7C-63B7-437E-A624-B5C630708E14}"/>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
        <p:nvSpPr>
          <p:cNvPr id="18" name="Google Shape;1660;p124">
            <a:extLst>
              <a:ext uri="{FF2B5EF4-FFF2-40B4-BE49-F238E27FC236}">
                <a16:creationId xmlns:a16="http://schemas.microsoft.com/office/drawing/2014/main" id="{AC4AD0CB-0E34-4BC7-93C7-88C3B65857B6}"/>
              </a:ext>
            </a:extLst>
          </p:cNvPr>
          <p:cNvSpPr txBox="1">
            <a:spLocks noGrp="1"/>
          </p:cNvSpPr>
          <p:nvPr>
            <p:ph type="title"/>
          </p:nvPr>
        </p:nvSpPr>
        <p:spPr>
          <a:xfrm>
            <a:off x="391163" y="1655315"/>
            <a:ext cx="8520600" cy="572700"/>
          </a:xfrm>
          <a:prstGeom prst="rect">
            <a:avLst/>
          </a:prstGeom>
        </p:spPr>
        <p:txBody>
          <a:bodyPr spcFirstLastPara="1" vert="horz" wrap="square" lIns="91425" tIns="91425" rIns="91425" bIns="91425" anchor="t" anchorCtr="0">
            <a:noAutofit/>
          </a:bodyPr>
          <a:lstStyle/>
          <a:p>
            <a:r>
              <a:rPr lang="en" sz="2800" dirty="0"/>
              <a:t>Time savings for 1NN queries </a:t>
            </a:r>
            <a:endParaRPr sz="2800" dirty="0"/>
          </a:p>
        </p:txBody>
      </p:sp>
      <p:pic>
        <p:nvPicPr>
          <p:cNvPr id="19" name="Image 18">
            <a:extLst>
              <a:ext uri="{FF2B5EF4-FFF2-40B4-BE49-F238E27FC236}">
                <a16:creationId xmlns:a16="http://schemas.microsoft.com/office/drawing/2014/main" id="{30A1A539-D829-43F5-909A-5B9EAD621781}"/>
              </a:ext>
            </a:extLst>
          </p:cNvPr>
          <p:cNvPicPr>
            <a:picLocks noChangeAspect="1"/>
          </p:cNvPicPr>
          <p:nvPr/>
        </p:nvPicPr>
        <p:blipFill>
          <a:blip r:embed="rId4"/>
          <a:stretch>
            <a:fillRect/>
          </a:stretch>
        </p:blipFill>
        <p:spPr>
          <a:xfrm>
            <a:off x="5162967" y="6601946"/>
            <a:ext cx="3981033" cy="256054"/>
          </a:xfrm>
          <a:prstGeom prst="rect">
            <a:avLst/>
          </a:prstGeom>
        </p:spPr>
      </p:pic>
      <p:sp>
        <p:nvSpPr>
          <p:cNvPr id="20" name="Slide Number Placeholder 4">
            <a:extLst>
              <a:ext uri="{FF2B5EF4-FFF2-40B4-BE49-F238E27FC236}">
                <a16:creationId xmlns:a16="http://schemas.microsoft.com/office/drawing/2014/main" id="{AB00F3D3-A99C-4FA0-B7A2-1CBF8C6532AD}"/>
              </a:ext>
            </a:extLst>
          </p:cNvPr>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273</a:t>
            </a:fld>
            <a:endParaRPr 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0" name="Rectangle 9">
            <a:extLst>
              <a:ext uri="{FF2B5EF4-FFF2-40B4-BE49-F238E27FC236}">
                <a16:creationId xmlns:a16="http://schemas.microsoft.com/office/drawing/2014/main" id="{18847F8F-72CD-46BA-BA63-FFD6053119C2}"/>
              </a:ext>
            </a:extLst>
          </p:cNvPr>
          <p:cNvSpPr/>
          <p:nvPr/>
        </p:nvSpPr>
        <p:spPr>
          <a:xfrm>
            <a:off x="7643776" y="980499"/>
            <a:ext cx="1425796" cy="58305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603BC866-0BE9-47B1-808D-7B72C5EBAF46}"/>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3" name="Rounded Rectangle 12">
            <a:extLst>
              <a:ext uri="{FF2B5EF4-FFF2-40B4-BE49-F238E27FC236}">
                <a16:creationId xmlns:a16="http://schemas.microsoft.com/office/drawing/2014/main" id="{F778AF6A-421D-4CCE-92D2-F3A2A331B63F}"/>
              </a:ext>
            </a:extLst>
          </p:cNvPr>
          <p:cNvSpPr/>
          <p:nvPr/>
        </p:nvSpPr>
        <p:spPr>
          <a:xfrm>
            <a:off x="7755626" y="1129040"/>
            <a:ext cx="1231800" cy="346783"/>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Echihabi-submitted’21</a:t>
            </a:r>
            <a:endParaRPr lang="en-US" sz="1300" b="1" kern="0" dirty="0">
              <a:solidFill>
                <a:prstClr val="white"/>
              </a:solidFill>
              <a:latin typeface="Gill Sans" charset="0"/>
              <a:ea typeface="Gill Sans" charset="0"/>
              <a:cs typeface="Gill Sans" charset="0"/>
            </a:endParaRPr>
          </a:p>
        </p:txBody>
      </p:sp>
      <p:sp>
        <p:nvSpPr>
          <p:cNvPr id="14" name="Title 1">
            <a:extLst>
              <a:ext uri="{FF2B5EF4-FFF2-40B4-BE49-F238E27FC236}">
                <a16:creationId xmlns:a16="http://schemas.microsoft.com/office/drawing/2014/main" id="{9B067DCD-5860-4B4D-8A61-BB08A015425C}"/>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Exact Search</a:t>
            </a:r>
          </a:p>
        </p:txBody>
      </p:sp>
      <p:sp>
        <p:nvSpPr>
          <p:cNvPr id="15" name="Google Shape;1674;p125">
            <a:extLst>
              <a:ext uri="{FF2B5EF4-FFF2-40B4-BE49-F238E27FC236}">
                <a16:creationId xmlns:a16="http://schemas.microsoft.com/office/drawing/2014/main" id="{E00C4972-BE40-4839-91FE-8D64F21F656C}"/>
              </a:ext>
            </a:extLst>
          </p:cNvPr>
          <p:cNvSpPr/>
          <p:nvPr/>
        </p:nvSpPr>
        <p:spPr>
          <a:xfrm>
            <a:off x="684524" y="5242700"/>
            <a:ext cx="8147775" cy="650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n" sz="1900" b="1" dirty="0">
                <a:solidFill>
                  <a:srgbClr val="434343"/>
                </a:solidFill>
              </a:rPr>
              <a:t>   time savings up to 95% with </a:t>
            </a:r>
            <a:r>
              <a:rPr lang="en-US" sz="1900" b="1" dirty="0">
                <a:solidFill>
                  <a:srgbClr val="434343"/>
                </a:solidFill>
              </a:rPr>
              <a:t>~99% of the answers to be exact</a:t>
            </a:r>
          </a:p>
        </p:txBody>
      </p:sp>
      <p:sp>
        <p:nvSpPr>
          <p:cNvPr id="16" name="Google Shape;1660;p124">
            <a:extLst>
              <a:ext uri="{FF2B5EF4-FFF2-40B4-BE49-F238E27FC236}">
                <a16:creationId xmlns:a16="http://schemas.microsoft.com/office/drawing/2014/main" id="{9CB0563A-EBD8-44D3-BB86-CB48381D6AA0}"/>
              </a:ext>
            </a:extLst>
          </p:cNvPr>
          <p:cNvSpPr txBox="1">
            <a:spLocks/>
          </p:cNvSpPr>
          <p:nvPr/>
        </p:nvSpPr>
        <p:spPr>
          <a:xfrm>
            <a:off x="391163" y="1655315"/>
            <a:ext cx="8520600" cy="572700"/>
          </a:xfrm>
          <a:prstGeom prst="rect">
            <a:avLst/>
          </a:prstGeom>
        </p:spPr>
        <p:txBody>
          <a:bodyPr spcFirstLastPara="1" vert="horz" wrap="square" lIns="91425" tIns="91425" rIns="91425" bIns="91425" anchor="t" anchorCtr="0">
            <a:noAutofit/>
          </a:bodyPr>
          <a:lstStyle>
            <a:lvl1pPr lvl="0" algn="l" rtl="0" eaLnBrk="1" latinLnBrk="0" hangingPunct="1">
              <a:spcBef>
                <a:spcPts val="0"/>
              </a:spcBef>
              <a:spcAft>
                <a:spcPts val="0"/>
              </a:spcAft>
              <a:buSzPts val="2800"/>
              <a:buNone/>
              <a:defRPr kumimoji="0" sz="4000" kern="120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2800" dirty="0"/>
              <a:t>Time savings for </a:t>
            </a:r>
            <a:r>
              <a:rPr lang="en-US" sz="2800" dirty="0" err="1"/>
              <a:t>kNN</a:t>
            </a:r>
            <a:r>
              <a:rPr lang="en-US" sz="2800" dirty="0"/>
              <a:t> classification </a:t>
            </a:r>
          </a:p>
        </p:txBody>
      </p:sp>
      <p:pic>
        <p:nvPicPr>
          <p:cNvPr id="7" name="Image 6">
            <a:extLst>
              <a:ext uri="{FF2B5EF4-FFF2-40B4-BE49-F238E27FC236}">
                <a16:creationId xmlns:a16="http://schemas.microsoft.com/office/drawing/2014/main" id="{745DCF30-519A-46C1-A153-8A1224C3A5FD}"/>
              </a:ext>
            </a:extLst>
          </p:cNvPr>
          <p:cNvPicPr>
            <a:picLocks noChangeAspect="1"/>
          </p:cNvPicPr>
          <p:nvPr/>
        </p:nvPicPr>
        <p:blipFill rotWithShape="1">
          <a:blip r:embed="rId3"/>
          <a:srcRect l="36481" t="64341" r="12616" b="12808"/>
          <a:stretch/>
        </p:blipFill>
        <p:spPr>
          <a:xfrm>
            <a:off x="129236" y="2494023"/>
            <a:ext cx="8885527" cy="2141994"/>
          </a:xfrm>
          <a:prstGeom prst="rect">
            <a:avLst/>
          </a:prstGeom>
        </p:spPr>
      </p:pic>
      <p:pic>
        <p:nvPicPr>
          <p:cNvPr id="21" name="Image 20">
            <a:extLst>
              <a:ext uri="{FF2B5EF4-FFF2-40B4-BE49-F238E27FC236}">
                <a16:creationId xmlns:a16="http://schemas.microsoft.com/office/drawing/2014/main" id="{2055D88B-0EBA-427C-B906-711583B15072}"/>
              </a:ext>
            </a:extLst>
          </p:cNvPr>
          <p:cNvPicPr>
            <a:picLocks noChangeAspect="1"/>
          </p:cNvPicPr>
          <p:nvPr/>
        </p:nvPicPr>
        <p:blipFill rotWithShape="1">
          <a:blip r:embed="rId3"/>
          <a:srcRect l="30120" t="86744" r="37739" b="8441"/>
          <a:stretch/>
        </p:blipFill>
        <p:spPr>
          <a:xfrm>
            <a:off x="2312780" y="4740798"/>
            <a:ext cx="4677366" cy="376274"/>
          </a:xfrm>
          <a:prstGeom prst="rect">
            <a:avLst/>
          </a:prstGeom>
        </p:spPr>
      </p:pic>
      <p:pic>
        <p:nvPicPr>
          <p:cNvPr id="22" name="Image 21">
            <a:extLst>
              <a:ext uri="{FF2B5EF4-FFF2-40B4-BE49-F238E27FC236}">
                <a16:creationId xmlns:a16="http://schemas.microsoft.com/office/drawing/2014/main" id="{404FFC0A-F2AA-4529-B089-80F8C12F37B1}"/>
              </a:ext>
            </a:extLst>
          </p:cNvPr>
          <p:cNvPicPr>
            <a:picLocks noChangeAspect="1"/>
          </p:cNvPicPr>
          <p:nvPr/>
        </p:nvPicPr>
        <p:blipFill>
          <a:blip r:embed="rId4"/>
          <a:stretch>
            <a:fillRect/>
          </a:stretch>
        </p:blipFill>
        <p:spPr>
          <a:xfrm>
            <a:off x="5162967" y="6601946"/>
            <a:ext cx="3981033" cy="256054"/>
          </a:xfrm>
          <a:prstGeom prst="rect">
            <a:avLst/>
          </a:prstGeom>
        </p:spPr>
      </p:pic>
      <p:sp>
        <p:nvSpPr>
          <p:cNvPr id="23" name="Slide Number Placeholder 4">
            <a:extLst>
              <a:ext uri="{FF2B5EF4-FFF2-40B4-BE49-F238E27FC236}">
                <a16:creationId xmlns:a16="http://schemas.microsoft.com/office/drawing/2014/main" id="{9220218C-7375-40A4-8964-13F09AF9468F}"/>
              </a:ext>
            </a:extLst>
          </p:cNvPr>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274</a:t>
            </a:fld>
            <a:endParaRPr lang="en-US">
              <a:solidFill>
                <a:srgbClr val="FFFFFF"/>
              </a:solidFill>
            </a:endParaRPr>
          </a:p>
        </p:txBody>
      </p:sp>
      <p:sp>
        <p:nvSpPr>
          <p:cNvPr id="24" name="Google Shape;1677;p125">
            <a:extLst>
              <a:ext uri="{FF2B5EF4-FFF2-40B4-BE49-F238E27FC236}">
                <a16:creationId xmlns:a16="http://schemas.microsoft.com/office/drawing/2014/main" id="{E624E584-21EF-4081-A63F-86EAC56B5F68}"/>
              </a:ext>
            </a:extLst>
          </p:cNvPr>
          <p:cNvSpPr/>
          <p:nvPr/>
        </p:nvSpPr>
        <p:spPr>
          <a:xfrm>
            <a:off x="1753167" y="2848119"/>
            <a:ext cx="224489" cy="49050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Google Shape;1677;p125">
            <a:extLst>
              <a:ext uri="{FF2B5EF4-FFF2-40B4-BE49-F238E27FC236}">
                <a16:creationId xmlns:a16="http://schemas.microsoft.com/office/drawing/2014/main" id="{DF67A56B-0FF8-41C1-81E8-BBB0A652969E}"/>
              </a:ext>
            </a:extLst>
          </p:cNvPr>
          <p:cNvSpPr/>
          <p:nvPr/>
        </p:nvSpPr>
        <p:spPr>
          <a:xfrm>
            <a:off x="757247" y="3415192"/>
            <a:ext cx="224489" cy="49050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1677;p125">
            <a:extLst>
              <a:ext uri="{FF2B5EF4-FFF2-40B4-BE49-F238E27FC236}">
                <a16:creationId xmlns:a16="http://schemas.microsoft.com/office/drawing/2014/main" id="{954016DA-7F1D-4395-9836-561493934B44}"/>
              </a:ext>
            </a:extLst>
          </p:cNvPr>
          <p:cNvSpPr/>
          <p:nvPr/>
        </p:nvSpPr>
        <p:spPr>
          <a:xfrm>
            <a:off x="3723738" y="3181275"/>
            <a:ext cx="224489" cy="572018"/>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 name="Google Shape;1677;p125">
            <a:extLst>
              <a:ext uri="{FF2B5EF4-FFF2-40B4-BE49-F238E27FC236}">
                <a16:creationId xmlns:a16="http://schemas.microsoft.com/office/drawing/2014/main" id="{D661DA80-0561-4C76-8379-8E27039964E9}"/>
              </a:ext>
            </a:extLst>
          </p:cNvPr>
          <p:cNvSpPr/>
          <p:nvPr/>
        </p:nvSpPr>
        <p:spPr>
          <a:xfrm>
            <a:off x="5180400" y="2995925"/>
            <a:ext cx="224489" cy="814077"/>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1677;p125">
            <a:extLst>
              <a:ext uri="{FF2B5EF4-FFF2-40B4-BE49-F238E27FC236}">
                <a16:creationId xmlns:a16="http://schemas.microsoft.com/office/drawing/2014/main" id="{532043DC-4727-43A0-90C9-AC3D13E46867}"/>
              </a:ext>
            </a:extLst>
          </p:cNvPr>
          <p:cNvSpPr/>
          <p:nvPr/>
        </p:nvSpPr>
        <p:spPr>
          <a:xfrm>
            <a:off x="7166344" y="2774237"/>
            <a:ext cx="224489" cy="640956"/>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 name="Google Shape;1677;p125">
            <a:extLst>
              <a:ext uri="{FF2B5EF4-FFF2-40B4-BE49-F238E27FC236}">
                <a16:creationId xmlns:a16="http://schemas.microsoft.com/office/drawing/2014/main" id="{5F86A5EE-A966-4138-97C2-50CB20D68255}"/>
              </a:ext>
            </a:extLst>
          </p:cNvPr>
          <p:cNvSpPr/>
          <p:nvPr/>
        </p:nvSpPr>
        <p:spPr>
          <a:xfrm>
            <a:off x="8607633" y="2748304"/>
            <a:ext cx="224489" cy="814077"/>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1942427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90541" y="1114380"/>
            <a:ext cx="8686800" cy="5027399"/>
          </a:xfrm>
        </p:spPr>
        <p:txBody>
          <a:bodyPr>
            <a:normAutofit/>
          </a:bodyPr>
          <a:lstStyle/>
          <a:p>
            <a:pPr lvl="2">
              <a:defRPr/>
            </a:pPr>
            <a:endParaRPr lang="en-US" sz="2000" dirty="0"/>
          </a:p>
          <a:p>
            <a:pPr lvl="2">
              <a:defRPr/>
            </a:pPr>
            <a:endParaRPr lang="en-US" sz="20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3" eaLnBrk="1" hangingPunct="1">
              <a:defRPr/>
            </a:pPr>
            <a:r>
              <a:rPr lang="en-US" sz="2000" dirty="0"/>
              <a:t>Inverted files</a:t>
            </a:r>
          </a:p>
        </p:txBody>
      </p:sp>
      <p:sp>
        <p:nvSpPr>
          <p:cNvPr id="9" name="Footer Placeholder 1">
            <a:extLst>
              <a:ext uri="{FF2B5EF4-FFF2-40B4-BE49-F238E27FC236}">
                <a16:creationId xmlns:a16="http://schemas.microsoft.com/office/drawing/2014/main" id="{E7A22D54-58CC-42B9-ADC0-62980A3983F4}"/>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19" name="Slide Number Placeholder 3">
            <a:extLst>
              <a:ext uri="{FF2B5EF4-FFF2-40B4-BE49-F238E27FC236}">
                <a16:creationId xmlns:a16="http://schemas.microsoft.com/office/drawing/2014/main" id="{6AAAFF7D-F069-48E8-B391-65F21E0245F2}"/>
              </a:ext>
            </a:extLst>
          </p:cNvPr>
          <p:cNvSpPr>
            <a:spLocks noGrp="1"/>
          </p:cNvSpPr>
          <p:nvPr>
            <p:ph type="sldNum" sz="quarter" idx="12"/>
          </p:nvPr>
        </p:nvSpPr>
        <p:spPr>
          <a:xfrm>
            <a:off x="3134821" y="7499350"/>
            <a:ext cx="2743200" cy="365125"/>
          </a:xfrm>
        </p:spPr>
        <p:txBody>
          <a:bodyPr/>
          <a:lstStyle/>
          <a:p>
            <a:fld id="{4FEE7CAE-A9A8-2C46-998C-DFEC898F1BA3}" type="slidenum">
              <a:rPr lang="en-US" sz="1800" smtClean="0">
                <a:solidFill>
                  <a:schemeClr val="tx1"/>
                </a:solidFill>
              </a:rPr>
              <a:t>275</a:t>
            </a:fld>
            <a:endParaRPr lang="en-US" sz="1800" dirty="0">
              <a:solidFill>
                <a:schemeClr val="tx1"/>
              </a:solidFill>
            </a:endParaRPr>
          </a:p>
        </p:txBody>
      </p:sp>
      <p:sp>
        <p:nvSpPr>
          <p:cNvPr id="12" name="Rectangle 11">
            <a:extLst>
              <a:ext uri="{FF2B5EF4-FFF2-40B4-BE49-F238E27FC236}">
                <a16:creationId xmlns:a16="http://schemas.microsoft.com/office/drawing/2014/main" id="{513C145F-F346-4E36-B863-11BED96499DE}"/>
              </a:ext>
            </a:extLst>
          </p:cNvPr>
          <p:cNvSpPr/>
          <p:nvPr/>
        </p:nvSpPr>
        <p:spPr>
          <a:xfrm>
            <a:off x="7643776" y="980499"/>
            <a:ext cx="1360789" cy="53011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3" name="Rectangle 12">
            <a:extLst>
              <a:ext uri="{FF2B5EF4-FFF2-40B4-BE49-F238E27FC236}">
                <a16:creationId xmlns:a16="http://schemas.microsoft.com/office/drawing/2014/main" id="{BD50DCB2-115C-43DB-983A-9C67C83CAE7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5" name="Rounded Rectangle 12">
            <a:extLst>
              <a:ext uri="{FF2B5EF4-FFF2-40B4-BE49-F238E27FC236}">
                <a16:creationId xmlns:a16="http://schemas.microsoft.com/office/drawing/2014/main" id="{3155EEDC-6094-496E-8138-49559D7E9550}"/>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Li-SIGMOD’20</a:t>
            </a:r>
            <a:endParaRPr lang="en-US" sz="1300" b="1" kern="0" dirty="0">
              <a:solidFill>
                <a:prstClr val="white"/>
              </a:solidFill>
              <a:latin typeface="Gill Sans" charset="0"/>
              <a:ea typeface="Gill Sans" charset="0"/>
              <a:cs typeface="Gill Sans" charset="0"/>
            </a:endParaRPr>
          </a:p>
        </p:txBody>
      </p:sp>
      <p:pic>
        <p:nvPicPr>
          <p:cNvPr id="20" name="Picture 4">
            <a:extLst>
              <a:ext uri="{FF2B5EF4-FFF2-40B4-BE49-F238E27FC236}">
                <a16:creationId xmlns:a16="http://schemas.microsoft.com/office/drawing/2014/main" id="{C44A884F-A6E6-448A-A40E-E4030D14ACBB}"/>
              </a:ext>
            </a:extLst>
          </p:cNvPr>
          <p:cNvPicPr>
            <a:picLocks noChangeAspect="1"/>
          </p:cNvPicPr>
          <p:nvPr/>
        </p:nvPicPr>
        <p:blipFill>
          <a:blip r:embed="rId3"/>
          <a:stretch>
            <a:fillRect/>
          </a:stretch>
        </p:blipFill>
        <p:spPr>
          <a:xfrm>
            <a:off x="1348944" y="3634519"/>
            <a:ext cx="3484997" cy="3170775"/>
          </a:xfrm>
          <a:prstGeom prst="rect">
            <a:avLst/>
          </a:prstGeom>
        </p:spPr>
      </p:pic>
      <p:sp>
        <p:nvSpPr>
          <p:cNvPr id="21" name="TextBox 6">
            <a:extLst>
              <a:ext uri="{FF2B5EF4-FFF2-40B4-BE49-F238E27FC236}">
                <a16:creationId xmlns:a16="http://schemas.microsoft.com/office/drawing/2014/main" id="{B985D56B-414D-4275-9CF5-59E2BF9C3CD1}"/>
              </a:ext>
            </a:extLst>
          </p:cNvPr>
          <p:cNvSpPr txBox="1"/>
          <p:nvPr/>
        </p:nvSpPr>
        <p:spPr>
          <a:xfrm>
            <a:off x="-302249" y="3741619"/>
            <a:ext cx="3213861" cy="369332"/>
          </a:xfrm>
          <a:prstGeom prst="rect">
            <a:avLst/>
          </a:prstGeom>
          <a:noFill/>
        </p:spPr>
        <p:txBody>
          <a:bodyPr wrap="square" rtlCol="0">
            <a:spAutoFit/>
          </a:bodyPr>
          <a:lstStyle/>
          <a:p>
            <a:pPr algn="ctr"/>
            <a:r>
              <a:rPr lang="en-US" dirty="0"/>
              <a:t>Inverted file index (IVF)</a:t>
            </a:r>
          </a:p>
        </p:txBody>
      </p:sp>
      <p:sp>
        <p:nvSpPr>
          <p:cNvPr id="18" name="Title 1">
            <a:extLst>
              <a:ext uri="{FF2B5EF4-FFF2-40B4-BE49-F238E27FC236}">
                <a16:creationId xmlns:a16="http://schemas.microsoft.com/office/drawing/2014/main" id="{2E975300-0D08-496E-BFCA-804B52DBF7AA}"/>
              </a:ext>
            </a:extLst>
          </p:cNvPr>
          <p:cNvSpPr txBox="1">
            <a:spLocks/>
          </p:cNvSpPr>
          <p:nvPr/>
        </p:nvSpPr>
        <p:spPr>
          <a:xfrm>
            <a:off x="19570" y="654036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C. Li</a:t>
            </a:r>
            <a:endParaRPr lang="en-US" sz="1200" dirty="0">
              <a:latin typeface="+mn-lt"/>
            </a:endParaRPr>
          </a:p>
        </p:txBody>
      </p:sp>
      <p:sp>
        <p:nvSpPr>
          <p:cNvPr id="27" name="Slide Number Placeholder 4">
            <a:extLst>
              <a:ext uri="{FF2B5EF4-FFF2-40B4-BE49-F238E27FC236}">
                <a16:creationId xmlns:a16="http://schemas.microsoft.com/office/drawing/2014/main" id="{B5479DEF-FFC7-4AB4-B353-A20C3CDAC875}"/>
              </a:ext>
            </a:extLst>
          </p:cNvPr>
          <p:cNvSpPr txBox="1">
            <a:spLocks/>
          </p:cNvSpPr>
          <p:nvPr/>
        </p:nvSpPr>
        <p:spPr bwMode="auto">
          <a:xfrm>
            <a:off x="-119619" y="-38145"/>
            <a:ext cx="762000" cy="3657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kumimoji="0" sz="1800" kern="1200">
                <a:solidFill>
                  <a:schemeClr val="tx1"/>
                </a:solidFill>
                <a:latin typeface="Georgia" pitchFamily="18" charset="0"/>
                <a:ea typeface="+mn-ea"/>
                <a:cs typeface="+mn-cs"/>
              </a:defRPr>
            </a:lvl1pPr>
            <a:lvl2pPr marL="742932" indent="-285744" algn="l" defTabSz="914400" rtl="0" eaLnBrk="1" latinLnBrk="0" hangingPunct="1">
              <a:defRPr sz="1800" kern="1200">
                <a:solidFill>
                  <a:schemeClr val="tx1"/>
                </a:solidFill>
                <a:latin typeface="Georgia" pitchFamily="18" charset="0"/>
                <a:ea typeface="+mn-ea"/>
                <a:cs typeface="+mn-cs"/>
              </a:defRPr>
            </a:lvl2pPr>
            <a:lvl3pPr marL="1142971" indent="-228594" algn="l" defTabSz="914400" rtl="0" eaLnBrk="1" latinLnBrk="0" hangingPunct="1">
              <a:defRPr sz="1800" kern="1200">
                <a:solidFill>
                  <a:schemeClr val="tx1"/>
                </a:solidFill>
                <a:latin typeface="Georgia" pitchFamily="18" charset="0"/>
                <a:ea typeface="+mn-ea"/>
                <a:cs typeface="+mn-cs"/>
              </a:defRPr>
            </a:lvl3pPr>
            <a:lvl4pPr marL="1600160" indent="-228594" algn="l" defTabSz="914400" rtl="0" eaLnBrk="1" latinLnBrk="0" hangingPunct="1">
              <a:defRPr sz="1800" kern="1200">
                <a:solidFill>
                  <a:schemeClr val="tx1"/>
                </a:solidFill>
                <a:latin typeface="Georgia" pitchFamily="18" charset="0"/>
                <a:ea typeface="+mn-ea"/>
                <a:cs typeface="+mn-cs"/>
              </a:defRPr>
            </a:lvl4pPr>
            <a:lvl5pPr marL="2057349" indent="-228594" algn="l" defTabSz="914400" rtl="0" eaLnBrk="1" latinLnBrk="0" hangingPunct="1">
              <a:defRPr sz="1800" kern="1200">
                <a:solidFill>
                  <a:schemeClr val="tx1"/>
                </a:solidFill>
                <a:latin typeface="Georgia" pitchFamily="18" charset="0"/>
                <a:ea typeface="+mn-ea"/>
                <a:cs typeface="+mn-cs"/>
              </a:defRPr>
            </a:lvl5pPr>
            <a:lvl6pPr marL="2514537"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6pPr>
            <a:lvl7pPr marL="2971726"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7pPr>
            <a:lvl8pPr marL="3428914"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8pPr>
            <a:lvl9pPr marL="3886103"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275</a:t>
            </a:fld>
            <a:endParaRPr lang="en-US">
              <a:solidFill>
                <a:srgbClr val="FFFFFF"/>
              </a:solidFill>
            </a:endParaRPr>
          </a:p>
        </p:txBody>
      </p:sp>
      <p:sp>
        <p:nvSpPr>
          <p:cNvPr id="17" name="Title 1">
            <a:extLst>
              <a:ext uri="{FF2B5EF4-FFF2-40B4-BE49-F238E27FC236}">
                <a16:creationId xmlns:a16="http://schemas.microsoft.com/office/drawing/2014/main" id="{B18D657E-B79F-4FB6-BB50-25AB75856226}"/>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Approximate Search</a:t>
            </a:r>
          </a:p>
        </p:txBody>
      </p:sp>
    </p:spTree>
    <p:extLst>
      <p:ext uri="{BB962C8B-B14F-4D97-AF65-F5344CB8AC3E}">
        <p14:creationId xmlns:p14="http://schemas.microsoft.com/office/powerpoint/2010/main" val="262918737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90541" y="1114380"/>
            <a:ext cx="8686800" cy="5027399"/>
          </a:xfrm>
        </p:spPr>
        <p:txBody>
          <a:bodyPr>
            <a:normAutofit/>
          </a:bodyPr>
          <a:lstStyle/>
          <a:p>
            <a:pPr lvl="2">
              <a:defRPr/>
            </a:pPr>
            <a:endParaRPr lang="en-US" sz="2000" dirty="0"/>
          </a:p>
          <a:p>
            <a:pPr lvl="2">
              <a:defRPr/>
            </a:pPr>
            <a:endParaRPr lang="en-US" sz="20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400" dirty="0">
                <a:solidFill>
                  <a:srgbClr val="C00000"/>
                </a:solidFill>
              </a:rPr>
              <a:t>progressive</a:t>
            </a:r>
            <a:r>
              <a:rPr lang="en-US" sz="2400" dirty="0"/>
              <a:t> answers</a:t>
            </a:r>
          </a:p>
          <a:p>
            <a:pPr lvl="2" eaLnBrk="1" hangingPunct="1">
              <a:defRPr/>
            </a:pPr>
            <a:r>
              <a:rPr lang="en-US" sz="2000" dirty="0"/>
              <a:t>produce intermediate results</a:t>
            </a:r>
          </a:p>
          <a:p>
            <a:pPr lvl="3" eaLnBrk="1" hangingPunct="1">
              <a:defRPr/>
            </a:pPr>
            <a:r>
              <a:rPr lang="en-US" sz="2000" dirty="0"/>
              <a:t>iteratively converge to final, correct solution</a:t>
            </a:r>
          </a:p>
          <a:p>
            <a:pPr lvl="3" eaLnBrk="1" hangingPunct="1">
              <a:defRPr/>
            </a:pPr>
            <a:r>
              <a:rPr lang="en-US" sz="2000" dirty="0"/>
              <a:t>Inverted files and graph-based indexes</a:t>
            </a:r>
          </a:p>
        </p:txBody>
      </p:sp>
      <p:sp>
        <p:nvSpPr>
          <p:cNvPr id="9" name="Footer Placeholder 1">
            <a:extLst>
              <a:ext uri="{FF2B5EF4-FFF2-40B4-BE49-F238E27FC236}">
                <a16:creationId xmlns:a16="http://schemas.microsoft.com/office/drawing/2014/main" id="{E7A22D54-58CC-42B9-ADC0-62980A3983F4}"/>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19" name="Slide Number Placeholder 3">
            <a:extLst>
              <a:ext uri="{FF2B5EF4-FFF2-40B4-BE49-F238E27FC236}">
                <a16:creationId xmlns:a16="http://schemas.microsoft.com/office/drawing/2014/main" id="{6AAAFF7D-F069-48E8-B391-65F21E0245F2}"/>
              </a:ext>
            </a:extLst>
          </p:cNvPr>
          <p:cNvSpPr>
            <a:spLocks noGrp="1"/>
          </p:cNvSpPr>
          <p:nvPr>
            <p:ph type="sldNum" sz="quarter" idx="12"/>
          </p:nvPr>
        </p:nvSpPr>
        <p:spPr>
          <a:xfrm>
            <a:off x="3134821" y="7499350"/>
            <a:ext cx="2743200" cy="365125"/>
          </a:xfrm>
        </p:spPr>
        <p:txBody>
          <a:bodyPr/>
          <a:lstStyle/>
          <a:p>
            <a:fld id="{4FEE7CAE-A9A8-2C46-998C-DFEC898F1BA3}" type="slidenum">
              <a:rPr lang="en-US" sz="1800" smtClean="0">
                <a:solidFill>
                  <a:schemeClr val="tx1"/>
                </a:solidFill>
              </a:rPr>
              <a:t>276</a:t>
            </a:fld>
            <a:endParaRPr lang="en-US" sz="1800" dirty="0">
              <a:solidFill>
                <a:schemeClr val="tx1"/>
              </a:solidFill>
            </a:endParaRPr>
          </a:p>
        </p:txBody>
      </p:sp>
      <p:sp>
        <p:nvSpPr>
          <p:cNvPr id="12" name="Rectangle 11">
            <a:extLst>
              <a:ext uri="{FF2B5EF4-FFF2-40B4-BE49-F238E27FC236}">
                <a16:creationId xmlns:a16="http://schemas.microsoft.com/office/drawing/2014/main" id="{513C145F-F346-4E36-B863-11BED96499DE}"/>
              </a:ext>
            </a:extLst>
          </p:cNvPr>
          <p:cNvSpPr/>
          <p:nvPr/>
        </p:nvSpPr>
        <p:spPr>
          <a:xfrm>
            <a:off x="7643776" y="980499"/>
            <a:ext cx="1360789" cy="53011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3" name="Rectangle 12">
            <a:extLst>
              <a:ext uri="{FF2B5EF4-FFF2-40B4-BE49-F238E27FC236}">
                <a16:creationId xmlns:a16="http://schemas.microsoft.com/office/drawing/2014/main" id="{BD50DCB2-115C-43DB-983A-9C67C83CAE7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5" name="Rounded Rectangle 12">
            <a:extLst>
              <a:ext uri="{FF2B5EF4-FFF2-40B4-BE49-F238E27FC236}">
                <a16:creationId xmlns:a16="http://schemas.microsoft.com/office/drawing/2014/main" id="{3155EEDC-6094-496E-8138-49559D7E9550}"/>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Li-SIGMOD’20</a:t>
            </a:r>
            <a:endParaRPr lang="en-US" sz="1300" b="1" kern="0" dirty="0">
              <a:solidFill>
                <a:prstClr val="white"/>
              </a:solidFill>
              <a:latin typeface="Gill Sans" charset="0"/>
              <a:ea typeface="Gill Sans" charset="0"/>
              <a:cs typeface="Gill Sans" charset="0"/>
            </a:endParaRPr>
          </a:p>
        </p:txBody>
      </p:sp>
      <p:pic>
        <p:nvPicPr>
          <p:cNvPr id="20" name="Picture 4">
            <a:extLst>
              <a:ext uri="{FF2B5EF4-FFF2-40B4-BE49-F238E27FC236}">
                <a16:creationId xmlns:a16="http://schemas.microsoft.com/office/drawing/2014/main" id="{C44A884F-A6E6-448A-A40E-E4030D14ACBB}"/>
              </a:ext>
            </a:extLst>
          </p:cNvPr>
          <p:cNvPicPr>
            <a:picLocks noChangeAspect="1"/>
          </p:cNvPicPr>
          <p:nvPr/>
        </p:nvPicPr>
        <p:blipFill>
          <a:blip r:embed="rId3"/>
          <a:stretch>
            <a:fillRect/>
          </a:stretch>
        </p:blipFill>
        <p:spPr>
          <a:xfrm>
            <a:off x="1348944" y="3634519"/>
            <a:ext cx="3484997" cy="3170775"/>
          </a:xfrm>
          <a:prstGeom prst="rect">
            <a:avLst/>
          </a:prstGeom>
        </p:spPr>
      </p:pic>
      <p:sp>
        <p:nvSpPr>
          <p:cNvPr id="21" name="TextBox 6">
            <a:extLst>
              <a:ext uri="{FF2B5EF4-FFF2-40B4-BE49-F238E27FC236}">
                <a16:creationId xmlns:a16="http://schemas.microsoft.com/office/drawing/2014/main" id="{B985D56B-414D-4275-9CF5-59E2BF9C3CD1}"/>
              </a:ext>
            </a:extLst>
          </p:cNvPr>
          <p:cNvSpPr txBox="1"/>
          <p:nvPr/>
        </p:nvSpPr>
        <p:spPr>
          <a:xfrm>
            <a:off x="-302249" y="3741619"/>
            <a:ext cx="3213861" cy="369332"/>
          </a:xfrm>
          <a:prstGeom prst="rect">
            <a:avLst/>
          </a:prstGeom>
          <a:noFill/>
        </p:spPr>
        <p:txBody>
          <a:bodyPr wrap="square" rtlCol="0">
            <a:spAutoFit/>
          </a:bodyPr>
          <a:lstStyle/>
          <a:p>
            <a:pPr algn="ctr"/>
            <a:r>
              <a:rPr lang="en-US" dirty="0"/>
              <a:t>Inverted file index (IVF)</a:t>
            </a:r>
          </a:p>
        </p:txBody>
      </p:sp>
      <p:sp>
        <p:nvSpPr>
          <p:cNvPr id="18" name="Title 1">
            <a:extLst>
              <a:ext uri="{FF2B5EF4-FFF2-40B4-BE49-F238E27FC236}">
                <a16:creationId xmlns:a16="http://schemas.microsoft.com/office/drawing/2014/main" id="{2E975300-0D08-496E-BFCA-804B52DBF7AA}"/>
              </a:ext>
            </a:extLst>
          </p:cNvPr>
          <p:cNvSpPr txBox="1">
            <a:spLocks/>
          </p:cNvSpPr>
          <p:nvPr/>
        </p:nvSpPr>
        <p:spPr>
          <a:xfrm>
            <a:off x="19570" y="654036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C. Li</a:t>
            </a:r>
            <a:endParaRPr lang="en-US" sz="1200" dirty="0">
              <a:latin typeface="+mn-lt"/>
            </a:endParaRPr>
          </a:p>
        </p:txBody>
      </p:sp>
      <p:sp>
        <p:nvSpPr>
          <p:cNvPr id="27" name="Slide Number Placeholder 4">
            <a:extLst>
              <a:ext uri="{FF2B5EF4-FFF2-40B4-BE49-F238E27FC236}">
                <a16:creationId xmlns:a16="http://schemas.microsoft.com/office/drawing/2014/main" id="{B5479DEF-FFC7-4AB4-B353-A20C3CDAC875}"/>
              </a:ext>
            </a:extLst>
          </p:cNvPr>
          <p:cNvSpPr txBox="1">
            <a:spLocks/>
          </p:cNvSpPr>
          <p:nvPr/>
        </p:nvSpPr>
        <p:spPr bwMode="auto">
          <a:xfrm>
            <a:off x="-119619" y="-38145"/>
            <a:ext cx="762000" cy="3657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kumimoji="0" sz="1800" kern="1200">
                <a:solidFill>
                  <a:schemeClr val="tx1"/>
                </a:solidFill>
                <a:latin typeface="Georgia" pitchFamily="18" charset="0"/>
                <a:ea typeface="+mn-ea"/>
                <a:cs typeface="+mn-cs"/>
              </a:defRPr>
            </a:lvl1pPr>
            <a:lvl2pPr marL="742932" indent="-285744" algn="l" defTabSz="914400" rtl="0" eaLnBrk="1" latinLnBrk="0" hangingPunct="1">
              <a:defRPr sz="1800" kern="1200">
                <a:solidFill>
                  <a:schemeClr val="tx1"/>
                </a:solidFill>
                <a:latin typeface="Georgia" pitchFamily="18" charset="0"/>
                <a:ea typeface="+mn-ea"/>
                <a:cs typeface="+mn-cs"/>
              </a:defRPr>
            </a:lvl2pPr>
            <a:lvl3pPr marL="1142971" indent="-228594" algn="l" defTabSz="914400" rtl="0" eaLnBrk="1" latinLnBrk="0" hangingPunct="1">
              <a:defRPr sz="1800" kern="1200">
                <a:solidFill>
                  <a:schemeClr val="tx1"/>
                </a:solidFill>
                <a:latin typeface="Georgia" pitchFamily="18" charset="0"/>
                <a:ea typeface="+mn-ea"/>
                <a:cs typeface="+mn-cs"/>
              </a:defRPr>
            </a:lvl3pPr>
            <a:lvl4pPr marL="1600160" indent="-228594" algn="l" defTabSz="914400" rtl="0" eaLnBrk="1" latinLnBrk="0" hangingPunct="1">
              <a:defRPr sz="1800" kern="1200">
                <a:solidFill>
                  <a:schemeClr val="tx1"/>
                </a:solidFill>
                <a:latin typeface="Georgia" pitchFamily="18" charset="0"/>
                <a:ea typeface="+mn-ea"/>
                <a:cs typeface="+mn-cs"/>
              </a:defRPr>
            </a:lvl4pPr>
            <a:lvl5pPr marL="2057349" indent="-228594" algn="l" defTabSz="914400" rtl="0" eaLnBrk="1" latinLnBrk="0" hangingPunct="1">
              <a:defRPr sz="1800" kern="1200">
                <a:solidFill>
                  <a:schemeClr val="tx1"/>
                </a:solidFill>
                <a:latin typeface="Georgia" pitchFamily="18" charset="0"/>
                <a:ea typeface="+mn-ea"/>
                <a:cs typeface="+mn-cs"/>
              </a:defRPr>
            </a:lvl5pPr>
            <a:lvl6pPr marL="2514537"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6pPr>
            <a:lvl7pPr marL="2971726"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7pPr>
            <a:lvl8pPr marL="3428914"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8pPr>
            <a:lvl9pPr marL="3886103" indent="-228594" algn="l" defTabSz="914400" rtl="0" eaLnBrk="1" fontAlgn="base" latinLnBrk="0" hangingPunct="1">
              <a:spcBef>
                <a:spcPct val="0"/>
              </a:spcBef>
              <a:spcAft>
                <a:spcPct val="0"/>
              </a:spcAft>
              <a:defRPr sz="1800" kern="1200">
                <a:solidFill>
                  <a:schemeClr val="tx1"/>
                </a:solidFill>
                <a:latin typeface="Georgia" pitchFamily="18" charset="0"/>
                <a:ea typeface="+mn-ea"/>
                <a:cs typeface="+mn-cs"/>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276</a:t>
            </a:fld>
            <a:endParaRPr lang="en-US">
              <a:solidFill>
                <a:srgbClr val="FFFFFF"/>
              </a:solidFill>
            </a:endParaRPr>
          </a:p>
        </p:txBody>
      </p:sp>
      <p:grpSp>
        <p:nvGrpSpPr>
          <p:cNvPr id="14" name="Google Shape;217;p21">
            <a:extLst>
              <a:ext uri="{FF2B5EF4-FFF2-40B4-BE49-F238E27FC236}">
                <a16:creationId xmlns:a16="http://schemas.microsoft.com/office/drawing/2014/main" id="{EFCFCBF4-4D2A-4B79-8250-1C534A327ACF}"/>
              </a:ext>
            </a:extLst>
          </p:cNvPr>
          <p:cNvGrpSpPr/>
          <p:nvPr/>
        </p:nvGrpSpPr>
        <p:grpSpPr>
          <a:xfrm>
            <a:off x="5896391" y="3811114"/>
            <a:ext cx="2860483" cy="2599387"/>
            <a:chOff x="5194288" y="952618"/>
            <a:chExt cx="3333857" cy="3505705"/>
          </a:xfrm>
        </p:grpSpPr>
        <p:pic>
          <p:nvPicPr>
            <p:cNvPr id="17" name="Google Shape;218;p21">
              <a:extLst>
                <a:ext uri="{FF2B5EF4-FFF2-40B4-BE49-F238E27FC236}">
                  <a16:creationId xmlns:a16="http://schemas.microsoft.com/office/drawing/2014/main" id="{63858A1E-B77E-4447-ACB3-5D7A7EABA3D1}"/>
                </a:ext>
              </a:extLst>
            </p:cNvPr>
            <p:cNvPicPr preferRelativeResize="0"/>
            <p:nvPr/>
          </p:nvPicPr>
          <p:blipFill rotWithShape="1">
            <a:blip r:embed="rId4">
              <a:alphaModFix/>
            </a:blip>
            <a:srcRect/>
            <a:stretch/>
          </p:blipFill>
          <p:spPr>
            <a:xfrm>
              <a:off x="5194288" y="952618"/>
              <a:ext cx="3333857" cy="3505705"/>
            </a:xfrm>
            <a:prstGeom prst="rect">
              <a:avLst/>
            </a:prstGeom>
            <a:noFill/>
            <a:ln>
              <a:noFill/>
            </a:ln>
          </p:spPr>
        </p:pic>
        <p:sp>
          <p:nvSpPr>
            <p:cNvPr id="22" name="Google Shape;219;p21">
              <a:extLst>
                <a:ext uri="{FF2B5EF4-FFF2-40B4-BE49-F238E27FC236}">
                  <a16:creationId xmlns:a16="http://schemas.microsoft.com/office/drawing/2014/main" id="{8F0723C0-3DC3-4AAC-921A-2D57BEEA29E6}"/>
                </a:ext>
              </a:extLst>
            </p:cNvPr>
            <p:cNvSpPr txBox="1"/>
            <p:nvPr/>
          </p:nvSpPr>
          <p:spPr>
            <a:xfrm>
              <a:off x="7161450" y="1063803"/>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2</a:t>
              </a:r>
              <a:r>
                <a:rPr lang="en" sz="1200">
                  <a:latin typeface="Helvetica Neue"/>
                  <a:ea typeface="Helvetica Neue"/>
                  <a:cs typeface="Helvetica Neue"/>
                  <a:sym typeface="Helvetica Neue"/>
                </a:rPr>
                <a:t>=N/4</a:t>
              </a:r>
              <a:endParaRPr sz="1200">
                <a:latin typeface="Helvetica Neue"/>
                <a:ea typeface="Helvetica Neue"/>
                <a:cs typeface="Helvetica Neue"/>
                <a:sym typeface="Helvetica Neue"/>
              </a:endParaRPr>
            </a:p>
          </p:txBody>
        </p:sp>
        <p:sp>
          <p:nvSpPr>
            <p:cNvPr id="23" name="Google Shape;220;p21">
              <a:extLst>
                <a:ext uri="{FF2B5EF4-FFF2-40B4-BE49-F238E27FC236}">
                  <a16:creationId xmlns:a16="http://schemas.microsoft.com/office/drawing/2014/main" id="{A7321A63-785F-4B25-AC24-85ED2B3A872B}"/>
                </a:ext>
              </a:extLst>
            </p:cNvPr>
            <p:cNvSpPr txBox="1"/>
            <p:nvPr/>
          </p:nvSpPr>
          <p:spPr>
            <a:xfrm>
              <a:off x="7161450" y="2222940"/>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1</a:t>
              </a:r>
              <a:r>
                <a:rPr lang="en" sz="1200">
                  <a:latin typeface="Helvetica Neue"/>
                  <a:ea typeface="Helvetica Neue"/>
                  <a:cs typeface="Helvetica Neue"/>
                  <a:sym typeface="Helvetica Neue"/>
                </a:rPr>
                <a:t>=N/2</a:t>
              </a:r>
              <a:endParaRPr sz="1200">
                <a:latin typeface="Helvetica Neue"/>
                <a:ea typeface="Helvetica Neue"/>
                <a:cs typeface="Helvetica Neue"/>
                <a:sym typeface="Helvetica Neue"/>
              </a:endParaRPr>
            </a:p>
          </p:txBody>
        </p:sp>
        <p:sp>
          <p:nvSpPr>
            <p:cNvPr id="24" name="Google Shape;221;p21">
              <a:extLst>
                <a:ext uri="{FF2B5EF4-FFF2-40B4-BE49-F238E27FC236}">
                  <a16:creationId xmlns:a16="http://schemas.microsoft.com/office/drawing/2014/main" id="{BB3301F1-AC66-4B97-A905-F2C1BB81139F}"/>
                </a:ext>
              </a:extLst>
            </p:cNvPr>
            <p:cNvSpPr txBox="1"/>
            <p:nvPr/>
          </p:nvSpPr>
          <p:spPr>
            <a:xfrm>
              <a:off x="7222676" y="3348114"/>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0</a:t>
              </a:r>
              <a:r>
                <a:rPr lang="en" sz="1200">
                  <a:latin typeface="Helvetica Neue"/>
                  <a:ea typeface="Helvetica Neue"/>
                  <a:cs typeface="Helvetica Neue"/>
                  <a:sym typeface="Helvetica Neue"/>
                </a:rPr>
                <a:t>=N</a:t>
              </a:r>
              <a:endParaRPr sz="1200">
                <a:latin typeface="Helvetica Neue"/>
                <a:ea typeface="Helvetica Neue"/>
                <a:cs typeface="Helvetica Neue"/>
                <a:sym typeface="Helvetica Neue"/>
              </a:endParaRPr>
            </a:p>
          </p:txBody>
        </p:sp>
      </p:grpSp>
      <p:sp>
        <p:nvSpPr>
          <p:cNvPr id="25" name="TextBox 6">
            <a:extLst>
              <a:ext uri="{FF2B5EF4-FFF2-40B4-BE49-F238E27FC236}">
                <a16:creationId xmlns:a16="http://schemas.microsoft.com/office/drawing/2014/main" id="{F0297CA8-A262-446A-BDA5-DF0890324EE5}"/>
              </a:ext>
            </a:extLst>
          </p:cNvPr>
          <p:cNvSpPr txBox="1"/>
          <p:nvPr/>
        </p:nvSpPr>
        <p:spPr>
          <a:xfrm>
            <a:off x="3474688" y="3741619"/>
            <a:ext cx="4083957" cy="369332"/>
          </a:xfrm>
          <a:prstGeom prst="rect">
            <a:avLst/>
          </a:prstGeom>
          <a:noFill/>
        </p:spPr>
        <p:txBody>
          <a:bodyPr wrap="square" rtlCol="0">
            <a:spAutoFit/>
          </a:bodyPr>
          <a:lstStyle/>
          <a:p>
            <a:pPr algn="ctr"/>
            <a:r>
              <a:rPr lang="en-US" dirty="0"/>
              <a:t>HNSW</a:t>
            </a:r>
          </a:p>
        </p:txBody>
      </p:sp>
      <p:sp>
        <p:nvSpPr>
          <p:cNvPr id="26" name="Title 1">
            <a:extLst>
              <a:ext uri="{FF2B5EF4-FFF2-40B4-BE49-F238E27FC236}">
                <a16:creationId xmlns:a16="http://schemas.microsoft.com/office/drawing/2014/main" id="{63257B5C-504D-42F5-B8AC-A038299ADC36}"/>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Approximate Search</a:t>
            </a:r>
          </a:p>
        </p:txBody>
      </p:sp>
    </p:spTree>
    <p:extLst>
      <p:ext uri="{BB962C8B-B14F-4D97-AF65-F5344CB8AC3E}">
        <p14:creationId xmlns:p14="http://schemas.microsoft.com/office/powerpoint/2010/main" val="370197805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A81B655-9EBA-A44F-8E7D-1EC5E3A9FAD5}"/>
              </a:ext>
            </a:extLst>
          </p:cNvPr>
          <p:cNvSpPr txBox="1"/>
          <p:nvPr/>
        </p:nvSpPr>
        <p:spPr>
          <a:xfrm>
            <a:off x="7114339" y="3744389"/>
            <a:ext cx="1790639" cy="1015663"/>
          </a:xfrm>
          <a:prstGeom prst="rect">
            <a:avLst/>
          </a:prstGeom>
          <a:noFill/>
        </p:spPr>
        <p:txBody>
          <a:bodyPr wrap="square" rtlCol="0">
            <a:spAutoFit/>
          </a:bodyPr>
          <a:lstStyle/>
          <a:p>
            <a:pPr algn="ctr"/>
            <a:r>
              <a:rPr lang="en-US" sz="1500" dirty="0"/>
              <a:t>Max = </a:t>
            </a:r>
          </a:p>
          <a:p>
            <a:pPr algn="ctr"/>
            <a:r>
              <a:rPr lang="en-US" sz="1500" dirty="0"/>
              <a:t>606/367/169</a:t>
            </a:r>
          </a:p>
          <a:p>
            <a:pPr algn="ctr"/>
            <a:r>
              <a:rPr lang="en-US" sz="1500" dirty="0"/>
              <a:t>for DEEP/SIFT/GIST</a:t>
            </a:r>
          </a:p>
        </p:txBody>
      </p:sp>
      <p:sp>
        <p:nvSpPr>
          <p:cNvPr id="3" name="Content Placeholder 2">
            <a:extLst>
              <a:ext uri="{FF2B5EF4-FFF2-40B4-BE49-F238E27FC236}">
                <a16:creationId xmlns:a16="http://schemas.microsoft.com/office/drawing/2014/main" id="{9DD2064A-AB68-CE45-B1E8-B0640BC29CDD}"/>
              </a:ext>
            </a:extLst>
          </p:cNvPr>
          <p:cNvSpPr>
            <a:spLocks noGrp="1"/>
          </p:cNvSpPr>
          <p:nvPr>
            <p:ph idx="1"/>
          </p:nvPr>
        </p:nvSpPr>
        <p:spPr>
          <a:xfrm>
            <a:off x="536575" y="1826938"/>
            <a:ext cx="8070850" cy="3263504"/>
          </a:xfrm>
        </p:spPr>
        <p:txBody>
          <a:bodyPr>
            <a:normAutofit/>
          </a:bodyPr>
          <a:lstStyle/>
          <a:p>
            <a:r>
              <a:rPr lang="en-US" sz="2000" dirty="0"/>
              <a:t>Search termination condition varies greatly</a:t>
            </a:r>
          </a:p>
          <a:p>
            <a:pPr lvl="1"/>
            <a:r>
              <a:rPr lang="en-US" sz="1800" dirty="0"/>
              <a:t>Inverted indexes: number of nearest clusters</a:t>
            </a:r>
          </a:p>
          <a:p>
            <a:pPr lvl="1"/>
            <a:r>
              <a:rPr lang="en-US" sz="1800" dirty="0"/>
              <a:t>Graph-based indexes: Minimum number of distance evaluations.</a:t>
            </a:r>
          </a:p>
        </p:txBody>
      </p:sp>
      <p:sp>
        <p:nvSpPr>
          <p:cNvPr id="20" name="Footer Placeholder 1">
            <a:extLst>
              <a:ext uri="{FF2B5EF4-FFF2-40B4-BE49-F238E27FC236}">
                <a16:creationId xmlns:a16="http://schemas.microsoft.com/office/drawing/2014/main" id="{4E5DF499-6DBB-4A0A-8EE6-5A4DE0E3617F}"/>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7" name="TextBox 6">
            <a:extLst>
              <a:ext uri="{FF2B5EF4-FFF2-40B4-BE49-F238E27FC236}">
                <a16:creationId xmlns:a16="http://schemas.microsoft.com/office/drawing/2014/main" id="{549F433B-5E3B-CC4D-B3E9-038695380A69}"/>
              </a:ext>
            </a:extLst>
          </p:cNvPr>
          <p:cNvSpPr txBox="1"/>
          <p:nvPr/>
        </p:nvSpPr>
        <p:spPr>
          <a:xfrm>
            <a:off x="1298864" y="5469835"/>
            <a:ext cx="6546273" cy="784830"/>
          </a:xfrm>
          <a:prstGeom prst="rect">
            <a:avLst/>
          </a:prstGeom>
          <a:noFill/>
        </p:spPr>
        <p:txBody>
          <a:bodyPr wrap="square" rtlCol="0">
            <a:spAutoFit/>
          </a:bodyPr>
          <a:lstStyle/>
          <a:p>
            <a:pPr algn="ctr"/>
            <a:r>
              <a:rPr lang="en-US" sz="1500" dirty="0"/>
              <a:t>IVF index: CDF of min. termination conditions among queries.</a:t>
            </a:r>
          </a:p>
          <a:p>
            <a:pPr algn="ctr"/>
            <a:r>
              <a:rPr lang="en-US" sz="1500" dirty="0"/>
              <a:t>DEEP10M and SIFT10M have 4000 clusters and GIST1M has 1000 clusters in total.</a:t>
            </a:r>
          </a:p>
        </p:txBody>
      </p:sp>
      <p:cxnSp>
        <p:nvCxnSpPr>
          <p:cNvPr id="8" name="Straight Arrow Connector 7">
            <a:extLst>
              <a:ext uri="{FF2B5EF4-FFF2-40B4-BE49-F238E27FC236}">
                <a16:creationId xmlns:a16="http://schemas.microsoft.com/office/drawing/2014/main" id="{CF16B359-2424-0E44-92E7-E28752F17626}"/>
              </a:ext>
            </a:extLst>
          </p:cNvPr>
          <p:cNvCxnSpPr>
            <a:cxnSpLocks/>
          </p:cNvCxnSpPr>
          <p:nvPr/>
        </p:nvCxnSpPr>
        <p:spPr>
          <a:xfrm flipH="1">
            <a:off x="7114339" y="3879814"/>
            <a:ext cx="39704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4BDF633-E5C0-8D41-8849-420CA97C9138}"/>
              </a:ext>
            </a:extLst>
          </p:cNvPr>
          <p:cNvPicPr>
            <a:picLocks noChangeAspect="1"/>
          </p:cNvPicPr>
          <p:nvPr/>
        </p:nvPicPr>
        <p:blipFill>
          <a:blip r:embed="rId3"/>
          <a:stretch>
            <a:fillRect/>
          </a:stretch>
        </p:blipFill>
        <p:spPr>
          <a:xfrm>
            <a:off x="1616825" y="3744390"/>
            <a:ext cx="5486400" cy="1658176"/>
          </a:xfrm>
          <a:prstGeom prst="rect">
            <a:avLst/>
          </a:prstGeom>
        </p:spPr>
      </p:pic>
      <p:sp>
        <p:nvSpPr>
          <p:cNvPr id="13" name="Oval 12">
            <a:extLst>
              <a:ext uri="{FF2B5EF4-FFF2-40B4-BE49-F238E27FC236}">
                <a16:creationId xmlns:a16="http://schemas.microsoft.com/office/drawing/2014/main" id="{4F1B3452-AAAB-4141-B51A-27BBA7B53E73}"/>
              </a:ext>
            </a:extLst>
          </p:cNvPr>
          <p:cNvSpPr/>
          <p:nvPr/>
        </p:nvSpPr>
        <p:spPr>
          <a:xfrm>
            <a:off x="2194560" y="4049337"/>
            <a:ext cx="498764" cy="909721"/>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Oval 13">
            <a:extLst>
              <a:ext uri="{FF2B5EF4-FFF2-40B4-BE49-F238E27FC236}">
                <a16:creationId xmlns:a16="http://schemas.microsoft.com/office/drawing/2014/main" id="{40699066-2761-B148-A3A6-A594926AF2FA}"/>
              </a:ext>
            </a:extLst>
          </p:cNvPr>
          <p:cNvSpPr/>
          <p:nvPr/>
        </p:nvSpPr>
        <p:spPr>
          <a:xfrm>
            <a:off x="2546681" y="3715288"/>
            <a:ext cx="4556545" cy="334049"/>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6E5FED49-5B1D-4A6F-A151-F341C5D7D69F}"/>
              </a:ext>
            </a:extLst>
          </p:cNvPr>
          <p:cNvSpPr/>
          <p:nvPr/>
        </p:nvSpPr>
        <p:spPr>
          <a:xfrm>
            <a:off x="7643776" y="980499"/>
            <a:ext cx="1360789" cy="53011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A5290EC-B0D7-4C4B-A189-37645EA29E76}"/>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6D0D4A1B-9A01-4059-9995-E8429268BC8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Li-SIGMOD’20</a:t>
            </a:r>
            <a:endParaRPr lang="en-US" sz="1300" b="1" kern="0" dirty="0">
              <a:solidFill>
                <a:prstClr val="white"/>
              </a:solidFill>
              <a:latin typeface="Gill Sans" charset="0"/>
              <a:ea typeface="Gill Sans" charset="0"/>
              <a:cs typeface="Gill Sans" charset="0"/>
            </a:endParaRPr>
          </a:p>
        </p:txBody>
      </p:sp>
      <p:sp>
        <p:nvSpPr>
          <p:cNvPr id="21" name="Title 1">
            <a:extLst>
              <a:ext uri="{FF2B5EF4-FFF2-40B4-BE49-F238E27FC236}">
                <a16:creationId xmlns:a16="http://schemas.microsoft.com/office/drawing/2014/main" id="{8B1C8614-72BE-49F6-A57A-6C26A3E39700}"/>
              </a:ext>
            </a:extLst>
          </p:cNvPr>
          <p:cNvSpPr txBox="1">
            <a:spLocks/>
          </p:cNvSpPr>
          <p:nvPr/>
        </p:nvSpPr>
        <p:spPr>
          <a:xfrm>
            <a:off x="19570" y="654036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C. Li</a:t>
            </a:r>
            <a:endParaRPr lang="en-US" sz="1200" dirty="0">
              <a:latin typeface="+mn-lt"/>
            </a:endParaRPr>
          </a:p>
        </p:txBody>
      </p:sp>
      <p:sp>
        <p:nvSpPr>
          <p:cNvPr id="23" name="Slide Number Placeholder 4">
            <a:extLst>
              <a:ext uri="{FF2B5EF4-FFF2-40B4-BE49-F238E27FC236}">
                <a16:creationId xmlns:a16="http://schemas.microsoft.com/office/drawing/2014/main" id="{4DA4F084-857C-4CFB-A593-D3F3EDF6B4CB}"/>
              </a:ext>
            </a:extLst>
          </p:cNvPr>
          <p:cNvSpPr>
            <a:spLocks noGrp="1"/>
          </p:cNvSpPr>
          <p:nvPr>
            <p:ph type="sldNum" sz="quarter" idx="12"/>
          </p:nvPr>
        </p:nvSpPr>
        <p:spPr bwMode="auto">
          <a:xfrm>
            <a:off x="-153286" y="0"/>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277</a:t>
            </a:fld>
            <a:endParaRPr lang="en-US">
              <a:solidFill>
                <a:srgbClr val="FFFFFF"/>
              </a:solidFill>
            </a:endParaRPr>
          </a:p>
        </p:txBody>
      </p:sp>
      <p:sp>
        <p:nvSpPr>
          <p:cNvPr id="22" name="Title 1">
            <a:extLst>
              <a:ext uri="{FF2B5EF4-FFF2-40B4-BE49-F238E27FC236}">
                <a16:creationId xmlns:a16="http://schemas.microsoft.com/office/drawing/2014/main" id="{E426E54E-5D47-4EC5-9C7E-2F8B1AF3CE6A}"/>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Approximate Search</a:t>
            </a:r>
          </a:p>
        </p:txBody>
      </p:sp>
    </p:spTree>
    <p:extLst>
      <p:ext uri="{BB962C8B-B14F-4D97-AF65-F5344CB8AC3E}">
        <p14:creationId xmlns:p14="http://schemas.microsoft.com/office/powerpoint/2010/main" val="71067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3" grpId="0" animBg="1"/>
      <p:bldP spid="14"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981AFCAD-76C1-41BF-95B3-2B56AE0974E6}"/>
              </a:ext>
            </a:extLst>
          </p:cNvPr>
          <p:cNvSpPr>
            <a:spLocks noGrp="1"/>
          </p:cNvSpPr>
          <p:nvPr>
            <p:ph idx="1"/>
          </p:nvPr>
        </p:nvSpPr>
        <p:spPr>
          <a:xfrm>
            <a:off x="536575" y="1744693"/>
            <a:ext cx="8070850" cy="3263504"/>
          </a:xfrm>
        </p:spPr>
        <p:txBody>
          <a:bodyPr>
            <a:normAutofit/>
          </a:bodyPr>
          <a:lstStyle/>
          <a:p>
            <a:r>
              <a:rPr lang="en-US" sz="1800" dirty="0"/>
              <a:t>Learned Adaptive Early Termination</a:t>
            </a:r>
            <a:endParaRPr lang="en-US" sz="1600" dirty="0"/>
          </a:p>
        </p:txBody>
      </p:sp>
      <p:sp>
        <p:nvSpPr>
          <p:cNvPr id="33" name="Footer Placeholder 1">
            <a:extLst>
              <a:ext uri="{FF2B5EF4-FFF2-40B4-BE49-F238E27FC236}">
                <a16:creationId xmlns:a16="http://schemas.microsoft.com/office/drawing/2014/main" id="{03B286B4-6BD8-4466-A7C3-6034E2553806}"/>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7" name="TextBox 6">
            <a:extLst>
              <a:ext uri="{FF2B5EF4-FFF2-40B4-BE49-F238E27FC236}">
                <a16:creationId xmlns:a16="http://schemas.microsoft.com/office/drawing/2014/main" id="{FB6F0F0D-C628-1540-8231-F19D0C1C05CD}"/>
              </a:ext>
            </a:extLst>
          </p:cNvPr>
          <p:cNvSpPr txBox="1"/>
          <p:nvPr/>
        </p:nvSpPr>
        <p:spPr>
          <a:xfrm>
            <a:off x="1301740" y="2133571"/>
            <a:ext cx="2456122" cy="369332"/>
          </a:xfrm>
          <a:prstGeom prst="rect">
            <a:avLst/>
          </a:prstGeom>
          <a:noFill/>
        </p:spPr>
        <p:txBody>
          <a:bodyPr wrap="none" rtlCol="0">
            <a:spAutoFit/>
          </a:bodyPr>
          <a:lstStyle/>
          <a:p>
            <a:r>
              <a:rPr lang="en-US" altLang="zh-CN" dirty="0"/>
              <a:t>At</a:t>
            </a:r>
            <a:r>
              <a:rPr lang="zh-CN" altLang="en-US" dirty="0"/>
              <a:t> </a:t>
            </a:r>
            <a:r>
              <a:rPr lang="en-US" altLang="zh-CN" dirty="0"/>
              <a:t>i</a:t>
            </a:r>
            <a:r>
              <a:rPr lang="en-US" dirty="0"/>
              <a:t>ndex construction</a:t>
            </a:r>
            <a:r>
              <a:rPr lang="en-US" altLang="zh-CN" dirty="0"/>
              <a:t>:</a:t>
            </a:r>
            <a:endParaRPr lang="en-US" dirty="0"/>
          </a:p>
        </p:txBody>
      </p:sp>
      <p:sp>
        <p:nvSpPr>
          <p:cNvPr id="8" name="TextBox 7">
            <a:extLst>
              <a:ext uri="{FF2B5EF4-FFF2-40B4-BE49-F238E27FC236}">
                <a16:creationId xmlns:a16="http://schemas.microsoft.com/office/drawing/2014/main" id="{A9AF38B2-9E62-444C-8A67-DC8C15DA6F36}"/>
              </a:ext>
            </a:extLst>
          </p:cNvPr>
          <p:cNvSpPr txBox="1"/>
          <p:nvPr/>
        </p:nvSpPr>
        <p:spPr>
          <a:xfrm>
            <a:off x="5062669" y="2112358"/>
            <a:ext cx="1909497" cy="369332"/>
          </a:xfrm>
          <a:prstGeom prst="rect">
            <a:avLst/>
          </a:prstGeom>
          <a:noFill/>
        </p:spPr>
        <p:txBody>
          <a:bodyPr wrap="none" rtlCol="0">
            <a:spAutoFit/>
          </a:bodyPr>
          <a:lstStyle/>
          <a:p>
            <a:r>
              <a:rPr lang="en-US" altLang="zh-CN" dirty="0"/>
              <a:t>At</a:t>
            </a:r>
            <a:r>
              <a:rPr lang="zh-CN" altLang="en-US" dirty="0"/>
              <a:t> </a:t>
            </a:r>
            <a:r>
              <a:rPr lang="en-US" altLang="zh-CN" dirty="0"/>
              <a:t>online</a:t>
            </a:r>
            <a:r>
              <a:rPr lang="zh-CN" altLang="en-US" dirty="0"/>
              <a:t> </a:t>
            </a:r>
            <a:r>
              <a:rPr lang="en-US" altLang="zh-CN" dirty="0"/>
              <a:t>s</a:t>
            </a:r>
            <a:r>
              <a:rPr lang="en-US" dirty="0"/>
              <a:t>earch</a:t>
            </a:r>
            <a:r>
              <a:rPr lang="en-US" altLang="zh-CN" dirty="0"/>
              <a:t>:</a:t>
            </a:r>
            <a:endParaRPr lang="en-US" dirty="0"/>
          </a:p>
        </p:txBody>
      </p:sp>
      <p:sp>
        <p:nvSpPr>
          <p:cNvPr id="9" name="Rectangle 8">
            <a:extLst>
              <a:ext uri="{FF2B5EF4-FFF2-40B4-BE49-F238E27FC236}">
                <a16:creationId xmlns:a16="http://schemas.microsoft.com/office/drawing/2014/main" id="{76FED524-423B-8541-BE48-E4FF13B061C9}"/>
              </a:ext>
            </a:extLst>
          </p:cNvPr>
          <p:cNvSpPr/>
          <p:nvPr/>
        </p:nvSpPr>
        <p:spPr>
          <a:xfrm>
            <a:off x="1760852" y="3387141"/>
            <a:ext cx="1271847" cy="489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Build</a:t>
            </a:r>
            <a:r>
              <a:rPr lang="zh-CN" altLang="en-US" dirty="0"/>
              <a:t> </a:t>
            </a:r>
            <a:r>
              <a:rPr lang="en-US" altLang="zh-CN" dirty="0"/>
              <a:t>index</a:t>
            </a:r>
            <a:endParaRPr lang="en-US" dirty="0"/>
          </a:p>
        </p:txBody>
      </p:sp>
      <p:sp>
        <p:nvSpPr>
          <p:cNvPr id="10" name="TextBox 9">
            <a:extLst>
              <a:ext uri="{FF2B5EF4-FFF2-40B4-BE49-F238E27FC236}">
                <a16:creationId xmlns:a16="http://schemas.microsoft.com/office/drawing/2014/main" id="{AF415465-E84A-754F-A496-39B3F2B2701D}"/>
              </a:ext>
            </a:extLst>
          </p:cNvPr>
          <p:cNvSpPr txBox="1"/>
          <p:nvPr/>
        </p:nvSpPr>
        <p:spPr>
          <a:xfrm>
            <a:off x="1526346" y="2641946"/>
            <a:ext cx="1917513" cy="369332"/>
          </a:xfrm>
          <a:prstGeom prst="rect">
            <a:avLst/>
          </a:prstGeom>
          <a:noFill/>
        </p:spPr>
        <p:txBody>
          <a:bodyPr wrap="none" rtlCol="0">
            <a:spAutoFit/>
          </a:bodyPr>
          <a:lstStyle/>
          <a:p>
            <a:r>
              <a:rPr lang="en-US" altLang="zh-CN" dirty="0"/>
              <a:t>Database</a:t>
            </a:r>
            <a:r>
              <a:rPr lang="zh-CN" altLang="en-US" dirty="0"/>
              <a:t> </a:t>
            </a:r>
            <a:r>
              <a:rPr lang="en-US" altLang="zh-CN" dirty="0"/>
              <a:t>vectors</a:t>
            </a:r>
            <a:endParaRPr lang="en-US" dirty="0"/>
          </a:p>
        </p:txBody>
      </p:sp>
      <p:sp>
        <p:nvSpPr>
          <p:cNvPr id="11" name="Rectangle 10">
            <a:extLst>
              <a:ext uri="{FF2B5EF4-FFF2-40B4-BE49-F238E27FC236}">
                <a16:creationId xmlns:a16="http://schemas.microsoft.com/office/drawing/2014/main" id="{BA9B9F4A-F630-CA4E-8B8C-CE3207882C63}"/>
              </a:ext>
            </a:extLst>
          </p:cNvPr>
          <p:cNvSpPr/>
          <p:nvPr/>
        </p:nvSpPr>
        <p:spPr>
          <a:xfrm>
            <a:off x="1760852" y="5252834"/>
            <a:ext cx="1271847" cy="489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Train</a:t>
            </a:r>
            <a:r>
              <a:rPr lang="zh-CN" altLang="en-US" dirty="0"/>
              <a:t> </a:t>
            </a:r>
            <a:r>
              <a:rPr lang="en-US" altLang="zh-CN" dirty="0"/>
              <a:t>model</a:t>
            </a:r>
            <a:endParaRPr lang="en-US" dirty="0"/>
          </a:p>
        </p:txBody>
      </p:sp>
      <p:sp>
        <p:nvSpPr>
          <p:cNvPr id="12" name="TextBox 11">
            <a:extLst>
              <a:ext uri="{FF2B5EF4-FFF2-40B4-BE49-F238E27FC236}">
                <a16:creationId xmlns:a16="http://schemas.microsoft.com/office/drawing/2014/main" id="{1837DE00-58CF-2C47-B14A-376978EC6B7E}"/>
              </a:ext>
            </a:extLst>
          </p:cNvPr>
          <p:cNvSpPr txBox="1"/>
          <p:nvPr/>
        </p:nvSpPr>
        <p:spPr>
          <a:xfrm>
            <a:off x="212875" y="3914351"/>
            <a:ext cx="1912703" cy="923330"/>
          </a:xfrm>
          <a:prstGeom prst="rect">
            <a:avLst/>
          </a:prstGeom>
          <a:noFill/>
        </p:spPr>
        <p:txBody>
          <a:bodyPr wrap="none" rtlCol="0">
            <a:spAutoFit/>
          </a:bodyPr>
          <a:lstStyle/>
          <a:p>
            <a:r>
              <a:rPr lang="en-US" altLang="zh-CN" dirty="0"/>
              <a:t>Training</a:t>
            </a:r>
            <a:r>
              <a:rPr lang="zh-CN" altLang="en-US" dirty="0"/>
              <a:t> </a:t>
            </a:r>
            <a:r>
              <a:rPr lang="en-US" altLang="zh-CN" dirty="0"/>
              <a:t>vectors,</a:t>
            </a:r>
          </a:p>
          <a:p>
            <a:r>
              <a:rPr lang="en-US" altLang="zh-CN" dirty="0" err="1"/>
              <a:t>Interm</a:t>
            </a:r>
            <a:r>
              <a:rPr lang="en-US" altLang="zh-CN" dirty="0"/>
              <a:t>.</a:t>
            </a:r>
            <a:r>
              <a:rPr lang="zh-CN" altLang="en-US" dirty="0"/>
              <a:t> </a:t>
            </a:r>
            <a:r>
              <a:rPr lang="en-US" altLang="zh-CN" dirty="0"/>
              <a:t>results,</a:t>
            </a:r>
          </a:p>
          <a:p>
            <a:r>
              <a:rPr lang="en-US" altLang="zh-CN" dirty="0"/>
              <a:t>Other</a:t>
            </a:r>
            <a:r>
              <a:rPr lang="zh-CN" altLang="en-US" dirty="0"/>
              <a:t> </a:t>
            </a:r>
            <a:r>
              <a:rPr lang="en-US" altLang="zh-CN" dirty="0"/>
              <a:t>features</a:t>
            </a:r>
            <a:endParaRPr lang="en-US" dirty="0"/>
          </a:p>
        </p:txBody>
      </p:sp>
      <p:cxnSp>
        <p:nvCxnSpPr>
          <p:cNvPr id="13" name="Straight Arrow Connector 12">
            <a:extLst>
              <a:ext uri="{FF2B5EF4-FFF2-40B4-BE49-F238E27FC236}">
                <a16:creationId xmlns:a16="http://schemas.microsoft.com/office/drawing/2014/main" id="{6AA1A891-284A-934F-B166-3D7D29DE4279}"/>
              </a:ext>
            </a:extLst>
          </p:cNvPr>
          <p:cNvCxnSpPr>
            <a:cxnSpLocks/>
            <a:stCxn id="10" idx="2"/>
          </p:cNvCxnSpPr>
          <p:nvPr/>
        </p:nvCxnSpPr>
        <p:spPr>
          <a:xfrm flipH="1">
            <a:off x="2396776" y="3011278"/>
            <a:ext cx="88327" cy="419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58DB078-1E41-814B-9F2E-2B520E2BA2DF}"/>
              </a:ext>
            </a:extLst>
          </p:cNvPr>
          <p:cNvCxnSpPr>
            <a:cxnSpLocks/>
            <a:stCxn id="9" idx="2"/>
            <a:endCxn id="11" idx="0"/>
          </p:cNvCxnSpPr>
          <p:nvPr/>
        </p:nvCxnSpPr>
        <p:spPr>
          <a:xfrm>
            <a:off x="2396776" y="3876553"/>
            <a:ext cx="0" cy="1376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7ABF80-E1F2-D64B-A7BF-D02C419F46D4}"/>
              </a:ext>
            </a:extLst>
          </p:cNvPr>
          <p:cNvCxnSpPr>
            <a:cxnSpLocks/>
            <a:stCxn id="12" idx="2"/>
            <a:endCxn id="11" idx="0"/>
          </p:cNvCxnSpPr>
          <p:nvPr/>
        </p:nvCxnSpPr>
        <p:spPr>
          <a:xfrm>
            <a:off x="1169227" y="4837681"/>
            <a:ext cx="1227549" cy="4151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C7C145-ED1D-2C4B-818B-0B804FBA9767}"/>
              </a:ext>
            </a:extLst>
          </p:cNvPr>
          <p:cNvSpPr txBox="1"/>
          <p:nvPr/>
        </p:nvSpPr>
        <p:spPr>
          <a:xfrm>
            <a:off x="5558139" y="2473988"/>
            <a:ext cx="809837" cy="369332"/>
          </a:xfrm>
          <a:prstGeom prst="rect">
            <a:avLst/>
          </a:prstGeom>
          <a:noFill/>
        </p:spPr>
        <p:txBody>
          <a:bodyPr wrap="none" rtlCol="0">
            <a:spAutoFit/>
          </a:bodyPr>
          <a:lstStyle/>
          <a:p>
            <a:r>
              <a:rPr lang="en-US" altLang="zh-CN" dirty="0"/>
              <a:t>Query</a:t>
            </a:r>
            <a:endParaRPr lang="en-US" dirty="0"/>
          </a:p>
        </p:txBody>
      </p:sp>
      <p:sp>
        <p:nvSpPr>
          <p:cNvPr id="27" name="Rectangle 26">
            <a:extLst>
              <a:ext uri="{FF2B5EF4-FFF2-40B4-BE49-F238E27FC236}">
                <a16:creationId xmlns:a16="http://schemas.microsoft.com/office/drawing/2014/main" id="{EA79AD3F-78C5-A64E-B4AA-0644A0B7F82E}"/>
              </a:ext>
            </a:extLst>
          </p:cNvPr>
          <p:cNvSpPr/>
          <p:nvPr/>
        </p:nvSpPr>
        <p:spPr>
          <a:xfrm>
            <a:off x="4573457" y="3062552"/>
            <a:ext cx="2686050" cy="489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Search</a:t>
            </a:r>
            <a:r>
              <a:rPr lang="zh-CN" altLang="en-US" dirty="0"/>
              <a:t> </a:t>
            </a:r>
            <a:r>
              <a:rPr lang="en-US" altLang="zh-CN" dirty="0"/>
              <a:t>small</a:t>
            </a:r>
            <a:r>
              <a:rPr lang="zh-CN" altLang="en-US" dirty="0"/>
              <a:t> </a:t>
            </a:r>
            <a:r>
              <a:rPr lang="en-US" altLang="zh-CN" dirty="0"/>
              <a:t>fixed</a:t>
            </a:r>
            <a:r>
              <a:rPr lang="zh-CN" altLang="en-US" dirty="0"/>
              <a:t> </a:t>
            </a:r>
            <a:r>
              <a:rPr lang="en-US" altLang="zh-CN" dirty="0"/>
              <a:t>amount</a:t>
            </a:r>
            <a:endParaRPr lang="en-US" dirty="0"/>
          </a:p>
        </p:txBody>
      </p:sp>
      <p:sp>
        <p:nvSpPr>
          <p:cNvPr id="28" name="Rectangle 27">
            <a:extLst>
              <a:ext uri="{FF2B5EF4-FFF2-40B4-BE49-F238E27FC236}">
                <a16:creationId xmlns:a16="http://schemas.microsoft.com/office/drawing/2014/main" id="{D3941BE3-B6FD-CD4C-A375-4866F8F80207}"/>
              </a:ext>
            </a:extLst>
          </p:cNvPr>
          <p:cNvSpPr/>
          <p:nvPr/>
        </p:nvSpPr>
        <p:spPr>
          <a:xfrm>
            <a:off x="4381686" y="4484091"/>
            <a:ext cx="3067385" cy="489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Predict</a:t>
            </a:r>
            <a:r>
              <a:rPr lang="zh-CN" altLang="en-US" dirty="0"/>
              <a:t> </a:t>
            </a:r>
            <a:r>
              <a:rPr lang="en-US" altLang="zh-CN" dirty="0"/>
              <a:t>termination</a:t>
            </a:r>
            <a:r>
              <a:rPr lang="zh-CN" altLang="en-US" dirty="0"/>
              <a:t> </a:t>
            </a:r>
            <a:r>
              <a:rPr lang="en-US" altLang="zh-CN" dirty="0"/>
              <a:t>condition</a:t>
            </a:r>
            <a:endParaRPr lang="en-US" dirty="0"/>
          </a:p>
        </p:txBody>
      </p:sp>
      <p:sp>
        <p:nvSpPr>
          <p:cNvPr id="29" name="Rectangle 28">
            <a:extLst>
              <a:ext uri="{FF2B5EF4-FFF2-40B4-BE49-F238E27FC236}">
                <a16:creationId xmlns:a16="http://schemas.microsoft.com/office/drawing/2014/main" id="{49783532-6770-A240-8E66-975781CB3079}"/>
              </a:ext>
            </a:extLst>
          </p:cNvPr>
          <p:cNvSpPr/>
          <p:nvPr/>
        </p:nvSpPr>
        <p:spPr>
          <a:xfrm>
            <a:off x="4475187" y="5273766"/>
            <a:ext cx="2882589" cy="489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Continue</a:t>
            </a:r>
            <a:r>
              <a:rPr lang="zh-CN" altLang="en-US" dirty="0"/>
              <a:t> </a:t>
            </a:r>
            <a:r>
              <a:rPr lang="en-US" altLang="zh-CN" dirty="0"/>
              <a:t>based</a:t>
            </a:r>
            <a:r>
              <a:rPr lang="zh-CN" altLang="en-US" dirty="0"/>
              <a:t> </a:t>
            </a:r>
            <a:r>
              <a:rPr lang="en-US" altLang="zh-CN" dirty="0"/>
              <a:t>on</a:t>
            </a:r>
            <a:r>
              <a:rPr lang="zh-CN" altLang="en-US" dirty="0"/>
              <a:t> </a:t>
            </a:r>
            <a:r>
              <a:rPr lang="en-US" altLang="zh-CN" dirty="0"/>
              <a:t>prediction</a:t>
            </a:r>
            <a:endParaRPr lang="en-US" dirty="0"/>
          </a:p>
        </p:txBody>
      </p:sp>
      <p:cxnSp>
        <p:nvCxnSpPr>
          <p:cNvPr id="30" name="Straight Arrow Connector 29">
            <a:extLst>
              <a:ext uri="{FF2B5EF4-FFF2-40B4-BE49-F238E27FC236}">
                <a16:creationId xmlns:a16="http://schemas.microsoft.com/office/drawing/2014/main" id="{E6CBB7C7-EBA8-F34A-8AEB-818216EC1086}"/>
              </a:ext>
            </a:extLst>
          </p:cNvPr>
          <p:cNvCxnSpPr>
            <a:cxnSpLocks/>
            <a:stCxn id="28" idx="2"/>
            <a:endCxn id="29" idx="0"/>
          </p:cNvCxnSpPr>
          <p:nvPr/>
        </p:nvCxnSpPr>
        <p:spPr>
          <a:xfrm>
            <a:off x="5915379" y="4973503"/>
            <a:ext cx="1103" cy="3002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A4BEA9F-BEFD-D744-BEA8-0BFF0FBB3024}"/>
              </a:ext>
            </a:extLst>
          </p:cNvPr>
          <p:cNvCxnSpPr>
            <a:cxnSpLocks/>
            <a:stCxn id="23" idx="2"/>
            <a:endCxn id="27" idx="0"/>
          </p:cNvCxnSpPr>
          <p:nvPr/>
        </p:nvCxnSpPr>
        <p:spPr>
          <a:xfrm flipH="1">
            <a:off x="5916482" y="2843320"/>
            <a:ext cx="46576" cy="2192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9BA906F-7FA1-FD48-A8F1-F650265DEA1E}"/>
              </a:ext>
            </a:extLst>
          </p:cNvPr>
          <p:cNvCxnSpPr>
            <a:cxnSpLocks/>
            <a:stCxn id="27" idx="2"/>
            <a:endCxn id="28" idx="0"/>
          </p:cNvCxnSpPr>
          <p:nvPr/>
        </p:nvCxnSpPr>
        <p:spPr>
          <a:xfrm flipH="1">
            <a:off x="5915378" y="3551964"/>
            <a:ext cx="1104" cy="9321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46A9BBC-8D66-C348-A896-67D91B4D2EC3}"/>
              </a:ext>
            </a:extLst>
          </p:cNvPr>
          <p:cNvSpPr txBox="1"/>
          <p:nvPr/>
        </p:nvSpPr>
        <p:spPr>
          <a:xfrm>
            <a:off x="4095068" y="3530447"/>
            <a:ext cx="1891523" cy="923330"/>
          </a:xfrm>
          <a:prstGeom prst="rect">
            <a:avLst/>
          </a:prstGeom>
          <a:noFill/>
        </p:spPr>
        <p:txBody>
          <a:bodyPr wrap="square" rtlCol="0">
            <a:spAutoFit/>
          </a:bodyPr>
          <a:lstStyle/>
          <a:p>
            <a:r>
              <a:rPr lang="en-US" altLang="zh-CN" dirty="0"/>
              <a:t>Query</a:t>
            </a:r>
            <a:r>
              <a:rPr lang="zh-CN" altLang="en-US" dirty="0"/>
              <a:t> </a:t>
            </a:r>
            <a:r>
              <a:rPr lang="en-US" altLang="zh-CN" dirty="0"/>
              <a:t>vector,</a:t>
            </a:r>
          </a:p>
          <a:p>
            <a:r>
              <a:rPr lang="en-US" altLang="zh-CN" dirty="0" err="1"/>
              <a:t>Interm</a:t>
            </a:r>
            <a:r>
              <a:rPr lang="en-US" altLang="zh-CN" dirty="0"/>
              <a:t>.</a:t>
            </a:r>
            <a:r>
              <a:rPr lang="zh-CN" altLang="en-US" dirty="0"/>
              <a:t> </a:t>
            </a:r>
            <a:r>
              <a:rPr lang="en-US" altLang="zh-CN" dirty="0"/>
              <a:t>results,</a:t>
            </a:r>
          </a:p>
          <a:p>
            <a:r>
              <a:rPr lang="en-US" altLang="zh-CN" dirty="0"/>
              <a:t>Other</a:t>
            </a:r>
            <a:r>
              <a:rPr lang="zh-CN" altLang="en-US" dirty="0"/>
              <a:t> </a:t>
            </a:r>
            <a:r>
              <a:rPr lang="en-US" altLang="zh-CN" dirty="0"/>
              <a:t>features</a:t>
            </a:r>
            <a:endParaRPr lang="en-US" dirty="0"/>
          </a:p>
        </p:txBody>
      </p:sp>
      <p:sp>
        <p:nvSpPr>
          <p:cNvPr id="25" name="Rectangle 24">
            <a:extLst>
              <a:ext uri="{FF2B5EF4-FFF2-40B4-BE49-F238E27FC236}">
                <a16:creationId xmlns:a16="http://schemas.microsoft.com/office/drawing/2014/main" id="{C1D78286-8F63-477D-98F0-ED3F6A2D8081}"/>
              </a:ext>
            </a:extLst>
          </p:cNvPr>
          <p:cNvSpPr/>
          <p:nvPr/>
        </p:nvSpPr>
        <p:spPr>
          <a:xfrm>
            <a:off x="7643776" y="980499"/>
            <a:ext cx="1360789" cy="53011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6" name="Rectangle 25">
            <a:extLst>
              <a:ext uri="{FF2B5EF4-FFF2-40B4-BE49-F238E27FC236}">
                <a16:creationId xmlns:a16="http://schemas.microsoft.com/office/drawing/2014/main" id="{BC9B0DF5-A370-4703-B4A4-6026A01046B1}"/>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10823FCF-AEE4-4E60-8552-FC24D071F66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Li-SIGMOD’20</a:t>
            </a:r>
            <a:endParaRPr lang="en-US" sz="1300" b="1" kern="0" dirty="0">
              <a:solidFill>
                <a:prstClr val="white"/>
              </a:solidFill>
              <a:latin typeface="Gill Sans" charset="0"/>
              <a:ea typeface="Gill Sans" charset="0"/>
              <a:cs typeface="Gill Sans" charset="0"/>
            </a:endParaRPr>
          </a:p>
        </p:txBody>
      </p:sp>
      <p:sp>
        <p:nvSpPr>
          <p:cNvPr id="34" name="Title 1">
            <a:extLst>
              <a:ext uri="{FF2B5EF4-FFF2-40B4-BE49-F238E27FC236}">
                <a16:creationId xmlns:a16="http://schemas.microsoft.com/office/drawing/2014/main" id="{97A25107-6190-4FE4-8854-1F8692F2A5C7}"/>
              </a:ext>
            </a:extLst>
          </p:cNvPr>
          <p:cNvSpPr txBox="1">
            <a:spLocks/>
          </p:cNvSpPr>
          <p:nvPr/>
        </p:nvSpPr>
        <p:spPr>
          <a:xfrm>
            <a:off x="19570" y="654036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C. Li</a:t>
            </a:r>
            <a:endParaRPr lang="en-US" sz="1200" dirty="0">
              <a:latin typeface="+mn-lt"/>
            </a:endParaRPr>
          </a:p>
        </p:txBody>
      </p:sp>
      <p:sp>
        <p:nvSpPr>
          <p:cNvPr id="36" name="Slide Number Placeholder 4">
            <a:extLst>
              <a:ext uri="{FF2B5EF4-FFF2-40B4-BE49-F238E27FC236}">
                <a16:creationId xmlns:a16="http://schemas.microsoft.com/office/drawing/2014/main" id="{DF4A1CB5-6DED-42B5-A1AA-D448067C88B5}"/>
              </a:ext>
            </a:extLst>
          </p:cNvPr>
          <p:cNvSpPr>
            <a:spLocks noGrp="1"/>
          </p:cNvSpPr>
          <p:nvPr>
            <p:ph type="sldNum" sz="quarter" idx="12"/>
          </p:nvPr>
        </p:nvSpPr>
        <p:spPr bwMode="auto">
          <a:xfrm>
            <a:off x="-119619" y="-38145"/>
            <a:ext cx="762000" cy="3657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278</a:t>
            </a:fld>
            <a:endParaRPr lang="en-US">
              <a:solidFill>
                <a:srgbClr val="FFFFFF"/>
              </a:solidFill>
            </a:endParaRPr>
          </a:p>
        </p:txBody>
      </p:sp>
      <p:sp>
        <p:nvSpPr>
          <p:cNvPr id="37" name="Title 1">
            <a:extLst>
              <a:ext uri="{FF2B5EF4-FFF2-40B4-BE49-F238E27FC236}">
                <a16:creationId xmlns:a16="http://schemas.microsoft.com/office/drawing/2014/main" id="{78CDD31D-A392-4E61-A73C-D3A4290ADF4F}"/>
              </a:ext>
            </a:extLst>
          </p:cNvPr>
          <p:cNvSpPr txBox="1">
            <a:spLocks/>
          </p:cNvSpPr>
          <p:nvPr/>
        </p:nvSpPr>
        <p:spPr>
          <a:xfrm>
            <a:off x="248089" y="659313"/>
            <a:ext cx="6357309" cy="1066800"/>
          </a:xfrm>
          <a:prstGeom prst="rect">
            <a:avLst/>
          </a:prstGeom>
        </p:spPr>
        <p:txBody>
          <a:bodyPr vert="horz" anchor="ctr">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r>
              <a:rPr lang="en-US" sz="3200" dirty="0">
                <a:solidFill>
                  <a:schemeClr val="tx1"/>
                </a:solidFill>
              </a:rPr>
              <a:t>Need for Interactive Analytics</a:t>
            </a:r>
          </a:p>
          <a:p>
            <a:r>
              <a:rPr lang="en-US" sz="3200" dirty="0">
                <a:solidFill>
                  <a:schemeClr val="accent3"/>
                </a:solidFill>
              </a:rPr>
              <a:t>Approximate Search</a:t>
            </a:r>
          </a:p>
        </p:txBody>
      </p:sp>
      <p:sp>
        <p:nvSpPr>
          <p:cNvPr id="38" name="Google Shape;1674;p125">
            <a:extLst>
              <a:ext uri="{FF2B5EF4-FFF2-40B4-BE49-F238E27FC236}">
                <a16:creationId xmlns:a16="http://schemas.microsoft.com/office/drawing/2014/main" id="{BE6BE1D2-11FB-44A7-A963-F9AAE1FC44C2}"/>
              </a:ext>
            </a:extLst>
          </p:cNvPr>
          <p:cNvSpPr/>
          <p:nvPr/>
        </p:nvSpPr>
        <p:spPr>
          <a:xfrm>
            <a:off x="498112" y="5873337"/>
            <a:ext cx="8147775" cy="650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n" sz="1900" b="1" dirty="0">
                <a:solidFill>
                  <a:srgbClr val="434343"/>
                </a:solidFill>
              </a:rPr>
              <a:t>On average, end-to-end latency is improved by up to 7.1x under the same accuracy targets</a:t>
            </a:r>
            <a:endParaRPr lang="en-US" sz="1900" b="1" dirty="0">
              <a:solidFill>
                <a:srgbClr val="434343"/>
              </a:solidFill>
            </a:endParaRPr>
          </a:p>
        </p:txBody>
      </p:sp>
    </p:spTree>
    <p:extLst>
      <p:ext uri="{BB962C8B-B14F-4D97-AF65-F5344CB8AC3E}">
        <p14:creationId xmlns:p14="http://schemas.microsoft.com/office/powerpoint/2010/main" val="323692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par>
                                <p:cTn id="20" presetID="9"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500"/>
                                        <p:tgtEl>
                                          <p:spTgt spid="30"/>
                                        </p:tgtEl>
                                      </p:cBhvr>
                                    </p:animEffect>
                                  </p:childTnLst>
                                </p:cTn>
                              </p:par>
                              <p:par>
                                <p:cTn id="23" presetID="9"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dissolve">
                                      <p:cBhvr>
                                        <p:cTn id="25" dur="500"/>
                                        <p:tgtEl>
                                          <p:spTgt spid="35"/>
                                        </p:tgtEl>
                                      </p:cBhvr>
                                    </p:animEffect>
                                  </p:childTnLst>
                                </p:cTn>
                              </p:par>
                              <p:par>
                                <p:cTn id="26" presetID="9"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dissolve">
                                      <p:cBhvr>
                                        <p:cTn id="28" dur="500"/>
                                        <p:tgtEl>
                                          <p:spTgt spid="3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7" grpId="0" animBg="1"/>
      <p:bldP spid="28" grpId="0" animBg="1"/>
      <p:bldP spid="29" grpId="0" animBg="1"/>
      <p:bldP spid="42"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AI and Similarity Search</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51650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Title 1">
            <a:extLst>
              <a:ext uri="{FF2B5EF4-FFF2-40B4-BE49-F238E27FC236}">
                <a16:creationId xmlns:a16="http://schemas.microsoft.com/office/drawing/2014/main" id="{9E75031B-20FD-4300-9940-0C80968FBC26}"/>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2" name="Rectangle 21">
            <a:extLst>
              <a:ext uri="{FF2B5EF4-FFF2-40B4-BE49-F238E27FC236}">
                <a16:creationId xmlns:a16="http://schemas.microsoft.com/office/drawing/2014/main" id="{07824323-1BAB-4437-A6CE-5B06931CA433}"/>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5" name="Rectangle 24">
            <a:extLst>
              <a:ext uri="{FF2B5EF4-FFF2-40B4-BE49-F238E27FC236}">
                <a16:creationId xmlns:a16="http://schemas.microsoft.com/office/drawing/2014/main" id="{EFA17B3D-30A6-48A7-A5B9-C2395E42D85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6" name="Rounded Rectangle 12">
            <a:extLst>
              <a:ext uri="{FF2B5EF4-FFF2-40B4-BE49-F238E27FC236}">
                <a16:creationId xmlns:a16="http://schemas.microsoft.com/office/drawing/2014/main" id="{7FCAACDC-8ED9-484E-BB2E-1DA91841F34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2" name="Footer Placeholder 1">
            <a:extLst>
              <a:ext uri="{FF2B5EF4-FFF2-40B4-BE49-F238E27FC236}">
                <a16:creationId xmlns:a16="http://schemas.microsoft.com/office/drawing/2014/main" id="{81C67F48-56FF-4D04-96F3-D8FF917FE468}"/>
              </a:ext>
            </a:extLst>
          </p:cNvPr>
          <p:cNvSpPr>
            <a:spLocks noGrp="1"/>
          </p:cNvSpPr>
          <p:nvPr>
            <p:ph type="ftr" sz="quarter" idx="11"/>
          </p:nvPr>
        </p:nvSpPr>
        <p:spPr/>
        <p:txBody>
          <a:bodyPr/>
          <a:lstStyle/>
          <a:p>
            <a:r>
              <a:rPr lang="en-US"/>
              <a:t>Echihabi, Zoumpatianos, Palpanas - VLDB 2021</a:t>
            </a:r>
            <a:endParaRPr lang="en-CA" dirty="0"/>
          </a:p>
        </p:txBody>
      </p:sp>
      <p:sp>
        <p:nvSpPr>
          <p:cNvPr id="3" name="Espace réservé du numéro de diapositive 2">
            <a:extLst>
              <a:ext uri="{FF2B5EF4-FFF2-40B4-BE49-F238E27FC236}">
                <a16:creationId xmlns:a16="http://schemas.microsoft.com/office/drawing/2014/main" id="{512E99F2-1231-4B10-B7E7-124988D4EFCB}"/>
              </a:ext>
            </a:extLst>
          </p:cNvPr>
          <p:cNvSpPr>
            <a:spLocks noGrp="1"/>
          </p:cNvSpPr>
          <p:nvPr>
            <p:ph type="sldNum" sz="quarter" idx="12"/>
          </p:nvPr>
        </p:nvSpPr>
        <p:spPr/>
        <p:txBody>
          <a:bodyPr/>
          <a:lstStyle/>
          <a:p>
            <a:fld id="{B5C6C3C4-1F13-A745-94B4-FF34C1932FEB}" type="slidenum">
              <a:rPr lang="en-US" smtClean="0"/>
              <a:pPr/>
              <a:t>28</a:t>
            </a:fld>
            <a:endParaRPr lang="en-US" dirty="0"/>
          </a:p>
        </p:txBody>
      </p:sp>
    </p:spTree>
    <p:extLst>
      <p:ext uri="{BB962C8B-B14F-4D97-AF65-F5344CB8AC3E}">
        <p14:creationId xmlns:p14="http://schemas.microsoft.com/office/powerpoint/2010/main" val="321211359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1"/>
                </a:solidFill>
              </a:rPr>
              <a:t>AI and Similarity Search</a:t>
            </a:r>
          </a:p>
        </p:txBody>
      </p:sp>
      <p:sp>
        <p:nvSpPr>
          <p:cNvPr id="3" name="Content Placeholder 2"/>
          <p:cNvSpPr>
            <a:spLocks noGrp="1"/>
          </p:cNvSpPr>
          <p:nvPr>
            <p:ph idx="1"/>
          </p:nvPr>
        </p:nvSpPr>
        <p:spPr/>
        <p:txBody>
          <a:bodyPr/>
          <a:lstStyle/>
          <a:p>
            <a:r>
              <a:rPr lang="en-US" dirty="0"/>
              <a:t>Representation Learning</a:t>
            </a:r>
          </a:p>
          <a:p>
            <a:pPr lvl="1"/>
            <a:r>
              <a:rPr lang="en-US" dirty="0"/>
              <a:t>Learned hashing</a:t>
            </a:r>
          </a:p>
          <a:p>
            <a:pPr lvl="1"/>
            <a:r>
              <a:rPr lang="en-US" dirty="0"/>
              <a:t>Learned quantization</a:t>
            </a:r>
          </a:p>
          <a:p>
            <a:pPr lvl="1"/>
            <a:r>
              <a:rPr lang="en-US" dirty="0"/>
              <a:t>Learned summarizations for data series</a:t>
            </a:r>
          </a:p>
          <a:p>
            <a:r>
              <a:rPr lang="en-US" dirty="0"/>
              <a:t>Search and Indexing</a:t>
            </a:r>
          </a:p>
          <a:p>
            <a:pPr lvl="1"/>
            <a:r>
              <a:rPr lang="en-US" dirty="0"/>
              <a:t>Learned indexes</a:t>
            </a:r>
          </a:p>
          <a:p>
            <a:pPr lvl="1"/>
            <a:r>
              <a:rPr lang="en-US" dirty="0"/>
              <a:t>Similarity search on deep network embeddings</a:t>
            </a:r>
          </a:p>
          <a:p>
            <a:pPr lvl="1"/>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6" name="Espace réservé du numéro de diapositive 5">
            <a:extLst>
              <a:ext uri="{FF2B5EF4-FFF2-40B4-BE49-F238E27FC236}">
                <a16:creationId xmlns:a16="http://schemas.microsoft.com/office/drawing/2014/main" id="{17CF2E45-5E78-479F-890B-FBB7B13CE88F}"/>
              </a:ext>
            </a:extLst>
          </p:cNvPr>
          <p:cNvSpPr>
            <a:spLocks noGrp="1"/>
          </p:cNvSpPr>
          <p:nvPr>
            <p:ph type="sldNum" sz="quarter" idx="12"/>
          </p:nvPr>
        </p:nvSpPr>
        <p:spPr/>
        <p:txBody>
          <a:bodyPr/>
          <a:lstStyle/>
          <a:p>
            <a:fld id="{B5C6C3C4-1F13-A745-94B4-FF34C1932FEB}" type="slidenum">
              <a:rPr lang="en-US" smtClean="0"/>
              <a:pPr/>
              <a:t>280</a:t>
            </a:fld>
            <a:endParaRPr lang="en-US" dirty="0"/>
          </a:p>
        </p:txBody>
      </p:sp>
    </p:spTree>
    <p:extLst>
      <p:ext uri="{BB962C8B-B14F-4D97-AF65-F5344CB8AC3E}">
        <p14:creationId xmlns:p14="http://schemas.microsoft.com/office/powerpoint/2010/main" val="277415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99" y="1696516"/>
            <a:ext cx="8929738" cy="1673651"/>
          </a:xfrm>
        </p:spPr>
        <p:txBody>
          <a:bodyPr>
            <a:normAutofit/>
          </a:bodyPr>
          <a:lstStyle/>
          <a:p>
            <a:r>
              <a:rPr lang="en-US" dirty="0"/>
              <a:t>Learned Hashing</a:t>
            </a:r>
          </a:p>
          <a:p>
            <a:pPr lvl="1"/>
            <a:r>
              <a:rPr lang="en-US" dirty="0"/>
              <a:t>Prior works:</a:t>
            </a:r>
          </a:p>
          <a:p>
            <a:pPr marL="772104" lvl="2" indent="-214334">
              <a:buFont typeface="Arial" panose="020B0604020202020204" pitchFamily="34" charset="0"/>
              <a:buChar char="•"/>
            </a:pPr>
            <a:r>
              <a:rPr lang="en-US" sz="2200" dirty="0"/>
              <a:t>Classical locality sensitive hashing. Typically data insensitive</a:t>
            </a:r>
          </a:p>
          <a:p>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281</a:t>
            </a:fld>
            <a:endParaRPr lang="en-US" dirty="0"/>
          </a:p>
        </p:txBody>
      </p:sp>
      <p:sp>
        <p:nvSpPr>
          <p:cNvPr id="12" name="Google Shape;54;p13">
            <a:extLst>
              <a:ext uri="{FF2B5EF4-FFF2-40B4-BE49-F238E27FC236}">
                <a16:creationId xmlns:a16="http://schemas.microsoft.com/office/drawing/2014/main" id="{0E80D290-C50D-4B27-B9F5-BFB9C5E3E680}"/>
              </a:ext>
            </a:extLst>
          </p:cNvPr>
          <p:cNvSpPr/>
          <p:nvPr/>
        </p:nvSpPr>
        <p:spPr>
          <a:xfrm>
            <a:off x="236893" y="3546710"/>
            <a:ext cx="2312469" cy="2324072"/>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63;p13">
            <a:extLst>
              <a:ext uri="{FF2B5EF4-FFF2-40B4-BE49-F238E27FC236}">
                <a16:creationId xmlns:a16="http://schemas.microsoft.com/office/drawing/2014/main" id="{C1965C89-5BD8-40BE-A754-A06D28008260}"/>
              </a:ext>
            </a:extLst>
          </p:cNvPr>
          <p:cNvSpPr/>
          <p:nvPr/>
        </p:nvSpPr>
        <p:spPr>
          <a:xfrm>
            <a:off x="1852272" y="5233747"/>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Google Shape;83;p13">
            <a:extLst>
              <a:ext uri="{FF2B5EF4-FFF2-40B4-BE49-F238E27FC236}">
                <a16:creationId xmlns:a16="http://schemas.microsoft.com/office/drawing/2014/main" id="{F3790D34-4653-46E7-B9EC-9EA653B3D1D9}"/>
              </a:ext>
            </a:extLst>
          </p:cNvPr>
          <p:cNvSpPr/>
          <p:nvPr/>
        </p:nvSpPr>
        <p:spPr>
          <a:xfrm>
            <a:off x="807237" y="5119355"/>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63;p13">
            <a:extLst>
              <a:ext uri="{FF2B5EF4-FFF2-40B4-BE49-F238E27FC236}">
                <a16:creationId xmlns:a16="http://schemas.microsoft.com/office/drawing/2014/main" id="{AA3FE72E-0F0E-4AD5-AA12-AAD0269D40DF}"/>
              </a:ext>
            </a:extLst>
          </p:cNvPr>
          <p:cNvSpPr/>
          <p:nvPr/>
        </p:nvSpPr>
        <p:spPr>
          <a:xfrm>
            <a:off x="1185966" y="3674303"/>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63;p13">
            <a:extLst>
              <a:ext uri="{FF2B5EF4-FFF2-40B4-BE49-F238E27FC236}">
                <a16:creationId xmlns:a16="http://schemas.microsoft.com/office/drawing/2014/main" id="{6BF72B64-94FC-45B6-80FA-516C61C92A8F}"/>
              </a:ext>
            </a:extLst>
          </p:cNvPr>
          <p:cNvSpPr/>
          <p:nvPr/>
        </p:nvSpPr>
        <p:spPr>
          <a:xfrm>
            <a:off x="1338366" y="3826703"/>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 name="Google Shape;63;p13">
            <a:extLst>
              <a:ext uri="{FF2B5EF4-FFF2-40B4-BE49-F238E27FC236}">
                <a16:creationId xmlns:a16="http://schemas.microsoft.com/office/drawing/2014/main" id="{68335FFE-6413-4E31-8DEE-0315D02EC21C}"/>
              </a:ext>
            </a:extLst>
          </p:cNvPr>
          <p:cNvSpPr/>
          <p:nvPr/>
        </p:nvSpPr>
        <p:spPr>
          <a:xfrm>
            <a:off x="1001666" y="3883409"/>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 name="Google Shape;83;p13">
            <a:extLst>
              <a:ext uri="{FF2B5EF4-FFF2-40B4-BE49-F238E27FC236}">
                <a16:creationId xmlns:a16="http://schemas.microsoft.com/office/drawing/2014/main" id="{9E9003B0-F859-4814-A3FA-212DAD1A0411}"/>
              </a:ext>
            </a:extLst>
          </p:cNvPr>
          <p:cNvSpPr/>
          <p:nvPr/>
        </p:nvSpPr>
        <p:spPr>
          <a:xfrm>
            <a:off x="959637" y="5271755"/>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 name="Google Shape;83;p13">
            <a:extLst>
              <a:ext uri="{FF2B5EF4-FFF2-40B4-BE49-F238E27FC236}">
                <a16:creationId xmlns:a16="http://schemas.microsoft.com/office/drawing/2014/main" id="{7796AFB1-5E7F-42C2-91E7-ED761A7E62D2}"/>
              </a:ext>
            </a:extLst>
          </p:cNvPr>
          <p:cNvSpPr/>
          <p:nvPr/>
        </p:nvSpPr>
        <p:spPr>
          <a:xfrm>
            <a:off x="761159" y="5328459"/>
            <a:ext cx="80400" cy="71400"/>
          </a:xfrm>
          <a:prstGeom prst="ellipse">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 name="Google Shape;63;p13">
            <a:extLst>
              <a:ext uri="{FF2B5EF4-FFF2-40B4-BE49-F238E27FC236}">
                <a16:creationId xmlns:a16="http://schemas.microsoft.com/office/drawing/2014/main" id="{D97DB361-F58A-48AE-8355-D78B1B55AA98}"/>
              </a:ext>
            </a:extLst>
          </p:cNvPr>
          <p:cNvSpPr/>
          <p:nvPr/>
        </p:nvSpPr>
        <p:spPr>
          <a:xfrm>
            <a:off x="2004672" y="5386147"/>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3;p13">
            <a:extLst>
              <a:ext uri="{FF2B5EF4-FFF2-40B4-BE49-F238E27FC236}">
                <a16:creationId xmlns:a16="http://schemas.microsoft.com/office/drawing/2014/main" id="{8A813B0B-B785-4EDD-B153-B1CB44D4B214}"/>
              </a:ext>
            </a:extLst>
          </p:cNvPr>
          <p:cNvSpPr/>
          <p:nvPr/>
        </p:nvSpPr>
        <p:spPr>
          <a:xfrm>
            <a:off x="1154066" y="4365420"/>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 name="Google Shape;63;p13">
            <a:extLst>
              <a:ext uri="{FF2B5EF4-FFF2-40B4-BE49-F238E27FC236}">
                <a16:creationId xmlns:a16="http://schemas.microsoft.com/office/drawing/2014/main" id="{9AEB8DFC-76C7-4CB4-B0EB-509654740332}"/>
              </a:ext>
            </a:extLst>
          </p:cNvPr>
          <p:cNvSpPr/>
          <p:nvPr/>
        </p:nvSpPr>
        <p:spPr>
          <a:xfrm>
            <a:off x="1115077" y="4634779"/>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a:extLst>
              <a:ext uri="{FF2B5EF4-FFF2-40B4-BE49-F238E27FC236}">
                <a16:creationId xmlns:a16="http://schemas.microsoft.com/office/drawing/2014/main" id="{0EAEADBD-6EA2-4875-8649-CF36BB142EBD}"/>
              </a:ext>
            </a:extLst>
          </p:cNvPr>
          <p:cNvSpPr/>
          <p:nvPr/>
        </p:nvSpPr>
        <p:spPr>
          <a:xfrm>
            <a:off x="1458866" y="4670220"/>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3;p13">
            <a:extLst>
              <a:ext uri="{FF2B5EF4-FFF2-40B4-BE49-F238E27FC236}">
                <a16:creationId xmlns:a16="http://schemas.microsoft.com/office/drawing/2014/main" id="{CFDF9CF0-BE2E-4C04-A3E4-8E8B7D6777C4}"/>
              </a:ext>
            </a:extLst>
          </p:cNvPr>
          <p:cNvSpPr/>
          <p:nvPr/>
        </p:nvSpPr>
        <p:spPr>
          <a:xfrm>
            <a:off x="1749491" y="4556804"/>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 name="Google Shape;63;p13">
            <a:extLst>
              <a:ext uri="{FF2B5EF4-FFF2-40B4-BE49-F238E27FC236}">
                <a16:creationId xmlns:a16="http://schemas.microsoft.com/office/drawing/2014/main" id="{0CC6F447-4D2E-41F9-A055-4FD31A9A9D80}"/>
              </a:ext>
            </a:extLst>
          </p:cNvPr>
          <p:cNvSpPr/>
          <p:nvPr/>
        </p:nvSpPr>
        <p:spPr>
          <a:xfrm>
            <a:off x="1763666" y="4975020"/>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 name="Google Shape;63;p13">
            <a:extLst>
              <a:ext uri="{FF2B5EF4-FFF2-40B4-BE49-F238E27FC236}">
                <a16:creationId xmlns:a16="http://schemas.microsoft.com/office/drawing/2014/main" id="{693A0226-3C32-4AA4-AB7D-C81C39DD19E0}"/>
              </a:ext>
            </a:extLst>
          </p:cNvPr>
          <p:cNvSpPr/>
          <p:nvPr/>
        </p:nvSpPr>
        <p:spPr>
          <a:xfrm>
            <a:off x="1916066" y="3968471"/>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 name="Google Shape;63;p13">
            <a:extLst>
              <a:ext uri="{FF2B5EF4-FFF2-40B4-BE49-F238E27FC236}">
                <a16:creationId xmlns:a16="http://schemas.microsoft.com/office/drawing/2014/main" id="{64FEC97E-FD5E-4901-8A08-19347D86AFFB}"/>
              </a:ext>
            </a:extLst>
          </p:cNvPr>
          <p:cNvSpPr/>
          <p:nvPr/>
        </p:nvSpPr>
        <p:spPr>
          <a:xfrm>
            <a:off x="1859498" y="5508484"/>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 name="Google Shape;63;p13">
            <a:extLst>
              <a:ext uri="{FF2B5EF4-FFF2-40B4-BE49-F238E27FC236}">
                <a16:creationId xmlns:a16="http://schemas.microsoft.com/office/drawing/2014/main" id="{1E7C652F-57B7-4249-BED8-D690812EC917}"/>
              </a:ext>
            </a:extLst>
          </p:cNvPr>
          <p:cNvSpPr/>
          <p:nvPr/>
        </p:nvSpPr>
        <p:spPr>
          <a:xfrm>
            <a:off x="2128717" y="5201846"/>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66;p13">
            <a:extLst>
              <a:ext uri="{FF2B5EF4-FFF2-40B4-BE49-F238E27FC236}">
                <a16:creationId xmlns:a16="http://schemas.microsoft.com/office/drawing/2014/main" id="{75B54D7F-BA11-447A-9EEF-F0878B5CBE01}"/>
              </a:ext>
            </a:extLst>
          </p:cNvPr>
          <p:cNvSpPr txBox="1"/>
          <p:nvPr/>
        </p:nvSpPr>
        <p:spPr>
          <a:xfrm>
            <a:off x="367467" y="5010720"/>
            <a:ext cx="477900" cy="481500"/>
          </a:xfrm>
          <a:prstGeom prst="rect">
            <a:avLst/>
          </a:prstGeom>
          <a:noFill/>
          <a:ln>
            <a:noFill/>
          </a:ln>
        </p:spPr>
        <p:txBody>
          <a:bodyPr spcFirstLastPara="1" wrap="square" lIns="91425" tIns="91425" rIns="91425" bIns="91425" anchor="t" anchorCtr="0">
            <a:noAutofit/>
          </a:bodyPr>
          <a:lstStyle/>
          <a:p>
            <a:r>
              <a:rPr lang="en" sz="1600" b="1" dirty="0">
                <a:solidFill>
                  <a:srgbClr val="C00000"/>
                </a:solidFill>
              </a:rPr>
              <a:t>O</a:t>
            </a:r>
            <a:r>
              <a:rPr lang="en" sz="1600" b="1" baseline="-25000" dirty="0">
                <a:solidFill>
                  <a:srgbClr val="C00000"/>
                </a:solidFill>
              </a:rPr>
              <a:t>Q</a:t>
            </a:r>
            <a:endParaRPr sz="1600" b="1" baseline="-25000" dirty="0">
              <a:solidFill>
                <a:srgbClr val="C00000"/>
              </a:solidFill>
            </a:endParaRPr>
          </a:p>
        </p:txBody>
      </p:sp>
      <p:graphicFrame>
        <p:nvGraphicFramePr>
          <p:cNvPr id="67" name="Tableau 58">
            <a:extLst>
              <a:ext uri="{FF2B5EF4-FFF2-40B4-BE49-F238E27FC236}">
                <a16:creationId xmlns:a16="http://schemas.microsoft.com/office/drawing/2014/main" id="{A6E0F048-1E17-4A3D-850F-DA03D6862078}"/>
              </a:ext>
            </a:extLst>
          </p:cNvPr>
          <p:cNvGraphicFramePr>
            <a:graphicFrameLocks noGrp="1"/>
          </p:cNvGraphicFramePr>
          <p:nvPr>
            <p:extLst>
              <p:ext uri="{D42A27DB-BD31-4B8C-83A1-F6EECF244321}">
                <p14:modId xmlns:p14="http://schemas.microsoft.com/office/powerpoint/2010/main" val="1559073171"/>
              </p:ext>
            </p:extLst>
          </p:nvPr>
        </p:nvGraphicFramePr>
        <p:xfrm>
          <a:off x="3255816" y="3524968"/>
          <a:ext cx="561072" cy="2219960"/>
        </p:xfrm>
        <a:graphic>
          <a:graphicData uri="http://schemas.openxmlformats.org/drawingml/2006/table">
            <a:tbl>
              <a:tblPr firstRow="1" bandRow="1">
                <a:tableStyleId>{5C22544A-7EE6-4342-B048-85BDC9FD1C3A}</a:tableStyleId>
              </a:tblPr>
              <a:tblGrid>
                <a:gridCol w="561072">
                  <a:extLst>
                    <a:ext uri="{9D8B030D-6E8A-4147-A177-3AD203B41FA5}">
                      <a16:colId xmlns:a16="http://schemas.microsoft.com/office/drawing/2014/main" val="1919103942"/>
                    </a:ext>
                  </a:extLst>
                </a:gridCol>
              </a:tblGrid>
              <a:tr h="324019">
                <a:tc>
                  <a:txBody>
                    <a:bodyPr/>
                    <a:lstStyle/>
                    <a:p>
                      <a:endParaRPr lang="fr-MA" dirty="0"/>
                    </a:p>
                  </a:txBody>
                  <a:tcPr>
                    <a:solidFill>
                      <a:schemeClr val="bg2"/>
                    </a:solidFill>
                  </a:tcPr>
                </a:tc>
                <a:extLst>
                  <a:ext uri="{0D108BD9-81ED-4DB2-BD59-A6C34878D82A}">
                    <a16:rowId xmlns:a16="http://schemas.microsoft.com/office/drawing/2014/main" val="3289828321"/>
                  </a:ext>
                </a:extLst>
              </a:tr>
              <a:tr h="370840">
                <a:tc>
                  <a:txBody>
                    <a:bodyPr/>
                    <a:lstStyle/>
                    <a:p>
                      <a:endParaRPr lang="fr-MA" dirty="0"/>
                    </a:p>
                  </a:txBody>
                  <a:tcPr>
                    <a:solidFill>
                      <a:schemeClr val="bg2"/>
                    </a:solidFill>
                  </a:tcPr>
                </a:tc>
                <a:extLst>
                  <a:ext uri="{0D108BD9-81ED-4DB2-BD59-A6C34878D82A}">
                    <a16:rowId xmlns:a16="http://schemas.microsoft.com/office/drawing/2014/main" val="4110749028"/>
                  </a:ext>
                </a:extLst>
              </a:tr>
              <a:tr h="741680">
                <a:tc>
                  <a:txBody>
                    <a:bodyPr/>
                    <a:lstStyle/>
                    <a:p>
                      <a:endParaRPr lang="fr-MA" dirty="0"/>
                    </a:p>
                  </a:txBody>
                  <a:tcPr>
                    <a:solidFill>
                      <a:schemeClr val="bg2"/>
                    </a:solidFill>
                  </a:tcPr>
                </a:tc>
                <a:extLst>
                  <a:ext uri="{0D108BD9-81ED-4DB2-BD59-A6C34878D82A}">
                    <a16:rowId xmlns:a16="http://schemas.microsoft.com/office/drawing/2014/main" val="70418611"/>
                  </a:ext>
                </a:extLst>
              </a:tr>
              <a:tr h="370840">
                <a:tc>
                  <a:txBody>
                    <a:bodyPr/>
                    <a:lstStyle/>
                    <a:p>
                      <a:endParaRPr lang="fr-MA" dirty="0"/>
                    </a:p>
                  </a:txBody>
                  <a:tcPr>
                    <a:solidFill>
                      <a:schemeClr val="bg2"/>
                    </a:solidFill>
                  </a:tcPr>
                </a:tc>
                <a:extLst>
                  <a:ext uri="{0D108BD9-81ED-4DB2-BD59-A6C34878D82A}">
                    <a16:rowId xmlns:a16="http://schemas.microsoft.com/office/drawing/2014/main" val="1168527605"/>
                  </a:ext>
                </a:extLst>
              </a:tr>
              <a:tr h="370840">
                <a:tc>
                  <a:txBody>
                    <a:bodyPr/>
                    <a:lstStyle/>
                    <a:p>
                      <a:endParaRPr lang="fr-MA" dirty="0"/>
                    </a:p>
                  </a:txBody>
                  <a:tcPr>
                    <a:solidFill>
                      <a:schemeClr val="bg2"/>
                    </a:solidFill>
                  </a:tcPr>
                </a:tc>
                <a:extLst>
                  <a:ext uri="{0D108BD9-81ED-4DB2-BD59-A6C34878D82A}">
                    <a16:rowId xmlns:a16="http://schemas.microsoft.com/office/drawing/2014/main" val="1481566773"/>
                  </a:ext>
                </a:extLst>
              </a:tr>
            </a:tbl>
          </a:graphicData>
        </a:graphic>
      </p:graphicFrame>
      <p:sp>
        <p:nvSpPr>
          <p:cNvPr id="68" name="Google Shape;83;p13">
            <a:extLst>
              <a:ext uri="{FF2B5EF4-FFF2-40B4-BE49-F238E27FC236}">
                <a16:creationId xmlns:a16="http://schemas.microsoft.com/office/drawing/2014/main" id="{58AC838B-A308-4D40-B645-0349F5D2F9F0}"/>
              </a:ext>
            </a:extLst>
          </p:cNvPr>
          <p:cNvSpPr/>
          <p:nvPr/>
        </p:nvSpPr>
        <p:spPr>
          <a:xfrm rot="18413568">
            <a:off x="3422829" y="5473974"/>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9" name="Google Shape;63;p13">
            <a:extLst>
              <a:ext uri="{FF2B5EF4-FFF2-40B4-BE49-F238E27FC236}">
                <a16:creationId xmlns:a16="http://schemas.microsoft.com/office/drawing/2014/main" id="{17D2FC61-9B41-4649-9D53-39CD3A901BB5}"/>
              </a:ext>
            </a:extLst>
          </p:cNvPr>
          <p:cNvSpPr/>
          <p:nvPr/>
        </p:nvSpPr>
        <p:spPr>
          <a:xfrm rot="18413568">
            <a:off x="3539761" y="5569628"/>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0" name="Google Shape;83;p13">
            <a:extLst>
              <a:ext uri="{FF2B5EF4-FFF2-40B4-BE49-F238E27FC236}">
                <a16:creationId xmlns:a16="http://schemas.microsoft.com/office/drawing/2014/main" id="{658E062D-D718-44F6-9EFA-0A8BCAFA895D}"/>
              </a:ext>
            </a:extLst>
          </p:cNvPr>
          <p:cNvSpPr/>
          <p:nvPr/>
        </p:nvSpPr>
        <p:spPr>
          <a:xfrm rot="18413568">
            <a:off x="3380772" y="5130710"/>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 name="Google Shape;63;p13">
            <a:extLst>
              <a:ext uri="{FF2B5EF4-FFF2-40B4-BE49-F238E27FC236}">
                <a16:creationId xmlns:a16="http://schemas.microsoft.com/office/drawing/2014/main" id="{BE744AE2-E204-4E92-BA0D-AEA6928EB7FD}"/>
              </a:ext>
            </a:extLst>
          </p:cNvPr>
          <p:cNvSpPr/>
          <p:nvPr/>
        </p:nvSpPr>
        <p:spPr>
          <a:xfrm rot="18413568">
            <a:off x="3497704" y="5226364"/>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 name="Google Shape;63;p13">
            <a:extLst>
              <a:ext uri="{FF2B5EF4-FFF2-40B4-BE49-F238E27FC236}">
                <a16:creationId xmlns:a16="http://schemas.microsoft.com/office/drawing/2014/main" id="{AB9165BA-C7BD-43C4-9FC9-A2D5BEF8F27F}"/>
              </a:ext>
            </a:extLst>
          </p:cNvPr>
          <p:cNvSpPr/>
          <p:nvPr/>
        </p:nvSpPr>
        <p:spPr>
          <a:xfrm rot="18413568">
            <a:off x="3529576" y="5116704"/>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 name="Google Shape;83;p13">
            <a:extLst>
              <a:ext uri="{FF2B5EF4-FFF2-40B4-BE49-F238E27FC236}">
                <a16:creationId xmlns:a16="http://schemas.microsoft.com/office/drawing/2014/main" id="{1CC30C7B-33DB-4C0D-985C-C95AE2D38B4D}"/>
              </a:ext>
            </a:extLst>
          </p:cNvPr>
          <p:cNvSpPr/>
          <p:nvPr/>
        </p:nvSpPr>
        <p:spPr>
          <a:xfrm rot="18413568">
            <a:off x="3398028" y="3616712"/>
            <a:ext cx="80400" cy="71400"/>
          </a:xfrm>
          <a:prstGeom prst="ellipse">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3;p13">
            <a:extLst>
              <a:ext uri="{FF2B5EF4-FFF2-40B4-BE49-F238E27FC236}">
                <a16:creationId xmlns:a16="http://schemas.microsoft.com/office/drawing/2014/main" id="{4502F614-4AEF-48C0-A1DB-79C5CB848E4E}"/>
              </a:ext>
            </a:extLst>
          </p:cNvPr>
          <p:cNvSpPr/>
          <p:nvPr/>
        </p:nvSpPr>
        <p:spPr>
          <a:xfrm rot="18413568">
            <a:off x="3514960" y="3712366"/>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5" name="Google Shape;63;p13">
            <a:extLst>
              <a:ext uri="{FF2B5EF4-FFF2-40B4-BE49-F238E27FC236}">
                <a16:creationId xmlns:a16="http://schemas.microsoft.com/office/drawing/2014/main" id="{DF398884-366F-42C5-BC67-7BF0167BCF22}"/>
              </a:ext>
            </a:extLst>
          </p:cNvPr>
          <p:cNvSpPr/>
          <p:nvPr/>
        </p:nvSpPr>
        <p:spPr>
          <a:xfrm rot="18413568">
            <a:off x="3546832" y="3602706"/>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6" name="Google Shape;83;p13">
            <a:extLst>
              <a:ext uri="{FF2B5EF4-FFF2-40B4-BE49-F238E27FC236}">
                <a16:creationId xmlns:a16="http://schemas.microsoft.com/office/drawing/2014/main" id="{6CC0BE07-12AE-48C8-BEBD-DEDA99E7C2AD}"/>
              </a:ext>
            </a:extLst>
          </p:cNvPr>
          <p:cNvSpPr/>
          <p:nvPr/>
        </p:nvSpPr>
        <p:spPr>
          <a:xfrm rot="18413568">
            <a:off x="3401569" y="3991977"/>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 name="Google Shape;63;p13">
            <a:extLst>
              <a:ext uri="{FF2B5EF4-FFF2-40B4-BE49-F238E27FC236}">
                <a16:creationId xmlns:a16="http://schemas.microsoft.com/office/drawing/2014/main" id="{45594CBE-B233-4D95-BF46-33625C9140F0}"/>
              </a:ext>
            </a:extLst>
          </p:cNvPr>
          <p:cNvSpPr/>
          <p:nvPr/>
        </p:nvSpPr>
        <p:spPr>
          <a:xfrm rot="18413568">
            <a:off x="3518501" y="4087631"/>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63;p13">
            <a:extLst>
              <a:ext uri="{FF2B5EF4-FFF2-40B4-BE49-F238E27FC236}">
                <a16:creationId xmlns:a16="http://schemas.microsoft.com/office/drawing/2014/main" id="{DABA5F5C-BAC8-497E-AA70-791865116C58}"/>
              </a:ext>
            </a:extLst>
          </p:cNvPr>
          <p:cNvSpPr/>
          <p:nvPr/>
        </p:nvSpPr>
        <p:spPr>
          <a:xfrm rot="18413568">
            <a:off x="3550373" y="3977971"/>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 name="ZoneTexte 78">
            <a:extLst>
              <a:ext uri="{FF2B5EF4-FFF2-40B4-BE49-F238E27FC236}">
                <a16:creationId xmlns:a16="http://schemas.microsoft.com/office/drawing/2014/main" id="{D969278B-043C-4EFC-AAE6-B4E889F847CB}"/>
              </a:ext>
            </a:extLst>
          </p:cNvPr>
          <p:cNvSpPr txBox="1"/>
          <p:nvPr/>
        </p:nvSpPr>
        <p:spPr>
          <a:xfrm rot="5400000">
            <a:off x="3441954" y="4327042"/>
            <a:ext cx="369910" cy="523220"/>
          </a:xfrm>
          <a:prstGeom prst="rect">
            <a:avLst/>
          </a:prstGeom>
          <a:noFill/>
        </p:spPr>
        <p:txBody>
          <a:bodyPr wrap="square" rtlCol="0">
            <a:spAutoFit/>
          </a:bodyPr>
          <a:lstStyle/>
          <a:p>
            <a:r>
              <a:rPr lang="en-CA" sz="2800" dirty="0"/>
              <a:t>…</a:t>
            </a:r>
            <a:endParaRPr lang="fr-MA" sz="2800" dirty="0"/>
          </a:p>
        </p:txBody>
      </p:sp>
      <p:sp>
        <p:nvSpPr>
          <p:cNvPr id="80" name="ZoneTexte 79">
            <a:extLst>
              <a:ext uri="{FF2B5EF4-FFF2-40B4-BE49-F238E27FC236}">
                <a16:creationId xmlns:a16="http://schemas.microsoft.com/office/drawing/2014/main" id="{B926E477-E442-458F-9028-A566C0741E5F}"/>
              </a:ext>
            </a:extLst>
          </p:cNvPr>
          <p:cNvSpPr txBox="1"/>
          <p:nvPr/>
        </p:nvSpPr>
        <p:spPr>
          <a:xfrm>
            <a:off x="3136405" y="3102100"/>
            <a:ext cx="1190846" cy="369332"/>
          </a:xfrm>
          <a:prstGeom prst="rect">
            <a:avLst/>
          </a:prstGeom>
          <a:noFill/>
        </p:spPr>
        <p:txBody>
          <a:bodyPr wrap="square" rtlCol="0">
            <a:spAutoFit/>
          </a:bodyPr>
          <a:lstStyle/>
          <a:p>
            <a:r>
              <a:rPr lang="en-CA" b="1" dirty="0"/>
              <a:t>h</a:t>
            </a:r>
            <a:r>
              <a:rPr lang="en-CA" b="1" baseline="-25000" dirty="0"/>
              <a:t>1</a:t>
            </a:r>
            <a:r>
              <a:rPr lang="en-CA" b="1" dirty="0"/>
              <a:t>(O</a:t>
            </a:r>
            <a:r>
              <a:rPr lang="en-CA" b="1" baseline="-25000" dirty="0"/>
              <a:t>i</a:t>
            </a:r>
            <a:r>
              <a:rPr lang="en-CA" b="1" dirty="0"/>
              <a:t>)</a:t>
            </a:r>
            <a:endParaRPr lang="fr-MA" b="1" dirty="0"/>
          </a:p>
        </p:txBody>
      </p:sp>
      <p:graphicFrame>
        <p:nvGraphicFramePr>
          <p:cNvPr id="81" name="Tableau 58">
            <a:extLst>
              <a:ext uri="{FF2B5EF4-FFF2-40B4-BE49-F238E27FC236}">
                <a16:creationId xmlns:a16="http://schemas.microsoft.com/office/drawing/2014/main" id="{DEBA943B-2CF5-4607-94F0-202E46B9FE6D}"/>
              </a:ext>
            </a:extLst>
          </p:cNvPr>
          <p:cNvGraphicFramePr>
            <a:graphicFrameLocks noGrp="1"/>
          </p:cNvGraphicFramePr>
          <p:nvPr>
            <p:extLst>
              <p:ext uri="{D42A27DB-BD31-4B8C-83A1-F6EECF244321}">
                <p14:modId xmlns:p14="http://schemas.microsoft.com/office/powerpoint/2010/main" val="1075598121"/>
              </p:ext>
            </p:extLst>
          </p:nvPr>
        </p:nvGraphicFramePr>
        <p:xfrm>
          <a:off x="4309994" y="3523288"/>
          <a:ext cx="561072" cy="2219960"/>
        </p:xfrm>
        <a:graphic>
          <a:graphicData uri="http://schemas.openxmlformats.org/drawingml/2006/table">
            <a:tbl>
              <a:tblPr firstRow="1" bandRow="1">
                <a:tableStyleId>{5C22544A-7EE6-4342-B048-85BDC9FD1C3A}</a:tableStyleId>
              </a:tblPr>
              <a:tblGrid>
                <a:gridCol w="561072">
                  <a:extLst>
                    <a:ext uri="{9D8B030D-6E8A-4147-A177-3AD203B41FA5}">
                      <a16:colId xmlns:a16="http://schemas.microsoft.com/office/drawing/2014/main" val="1919103942"/>
                    </a:ext>
                  </a:extLst>
                </a:gridCol>
              </a:tblGrid>
              <a:tr h="324019">
                <a:tc>
                  <a:txBody>
                    <a:bodyPr/>
                    <a:lstStyle/>
                    <a:p>
                      <a:endParaRPr lang="fr-MA" dirty="0"/>
                    </a:p>
                  </a:txBody>
                  <a:tcPr>
                    <a:solidFill>
                      <a:schemeClr val="bg2"/>
                    </a:solidFill>
                  </a:tcPr>
                </a:tc>
                <a:extLst>
                  <a:ext uri="{0D108BD9-81ED-4DB2-BD59-A6C34878D82A}">
                    <a16:rowId xmlns:a16="http://schemas.microsoft.com/office/drawing/2014/main" val="3289828321"/>
                  </a:ext>
                </a:extLst>
              </a:tr>
              <a:tr h="370840">
                <a:tc>
                  <a:txBody>
                    <a:bodyPr/>
                    <a:lstStyle/>
                    <a:p>
                      <a:endParaRPr lang="fr-MA" dirty="0"/>
                    </a:p>
                  </a:txBody>
                  <a:tcPr>
                    <a:solidFill>
                      <a:schemeClr val="bg2"/>
                    </a:solidFill>
                  </a:tcPr>
                </a:tc>
                <a:extLst>
                  <a:ext uri="{0D108BD9-81ED-4DB2-BD59-A6C34878D82A}">
                    <a16:rowId xmlns:a16="http://schemas.microsoft.com/office/drawing/2014/main" val="4110749028"/>
                  </a:ext>
                </a:extLst>
              </a:tr>
              <a:tr h="741680">
                <a:tc>
                  <a:txBody>
                    <a:bodyPr/>
                    <a:lstStyle/>
                    <a:p>
                      <a:endParaRPr lang="fr-MA" dirty="0"/>
                    </a:p>
                  </a:txBody>
                  <a:tcPr>
                    <a:solidFill>
                      <a:schemeClr val="bg2"/>
                    </a:solidFill>
                  </a:tcPr>
                </a:tc>
                <a:extLst>
                  <a:ext uri="{0D108BD9-81ED-4DB2-BD59-A6C34878D82A}">
                    <a16:rowId xmlns:a16="http://schemas.microsoft.com/office/drawing/2014/main" val="70418611"/>
                  </a:ext>
                </a:extLst>
              </a:tr>
              <a:tr h="370840">
                <a:tc>
                  <a:txBody>
                    <a:bodyPr/>
                    <a:lstStyle/>
                    <a:p>
                      <a:endParaRPr lang="fr-MA" dirty="0"/>
                    </a:p>
                  </a:txBody>
                  <a:tcPr>
                    <a:solidFill>
                      <a:schemeClr val="bg2"/>
                    </a:solidFill>
                  </a:tcPr>
                </a:tc>
                <a:extLst>
                  <a:ext uri="{0D108BD9-81ED-4DB2-BD59-A6C34878D82A}">
                    <a16:rowId xmlns:a16="http://schemas.microsoft.com/office/drawing/2014/main" val="1168527605"/>
                  </a:ext>
                </a:extLst>
              </a:tr>
              <a:tr h="370840">
                <a:tc>
                  <a:txBody>
                    <a:bodyPr/>
                    <a:lstStyle/>
                    <a:p>
                      <a:endParaRPr lang="fr-MA" dirty="0"/>
                    </a:p>
                  </a:txBody>
                  <a:tcPr>
                    <a:solidFill>
                      <a:schemeClr val="bg2"/>
                    </a:solidFill>
                  </a:tcPr>
                </a:tc>
                <a:extLst>
                  <a:ext uri="{0D108BD9-81ED-4DB2-BD59-A6C34878D82A}">
                    <a16:rowId xmlns:a16="http://schemas.microsoft.com/office/drawing/2014/main" val="1481566773"/>
                  </a:ext>
                </a:extLst>
              </a:tr>
            </a:tbl>
          </a:graphicData>
        </a:graphic>
      </p:graphicFrame>
      <p:sp>
        <p:nvSpPr>
          <p:cNvPr id="82" name="Google Shape;83;p13">
            <a:extLst>
              <a:ext uri="{FF2B5EF4-FFF2-40B4-BE49-F238E27FC236}">
                <a16:creationId xmlns:a16="http://schemas.microsoft.com/office/drawing/2014/main" id="{337DA014-8788-4592-8CCA-B167D436DD94}"/>
              </a:ext>
            </a:extLst>
          </p:cNvPr>
          <p:cNvSpPr/>
          <p:nvPr/>
        </p:nvSpPr>
        <p:spPr>
          <a:xfrm rot="18413568">
            <a:off x="4477007" y="5472294"/>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3" name="Google Shape;63;p13">
            <a:extLst>
              <a:ext uri="{FF2B5EF4-FFF2-40B4-BE49-F238E27FC236}">
                <a16:creationId xmlns:a16="http://schemas.microsoft.com/office/drawing/2014/main" id="{3A56689F-45B2-4922-8C44-F981A2B082B8}"/>
              </a:ext>
            </a:extLst>
          </p:cNvPr>
          <p:cNvSpPr/>
          <p:nvPr/>
        </p:nvSpPr>
        <p:spPr>
          <a:xfrm rot="18413568">
            <a:off x="4593939" y="5567948"/>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4" name="Google Shape;83;p13">
            <a:extLst>
              <a:ext uri="{FF2B5EF4-FFF2-40B4-BE49-F238E27FC236}">
                <a16:creationId xmlns:a16="http://schemas.microsoft.com/office/drawing/2014/main" id="{A1ED45F4-C92C-43EA-98E9-05810ED0439F}"/>
              </a:ext>
            </a:extLst>
          </p:cNvPr>
          <p:cNvSpPr/>
          <p:nvPr/>
        </p:nvSpPr>
        <p:spPr>
          <a:xfrm rot="18413568">
            <a:off x="4434950" y="5129030"/>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5" name="Google Shape;63;p13">
            <a:extLst>
              <a:ext uri="{FF2B5EF4-FFF2-40B4-BE49-F238E27FC236}">
                <a16:creationId xmlns:a16="http://schemas.microsoft.com/office/drawing/2014/main" id="{27D09B3F-7470-4DD3-84BE-08F940FFAA00}"/>
              </a:ext>
            </a:extLst>
          </p:cNvPr>
          <p:cNvSpPr/>
          <p:nvPr/>
        </p:nvSpPr>
        <p:spPr>
          <a:xfrm rot="18413568">
            <a:off x="4551882" y="5224684"/>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 name="Google Shape;63;p13">
            <a:extLst>
              <a:ext uri="{FF2B5EF4-FFF2-40B4-BE49-F238E27FC236}">
                <a16:creationId xmlns:a16="http://schemas.microsoft.com/office/drawing/2014/main" id="{FF8CE9A3-8AA0-483B-A84F-C137C0DF0DD1}"/>
              </a:ext>
            </a:extLst>
          </p:cNvPr>
          <p:cNvSpPr/>
          <p:nvPr/>
        </p:nvSpPr>
        <p:spPr>
          <a:xfrm rot="18413568">
            <a:off x="4583754" y="5115024"/>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7" name="Google Shape;83;p13">
            <a:extLst>
              <a:ext uri="{FF2B5EF4-FFF2-40B4-BE49-F238E27FC236}">
                <a16:creationId xmlns:a16="http://schemas.microsoft.com/office/drawing/2014/main" id="{4CEAD4ED-45AE-431B-A4DE-DA4FA0B937BD}"/>
              </a:ext>
            </a:extLst>
          </p:cNvPr>
          <p:cNvSpPr/>
          <p:nvPr/>
        </p:nvSpPr>
        <p:spPr>
          <a:xfrm rot="18413568">
            <a:off x="4452206" y="3615032"/>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8" name="Google Shape;63;p13">
            <a:extLst>
              <a:ext uri="{FF2B5EF4-FFF2-40B4-BE49-F238E27FC236}">
                <a16:creationId xmlns:a16="http://schemas.microsoft.com/office/drawing/2014/main" id="{F185DD6D-FE23-4558-9680-75F426B5001F}"/>
              </a:ext>
            </a:extLst>
          </p:cNvPr>
          <p:cNvSpPr/>
          <p:nvPr/>
        </p:nvSpPr>
        <p:spPr>
          <a:xfrm rot="18413568">
            <a:off x="4569138" y="3710686"/>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9" name="Google Shape;63;p13">
            <a:extLst>
              <a:ext uri="{FF2B5EF4-FFF2-40B4-BE49-F238E27FC236}">
                <a16:creationId xmlns:a16="http://schemas.microsoft.com/office/drawing/2014/main" id="{9C08B316-0320-4DAC-BCF8-AFB17358F1D6}"/>
              </a:ext>
            </a:extLst>
          </p:cNvPr>
          <p:cNvSpPr/>
          <p:nvPr/>
        </p:nvSpPr>
        <p:spPr>
          <a:xfrm rot="18413568">
            <a:off x="4601010" y="3601026"/>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0" name="Google Shape;83;p13">
            <a:extLst>
              <a:ext uri="{FF2B5EF4-FFF2-40B4-BE49-F238E27FC236}">
                <a16:creationId xmlns:a16="http://schemas.microsoft.com/office/drawing/2014/main" id="{E7F02DDF-B652-4743-A5DA-628E1ACB3D14}"/>
              </a:ext>
            </a:extLst>
          </p:cNvPr>
          <p:cNvSpPr/>
          <p:nvPr/>
        </p:nvSpPr>
        <p:spPr>
          <a:xfrm rot="18413568">
            <a:off x="4455747" y="3990297"/>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1" name="Google Shape;63;p13">
            <a:extLst>
              <a:ext uri="{FF2B5EF4-FFF2-40B4-BE49-F238E27FC236}">
                <a16:creationId xmlns:a16="http://schemas.microsoft.com/office/drawing/2014/main" id="{45AF9608-0061-4F59-A722-D06AFF1C288A}"/>
              </a:ext>
            </a:extLst>
          </p:cNvPr>
          <p:cNvSpPr/>
          <p:nvPr/>
        </p:nvSpPr>
        <p:spPr>
          <a:xfrm rot="18413568">
            <a:off x="4572679" y="4085951"/>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2" name="Google Shape;63;p13">
            <a:extLst>
              <a:ext uri="{FF2B5EF4-FFF2-40B4-BE49-F238E27FC236}">
                <a16:creationId xmlns:a16="http://schemas.microsoft.com/office/drawing/2014/main" id="{FC7DAF67-E700-4E30-BD03-27883FC0521E}"/>
              </a:ext>
            </a:extLst>
          </p:cNvPr>
          <p:cNvSpPr/>
          <p:nvPr/>
        </p:nvSpPr>
        <p:spPr>
          <a:xfrm rot="18413568">
            <a:off x="4604551" y="3976291"/>
            <a:ext cx="80400" cy="71400"/>
          </a:xfrm>
          <a:prstGeom prst="ellipse">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3" name="ZoneTexte 92">
            <a:extLst>
              <a:ext uri="{FF2B5EF4-FFF2-40B4-BE49-F238E27FC236}">
                <a16:creationId xmlns:a16="http://schemas.microsoft.com/office/drawing/2014/main" id="{907F2904-0457-46CC-B3E3-746AECFFC833}"/>
              </a:ext>
            </a:extLst>
          </p:cNvPr>
          <p:cNvSpPr txBox="1"/>
          <p:nvPr/>
        </p:nvSpPr>
        <p:spPr>
          <a:xfrm rot="5400000">
            <a:off x="4496132" y="4325362"/>
            <a:ext cx="369910" cy="523220"/>
          </a:xfrm>
          <a:prstGeom prst="rect">
            <a:avLst/>
          </a:prstGeom>
          <a:noFill/>
        </p:spPr>
        <p:txBody>
          <a:bodyPr wrap="square" rtlCol="0">
            <a:spAutoFit/>
          </a:bodyPr>
          <a:lstStyle/>
          <a:p>
            <a:r>
              <a:rPr lang="en-CA" sz="2800" dirty="0"/>
              <a:t>…</a:t>
            </a:r>
            <a:endParaRPr lang="fr-MA" sz="2800" dirty="0"/>
          </a:p>
        </p:txBody>
      </p:sp>
      <p:sp>
        <p:nvSpPr>
          <p:cNvPr id="94" name="ZoneTexte 93">
            <a:extLst>
              <a:ext uri="{FF2B5EF4-FFF2-40B4-BE49-F238E27FC236}">
                <a16:creationId xmlns:a16="http://schemas.microsoft.com/office/drawing/2014/main" id="{3ECEC5F4-071C-4D5D-B176-BFDB164D2005}"/>
              </a:ext>
            </a:extLst>
          </p:cNvPr>
          <p:cNvSpPr txBox="1"/>
          <p:nvPr/>
        </p:nvSpPr>
        <p:spPr>
          <a:xfrm>
            <a:off x="4190583" y="3100420"/>
            <a:ext cx="1190846" cy="369332"/>
          </a:xfrm>
          <a:prstGeom prst="rect">
            <a:avLst/>
          </a:prstGeom>
          <a:noFill/>
        </p:spPr>
        <p:txBody>
          <a:bodyPr wrap="square" rtlCol="0">
            <a:spAutoFit/>
          </a:bodyPr>
          <a:lstStyle/>
          <a:p>
            <a:r>
              <a:rPr lang="en-CA" b="1" dirty="0"/>
              <a:t>h</a:t>
            </a:r>
            <a:r>
              <a:rPr lang="en-CA" b="1" baseline="-25000" dirty="0"/>
              <a:t>2</a:t>
            </a:r>
            <a:r>
              <a:rPr lang="en-CA" b="1" dirty="0"/>
              <a:t>(O</a:t>
            </a:r>
            <a:r>
              <a:rPr lang="en-CA" b="1" baseline="-25000" dirty="0"/>
              <a:t>i</a:t>
            </a:r>
            <a:r>
              <a:rPr lang="en-CA" b="1" dirty="0"/>
              <a:t>)</a:t>
            </a:r>
            <a:endParaRPr lang="fr-MA" b="1" dirty="0"/>
          </a:p>
        </p:txBody>
      </p:sp>
      <p:graphicFrame>
        <p:nvGraphicFramePr>
          <p:cNvPr id="95" name="Tableau 58">
            <a:extLst>
              <a:ext uri="{FF2B5EF4-FFF2-40B4-BE49-F238E27FC236}">
                <a16:creationId xmlns:a16="http://schemas.microsoft.com/office/drawing/2014/main" id="{D7802CEA-4F43-4BB4-8E1D-F55F62E7A133}"/>
              </a:ext>
            </a:extLst>
          </p:cNvPr>
          <p:cNvGraphicFramePr>
            <a:graphicFrameLocks noGrp="1"/>
          </p:cNvGraphicFramePr>
          <p:nvPr>
            <p:extLst>
              <p:ext uri="{D42A27DB-BD31-4B8C-83A1-F6EECF244321}">
                <p14:modId xmlns:p14="http://schemas.microsoft.com/office/powerpoint/2010/main" val="2918821555"/>
              </p:ext>
            </p:extLst>
          </p:nvPr>
        </p:nvGraphicFramePr>
        <p:xfrm>
          <a:off x="6982315" y="3526830"/>
          <a:ext cx="561072" cy="2219960"/>
        </p:xfrm>
        <a:graphic>
          <a:graphicData uri="http://schemas.openxmlformats.org/drawingml/2006/table">
            <a:tbl>
              <a:tblPr firstRow="1" bandRow="1">
                <a:tableStyleId>{5C22544A-7EE6-4342-B048-85BDC9FD1C3A}</a:tableStyleId>
              </a:tblPr>
              <a:tblGrid>
                <a:gridCol w="561072">
                  <a:extLst>
                    <a:ext uri="{9D8B030D-6E8A-4147-A177-3AD203B41FA5}">
                      <a16:colId xmlns:a16="http://schemas.microsoft.com/office/drawing/2014/main" val="1919103942"/>
                    </a:ext>
                  </a:extLst>
                </a:gridCol>
              </a:tblGrid>
              <a:tr h="324019">
                <a:tc>
                  <a:txBody>
                    <a:bodyPr/>
                    <a:lstStyle/>
                    <a:p>
                      <a:endParaRPr lang="fr-MA" dirty="0"/>
                    </a:p>
                  </a:txBody>
                  <a:tcPr>
                    <a:solidFill>
                      <a:schemeClr val="bg2"/>
                    </a:solidFill>
                  </a:tcPr>
                </a:tc>
                <a:extLst>
                  <a:ext uri="{0D108BD9-81ED-4DB2-BD59-A6C34878D82A}">
                    <a16:rowId xmlns:a16="http://schemas.microsoft.com/office/drawing/2014/main" val="3289828321"/>
                  </a:ext>
                </a:extLst>
              </a:tr>
              <a:tr h="370840">
                <a:tc>
                  <a:txBody>
                    <a:bodyPr/>
                    <a:lstStyle/>
                    <a:p>
                      <a:endParaRPr lang="fr-MA" dirty="0"/>
                    </a:p>
                  </a:txBody>
                  <a:tcPr>
                    <a:solidFill>
                      <a:schemeClr val="bg2"/>
                    </a:solidFill>
                  </a:tcPr>
                </a:tc>
                <a:extLst>
                  <a:ext uri="{0D108BD9-81ED-4DB2-BD59-A6C34878D82A}">
                    <a16:rowId xmlns:a16="http://schemas.microsoft.com/office/drawing/2014/main" val="4110749028"/>
                  </a:ext>
                </a:extLst>
              </a:tr>
              <a:tr h="741680">
                <a:tc>
                  <a:txBody>
                    <a:bodyPr/>
                    <a:lstStyle/>
                    <a:p>
                      <a:endParaRPr lang="fr-MA" dirty="0"/>
                    </a:p>
                  </a:txBody>
                  <a:tcPr>
                    <a:solidFill>
                      <a:schemeClr val="bg2"/>
                    </a:solidFill>
                  </a:tcPr>
                </a:tc>
                <a:extLst>
                  <a:ext uri="{0D108BD9-81ED-4DB2-BD59-A6C34878D82A}">
                    <a16:rowId xmlns:a16="http://schemas.microsoft.com/office/drawing/2014/main" val="70418611"/>
                  </a:ext>
                </a:extLst>
              </a:tr>
              <a:tr h="370840">
                <a:tc>
                  <a:txBody>
                    <a:bodyPr/>
                    <a:lstStyle/>
                    <a:p>
                      <a:endParaRPr lang="fr-MA" dirty="0"/>
                    </a:p>
                  </a:txBody>
                  <a:tcPr>
                    <a:solidFill>
                      <a:schemeClr val="bg2"/>
                    </a:solidFill>
                  </a:tcPr>
                </a:tc>
                <a:extLst>
                  <a:ext uri="{0D108BD9-81ED-4DB2-BD59-A6C34878D82A}">
                    <a16:rowId xmlns:a16="http://schemas.microsoft.com/office/drawing/2014/main" val="1168527605"/>
                  </a:ext>
                </a:extLst>
              </a:tr>
              <a:tr h="370840">
                <a:tc>
                  <a:txBody>
                    <a:bodyPr/>
                    <a:lstStyle/>
                    <a:p>
                      <a:endParaRPr lang="fr-MA" dirty="0"/>
                    </a:p>
                  </a:txBody>
                  <a:tcPr>
                    <a:solidFill>
                      <a:schemeClr val="bg2"/>
                    </a:solidFill>
                  </a:tcPr>
                </a:tc>
                <a:extLst>
                  <a:ext uri="{0D108BD9-81ED-4DB2-BD59-A6C34878D82A}">
                    <a16:rowId xmlns:a16="http://schemas.microsoft.com/office/drawing/2014/main" val="1481566773"/>
                  </a:ext>
                </a:extLst>
              </a:tr>
            </a:tbl>
          </a:graphicData>
        </a:graphic>
      </p:graphicFrame>
      <p:sp>
        <p:nvSpPr>
          <p:cNvPr id="96" name="Google Shape;83;p13">
            <a:extLst>
              <a:ext uri="{FF2B5EF4-FFF2-40B4-BE49-F238E27FC236}">
                <a16:creationId xmlns:a16="http://schemas.microsoft.com/office/drawing/2014/main" id="{EDEA72F5-7E18-4179-BAF1-87F75304AE8D}"/>
              </a:ext>
            </a:extLst>
          </p:cNvPr>
          <p:cNvSpPr/>
          <p:nvPr/>
        </p:nvSpPr>
        <p:spPr>
          <a:xfrm rot="18413568">
            <a:off x="7149328" y="5475836"/>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7" name="Google Shape;63;p13">
            <a:extLst>
              <a:ext uri="{FF2B5EF4-FFF2-40B4-BE49-F238E27FC236}">
                <a16:creationId xmlns:a16="http://schemas.microsoft.com/office/drawing/2014/main" id="{77F6AA83-19F3-4ECB-9223-2A1E8562A238}"/>
              </a:ext>
            </a:extLst>
          </p:cNvPr>
          <p:cNvSpPr/>
          <p:nvPr/>
        </p:nvSpPr>
        <p:spPr>
          <a:xfrm rot="18413568">
            <a:off x="7266260" y="5571490"/>
            <a:ext cx="80400" cy="71400"/>
          </a:xfrm>
          <a:prstGeom prst="ellipse">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8" name="Google Shape;83;p13">
            <a:extLst>
              <a:ext uri="{FF2B5EF4-FFF2-40B4-BE49-F238E27FC236}">
                <a16:creationId xmlns:a16="http://schemas.microsoft.com/office/drawing/2014/main" id="{2FA1D199-62FE-4A95-A7C5-BAB15BE6AAF9}"/>
              </a:ext>
            </a:extLst>
          </p:cNvPr>
          <p:cNvSpPr/>
          <p:nvPr/>
        </p:nvSpPr>
        <p:spPr>
          <a:xfrm rot="18413568">
            <a:off x="7107271" y="5132572"/>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9" name="Google Shape;63;p13">
            <a:extLst>
              <a:ext uri="{FF2B5EF4-FFF2-40B4-BE49-F238E27FC236}">
                <a16:creationId xmlns:a16="http://schemas.microsoft.com/office/drawing/2014/main" id="{80132781-88DF-4207-AE2D-2423513313CE}"/>
              </a:ext>
            </a:extLst>
          </p:cNvPr>
          <p:cNvSpPr/>
          <p:nvPr/>
        </p:nvSpPr>
        <p:spPr>
          <a:xfrm rot="18413568">
            <a:off x="7224203" y="5228226"/>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0" name="Google Shape;63;p13">
            <a:extLst>
              <a:ext uri="{FF2B5EF4-FFF2-40B4-BE49-F238E27FC236}">
                <a16:creationId xmlns:a16="http://schemas.microsoft.com/office/drawing/2014/main" id="{DBD28619-17BD-427D-8AA6-75D79480FC6C}"/>
              </a:ext>
            </a:extLst>
          </p:cNvPr>
          <p:cNvSpPr/>
          <p:nvPr/>
        </p:nvSpPr>
        <p:spPr>
          <a:xfrm rot="18413568">
            <a:off x="7256075" y="5118566"/>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 name="Google Shape;83;p13">
            <a:extLst>
              <a:ext uri="{FF2B5EF4-FFF2-40B4-BE49-F238E27FC236}">
                <a16:creationId xmlns:a16="http://schemas.microsoft.com/office/drawing/2014/main" id="{EA1AF084-9F06-4318-90FC-E9D8A109B030}"/>
              </a:ext>
            </a:extLst>
          </p:cNvPr>
          <p:cNvSpPr/>
          <p:nvPr/>
        </p:nvSpPr>
        <p:spPr>
          <a:xfrm rot="18413568">
            <a:off x="7124527" y="3618574"/>
            <a:ext cx="80400" cy="71400"/>
          </a:xfrm>
          <a:prstGeom prst="ellipse">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 name="Google Shape;63;p13">
            <a:extLst>
              <a:ext uri="{FF2B5EF4-FFF2-40B4-BE49-F238E27FC236}">
                <a16:creationId xmlns:a16="http://schemas.microsoft.com/office/drawing/2014/main" id="{337AB37A-0047-4B5B-ACC1-D45AB5C0EF8A}"/>
              </a:ext>
            </a:extLst>
          </p:cNvPr>
          <p:cNvSpPr/>
          <p:nvPr/>
        </p:nvSpPr>
        <p:spPr>
          <a:xfrm rot="18413568">
            <a:off x="7241459" y="3714228"/>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 name="Google Shape;63;p13">
            <a:extLst>
              <a:ext uri="{FF2B5EF4-FFF2-40B4-BE49-F238E27FC236}">
                <a16:creationId xmlns:a16="http://schemas.microsoft.com/office/drawing/2014/main" id="{CBD3EE46-A4FE-4DC1-BE2D-8FF5169D516F}"/>
              </a:ext>
            </a:extLst>
          </p:cNvPr>
          <p:cNvSpPr/>
          <p:nvPr/>
        </p:nvSpPr>
        <p:spPr>
          <a:xfrm rot="18413568">
            <a:off x="7273331" y="3604568"/>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 name="Google Shape;83;p13">
            <a:extLst>
              <a:ext uri="{FF2B5EF4-FFF2-40B4-BE49-F238E27FC236}">
                <a16:creationId xmlns:a16="http://schemas.microsoft.com/office/drawing/2014/main" id="{4234DA4C-0392-45EC-BAAF-73DB21D12338}"/>
              </a:ext>
            </a:extLst>
          </p:cNvPr>
          <p:cNvSpPr/>
          <p:nvPr/>
        </p:nvSpPr>
        <p:spPr>
          <a:xfrm rot="18413568">
            <a:off x="7128068" y="3993839"/>
            <a:ext cx="80400" cy="71400"/>
          </a:xfrm>
          <a:prstGeom prst="ellipse">
            <a:avLst/>
          </a:prstGeom>
          <a:solidFill>
            <a:schemeClr val="tx1">
              <a:lumMod val="50000"/>
              <a:lumOff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5" name="Google Shape;63;p13">
            <a:extLst>
              <a:ext uri="{FF2B5EF4-FFF2-40B4-BE49-F238E27FC236}">
                <a16:creationId xmlns:a16="http://schemas.microsoft.com/office/drawing/2014/main" id="{B0E53354-FDAB-4F95-BE3B-536A89C3513B}"/>
              </a:ext>
            </a:extLst>
          </p:cNvPr>
          <p:cNvSpPr/>
          <p:nvPr/>
        </p:nvSpPr>
        <p:spPr>
          <a:xfrm rot="18413568">
            <a:off x="7245000" y="4089493"/>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6" name="Google Shape;63;p13">
            <a:extLst>
              <a:ext uri="{FF2B5EF4-FFF2-40B4-BE49-F238E27FC236}">
                <a16:creationId xmlns:a16="http://schemas.microsoft.com/office/drawing/2014/main" id="{9304B4F6-F847-4309-A2F4-B0FB4F0952EC}"/>
              </a:ext>
            </a:extLst>
          </p:cNvPr>
          <p:cNvSpPr/>
          <p:nvPr/>
        </p:nvSpPr>
        <p:spPr>
          <a:xfrm rot="18413568">
            <a:off x="7276872" y="3979833"/>
            <a:ext cx="80400" cy="71400"/>
          </a:xfrm>
          <a:prstGeom prst="ellipse">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7" name="ZoneTexte 106">
            <a:extLst>
              <a:ext uri="{FF2B5EF4-FFF2-40B4-BE49-F238E27FC236}">
                <a16:creationId xmlns:a16="http://schemas.microsoft.com/office/drawing/2014/main" id="{0B94089A-4B60-429C-98A2-B522AA383E9A}"/>
              </a:ext>
            </a:extLst>
          </p:cNvPr>
          <p:cNvSpPr txBox="1"/>
          <p:nvPr/>
        </p:nvSpPr>
        <p:spPr>
          <a:xfrm rot="5400000">
            <a:off x="7168453" y="4328904"/>
            <a:ext cx="369910" cy="523220"/>
          </a:xfrm>
          <a:prstGeom prst="rect">
            <a:avLst/>
          </a:prstGeom>
          <a:noFill/>
        </p:spPr>
        <p:txBody>
          <a:bodyPr wrap="square" rtlCol="0">
            <a:spAutoFit/>
          </a:bodyPr>
          <a:lstStyle/>
          <a:p>
            <a:r>
              <a:rPr lang="en-CA" sz="2800" dirty="0"/>
              <a:t>…</a:t>
            </a:r>
            <a:endParaRPr lang="fr-MA" sz="2800" dirty="0"/>
          </a:p>
        </p:txBody>
      </p:sp>
      <p:sp>
        <p:nvSpPr>
          <p:cNvPr id="108" name="ZoneTexte 107">
            <a:extLst>
              <a:ext uri="{FF2B5EF4-FFF2-40B4-BE49-F238E27FC236}">
                <a16:creationId xmlns:a16="http://schemas.microsoft.com/office/drawing/2014/main" id="{892C45CE-944E-4394-9982-ED101EA5BFAF}"/>
              </a:ext>
            </a:extLst>
          </p:cNvPr>
          <p:cNvSpPr txBox="1"/>
          <p:nvPr/>
        </p:nvSpPr>
        <p:spPr>
          <a:xfrm>
            <a:off x="6862904" y="3103962"/>
            <a:ext cx="1190846" cy="369332"/>
          </a:xfrm>
          <a:prstGeom prst="rect">
            <a:avLst/>
          </a:prstGeom>
          <a:noFill/>
        </p:spPr>
        <p:txBody>
          <a:bodyPr wrap="square" rtlCol="0">
            <a:spAutoFit/>
          </a:bodyPr>
          <a:lstStyle/>
          <a:p>
            <a:r>
              <a:rPr lang="en-CA" b="1" dirty="0" err="1"/>
              <a:t>h</a:t>
            </a:r>
            <a:r>
              <a:rPr lang="en-CA" b="1" baseline="-25000" dirty="0" err="1"/>
              <a:t>L</a:t>
            </a:r>
            <a:r>
              <a:rPr lang="en-CA" b="1" dirty="0"/>
              <a:t>(O</a:t>
            </a:r>
            <a:r>
              <a:rPr lang="en-CA" b="1" baseline="-25000" dirty="0"/>
              <a:t>i</a:t>
            </a:r>
            <a:r>
              <a:rPr lang="en-CA" b="1" dirty="0"/>
              <a:t>)</a:t>
            </a:r>
            <a:endParaRPr lang="fr-MA" b="1" dirty="0"/>
          </a:p>
        </p:txBody>
      </p:sp>
      <p:sp>
        <p:nvSpPr>
          <p:cNvPr id="109" name="ZoneTexte 108">
            <a:extLst>
              <a:ext uri="{FF2B5EF4-FFF2-40B4-BE49-F238E27FC236}">
                <a16:creationId xmlns:a16="http://schemas.microsoft.com/office/drawing/2014/main" id="{0EC2B28A-602D-48D1-A414-CDA1501E8288}"/>
              </a:ext>
            </a:extLst>
          </p:cNvPr>
          <p:cNvSpPr txBox="1"/>
          <p:nvPr/>
        </p:nvSpPr>
        <p:spPr>
          <a:xfrm>
            <a:off x="2828260" y="5808559"/>
            <a:ext cx="5794744" cy="646331"/>
          </a:xfrm>
          <a:prstGeom prst="rect">
            <a:avLst/>
          </a:prstGeom>
          <a:noFill/>
        </p:spPr>
        <p:txBody>
          <a:bodyPr wrap="square" rtlCol="0">
            <a:spAutoFit/>
          </a:bodyPr>
          <a:lstStyle/>
          <a:p>
            <a:r>
              <a:rPr lang="en-CA" dirty="0"/>
              <a:t>Each object O is mapped to a single bucket in each of the L hash tables using hash function </a:t>
            </a:r>
            <a:r>
              <a:rPr lang="en-CA" dirty="0" err="1"/>
              <a:t>h</a:t>
            </a:r>
            <a:r>
              <a:rPr lang="en-CA" baseline="-25000" dirty="0" err="1"/>
              <a:t>j</a:t>
            </a:r>
            <a:r>
              <a:rPr lang="en-CA" dirty="0"/>
              <a:t>(O) </a:t>
            </a:r>
            <a:endParaRPr lang="fr-MA" dirty="0"/>
          </a:p>
        </p:txBody>
      </p:sp>
      <p:sp>
        <p:nvSpPr>
          <p:cNvPr id="110" name="ZoneTexte 109">
            <a:extLst>
              <a:ext uri="{FF2B5EF4-FFF2-40B4-BE49-F238E27FC236}">
                <a16:creationId xmlns:a16="http://schemas.microsoft.com/office/drawing/2014/main" id="{E14D1E4A-A46D-4AFF-95CE-9FA8C9D801CD}"/>
              </a:ext>
            </a:extLst>
          </p:cNvPr>
          <p:cNvSpPr txBox="1"/>
          <p:nvPr/>
        </p:nvSpPr>
        <p:spPr>
          <a:xfrm rot="10800000">
            <a:off x="5406017" y="4491947"/>
            <a:ext cx="683113" cy="523220"/>
          </a:xfrm>
          <a:prstGeom prst="rect">
            <a:avLst/>
          </a:prstGeom>
          <a:noFill/>
        </p:spPr>
        <p:txBody>
          <a:bodyPr wrap="square" rtlCol="0">
            <a:spAutoFit/>
          </a:bodyPr>
          <a:lstStyle/>
          <a:p>
            <a:r>
              <a:rPr lang="en-CA" sz="2800" dirty="0"/>
              <a:t>…</a:t>
            </a:r>
            <a:endParaRPr lang="fr-MA" sz="2800" dirty="0"/>
          </a:p>
        </p:txBody>
      </p:sp>
      <p:sp>
        <p:nvSpPr>
          <p:cNvPr id="113" name="Title 1">
            <a:extLst>
              <a:ext uri="{FF2B5EF4-FFF2-40B4-BE49-F238E27FC236}">
                <a16:creationId xmlns:a16="http://schemas.microsoft.com/office/drawing/2014/main" id="{9A3AA43A-2350-48A3-8315-CFC04EE2ADA3}"/>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370283308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3"/>
            <a:ext cx="8929738" cy="1066800"/>
          </a:xfrm>
        </p:spPr>
        <p:txBody>
          <a:bodyPr>
            <a:normAutofit/>
          </a:bodyPr>
          <a:lstStyle/>
          <a:p>
            <a:r>
              <a:rPr lang="en-US" dirty="0"/>
              <a:t>Learned Hashing</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282</a:t>
            </a:fld>
            <a:endParaRPr lang="en-US" dirty="0"/>
          </a:p>
        </p:txBody>
      </p:sp>
      <p:sp>
        <p:nvSpPr>
          <p:cNvPr id="10" name="Espace réservé du contenu 8">
            <a:extLst>
              <a:ext uri="{FF2B5EF4-FFF2-40B4-BE49-F238E27FC236}">
                <a16:creationId xmlns:a16="http://schemas.microsoft.com/office/drawing/2014/main" id="{F8D5F943-80E4-412C-B37B-6717455319ED}"/>
              </a:ext>
            </a:extLst>
          </p:cNvPr>
          <p:cNvSpPr txBox="1">
            <a:spLocks/>
          </p:cNvSpPr>
          <p:nvPr/>
        </p:nvSpPr>
        <p:spPr>
          <a:xfrm>
            <a:off x="642381" y="2186687"/>
            <a:ext cx="8023153" cy="391640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506935" lvl="1" indent="-214334">
              <a:buFont typeface="Arial" panose="020B0604020202020204" pitchFamily="34" charset="0"/>
              <a:buChar char="•"/>
            </a:pPr>
            <a:r>
              <a:rPr lang="en-US" sz="2400" dirty="0"/>
              <a:t>Main goal: learn compact encodings that preserve similarity </a:t>
            </a:r>
          </a:p>
          <a:p>
            <a:pPr marL="506935" lvl="1" indent="-214334">
              <a:buFont typeface="Arial" panose="020B0604020202020204" pitchFamily="34" charset="0"/>
              <a:buChar char="•"/>
            </a:pPr>
            <a:r>
              <a:rPr lang="fr-MA" sz="2400" dirty="0" err="1"/>
              <a:t>Early</a:t>
            </a:r>
            <a:r>
              <a:rPr lang="fr-MA" sz="2400" dirty="0"/>
              <a:t> </a:t>
            </a:r>
            <a:r>
              <a:rPr lang="fr-MA" sz="2400" dirty="0" err="1"/>
              <a:t>works</a:t>
            </a:r>
            <a:r>
              <a:rPr lang="fr-MA" sz="2400" dirty="0"/>
              <a:t>: </a:t>
            </a:r>
            <a:r>
              <a:rPr lang="fr-MA" sz="2400" dirty="0" err="1"/>
              <a:t>semantic</a:t>
            </a:r>
            <a:r>
              <a:rPr lang="fr-MA" sz="2400" dirty="0"/>
              <a:t> </a:t>
            </a:r>
            <a:r>
              <a:rPr lang="fr-MA" sz="2400" dirty="0" err="1"/>
              <a:t>hashing</a:t>
            </a:r>
            <a:r>
              <a:rPr lang="fr-MA" sz="2400" dirty="0"/>
              <a:t>, spectral </a:t>
            </a:r>
            <a:r>
              <a:rPr lang="fr-MA" sz="2400" dirty="0" err="1"/>
              <a:t>hashing</a:t>
            </a:r>
            <a:endParaRPr lang="fr-MA" sz="2400" dirty="0"/>
          </a:p>
          <a:p>
            <a:pPr marL="1028130" lvl="3" indent="-214334">
              <a:buFont typeface="Arial" panose="020B0604020202020204" pitchFamily="34" charset="0"/>
              <a:buChar char="•"/>
            </a:pPr>
            <a:r>
              <a:rPr lang="fr-MA" sz="2000" dirty="0" err="1"/>
              <a:t>Learn</a:t>
            </a:r>
            <a:r>
              <a:rPr lang="fr-MA" sz="2000" dirty="0"/>
              <a:t> projection </a:t>
            </a:r>
            <a:r>
              <a:rPr lang="fr-MA" sz="2000" dirty="0" err="1"/>
              <a:t>vectors</a:t>
            </a:r>
            <a:r>
              <a:rPr lang="fr-MA" sz="2000" dirty="0"/>
              <a:t> </a:t>
            </a:r>
            <a:r>
              <a:rPr lang="fr-MA" sz="2000" dirty="0" err="1"/>
              <a:t>instead</a:t>
            </a:r>
            <a:r>
              <a:rPr lang="fr-MA" sz="2000" dirty="0"/>
              <a:t> of the </a:t>
            </a:r>
            <a:r>
              <a:rPr lang="fr-MA" sz="2000" dirty="0" err="1"/>
              <a:t>random</a:t>
            </a:r>
            <a:r>
              <a:rPr lang="fr-MA" sz="2000" dirty="0"/>
              <a:t> projections</a:t>
            </a:r>
          </a:p>
          <a:p>
            <a:pPr marL="506935" lvl="1" indent="-214334">
              <a:buFont typeface="Arial" panose="020B0604020202020204" pitchFamily="34" charset="0"/>
              <a:buChar char="•"/>
            </a:pPr>
            <a:r>
              <a:rPr lang="en-US" sz="2400" dirty="0"/>
              <a:t>A large body of follow-up work on data-sensitive approaches</a:t>
            </a:r>
          </a:p>
          <a:p>
            <a:pPr marL="772104" lvl="2" indent="-214334">
              <a:buFont typeface="Arial" panose="020B0604020202020204" pitchFamily="34" charset="0"/>
              <a:buChar char="•"/>
            </a:pPr>
            <a:r>
              <a:rPr lang="fr-MA" sz="2200" b="0" i="0" u="none" strike="noStrike" dirty="0">
                <a:effectLst/>
                <a:latin typeface="Georgia" panose="02040502050405020303" pitchFamily="18" charset="0"/>
                <a:hlinkClick r:id="rId2"/>
              </a:rPr>
              <a:t>http://cs.nju.edu.cn/lwj/slides/L2H.pdf</a:t>
            </a:r>
            <a:endParaRPr lang="en-US" sz="2200" b="0" i="0" u="none" strike="noStrike" dirty="0">
              <a:effectLst/>
              <a:latin typeface="Georgia" panose="02040502050405020303" pitchFamily="18" charset="0"/>
            </a:endParaRPr>
          </a:p>
          <a:p>
            <a:pPr marL="772104" lvl="2" indent="-214334">
              <a:buFont typeface="Arial" panose="020B0604020202020204" pitchFamily="34" charset="0"/>
              <a:buChar char="•"/>
            </a:pPr>
            <a:r>
              <a:rPr lang="en-US" sz="2200" dirty="0">
                <a:hlinkClick r:id="rId3"/>
              </a:rPr>
              <a:t>https://learning2hash.github.io/</a:t>
            </a:r>
            <a:endParaRPr lang="fr-MA" dirty="0"/>
          </a:p>
          <a:p>
            <a:pPr marL="506935" lvl="1" indent="-214334">
              <a:buFont typeface="Arial" panose="020B0604020202020204" pitchFamily="34" charset="0"/>
              <a:buChar char="•"/>
            </a:pPr>
            <a:r>
              <a:rPr lang="fr-MA" sz="2400" dirty="0" err="1"/>
              <a:t>Deep-learning</a:t>
            </a:r>
            <a:r>
              <a:rPr lang="fr-MA" sz="2400" dirty="0"/>
              <a:t> </a:t>
            </a:r>
            <a:r>
              <a:rPr lang="fr-MA" sz="2400" dirty="0" err="1"/>
              <a:t>approaches</a:t>
            </a:r>
            <a:endParaRPr lang="fr-MA" sz="2400" dirty="0"/>
          </a:p>
          <a:p>
            <a:pPr marL="772104" lvl="2" indent="-214334">
              <a:buFont typeface="Arial" panose="020B0604020202020204" pitchFamily="34" charset="0"/>
              <a:buChar char="•"/>
            </a:pPr>
            <a:endParaRPr lang="fr-MA" dirty="0"/>
          </a:p>
          <a:p>
            <a:pPr marL="772104" lvl="2" indent="-214334">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6950F06C-0BB1-4596-A4E2-2EAFB1C2F464}"/>
              </a:ext>
            </a:extLst>
          </p:cNvPr>
          <p:cNvSpPr/>
          <p:nvPr/>
        </p:nvSpPr>
        <p:spPr>
          <a:xfrm>
            <a:off x="7427148" y="992526"/>
            <a:ext cx="1600759" cy="9532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2" name="Rounded Rectangle 7">
            <a:extLst>
              <a:ext uri="{FF2B5EF4-FFF2-40B4-BE49-F238E27FC236}">
                <a16:creationId xmlns:a16="http://schemas.microsoft.com/office/drawing/2014/main" id="{CC5FE35A-46EC-4237-BDAC-AED5AF756860}"/>
              </a:ext>
            </a:extLst>
          </p:cNvPr>
          <p:cNvSpPr/>
          <p:nvPr/>
        </p:nvSpPr>
        <p:spPr>
          <a:xfrm>
            <a:off x="7540299" y="1087130"/>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schemeClr val="bg1"/>
              </a:solidFill>
              <a:latin typeface="Gill Sans"/>
              <a:ea typeface="Gill Sans" charset="0"/>
              <a:cs typeface="Gill Sans" charset="0"/>
            </a:endParaRPr>
          </a:p>
          <a:p>
            <a:pPr marL="0" lvl="1" algn="ctr" defTabSz="457189">
              <a:lnSpc>
                <a:spcPct val="90000"/>
              </a:lnSpc>
              <a:defRPr/>
            </a:pPr>
            <a:r>
              <a:rPr lang="fr-MA" sz="1400" i="0" dirty="0" err="1">
                <a:solidFill>
                  <a:schemeClr val="bg1"/>
                </a:solidFill>
                <a:effectLst/>
                <a:latin typeface="Gill Sans"/>
              </a:rPr>
              <a:t>Salakhutdinov</a:t>
            </a:r>
            <a:r>
              <a:rPr lang="fr-MA" sz="1400" i="0" dirty="0">
                <a:solidFill>
                  <a:schemeClr val="bg1"/>
                </a:solidFill>
                <a:effectLst/>
                <a:latin typeface="Gill Sans"/>
              </a:rPr>
              <a:t>-</a:t>
            </a:r>
          </a:p>
          <a:p>
            <a:pPr marL="0" lvl="1" algn="ctr" defTabSz="457189">
              <a:lnSpc>
                <a:spcPct val="90000"/>
              </a:lnSpc>
              <a:defRPr/>
            </a:pPr>
            <a:r>
              <a:rPr lang="en-US" sz="1300" kern="0" dirty="0">
                <a:solidFill>
                  <a:prstClr val="white"/>
                </a:solidFill>
                <a:latin typeface="Gill Sans" charset="0"/>
                <a:ea typeface="Gill Sans" charset="0"/>
                <a:cs typeface="Gill Sans" charset="0"/>
              </a:rPr>
              <a:t>IJAR’09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7A355329-D01A-43F6-8C43-12EE501F2E1C}"/>
              </a:ext>
            </a:extLst>
          </p:cNvPr>
          <p:cNvSpPr/>
          <p:nvPr/>
        </p:nvSpPr>
        <p:spPr>
          <a:xfrm>
            <a:off x="7540299" y="1504906"/>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schemeClr val="bg1"/>
              </a:solidFill>
              <a:latin typeface="Gill Sans"/>
              <a:ea typeface="Gill Sans" charset="0"/>
              <a:cs typeface="Gill Sans" charset="0"/>
            </a:endParaRPr>
          </a:p>
          <a:p>
            <a:pPr marL="0" lvl="1" algn="ctr" defTabSz="457189">
              <a:lnSpc>
                <a:spcPct val="90000"/>
              </a:lnSpc>
              <a:defRPr/>
            </a:pPr>
            <a:r>
              <a:rPr lang="fr-MA" sz="1400" i="0" dirty="0">
                <a:solidFill>
                  <a:schemeClr val="bg1"/>
                </a:solidFill>
                <a:effectLst/>
                <a:latin typeface="Gill Sans"/>
              </a:rPr>
              <a:t>Weiss-</a:t>
            </a:r>
            <a:r>
              <a:rPr lang="en-US" sz="1300" kern="0" dirty="0">
                <a:solidFill>
                  <a:prstClr val="white"/>
                </a:solidFill>
                <a:latin typeface="Gill Sans" charset="0"/>
                <a:ea typeface="Gill Sans" charset="0"/>
                <a:cs typeface="Gill Sans" charset="0"/>
              </a:rPr>
              <a:t>NIPS’09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5" name="Title 1">
            <a:extLst>
              <a:ext uri="{FF2B5EF4-FFF2-40B4-BE49-F238E27FC236}">
                <a16:creationId xmlns:a16="http://schemas.microsoft.com/office/drawing/2014/main" id="{D9906946-6E90-4527-9680-8706A5A659AF}"/>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380728686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131" y="1601708"/>
            <a:ext cx="8929738" cy="1066800"/>
          </a:xfrm>
        </p:spPr>
        <p:txBody>
          <a:bodyPr>
            <a:normAutofit/>
          </a:bodyPr>
          <a:lstStyle/>
          <a:p>
            <a:r>
              <a:rPr lang="en-US" dirty="0"/>
              <a:t>Deep-Learned Hashing</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283</a:t>
            </a:fld>
            <a:endParaRPr lang="en-US" dirty="0"/>
          </a:p>
        </p:txBody>
      </p:sp>
      <p:sp>
        <p:nvSpPr>
          <p:cNvPr id="10" name="Espace réservé du contenu 8">
            <a:extLst>
              <a:ext uri="{FF2B5EF4-FFF2-40B4-BE49-F238E27FC236}">
                <a16:creationId xmlns:a16="http://schemas.microsoft.com/office/drawing/2014/main" id="{F8D5F943-80E4-412C-B37B-6717455319ED}"/>
              </a:ext>
            </a:extLst>
          </p:cNvPr>
          <p:cNvSpPr txBox="1">
            <a:spLocks/>
          </p:cNvSpPr>
          <p:nvPr/>
        </p:nvSpPr>
        <p:spPr>
          <a:xfrm>
            <a:off x="118572" y="2084851"/>
            <a:ext cx="8835656" cy="391640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506935" lvl="1" indent="-214334">
              <a:buFont typeface="Arial" panose="020B0604020202020204" pitchFamily="34" charset="0"/>
              <a:buChar char="•"/>
            </a:pPr>
            <a:r>
              <a:rPr lang="en-US" sz="2400" dirty="0"/>
              <a:t>Main Idea:</a:t>
            </a:r>
          </a:p>
          <a:p>
            <a:pPr marL="772104" lvl="2" indent="-214334">
              <a:buFont typeface="Arial" panose="020B0604020202020204" pitchFamily="34" charset="0"/>
              <a:buChar char="•"/>
            </a:pPr>
            <a:r>
              <a:rPr lang="fr-MA" sz="2000" dirty="0" err="1"/>
              <a:t>Modify</a:t>
            </a:r>
            <a:r>
              <a:rPr lang="fr-MA" sz="2000" dirty="0"/>
              <a:t> </a:t>
            </a:r>
            <a:r>
              <a:rPr lang="fr-MA" sz="2000" dirty="0" err="1"/>
              <a:t>conventional</a:t>
            </a:r>
            <a:r>
              <a:rPr lang="fr-MA" sz="2000" dirty="0"/>
              <a:t> DNN </a:t>
            </a:r>
            <a:r>
              <a:rPr lang="fr-MA" sz="2000" dirty="0" err="1"/>
              <a:t>models</a:t>
            </a:r>
            <a:r>
              <a:rPr lang="fr-MA" sz="2000" dirty="0"/>
              <a:t> (</a:t>
            </a:r>
            <a:r>
              <a:rPr lang="fr-MA" sz="2000" dirty="0" err="1"/>
              <a:t>eg</a:t>
            </a:r>
            <a:r>
              <a:rPr lang="fr-MA" sz="2000" dirty="0"/>
              <a:t>, </a:t>
            </a:r>
            <a:r>
              <a:rPr lang="fr-MA" sz="2000" dirty="0" err="1"/>
              <a:t>AlexNet</a:t>
            </a:r>
            <a:r>
              <a:rPr lang="fr-MA" sz="2000" dirty="0"/>
              <a:t> classification model) by </a:t>
            </a:r>
            <a:r>
              <a:rPr lang="fr-MA" sz="2000" dirty="0" err="1"/>
              <a:t>replacing</a:t>
            </a:r>
            <a:r>
              <a:rPr lang="fr-MA" sz="2000" dirty="0"/>
              <a:t> </a:t>
            </a:r>
            <a:r>
              <a:rPr lang="fr-MA" sz="2000" dirty="0" err="1"/>
              <a:t>ouput</a:t>
            </a:r>
            <a:r>
              <a:rPr lang="fr-MA" sz="2000" dirty="0"/>
              <a:t> layer </a:t>
            </a:r>
            <a:r>
              <a:rPr lang="fr-MA" sz="2000" dirty="0" err="1"/>
              <a:t>with</a:t>
            </a:r>
            <a:r>
              <a:rPr lang="fr-MA" sz="2000" dirty="0"/>
              <a:t> </a:t>
            </a:r>
            <a:r>
              <a:rPr lang="fr-MA" sz="2000" dirty="0" err="1"/>
              <a:t>deep</a:t>
            </a:r>
            <a:r>
              <a:rPr lang="fr-MA" sz="2000" dirty="0"/>
              <a:t> </a:t>
            </a:r>
            <a:r>
              <a:rPr lang="fr-MA" sz="2000" dirty="0" err="1"/>
              <a:t>hashing</a:t>
            </a:r>
            <a:r>
              <a:rPr lang="fr-MA" sz="2000" dirty="0"/>
              <a:t> modules</a:t>
            </a:r>
          </a:p>
          <a:p>
            <a:pPr marL="772104" lvl="2" indent="-214334">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6950F06C-0BB1-4596-A4E2-2EAFB1C2F464}"/>
              </a:ext>
            </a:extLst>
          </p:cNvPr>
          <p:cNvSpPr/>
          <p:nvPr/>
        </p:nvSpPr>
        <p:spPr>
          <a:xfrm>
            <a:off x="7427148" y="992527"/>
            <a:ext cx="1600759" cy="87880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2" name="Rounded Rectangle 7">
            <a:extLst>
              <a:ext uri="{FF2B5EF4-FFF2-40B4-BE49-F238E27FC236}">
                <a16:creationId xmlns:a16="http://schemas.microsoft.com/office/drawing/2014/main" id="{CC5FE35A-46EC-4237-BDAC-AED5AF756860}"/>
              </a:ext>
            </a:extLst>
          </p:cNvPr>
          <p:cNvSpPr/>
          <p:nvPr/>
        </p:nvSpPr>
        <p:spPr>
          <a:xfrm>
            <a:off x="7540299" y="1087130"/>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schemeClr val="bg1"/>
                </a:solidFill>
                <a:latin typeface="Gill Sans"/>
                <a:ea typeface="Gill Sans" charset="0"/>
                <a:cs typeface="Gill Sans" charset="0"/>
              </a:rPr>
              <a:t>Yang-TPAMI’18</a:t>
            </a:r>
            <a:endParaRPr lang="en-US" sz="1300" b="1" kern="0" dirty="0">
              <a:solidFill>
                <a:prstClr val="white"/>
              </a:solidFill>
              <a:latin typeface="Gill Sans" charset="0"/>
              <a:ea typeface="Gill Sans" charset="0"/>
              <a:cs typeface="Gill Sans" charset="0"/>
            </a:endParaRPr>
          </a:p>
        </p:txBody>
      </p:sp>
      <p:sp>
        <p:nvSpPr>
          <p:cNvPr id="14" name="Rounded Rectangle 7">
            <a:extLst>
              <a:ext uri="{FF2B5EF4-FFF2-40B4-BE49-F238E27FC236}">
                <a16:creationId xmlns:a16="http://schemas.microsoft.com/office/drawing/2014/main" id="{3B006C45-CEBE-4A8A-ABDF-7F343EB14D09}"/>
              </a:ext>
            </a:extLst>
          </p:cNvPr>
          <p:cNvSpPr/>
          <p:nvPr/>
        </p:nvSpPr>
        <p:spPr>
          <a:xfrm>
            <a:off x="7540299" y="1460799"/>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dirty="0">
                <a:solidFill>
                  <a:schemeClr val="bg1"/>
                </a:solidFill>
                <a:latin typeface="Gill Sans"/>
              </a:rPr>
              <a:t>Krizhevsky-NIPS’2012</a:t>
            </a:r>
            <a:endParaRPr lang="en-US" sz="1300" b="1" kern="0" dirty="0">
              <a:solidFill>
                <a:schemeClr val="bg1"/>
              </a:solidFill>
              <a:latin typeface="Gill Sans"/>
              <a:ea typeface="Gill Sans" charset="0"/>
              <a:cs typeface="Gill Sans" charset="0"/>
            </a:endParaRPr>
          </a:p>
        </p:txBody>
      </p:sp>
      <p:pic>
        <p:nvPicPr>
          <p:cNvPr id="15" name="Image 14" descr="Une image contenant texte&#10;&#10;Description générée automatiquement">
            <a:extLst>
              <a:ext uri="{FF2B5EF4-FFF2-40B4-BE49-F238E27FC236}">
                <a16:creationId xmlns:a16="http://schemas.microsoft.com/office/drawing/2014/main" id="{C8ACC167-3CD2-4DF1-9258-278F3754EED9}"/>
              </a:ext>
            </a:extLst>
          </p:cNvPr>
          <p:cNvPicPr>
            <a:picLocks noChangeAspect="1"/>
          </p:cNvPicPr>
          <p:nvPr/>
        </p:nvPicPr>
        <p:blipFill rotWithShape="1">
          <a:blip r:embed="rId3"/>
          <a:srcRect l="49400" t="28695" r="20351" b="42437"/>
          <a:stretch/>
        </p:blipFill>
        <p:spPr>
          <a:xfrm>
            <a:off x="1078049" y="3153433"/>
            <a:ext cx="6987902" cy="3542763"/>
          </a:xfrm>
          <a:prstGeom prst="rect">
            <a:avLst/>
          </a:prstGeom>
        </p:spPr>
      </p:pic>
      <p:sp>
        <p:nvSpPr>
          <p:cNvPr id="16" name="Title 1">
            <a:extLst>
              <a:ext uri="{FF2B5EF4-FFF2-40B4-BE49-F238E27FC236}">
                <a16:creationId xmlns:a16="http://schemas.microsoft.com/office/drawing/2014/main" id="{1E7EEC24-362F-4089-A4C0-177922E1A893}"/>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170632676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3"/>
            <a:ext cx="8929738" cy="1066800"/>
          </a:xfrm>
        </p:spPr>
        <p:txBody>
          <a:bodyPr>
            <a:normAutofit/>
          </a:bodyPr>
          <a:lstStyle/>
          <a:p>
            <a:r>
              <a:rPr lang="en-US" dirty="0"/>
              <a:t>Deep-Learned Hashing</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284</a:t>
            </a:fld>
            <a:endParaRPr lang="en-US" dirty="0"/>
          </a:p>
        </p:txBody>
      </p:sp>
      <p:sp>
        <p:nvSpPr>
          <p:cNvPr id="10" name="Espace réservé du contenu 8">
            <a:extLst>
              <a:ext uri="{FF2B5EF4-FFF2-40B4-BE49-F238E27FC236}">
                <a16:creationId xmlns:a16="http://schemas.microsoft.com/office/drawing/2014/main" id="{F8D5F943-80E4-412C-B37B-6717455319ED}"/>
              </a:ext>
            </a:extLst>
          </p:cNvPr>
          <p:cNvSpPr txBox="1">
            <a:spLocks/>
          </p:cNvSpPr>
          <p:nvPr/>
        </p:nvSpPr>
        <p:spPr>
          <a:xfrm>
            <a:off x="642381" y="2186687"/>
            <a:ext cx="8023153" cy="391640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lvl="2"/>
            <a:endParaRPr lang="en-US" dirty="0"/>
          </a:p>
          <a:p>
            <a:pPr marL="109725" indent="0">
              <a:buNone/>
            </a:pPr>
            <a:endParaRPr lang="fr-MA" dirty="0"/>
          </a:p>
        </p:txBody>
      </p:sp>
      <p:sp>
        <p:nvSpPr>
          <p:cNvPr id="8" name="Rectangle 7">
            <a:extLst>
              <a:ext uri="{FF2B5EF4-FFF2-40B4-BE49-F238E27FC236}">
                <a16:creationId xmlns:a16="http://schemas.microsoft.com/office/drawing/2014/main" id="{6950F06C-0BB1-4596-A4E2-2EAFB1C2F464}"/>
              </a:ext>
            </a:extLst>
          </p:cNvPr>
          <p:cNvSpPr/>
          <p:nvPr/>
        </p:nvSpPr>
        <p:spPr>
          <a:xfrm>
            <a:off x="7427148" y="992526"/>
            <a:ext cx="1600759" cy="155928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1" name="Rounded Rectangle 7">
            <a:extLst>
              <a:ext uri="{FF2B5EF4-FFF2-40B4-BE49-F238E27FC236}">
                <a16:creationId xmlns:a16="http://schemas.microsoft.com/office/drawing/2014/main" id="{48B567B5-CAB1-4176-980C-CF425E17818F}"/>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Cai-Arxiv’17</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graphicFrame>
        <p:nvGraphicFramePr>
          <p:cNvPr id="7" name="Tableau 11">
            <a:extLst>
              <a:ext uri="{FF2B5EF4-FFF2-40B4-BE49-F238E27FC236}">
                <a16:creationId xmlns:a16="http://schemas.microsoft.com/office/drawing/2014/main" id="{AFDD5B36-B0FC-4991-81CC-E7E70186644B}"/>
              </a:ext>
            </a:extLst>
          </p:cNvPr>
          <p:cNvGraphicFramePr>
            <a:graphicFrameLocks noGrp="1"/>
          </p:cNvGraphicFramePr>
          <p:nvPr>
            <p:extLst>
              <p:ext uri="{D42A27DB-BD31-4B8C-83A1-F6EECF244321}">
                <p14:modId xmlns:p14="http://schemas.microsoft.com/office/powerpoint/2010/main" val="792696216"/>
              </p:ext>
            </p:extLst>
          </p:nvPr>
        </p:nvGraphicFramePr>
        <p:xfrm>
          <a:off x="410573" y="2704734"/>
          <a:ext cx="8486768" cy="2194560"/>
        </p:xfrm>
        <a:graphic>
          <a:graphicData uri="http://schemas.openxmlformats.org/drawingml/2006/table">
            <a:tbl>
              <a:tblPr firstRow="1" bandRow="1">
                <a:tableStyleId>{5C22544A-7EE6-4342-B048-85BDC9FD1C3A}</a:tableStyleId>
              </a:tblPr>
              <a:tblGrid>
                <a:gridCol w="2647507">
                  <a:extLst>
                    <a:ext uri="{9D8B030D-6E8A-4147-A177-3AD203B41FA5}">
                      <a16:colId xmlns:a16="http://schemas.microsoft.com/office/drawing/2014/main" val="3983318918"/>
                    </a:ext>
                  </a:extLst>
                </a:gridCol>
                <a:gridCol w="5839261">
                  <a:extLst>
                    <a:ext uri="{9D8B030D-6E8A-4147-A177-3AD203B41FA5}">
                      <a16:colId xmlns:a16="http://schemas.microsoft.com/office/drawing/2014/main" val="54037132"/>
                    </a:ext>
                  </a:extLst>
                </a:gridCol>
              </a:tblGrid>
              <a:tr h="561047">
                <a:tc>
                  <a:txBody>
                    <a:bodyPr/>
                    <a:lstStyle/>
                    <a:p>
                      <a:r>
                        <a:rPr lang="en-CA" dirty="0"/>
                        <a:t>Network</a:t>
                      </a:r>
                      <a:endParaRPr lang="fr-MA" dirty="0"/>
                    </a:p>
                  </a:txBody>
                  <a:tcPr>
                    <a:solidFill>
                      <a:schemeClr val="accent6">
                        <a:lumMod val="75000"/>
                      </a:schemeClr>
                    </a:solidFill>
                  </a:tcPr>
                </a:tc>
                <a:tc>
                  <a:txBody>
                    <a:bodyPr/>
                    <a:lstStyle/>
                    <a:p>
                      <a:r>
                        <a:rPr lang="en-CA" b="0" dirty="0">
                          <a:solidFill>
                            <a:sysClr val="windowText" lastClr="000000"/>
                          </a:solidFill>
                        </a:rPr>
                        <a:t>AE, CNN, GAN, Siamese/Triplets, Attention Networks, etc.</a:t>
                      </a:r>
                      <a:endParaRPr lang="fr-MA" b="0" dirty="0">
                        <a:solidFill>
                          <a:sysClr val="windowText" lastClr="000000"/>
                        </a:solidFill>
                      </a:endParaRPr>
                    </a:p>
                  </a:txBody>
                  <a:tcPr>
                    <a:solidFill>
                      <a:schemeClr val="bg2"/>
                    </a:solidFill>
                  </a:tcPr>
                </a:tc>
                <a:extLst>
                  <a:ext uri="{0D108BD9-81ED-4DB2-BD59-A6C34878D82A}">
                    <a16:rowId xmlns:a16="http://schemas.microsoft.com/office/drawing/2014/main" val="16505493"/>
                  </a:ext>
                </a:extLst>
              </a:tr>
              <a:tr h="351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solidFill>
                            <a:schemeClr val="bg1"/>
                          </a:solidFill>
                        </a:rPr>
                        <a:t>Loss Functions</a:t>
                      </a:r>
                      <a:endParaRPr lang="fr-MA" b="1" dirty="0">
                        <a:solidFill>
                          <a:schemeClr val="bg1"/>
                        </a:solidFill>
                      </a:endParaRPr>
                    </a:p>
                    <a:p>
                      <a:endParaRPr lang="fr-MA" dirty="0"/>
                    </a:p>
                  </a:txBody>
                  <a:tcPr>
                    <a:solidFill>
                      <a:schemeClr val="accent6">
                        <a:lumMod val="75000"/>
                      </a:schemeClr>
                    </a:solidFill>
                  </a:tcPr>
                </a:tc>
                <a:tc>
                  <a:txBody>
                    <a:bodyPr/>
                    <a:lstStyle/>
                    <a:p>
                      <a:r>
                        <a:rPr lang="en-CA" b="0" dirty="0">
                          <a:solidFill>
                            <a:sysClr val="windowText" lastClr="000000"/>
                          </a:solidFill>
                        </a:rPr>
                        <a:t>Pair-wise similarity, multi-wise similarity, semantic similarity (label-based), quantization loss, regularization loss</a:t>
                      </a:r>
                      <a:r>
                        <a:rPr lang="fr-MA" b="0" dirty="0">
                          <a:solidFill>
                            <a:sysClr val="windowText" lastClr="000000"/>
                          </a:solidFill>
                        </a:rPr>
                        <a:t>, etc.</a:t>
                      </a:r>
                      <a:endParaRPr lang="en-CA" b="0" dirty="0">
                        <a:solidFill>
                          <a:sysClr val="windowText" lastClr="000000"/>
                        </a:solidFill>
                      </a:endParaRPr>
                    </a:p>
                  </a:txBody>
                  <a:tcPr>
                    <a:solidFill>
                      <a:schemeClr val="bg2"/>
                    </a:solidFill>
                  </a:tcPr>
                </a:tc>
                <a:extLst>
                  <a:ext uri="{0D108BD9-81ED-4DB2-BD59-A6C34878D82A}">
                    <a16:rowId xmlns:a16="http://schemas.microsoft.com/office/drawing/2014/main" val="3905958642"/>
                  </a:ext>
                </a:extLst>
              </a:tr>
              <a:tr h="473507">
                <a:tc>
                  <a:txBody>
                    <a:bodyPr/>
                    <a:lstStyle/>
                    <a:p>
                      <a:r>
                        <a:rPr lang="en-CA" b="1" dirty="0">
                          <a:solidFill>
                            <a:schemeClr val="bg1"/>
                          </a:solidFill>
                        </a:rPr>
                        <a:t>Optimization</a:t>
                      </a:r>
                      <a:endParaRPr lang="fr-MA" b="1" dirty="0">
                        <a:solidFill>
                          <a:schemeClr val="bg1"/>
                        </a:solidFill>
                      </a:endParaRPr>
                    </a:p>
                  </a:txBody>
                  <a:tcPr>
                    <a:solidFill>
                      <a:schemeClr val="accent6">
                        <a:lumMod val="75000"/>
                      </a:schemeClr>
                    </a:solidFill>
                  </a:tcPr>
                </a:tc>
                <a:tc>
                  <a:txBody>
                    <a:bodyPr/>
                    <a:lstStyle/>
                    <a:p>
                      <a:r>
                        <a:rPr lang="en-CA" b="0" dirty="0">
                          <a:solidFill>
                            <a:sysClr val="windowText" lastClr="000000"/>
                          </a:solidFill>
                        </a:rPr>
                        <a:t>Backpropagation, relaxation, optimizing subproblems,  continuation</a:t>
                      </a:r>
                      <a:endParaRPr lang="fr-MA" b="0" dirty="0">
                        <a:solidFill>
                          <a:sysClr val="windowText" lastClr="000000"/>
                        </a:solidFill>
                      </a:endParaRPr>
                    </a:p>
                  </a:txBody>
                  <a:tcPr>
                    <a:solidFill>
                      <a:schemeClr val="bg2"/>
                    </a:solidFill>
                  </a:tcPr>
                </a:tc>
                <a:extLst>
                  <a:ext uri="{0D108BD9-81ED-4DB2-BD59-A6C34878D82A}">
                    <a16:rowId xmlns:a16="http://schemas.microsoft.com/office/drawing/2014/main" val="2883581647"/>
                  </a:ext>
                </a:extLst>
              </a:tr>
            </a:tbl>
          </a:graphicData>
        </a:graphic>
      </p:graphicFrame>
      <p:sp>
        <p:nvSpPr>
          <p:cNvPr id="12" name="Rounded Rectangle 7">
            <a:extLst>
              <a:ext uri="{FF2B5EF4-FFF2-40B4-BE49-F238E27FC236}">
                <a16:creationId xmlns:a16="http://schemas.microsoft.com/office/drawing/2014/main" id="{3FFE5294-9B9B-4DA4-ADA8-63786469CF5D}"/>
              </a:ext>
            </a:extLst>
          </p:cNvPr>
          <p:cNvSpPr/>
          <p:nvPr/>
        </p:nvSpPr>
        <p:spPr>
          <a:xfrm>
            <a:off x="7625363" y="1565649"/>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Luo-Arxiv’20</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BEE7CE56-51AF-4FC3-847C-330F8E5509BB}"/>
              </a:ext>
            </a:extLst>
          </p:cNvPr>
          <p:cNvSpPr/>
          <p:nvPr/>
        </p:nvSpPr>
        <p:spPr>
          <a:xfrm>
            <a:off x="7630521" y="2007865"/>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Wang-TPAMI’18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6" name="Title 1">
            <a:extLst>
              <a:ext uri="{FF2B5EF4-FFF2-40B4-BE49-F238E27FC236}">
                <a16:creationId xmlns:a16="http://schemas.microsoft.com/office/drawing/2014/main" id="{D6F8AB31-7B54-49AA-B1AD-9215A9365D3F}"/>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84552960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664452"/>
            <a:ext cx="9113778" cy="4530093"/>
          </a:xfrm>
        </p:spPr>
        <p:txBody>
          <a:bodyPr>
            <a:normAutofit/>
          </a:bodyPr>
          <a:lstStyle/>
          <a:p>
            <a:r>
              <a:rPr lang="en-US" sz="2400" dirty="0"/>
              <a:t>Deep-Learned Hashing</a:t>
            </a:r>
          </a:p>
          <a:p>
            <a:pPr lvl="1"/>
            <a:r>
              <a:rPr lang="en-US" sz="2400" dirty="0"/>
              <a:t>OPFA, </a:t>
            </a:r>
            <a:r>
              <a:rPr lang="en-US" sz="2400" dirty="0" err="1"/>
              <a:t>NeOPFA</a:t>
            </a:r>
            <a:r>
              <a:rPr lang="en-US" sz="2400" dirty="0"/>
              <a:t>: approximate NN search for disk-based data</a:t>
            </a:r>
          </a:p>
          <a:p>
            <a:pPr lvl="2"/>
            <a:r>
              <a:rPr lang="en-US" sz="2000" dirty="0"/>
              <a:t>learn hashing (i.e., mapping) functions that map vectors to (lower dimensional) embeddings, preserving data locality </a:t>
            </a:r>
          </a:p>
          <a:p>
            <a:pPr lvl="2"/>
            <a:r>
              <a:rPr lang="en-US" sz="2000" dirty="0"/>
              <a:t>build indexes (e.g.,. B+-trees) on lists of values of individual dimensions of the embeddings</a:t>
            </a:r>
          </a:p>
          <a:p>
            <a:pPr lvl="2"/>
            <a:r>
              <a:rPr lang="en-US" sz="2000" dirty="0"/>
              <a:t>query answering makes bi-directional sequential access to each list, leading to sequential I/O</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285</a:t>
            </a:fld>
            <a:endParaRPr lang="en-US" dirty="0"/>
          </a:p>
        </p:txBody>
      </p:sp>
      <p:sp>
        <p:nvSpPr>
          <p:cNvPr id="8" name="Rectangle 7">
            <a:extLst>
              <a:ext uri="{FF2B5EF4-FFF2-40B4-BE49-F238E27FC236}">
                <a16:creationId xmlns:a16="http://schemas.microsoft.com/office/drawing/2014/main" id="{6950F06C-0BB1-4596-A4E2-2EAFB1C2F464}"/>
              </a:ext>
            </a:extLst>
          </p:cNvPr>
          <p:cNvSpPr/>
          <p:nvPr/>
        </p:nvSpPr>
        <p:spPr>
          <a:xfrm>
            <a:off x="7427148" y="992526"/>
            <a:ext cx="1600759" cy="49770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1" name="Rounded Rectangle 7">
            <a:extLst>
              <a:ext uri="{FF2B5EF4-FFF2-40B4-BE49-F238E27FC236}">
                <a16:creationId xmlns:a16="http://schemas.microsoft.com/office/drawing/2014/main" id="{48B567B5-CAB1-4176-980C-CF425E17818F}"/>
              </a:ext>
            </a:extLst>
          </p:cNvPr>
          <p:cNvSpPr/>
          <p:nvPr/>
        </p:nvSpPr>
        <p:spPr>
          <a:xfrm>
            <a:off x="7514706" y="1056930"/>
            <a:ext cx="1429788"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Li et al. – </a:t>
            </a:r>
          </a:p>
          <a:p>
            <a:pPr marL="0" lvl="1" algn="ctr" defTabSz="457189">
              <a:lnSpc>
                <a:spcPct val="90000"/>
              </a:lnSpc>
              <a:defRPr/>
            </a:pPr>
            <a:r>
              <a:rPr lang="en-US" sz="1300" kern="0" dirty="0">
                <a:solidFill>
                  <a:prstClr val="white"/>
                </a:solidFill>
                <a:latin typeface="Gill Sans" charset="0"/>
                <a:ea typeface="Gill Sans" charset="0"/>
                <a:cs typeface="Gill Sans" charset="0"/>
              </a:rPr>
              <a:t>ICDE’20</a:t>
            </a:r>
          </a:p>
          <a:p>
            <a:pPr marL="0" lvl="1" algn="ctr" defTabSz="457189">
              <a:lnSpc>
                <a:spcPct val="90000"/>
              </a:lnSpc>
              <a:defRPr/>
            </a:pPr>
            <a:endParaRPr lang="en-US" sz="1300" kern="0" dirty="0">
              <a:solidFill>
                <a:prstClr val="white"/>
              </a:solidFill>
              <a:latin typeface="Gill Sans" charset="0"/>
              <a:ea typeface="Gill Sans" charset="0"/>
              <a:cs typeface="Gill Sans" charset="0"/>
            </a:endParaRPr>
          </a:p>
        </p:txBody>
      </p:sp>
      <p:sp>
        <p:nvSpPr>
          <p:cNvPr id="16" name="Title 1">
            <a:extLst>
              <a:ext uri="{FF2B5EF4-FFF2-40B4-BE49-F238E27FC236}">
                <a16:creationId xmlns:a16="http://schemas.microsoft.com/office/drawing/2014/main" id="{D6F8AB31-7B54-49AA-B1AD-9215A9365D3F}"/>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pic>
        <p:nvPicPr>
          <p:cNvPr id="6" name="Picture 5" descr="Timeline&#10;&#10;Description automatically generated">
            <a:extLst>
              <a:ext uri="{FF2B5EF4-FFF2-40B4-BE49-F238E27FC236}">
                <a16:creationId xmlns:a16="http://schemas.microsoft.com/office/drawing/2014/main" id="{8542E9DF-FA55-45E8-93A7-9F6934456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361" y="4438216"/>
            <a:ext cx="4434821" cy="2170406"/>
          </a:xfrm>
          <a:prstGeom prst="rect">
            <a:avLst/>
          </a:prstGeom>
        </p:spPr>
      </p:pic>
      <p:sp>
        <p:nvSpPr>
          <p:cNvPr id="15" name="Title 1">
            <a:extLst>
              <a:ext uri="{FF2B5EF4-FFF2-40B4-BE49-F238E27FC236}">
                <a16:creationId xmlns:a16="http://schemas.microsoft.com/office/drawing/2014/main" id="{7CE7D121-2B47-4604-9B64-8A583A1D9AB2}"/>
              </a:ext>
            </a:extLst>
          </p:cNvPr>
          <p:cNvSpPr txBox="1">
            <a:spLocks/>
          </p:cNvSpPr>
          <p:nvPr/>
        </p:nvSpPr>
        <p:spPr>
          <a:xfrm>
            <a:off x="95134" y="6514352"/>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Tree>
    <p:extLst>
      <p:ext uri="{BB962C8B-B14F-4D97-AF65-F5344CB8AC3E}">
        <p14:creationId xmlns:p14="http://schemas.microsoft.com/office/powerpoint/2010/main" val="82211330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2"/>
            <a:ext cx="8929738" cy="4686635"/>
          </a:xfrm>
        </p:spPr>
        <p:txBody>
          <a:bodyPr>
            <a:normAutofit/>
          </a:bodyPr>
          <a:lstStyle/>
          <a:p>
            <a:r>
              <a:rPr lang="en-US" sz="2000" dirty="0"/>
              <a:t>Deep-Learned Hashing</a:t>
            </a:r>
          </a:p>
          <a:p>
            <a:pPr lvl="1"/>
            <a:r>
              <a:rPr lang="en-US" sz="2000" dirty="0"/>
              <a:t>How do they compare?</a:t>
            </a:r>
          </a:p>
          <a:p>
            <a:pPr lvl="2"/>
            <a:r>
              <a:rPr lang="en-US" sz="1800" dirty="0"/>
              <a:t>Evaluation Metrics: precision, recall, search time</a:t>
            </a:r>
          </a:p>
          <a:p>
            <a:pPr lvl="1"/>
            <a:r>
              <a:rPr lang="en-US" sz="2000" dirty="0"/>
              <a:t>Conflicting results:</a:t>
            </a:r>
          </a:p>
          <a:p>
            <a:pPr lvl="2"/>
            <a:r>
              <a:rPr lang="en-US" sz="1800" dirty="0"/>
              <a:t>[Luo-20]: Deep-learned hashing greatly outperforms traditional hashing methods (e.g., SDH and KSH) overall.</a:t>
            </a:r>
          </a:p>
          <a:p>
            <a:pPr lvl="2"/>
            <a:r>
              <a:rPr lang="en-US" sz="1800" dirty="0"/>
              <a:t>[Cai17]:  Deep-learned hashing is inferior to traditional hashing methods if the later exploit multiple hash tables.</a:t>
            </a:r>
          </a:p>
          <a:p>
            <a:pPr lvl="1"/>
            <a:r>
              <a:rPr lang="en-US" sz="2000" dirty="0"/>
              <a:t>[Sablayrolles17]: </a:t>
            </a:r>
          </a:p>
          <a:p>
            <a:pPr lvl="2"/>
            <a:r>
              <a:rPr lang="en-US" sz="1800" dirty="0"/>
              <a:t>Need better evaluation criteria: retrieval of unseen classes and transfer learning.</a:t>
            </a:r>
          </a:p>
          <a:p>
            <a:pPr lvl="1"/>
            <a:endParaRPr lang="en-US" sz="2000"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286</a:t>
            </a:fld>
            <a:endParaRPr lang="en-US" dirty="0"/>
          </a:p>
        </p:txBody>
      </p:sp>
      <p:sp>
        <p:nvSpPr>
          <p:cNvPr id="10" name="Espace réservé du contenu 8">
            <a:extLst>
              <a:ext uri="{FF2B5EF4-FFF2-40B4-BE49-F238E27FC236}">
                <a16:creationId xmlns:a16="http://schemas.microsoft.com/office/drawing/2014/main" id="{F8D5F943-80E4-412C-B37B-6717455319ED}"/>
              </a:ext>
            </a:extLst>
          </p:cNvPr>
          <p:cNvSpPr txBox="1">
            <a:spLocks/>
          </p:cNvSpPr>
          <p:nvPr/>
        </p:nvSpPr>
        <p:spPr>
          <a:xfrm>
            <a:off x="642381" y="2186687"/>
            <a:ext cx="8023153" cy="391640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lvl="2"/>
            <a:endParaRPr lang="en-US" dirty="0"/>
          </a:p>
          <a:p>
            <a:pPr marL="109725" indent="0">
              <a:buNone/>
            </a:pPr>
            <a:endParaRPr lang="fr-MA" dirty="0"/>
          </a:p>
        </p:txBody>
      </p:sp>
      <p:sp>
        <p:nvSpPr>
          <p:cNvPr id="8" name="Rectangle 7">
            <a:extLst>
              <a:ext uri="{FF2B5EF4-FFF2-40B4-BE49-F238E27FC236}">
                <a16:creationId xmlns:a16="http://schemas.microsoft.com/office/drawing/2014/main" id="{6950F06C-0BB1-4596-A4E2-2EAFB1C2F464}"/>
              </a:ext>
            </a:extLst>
          </p:cNvPr>
          <p:cNvSpPr/>
          <p:nvPr/>
        </p:nvSpPr>
        <p:spPr>
          <a:xfrm>
            <a:off x="7423259" y="1014336"/>
            <a:ext cx="1600759" cy="17948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1" name="Rounded Rectangle 7">
            <a:extLst>
              <a:ext uri="{FF2B5EF4-FFF2-40B4-BE49-F238E27FC236}">
                <a16:creationId xmlns:a16="http://schemas.microsoft.com/office/drawing/2014/main" id="{48B567B5-CAB1-4176-980C-CF425E17818F}"/>
              </a:ext>
            </a:extLst>
          </p:cNvPr>
          <p:cNvSpPr/>
          <p:nvPr/>
        </p:nvSpPr>
        <p:spPr>
          <a:xfrm>
            <a:off x="7633314" y="107026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Cai-Arxiv’17</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2" name="Rounded Rectangle 7">
            <a:extLst>
              <a:ext uri="{FF2B5EF4-FFF2-40B4-BE49-F238E27FC236}">
                <a16:creationId xmlns:a16="http://schemas.microsoft.com/office/drawing/2014/main" id="{3FFE5294-9B9B-4DA4-ADA8-63786469CF5D}"/>
              </a:ext>
            </a:extLst>
          </p:cNvPr>
          <p:cNvSpPr/>
          <p:nvPr/>
        </p:nvSpPr>
        <p:spPr>
          <a:xfrm>
            <a:off x="7625363" y="1480585"/>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Luo-Arxiv’20</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BEE7CE56-51AF-4FC3-847C-330F8E5509BB}"/>
              </a:ext>
            </a:extLst>
          </p:cNvPr>
          <p:cNvSpPr/>
          <p:nvPr/>
        </p:nvSpPr>
        <p:spPr>
          <a:xfrm>
            <a:off x="7630521" y="1880269"/>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Wang-TPAMI’18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4" name="Rounded Rectangle 7">
            <a:extLst>
              <a:ext uri="{FF2B5EF4-FFF2-40B4-BE49-F238E27FC236}">
                <a16:creationId xmlns:a16="http://schemas.microsoft.com/office/drawing/2014/main" id="{CE7CF151-2489-4000-9B03-575313FFE740}"/>
              </a:ext>
            </a:extLst>
          </p:cNvPr>
          <p:cNvSpPr/>
          <p:nvPr/>
        </p:nvSpPr>
        <p:spPr>
          <a:xfrm>
            <a:off x="7630521" y="2277218"/>
            <a:ext cx="1204327" cy="39260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fr-MA" sz="1400" dirty="0">
                <a:solidFill>
                  <a:schemeClr val="bg1"/>
                </a:solidFill>
                <a:latin typeface="Gill Sans"/>
              </a:rPr>
              <a:t>Sablayrolles-ICASSP’17</a:t>
            </a:r>
            <a:endParaRPr lang="en-US" sz="1400" b="1" kern="0" dirty="0">
              <a:solidFill>
                <a:schemeClr val="bg1"/>
              </a:solidFill>
              <a:latin typeface="Gill Sans"/>
              <a:ea typeface="Gill Sans" charset="0"/>
              <a:cs typeface="Gill Sans" charset="0"/>
            </a:endParaRPr>
          </a:p>
        </p:txBody>
      </p:sp>
      <p:sp>
        <p:nvSpPr>
          <p:cNvPr id="15" name="Title 1">
            <a:extLst>
              <a:ext uri="{FF2B5EF4-FFF2-40B4-BE49-F238E27FC236}">
                <a16:creationId xmlns:a16="http://schemas.microsoft.com/office/drawing/2014/main" id="{CCD7AB3E-F2D4-448F-89BE-5BE1400AF323}"/>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268876125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25" y="1656545"/>
            <a:ext cx="8929738" cy="4457176"/>
          </a:xfrm>
        </p:spPr>
        <p:txBody>
          <a:bodyPr>
            <a:normAutofit/>
          </a:bodyPr>
          <a:lstStyle/>
          <a:p>
            <a:r>
              <a:rPr lang="en-US" sz="2400" dirty="0"/>
              <a:t>Learned Quantization </a:t>
            </a:r>
          </a:p>
          <a:p>
            <a:pPr marL="109725" indent="0">
              <a:buNone/>
            </a:pPr>
            <a:r>
              <a:rPr lang="en-US" sz="2400" dirty="0"/>
              <a:t>    Techniques</a:t>
            </a:r>
          </a:p>
          <a:p>
            <a:pPr lvl="1"/>
            <a:r>
              <a:rPr lang="en-US" sz="2400" dirty="0"/>
              <a:t>Prior works:</a:t>
            </a:r>
          </a:p>
          <a:p>
            <a:pPr lvl="2"/>
            <a:r>
              <a:rPr lang="en-US" sz="2000" dirty="0"/>
              <a:t>Product Quantization</a:t>
            </a:r>
          </a:p>
          <a:p>
            <a:pPr lvl="2"/>
            <a:r>
              <a:rPr lang="en-US" sz="2000" dirty="0"/>
              <a:t>Efficient search with </a:t>
            </a:r>
          </a:p>
          <a:p>
            <a:pPr marL="704070" lvl="2" indent="0">
              <a:buNone/>
            </a:pPr>
            <a:r>
              <a:rPr lang="en-US" sz="2000" dirty="0"/>
              <a:t>lookup tables</a:t>
            </a:r>
          </a:p>
          <a:p>
            <a:pPr marL="704070" lvl="2" indent="0">
              <a:buNone/>
            </a:pPr>
            <a:endParaRPr lang="en-US" sz="2000"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xfrm>
            <a:off x="5133109" y="6672420"/>
            <a:ext cx="3980670" cy="2285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287</a:t>
            </a:fld>
            <a:endParaRPr lang="en-US" dirty="0"/>
          </a:p>
        </p:txBody>
      </p:sp>
      <p:pic>
        <p:nvPicPr>
          <p:cNvPr id="12" name="Picture 2">
            <a:extLst>
              <a:ext uri="{FF2B5EF4-FFF2-40B4-BE49-F238E27FC236}">
                <a16:creationId xmlns:a16="http://schemas.microsoft.com/office/drawing/2014/main" id="{3ED06D7B-9C7D-47B2-95FF-314BF552CF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8804" y="4284948"/>
            <a:ext cx="1955132" cy="19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Группа 9">
            <a:extLst>
              <a:ext uri="{FF2B5EF4-FFF2-40B4-BE49-F238E27FC236}">
                <a16:creationId xmlns:a16="http://schemas.microsoft.com/office/drawing/2014/main" id="{1AC6F229-DDA1-4615-A190-6F9AE91CA791}"/>
              </a:ext>
            </a:extLst>
          </p:cNvPr>
          <p:cNvGrpSpPr/>
          <p:nvPr/>
        </p:nvGrpSpPr>
        <p:grpSpPr>
          <a:xfrm>
            <a:off x="1189387" y="4314549"/>
            <a:ext cx="1866147" cy="1955132"/>
            <a:chOff x="2582700" y="1343026"/>
            <a:chExt cx="1493080" cy="781588"/>
          </a:xfrm>
        </p:grpSpPr>
        <p:sp>
          <p:nvSpPr>
            <p:cNvPr id="15" name="Прямоугольник 10">
              <a:extLst>
                <a:ext uri="{FF2B5EF4-FFF2-40B4-BE49-F238E27FC236}">
                  <a16:creationId xmlns:a16="http://schemas.microsoft.com/office/drawing/2014/main" id="{A6390701-A3B6-4715-BA2F-EE3216691EE6}"/>
                </a:ext>
              </a:extLst>
            </p:cNvPr>
            <p:cNvSpPr/>
            <p:nvPr/>
          </p:nvSpPr>
          <p:spPr>
            <a:xfrm>
              <a:off x="2582700" y="1343026"/>
              <a:ext cx="722565" cy="781588"/>
            </a:xfrm>
            <a:prstGeom prst="rect">
              <a:avLst/>
            </a:prstGeom>
            <a:noFill/>
            <a:ln w="762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Прямоугольник 11">
              <a:extLst>
                <a:ext uri="{FF2B5EF4-FFF2-40B4-BE49-F238E27FC236}">
                  <a16:creationId xmlns:a16="http://schemas.microsoft.com/office/drawing/2014/main" id="{D1ED6FD8-4048-4991-8DDF-5DF2DE9569DC}"/>
                </a:ext>
              </a:extLst>
            </p:cNvPr>
            <p:cNvSpPr/>
            <p:nvPr/>
          </p:nvSpPr>
          <p:spPr>
            <a:xfrm>
              <a:off x="3350303" y="1343026"/>
              <a:ext cx="725477" cy="781588"/>
            </a:xfrm>
            <a:prstGeom prst="rect">
              <a:avLst/>
            </a:prstGeom>
            <a:noFill/>
            <a:ln w="762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2">
            <a:extLst>
              <a:ext uri="{FF2B5EF4-FFF2-40B4-BE49-F238E27FC236}">
                <a16:creationId xmlns:a16="http://schemas.microsoft.com/office/drawing/2014/main" id="{1D7477E6-8146-4D7D-8EBE-E02AC3DCCC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6685" y="1518364"/>
            <a:ext cx="5212181" cy="522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5F3664A6-E061-4853-8727-AC5E15B5DD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6685" y="1518364"/>
            <a:ext cx="5212180" cy="521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Группа 2">
            <a:extLst>
              <a:ext uri="{FF2B5EF4-FFF2-40B4-BE49-F238E27FC236}">
                <a16:creationId xmlns:a16="http://schemas.microsoft.com/office/drawing/2014/main" id="{69B95EDC-F226-4E2B-BC97-75778ED52148}"/>
              </a:ext>
            </a:extLst>
          </p:cNvPr>
          <p:cNvGrpSpPr/>
          <p:nvPr/>
        </p:nvGrpSpPr>
        <p:grpSpPr>
          <a:xfrm>
            <a:off x="7597882" y="2771322"/>
            <a:ext cx="1407105" cy="320517"/>
            <a:chOff x="4447826" y="1428495"/>
            <a:chExt cx="1407105" cy="320517"/>
          </a:xfrm>
        </p:grpSpPr>
        <p:sp>
          <p:nvSpPr>
            <p:cNvPr id="20" name="Пятиугольник 14">
              <a:extLst>
                <a:ext uri="{FF2B5EF4-FFF2-40B4-BE49-F238E27FC236}">
                  <a16:creationId xmlns:a16="http://schemas.microsoft.com/office/drawing/2014/main" id="{88CDCF72-35AF-4ED7-A8A8-007E583D7A3B}"/>
                </a:ext>
              </a:extLst>
            </p:cNvPr>
            <p:cNvSpPr/>
            <p:nvPr/>
          </p:nvSpPr>
          <p:spPr>
            <a:xfrm>
              <a:off x="4447826" y="1428495"/>
              <a:ext cx="532062" cy="314909"/>
            </a:xfrm>
            <a:prstGeom prst="homePlate">
              <a:avLst/>
            </a:prstGeom>
            <a:solidFill>
              <a:schemeClr val="accent3">
                <a:lumMod val="40000"/>
                <a:lumOff val="60000"/>
              </a:schemeClr>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grpSp>
          <p:nvGrpSpPr>
            <p:cNvPr id="21" name="Группа 15">
              <a:extLst>
                <a:ext uri="{FF2B5EF4-FFF2-40B4-BE49-F238E27FC236}">
                  <a16:creationId xmlns:a16="http://schemas.microsoft.com/office/drawing/2014/main" id="{4BF358DA-5DB6-4BBA-8232-64CD9388F3D1}"/>
                </a:ext>
              </a:extLst>
            </p:cNvPr>
            <p:cNvGrpSpPr/>
            <p:nvPr/>
          </p:nvGrpSpPr>
          <p:grpSpPr>
            <a:xfrm>
              <a:off x="5073876" y="1430405"/>
              <a:ext cx="781055" cy="318607"/>
              <a:chOff x="2305053" y="2602691"/>
              <a:chExt cx="1330964" cy="542925"/>
            </a:xfrm>
          </p:grpSpPr>
          <p:sp>
            <p:nvSpPr>
              <p:cNvPr id="22" name="Прямоугольник 16">
                <a:extLst>
                  <a:ext uri="{FF2B5EF4-FFF2-40B4-BE49-F238E27FC236}">
                    <a16:creationId xmlns:a16="http://schemas.microsoft.com/office/drawing/2014/main" id="{3FB6CE37-A8B3-446C-8819-E2AEF60CF1D4}"/>
                  </a:ext>
                </a:extLst>
              </p:cNvPr>
              <p:cNvSpPr/>
              <p:nvPr/>
            </p:nvSpPr>
            <p:spPr>
              <a:xfrm>
                <a:off x="230505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3" name="Прямоугольник 17">
                <a:extLst>
                  <a:ext uri="{FF2B5EF4-FFF2-40B4-BE49-F238E27FC236}">
                    <a16:creationId xmlns:a16="http://schemas.microsoft.com/office/drawing/2014/main" id="{22B42EE2-111C-44BD-A630-0A50E6E21609}"/>
                  </a:ext>
                </a:extLst>
              </p:cNvPr>
              <p:cNvSpPr/>
              <p:nvPr/>
            </p:nvSpPr>
            <p:spPr>
              <a:xfrm>
                <a:off x="279324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4" name="Прямоугольник 18">
                <a:extLst>
                  <a:ext uri="{FF2B5EF4-FFF2-40B4-BE49-F238E27FC236}">
                    <a16:creationId xmlns:a16="http://schemas.microsoft.com/office/drawing/2014/main" id="{04A80039-3150-4A9F-8CAF-9656541C58A2}"/>
                  </a:ext>
                </a:extLst>
              </p:cNvPr>
              <p:cNvSpPr/>
              <p:nvPr/>
            </p:nvSpPr>
            <p:spPr>
              <a:xfrm>
                <a:off x="328144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25" name="Группа 4">
            <a:extLst>
              <a:ext uri="{FF2B5EF4-FFF2-40B4-BE49-F238E27FC236}">
                <a16:creationId xmlns:a16="http://schemas.microsoft.com/office/drawing/2014/main" id="{F4473461-4A23-42B1-ABB2-1A7B22B34EE8}"/>
              </a:ext>
            </a:extLst>
          </p:cNvPr>
          <p:cNvGrpSpPr/>
          <p:nvPr/>
        </p:nvGrpSpPr>
        <p:grpSpPr>
          <a:xfrm>
            <a:off x="3776005" y="1672039"/>
            <a:ext cx="153696" cy="4917853"/>
            <a:chOff x="3448061" y="1556291"/>
            <a:chExt cx="153696" cy="4917853"/>
          </a:xfrm>
          <a:solidFill>
            <a:schemeClr val="accent3"/>
          </a:solidFill>
        </p:grpSpPr>
        <p:sp>
          <p:nvSpPr>
            <p:cNvPr id="26" name="Овал 3">
              <a:extLst>
                <a:ext uri="{FF2B5EF4-FFF2-40B4-BE49-F238E27FC236}">
                  <a16:creationId xmlns:a16="http://schemas.microsoft.com/office/drawing/2014/main" id="{8A3BEC90-399C-41E3-B7AD-7E3865F063FC}"/>
                </a:ext>
              </a:extLst>
            </p:cNvPr>
            <p:cNvSpPr/>
            <p:nvPr/>
          </p:nvSpPr>
          <p:spPr>
            <a:xfrm>
              <a:off x="3448061" y="1556291"/>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Овал 33">
              <a:extLst>
                <a:ext uri="{FF2B5EF4-FFF2-40B4-BE49-F238E27FC236}">
                  <a16:creationId xmlns:a16="http://schemas.microsoft.com/office/drawing/2014/main" id="{0A04EE26-178F-4EFF-A64B-58CD007204BA}"/>
                </a:ext>
              </a:extLst>
            </p:cNvPr>
            <p:cNvSpPr/>
            <p:nvPr/>
          </p:nvSpPr>
          <p:spPr>
            <a:xfrm>
              <a:off x="3448061" y="1955600"/>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Овал 34">
              <a:extLst>
                <a:ext uri="{FF2B5EF4-FFF2-40B4-BE49-F238E27FC236}">
                  <a16:creationId xmlns:a16="http://schemas.microsoft.com/office/drawing/2014/main" id="{5CCEBC5E-4DE8-49B9-B58C-2D9C37BBB13D}"/>
                </a:ext>
              </a:extLst>
            </p:cNvPr>
            <p:cNvSpPr/>
            <p:nvPr/>
          </p:nvSpPr>
          <p:spPr>
            <a:xfrm>
              <a:off x="3448061" y="2319587"/>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Овал 35">
              <a:extLst>
                <a:ext uri="{FF2B5EF4-FFF2-40B4-BE49-F238E27FC236}">
                  <a16:creationId xmlns:a16="http://schemas.microsoft.com/office/drawing/2014/main" id="{5AC574EC-1418-43DF-B3C4-1B73B912678C}"/>
                </a:ext>
              </a:extLst>
            </p:cNvPr>
            <p:cNvSpPr/>
            <p:nvPr/>
          </p:nvSpPr>
          <p:spPr>
            <a:xfrm>
              <a:off x="3448061" y="2781740"/>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Овал 36">
              <a:extLst>
                <a:ext uri="{FF2B5EF4-FFF2-40B4-BE49-F238E27FC236}">
                  <a16:creationId xmlns:a16="http://schemas.microsoft.com/office/drawing/2014/main" id="{9BBBF31D-6529-4941-B49E-18EA0621E9E3}"/>
                </a:ext>
              </a:extLst>
            </p:cNvPr>
            <p:cNvSpPr/>
            <p:nvPr/>
          </p:nvSpPr>
          <p:spPr>
            <a:xfrm>
              <a:off x="3448061" y="321546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Овал 37">
              <a:extLst>
                <a:ext uri="{FF2B5EF4-FFF2-40B4-BE49-F238E27FC236}">
                  <a16:creationId xmlns:a16="http://schemas.microsoft.com/office/drawing/2014/main" id="{4F8C3DB3-E110-4F76-BE73-D3FA01D9D2D0}"/>
                </a:ext>
              </a:extLst>
            </p:cNvPr>
            <p:cNvSpPr/>
            <p:nvPr/>
          </p:nvSpPr>
          <p:spPr>
            <a:xfrm>
              <a:off x="3448061" y="355074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Овал 38">
              <a:extLst>
                <a:ext uri="{FF2B5EF4-FFF2-40B4-BE49-F238E27FC236}">
                  <a16:creationId xmlns:a16="http://schemas.microsoft.com/office/drawing/2014/main" id="{3A135F41-AA8D-4B6A-BD99-319BE7C11275}"/>
                </a:ext>
              </a:extLst>
            </p:cNvPr>
            <p:cNvSpPr/>
            <p:nvPr/>
          </p:nvSpPr>
          <p:spPr>
            <a:xfrm>
              <a:off x="3448061" y="3880889"/>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Овал 39">
              <a:extLst>
                <a:ext uri="{FF2B5EF4-FFF2-40B4-BE49-F238E27FC236}">
                  <a16:creationId xmlns:a16="http://schemas.microsoft.com/office/drawing/2014/main" id="{FEAC2D87-9E16-470B-AF97-DD4F1AF8DAD8}"/>
                </a:ext>
              </a:extLst>
            </p:cNvPr>
            <p:cNvSpPr/>
            <p:nvPr/>
          </p:nvSpPr>
          <p:spPr>
            <a:xfrm>
              <a:off x="3448061" y="415108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Овал 40">
              <a:extLst>
                <a:ext uri="{FF2B5EF4-FFF2-40B4-BE49-F238E27FC236}">
                  <a16:creationId xmlns:a16="http://schemas.microsoft.com/office/drawing/2014/main" id="{D5EF0921-B20C-4C2E-8972-B45C9CDEAEF6}"/>
                </a:ext>
              </a:extLst>
            </p:cNvPr>
            <p:cNvSpPr/>
            <p:nvPr/>
          </p:nvSpPr>
          <p:spPr>
            <a:xfrm>
              <a:off x="3448061" y="4413459"/>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Овал 41">
              <a:extLst>
                <a:ext uri="{FF2B5EF4-FFF2-40B4-BE49-F238E27FC236}">
                  <a16:creationId xmlns:a16="http://schemas.microsoft.com/office/drawing/2014/main" id="{D380C1C6-A000-4446-8311-EF83CAEEA13F}"/>
                </a:ext>
              </a:extLst>
            </p:cNvPr>
            <p:cNvSpPr/>
            <p:nvPr/>
          </p:nvSpPr>
          <p:spPr>
            <a:xfrm>
              <a:off x="3448061" y="4653324"/>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Овал 42">
              <a:extLst>
                <a:ext uri="{FF2B5EF4-FFF2-40B4-BE49-F238E27FC236}">
                  <a16:creationId xmlns:a16="http://schemas.microsoft.com/office/drawing/2014/main" id="{5A4BA1AB-83C3-441D-B065-B983501D48C7}"/>
                </a:ext>
              </a:extLst>
            </p:cNvPr>
            <p:cNvSpPr/>
            <p:nvPr/>
          </p:nvSpPr>
          <p:spPr>
            <a:xfrm>
              <a:off x="3448061" y="4881261"/>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Овал 43">
              <a:extLst>
                <a:ext uri="{FF2B5EF4-FFF2-40B4-BE49-F238E27FC236}">
                  <a16:creationId xmlns:a16="http://schemas.microsoft.com/office/drawing/2014/main" id="{3970BE5E-48C1-4D5A-8750-D2408BF133C0}"/>
                </a:ext>
              </a:extLst>
            </p:cNvPr>
            <p:cNvSpPr/>
            <p:nvPr/>
          </p:nvSpPr>
          <p:spPr>
            <a:xfrm>
              <a:off x="3448061" y="5113174"/>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Овал 44">
              <a:extLst>
                <a:ext uri="{FF2B5EF4-FFF2-40B4-BE49-F238E27FC236}">
                  <a16:creationId xmlns:a16="http://schemas.microsoft.com/office/drawing/2014/main" id="{25CC6DB8-F433-49A2-AE07-2E37FA03D81F}"/>
                </a:ext>
              </a:extLst>
            </p:cNvPr>
            <p:cNvSpPr/>
            <p:nvPr/>
          </p:nvSpPr>
          <p:spPr>
            <a:xfrm>
              <a:off x="3448061" y="531956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Овал 45">
              <a:extLst>
                <a:ext uri="{FF2B5EF4-FFF2-40B4-BE49-F238E27FC236}">
                  <a16:creationId xmlns:a16="http://schemas.microsoft.com/office/drawing/2014/main" id="{C22B51DF-DCF1-404E-9B43-ABD4C5477483}"/>
                </a:ext>
              </a:extLst>
            </p:cNvPr>
            <p:cNvSpPr/>
            <p:nvPr/>
          </p:nvSpPr>
          <p:spPr>
            <a:xfrm>
              <a:off x="3448061" y="555223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Овал 46">
              <a:extLst>
                <a:ext uri="{FF2B5EF4-FFF2-40B4-BE49-F238E27FC236}">
                  <a16:creationId xmlns:a16="http://schemas.microsoft.com/office/drawing/2014/main" id="{8D13F2B3-CF0F-4456-AF2F-782D0A24FF15}"/>
                </a:ext>
              </a:extLst>
            </p:cNvPr>
            <p:cNvSpPr/>
            <p:nvPr/>
          </p:nvSpPr>
          <p:spPr>
            <a:xfrm>
              <a:off x="3448061" y="586457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Овал 47">
              <a:extLst>
                <a:ext uri="{FF2B5EF4-FFF2-40B4-BE49-F238E27FC236}">
                  <a16:creationId xmlns:a16="http://schemas.microsoft.com/office/drawing/2014/main" id="{DB1990A9-6837-497D-9D24-F5F77B767A14}"/>
                </a:ext>
              </a:extLst>
            </p:cNvPr>
            <p:cNvSpPr/>
            <p:nvPr/>
          </p:nvSpPr>
          <p:spPr>
            <a:xfrm>
              <a:off x="3448061" y="6320448"/>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Группа 5">
            <a:extLst>
              <a:ext uri="{FF2B5EF4-FFF2-40B4-BE49-F238E27FC236}">
                <a16:creationId xmlns:a16="http://schemas.microsoft.com/office/drawing/2014/main" id="{42DCA3FD-3145-45AF-A203-CE6DEC74EF15}"/>
              </a:ext>
            </a:extLst>
          </p:cNvPr>
          <p:cNvGrpSpPr/>
          <p:nvPr/>
        </p:nvGrpSpPr>
        <p:grpSpPr>
          <a:xfrm>
            <a:off x="4057833" y="1394547"/>
            <a:ext cx="4733605" cy="153697"/>
            <a:chOff x="3716239" y="1368474"/>
            <a:chExt cx="4733605" cy="153697"/>
          </a:xfrm>
          <a:solidFill>
            <a:schemeClr val="accent1"/>
          </a:solidFill>
        </p:grpSpPr>
        <p:sp>
          <p:nvSpPr>
            <p:cNvPr id="43" name="Овал 50">
              <a:extLst>
                <a:ext uri="{FF2B5EF4-FFF2-40B4-BE49-F238E27FC236}">
                  <a16:creationId xmlns:a16="http://schemas.microsoft.com/office/drawing/2014/main" id="{0A5CD3DB-4323-4AA5-8B06-4ACD019BB989}"/>
                </a:ext>
              </a:extLst>
            </p:cNvPr>
            <p:cNvSpPr/>
            <p:nvPr/>
          </p:nvSpPr>
          <p:spPr>
            <a:xfrm rot="16200000">
              <a:off x="371623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Овал 51">
              <a:extLst>
                <a:ext uri="{FF2B5EF4-FFF2-40B4-BE49-F238E27FC236}">
                  <a16:creationId xmlns:a16="http://schemas.microsoft.com/office/drawing/2014/main" id="{115CBB00-A5B4-49B4-8120-99106995A4CD}"/>
                </a:ext>
              </a:extLst>
            </p:cNvPr>
            <p:cNvSpPr/>
            <p:nvPr/>
          </p:nvSpPr>
          <p:spPr>
            <a:xfrm rot="16200000">
              <a:off x="4258852"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Овал 52">
              <a:extLst>
                <a:ext uri="{FF2B5EF4-FFF2-40B4-BE49-F238E27FC236}">
                  <a16:creationId xmlns:a16="http://schemas.microsoft.com/office/drawing/2014/main" id="{1370F413-C1A6-4157-9F31-90B1BECEAD64}"/>
                </a:ext>
              </a:extLst>
            </p:cNvPr>
            <p:cNvSpPr/>
            <p:nvPr/>
          </p:nvSpPr>
          <p:spPr>
            <a:xfrm rot="16200000">
              <a:off x="472519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Овал 53">
              <a:extLst>
                <a:ext uri="{FF2B5EF4-FFF2-40B4-BE49-F238E27FC236}">
                  <a16:creationId xmlns:a16="http://schemas.microsoft.com/office/drawing/2014/main" id="{B40DB151-FA2B-4C00-8496-DABEAAAF7CAB}"/>
                </a:ext>
              </a:extLst>
            </p:cNvPr>
            <p:cNvSpPr/>
            <p:nvPr/>
          </p:nvSpPr>
          <p:spPr>
            <a:xfrm rot="16200000">
              <a:off x="5112288"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Овал 54">
              <a:extLst>
                <a:ext uri="{FF2B5EF4-FFF2-40B4-BE49-F238E27FC236}">
                  <a16:creationId xmlns:a16="http://schemas.microsoft.com/office/drawing/2014/main" id="{3D3552AD-7545-4EA0-BA79-E05B923CB7D8}"/>
                </a:ext>
              </a:extLst>
            </p:cNvPr>
            <p:cNvSpPr/>
            <p:nvPr/>
          </p:nvSpPr>
          <p:spPr>
            <a:xfrm rot="16200000">
              <a:off x="5464123"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Овал 55">
              <a:extLst>
                <a:ext uri="{FF2B5EF4-FFF2-40B4-BE49-F238E27FC236}">
                  <a16:creationId xmlns:a16="http://schemas.microsoft.com/office/drawing/2014/main" id="{073BE4EF-4A9B-4467-A998-D7D1D8F7F927}"/>
                </a:ext>
              </a:extLst>
            </p:cNvPr>
            <p:cNvSpPr/>
            <p:nvPr/>
          </p:nvSpPr>
          <p:spPr>
            <a:xfrm rot="16200000">
              <a:off x="5751635"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Овал 56">
              <a:extLst>
                <a:ext uri="{FF2B5EF4-FFF2-40B4-BE49-F238E27FC236}">
                  <a16:creationId xmlns:a16="http://schemas.microsoft.com/office/drawing/2014/main" id="{02582602-D313-4C5F-BB2B-D5BED90EA8D2}"/>
                </a:ext>
              </a:extLst>
            </p:cNvPr>
            <p:cNvSpPr/>
            <p:nvPr/>
          </p:nvSpPr>
          <p:spPr>
            <a:xfrm rot="16200000">
              <a:off x="597942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Овал 57">
              <a:extLst>
                <a:ext uri="{FF2B5EF4-FFF2-40B4-BE49-F238E27FC236}">
                  <a16:creationId xmlns:a16="http://schemas.microsoft.com/office/drawing/2014/main" id="{087F1004-1F51-4E12-9F56-888D4D9C2E3B}"/>
                </a:ext>
              </a:extLst>
            </p:cNvPr>
            <p:cNvSpPr/>
            <p:nvPr/>
          </p:nvSpPr>
          <p:spPr>
            <a:xfrm rot="16200000">
              <a:off x="620184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Овал 58">
              <a:extLst>
                <a:ext uri="{FF2B5EF4-FFF2-40B4-BE49-F238E27FC236}">
                  <a16:creationId xmlns:a16="http://schemas.microsoft.com/office/drawing/2014/main" id="{014A1B0B-99C6-4113-B59A-AAC01783A908}"/>
                </a:ext>
              </a:extLst>
            </p:cNvPr>
            <p:cNvSpPr/>
            <p:nvPr/>
          </p:nvSpPr>
          <p:spPr>
            <a:xfrm rot="16200000">
              <a:off x="6402807"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Овал 59">
              <a:extLst>
                <a:ext uri="{FF2B5EF4-FFF2-40B4-BE49-F238E27FC236}">
                  <a16:creationId xmlns:a16="http://schemas.microsoft.com/office/drawing/2014/main" id="{1806CA33-7FBF-480B-9542-3B6F85606D3D}"/>
                </a:ext>
              </a:extLst>
            </p:cNvPr>
            <p:cNvSpPr/>
            <p:nvPr/>
          </p:nvSpPr>
          <p:spPr>
            <a:xfrm rot="16200000">
              <a:off x="6601728"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Овал 60">
              <a:extLst>
                <a:ext uri="{FF2B5EF4-FFF2-40B4-BE49-F238E27FC236}">
                  <a16:creationId xmlns:a16="http://schemas.microsoft.com/office/drawing/2014/main" id="{7305E317-4B0A-4C2C-8F4B-B5C36E3EAB01}"/>
                </a:ext>
              </a:extLst>
            </p:cNvPr>
            <p:cNvSpPr/>
            <p:nvPr/>
          </p:nvSpPr>
          <p:spPr>
            <a:xfrm rot="16200000">
              <a:off x="6775073"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Овал 61">
              <a:extLst>
                <a:ext uri="{FF2B5EF4-FFF2-40B4-BE49-F238E27FC236}">
                  <a16:creationId xmlns:a16="http://schemas.microsoft.com/office/drawing/2014/main" id="{D8C9B0D9-70D0-417A-B4F4-693BF8FA97A4}"/>
                </a:ext>
              </a:extLst>
            </p:cNvPr>
            <p:cNvSpPr/>
            <p:nvPr/>
          </p:nvSpPr>
          <p:spPr>
            <a:xfrm rot="16200000">
              <a:off x="6952394"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Овал 62">
              <a:extLst>
                <a:ext uri="{FF2B5EF4-FFF2-40B4-BE49-F238E27FC236}">
                  <a16:creationId xmlns:a16="http://schemas.microsoft.com/office/drawing/2014/main" id="{35FD9853-F084-42C2-BF7A-C4153ADB212E}"/>
                </a:ext>
              </a:extLst>
            </p:cNvPr>
            <p:cNvSpPr/>
            <p:nvPr/>
          </p:nvSpPr>
          <p:spPr>
            <a:xfrm rot="16200000">
              <a:off x="7158785"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Овал 63">
              <a:extLst>
                <a:ext uri="{FF2B5EF4-FFF2-40B4-BE49-F238E27FC236}">
                  <a16:creationId xmlns:a16="http://schemas.microsoft.com/office/drawing/2014/main" id="{04CD4181-1506-4464-A848-34FB54A58938}"/>
                </a:ext>
              </a:extLst>
            </p:cNvPr>
            <p:cNvSpPr/>
            <p:nvPr/>
          </p:nvSpPr>
          <p:spPr>
            <a:xfrm rot="16200000">
              <a:off x="741875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Овал 64">
              <a:extLst>
                <a:ext uri="{FF2B5EF4-FFF2-40B4-BE49-F238E27FC236}">
                  <a16:creationId xmlns:a16="http://schemas.microsoft.com/office/drawing/2014/main" id="{BC377674-1AC1-452E-9EB1-36D8AF2605B9}"/>
                </a:ext>
              </a:extLst>
            </p:cNvPr>
            <p:cNvSpPr/>
            <p:nvPr/>
          </p:nvSpPr>
          <p:spPr>
            <a:xfrm rot="16200000">
              <a:off x="775156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Овал 65">
              <a:extLst>
                <a:ext uri="{FF2B5EF4-FFF2-40B4-BE49-F238E27FC236}">
                  <a16:creationId xmlns:a16="http://schemas.microsoft.com/office/drawing/2014/main" id="{9FD15B4E-9E35-42A4-B985-C88366094F5C}"/>
                </a:ext>
              </a:extLst>
            </p:cNvPr>
            <p:cNvSpPr/>
            <p:nvPr/>
          </p:nvSpPr>
          <p:spPr>
            <a:xfrm rot="16200000">
              <a:off x="8296148" y="1368474"/>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itle 1">
            <a:extLst>
              <a:ext uri="{FF2B5EF4-FFF2-40B4-BE49-F238E27FC236}">
                <a16:creationId xmlns:a16="http://schemas.microsoft.com/office/drawing/2014/main" id="{33352CE1-8C0B-41C0-A6B9-65088B35052F}"/>
              </a:ext>
            </a:extLst>
          </p:cNvPr>
          <p:cNvSpPr txBox="1">
            <a:spLocks/>
          </p:cNvSpPr>
          <p:nvPr/>
        </p:nvSpPr>
        <p:spPr>
          <a:xfrm>
            <a:off x="95134" y="6514352"/>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63" name="Rectangle 62">
            <a:extLst>
              <a:ext uri="{FF2B5EF4-FFF2-40B4-BE49-F238E27FC236}">
                <a16:creationId xmlns:a16="http://schemas.microsoft.com/office/drawing/2014/main" id="{AA02CD7B-5B2E-4FB5-B9F9-0B7AA5C923D9}"/>
              </a:ext>
            </a:extLst>
          </p:cNvPr>
          <p:cNvSpPr/>
          <p:nvPr/>
        </p:nvSpPr>
        <p:spPr>
          <a:xfrm>
            <a:off x="7404228" y="761413"/>
            <a:ext cx="1600759" cy="5635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64" name="Rectangle 63">
            <a:extLst>
              <a:ext uri="{FF2B5EF4-FFF2-40B4-BE49-F238E27FC236}">
                <a16:creationId xmlns:a16="http://schemas.microsoft.com/office/drawing/2014/main" id="{BA1DE6C0-0841-4ED9-83C7-56CE02637F9A}"/>
              </a:ext>
            </a:extLst>
          </p:cNvPr>
          <p:cNvSpPr/>
          <p:nvPr/>
        </p:nvSpPr>
        <p:spPr>
          <a:xfrm>
            <a:off x="7431209" y="440166"/>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66" name="Rounded Rectangle 12">
            <a:extLst>
              <a:ext uri="{FF2B5EF4-FFF2-40B4-BE49-F238E27FC236}">
                <a16:creationId xmlns:a16="http://schemas.microsoft.com/office/drawing/2014/main" id="{7019252F-9FC3-4884-A9FD-E4CBFE28D333}"/>
              </a:ext>
            </a:extLst>
          </p:cNvPr>
          <p:cNvSpPr/>
          <p:nvPr/>
        </p:nvSpPr>
        <p:spPr>
          <a:xfrm>
            <a:off x="7626070" y="85878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Jegou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11</a:t>
            </a:r>
          </a:p>
        </p:txBody>
      </p:sp>
      <p:sp>
        <p:nvSpPr>
          <p:cNvPr id="59" name="Title 1">
            <a:extLst>
              <a:ext uri="{FF2B5EF4-FFF2-40B4-BE49-F238E27FC236}">
                <a16:creationId xmlns:a16="http://schemas.microsoft.com/office/drawing/2014/main" id="{580B7909-C549-4945-AC6A-BCEF8603A8AF}"/>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126382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2"/>
            <a:ext cx="8929738" cy="4833337"/>
          </a:xfrm>
        </p:spPr>
        <p:txBody>
          <a:bodyPr>
            <a:normAutofit/>
          </a:bodyPr>
          <a:lstStyle/>
          <a:p>
            <a:r>
              <a:rPr lang="en-US" sz="2400" dirty="0"/>
              <a:t>Learned Quantization</a:t>
            </a:r>
          </a:p>
          <a:p>
            <a:pPr marL="506935" lvl="1" indent="-214334">
              <a:buFont typeface="Arial" panose="020B0604020202020204" pitchFamily="34" charset="0"/>
              <a:buChar char="•"/>
            </a:pPr>
            <a:r>
              <a:rPr lang="en-US" sz="2000" dirty="0"/>
              <a:t>Main goal: learn encodings that minimize quantization errors</a:t>
            </a:r>
          </a:p>
          <a:p>
            <a:pPr marL="506935" lvl="1" indent="-214334">
              <a:buFont typeface="Arial" panose="020B0604020202020204" pitchFamily="34" charset="0"/>
              <a:buChar char="•"/>
            </a:pPr>
            <a:r>
              <a:rPr lang="fr-MA" sz="2000" dirty="0" err="1"/>
              <a:t>Early</a:t>
            </a:r>
            <a:r>
              <a:rPr lang="fr-MA" sz="2000" dirty="0"/>
              <a:t> </a:t>
            </a:r>
            <a:r>
              <a:rPr lang="fr-MA" sz="2000" dirty="0" err="1"/>
              <a:t>works</a:t>
            </a:r>
            <a:r>
              <a:rPr lang="fr-MA" sz="2000" dirty="0"/>
              <a:t>: </a:t>
            </a:r>
          </a:p>
          <a:p>
            <a:pPr marL="772104" lvl="2" indent="-214334">
              <a:buFont typeface="Arial" panose="020B0604020202020204" pitchFamily="34" charset="0"/>
              <a:buChar char="•"/>
            </a:pPr>
            <a:r>
              <a:rPr lang="fr-MA" sz="2000" dirty="0"/>
              <a:t>SQ </a:t>
            </a:r>
            <a:r>
              <a:rPr lang="fr-MA" sz="2000" dirty="0" err="1"/>
              <a:t>learns</a:t>
            </a:r>
            <a:r>
              <a:rPr lang="fr-MA" sz="2000" dirty="0"/>
              <a:t> </a:t>
            </a:r>
            <a:r>
              <a:rPr lang="fr-MA" sz="2000" dirty="0" err="1"/>
              <a:t>features</a:t>
            </a:r>
            <a:r>
              <a:rPr lang="fr-MA" sz="2000" dirty="0"/>
              <a:t> and </a:t>
            </a:r>
            <a:r>
              <a:rPr lang="fr-MA" sz="2000" dirty="0" err="1"/>
              <a:t>quantization</a:t>
            </a:r>
            <a:r>
              <a:rPr lang="fr-MA" sz="2000" dirty="0"/>
              <a:t> </a:t>
            </a:r>
            <a:r>
              <a:rPr lang="fr-MA" sz="2000" dirty="0" err="1"/>
              <a:t>separately</a:t>
            </a:r>
            <a:endParaRPr lang="fr-MA" sz="2000" dirty="0"/>
          </a:p>
          <a:p>
            <a:pPr marL="1028130" lvl="3" indent="-214334">
              <a:buFont typeface="Arial" panose="020B0604020202020204" pitchFamily="34" charset="0"/>
              <a:buChar char="•"/>
            </a:pPr>
            <a:r>
              <a:rPr lang="fr-MA" sz="1800" dirty="0"/>
              <a:t>Exploits </a:t>
            </a:r>
            <a:r>
              <a:rPr lang="fr-MA" sz="1800" dirty="0" err="1"/>
              <a:t>Semantic</a:t>
            </a:r>
            <a:r>
              <a:rPr lang="fr-MA" sz="1800" dirty="0"/>
              <a:t> (label-</a:t>
            </a:r>
            <a:r>
              <a:rPr lang="fr-MA" sz="1800" dirty="0" err="1"/>
              <a:t>based</a:t>
            </a:r>
            <a:r>
              <a:rPr lang="fr-MA" sz="1800" dirty="0"/>
              <a:t>) </a:t>
            </a:r>
            <a:r>
              <a:rPr lang="fr-MA" sz="1800" dirty="0" err="1"/>
              <a:t>loss</a:t>
            </a:r>
            <a:r>
              <a:rPr lang="fr-MA" sz="1800" dirty="0"/>
              <a:t>.</a:t>
            </a:r>
          </a:p>
          <a:p>
            <a:pPr marL="772104" lvl="2" indent="-214334">
              <a:buFont typeface="Arial" panose="020B0604020202020204" pitchFamily="34" charset="0"/>
              <a:buChar char="•"/>
            </a:pPr>
            <a:r>
              <a:rPr lang="fr-MA" sz="2000" dirty="0"/>
              <a:t>DQN </a:t>
            </a:r>
            <a:r>
              <a:rPr lang="fr-MA" sz="2000" dirty="0" err="1"/>
              <a:t>learns</a:t>
            </a:r>
            <a:r>
              <a:rPr lang="fr-MA" sz="2000" dirty="0"/>
              <a:t> </a:t>
            </a:r>
            <a:r>
              <a:rPr lang="fr-MA" sz="2000" dirty="0" err="1"/>
              <a:t>them</a:t>
            </a:r>
            <a:r>
              <a:rPr lang="fr-MA" sz="2000" dirty="0"/>
              <a:t> </a:t>
            </a:r>
            <a:r>
              <a:rPr lang="fr-MA" sz="2000" dirty="0" err="1"/>
              <a:t>simulatenaneously</a:t>
            </a:r>
            <a:r>
              <a:rPr lang="fr-MA" sz="2000" dirty="0"/>
              <a:t> </a:t>
            </a:r>
          </a:p>
          <a:p>
            <a:pPr marL="1028130" lvl="3" indent="-214334">
              <a:buFont typeface="Arial" panose="020B0604020202020204" pitchFamily="34" charset="0"/>
              <a:buChar char="•"/>
            </a:pPr>
            <a:r>
              <a:rPr lang="en-US" sz="1800" dirty="0"/>
              <a:t>First end-to-end model</a:t>
            </a:r>
          </a:p>
          <a:p>
            <a:pPr marL="1028130" lvl="3" indent="-214334">
              <a:buFont typeface="Arial" panose="020B0604020202020204" pitchFamily="34" charset="0"/>
              <a:buChar char="•"/>
            </a:pPr>
            <a:r>
              <a:rPr lang="en-US" sz="1800" dirty="0"/>
              <a:t>Combines a similarity-preserving loss and a product quantization loss.</a:t>
            </a:r>
          </a:p>
          <a:p>
            <a:pPr marL="1028130" lvl="3" indent="-214334">
              <a:buFont typeface="Arial" panose="020B0604020202020204" pitchFamily="34" charset="0"/>
              <a:buChar char="•"/>
            </a:pPr>
            <a:r>
              <a:rPr lang="en-US" sz="1800" dirty="0"/>
              <a:t>But DQN’s codebook is trained with k-means clustering.</a:t>
            </a:r>
            <a:endParaRPr lang="fr-MA" sz="1800" dirty="0"/>
          </a:p>
          <a:p>
            <a:pPr marL="506935" lvl="1" indent="-214334">
              <a:buFont typeface="Arial" panose="020B0604020202020204" pitchFamily="34" charset="0"/>
              <a:buChar char="•"/>
            </a:pPr>
            <a:r>
              <a:rPr lang="en-US" sz="2000" dirty="0"/>
              <a:t>No exhaustive survey</a:t>
            </a:r>
          </a:p>
          <a:p>
            <a:pPr marL="506935" lvl="1" indent="-214334">
              <a:buFont typeface="Arial" panose="020B0604020202020204" pitchFamily="34" charset="0"/>
              <a:buChar char="•"/>
            </a:pPr>
            <a:endParaRPr lang="fr-MA" sz="2000" dirty="0"/>
          </a:p>
          <a:p>
            <a:pPr marL="506935" lvl="1" indent="-214334">
              <a:buFont typeface="Arial" panose="020B0604020202020204" pitchFamily="34" charset="0"/>
              <a:buChar char="•"/>
            </a:pPr>
            <a:r>
              <a:rPr lang="fr-MA" sz="2000" dirty="0" err="1"/>
              <a:t>we</a:t>
            </a:r>
            <a:r>
              <a:rPr lang="fr-MA" sz="2000" dirty="0"/>
              <a:t> </a:t>
            </a:r>
            <a:r>
              <a:rPr lang="fr-MA" sz="2000" dirty="0" err="1"/>
              <a:t>will</a:t>
            </a:r>
            <a:r>
              <a:rPr lang="fr-MA" sz="2000" dirty="0"/>
              <a:t> focus on state-of-the-art </a:t>
            </a:r>
            <a:r>
              <a:rPr lang="fr-MA" sz="2000" dirty="0" err="1"/>
              <a:t>deep-learning</a:t>
            </a:r>
            <a:r>
              <a:rPr lang="fr-MA" sz="2000" dirty="0"/>
              <a:t> </a:t>
            </a:r>
            <a:r>
              <a:rPr lang="fr-MA" sz="2000" dirty="0" err="1"/>
              <a:t>approaches</a:t>
            </a:r>
            <a:endParaRPr lang="fr-MA" sz="2000" dirty="0"/>
          </a:p>
          <a:p>
            <a:pPr marL="772104" lvl="2" indent="-214334">
              <a:buFont typeface="Arial" panose="020B0604020202020204" pitchFamily="34" charset="0"/>
              <a:buChar char="•"/>
            </a:pPr>
            <a:endParaRPr lang="fr-MA" sz="2000" dirty="0"/>
          </a:p>
          <a:p>
            <a:pPr marL="772104" lvl="2" indent="-214334">
              <a:buFont typeface="Arial" panose="020B0604020202020204" pitchFamily="34" charset="0"/>
              <a:buChar char="•"/>
            </a:pPr>
            <a:endParaRPr lang="en-US" sz="2000"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288</a:t>
            </a:fld>
            <a:endParaRPr lang="en-US" dirty="0"/>
          </a:p>
        </p:txBody>
      </p:sp>
      <p:sp>
        <p:nvSpPr>
          <p:cNvPr id="8" name="Rectangle 7">
            <a:extLst>
              <a:ext uri="{FF2B5EF4-FFF2-40B4-BE49-F238E27FC236}">
                <a16:creationId xmlns:a16="http://schemas.microsoft.com/office/drawing/2014/main" id="{6950F06C-0BB1-4596-A4E2-2EAFB1C2F464}"/>
              </a:ext>
            </a:extLst>
          </p:cNvPr>
          <p:cNvSpPr/>
          <p:nvPr/>
        </p:nvSpPr>
        <p:spPr>
          <a:xfrm>
            <a:off x="7427148" y="992526"/>
            <a:ext cx="1600759" cy="9532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2" name="Rounded Rectangle 7">
            <a:extLst>
              <a:ext uri="{FF2B5EF4-FFF2-40B4-BE49-F238E27FC236}">
                <a16:creationId xmlns:a16="http://schemas.microsoft.com/office/drawing/2014/main" id="{CC5FE35A-46EC-4237-BDAC-AED5AF756860}"/>
              </a:ext>
            </a:extLst>
          </p:cNvPr>
          <p:cNvSpPr/>
          <p:nvPr/>
        </p:nvSpPr>
        <p:spPr>
          <a:xfrm>
            <a:off x="7540299" y="1087130"/>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Wang-CVPR’16</a:t>
            </a:r>
          </a:p>
        </p:txBody>
      </p:sp>
      <p:sp>
        <p:nvSpPr>
          <p:cNvPr id="13" name="Rounded Rectangle 7">
            <a:extLst>
              <a:ext uri="{FF2B5EF4-FFF2-40B4-BE49-F238E27FC236}">
                <a16:creationId xmlns:a16="http://schemas.microsoft.com/office/drawing/2014/main" id="{7A355329-D01A-43F6-8C43-12EE501F2E1C}"/>
              </a:ext>
            </a:extLst>
          </p:cNvPr>
          <p:cNvSpPr/>
          <p:nvPr/>
        </p:nvSpPr>
        <p:spPr>
          <a:xfrm>
            <a:off x="7540299" y="1504906"/>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schemeClr val="bg1"/>
              </a:solidFill>
              <a:latin typeface="Gill Sans"/>
              <a:ea typeface="Gill Sans" charset="0"/>
              <a:cs typeface="Gill Sans" charset="0"/>
            </a:endParaRPr>
          </a:p>
          <a:p>
            <a:pPr marL="0" lvl="1" algn="ctr" defTabSz="457189">
              <a:lnSpc>
                <a:spcPct val="90000"/>
              </a:lnSpc>
              <a:defRPr/>
            </a:pPr>
            <a:r>
              <a:rPr lang="en-US" sz="1300" b="1" kern="0" dirty="0">
                <a:solidFill>
                  <a:prstClr val="white"/>
                </a:solidFill>
                <a:latin typeface="Gill Sans" charset="0"/>
                <a:ea typeface="Gill Sans" charset="0"/>
                <a:cs typeface="Gill Sans" charset="0"/>
              </a:rPr>
              <a:t>Cao-AAAI’16</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5" name="Title 1">
            <a:extLst>
              <a:ext uri="{FF2B5EF4-FFF2-40B4-BE49-F238E27FC236}">
                <a16:creationId xmlns:a16="http://schemas.microsoft.com/office/drawing/2014/main" id="{FB8D8F91-923D-4B95-A3EB-189D4B2FEBA7}"/>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80664032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2"/>
            <a:ext cx="8929738" cy="4833337"/>
          </a:xfrm>
        </p:spPr>
        <p:txBody>
          <a:bodyPr>
            <a:normAutofit/>
          </a:bodyPr>
          <a:lstStyle/>
          <a:p>
            <a:r>
              <a:rPr lang="en-US" sz="2400" dirty="0"/>
              <a:t>Supervised Learned Quantization</a:t>
            </a:r>
          </a:p>
          <a:p>
            <a:pPr marL="506935" lvl="1" indent="-214334">
              <a:buFont typeface="Arial" panose="020B0604020202020204" pitchFamily="34" charset="0"/>
              <a:buChar char="•"/>
            </a:pPr>
            <a:r>
              <a:rPr lang="en-US" sz="2000" dirty="0"/>
              <a:t>DPQ:</a:t>
            </a:r>
          </a:p>
          <a:p>
            <a:pPr marL="772104" lvl="2" indent="-214334">
              <a:buFont typeface="Arial" panose="020B0604020202020204" pitchFamily="34" charset="0"/>
              <a:buChar char="•"/>
            </a:pPr>
            <a:r>
              <a:rPr lang="fr-MA" sz="2000" dirty="0" err="1"/>
              <a:t>Learns</a:t>
            </a:r>
            <a:r>
              <a:rPr lang="fr-MA" sz="2000" dirty="0"/>
              <a:t> </a:t>
            </a:r>
            <a:r>
              <a:rPr lang="fr-MA" sz="2000" dirty="0" err="1"/>
              <a:t>centroids</a:t>
            </a:r>
            <a:r>
              <a:rPr lang="fr-MA" sz="2000" dirty="0"/>
              <a:t> and </a:t>
            </a:r>
            <a:r>
              <a:rPr lang="fr-MA" sz="2000" dirty="0" err="1"/>
              <a:t>parameters</a:t>
            </a:r>
            <a:r>
              <a:rPr lang="fr-MA" sz="2000" dirty="0"/>
              <a:t> end-to-end</a:t>
            </a:r>
          </a:p>
          <a:p>
            <a:pPr marL="772104" lvl="2" indent="-214334">
              <a:buFont typeface="Arial" panose="020B0604020202020204" pitchFamily="34" charset="0"/>
              <a:buChar char="•"/>
            </a:pPr>
            <a:r>
              <a:rPr lang="en-US" sz="2000" dirty="0"/>
              <a:t>Learns a cascade of two fully-connected layers followed by a </a:t>
            </a:r>
            <a:r>
              <a:rPr lang="en-US" sz="2000" dirty="0" err="1"/>
              <a:t>softmax</a:t>
            </a:r>
            <a:r>
              <a:rPr lang="en-US" sz="2000" dirty="0"/>
              <a:t> layer to determine a soft codeword assignment.</a:t>
            </a:r>
          </a:p>
          <a:p>
            <a:pPr marL="772104" lvl="2" indent="-214334">
              <a:buFont typeface="Arial" panose="020B0604020202020204" pitchFamily="34" charset="0"/>
              <a:buChar char="•"/>
            </a:pPr>
            <a:r>
              <a:rPr lang="en-US" sz="2000" dirty="0"/>
              <a:t>In contrast to original PQ, codeword assignment is no longer determined by distance between the original feature and codewords. </a:t>
            </a:r>
          </a:p>
          <a:p>
            <a:pPr marL="772104" lvl="2" indent="-214334">
              <a:buFont typeface="Arial" panose="020B0604020202020204" pitchFamily="34" charset="0"/>
              <a:buChar char="•"/>
            </a:pPr>
            <a:endParaRPr lang="en-US" sz="2000"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289</a:t>
            </a:fld>
            <a:endParaRPr lang="en-US" dirty="0"/>
          </a:p>
        </p:txBody>
      </p:sp>
      <p:sp>
        <p:nvSpPr>
          <p:cNvPr id="8" name="Rectangle 7">
            <a:extLst>
              <a:ext uri="{FF2B5EF4-FFF2-40B4-BE49-F238E27FC236}">
                <a16:creationId xmlns:a16="http://schemas.microsoft.com/office/drawing/2014/main" id="{6950F06C-0BB1-4596-A4E2-2EAFB1C2F464}"/>
              </a:ext>
            </a:extLst>
          </p:cNvPr>
          <p:cNvSpPr/>
          <p:nvPr/>
        </p:nvSpPr>
        <p:spPr>
          <a:xfrm>
            <a:off x="7427148" y="992526"/>
            <a:ext cx="1600759" cy="56109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2" name="Rounded Rectangle 7">
            <a:extLst>
              <a:ext uri="{FF2B5EF4-FFF2-40B4-BE49-F238E27FC236}">
                <a16:creationId xmlns:a16="http://schemas.microsoft.com/office/drawing/2014/main" id="{CC5FE35A-46EC-4237-BDAC-AED5AF756860}"/>
              </a:ext>
            </a:extLst>
          </p:cNvPr>
          <p:cNvSpPr/>
          <p:nvPr/>
        </p:nvSpPr>
        <p:spPr>
          <a:xfrm>
            <a:off x="7540299" y="1087130"/>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Klein-CVPR’19</a:t>
            </a:r>
          </a:p>
        </p:txBody>
      </p:sp>
      <p:sp>
        <p:nvSpPr>
          <p:cNvPr id="13" name="Title 1">
            <a:extLst>
              <a:ext uri="{FF2B5EF4-FFF2-40B4-BE49-F238E27FC236}">
                <a16:creationId xmlns:a16="http://schemas.microsoft.com/office/drawing/2014/main" id="{80584BC8-ED37-421E-80D2-0A2B02B213A7}"/>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3606408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1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Title 1">
            <a:extLst>
              <a:ext uri="{FF2B5EF4-FFF2-40B4-BE49-F238E27FC236}">
                <a16:creationId xmlns:a16="http://schemas.microsoft.com/office/drawing/2014/main" id="{89A06E96-1099-4730-8F8C-AB706C3A7CB0}"/>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7F3AB642-1FB8-4483-87A6-3BCFDFD49206}"/>
              </a:ext>
            </a:extLst>
          </p:cNvPr>
          <p:cNvSpPr>
            <a:spLocks noGrp="1"/>
          </p:cNvSpPr>
          <p:nvPr>
            <p:ph type="ftr" sz="quarter" idx="11"/>
          </p:nvPr>
        </p:nvSpPr>
        <p:spPr/>
        <p:txBody>
          <a:bodyPr/>
          <a:lstStyle/>
          <a:p>
            <a:r>
              <a:rPr lang="en-US"/>
              <a:t>Echihabi, Zoumpatianos, Palpanas - VLDB 2021</a:t>
            </a:r>
            <a:endParaRPr lang="en-CA" dirty="0"/>
          </a:p>
        </p:txBody>
      </p:sp>
      <p:sp>
        <p:nvSpPr>
          <p:cNvPr id="20" name="Rectangle 19">
            <a:extLst>
              <a:ext uri="{FF2B5EF4-FFF2-40B4-BE49-F238E27FC236}">
                <a16:creationId xmlns:a16="http://schemas.microsoft.com/office/drawing/2014/main" id="{554B0D10-6F74-4B8D-9EA0-3541F187DB7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3" name="Rectangle 22">
            <a:extLst>
              <a:ext uri="{FF2B5EF4-FFF2-40B4-BE49-F238E27FC236}">
                <a16:creationId xmlns:a16="http://schemas.microsoft.com/office/drawing/2014/main" id="{052A81F1-0B3F-4B09-B287-059FA6E98D6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9" name="Rounded Rectangle 12">
            <a:extLst>
              <a:ext uri="{FF2B5EF4-FFF2-40B4-BE49-F238E27FC236}">
                <a16:creationId xmlns:a16="http://schemas.microsoft.com/office/drawing/2014/main" id="{64012973-EDCC-4105-9305-ACE89DA7BD8E}"/>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numéro de diapositive 2">
            <a:extLst>
              <a:ext uri="{FF2B5EF4-FFF2-40B4-BE49-F238E27FC236}">
                <a16:creationId xmlns:a16="http://schemas.microsoft.com/office/drawing/2014/main" id="{76A57713-367E-4999-8155-DB44A5FF90A0}"/>
              </a:ext>
            </a:extLst>
          </p:cNvPr>
          <p:cNvSpPr>
            <a:spLocks noGrp="1"/>
          </p:cNvSpPr>
          <p:nvPr>
            <p:ph type="sldNum" sz="quarter" idx="12"/>
          </p:nvPr>
        </p:nvSpPr>
        <p:spPr/>
        <p:txBody>
          <a:bodyPr/>
          <a:lstStyle/>
          <a:p>
            <a:fld id="{B5C6C3C4-1F13-A745-94B4-FF34C1932FEB}" type="slidenum">
              <a:rPr lang="en-US" smtClean="0"/>
              <a:pPr/>
              <a:t>29</a:t>
            </a:fld>
            <a:endParaRPr lang="en-US" dirty="0"/>
          </a:p>
        </p:txBody>
      </p:sp>
    </p:spTree>
    <p:extLst>
      <p:ext uri="{BB962C8B-B14F-4D97-AF65-F5344CB8AC3E}">
        <p14:creationId xmlns:p14="http://schemas.microsoft.com/office/powerpoint/2010/main" val="347957656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290</a:t>
            </a:fld>
            <a:endParaRPr lang="en-US" dirty="0"/>
          </a:p>
        </p:txBody>
      </p:sp>
      <p:sp>
        <p:nvSpPr>
          <p:cNvPr id="8" name="Rectangle 7">
            <a:extLst>
              <a:ext uri="{FF2B5EF4-FFF2-40B4-BE49-F238E27FC236}">
                <a16:creationId xmlns:a16="http://schemas.microsoft.com/office/drawing/2014/main" id="{6950F06C-0BB1-4596-A4E2-2EAFB1C2F464}"/>
              </a:ext>
            </a:extLst>
          </p:cNvPr>
          <p:cNvSpPr/>
          <p:nvPr/>
        </p:nvSpPr>
        <p:spPr>
          <a:xfrm>
            <a:off x="7427148" y="992526"/>
            <a:ext cx="1600759" cy="55179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9" name="Rectangle 8">
            <a:extLst>
              <a:ext uri="{FF2B5EF4-FFF2-40B4-BE49-F238E27FC236}">
                <a16:creationId xmlns:a16="http://schemas.microsoft.com/office/drawing/2014/main" id="{D0A9C5F0-54C6-44D2-A644-C34F3D12773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2" name="Rounded Rectangle 7">
            <a:extLst>
              <a:ext uri="{FF2B5EF4-FFF2-40B4-BE49-F238E27FC236}">
                <a16:creationId xmlns:a16="http://schemas.microsoft.com/office/drawing/2014/main" id="{CC5FE35A-46EC-4237-BDAC-AED5AF756860}"/>
              </a:ext>
            </a:extLst>
          </p:cNvPr>
          <p:cNvSpPr/>
          <p:nvPr/>
        </p:nvSpPr>
        <p:spPr>
          <a:xfrm>
            <a:off x="7540299" y="1087130"/>
            <a:ext cx="1398655" cy="33001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Yu-ECCV’18</a:t>
            </a:r>
          </a:p>
        </p:txBody>
      </p:sp>
      <p:pic>
        <p:nvPicPr>
          <p:cNvPr id="7" name="Image 6">
            <a:extLst>
              <a:ext uri="{FF2B5EF4-FFF2-40B4-BE49-F238E27FC236}">
                <a16:creationId xmlns:a16="http://schemas.microsoft.com/office/drawing/2014/main" id="{AE78762B-31DF-462A-9BAE-5EE05B9C6F17}"/>
              </a:ext>
            </a:extLst>
          </p:cNvPr>
          <p:cNvPicPr>
            <a:picLocks noChangeAspect="1"/>
          </p:cNvPicPr>
          <p:nvPr/>
        </p:nvPicPr>
        <p:blipFill rotWithShape="1">
          <a:blip r:embed="rId3"/>
          <a:srcRect l="21628" t="35664" r="20349" b="12026"/>
          <a:stretch/>
        </p:blipFill>
        <p:spPr>
          <a:xfrm>
            <a:off x="1617827" y="4108417"/>
            <a:ext cx="5697372" cy="2728804"/>
          </a:xfrm>
          <a:prstGeom prst="rect">
            <a:avLst/>
          </a:prstGeom>
        </p:spPr>
      </p:pic>
      <p:sp>
        <p:nvSpPr>
          <p:cNvPr id="17" name="Content Placeholder 2">
            <a:extLst>
              <a:ext uri="{FF2B5EF4-FFF2-40B4-BE49-F238E27FC236}">
                <a16:creationId xmlns:a16="http://schemas.microsoft.com/office/drawing/2014/main" id="{238A3FCF-8D9F-4431-9D90-FD3AFEFA44E1}"/>
              </a:ext>
            </a:extLst>
          </p:cNvPr>
          <p:cNvSpPr txBox="1">
            <a:spLocks/>
          </p:cNvSpPr>
          <p:nvPr/>
        </p:nvSpPr>
        <p:spPr>
          <a:xfrm>
            <a:off x="95690" y="1664452"/>
            <a:ext cx="8929738" cy="4833337"/>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Supervised Learned Quantization</a:t>
            </a:r>
          </a:p>
          <a:p>
            <a:pPr marL="506935" lvl="1" indent="-214334">
              <a:buFont typeface="Arial" panose="020B0604020202020204" pitchFamily="34" charset="0"/>
              <a:buChar char="•"/>
            </a:pPr>
            <a:r>
              <a:rPr lang="en-US" sz="2000" dirty="0"/>
              <a:t>PQN:</a:t>
            </a:r>
          </a:p>
          <a:p>
            <a:pPr marL="772104" lvl="2" indent="-214334">
              <a:buFont typeface="Arial" panose="020B0604020202020204" pitchFamily="34" charset="0"/>
              <a:buChar char="•"/>
            </a:pPr>
            <a:r>
              <a:rPr lang="en-US" sz="2000" dirty="0"/>
              <a:t>Codewords are assigned based on similarity between the original features  and codewords</a:t>
            </a:r>
          </a:p>
          <a:p>
            <a:pPr marL="772104" lvl="2" indent="-214334">
              <a:buFont typeface="Arial" panose="020B0604020202020204" pitchFamily="34" charset="0"/>
              <a:buChar char="•"/>
            </a:pPr>
            <a:r>
              <a:rPr lang="en-US" sz="2000" dirty="0"/>
              <a:t>Less prone to over-fitting compared to DPQ due to the smaller number of parameters. </a:t>
            </a:r>
          </a:p>
        </p:txBody>
      </p:sp>
      <p:sp>
        <p:nvSpPr>
          <p:cNvPr id="14" name="Title 1">
            <a:extLst>
              <a:ext uri="{FF2B5EF4-FFF2-40B4-BE49-F238E27FC236}">
                <a16:creationId xmlns:a16="http://schemas.microsoft.com/office/drawing/2014/main" id="{C9F03256-F351-4B1E-B427-6AFCAE6F4D6A}"/>
              </a:ext>
            </a:extLst>
          </p:cNvPr>
          <p:cNvSpPr>
            <a:spLocks noGrp="1"/>
          </p:cNvSpPr>
          <p:nvPr>
            <p:ph type="title"/>
          </p:nvPr>
        </p:nvSpPr>
        <p:spPr>
          <a:xfrm>
            <a:off x="95250" y="506413"/>
            <a:ext cx="8928100"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323548371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3"/>
            <a:ext cx="8929738" cy="1066800"/>
          </a:xfrm>
        </p:spPr>
        <p:txBody>
          <a:bodyPr>
            <a:normAutofit/>
          </a:bodyPr>
          <a:lstStyle/>
          <a:p>
            <a:r>
              <a:rPr lang="en-US" dirty="0"/>
              <a:t>Unsupervised Learned Quantization</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291</a:t>
            </a:fld>
            <a:endParaRPr lang="en-US" dirty="0"/>
          </a:p>
        </p:txBody>
      </p:sp>
      <p:sp>
        <p:nvSpPr>
          <p:cNvPr id="6" name="Rectangle 5">
            <a:extLst>
              <a:ext uri="{FF2B5EF4-FFF2-40B4-BE49-F238E27FC236}">
                <a16:creationId xmlns:a16="http://schemas.microsoft.com/office/drawing/2014/main" id="{9FF85836-6884-4545-8423-6A093DF2526F}"/>
              </a:ext>
            </a:extLst>
          </p:cNvPr>
          <p:cNvSpPr/>
          <p:nvPr/>
        </p:nvSpPr>
        <p:spPr>
          <a:xfrm>
            <a:off x="7427148" y="992527"/>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4B6C0387-CA06-4182-96CD-6FBC46F1766A}"/>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315125ED-3056-4A9B-B04C-D9AED2A2BFAE}"/>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fr-MA" sz="1200" dirty="0" err="1">
                <a:solidFill>
                  <a:schemeClr val="bg1"/>
                </a:solidFill>
                <a:latin typeface="Gill Sans"/>
              </a:rPr>
              <a:t>Sablayrolles</a:t>
            </a:r>
            <a:r>
              <a:rPr lang="fr-MA" sz="1200" dirty="0">
                <a:solidFill>
                  <a:schemeClr val="bg1"/>
                </a:solidFill>
                <a:latin typeface="Gill Sans"/>
              </a:rPr>
              <a:t>-</a:t>
            </a:r>
            <a:r>
              <a:rPr lang="en-US" sz="1300" kern="0" dirty="0">
                <a:solidFill>
                  <a:prstClr val="white"/>
                </a:solidFill>
                <a:latin typeface="Gill Sans" charset="0"/>
                <a:ea typeface="Gill Sans" charset="0"/>
                <a:cs typeface="Gill Sans" charset="0"/>
              </a:rPr>
              <a:t>ICLR’19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0" name="Espace réservé du contenu 8">
            <a:extLst>
              <a:ext uri="{FF2B5EF4-FFF2-40B4-BE49-F238E27FC236}">
                <a16:creationId xmlns:a16="http://schemas.microsoft.com/office/drawing/2014/main" id="{F8D5F943-80E4-412C-B37B-6717455319ED}"/>
              </a:ext>
            </a:extLst>
          </p:cNvPr>
          <p:cNvSpPr txBox="1">
            <a:spLocks/>
          </p:cNvSpPr>
          <p:nvPr/>
        </p:nvSpPr>
        <p:spPr>
          <a:xfrm>
            <a:off x="642381" y="2186687"/>
            <a:ext cx="8195259" cy="391640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000" dirty="0"/>
              <a:t>Catalyst-Lattice</a:t>
            </a:r>
          </a:p>
          <a:p>
            <a:pPr lvl="1"/>
            <a:r>
              <a:rPr lang="en-US" sz="2000" dirty="0"/>
              <a:t>Idea: adapt the data to the quantizer rather than the opposite</a:t>
            </a:r>
          </a:p>
          <a:p>
            <a:pPr lvl="2"/>
            <a:r>
              <a:rPr lang="en-US" sz="2000" dirty="0"/>
              <a:t>Train a neural network that maps input features to a uniform output distribution on a unit hypersphere, making high-dimensional indexing more accurate</a:t>
            </a:r>
            <a:endParaRPr lang="fr-MA" sz="2000" dirty="0"/>
          </a:p>
        </p:txBody>
      </p:sp>
      <p:pic>
        <p:nvPicPr>
          <p:cNvPr id="15" name="Image 14" descr="Une image contenant texte&#10;&#10;Description générée automatiquement">
            <a:extLst>
              <a:ext uri="{FF2B5EF4-FFF2-40B4-BE49-F238E27FC236}">
                <a16:creationId xmlns:a16="http://schemas.microsoft.com/office/drawing/2014/main" id="{B70E72A5-A83C-4205-B22F-A252DF9E066F}"/>
              </a:ext>
            </a:extLst>
          </p:cNvPr>
          <p:cNvPicPr>
            <a:picLocks noChangeAspect="1"/>
          </p:cNvPicPr>
          <p:nvPr/>
        </p:nvPicPr>
        <p:blipFill rotWithShape="1">
          <a:blip r:embed="rId3"/>
          <a:srcRect l="28373" t="54268" r="24418" b="28039"/>
          <a:stretch/>
        </p:blipFill>
        <p:spPr>
          <a:xfrm>
            <a:off x="996375" y="4403461"/>
            <a:ext cx="8117404" cy="1616149"/>
          </a:xfrm>
          <a:prstGeom prst="rect">
            <a:avLst/>
          </a:prstGeom>
        </p:spPr>
      </p:pic>
      <p:sp>
        <p:nvSpPr>
          <p:cNvPr id="13" name="Title 1">
            <a:extLst>
              <a:ext uri="{FF2B5EF4-FFF2-40B4-BE49-F238E27FC236}">
                <a16:creationId xmlns:a16="http://schemas.microsoft.com/office/drawing/2014/main" id="{DA8649BC-1B08-423D-86C7-1C92E50764F3}"/>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167152213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3"/>
            <a:ext cx="8929738" cy="1066800"/>
          </a:xfrm>
        </p:spPr>
        <p:txBody>
          <a:bodyPr>
            <a:normAutofit/>
          </a:bodyPr>
          <a:lstStyle/>
          <a:p>
            <a:r>
              <a:rPr lang="en-US" dirty="0"/>
              <a:t>Unsupervised Learned Quantization</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292</a:t>
            </a:fld>
            <a:endParaRPr lang="en-US" dirty="0"/>
          </a:p>
        </p:txBody>
      </p:sp>
      <p:sp>
        <p:nvSpPr>
          <p:cNvPr id="6" name="Rectangle 5">
            <a:extLst>
              <a:ext uri="{FF2B5EF4-FFF2-40B4-BE49-F238E27FC236}">
                <a16:creationId xmlns:a16="http://schemas.microsoft.com/office/drawing/2014/main" id="{9FF85836-6884-4545-8423-6A093DF2526F}"/>
              </a:ext>
            </a:extLst>
          </p:cNvPr>
          <p:cNvSpPr/>
          <p:nvPr/>
        </p:nvSpPr>
        <p:spPr>
          <a:xfrm>
            <a:off x="7427148" y="992527"/>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4B6C0387-CA06-4182-96CD-6FBC46F1766A}"/>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315125ED-3056-4A9B-B04C-D9AED2A2BFAE}"/>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Morozov-ICCV’19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pic>
        <p:nvPicPr>
          <p:cNvPr id="11" name="Picture 2" descr="https://raw.githubusercontent.com/stanis-morozov/unq/master/images/model.png">
            <a:extLst>
              <a:ext uri="{FF2B5EF4-FFF2-40B4-BE49-F238E27FC236}">
                <a16:creationId xmlns:a16="http://schemas.microsoft.com/office/drawing/2014/main" id="{F77AF847-88B5-4082-A530-E93FE7474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172" y="4692367"/>
            <a:ext cx="6488203" cy="177473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C2437C4-9538-4609-9BA5-FD6D26A2DA3C}"/>
              </a:ext>
            </a:extLst>
          </p:cNvPr>
          <p:cNvSpPr txBox="1">
            <a:spLocks/>
          </p:cNvSpPr>
          <p:nvPr/>
        </p:nvSpPr>
        <p:spPr>
          <a:xfrm>
            <a:off x="30221" y="653243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S. Morozov</a:t>
            </a:r>
            <a:endParaRPr lang="en-US" sz="1200" dirty="0">
              <a:latin typeface="+mn-lt"/>
            </a:endParaRPr>
          </a:p>
        </p:txBody>
      </p:sp>
      <mc:AlternateContent xmlns:mc="http://schemas.openxmlformats.org/markup-compatibility/2006" xmlns:a14="http://schemas.microsoft.com/office/drawing/2010/main">
        <mc:Choice Requires="a14">
          <p:sp>
            <p:nvSpPr>
              <p:cNvPr id="16" name="Espace réservé du contenu 8">
                <a:extLst>
                  <a:ext uri="{FF2B5EF4-FFF2-40B4-BE49-F238E27FC236}">
                    <a16:creationId xmlns:a16="http://schemas.microsoft.com/office/drawing/2014/main" id="{1F8DC29F-9FDD-493F-B842-20091E50840C}"/>
                  </a:ext>
                </a:extLst>
              </p:cNvPr>
              <p:cNvSpPr txBox="1">
                <a:spLocks/>
              </p:cNvSpPr>
              <p:nvPr/>
            </p:nvSpPr>
            <p:spPr>
              <a:xfrm>
                <a:off x="642381" y="2186687"/>
                <a:ext cx="8195259" cy="391640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Unsupervised Neural Quantization (UNQ)</a:t>
                </a:r>
              </a:p>
              <a:p>
                <a:pPr lvl="1"/>
                <a:r>
                  <a:rPr lang="en-US" sz="2000" dirty="0"/>
                  <a:t>Idea: train multi-layer encoder/decoder in end-to-end fashion in unsupervised setup</a:t>
                </a:r>
              </a:p>
              <a:p>
                <a:r>
                  <a:rPr lang="en-US" sz="2400" dirty="0"/>
                  <a:t>UNQ Training Loss:</a:t>
                </a:r>
                <a14:m>
                  <m:oMath xmlns:m="http://schemas.openxmlformats.org/officeDocument/2006/math">
                    <m:r>
                      <a:rPr lang="en-CA" sz="2400" b="0" i="0" smtClean="0">
                        <a:latin typeface="Cambria Math" panose="02040503050406030204" pitchFamily="18" charset="0"/>
                      </a:rPr>
                      <m:t> </m:t>
                    </m:r>
                    <m:r>
                      <a:rPr lang="en-US" sz="2400" i="1" smtClean="0">
                        <a:latin typeface="Cambria Math" panose="02040503050406030204" pitchFamily="18" charset="0"/>
                      </a:rPr>
                      <m:t>𝐿</m:t>
                    </m:r>
                    <m:r>
                      <a:rPr lang="en-US" sz="240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1</m:t>
                        </m:r>
                      </m:sub>
                    </m:sSub>
                    <m:r>
                      <a:rPr lang="en-US" sz="2400" i="1">
                        <a:latin typeface="Cambria Math" panose="02040503050406030204" pitchFamily="18" charset="0"/>
                      </a:rPr>
                      <m:t>+</m:t>
                    </m:r>
                    <m:r>
                      <m:rPr>
                        <m:sty m:val="p"/>
                      </m:rPr>
                      <a:rPr lang="el-GR" sz="2400" i="1">
                        <a:latin typeface="Cambria Math" panose="02040503050406030204" pitchFamily="18" charset="0"/>
                      </a:rPr>
                      <m:t>α</m:t>
                    </m:r>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2</m:t>
                        </m:r>
                      </m:sub>
                    </m:sSub>
                    <m:r>
                      <a:rPr lang="en-US" sz="2400" i="1">
                        <a:latin typeface="Cambria Math" panose="02040503050406030204" pitchFamily="18" charset="0"/>
                      </a:rPr>
                      <m:t>+</m:t>
                    </m:r>
                    <m:r>
                      <m:rPr>
                        <m:sty m:val="p"/>
                      </m:rPr>
                      <a:rPr lang="el-GR" sz="2400" i="1">
                        <a:latin typeface="Cambria Math" panose="02040503050406030204" pitchFamily="18" charset="0"/>
                      </a:rPr>
                      <m:t>β</m:t>
                    </m:r>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3</m:t>
                        </m:r>
                      </m:sub>
                    </m:sSub>
                  </m:oMath>
                </a14:m>
                <a:endParaRPr lang="ru-RU" sz="2400" dirty="0"/>
              </a:p>
              <a:p>
                <a:pPr lvl="2"/>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1</m:t>
                        </m:r>
                      </m:sub>
                    </m:sSub>
                  </m:oMath>
                </a14:m>
                <a:r>
                  <a:rPr lang="en-US" sz="2000" dirty="0"/>
                  <a:t> </a:t>
                </a:r>
                <a:r>
                  <a:rPr lang="en-US" sz="2000" dirty="0">
                    <a:latin typeface="Yandex Sans Text Light"/>
                  </a:rPr>
                  <a:t>– reconstruction loss</a:t>
                </a:r>
              </a:p>
              <a:p>
                <a:pPr lvl="2"/>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2</m:t>
                        </m:r>
                      </m:sub>
                    </m:sSub>
                  </m:oMath>
                </a14:m>
                <a:r>
                  <a:rPr lang="en-US" sz="2000" dirty="0"/>
                  <a:t> </a:t>
                </a:r>
                <a:r>
                  <a:rPr lang="en-US" sz="2000" dirty="0">
                    <a:latin typeface="Yandex Sans Text Light"/>
                  </a:rPr>
                  <a:t>– triplet loss in compressed domain</a:t>
                </a:r>
              </a:p>
              <a:p>
                <a:pPr lvl="2"/>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3</m:t>
                        </m:r>
                      </m:sub>
                    </m:sSub>
                  </m:oMath>
                </a14:m>
                <a:r>
                  <a:rPr lang="en-US" sz="2000" dirty="0"/>
                  <a:t> </a:t>
                </a:r>
                <a:r>
                  <a:rPr lang="en-US" sz="2000" dirty="0">
                    <a:latin typeface="Yandex Sans Text Light"/>
                  </a:rPr>
                  <a:t>– enforces diversity among codebooks</a:t>
                </a:r>
              </a:p>
              <a:p>
                <a:pPr lvl="1"/>
                <a:endParaRPr lang="en-US" sz="2000" dirty="0"/>
              </a:p>
              <a:p>
                <a:endParaRPr lang="fr-MA" dirty="0"/>
              </a:p>
            </p:txBody>
          </p:sp>
        </mc:Choice>
        <mc:Fallback xmlns="">
          <p:sp>
            <p:nvSpPr>
              <p:cNvPr id="16" name="Espace réservé du contenu 8">
                <a:extLst>
                  <a:ext uri="{FF2B5EF4-FFF2-40B4-BE49-F238E27FC236}">
                    <a16:creationId xmlns:a16="http://schemas.microsoft.com/office/drawing/2014/main" id="{1F8DC29F-9FDD-493F-B842-20091E50840C}"/>
                  </a:ext>
                </a:extLst>
              </p:cNvPr>
              <p:cNvSpPr txBox="1">
                <a:spLocks noRot="1" noChangeAspect="1" noMove="1" noResize="1" noEditPoints="1" noAdjustHandles="1" noChangeArrowheads="1" noChangeShapeType="1" noTextEdit="1"/>
              </p:cNvSpPr>
              <p:nvPr/>
            </p:nvSpPr>
            <p:spPr>
              <a:xfrm>
                <a:off x="642381" y="2186687"/>
                <a:ext cx="8195259" cy="3916401"/>
              </a:xfrm>
              <a:prstGeom prst="rect">
                <a:avLst/>
              </a:prstGeom>
              <a:blipFill>
                <a:blip r:embed="rId4"/>
                <a:stretch>
                  <a:fillRect t="-1246" r="-297"/>
                </a:stretch>
              </a:blipFill>
            </p:spPr>
            <p:txBody>
              <a:bodyPr/>
              <a:lstStyle/>
              <a:p>
                <a:r>
                  <a:rPr lang="fr-MA">
                    <a:noFill/>
                  </a:rPr>
                  <a:t> </a:t>
                </a:r>
              </a:p>
            </p:txBody>
          </p:sp>
        </mc:Fallback>
      </mc:AlternateContent>
      <p:sp>
        <p:nvSpPr>
          <p:cNvPr id="15" name="Title 1">
            <a:extLst>
              <a:ext uri="{FF2B5EF4-FFF2-40B4-BE49-F238E27FC236}">
                <a16:creationId xmlns:a16="http://schemas.microsoft.com/office/drawing/2014/main" id="{68393ED1-BBC3-4744-BDD8-B15FB135F142}"/>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Tree>
    <p:extLst>
      <p:ext uri="{BB962C8B-B14F-4D97-AF65-F5344CB8AC3E}">
        <p14:creationId xmlns:p14="http://schemas.microsoft.com/office/powerpoint/2010/main" val="199920409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3"/>
            <a:ext cx="8929738" cy="1066800"/>
          </a:xfrm>
        </p:spPr>
        <p:txBody>
          <a:bodyPr>
            <a:normAutofit/>
          </a:bodyPr>
          <a:lstStyle/>
          <a:p>
            <a:r>
              <a:rPr lang="en-US" dirty="0"/>
              <a:t>Learned Quantization Techniques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293</a:t>
            </a:fld>
            <a:endParaRPr lang="en-US" dirty="0"/>
          </a:p>
        </p:txBody>
      </p:sp>
      <p:sp>
        <p:nvSpPr>
          <p:cNvPr id="6" name="Rectangle 5">
            <a:extLst>
              <a:ext uri="{FF2B5EF4-FFF2-40B4-BE49-F238E27FC236}">
                <a16:creationId xmlns:a16="http://schemas.microsoft.com/office/drawing/2014/main" id="{9FF85836-6884-4545-8423-6A093DF2526F}"/>
              </a:ext>
            </a:extLst>
          </p:cNvPr>
          <p:cNvSpPr/>
          <p:nvPr/>
        </p:nvSpPr>
        <p:spPr>
          <a:xfrm>
            <a:off x="7427148" y="992527"/>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4B6C0387-CA06-4182-96CD-6FBC46F1766A}"/>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315125ED-3056-4A9B-B04C-D9AED2A2BFAE}"/>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Morozov-ICCV’19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pic>
        <p:nvPicPr>
          <p:cNvPr id="14" name="Image 13" descr="Une image contenant table&#10;&#10;Description générée automatiquement">
            <a:extLst>
              <a:ext uri="{FF2B5EF4-FFF2-40B4-BE49-F238E27FC236}">
                <a16:creationId xmlns:a16="http://schemas.microsoft.com/office/drawing/2014/main" id="{70DD15EE-9C85-4675-A9C8-D159BF47927F}"/>
              </a:ext>
            </a:extLst>
          </p:cNvPr>
          <p:cNvPicPr>
            <a:picLocks noChangeAspect="1"/>
          </p:cNvPicPr>
          <p:nvPr/>
        </p:nvPicPr>
        <p:blipFill rotWithShape="1">
          <a:blip r:embed="rId2"/>
          <a:srcRect l="32010" t="38166" r="16139" b="21033"/>
          <a:stretch/>
        </p:blipFill>
        <p:spPr>
          <a:xfrm>
            <a:off x="777689" y="2541615"/>
            <a:ext cx="7588622" cy="3206543"/>
          </a:xfrm>
          <a:prstGeom prst="rect">
            <a:avLst/>
          </a:prstGeom>
        </p:spPr>
      </p:pic>
      <p:sp>
        <p:nvSpPr>
          <p:cNvPr id="16" name="Espace réservé du contenu 8">
            <a:extLst>
              <a:ext uri="{FF2B5EF4-FFF2-40B4-BE49-F238E27FC236}">
                <a16:creationId xmlns:a16="http://schemas.microsoft.com/office/drawing/2014/main" id="{14587151-AFD4-490B-B6F2-98DB69336540}"/>
              </a:ext>
            </a:extLst>
          </p:cNvPr>
          <p:cNvSpPr txBox="1">
            <a:spLocks/>
          </p:cNvSpPr>
          <p:nvPr/>
        </p:nvSpPr>
        <p:spPr>
          <a:xfrm>
            <a:off x="642381" y="2186687"/>
            <a:ext cx="8195259" cy="3916401"/>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800" dirty="0"/>
              <a:t>UNQ vs. Catalyst-Lattice[1] and LSQ[2]</a:t>
            </a:r>
            <a:endParaRPr lang="fr-MA" dirty="0"/>
          </a:p>
        </p:txBody>
      </p:sp>
      <p:sp>
        <p:nvSpPr>
          <p:cNvPr id="22" name="ZoneTexte 21">
            <a:extLst>
              <a:ext uri="{FF2B5EF4-FFF2-40B4-BE49-F238E27FC236}">
                <a16:creationId xmlns:a16="http://schemas.microsoft.com/office/drawing/2014/main" id="{25863713-49FE-4123-9B00-184592FD9E4C}"/>
              </a:ext>
            </a:extLst>
          </p:cNvPr>
          <p:cNvSpPr txBox="1"/>
          <p:nvPr/>
        </p:nvSpPr>
        <p:spPr>
          <a:xfrm>
            <a:off x="306360" y="6027921"/>
            <a:ext cx="8736968" cy="646331"/>
          </a:xfrm>
          <a:prstGeom prst="rect">
            <a:avLst/>
          </a:prstGeom>
          <a:noFill/>
        </p:spPr>
        <p:txBody>
          <a:bodyPr wrap="square">
            <a:spAutoFit/>
          </a:bodyPr>
          <a:lstStyle/>
          <a:p>
            <a:r>
              <a:rPr lang="en-US" sz="1200" dirty="0">
                <a:latin typeface="Yandex Sans Text Light"/>
              </a:rPr>
              <a:t>[1] Alexandre </a:t>
            </a:r>
            <a:r>
              <a:rPr lang="en-US" sz="1200" dirty="0" err="1">
                <a:latin typeface="Yandex Sans Text Light"/>
              </a:rPr>
              <a:t>Sablayrolles</a:t>
            </a:r>
            <a:r>
              <a:rPr lang="en-US" sz="1200" dirty="0">
                <a:latin typeface="Yandex Sans Text Light"/>
              </a:rPr>
              <a:t>, Matthijs </a:t>
            </a:r>
            <a:r>
              <a:rPr lang="en-US" sz="1200" dirty="0" err="1">
                <a:latin typeface="Yandex Sans Text Light"/>
              </a:rPr>
              <a:t>Douze</a:t>
            </a:r>
            <a:r>
              <a:rPr lang="en-US" sz="1200" dirty="0">
                <a:latin typeface="Yandex Sans Text Light"/>
              </a:rPr>
              <a:t>, Cordelia Schmid and </a:t>
            </a:r>
            <a:r>
              <a:rPr lang="en-US" sz="1200" dirty="0" err="1">
                <a:latin typeface="Yandex Sans Text Light"/>
              </a:rPr>
              <a:t>Herv</a:t>
            </a:r>
            <a:r>
              <a:rPr lang="en-US" sz="1200" dirty="0" err="1">
                <a:latin typeface="Yandex Sans Text Light"/>
                <a:ea typeface="Cambria Math" panose="02040503050406030204" pitchFamily="18" charset="0"/>
              </a:rPr>
              <a:t>é</a:t>
            </a:r>
            <a:r>
              <a:rPr lang="en-US" sz="1200" dirty="0">
                <a:latin typeface="Yandex Sans Text Light"/>
                <a:ea typeface="Cambria Math" panose="02040503050406030204" pitchFamily="18" charset="0"/>
              </a:rPr>
              <a:t> </a:t>
            </a:r>
            <a:r>
              <a:rPr lang="en-US" sz="1200" dirty="0" err="1">
                <a:latin typeface="Yandex Sans Text Light"/>
                <a:ea typeface="Cambria Math" panose="02040503050406030204" pitchFamily="18" charset="0"/>
              </a:rPr>
              <a:t>Jégou</a:t>
            </a:r>
            <a:r>
              <a:rPr lang="en-US" sz="1200" dirty="0">
                <a:latin typeface="Yandex Sans Text Light"/>
                <a:ea typeface="Cambria Math" panose="02040503050406030204" pitchFamily="18" charset="0"/>
              </a:rPr>
              <a:t>. Spreading vectors for similarity search. ICLR’19</a:t>
            </a:r>
          </a:p>
          <a:p>
            <a:r>
              <a:rPr lang="en-US" sz="1200" dirty="0">
                <a:latin typeface="Yandex Sans Text Light"/>
                <a:ea typeface="Cambria Math" panose="02040503050406030204" pitchFamily="18" charset="0"/>
              </a:rPr>
              <a:t>[2] </a:t>
            </a:r>
            <a:r>
              <a:rPr lang="en-US" sz="1200" dirty="0">
                <a:latin typeface="Yandex Sans Text Light"/>
              </a:rPr>
              <a:t>Julieta Martinez, </a:t>
            </a:r>
            <a:r>
              <a:rPr lang="en-US" sz="1200" dirty="0" err="1">
                <a:latin typeface="Yandex Sans Text Light"/>
              </a:rPr>
              <a:t>Shobhit</a:t>
            </a:r>
            <a:r>
              <a:rPr lang="en-US" sz="1200" dirty="0">
                <a:latin typeface="Yandex Sans Text Light"/>
              </a:rPr>
              <a:t> </a:t>
            </a:r>
            <a:r>
              <a:rPr lang="en-US" sz="1200" dirty="0" err="1">
                <a:latin typeface="Yandex Sans Text Light"/>
              </a:rPr>
              <a:t>Zakhmi</a:t>
            </a:r>
            <a:r>
              <a:rPr lang="en-US" sz="1200" dirty="0">
                <a:latin typeface="Yandex Sans Text Light"/>
              </a:rPr>
              <a:t>, Holger H. </a:t>
            </a:r>
            <a:r>
              <a:rPr lang="en-US" sz="1200" dirty="0" err="1">
                <a:latin typeface="Yandex Sans Text Light"/>
              </a:rPr>
              <a:t>Hoos</a:t>
            </a:r>
            <a:r>
              <a:rPr lang="en-US" sz="1200" dirty="0">
                <a:latin typeface="Yandex Sans Text Light"/>
              </a:rPr>
              <a:t>, and James J. Little. LSQ++: lower running time and higher recall in multi-codebook quantization, ECCV’2018</a:t>
            </a:r>
            <a:endParaRPr lang="ru-RU" sz="1200" dirty="0">
              <a:latin typeface="Yandex Sans Text Light"/>
            </a:endParaRPr>
          </a:p>
        </p:txBody>
      </p:sp>
      <p:sp>
        <p:nvSpPr>
          <p:cNvPr id="23" name="Title 1">
            <a:extLst>
              <a:ext uri="{FF2B5EF4-FFF2-40B4-BE49-F238E27FC236}">
                <a16:creationId xmlns:a16="http://schemas.microsoft.com/office/drawing/2014/main" id="{EC84EA64-CF9F-44DF-8B5F-513E4FEE9638}"/>
              </a:ext>
            </a:extLst>
          </p:cNvPr>
          <p:cNvSpPr txBox="1">
            <a:spLocks/>
          </p:cNvSpPr>
          <p:nvPr/>
        </p:nvSpPr>
        <p:spPr>
          <a:xfrm>
            <a:off x="7453917" y="171585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S. Morozov</a:t>
            </a:r>
            <a:endParaRPr lang="en-US" sz="1200" dirty="0">
              <a:latin typeface="+mn-lt"/>
            </a:endParaRPr>
          </a:p>
        </p:txBody>
      </p:sp>
      <p:sp>
        <p:nvSpPr>
          <p:cNvPr id="17" name="Title 1">
            <a:extLst>
              <a:ext uri="{FF2B5EF4-FFF2-40B4-BE49-F238E27FC236}">
                <a16:creationId xmlns:a16="http://schemas.microsoft.com/office/drawing/2014/main" id="{6E331994-EB02-467F-8223-14DEEECC28E0}"/>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a:t>
            </a:r>
            <a:endParaRPr lang="en-US" dirty="0">
              <a:solidFill>
                <a:srgbClr val="7030A0"/>
              </a:solidFill>
            </a:endParaRPr>
          </a:p>
        </p:txBody>
      </p:sp>
      <p:sp>
        <p:nvSpPr>
          <p:cNvPr id="18" name="Title 1">
            <a:extLst>
              <a:ext uri="{FF2B5EF4-FFF2-40B4-BE49-F238E27FC236}">
                <a16:creationId xmlns:a16="http://schemas.microsoft.com/office/drawing/2014/main" id="{DE68B113-262B-4926-BE04-425CE467B4EF}"/>
              </a:ext>
            </a:extLst>
          </p:cNvPr>
          <p:cNvSpPr txBox="1">
            <a:spLocks/>
          </p:cNvSpPr>
          <p:nvPr/>
        </p:nvSpPr>
        <p:spPr>
          <a:xfrm>
            <a:off x="30221" y="653243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S. Morozov</a:t>
            </a:r>
            <a:endParaRPr lang="en-US" sz="1200" dirty="0">
              <a:latin typeface="+mn-lt"/>
            </a:endParaRPr>
          </a:p>
        </p:txBody>
      </p:sp>
    </p:spTree>
    <p:extLst>
      <p:ext uri="{BB962C8B-B14F-4D97-AF65-F5344CB8AC3E}">
        <p14:creationId xmlns:p14="http://schemas.microsoft.com/office/powerpoint/2010/main" val="374560658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95690" y="1664453"/>
            <a:ext cx="8929738" cy="4686634"/>
          </a:xfrm>
        </p:spPr>
        <p:txBody>
          <a:bodyPr/>
          <a:lstStyle/>
          <a:p>
            <a:pPr lvl="1"/>
            <a:endParaRPr lang="en-US" dirty="0"/>
          </a:p>
          <a:p>
            <a:r>
              <a:rPr lang="en-US" dirty="0"/>
              <a:t>learn compact similarity-preserving representations</a:t>
            </a:r>
          </a:p>
          <a:p>
            <a:r>
              <a:rPr lang="en-US" dirty="0"/>
              <a:t>use those for</a:t>
            </a:r>
          </a:p>
          <a:p>
            <a:pPr lvl="1"/>
            <a:r>
              <a:rPr lang="en-US" dirty="0"/>
              <a:t>similarity search</a:t>
            </a:r>
          </a:p>
          <a:p>
            <a:pPr lvl="1"/>
            <a:r>
              <a:rPr lang="en-US" dirty="0"/>
              <a:t>classification</a:t>
            </a:r>
          </a:p>
          <a:p>
            <a:pPr lvl="1"/>
            <a:r>
              <a:rPr lang="en-US" dirty="0"/>
              <a:t>clustering</a:t>
            </a:r>
          </a:p>
          <a:p>
            <a:pPr lvl="1"/>
            <a:r>
              <a:rPr lang="en-US" dirty="0"/>
              <a:t>…</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294</a:t>
            </a:fld>
            <a:endParaRPr lang="en-US" dirty="0"/>
          </a:p>
        </p:txBody>
      </p:sp>
    </p:spTree>
    <p:extLst>
      <p:ext uri="{BB962C8B-B14F-4D97-AF65-F5344CB8AC3E}">
        <p14:creationId xmlns:p14="http://schemas.microsoft.com/office/powerpoint/2010/main" val="101656553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18052" y="1664453"/>
            <a:ext cx="9005965" cy="4686634"/>
          </a:xfrm>
        </p:spPr>
        <p:txBody>
          <a:bodyPr>
            <a:normAutofit/>
          </a:bodyPr>
          <a:lstStyle/>
          <a:p>
            <a:r>
              <a:rPr lang="en-US" sz="2000" dirty="0"/>
              <a:t>GRAIL</a:t>
            </a:r>
          </a:p>
          <a:p>
            <a:pPr lvl="1"/>
            <a:r>
              <a:rPr lang="en-US" sz="2000" dirty="0"/>
              <a:t>learns representations that preserve a user-defined comparison function</a:t>
            </a:r>
          </a:p>
          <a:p>
            <a:pPr lvl="1"/>
            <a:r>
              <a:rPr lang="en-US" sz="2000" dirty="0"/>
              <a:t>for a given comparison function:</a:t>
            </a:r>
          </a:p>
          <a:p>
            <a:pPr lvl="2"/>
            <a:r>
              <a:rPr lang="en-US" sz="1800" dirty="0">
                <a:effectLst/>
                <a:latin typeface="Arial" panose="020B0604020202020204" pitchFamily="34" charset="0"/>
              </a:rPr>
              <a:t>extracts landmark series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using clustering</a:t>
            </a:r>
          </a:p>
          <a:p>
            <a:pPr lvl="2"/>
            <a:r>
              <a:rPr lang="en-US" sz="1800" dirty="0">
                <a:effectLst/>
                <a:latin typeface="Arial" panose="020B0604020202020204" pitchFamily="34" charset="0"/>
              </a:rPr>
              <a:t>optimizes parameters</a:t>
            </a:r>
          </a:p>
          <a:p>
            <a:pPr lvl="2"/>
            <a:r>
              <a:rPr lang="en-US" sz="1800" dirty="0">
                <a:effectLst/>
                <a:latin typeface="Arial" panose="020B0604020202020204" pitchFamily="34" charset="0"/>
              </a:rPr>
              <a:t>exploits approximations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for kernel methods to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construct representations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by expressing each series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as a combination of the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landmark </a:t>
            </a:r>
            <a:r>
              <a:rPr lang="en-US" sz="1800" dirty="0">
                <a:latin typeface="Arial" panose="020B0604020202020204" pitchFamily="34" charset="0"/>
              </a:rPr>
              <a:t>s</a:t>
            </a:r>
            <a:r>
              <a:rPr lang="en-US" sz="1800" dirty="0">
                <a:effectLst/>
                <a:latin typeface="Arial" panose="020B0604020202020204" pitchFamily="34" charset="0"/>
              </a:rPr>
              <a:t>eries</a:t>
            </a:r>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295</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 - PVLDB’19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Title 1">
            <a:extLst>
              <a:ext uri="{FF2B5EF4-FFF2-40B4-BE49-F238E27FC236}">
                <a16:creationId xmlns:a16="http://schemas.microsoft.com/office/drawing/2014/main" id="{48B7E052-D69E-41E2-95AD-ABC764212DB8}"/>
              </a:ext>
            </a:extLst>
          </p:cNvPr>
          <p:cNvSpPr txBox="1">
            <a:spLocks/>
          </p:cNvSpPr>
          <p:nvPr/>
        </p:nvSpPr>
        <p:spPr>
          <a:xfrm>
            <a:off x="0" y="6608622"/>
            <a:ext cx="1547219" cy="304787"/>
          </a:xfrm>
          <a:prstGeom prst="rect">
            <a:avLst/>
          </a:prstGeom>
        </p:spPr>
        <p:txBody>
          <a:bodyPr vert="horz" anchor="ctr">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J. </a:t>
            </a:r>
            <a:r>
              <a:rPr lang="en-US" altLang="zh-CN" sz="1200" dirty="0" err="1">
                <a:latin typeface="+mn-lt"/>
              </a:rPr>
              <a:t>Paparrizos</a:t>
            </a:r>
            <a:endParaRPr lang="en-US" sz="1200" dirty="0">
              <a:latin typeface="+mn-lt"/>
            </a:endParaRPr>
          </a:p>
        </p:txBody>
      </p:sp>
      <p:pic>
        <p:nvPicPr>
          <p:cNvPr id="471" name="Picture 470">
            <a:extLst>
              <a:ext uri="{FF2B5EF4-FFF2-40B4-BE49-F238E27FC236}">
                <a16:creationId xmlns:a16="http://schemas.microsoft.com/office/drawing/2014/main" id="{29792CBF-BF66-436C-974A-F9E05A53C4A5}"/>
              </a:ext>
            </a:extLst>
          </p:cNvPr>
          <p:cNvPicPr>
            <a:picLocks noChangeAspect="1"/>
          </p:cNvPicPr>
          <p:nvPr/>
        </p:nvPicPr>
        <p:blipFill>
          <a:blip r:embed="rId3"/>
          <a:stretch>
            <a:fillRect/>
          </a:stretch>
        </p:blipFill>
        <p:spPr>
          <a:xfrm>
            <a:off x="3830125" y="2700236"/>
            <a:ext cx="5254275" cy="3899743"/>
          </a:xfrm>
          <a:prstGeom prst="rect">
            <a:avLst/>
          </a:prstGeom>
        </p:spPr>
      </p:pic>
    </p:spTree>
    <p:extLst>
      <p:ext uri="{BB962C8B-B14F-4D97-AF65-F5344CB8AC3E}">
        <p14:creationId xmlns:p14="http://schemas.microsoft.com/office/powerpoint/2010/main" val="3178928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18053" y="1664453"/>
            <a:ext cx="8929738" cy="4686634"/>
          </a:xfrm>
        </p:spPr>
        <p:txBody>
          <a:bodyPr>
            <a:normAutofit/>
          </a:bodyPr>
          <a:lstStyle/>
          <a:p>
            <a:r>
              <a:rPr lang="en-US" sz="2000" dirty="0"/>
              <a:t>GRAIL</a:t>
            </a:r>
          </a:p>
          <a:p>
            <a:pPr lvl="1"/>
            <a:r>
              <a:rPr lang="en-US" sz="1800" dirty="0"/>
              <a:t>uses the learned representations for querying, classification, clustering, … </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296</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 - PVLDB’19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Title 1">
            <a:extLst>
              <a:ext uri="{FF2B5EF4-FFF2-40B4-BE49-F238E27FC236}">
                <a16:creationId xmlns:a16="http://schemas.microsoft.com/office/drawing/2014/main" id="{48B7E052-D69E-41E2-95AD-ABC764212DB8}"/>
              </a:ext>
            </a:extLst>
          </p:cNvPr>
          <p:cNvSpPr txBox="1">
            <a:spLocks/>
          </p:cNvSpPr>
          <p:nvPr/>
        </p:nvSpPr>
        <p:spPr>
          <a:xfrm>
            <a:off x="0" y="6608622"/>
            <a:ext cx="1547219" cy="304787"/>
          </a:xfrm>
          <a:prstGeom prst="rect">
            <a:avLst/>
          </a:prstGeom>
        </p:spPr>
        <p:txBody>
          <a:bodyPr vert="horz" anchor="ctr">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J. </a:t>
            </a:r>
            <a:r>
              <a:rPr lang="en-US" altLang="zh-CN" sz="1200" dirty="0" err="1">
                <a:latin typeface="+mn-lt"/>
              </a:rPr>
              <a:t>Paparrizos</a:t>
            </a:r>
            <a:endParaRPr lang="en-US" sz="1200" dirty="0">
              <a:latin typeface="+mn-lt"/>
            </a:endParaRPr>
          </a:p>
        </p:txBody>
      </p:sp>
      <p:pic>
        <p:nvPicPr>
          <p:cNvPr id="10" name="Picture 9">
            <a:extLst>
              <a:ext uri="{FF2B5EF4-FFF2-40B4-BE49-F238E27FC236}">
                <a16:creationId xmlns:a16="http://schemas.microsoft.com/office/drawing/2014/main" id="{AFF57585-798A-4BC4-ADCC-630D67650568}"/>
              </a:ext>
            </a:extLst>
          </p:cNvPr>
          <p:cNvPicPr>
            <a:picLocks noChangeAspect="1"/>
          </p:cNvPicPr>
          <p:nvPr/>
        </p:nvPicPr>
        <p:blipFill>
          <a:blip r:embed="rId3"/>
          <a:stretch>
            <a:fillRect/>
          </a:stretch>
        </p:blipFill>
        <p:spPr>
          <a:xfrm>
            <a:off x="1446424" y="2758264"/>
            <a:ext cx="6072996" cy="3850358"/>
          </a:xfrm>
          <a:prstGeom prst="rect">
            <a:avLst/>
          </a:prstGeom>
        </p:spPr>
      </p:pic>
    </p:spTree>
    <p:extLst>
      <p:ext uri="{BB962C8B-B14F-4D97-AF65-F5344CB8AC3E}">
        <p14:creationId xmlns:p14="http://schemas.microsoft.com/office/powerpoint/2010/main" val="190239357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novel autoencoder architecture </a:t>
            </a:r>
          </a:p>
          <a:p>
            <a:pPr lvl="1"/>
            <a:r>
              <a:rPr lang="en-US" sz="1800" dirty="0"/>
              <a:t>learns deep embedding approximations</a:t>
            </a:r>
          </a:p>
          <a:p>
            <a:pPr lvl="1"/>
            <a:r>
              <a:rPr lang="en-US" sz="1800" dirty="0"/>
              <a:t>uses those for similarity search</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297</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426689580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novel autoencoder architecture </a:t>
            </a:r>
          </a:p>
          <a:p>
            <a:pPr lvl="1"/>
            <a:r>
              <a:rPr lang="en-US" sz="1800" dirty="0"/>
              <a:t>learns deep embedding approximations</a:t>
            </a:r>
          </a:p>
          <a:p>
            <a:pPr lvl="1"/>
            <a:r>
              <a:rPr lang="en-US" sz="1800" dirty="0"/>
              <a:t>uses those for similarity search</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298</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Rectangle 8">
            <a:extLst>
              <a:ext uri="{FF2B5EF4-FFF2-40B4-BE49-F238E27FC236}">
                <a16:creationId xmlns:a16="http://schemas.microsoft.com/office/drawing/2014/main" id="{447DB4EF-8FF8-4901-BCDF-7B925E2648F3}"/>
              </a:ext>
            </a:extLst>
          </p:cNvPr>
          <p:cNvSpPr/>
          <p:nvPr/>
        </p:nvSpPr>
        <p:spPr>
          <a:xfrm>
            <a:off x="2819512" y="3208482"/>
            <a:ext cx="1980000" cy="1980000"/>
          </a:xfrm>
          <a:prstGeom prst="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nvGrpSpPr>
          <p:cNvPr id="10" name="Group 9">
            <a:extLst>
              <a:ext uri="{FF2B5EF4-FFF2-40B4-BE49-F238E27FC236}">
                <a16:creationId xmlns:a16="http://schemas.microsoft.com/office/drawing/2014/main" id="{1F970B24-B93D-4308-AB15-3F16943D13F1}"/>
              </a:ext>
            </a:extLst>
          </p:cNvPr>
          <p:cNvGrpSpPr>
            <a:grpSpLocks noChangeAspect="1"/>
          </p:cNvGrpSpPr>
          <p:nvPr/>
        </p:nvGrpSpPr>
        <p:grpSpPr>
          <a:xfrm>
            <a:off x="250962" y="3429000"/>
            <a:ext cx="7173351" cy="1771741"/>
            <a:chOff x="746708" y="359765"/>
            <a:chExt cx="6018868" cy="1486596"/>
          </a:xfrm>
        </p:grpSpPr>
        <p:grpSp>
          <p:nvGrpSpPr>
            <p:cNvPr id="11" name="Group 10">
              <a:extLst>
                <a:ext uri="{FF2B5EF4-FFF2-40B4-BE49-F238E27FC236}">
                  <a16:creationId xmlns:a16="http://schemas.microsoft.com/office/drawing/2014/main" id="{AFAE48BD-2FFC-4FA4-B265-9ED81E8A49A5}"/>
                </a:ext>
              </a:extLst>
            </p:cNvPr>
            <p:cNvGrpSpPr/>
            <p:nvPr/>
          </p:nvGrpSpPr>
          <p:grpSpPr>
            <a:xfrm>
              <a:off x="746708" y="359765"/>
              <a:ext cx="5997779" cy="1486596"/>
              <a:chOff x="-132143" y="-1571"/>
              <a:chExt cx="5997779" cy="1365019"/>
            </a:xfrm>
          </p:grpSpPr>
          <p:grpSp>
            <p:nvGrpSpPr>
              <p:cNvPr id="18" name="Group 17">
                <a:extLst>
                  <a:ext uri="{FF2B5EF4-FFF2-40B4-BE49-F238E27FC236}">
                    <a16:creationId xmlns:a16="http://schemas.microsoft.com/office/drawing/2014/main" id="{850EA7B7-D381-4CAF-909D-F358D68F0D7E}"/>
                  </a:ext>
                </a:extLst>
              </p:cNvPr>
              <p:cNvGrpSpPr/>
              <p:nvPr/>
            </p:nvGrpSpPr>
            <p:grpSpPr>
              <a:xfrm>
                <a:off x="-132143" y="0"/>
                <a:ext cx="1605185" cy="1136806"/>
                <a:chOff x="416043" y="72558"/>
                <a:chExt cx="5733875" cy="4060784"/>
              </a:xfrm>
            </p:grpSpPr>
            <p:cxnSp>
              <p:nvCxnSpPr>
                <p:cNvPr id="48" name="直接箭头连接符 25">
                  <a:extLst>
                    <a:ext uri="{FF2B5EF4-FFF2-40B4-BE49-F238E27FC236}">
                      <a16:creationId xmlns:a16="http://schemas.microsoft.com/office/drawing/2014/main" id="{E994353C-2689-4A6A-8605-C0C086795552}"/>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10">
                  <a:extLst>
                    <a:ext uri="{FF2B5EF4-FFF2-40B4-BE49-F238E27FC236}">
                      <a16:creationId xmlns:a16="http://schemas.microsoft.com/office/drawing/2014/main" id="{D784F8C7-BF88-4ED6-9036-BCA594657E02}"/>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sp>
              <p:nvSpPr>
                <p:cNvPr id="50" name="任意多边形: 形状 34">
                  <a:extLst>
                    <a:ext uri="{FF2B5EF4-FFF2-40B4-BE49-F238E27FC236}">
                      <a16:creationId xmlns:a16="http://schemas.microsoft.com/office/drawing/2014/main" id="{43772BC9-F792-40F5-BEF2-3460C10BA66C}"/>
                    </a:ext>
                  </a:extLst>
                </p:cNvPr>
                <p:cNvSpPr/>
                <p:nvPr/>
              </p:nvSpPr>
              <p:spPr>
                <a:xfrm>
                  <a:off x="894041" y="501190"/>
                  <a:ext cx="4707176" cy="3004148"/>
                </a:xfrm>
                <a:custGeom>
                  <a:avLst/>
                  <a:gdLst>
                    <a:gd name="connsiteX0" fmla="*/ 0 w 2734811"/>
                    <a:gd name="connsiteY0" fmla="*/ 664919 h 1334033"/>
                    <a:gd name="connsiteX1" fmla="*/ 260059 w 2734811"/>
                    <a:gd name="connsiteY1" fmla="*/ 530696 h 1334033"/>
                    <a:gd name="connsiteX2" fmla="*/ 562063 w 2734811"/>
                    <a:gd name="connsiteY2" fmla="*/ 715253 h 1334033"/>
                    <a:gd name="connsiteX3" fmla="*/ 780176 w 2734811"/>
                    <a:gd name="connsiteY3" fmla="*/ 614585 h 1334033"/>
                    <a:gd name="connsiteX4" fmla="*/ 964734 w 2734811"/>
                    <a:gd name="connsiteY4" fmla="*/ 1260538 h 1334033"/>
                    <a:gd name="connsiteX5" fmla="*/ 1300294 w 2734811"/>
                    <a:gd name="connsiteY5" fmla="*/ 1101147 h 1334033"/>
                    <a:gd name="connsiteX6" fmla="*/ 1661020 w 2734811"/>
                    <a:gd name="connsiteY6" fmla="*/ 1285705 h 1334033"/>
                    <a:gd name="connsiteX7" fmla="*/ 1879134 w 2734811"/>
                    <a:gd name="connsiteY7" fmla="*/ 52523 h 1334033"/>
                    <a:gd name="connsiteX8" fmla="*/ 2365696 w 2734811"/>
                    <a:gd name="connsiteY8" fmla="*/ 211914 h 1334033"/>
                    <a:gd name="connsiteX9" fmla="*/ 2734811 w 2734811"/>
                    <a:gd name="connsiteY9" fmla="*/ 69301 h 133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811" h="1334033">
                      <a:moveTo>
                        <a:pt x="0" y="664919"/>
                      </a:moveTo>
                      <a:cubicBezTo>
                        <a:pt x="83191" y="593613"/>
                        <a:pt x="166382" y="522307"/>
                        <a:pt x="260059" y="530696"/>
                      </a:cubicBezTo>
                      <a:cubicBezTo>
                        <a:pt x="353736" y="539085"/>
                        <a:pt x="475377" y="701272"/>
                        <a:pt x="562063" y="715253"/>
                      </a:cubicBezTo>
                      <a:cubicBezTo>
                        <a:pt x="648749" y="729234"/>
                        <a:pt x="713064" y="523704"/>
                        <a:pt x="780176" y="614585"/>
                      </a:cubicBezTo>
                      <a:cubicBezTo>
                        <a:pt x="847288" y="705466"/>
                        <a:pt x="878048" y="1179444"/>
                        <a:pt x="964734" y="1260538"/>
                      </a:cubicBezTo>
                      <a:cubicBezTo>
                        <a:pt x="1051420" y="1341632"/>
                        <a:pt x="1184247" y="1096953"/>
                        <a:pt x="1300294" y="1101147"/>
                      </a:cubicBezTo>
                      <a:cubicBezTo>
                        <a:pt x="1416341" y="1105341"/>
                        <a:pt x="1564547" y="1460476"/>
                        <a:pt x="1661020" y="1285705"/>
                      </a:cubicBezTo>
                      <a:cubicBezTo>
                        <a:pt x="1757493" y="1110934"/>
                        <a:pt x="1761688" y="231488"/>
                        <a:pt x="1879134" y="52523"/>
                      </a:cubicBezTo>
                      <a:cubicBezTo>
                        <a:pt x="1996580" y="-126442"/>
                        <a:pt x="2223083" y="209118"/>
                        <a:pt x="2365696" y="211914"/>
                      </a:cubicBezTo>
                      <a:cubicBezTo>
                        <a:pt x="2508309" y="214710"/>
                        <a:pt x="2657912" y="87477"/>
                        <a:pt x="2734811" y="69301"/>
                      </a:cubicBezTo>
                    </a:path>
                  </a:pathLst>
                </a:cu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3327" tIns="81663" rIns="163327" bIns="8166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17" dirty="0"/>
                </a:p>
              </p:txBody>
            </p:sp>
          </p:grpSp>
          <p:grpSp>
            <p:nvGrpSpPr>
              <p:cNvPr id="19" name="Group 18">
                <a:extLst>
                  <a:ext uri="{FF2B5EF4-FFF2-40B4-BE49-F238E27FC236}">
                    <a16:creationId xmlns:a16="http://schemas.microsoft.com/office/drawing/2014/main" id="{8B986302-4467-487F-A6B4-16B1161C2DC5}"/>
                  </a:ext>
                </a:extLst>
              </p:cNvPr>
              <p:cNvGrpSpPr/>
              <p:nvPr/>
            </p:nvGrpSpPr>
            <p:grpSpPr>
              <a:xfrm>
                <a:off x="2062052" y="-1571"/>
                <a:ext cx="1605185" cy="1138377"/>
                <a:chOff x="416043" y="72558"/>
                <a:chExt cx="5733875" cy="4066394"/>
              </a:xfrm>
            </p:grpSpPr>
            <p:sp>
              <p:nvSpPr>
                <p:cNvPr id="40" name="任意多边形: 形状 34">
                  <a:extLst>
                    <a:ext uri="{FF2B5EF4-FFF2-40B4-BE49-F238E27FC236}">
                      <a16:creationId xmlns:a16="http://schemas.microsoft.com/office/drawing/2014/main" id="{F45981EC-3A46-46E5-890C-33E65F0D0ABF}"/>
                    </a:ext>
                  </a:extLst>
                </p:cNvPr>
                <p:cNvSpPr/>
                <p:nvPr/>
              </p:nvSpPr>
              <p:spPr>
                <a:xfrm>
                  <a:off x="894041" y="501190"/>
                  <a:ext cx="4707176" cy="3004148"/>
                </a:xfrm>
                <a:custGeom>
                  <a:avLst/>
                  <a:gdLst>
                    <a:gd name="connsiteX0" fmla="*/ 0 w 2734811"/>
                    <a:gd name="connsiteY0" fmla="*/ 664919 h 1334033"/>
                    <a:gd name="connsiteX1" fmla="*/ 260059 w 2734811"/>
                    <a:gd name="connsiteY1" fmla="*/ 530696 h 1334033"/>
                    <a:gd name="connsiteX2" fmla="*/ 562063 w 2734811"/>
                    <a:gd name="connsiteY2" fmla="*/ 715253 h 1334033"/>
                    <a:gd name="connsiteX3" fmla="*/ 780176 w 2734811"/>
                    <a:gd name="connsiteY3" fmla="*/ 614585 h 1334033"/>
                    <a:gd name="connsiteX4" fmla="*/ 964734 w 2734811"/>
                    <a:gd name="connsiteY4" fmla="*/ 1260538 h 1334033"/>
                    <a:gd name="connsiteX5" fmla="*/ 1300294 w 2734811"/>
                    <a:gd name="connsiteY5" fmla="*/ 1101147 h 1334033"/>
                    <a:gd name="connsiteX6" fmla="*/ 1661020 w 2734811"/>
                    <a:gd name="connsiteY6" fmla="*/ 1285705 h 1334033"/>
                    <a:gd name="connsiteX7" fmla="*/ 1879134 w 2734811"/>
                    <a:gd name="connsiteY7" fmla="*/ 52523 h 1334033"/>
                    <a:gd name="connsiteX8" fmla="*/ 2365696 w 2734811"/>
                    <a:gd name="connsiteY8" fmla="*/ 211914 h 1334033"/>
                    <a:gd name="connsiteX9" fmla="*/ 2734811 w 2734811"/>
                    <a:gd name="connsiteY9" fmla="*/ 69301 h 133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811" h="1334033">
                      <a:moveTo>
                        <a:pt x="0" y="664919"/>
                      </a:moveTo>
                      <a:cubicBezTo>
                        <a:pt x="83191" y="593613"/>
                        <a:pt x="166382" y="522307"/>
                        <a:pt x="260059" y="530696"/>
                      </a:cubicBezTo>
                      <a:cubicBezTo>
                        <a:pt x="353736" y="539085"/>
                        <a:pt x="475377" y="701272"/>
                        <a:pt x="562063" y="715253"/>
                      </a:cubicBezTo>
                      <a:cubicBezTo>
                        <a:pt x="648749" y="729234"/>
                        <a:pt x="713064" y="523704"/>
                        <a:pt x="780176" y="614585"/>
                      </a:cubicBezTo>
                      <a:cubicBezTo>
                        <a:pt x="847288" y="705466"/>
                        <a:pt x="878048" y="1179444"/>
                        <a:pt x="964734" y="1260538"/>
                      </a:cubicBezTo>
                      <a:cubicBezTo>
                        <a:pt x="1051420" y="1341632"/>
                        <a:pt x="1184247" y="1096953"/>
                        <a:pt x="1300294" y="1101147"/>
                      </a:cubicBezTo>
                      <a:cubicBezTo>
                        <a:pt x="1416341" y="1105341"/>
                        <a:pt x="1564547" y="1460476"/>
                        <a:pt x="1661020" y="1285705"/>
                      </a:cubicBezTo>
                      <a:cubicBezTo>
                        <a:pt x="1757493" y="1110934"/>
                        <a:pt x="1761688" y="231488"/>
                        <a:pt x="1879134" y="52523"/>
                      </a:cubicBezTo>
                      <a:cubicBezTo>
                        <a:pt x="1996580" y="-126442"/>
                        <a:pt x="2223083" y="209118"/>
                        <a:pt x="2365696" y="211914"/>
                      </a:cubicBezTo>
                      <a:cubicBezTo>
                        <a:pt x="2508309" y="214710"/>
                        <a:pt x="2657912" y="87477"/>
                        <a:pt x="2734811" y="69301"/>
                      </a:cubicBezTo>
                    </a:path>
                  </a:pathLst>
                </a:custGeom>
                <a:noFill/>
                <a:ln w="19050">
                  <a:solidFill>
                    <a:srgbClr val="C0C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3327" tIns="81663" rIns="163327" bIns="8166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17" dirty="0"/>
                </a:p>
              </p:txBody>
            </p:sp>
            <p:cxnSp>
              <p:nvCxnSpPr>
                <p:cNvPr id="41" name="直接连接符 35">
                  <a:extLst>
                    <a:ext uri="{FF2B5EF4-FFF2-40B4-BE49-F238E27FC236}">
                      <a16:creationId xmlns:a16="http://schemas.microsoft.com/office/drawing/2014/main" id="{9F0654A8-ACC1-40B9-AE86-5DA03107C605}"/>
                    </a:ext>
                  </a:extLst>
                </p:cNvPr>
                <p:cNvCxnSpPr>
                  <a:cxnSpLocks/>
                </p:cNvCxnSpPr>
                <p:nvPr/>
              </p:nvCxnSpPr>
              <p:spPr>
                <a:xfrm>
                  <a:off x="2477771" y="78168"/>
                  <a:ext cx="0" cy="4060784"/>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接连接符 36">
                  <a:extLst>
                    <a:ext uri="{FF2B5EF4-FFF2-40B4-BE49-F238E27FC236}">
                      <a16:creationId xmlns:a16="http://schemas.microsoft.com/office/drawing/2014/main" id="{80F7AEBF-362A-456F-86A3-8B576539177F}"/>
                    </a:ext>
                  </a:extLst>
                </p:cNvPr>
                <p:cNvCxnSpPr>
                  <a:cxnSpLocks/>
                </p:cNvCxnSpPr>
                <p:nvPr/>
              </p:nvCxnSpPr>
              <p:spPr>
                <a:xfrm>
                  <a:off x="4054405" y="78168"/>
                  <a:ext cx="0" cy="4060784"/>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接连接符 39">
                  <a:extLst>
                    <a:ext uri="{FF2B5EF4-FFF2-40B4-BE49-F238E27FC236}">
                      <a16:creationId xmlns:a16="http://schemas.microsoft.com/office/drawing/2014/main" id="{D8C7CDAC-6A65-40C0-9FDA-D3084E3D687D}"/>
                    </a:ext>
                  </a:extLst>
                </p:cNvPr>
                <p:cNvCxnSpPr/>
                <p:nvPr/>
              </p:nvCxnSpPr>
              <p:spPr>
                <a:xfrm>
                  <a:off x="2463754" y="3121309"/>
                  <a:ext cx="1590722"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C525647A-854A-4934-A37D-F4563445D0F4}"/>
                    </a:ext>
                  </a:extLst>
                </p:cNvPr>
                <p:cNvCxnSpPr>
                  <a:cxnSpLocks/>
                </p:cNvCxnSpPr>
                <p:nvPr/>
              </p:nvCxnSpPr>
              <p:spPr>
                <a:xfrm>
                  <a:off x="917910" y="1843195"/>
                  <a:ext cx="1559863"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209B8C1-0E4D-4A6C-944F-3CDB8489CD2D}"/>
                    </a:ext>
                  </a:extLst>
                </p:cNvPr>
                <p:cNvCxnSpPr/>
                <p:nvPr/>
              </p:nvCxnSpPr>
              <p:spPr>
                <a:xfrm>
                  <a:off x="4060087" y="789669"/>
                  <a:ext cx="1590724"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6" name="直接箭头连接符 25">
                  <a:extLst>
                    <a:ext uri="{FF2B5EF4-FFF2-40B4-BE49-F238E27FC236}">
                      <a16:creationId xmlns:a16="http://schemas.microsoft.com/office/drawing/2014/main" id="{3FF915D7-57C3-4F88-808A-7186CF04AE45}"/>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10">
                  <a:extLst>
                    <a:ext uri="{FF2B5EF4-FFF2-40B4-BE49-F238E27FC236}">
                      <a16:creationId xmlns:a16="http://schemas.microsoft.com/office/drawing/2014/main" id="{46247E6E-3A6F-4CD8-9F73-CD904392210B}"/>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50154CF-8F82-413A-B283-BADD6E0123FB}"/>
                  </a:ext>
                </a:extLst>
              </p:cNvPr>
              <p:cNvGrpSpPr/>
              <p:nvPr/>
            </p:nvGrpSpPr>
            <p:grpSpPr>
              <a:xfrm>
                <a:off x="4077162" y="1"/>
                <a:ext cx="1788474" cy="1136807"/>
                <a:chOff x="644165" y="2941881"/>
                <a:chExt cx="1788474" cy="1136806"/>
              </a:xfrm>
            </p:grpSpPr>
            <p:grpSp>
              <p:nvGrpSpPr>
                <p:cNvPr id="28" name="Group 27">
                  <a:extLst>
                    <a:ext uri="{FF2B5EF4-FFF2-40B4-BE49-F238E27FC236}">
                      <a16:creationId xmlns:a16="http://schemas.microsoft.com/office/drawing/2014/main" id="{D0172ACB-44DA-43D2-83BB-985FE455F989}"/>
                    </a:ext>
                  </a:extLst>
                </p:cNvPr>
                <p:cNvGrpSpPr/>
                <p:nvPr/>
              </p:nvGrpSpPr>
              <p:grpSpPr>
                <a:xfrm>
                  <a:off x="827454" y="2941881"/>
                  <a:ext cx="1605185" cy="1136806"/>
                  <a:chOff x="416043" y="72558"/>
                  <a:chExt cx="5733875" cy="4060784"/>
                </a:xfrm>
              </p:grpSpPr>
              <p:cxnSp>
                <p:nvCxnSpPr>
                  <p:cNvPr id="35" name="直接连接符 39">
                    <a:extLst>
                      <a:ext uri="{FF2B5EF4-FFF2-40B4-BE49-F238E27FC236}">
                        <a16:creationId xmlns:a16="http://schemas.microsoft.com/office/drawing/2014/main" id="{E34AC7AE-F449-4B47-96A7-9E6C2FB4A923}"/>
                      </a:ext>
                    </a:extLst>
                  </p:cNvPr>
                  <p:cNvCxnSpPr/>
                  <p:nvPr/>
                </p:nvCxnSpPr>
                <p:spPr>
                  <a:xfrm>
                    <a:off x="2463754" y="3097125"/>
                    <a:ext cx="1590722"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6" name="直接连接符 43">
                    <a:extLst>
                      <a:ext uri="{FF2B5EF4-FFF2-40B4-BE49-F238E27FC236}">
                        <a16:creationId xmlns:a16="http://schemas.microsoft.com/office/drawing/2014/main" id="{B534B29E-83A1-42DB-A31C-AFAC4A293964}"/>
                      </a:ext>
                    </a:extLst>
                  </p:cNvPr>
                  <p:cNvCxnSpPr>
                    <a:cxnSpLocks/>
                  </p:cNvCxnSpPr>
                  <p:nvPr/>
                </p:nvCxnSpPr>
                <p:spPr>
                  <a:xfrm>
                    <a:off x="917910" y="1843195"/>
                    <a:ext cx="1559863"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7" name="直接连接符 44">
                    <a:extLst>
                      <a:ext uri="{FF2B5EF4-FFF2-40B4-BE49-F238E27FC236}">
                        <a16:creationId xmlns:a16="http://schemas.microsoft.com/office/drawing/2014/main" id="{0666A37F-787C-4584-BCC0-D940BAC8F537}"/>
                      </a:ext>
                    </a:extLst>
                  </p:cNvPr>
                  <p:cNvCxnSpPr/>
                  <p:nvPr/>
                </p:nvCxnSpPr>
                <p:spPr>
                  <a:xfrm>
                    <a:off x="4060087" y="789669"/>
                    <a:ext cx="1590724"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8" name="直接箭头连接符 25">
                    <a:extLst>
                      <a:ext uri="{FF2B5EF4-FFF2-40B4-BE49-F238E27FC236}">
                        <a16:creationId xmlns:a16="http://schemas.microsoft.com/office/drawing/2014/main" id="{0BC4A2D4-A489-4C19-B05D-E92D27CD74EE}"/>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10">
                    <a:extLst>
                      <a:ext uri="{FF2B5EF4-FFF2-40B4-BE49-F238E27FC236}">
                        <a16:creationId xmlns:a16="http://schemas.microsoft.com/office/drawing/2014/main" id="{F04A65C4-13DC-49CD-9941-2FF004E444DA}"/>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接连接符 2">
                  <a:extLst>
                    <a:ext uri="{FF2B5EF4-FFF2-40B4-BE49-F238E27FC236}">
                      <a16:creationId xmlns:a16="http://schemas.microsoft.com/office/drawing/2014/main" id="{B4513106-494D-4E46-82F0-0E3AFE045645}"/>
                    </a:ext>
                  </a:extLst>
                </p:cNvPr>
                <p:cNvCxnSpPr>
                  <a:cxnSpLocks/>
                </p:cNvCxnSpPr>
                <p:nvPr/>
              </p:nvCxnSpPr>
              <p:spPr>
                <a:xfrm>
                  <a:off x="852915" y="3385002"/>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接连接符 2">
                  <a:extLst>
                    <a:ext uri="{FF2B5EF4-FFF2-40B4-BE49-F238E27FC236}">
                      <a16:creationId xmlns:a16="http://schemas.microsoft.com/office/drawing/2014/main" id="{3B9FD0A2-AD9D-4518-91C8-248803DEFC89}"/>
                    </a:ext>
                  </a:extLst>
                </p:cNvPr>
                <p:cNvCxnSpPr>
                  <a:cxnSpLocks/>
                </p:cNvCxnSpPr>
                <p:nvPr/>
              </p:nvCxnSpPr>
              <p:spPr>
                <a:xfrm>
                  <a:off x="852915" y="3716202"/>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sp>
              <p:nvSpPr>
                <p:cNvPr id="31" name="文本框 31">
                  <a:extLst>
                    <a:ext uri="{FF2B5EF4-FFF2-40B4-BE49-F238E27FC236}">
                      <a16:creationId xmlns:a16="http://schemas.microsoft.com/office/drawing/2014/main" id="{020E2446-94D0-498D-9CF9-647A81752957}"/>
                    </a:ext>
                  </a:extLst>
                </p:cNvPr>
                <p:cNvSpPr txBox="1"/>
                <p:nvPr/>
              </p:nvSpPr>
              <p:spPr>
                <a:xfrm>
                  <a:off x="647345" y="3088914"/>
                  <a:ext cx="360218" cy="233149"/>
                </a:xfrm>
                <a:prstGeom prst="rect">
                  <a:avLst/>
                </a:prstGeom>
                <a:noFill/>
              </p:spPr>
              <p:txBody>
                <a:bodyPr wrap="square" rtlCol="0">
                  <a:spAutoFit/>
                </a:bodyPr>
                <a:lstStyle/>
                <a:p>
                  <a:pPr algn="ctr"/>
                  <a:r>
                    <a:rPr lang="en-US" sz="1050" dirty="0">
                      <a:solidFill>
                        <a:srgbClr val="7F7F7F"/>
                      </a:solidFill>
                    </a:rPr>
                    <a:t>11</a:t>
                  </a:r>
                </a:p>
              </p:txBody>
            </p:sp>
            <p:sp>
              <p:nvSpPr>
                <p:cNvPr id="32" name="文本框 31">
                  <a:extLst>
                    <a:ext uri="{FF2B5EF4-FFF2-40B4-BE49-F238E27FC236}">
                      <a16:creationId xmlns:a16="http://schemas.microsoft.com/office/drawing/2014/main" id="{2469F8CF-B700-47DB-86E2-68D1F7350098}"/>
                    </a:ext>
                  </a:extLst>
                </p:cNvPr>
                <p:cNvSpPr txBox="1"/>
                <p:nvPr/>
              </p:nvSpPr>
              <p:spPr>
                <a:xfrm>
                  <a:off x="645755" y="3353007"/>
                  <a:ext cx="360218" cy="233149"/>
                </a:xfrm>
                <a:prstGeom prst="rect">
                  <a:avLst/>
                </a:prstGeom>
                <a:noFill/>
              </p:spPr>
              <p:txBody>
                <a:bodyPr wrap="square" rtlCol="0">
                  <a:spAutoFit/>
                </a:bodyPr>
                <a:lstStyle/>
                <a:p>
                  <a:pPr algn="ctr"/>
                  <a:r>
                    <a:rPr lang="en-US" sz="1050" dirty="0">
                      <a:solidFill>
                        <a:srgbClr val="7F7F7F"/>
                      </a:solidFill>
                    </a:rPr>
                    <a:t>1</a:t>
                  </a:r>
                  <a:r>
                    <a:rPr lang="en-US" altLang="zh-CN" sz="1050" dirty="0">
                      <a:solidFill>
                        <a:srgbClr val="7F7F7F"/>
                      </a:solidFill>
                    </a:rPr>
                    <a:t>0</a:t>
                  </a:r>
                  <a:endParaRPr lang="en-US" sz="1050" dirty="0">
                    <a:solidFill>
                      <a:srgbClr val="7F7F7F"/>
                    </a:solidFill>
                  </a:endParaRPr>
                </a:p>
              </p:txBody>
            </p:sp>
            <p:sp>
              <p:nvSpPr>
                <p:cNvPr id="33" name="文本框 31">
                  <a:extLst>
                    <a:ext uri="{FF2B5EF4-FFF2-40B4-BE49-F238E27FC236}">
                      <a16:creationId xmlns:a16="http://schemas.microsoft.com/office/drawing/2014/main" id="{DCA6C7BB-EB8A-409D-B1BD-06AD00A7DDFB}"/>
                    </a:ext>
                  </a:extLst>
                </p:cNvPr>
                <p:cNvSpPr txBox="1"/>
                <p:nvPr/>
              </p:nvSpPr>
              <p:spPr>
                <a:xfrm>
                  <a:off x="650604" y="3524383"/>
                  <a:ext cx="360218" cy="233149"/>
                </a:xfrm>
                <a:prstGeom prst="rect">
                  <a:avLst/>
                </a:prstGeom>
                <a:noFill/>
              </p:spPr>
              <p:txBody>
                <a:bodyPr wrap="square" rtlCol="0">
                  <a:spAutoFit/>
                </a:bodyPr>
                <a:lstStyle/>
                <a:p>
                  <a:pPr algn="ctr"/>
                  <a:r>
                    <a:rPr lang="en-US" altLang="zh-CN" sz="1050" dirty="0">
                      <a:solidFill>
                        <a:srgbClr val="7F7F7F"/>
                      </a:solidFill>
                    </a:rPr>
                    <a:t>01</a:t>
                  </a:r>
                  <a:endParaRPr lang="en-US" sz="1050" dirty="0">
                    <a:solidFill>
                      <a:srgbClr val="7F7F7F"/>
                    </a:solidFill>
                  </a:endParaRPr>
                </a:p>
              </p:txBody>
            </p:sp>
            <p:sp>
              <p:nvSpPr>
                <p:cNvPr id="34" name="文本框 31">
                  <a:extLst>
                    <a:ext uri="{FF2B5EF4-FFF2-40B4-BE49-F238E27FC236}">
                      <a16:creationId xmlns:a16="http://schemas.microsoft.com/office/drawing/2014/main" id="{EA3B4197-924A-4752-AFAF-0A9DB5EA31AD}"/>
                    </a:ext>
                  </a:extLst>
                </p:cNvPr>
                <p:cNvSpPr txBox="1"/>
                <p:nvPr/>
              </p:nvSpPr>
              <p:spPr>
                <a:xfrm>
                  <a:off x="644165" y="3750228"/>
                  <a:ext cx="360218" cy="233149"/>
                </a:xfrm>
                <a:prstGeom prst="rect">
                  <a:avLst/>
                </a:prstGeom>
                <a:noFill/>
              </p:spPr>
              <p:txBody>
                <a:bodyPr wrap="square" rtlCol="0">
                  <a:spAutoFit/>
                </a:bodyPr>
                <a:lstStyle/>
                <a:p>
                  <a:pPr algn="ctr"/>
                  <a:r>
                    <a:rPr lang="en-US" altLang="zh-CN" sz="1050" dirty="0">
                      <a:solidFill>
                        <a:srgbClr val="7F7F7F"/>
                      </a:solidFill>
                    </a:rPr>
                    <a:t>00</a:t>
                  </a:r>
                  <a:endParaRPr lang="en-US" sz="1050" dirty="0">
                    <a:solidFill>
                      <a:srgbClr val="7F7F7F"/>
                    </a:solidFill>
                  </a:endParaRPr>
                </a:p>
              </p:txBody>
            </p:sp>
          </p:grpSp>
          <p:cxnSp>
            <p:nvCxnSpPr>
              <p:cNvPr id="21" name="Straight Arrow Connector 20">
                <a:extLst>
                  <a:ext uri="{FF2B5EF4-FFF2-40B4-BE49-F238E27FC236}">
                    <a16:creationId xmlns:a16="http://schemas.microsoft.com/office/drawing/2014/main" id="{BA08B601-F79F-426B-B979-8DCD95E36167}"/>
                  </a:ext>
                </a:extLst>
              </p:cNvPr>
              <p:cNvCxnSpPr/>
              <p:nvPr/>
            </p:nvCxnSpPr>
            <p:spPr>
              <a:xfrm>
                <a:off x="1615949" y="608731"/>
                <a:ext cx="288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167F77D-5DDF-4A79-B95B-F58B9D0CD0C0}"/>
                  </a:ext>
                </a:extLst>
              </p:cNvPr>
              <p:cNvSpPr txBox="1"/>
              <p:nvPr/>
            </p:nvSpPr>
            <p:spPr>
              <a:xfrm>
                <a:off x="1378990" y="742507"/>
                <a:ext cx="761870" cy="403109"/>
              </a:xfrm>
              <a:prstGeom prst="rect">
                <a:avLst/>
              </a:prstGeom>
              <a:noFill/>
            </p:spPr>
            <p:txBody>
              <a:bodyPr wrap="none" rtlCol="0">
                <a:spAutoFit/>
              </a:bodyPr>
              <a:lstStyle/>
              <a:p>
                <a:pPr algn="ctr"/>
                <a:r>
                  <a:rPr lang="en-US" altLang="zh-CN" sz="1400" dirty="0"/>
                  <a:t>Piecewise</a:t>
                </a:r>
              </a:p>
              <a:p>
                <a:pPr algn="ctr"/>
                <a:r>
                  <a:rPr lang="en-US" altLang="zh-CN" sz="1400" dirty="0"/>
                  <a:t>aggregate</a:t>
                </a:r>
              </a:p>
            </p:txBody>
          </p:sp>
          <p:sp>
            <p:nvSpPr>
              <p:cNvPr id="23" name="TextBox 22">
                <a:extLst>
                  <a:ext uri="{FF2B5EF4-FFF2-40B4-BE49-F238E27FC236}">
                    <a16:creationId xmlns:a16="http://schemas.microsoft.com/office/drawing/2014/main" id="{744CC307-D697-485F-B98A-4817B26830B3}"/>
                  </a:ext>
                </a:extLst>
              </p:cNvPr>
              <p:cNvSpPr txBox="1"/>
              <p:nvPr/>
            </p:nvSpPr>
            <p:spPr>
              <a:xfrm>
                <a:off x="3483476" y="765136"/>
                <a:ext cx="769779" cy="237124"/>
              </a:xfrm>
              <a:prstGeom prst="rect">
                <a:avLst/>
              </a:prstGeom>
              <a:noFill/>
            </p:spPr>
            <p:txBody>
              <a:bodyPr wrap="none" rtlCol="0">
                <a:spAutoFit/>
              </a:bodyPr>
              <a:lstStyle/>
              <a:p>
                <a:r>
                  <a:rPr lang="en-US" altLang="zh-CN" sz="1400" dirty="0"/>
                  <a:t>Symbolize</a:t>
                </a:r>
                <a:endParaRPr lang="en-CN" sz="1400" dirty="0"/>
              </a:p>
            </p:txBody>
          </p:sp>
          <p:cxnSp>
            <p:nvCxnSpPr>
              <p:cNvPr id="24" name="Straight Arrow Connector 23">
                <a:extLst>
                  <a:ext uri="{FF2B5EF4-FFF2-40B4-BE49-F238E27FC236}">
                    <a16:creationId xmlns:a16="http://schemas.microsoft.com/office/drawing/2014/main" id="{6E8F219E-4CFB-4E26-BE11-FB22A1BE799B}"/>
                  </a:ext>
                </a:extLst>
              </p:cNvPr>
              <p:cNvCxnSpPr/>
              <p:nvPr/>
            </p:nvCxnSpPr>
            <p:spPr>
              <a:xfrm>
                <a:off x="3793949" y="615415"/>
                <a:ext cx="288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E862BAA-6F4E-4309-BF19-A964D58DDB2D}"/>
                  </a:ext>
                </a:extLst>
              </p:cNvPr>
              <p:cNvSpPr txBox="1"/>
              <p:nvPr/>
            </p:nvSpPr>
            <p:spPr>
              <a:xfrm>
                <a:off x="362708" y="1102310"/>
                <a:ext cx="574590" cy="260835"/>
              </a:xfrm>
              <a:prstGeom prst="rect">
                <a:avLst/>
              </a:prstGeom>
              <a:noFill/>
            </p:spPr>
            <p:txBody>
              <a:bodyPr wrap="none" rtlCol="0">
                <a:spAutoFit/>
              </a:bodyPr>
              <a:lstStyle/>
              <a:p>
                <a:r>
                  <a:rPr lang="en-US" altLang="zh-CN" sz="1600" b="1" i="1" dirty="0"/>
                  <a:t>Series</a:t>
                </a:r>
                <a:endParaRPr lang="en-CN" sz="1600" b="1" i="1" dirty="0"/>
              </a:p>
            </p:txBody>
          </p:sp>
          <p:sp>
            <p:nvSpPr>
              <p:cNvPr id="26" name="TextBox 25">
                <a:extLst>
                  <a:ext uri="{FF2B5EF4-FFF2-40B4-BE49-F238E27FC236}">
                    <a16:creationId xmlns:a16="http://schemas.microsoft.com/office/drawing/2014/main" id="{04B1F04A-C56C-420E-8C09-E11FD6A79990}"/>
                  </a:ext>
                </a:extLst>
              </p:cNvPr>
              <p:cNvSpPr txBox="1"/>
              <p:nvPr/>
            </p:nvSpPr>
            <p:spPr>
              <a:xfrm>
                <a:off x="2646595" y="1102613"/>
                <a:ext cx="446545" cy="260835"/>
              </a:xfrm>
              <a:prstGeom prst="rect">
                <a:avLst/>
              </a:prstGeom>
              <a:noFill/>
            </p:spPr>
            <p:txBody>
              <a:bodyPr wrap="none" rtlCol="0">
                <a:spAutoFit/>
              </a:bodyPr>
              <a:lstStyle/>
              <a:p>
                <a:r>
                  <a:rPr lang="en-US" altLang="zh-CN" sz="1600" b="1" i="1" dirty="0"/>
                  <a:t>PAA</a:t>
                </a:r>
                <a:endParaRPr lang="en-CN" sz="1600" b="1" i="1"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84BDB4B-1BFC-41D1-BE41-CE5372A820D6}"/>
                      </a:ext>
                    </a:extLst>
                  </p:cNvPr>
                  <p:cNvSpPr txBox="1"/>
                  <p:nvPr/>
                </p:nvSpPr>
                <p:spPr>
                  <a:xfrm>
                    <a:off x="4780046" y="1097241"/>
                    <a:ext cx="786189" cy="2608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𝑺𝑨𝑿</m:t>
                              </m:r>
                            </m:e>
                            <m:sub>
                              <m:r>
                                <a:rPr lang="en-US" altLang="zh-CN" sz="1600" b="1" i="1">
                                  <a:latin typeface="Cambria Math" panose="02040503050406030204" pitchFamily="18" charset="0"/>
                                </a:rPr>
                                <m:t>𝑷𝑨𝑨</m:t>
                              </m:r>
                            </m:sub>
                          </m:sSub>
                        </m:oMath>
                      </m:oMathPara>
                    </a14:m>
                    <a:endParaRPr lang="en-CN" sz="1600" b="1" i="1" dirty="0"/>
                  </a:p>
                </p:txBody>
              </p:sp>
            </mc:Choice>
            <mc:Fallback xmlns="">
              <p:sp>
                <p:nvSpPr>
                  <p:cNvPr id="65" name="TextBox 64">
                    <a:extLst>
                      <a:ext uri="{FF2B5EF4-FFF2-40B4-BE49-F238E27FC236}">
                        <a16:creationId xmlns:a16="http://schemas.microsoft.com/office/drawing/2014/main" id="{11A605A9-2F43-DF48-9525-352808A243A6}"/>
                      </a:ext>
                    </a:extLst>
                  </p:cNvPr>
                  <p:cNvSpPr txBox="1">
                    <a:spLocks noRot="1" noChangeAspect="1" noMove="1" noResize="1" noEditPoints="1" noAdjustHandles="1" noChangeArrowheads="1" noChangeShapeType="1" noTextEdit="1"/>
                  </p:cNvSpPr>
                  <p:nvPr/>
                </p:nvSpPr>
                <p:spPr>
                  <a:xfrm>
                    <a:off x="4780046" y="1097241"/>
                    <a:ext cx="786189" cy="260835"/>
                  </a:xfrm>
                  <a:prstGeom prst="rect">
                    <a:avLst/>
                  </a:prstGeom>
                  <a:blipFill>
                    <a:blip r:embed="rId3"/>
                    <a:stretch>
                      <a:fillRect/>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6600E81-8214-47F2-81A3-1F978F9A44BB}"/>
                    </a:ext>
                  </a:extLst>
                </p:cNvPr>
                <p:cNvSpPr/>
                <p:nvPr/>
              </p:nvSpPr>
              <p:spPr>
                <a:xfrm>
                  <a:off x="3117991" y="620405"/>
                  <a:ext cx="36349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i="1">
                                <a:latin typeface="Cambria Math" panose="02040503050406030204" pitchFamily="18" charset="0"/>
                              </a:rPr>
                              <m:t>1</m:t>
                            </m:r>
                          </m:sub>
                        </m:sSub>
                      </m:oMath>
                    </m:oMathPara>
                  </a14:m>
                  <a:endParaRPr lang="en-CN" sz="1200" dirty="0"/>
                </a:p>
              </p:txBody>
            </p:sp>
          </mc:Choice>
          <mc:Fallback xmlns="">
            <p:sp>
              <p:nvSpPr>
                <p:cNvPr id="79" name="Rectangle 78">
                  <a:extLst>
                    <a:ext uri="{FF2B5EF4-FFF2-40B4-BE49-F238E27FC236}">
                      <a16:creationId xmlns:a16="http://schemas.microsoft.com/office/drawing/2014/main" id="{D80A9E0D-10CD-0345-9B49-23B97C28C232}"/>
                    </a:ext>
                  </a:extLst>
                </p:cNvPr>
                <p:cNvSpPr>
                  <a:spLocks noRot="1" noChangeAspect="1" noMove="1" noResize="1" noEditPoints="1" noAdjustHandles="1" noChangeArrowheads="1" noChangeShapeType="1" noTextEdit="1"/>
                </p:cNvSpPr>
                <p:nvPr/>
              </p:nvSpPr>
              <p:spPr>
                <a:xfrm>
                  <a:off x="3117991" y="620405"/>
                  <a:ext cx="363497" cy="276999"/>
                </a:xfrm>
                <a:prstGeom prst="rect">
                  <a:avLst/>
                </a:prstGeom>
                <a:blipFill>
                  <a:blip r:embed="rId8"/>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3F9C730-A778-4779-9519-D364263559FD}"/>
                    </a:ext>
                  </a:extLst>
                </p:cNvPr>
                <p:cNvSpPr/>
                <p:nvPr/>
              </p:nvSpPr>
              <p:spPr>
                <a:xfrm>
                  <a:off x="3559951" y="1006613"/>
                  <a:ext cx="36708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2</m:t>
                            </m:r>
                          </m:sub>
                        </m:sSub>
                      </m:oMath>
                    </m:oMathPara>
                  </a14:m>
                  <a:endParaRPr lang="en-CN" sz="1200" dirty="0"/>
                </a:p>
              </p:txBody>
            </p:sp>
          </mc:Choice>
          <mc:Fallback xmlns="">
            <p:sp>
              <p:nvSpPr>
                <p:cNvPr id="80" name="Rectangle 79">
                  <a:extLst>
                    <a:ext uri="{FF2B5EF4-FFF2-40B4-BE49-F238E27FC236}">
                      <a16:creationId xmlns:a16="http://schemas.microsoft.com/office/drawing/2014/main" id="{13255841-18BF-8243-95E9-EF8AEF6BAB69}"/>
                    </a:ext>
                  </a:extLst>
                </p:cNvPr>
                <p:cNvSpPr>
                  <a:spLocks noRot="1" noChangeAspect="1" noMove="1" noResize="1" noEditPoints="1" noAdjustHandles="1" noChangeArrowheads="1" noChangeShapeType="1" noTextEdit="1"/>
                </p:cNvSpPr>
                <p:nvPr/>
              </p:nvSpPr>
              <p:spPr>
                <a:xfrm>
                  <a:off x="3559951" y="1006613"/>
                  <a:ext cx="367087" cy="276999"/>
                </a:xfrm>
                <a:prstGeom prst="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783B7D3-0A14-492E-AB98-813899745A8F}"/>
                    </a:ext>
                  </a:extLst>
                </p:cNvPr>
                <p:cNvSpPr/>
                <p:nvPr/>
              </p:nvSpPr>
              <p:spPr>
                <a:xfrm>
                  <a:off x="3990925" y="581678"/>
                  <a:ext cx="36708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3</m:t>
                            </m:r>
                          </m:sub>
                        </m:sSub>
                      </m:oMath>
                    </m:oMathPara>
                  </a14:m>
                  <a:endParaRPr lang="en-CN" sz="1200" dirty="0"/>
                </a:p>
              </p:txBody>
            </p:sp>
          </mc:Choice>
          <mc:Fallback xmlns="">
            <p:sp>
              <p:nvSpPr>
                <p:cNvPr id="81" name="Rectangle 80">
                  <a:extLst>
                    <a:ext uri="{FF2B5EF4-FFF2-40B4-BE49-F238E27FC236}">
                      <a16:creationId xmlns:a16="http://schemas.microsoft.com/office/drawing/2014/main" id="{CFE444A3-62A5-7348-BCD2-20459A41D560}"/>
                    </a:ext>
                  </a:extLst>
                </p:cNvPr>
                <p:cNvSpPr>
                  <a:spLocks noRot="1" noChangeAspect="1" noMove="1" noResize="1" noEditPoints="1" noAdjustHandles="1" noChangeArrowheads="1" noChangeShapeType="1" noTextEdit="1"/>
                </p:cNvSpPr>
                <p:nvPr/>
              </p:nvSpPr>
              <p:spPr>
                <a:xfrm>
                  <a:off x="3990925" y="581678"/>
                  <a:ext cx="367087" cy="276999"/>
                </a:xfrm>
                <a:prstGeom prst="rect">
                  <a:avLst/>
                </a:prstGeom>
                <a:blipFill>
                  <a:blip r:embed="rId10"/>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4D2DB15-5E97-49CE-BE64-DAB1B9956DEF}"/>
                    </a:ext>
                  </a:extLst>
                </p:cNvPr>
                <p:cNvSpPr/>
                <p:nvPr/>
              </p:nvSpPr>
              <p:spPr>
                <a:xfrm>
                  <a:off x="5212153" y="581969"/>
                  <a:ext cx="73436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i="1">
                                <a:latin typeface="Cambria Math" panose="02040503050406030204" pitchFamily="18" charset="0"/>
                              </a:rPr>
                              <m:t>1</m:t>
                            </m:r>
                          </m:sub>
                        </m:sSub>
                        <m:r>
                          <a:rPr lang="en-US" altLang="zh-CN" sz="1200" b="0" i="1" smtClean="0">
                            <a:latin typeface="Cambria Math" panose="02040503050406030204" pitchFamily="18" charset="0"/>
                          </a:rPr>
                          <m:t>=10</m:t>
                        </m:r>
                      </m:oMath>
                    </m:oMathPara>
                  </a14:m>
                  <a:endParaRPr lang="en-CN" sz="1600" dirty="0"/>
                </a:p>
              </p:txBody>
            </p:sp>
          </mc:Choice>
          <mc:Fallback xmlns="">
            <p:sp>
              <p:nvSpPr>
                <p:cNvPr id="82" name="Rectangle 81">
                  <a:extLst>
                    <a:ext uri="{FF2B5EF4-FFF2-40B4-BE49-F238E27FC236}">
                      <a16:creationId xmlns:a16="http://schemas.microsoft.com/office/drawing/2014/main" id="{89A202E0-FB62-9247-A875-F21313FD21C4}"/>
                    </a:ext>
                  </a:extLst>
                </p:cNvPr>
                <p:cNvSpPr>
                  <a:spLocks noRot="1" noChangeAspect="1" noMove="1" noResize="1" noEditPoints="1" noAdjustHandles="1" noChangeArrowheads="1" noChangeShapeType="1" noTextEdit="1"/>
                </p:cNvSpPr>
                <p:nvPr/>
              </p:nvSpPr>
              <p:spPr>
                <a:xfrm>
                  <a:off x="5212153" y="581969"/>
                  <a:ext cx="734368" cy="276999"/>
                </a:xfrm>
                <a:prstGeom prst="rect">
                  <a:avLst/>
                </a:prstGeom>
                <a:blipFill>
                  <a:blip r:embed="rId11"/>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12677A-1A4C-4B1A-9788-4570003EEF60}"/>
                    </a:ext>
                  </a:extLst>
                </p:cNvPr>
                <p:cNvSpPr/>
                <p:nvPr/>
              </p:nvSpPr>
              <p:spPr>
                <a:xfrm>
                  <a:off x="5588399" y="1287529"/>
                  <a:ext cx="73795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2</m:t>
                            </m:r>
                          </m:sub>
                        </m:sSub>
                        <m:r>
                          <a:rPr lang="en-US" altLang="zh-CN" sz="1200" b="0" i="1" smtClean="0">
                            <a:latin typeface="Cambria Math" panose="02040503050406030204" pitchFamily="18" charset="0"/>
                          </a:rPr>
                          <m:t>=00</m:t>
                        </m:r>
                      </m:oMath>
                    </m:oMathPara>
                  </a14:m>
                  <a:endParaRPr lang="en-CN" sz="1600" dirty="0"/>
                </a:p>
              </p:txBody>
            </p:sp>
          </mc:Choice>
          <mc:Fallback xmlns="">
            <p:sp>
              <p:nvSpPr>
                <p:cNvPr id="85" name="Rectangle 84">
                  <a:extLst>
                    <a:ext uri="{FF2B5EF4-FFF2-40B4-BE49-F238E27FC236}">
                      <a16:creationId xmlns:a16="http://schemas.microsoft.com/office/drawing/2014/main" id="{EF451221-EF70-4A41-8497-E9A5A6827607}"/>
                    </a:ext>
                  </a:extLst>
                </p:cNvPr>
                <p:cNvSpPr>
                  <a:spLocks noRot="1" noChangeAspect="1" noMove="1" noResize="1" noEditPoints="1" noAdjustHandles="1" noChangeArrowheads="1" noChangeShapeType="1" noTextEdit="1"/>
                </p:cNvSpPr>
                <p:nvPr/>
              </p:nvSpPr>
              <p:spPr>
                <a:xfrm>
                  <a:off x="5588399" y="1287529"/>
                  <a:ext cx="737959" cy="276999"/>
                </a:xfrm>
                <a:prstGeom prst="rect">
                  <a:avLst/>
                </a:prstGeom>
                <a:blipFill>
                  <a:blip r:embed="rId12"/>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6BE0F5-F7BA-490A-934C-FD28C3123437}"/>
                    </a:ext>
                  </a:extLst>
                </p:cNvPr>
                <p:cNvSpPr/>
                <p:nvPr/>
              </p:nvSpPr>
              <p:spPr>
                <a:xfrm>
                  <a:off x="6027617" y="579493"/>
                  <a:ext cx="73795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3</m:t>
                            </m:r>
                          </m:sub>
                        </m:sSub>
                        <m:r>
                          <a:rPr lang="en-US" altLang="zh-CN" sz="1200" b="0" i="1" smtClean="0">
                            <a:latin typeface="Cambria Math" panose="02040503050406030204" pitchFamily="18" charset="0"/>
                          </a:rPr>
                          <m:t>=11</m:t>
                        </m:r>
                      </m:oMath>
                    </m:oMathPara>
                  </a14:m>
                  <a:endParaRPr lang="en-CN" sz="1600" dirty="0"/>
                </a:p>
              </p:txBody>
            </p:sp>
          </mc:Choice>
          <mc:Fallback xmlns="">
            <p:sp>
              <p:nvSpPr>
                <p:cNvPr id="86" name="Rectangle 85">
                  <a:extLst>
                    <a:ext uri="{FF2B5EF4-FFF2-40B4-BE49-F238E27FC236}">
                      <a16:creationId xmlns:a16="http://schemas.microsoft.com/office/drawing/2014/main" id="{CA5A5A6C-5DF9-EE46-8D44-73CFB16FBE8E}"/>
                    </a:ext>
                  </a:extLst>
                </p:cNvPr>
                <p:cNvSpPr>
                  <a:spLocks noRot="1" noChangeAspect="1" noMove="1" noResize="1" noEditPoints="1" noAdjustHandles="1" noChangeArrowheads="1" noChangeShapeType="1" noTextEdit="1"/>
                </p:cNvSpPr>
                <p:nvPr/>
              </p:nvSpPr>
              <p:spPr>
                <a:xfrm>
                  <a:off x="6027617" y="579493"/>
                  <a:ext cx="737959" cy="276999"/>
                </a:xfrm>
                <a:prstGeom prst="rect">
                  <a:avLst/>
                </a:prstGeom>
                <a:blipFill>
                  <a:blip r:embed="rId13"/>
                  <a:stretch>
                    <a:fillRect/>
                  </a:stretch>
                </a:blipFill>
              </p:spPr>
              <p:txBody>
                <a:bodyPr/>
                <a:lstStyle/>
                <a:p>
                  <a:r>
                    <a:rPr lang="en-CN">
                      <a:noFill/>
                    </a:rPr>
                    <a:t> </a:t>
                  </a:r>
                </a:p>
              </p:txBody>
            </p:sp>
          </mc:Fallback>
        </mc:AlternateContent>
      </p:grpSp>
      <p:cxnSp>
        <p:nvCxnSpPr>
          <p:cNvPr id="52" name="Straight Arrow Connector 51">
            <a:extLst>
              <a:ext uri="{FF2B5EF4-FFF2-40B4-BE49-F238E27FC236}">
                <a16:creationId xmlns:a16="http://schemas.microsoft.com/office/drawing/2014/main" id="{9327B46D-6172-4765-BE43-34EE9AD45D2D}"/>
              </a:ext>
            </a:extLst>
          </p:cNvPr>
          <p:cNvCxnSpPr/>
          <p:nvPr/>
        </p:nvCxnSpPr>
        <p:spPr>
          <a:xfrm>
            <a:off x="7541044" y="4235577"/>
            <a:ext cx="343241"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9A1BA97-A07E-41FF-86B4-449DE0E1D127}"/>
              </a:ext>
            </a:extLst>
          </p:cNvPr>
          <p:cNvSpPr txBox="1"/>
          <p:nvPr/>
        </p:nvSpPr>
        <p:spPr>
          <a:xfrm>
            <a:off x="7954799" y="3924502"/>
            <a:ext cx="750526" cy="646331"/>
          </a:xfrm>
          <a:prstGeom prst="rect">
            <a:avLst/>
          </a:prstGeom>
          <a:noFill/>
        </p:spPr>
        <p:txBody>
          <a:bodyPr wrap="none" rtlCol="0">
            <a:spAutoFit/>
          </a:bodyPr>
          <a:lstStyle/>
          <a:p>
            <a:r>
              <a:rPr lang="en-US" dirty="0" err="1"/>
              <a:t>iSAX</a:t>
            </a:r>
            <a:endParaRPr lang="en-US" dirty="0"/>
          </a:p>
          <a:p>
            <a:r>
              <a:rPr lang="en-US" dirty="0"/>
              <a:t>index</a:t>
            </a:r>
          </a:p>
        </p:txBody>
      </p:sp>
    </p:spTree>
    <p:extLst>
      <p:ext uri="{BB962C8B-B14F-4D97-AF65-F5344CB8AC3E}">
        <p14:creationId xmlns:p14="http://schemas.microsoft.com/office/powerpoint/2010/main" val="129782837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novel autoencoder architecture </a:t>
            </a:r>
          </a:p>
          <a:p>
            <a:pPr lvl="1"/>
            <a:r>
              <a:rPr lang="en-US" sz="1800" dirty="0"/>
              <a:t>learns deep embedding approximations</a:t>
            </a:r>
          </a:p>
          <a:p>
            <a:pPr lvl="1"/>
            <a:r>
              <a:rPr lang="en-US" sz="1800" dirty="0"/>
              <a:t>uses those for similarity search</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299</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Rectangle 8">
            <a:extLst>
              <a:ext uri="{FF2B5EF4-FFF2-40B4-BE49-F238E27FC236}">
                <a16:creationId xmlns:a16="http://schemas.microsoft.com/office/drawing/2014/main" id="{447DB4EF-8FF8-4901-BCDF-7B925E2648F3}"/>
              </a:ext>
            </a:extLst>
          </p:cNvPr>
          <p:cNvSpPr/>
          <p:nvPr/>
        </p:nvSpPr>
        <p:spPr>
          <a:xfrm>
            <a:off x="2819512" y="3208482"/>
            <a:ext cx="1980000" cy="1980000"/>
          </a:xfrm>
          <a:prstGeom prst="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cxnSp>
        <p:nvCxnSpPr>
          <p:cNvPr id="52" name="Straight Arrow Connector 51">
            <a:extLst>
              <a:ext uri="{FF2B5EF4-FFF2-40B4-BE49-F238E27FC236}">
                <a16:creationId xmlns:a16="http://schemas.microsoft.com/office/drawing/2014/main" id="{9327B46D-6172-4765-BE43-34EE9AD45D2D}"/>
              </a:ext>
            </a:extLst>
          </p:cNvPr>
          <p:cNvCxnSpPr/>
          <p:nvPr/>
        </p:nvCxnSpPr>
        <p:spPr>
          <a:xfrm>
            <a:off x="7541044" y="4235577"/>
            <a:ext cx="343241"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9A1BA97-A07E-41FF-86B4-449DE0E1D127}"/>
              </a:ext>
            </a:extLst>
          </p:cNvPr>
          <p:cNvSpPr txBox="1"/>
          <p:nvPr/>
        </p:nvSpPr>
        <p:spPr>
          <a:xfrm>
            <a:off x="7954799" y="3924502"/>
            <a:ext cx="750526" cy="646331"/>
          </a:xfrm>
          <a:prstGeom prst="rect">
            <a:avLst/>
          </a:prstGeom>
          <a:noFill/>
        </p:spPr>
        <p:txBody>
          <a:bodyPr wrap="none" rtlCol="0">
            <a:spAutoFit/>
          </a:bodyPr>
          <a:lstStyle/>
          <a:p>
            <a:r>
              <a:rPr lang="en-US" dirty="0" err="1"/>
              <a:t>iSAX</a:t>
            </a:r>
            <a:endParaRPr lang="en-US" dirty="0"/>
          </a:p>
          <a:p>
            <a:r>
              <a:rPr lang="en-US" dirty="0"/>
              <a:t>index</a:t>
            </a:r>
          </a:p>
        </p:txBody>
      </p:sp>
      <p:grpSp>
        <p:nvGrpSpPr>
          <p:cNvPr id="54" name="Group 53">
            <a:extLst>
              <a:ext uri="{FF2B5EF4-FFF2-40B4-BE49-F238E27FC236}">
                <a16:creationId xmlns:a16="http://schemas.microsoft.com/office/drawing/2014/main" id="{F497DBE5-9BD1-4F36-9506-6D8CBFB4DADC}"/>
              </a:ext>
            </a:extLst>
          </p:cNvPr>
          <p:cNvGrpSpPr>
            <a:grpSpLocks noChangeAspect="1"/>
          </p:cNvGrpSpPr>
          <p:nvPr/>
        </p:nvGrpSpPr>
        <p:grpSpPr>
          <a:xfrm>
            <a:off x="263393" y="3371213"/>
            <a:ext cx="7136341" cy="1787380"/>
            <a:chOff x="822739" y="2272897"/>
            <a:chExt cx="6035993" cy="1422021"/>
          </a:xfrm>
        </p:grpSpPr>
        <p:grpSp>
          <p:nvGrpSpPr>
            <p:cNvPr id="55" name="Group 54">
              <a:extLst>
                <a:ext uri="{FF2B5EF4-FFF2-40B4-BE49-F238E27FC236}">
                  <a16:creationId xmlns:a16="http://schemas.microsoft.com/office/drawing/2014/main" id="{438BACE3-0171-47C5-9035-0002AE076DEC}"/>
                </a:ext>
              </a:extLst>
            </p:cNvPr>
            <p:cNvGrpSpPr/>
            <p:nvPr/>
          </p:nvGrpSpPr>
          <p:grpSpPr>
            <a:xfrm>
              <a:off x="822739" y="2314359"/>
              <a:ext cx="5858055" cy="1380559"/>
              <a:chOff x="822739" y="2314359"/>
              <a:chExt cx="5858055" cy="1380559"/>
            </a:xfrm>
          </p:grpSpPr>
          <p:grpSp>
            <p:nvGrpSpPr>
              <p:cNvPr id="60" name="Group 59">
                <a:extLst>
                  <a:ext uri="{FF2B5EF4-FFF2-40B4-BE49-F238E27FC236}">
                    <a16:creationId xmlns:a16="http://schemas.microsoft.com/office/drawing/2014/main" id="{73E96995-1702-4F97-8631-57CB1EADE796}"/>
                  </a:ext>
                </a:extLst>
              </p:cNvPr>
              <p:cNvGrpSpPr/>
              <p:nvPr/>
            </p:nvGrpSpPr>
            <p:grpSpPr>
              <a:xfrm>
                <a:off x="822739" y="2315343"/>
                <a:ext cx="1605185" cy="1136806"/>
                <a:chOff x="416043" y="72558"/>
                <a:chExt cx="5733875" cy="4060784"/>
              </a:xfrm>
            </p:grpSpPr>
            <p:cxnSp>
              <p:nvCxnSpPr>
                <p:cNvPr id="81" name="直接箭头连接符 25">
                  <a:extLst>
                    <a:ext uri="{FF2B5EF4-FFF2-40B4-BE49-F238E27FC236}">
                      <a16:creationId xmlns:a16="http://schemas.microsoft.com/office/drawing/2014/main" id="{3E00836B-0027-4FAC-82C9-D7F5A66D99F9}"/>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10">
                  <a:extLst>
                    <a:ext uri="{FF2B5EF4-FFF2-40B4-BE49-F238E27FC236}">
                      <a16:creationId xmlns:a16="http://schemas.microsoft.com/office/drawing/2014/main" id="{29012D70-3599-4066-8229-6161F3267EB9}"/>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sp>
              <p:nvSpPr>
                <p:cNvPr id="83" name="任意多边形: 形状 34">
                  <a:extLst>
                    <a:ext uri="{FF2B5EF4-FFF2-40B4-BE49-F238E27FC236}">
                      <a16:creationId xmlns:a16="http://schemas.microsoft.com/office/drawing/2014/main" id="{BFF21084-17F5-4676-A82B-CEAA824431BA}"/>
                    </a:ext>
                  </a:extLst>
                </p:cNvPr>
                <p:cNvSpPr/>
                <p:nvPr/>
              </p:nvSpPr>
              <p:spPr>
                <a:xfrm>
                  <a:off x="894041" y="501190"/>
                  <a:ext cx="4707176" cy="3004148"/>
                </a:xfrm>
                <a:custGeom>
                  <a:avLst/>
                  <a:gdLst>
                    <a:gd name="connsiteX0" fmla="*/ 0 w 2734811"/>
                    <a:gd name="connsiteY0" fmla="*/ 664919 h 1334033"/>
                    <a:gd name="connsiteX1" fmla="*/ 260059 w 2734811"/>
                    <a:gd name="connsiteY1" fmla="*/ 530696 h 1334033"/>
                    <a:gd name="connsiteX2" fmla="*/ 562063 w 2734811"/>
                    <a:gd name="connsiteY2" fmla="*/ 715253 h 1334033"/>
                    <a:gd name="connsiteX3" fmla="*/ 780176 w 2734811"/>
                    <a:gd name="connsiteY3" fmla="*/ 614585 h 1334033"/>
                    <a:gd name="connsiteX4" fmla="*/ 964734 w 2734811"/>
                    <a:gd name="connsiteY4" fmla="*/ 1260538 h 1334033"/>
                    <a:gd name="connsiteX5" fmla="*/ 1300294 w 2734811"/>
                    <a:gd name="connsiteY5" fmla="*/ 1101147 h 1334033"/>
                    <a:gd name="connsiteX6" fmla="*/ 1661020 w 2734811"/>
                    <a:gd name="connsiteY6" fmla="*/ 1285705 h 1334033"/>
                    <a:gd name="connsiteX7" fmla="*/ 1879134 w 2734811"/>
                    <a:gd name="connsiteY7" fmla="*/ 52523 h 1334033"/>
                    <a:gd name="connsiteX8" fmla="*/ 2365696 w 2734811"/>
                    <a:gd name="connsiteY8" fmla="*/ 211914 h 1334033"/>
                    <a:gd name="connsiteX9" fmla="*/ 2734811 w 2734811"/>
                    <a:gd name="connsiteY9" fmla="*/ 69301 h 133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811" h="1334033">
                      <a:moveTo>
                        <a:pt x="0" y="664919"/>
                      </a:moveTo>
                      <a:cubicBezTo>
                        <a:pt x="83191" y="593613"/>
                        <a:pt x="166382" y="522307"/>
                        <a:pt x="260059" y="530696"/>
                      </a:cubicBezTo>
                      <a:cubicBezTo>
                        <a:pt x="353736" y="539085"/>
                        <a:pt x="475377" y="701272"/>
                        <a:pt x="562063" y="715253"/>
                      </a:cubicBezTo>
                      <a:cubicBezTo>
                        <a:pt x="648749" y="729234"/>
                        <a:pt x="713064" y="523704"/>
                        <a:pt x="780176" y="614585"/>
                      </a:cubicBezTo>
                      <a:cubicBezTo>
                        <a:pt x="847288" y="705466"/>
                        <a:pt x="878048" y="1179444"/>
                        <a:pt x="964734" y="1260538"/>
                      </a:cubicBezTo>
                      <a:cubicBezTo>
                        <a:pt x="1051420" y="1341632"/>
                        <a:pt x="1184247" y="1096953"/>
                        <a:pt x="1300294" y="1101147"/>
                      </a:cubicBezTo>
                      <a:cubicBezTo>
                        <a:pt x="1416341" y="1105341"/>
                        <a:pt x="1564547" y="1460476"/>
                        <a:pt x="1661020" y="1285705"/>
                      </a:cubicBezTo>
                      <a:cubicBezTo>
                        <a:pt x="1757493" y="1110934"/>
                        <a:pt x="1761688" y="231488"/>
                        <a:pt x="1879134" y="52523"/>
                      </a:cubicBezTo>
                      <a:cubicBezTo>
                        <a:pt x="1996580" y="-126442"/>
                        <a:pt x="2223083" y="209118"/>
                        <a:pt x="2365696" y="211914"/>
                      </a:cubicBezTo>
                      <a:cubicBezTo>
                        <a:pt x="2508309" y="214710"/>
                        <a:pt x="2657912" y="87477"/>
                        <a:pt x="2734811" y="69301"/>
                      </a:cubicBezTo>
                    </a:path>
                  </a:pathLst>
                </a:cu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3327" tIns="81663" rIns="163327" bIns="8166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17" dirty="0"/>
                </a:p>
              </p:txBody>
            </p:sp>
          </p:grpSp>
          <p:grpSp>
            <p:nvGrpSpPr>
              <p:cNvPr id="61" name="Group 60">
                <a:extLst>
                  <a:ext uri="{FF2B5EF4-FFF2-40B4-BE49-F238E27FC236}">
                    <a16:creationId xmlns:a16="http://schemas.microsoft.com/office/drawing/2014/main" id="{A496B49E-B37D-4107-B05D-446C61663813}"/>
                  </a:ext>
                </a:extLst>
              </p:cNvPr>
              <p:cNvGrpSpPr/>
              <p:nvPr/>
            </p:nvGrpSpPr>
            <p:grpSpPr>
              <a:xfrm>
                <a:off x="5032044" y="2314359"/>
                <a:ext cx="1648750" cy="1136806"/>
                <a:chOff x="2953172" y="2941881"/>
                <a:chExt cx="1648750" cy="1136806"/>
              </a:xfrm>
            </p:grpSpPr>
            <p:grpSp>
              <p:nvGrpSpPr>
                <p:cNvPr id="70" name="Group 69">
                  <a:extLst>
                    <a:ext uri="{FF2B5EF4-FFF2-40B4-BE49-F238E27FC236}">
                      <a16:creationId xmlns:a16="http://schemas.microsoft.com/office/drawing/2014/main" id="{6C5610AD-426A-42A9-ADB8-E2566250F13F}"/>
                    </a:ext>
                  </a:extLst>
                </p:cNvPr>
                <p:cNvGrpSpPr/>
                <p:nvPr/>
              </p:nvGrpSpPr>
              <p:grpSpPr>
                <a:xfrm>
                  <a:off x="3269391" y="2941881"/>
                  <a:ext cx="1332531" cy="1136806"/>
                  <a:chOff x="890882" y="72558"/>
                  <a:chExt cx="4759928" cy="4060784"/>
                </a:xfrm>
              </p:grpSpPr>
              <p:cxnSp>
                <p:nvCxnSpPr>
                  <p:cNvPr id="78" name="直接连接符 43">
                    <a:extLst>
                      <a:ext uri="{FF2B5EF4-FFF2-40B4-BE49-F238E27FC236}">
                        <a16:creationId xmlns:a16="http://schemas.microsoft.com/office/drawing/2014/main" id="{954B3BA0-3A9E-495D-AEC4-F5DE99961FF5}"/>
                      </a:ext>
                    </a:extLst>
                  </p:cNvPr>
                  <p:cNvCxnSpPr>
                    <a:cxnSpLocks/>
                  </p:cNvCxnSpPr>
                  <p:nvPr/>
                </p:nvCxnSpPr>
                <p:spPr>
                  <a:xfrm>
                    <a:off x="917912" y="896716"/>
                    <a:ext cx="1559863" cy="0"/>
                  </a:xfrm>
                  <a:prstGeom prst="line">
                    <a:avLst/>
                  </a:prstGeom>
                  <a:ln w="25400">
                    <a:solidFill>
                      <a:srgbClr val="D72728"/>
                    </a:solidFill>
                  </a:ln>
                </p:spPr>
                <p:style>
                  <a:lnRef idx="1">
                    <a:schemeClr val="accent1"/>
                  </a:lnRef>
                  <a:fillRef idx="0">
                    <a:schemeClr val="accent1"/>
                  </a:fillRef>
                  <a:effectRef idx="0">
                    <a:schemeClr val="accent1"/>
                  </a:effectRef>
                  <a:fontRef idx="minor">
                    <a:schemeClr val="tx1"/>
                  </a:fontRef>
                </p:style>
              </p:cxnSp>
              <p:cxnSp>
                <p:nvCxnSpPr>
                  <p:cNvPr id="79" name="直接连接符 44">
                    <a:extLst>
                      <a:ext uri="{FF2B5EF4-FFF2-40B4-BE49-F238E27FC236}">
                        <a16:creationId xmlns:a16="http://schemas.microsoft.com/office/drawing/2014/main" id="{8AF712F7-5F92-4364-BDA5-185AB0536BE8}"/>
                      </a:ext>
                    </a:extLst>
                  </p:cNvPr>
                  <p:cNvCxnSpPr/>
                  <p:nvPr/>
                </p:nvCxnSpPr>
                <p:spPr>
                  <a:xfrm>
                    <a:off x="4060088" y="3404329"/>
                    <a:ext cx="1590722" cy="0"/>
                  </a:xfrm>
                  <a:prstGeom prst="line">
                    <a:avLst/>
                  </a:prstGeom>
                  <a:ln w="25400">
                    <a:solidFill>
                      <a:srgbClr val="D72728"/>
                    </a:solidFill>
                  </a:ln>
                </p:spPr>
                <p:style>
                  <a:lnRef idx="1">
                    <a:schemeClr val="accent1"/>
                  </a:lnRef>
                  <a:fillRef idx="0">
                    <a:schemeClr val="accent1"/>
                  </a:fillRef>
                  <a:effectRef idx="0">
                    <a:schemeClr val="accent1"/>
                  </a:effectRef>
                  <a:fontRef idx="minor">
                    <a:schemeClr val="tx1"/>
                  </a:fontRef>
                </p:style>
              </p:cxnSp>
              <p:cxnSp>
                <p:nvCxnSpPr>
                  <p:cNvPr id="80" name="直接箭头连接符 25">
                    <a:extLst>
                      <a:ext uri="{FF2B5EF4-FFF2-40B4-BE49-F238E27FC236}">
                        <a16:creationId xmlns:a16="http://schemas.microsoft.com/office/drawing/2014/main" id="{12A6CE40-8A5B-4461-92C5-C3BB70976EDB}"/>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直接连接符 2">
                  <a:extLst>
                    <a:ext uri="{FF2B5EF4-FFF2-40B4-BE49-F238E27FC236}">
                      <a16:creationId xmlns:a16="http://schemas.microsoft.com/office/drawing/2014/main" id="{E4E10F78-7AF3-42C4-9515-21FE4CCA4526}"/>
                    </a:ext>
                  </a:extLst>
                </p:cNvPr>
                <p:cNvCxnSpPr>
                  <a:cxnSpLocks/>
                </p:cNvCxnSpPr>
                <p:nvPr/>
              </p:nvCxnSpPr>
              <p:spPr>
                <a:xfrm>
                  <a:off x="3161922" y="3774347"/>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sp>
              <p:nvSpPr>
                <p:cNvPr id="72" name="文本框 31">
                  <a:extLst>
                    <a:ext uri="{FF2B5EF4-FFF2-40B4-BE49-F238E27FC236}">
                      <a16:creationId xmlns:a16="http://schemas.microsoft.com/office/drawing/2014/main" id="{58132D28-60CC-443D-9ED0-9F4345542ED4}"/>
                    </a:ext>
                  </a:extLst>
                </p:cNvPr>
                <p:cNvSpPr txBox="1"/>
                <p:nvPr/>
              </p:nvSpPr>
              <p:spPr>
                <a:xfrm>
                  <a:off x="2955879" y="3058092"/>
                  <a:ext cx="360218" cy="253916"/>
                </a:xfrm>
                <a:prstGeom prst="rect">
                  <a:avLst/>
                </a:prstGeom>
                <a:noFill/>
              </p:spPr>
              <p:txBody>
                <a:bodyPr wrap="square" rtlCol="0">
                  <a:spAutoFit/>
                </a:bodyPr>
                <a:lstStyle/>
                <a:p>
                  <a:pPr algn="ctr"/>
                  <a:r>
                    <a:rPr lang="en-US" sz="1050" dirty="0">
                      <a:solidFill>
                        <a:srgbClr val="7F7F7F"/>
                      </a:solidFill>
                    </a:rPr>
                    <a:t>11</a:t>
                  </a:r>
                </a:p>
              </p:txBody>
            </p:sp>
            <p:sp>
              <p:nvSpPr>
                <p:cNvPr id="73" name="文本框 31">
                  <a:extLst>
                    <a:ext uri="{FF2B5EF4-FFF2-40B4-BE49-F238E27FC236}">
                      <a16:creationId xmlns:a16="http://schemas.microsoft.com/office/drawing/2014/main" id="{AB260A31-FD95-4BD5-8BE4-5806E4E72AC5}"/>
                    </a:ext>
                  </a:extLst>
                </p:cNvPr>
                <p:cNvSpPr txBox="1"/>
                <p:nvPr/>
              </p:nvSpPr>
              <p:spPr>
                <a:xfrm>
                  <a:off x="2954371" y="3309143"/>
                  <a:ext cx="360218" cy="253916"/>
                </a:xfrm>
                <a:prstGeom prst="rect">
                  <a:avLst/>
                </a:prstGeom>
                <a:noFill/>
              </p:spPr>
              <p:txBody>
                <a:bodyPr wrap="square" rtlCol="0">
                  <a:spAutoFit/>
                </a:bodyPr>
                <a:lstStyle/>
                <a:p>
                  <a:pPr algn="ctr"/>
                  <a:r>
                    <a:rPr lang="en-US" sz="1050" dirty="0">
                      <a:solidFill>
                        <a:srgbClr val="7F7F7F"/>
                      </a:solidFill>
                    </a:rPr>
                    <a:t>1</a:t>
                  </a:r>
                  <a:r>
                    <a:rPr lang="en-US" altLang="zh-CN" sz="1050" dirty="0">
                      <a:solidFill>
                        <a:srgbClr val="7F7F7F"/>
                      </a:solidFill>
                    </a:rPr>
                    <a:t>0</a:t>
                  </a:r>
                  <a:endParaRPr lang="en-US" sz="1050" dirty="0">
                    <a:solidFill>
                      <a:srgbClr val="7F7F7F"/>
                    </a:solidFill>
                  </a:endParaRPr>
                </a:p>
              </p:txBody>
            </p:sp>
            <p:sp>
              <p:nvSpPr>
                <p:cNvPr id="74" name="文本框 31">
                  <a:extLst>
                    <a:ext uri="{FF2B5EF4-FFF2-40B4-BE49-F238E27FC236}">
                      <a16:creationId xmlns:a16="http://schemas.microsoft.com/office/drawing/2014/main" id="{897D8C62-8B94-428E-9040-E42B92FFBC33}"/>
                    </a:ext>
                  </a:extLst>
                </p:cNvPr>
                <p:cNvSpPr txBox="1"/>
                <p:nvPr/>
              </p:nvSpPr>
              <p:spPr>
                <a:xfrm>
                  <a:off x="2953172" y="3546938"/>
                  <a:ext cx="360218" cy="253916"/>
                </a:xfrm>
                <a:prstGeom prst="rect">
                  <a:avLst/>
                </a:prstGeom>
                <a:noFill/>
              </p:spPr>
              <p:txBody>
                <a:bodyPr wrap="square" rtlCol="0">
                  <a:spAutoFit/>
                </a:bodyPr>
                <a:lstStyle/>
                <a:p>
                  <a:pPr algn="ctr"/>
                  <a:r>
                    <a:rPr lang="en-US" altLang="zh-CN" sz="1050" dirty="0">
                      <a:solidFill>
                        <a:srgbClr val="7F7F7F"/>
                      </a:solidFill>
                    </a:rPr>
                    <a:t>01</a:t>
                  </a:r>
                  <a:endParaRPr lang="en-US" sz="1050" dirty="0">
                    <a:solidFill>
                      <a:srgbClr val="7F7F7F"/>
                    </a:solidFill>
                  </a:endParaRPr>
                </a:p>
              </p:txBody>
            </p:sp>
            <p:sp>
              <p:nvSpPr>
                <p:cNvPr id="75" name="文本框 31">
                  <a:extLst>
                    <a:ext uri="{FF2B5EF4-FFF2-40B4-BE49-F238E27FC236}">
                      <a16:creationId xmlns:a16="http://schemas.microsoft.com/office/drawing/2014/main" id="{5A38C2FA-340E-428B-AD6D-762C9D6E78E2}"/>
                    </a:ext>
                  </a:extLst>
                </p:cNvPr>
                <p:cNvSpPr txBox="1"/>
                <p:nvPr/>
              </p:nvSpPr>
              <p:spPr>
                <a:xfrm>
                  <a:off x="2953172" y="3776658"/>
                  <a:ext cx="360218" cy="253916"/>
                </a:xfrm>
                <a:prstGeom prst="rect">
                  <a:avLst/>
                </a:prstGeom>
                <a:noFill/>
              </p:spPr>
              <p:txBody>
                <a:bodyPr wrap="square" rtlCol="0">
                  <a:spAutoFit/>
                </a:bodyPr>
                <a:lstStyle/>
                <a:p>
                  <a:pPr algn="ctr"/>
                  <a:r>
                    <a:rPr lang="en-US" altLang="zh-CN" sz="1050" dirty="0">
                      <a:solidFill>
                        <a:srgbClr val="7F7F7F"/>
                      </a:solidFill>
                    </a:rPr>
                    <a:t>00</a:t>
                  </a:r>
                  <a:endParaRPr lang="en-US" sz="1050" dirty="0">
                    <a:solidFill>
                      <a:srgbClr val="7F7F7F"/>
                    </a:solidFill>
                  </a:endParaRPr>
                </a:p>
              </p:txBody>
            </p:sp>
            <p:cxnSp>
              <p:nvCxnSpPr>
                <p:cNvPr id="76" name="直接连接符 2">
                  <a:extLst>
                    <a:ext uri="{FF2B5EF4-FFF2-40B4-BE49-F238E27FC236}">
                      <a16:creationId xmlns:a16="http://schemas.microsoft.com/office/drawing/2014/main" id="{23D6E089-07BD-4D7C-B5CB-7C559A9B4BCD}"/>
                    </a:ext>
                  </a:extLst>
                </p:cNvPr>
                <p:cNvCxnSpPr>
                  <a:cxnSpLocks/>
                </p:cNvCxnSpPr>
                <p:nvPr/>
              </p:nvCxnSpPr>
              <p:spPr>
                <a:xfrm>
                  <a:off x="3161922" y="3348000"/>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接连接符 39">
                  <a:extLst>
                    <a:ext uri="{FF2B5EF4-FFF2-40B4-BE49-F238E27FC236}">
                      <a16:creationId xmlns:a16="http://schemas.microsoft.com/office/drawing/2014/main" id="{5D3DFF0A-8196-490D-8BD1-647CC0832616}"/>
                    </a:ext>
                  </a:extLst>
                </p:cNvPr>
                <p:cNvCxnSpPr/>
                <p:nvPr/>
              </p:nvCxnSpPr>
              <p:spPr>
                <a:xfrm>
                  <a:off x="3708000" y="3460602"/>
                  <a:ext cx="445319" cy="0"/>
                </a:xfrm>
                <a:prstGeom prst="line">
                  <a:avLst/>
                </a:prstGeom>
                <a:ln w="25400">
                  <a:solidFill>
                    <a:srgbClr val="D72728"/>
                  </a:solidFill>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0CAE2FD3-4D52-41B9-A17B-6E868DB672F9}"/>
                  </a:ext>
                </a:extLst>
              </p:cNvPr>
              <p:cNvCxnSpPr/>
              <p:nvPr/>
            </p:nvCxnSpPr>
            <p:spPr>
              <a:xfrm>
                <a:off x="2669764" y="2929474"/>
                <a:ext cx="360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A821838-A94B-457F-BC77-D5FF11799EDC}"/>
                  </a:ext>
                </a:extLst>
              </p:cNvPr>
              <p:cNvSpPr txBox="1"/>
              <p:nvPr/>
            </p:nvSpPr>
            <p:spPr>
              <a:xfrm>
                <a:off x="2542156" y="3080692"/>
                <a:ext cx="582541" cy="248950"/>
              </a:xfrm>
              <a:prstGeom prst="rect">
                <a:avLst/>
              </a:prstGeom>
              <a:noFill/>
            </p:spPr>
            <p:txBody>
              <a:bodyPr wrap="none" rtlCol="0">
                <a:spAutoFit/>
              </a:bodyPr>
              <a:lstStyle/>
              <a:p>
                <a:pPr algn="ctr"/>
                <a:r>
                  <a:rPr lang="en-US" altLang="zh-CN" sz="1400" dirty="0"/>
                  <a:t>Encode</a:t>
                </a:r>
                <a:endParaRPr lang="en-CN" sz="1400" dirty="0"/>
              </a:p>
            </p:txBody>
          </p:sp>
          <p:sp>
            <p:nvSpPr>
              <p:cNvPr id="64" name="TextBox 63">
                <a:extLst>
                  <a:ext uri="{FF2B5EF4-FFF2-40B4-BE49-F238E27FC236}">
                    <a16:creationId xmlns:a16="http://schemas.microsoft.com/office/drawing/2014/main" id="{8B84AAE0-0EA7-4225-B717-C685EE25AA4D}"/>
                  </a:ext>
                </a:extLst>
              </p:cNvPr>
              <p:cNvSpPr txBox="1"/>
              <p:nvPr/>
            </p:nvSpPr>
            <p:spPr>
              <a:xfrm>
                <a:off x="4351891" y="3053648"/>
                <a:ext cx="742076" cy="248950"/>
              </a:xfrm>
              <a:prstGeom prst="rect">
                <a:avLst/>
              </a:prstGeom>
              <a:noFill/>
            </p:spPr>
            <p:txBody>
              <a:bodyPr wrap="none" rtlCol="0">
                <a:spAutoFit/>
              </a:bodyPr>
              <a:lstStyle/>
              <a:p>
                <a:r>
                  <a:rPr lang="en-US" altLang="zh-CN" sz="1400" dirty="0"/>
                  <a:t>Symbolize</a:t>
                </a:r>
                <a:endParaRPr lang="en-CN" sz="1400" dirty="0"/>
              </a:p>
            </p:txBody>
          </p:sp>
          <p:cxnSp>
            <p:nvCxnSpPr>
              <p:cNvPr id="65" name="Straight Arrow Connector 64">
                <a:extLst>
                  <a:ext uri="{FF2B5EF4-FFF2-40B4-BE49-F238E27FC236}">
                    <a16:creationId xmlns:a16="http://schemas.microsoft.com/office/drawing/2014/main" id="{F029A8CA-0FE1-421E-93AC-3A13C382C568}"/>
                  </a:ext>
                </a:extLst>
              </p:cNvPr>
              <p:cNvCxnSpPr/>
              <p:nvPr/>
            </p:nvCxnSpPr>
            <p:spPr>
              <a:xfrm>
                <a:off x="4546088" y="2927780"/>
                <a:ext cx="360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756F82B-8DD0-4912-B976-9D9F7637E8E4}"/>
                  </a:ext>
                </a:extLst>
              </p:cNvPr>
              <p:cNvSpPr txBox="1"/>
              <p:nvPr/>
            </p:nvSpPr>
            <p:spPr>
              <a:xfrm>
                <a:off x="1305092" y="3421074"/>
                <a:ext cx="553912" cy="273844"/>
              </a:xfrm>
              <a:prstGeom prst="rect">
                <a:avLst/>
              </a:prstGeom>
              <a:noFill/>
            </p:spPr>
            <p:txBody>
              <a:bodyPr wrap="none" rtlCol="0">
                <a:spAutoFit/>
              </a:bodyPr>
              <a:lstStyle/>
              <a:p>
                <a:r>
                  <a:rPr lang="en-US" altLang="zh-CN" sz="1600" b="1" i="1" dirty="0"/>
                  <a:t>Series</a:t>
                </a:r>
                <a:endParaRPr lang="en-CN" sz="1600" b="1" i="1" dirty="0"/>
              </a:p>
            </p:txBody>
          </p:sp>
          <p:sp>
            <p:nvSpPr>
              <p:cNvPr id="67" name="TextBox 66">
                <a:extLst>
                  <a:ext uri="{FF2B5EF4-FFF2-40B4-BE49-F238E27FC236}">
                    <a16:creationId xmlns:a16="http://schemas.microsoft.com/office/drawing/2014/main" id="{F06C1D7E-1381-49D3-8915-B1B2BEC650F2}"/>
                  </a:ext>
                </a:extLst>
              </p:cNvPr>
              <p:cNvSpPr txBox="1"/>
              <p:nvPr/>
            </p:nvSpPr>
            <p:spPr>
              <a:xfrm>
                <a:off x="3490742" y="3421074"/>
                <a:ext cx="433898" cy="273844"/>
              </a:xfrm>
              <a:prstGeom prst="rect">
                <a:avLst/>
              </a:prstGeom>
              <a:noFill/>
            </p:spPr>
            <p:txBody>
              <a:bodyPr wrap="none" rtlCol="0">
                <a:spAutoFit/>
              </a:bodyPr>
              <a:lstStyle/>
              <a:p>
                <a:r>
                  <a:rPr lang="en-US" altLang="zh-CN" sz="1600" b="1" i="1" dirty="0"/>
                  <a:t>DEA</a:t>
                </a:r>
                <a:endParaRPr lang="en-CN" sz="1600" b="1" i="1"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B423E5-BD0B-4CE6-864C-25E35ED8AB99}"/>
                      </a:ext>
                    </a:extLst>
                  </p:cNvPr>
                  <p:cNvSpPr txBox="1"/>
                  <p:nvPr/>
                </p:nvSpPr>
                <p:spPr>
                  <a:xfrm>
                    <a:off x="5614747" y="3421074"/>
                    <a:ext cx="764377" cy="2738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a:latin typeface="Cambria Math" panose="02040503050406030204" pitchFamily="18" charset="0"/>
                                </a:rPr>
                                <m:t>𝑺𝑨𝑿</m:t>
                              </m:r>
                            </m:e>
                            <m:sub>
                              <m:r>
                                <a:rPr lang="en-US" altLang="zh-CN" sz="1600" b="1" i="1" smtClean="0">
                                  <a:latin typeface="Cambria Math" panose="02040503050406030204" pitchFamily="18" charset="0"/>
                                </a:rPr>
                                <m:t>𝑫𝑬𝑨</m:t>
                              </m:r>
                            </m:sub>
                          </m:sSub>
                        </m:oMath>
                      </m:oMathPara>
                    </a14:m>
                    <a:endParaRPr lang="en-CN" sz="1600" b="1" i="1" dirty="0"/>
                  </a:p>
                </p:txBody>
              </p:sp>
            </mc:Choice>
            <mc:Fallback xmlns="">
              <p:sp>
                <p:nvSpPr>
                  <p:cNvPr id="104" name="TextBox 103">
                    <a:extLst>
                      <a:ext uri="{FF2B5EF4-FFF2-40B4-BE49-F238E27FC236}">
                        <a16:creationId xmlns:a16="http://schemas.microsoft.com/office/drawing/2014/main" id="{8C520351-5BA3-EC46-A45D-51DD1E614F59}"/>
                      </a:ext>
                    </a:extLst>
                  </p:cNvPr>
                  <p:cNvSpPr txBox="1">
                    <a:spLocks noRot="1" noChangeAspect="1" noMove="1" noResize="1" noEditPoints="1" noAdjustHandles="1" noChangeArrowheads="1" noChangeShapeType="1" noTextEdit="1"/>
                  </p:cNvSpPr>
                  <p:nvPr/>
                </p:nvSpPr>
                <p:spPr>
                  <a:xfrm>
                    <a:off x="5614747" y="3421074"/>
                    <a:ext cx="764377" cy="273844"/>
                  </a:xfrm>
                  <a:prstGeom prst="rect">
                    <a:avLst/>
                  </a:prstGeom>
                  <a:blipFill>
                    <a:blip r:embed="rId1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A8603623-CE08-45CE-970A-70D95AAC2FC8}"/>
                      </a:ext>
                    </a:extLst>
                  </p:cNvPr>
                  <p:cNvSpPr txBox="1"/>
                  <p:nvPr/>
                </p:nvSpPr>
                <p:spPr>
                  <a:xfrm>
                    <a:off x="3149712" y="2735482"/>
                    <a:ext cx="116777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N" sz="2000" i="1" smtClean="0">
                                  <a:latin typeface="Cambria Math" panose="02040503050406030204" pitchFamily="18" charset="0"/>
                                </a:rPr>
                              </m:ctrlPr>
                            </m:dPr>
                            <m:e>
                              <m:sSub>
                                <m:sSubPr>
                                  <m:ctrlPr>
                                    <a:rPr lang="en-CN" sz="2000" i="1">
                                      <a:latin typeface="Cambria Math" panose="02040503050406030204" pitchFamily="18" charset="0"/>
                                    </a:rPr>
                                  </m:ctrlPr>
                                </m:sSubPr>
                                <m:e>
                                  <m:sSub>
                                    <m:sSubPr>
                                      <m:ctrlPr>
                                        <a:rPr lang="en-CN" sz="2000" i="1">
                                          <a:latin typeface="Cambria Math" panose="02040503050406030204" pitchFamily="18" charset="0"/>
                                        </a:rPr>
                                      </m:ctrlPr>
                                    </m:sSubPr>
                                    <m:e>
                                      <m:r>
                                        <a:rPr lang="en-US" altLang="zh-CN" sz="2000" i="1" smtClean="0">
                                          <a:latin typeface="Cambria Math" panose="02040503050406030204" pitchFamily="18" charset="0"/>
                                        </a:rPr>
                                        <m:t>𝑒</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sSub>
                                    <m:sSubPr>
                                      <m:ctrlPr>
                                        <a:rPr lang="en-CN" sz="2000" i="1">
                                          <a:latin typeface="Cambria Math" panose="02040503050406030204" pitchFamily="18" charset="0"/>
                                        </a:rPr>
                                      </m:ctrlPr>
                                    </m:sSubPr>
                                    <m:e>
                                      <m:r>
                                        <a:rPr lang="en-US" altLang="zh-CN" sz="2000" i="1">
                                          <a:latin typeface="Cambria Math" panose="02040503050406030204" pitchFamily="18" charset="0"/>
                                        </a:rPr>
                                        <m:t>𝑒</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r>
                                    <a:rPr lang="en-US" altLang="zh-CN" sz="2000" i="1">
                                      <a:latin typeface="Cambria Math" panose="02040503050406030204" pitchFamily="18" charset="0"/>
                                    </a:rPr>
                                    <m:t>𝑒</m:t>
                                  </m:r>
                                </m:e>
                                <m:sub>
                                  <m:r>
                                    <a:rPr lang="en-US" altLang="zh-CN" sz="2000" i="1">
                                      <a:latin typeface="Cambria Math" panose="02040503050406030204" pitchFamily="18" charset="0"/>
                                    </a:rPr>
                                    <m:t>3</m:t>
                                  </m:r>
                                </m:sub>
                              </m:sSub>
                            </m:e>
                          </m:d>
                        </m:oMath>
                      </m:oMathPara>
                    </a14:m>
                    <a:endParaRPr lang="en-CN" sz="2000" dirty="0"/>
                  </a:p>
                </p:txBody>
              </p:sp>
            </mc:Choice>
            <mc:Fallback xmlns="">
              <p:sp>
                <p:nvSpPr>
                  <p:cNvPr id="72" name="TextBox 71">
                    <a:extLst>
                      <a:ext uri="{FF2B5EF4-FFF2-40B4-BE49-F238E27FC236}">
                        <a16:creationId xmlns:a16="http://schemas.microsoft.com/office/drawing/2014/main" id="{7B7F363E-B37E-2A4F-877F-E57E563B61EE}"/>
                      </a:ext>
                    </a:extLst>
                  </p:cNvPr>
                  <p:cNvSpPr txBox="1">
                    <a:spLocks noRot="1" noChangeAspect="1" noMove="1" noResize="1" noEditPoints="1" noAdjustHandles="1" noChangeArrowheads="1" noChangeShapeType="1" noTextEdit="1"/>
                  </p:cNvSpPr>
                  <p:nvPr/>
                </p:nvSpPr>
                <p:spPr>
                  <a:xfrm>
                    <a:off x="3149712" y="2735482"/>
                    <a:ext cx="1167771" cy="400110"/>
                  </a:xfrm>
                  <a:prstGeom prst="rect">
                    <a:avLst/>
                  </a:prstGeom>
                  <a:blipFill>
                    <a:blip r:embed="rId15"/>
                    <a:stretch>
                      <a:fillRect/>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9DA199B1-967F-4B7C-B364-A0B54CBCDB55}"/>
                    </a:ext>
                  </a:extLst>
                </p:cNvPr>
                <p:cNvSpPr/>
                <p:nvPr/>
              </p:nvSpPr>
              <p:spPr>
                <a:xfrm>
                  <a:off x="5286969" y="2272897"/>
                  <a:ext cx="73180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i="1">
                                <a:latin typeface="Cambria Math" panose="02040503050406030204" pitchFamily="18" charset="0"/>
                              </a:rPr>
                              <m:t>𝑒</m:t>
                            </m:r>
                          </m:e>
                          <m:sub>
                            <m:r>
                              <a:rPr lang="en-US" altLang="zh-CN" sz="1200" i="1">
                                <a:latin typeface="Cambria Math" panose="02040503050406030204" pitchFamily="18" charset="0"/>
                              </a:rPr>
                              <m:t>1</m:t>
                            </m:r>
                          </m:sub>
                        </m:sSub>
                        <m:r>
                          <a:rPr lang="en-US" altLang="zh-CN" sz="1200" b="0" i="1" smtClean="0">
                            <a:latin typeface="Cambria Math" panose="02040503050406030204" pitchFamily="18" charset="0"/>
                          </a:rPr>
                          <m:t>=11</m:t>
                        </m:r>
                      </m:oMath>
                    </m:oMathPara>
                  </a14:m>
                  <a:endParaRPr lang="en-CN" sz="1200" dirty="0"/>
                </a:p>
              </p:txBody>
            </p:sp>
          </mc:Choice>
          <mc:Fallback xmlns="">
            <p:sp>
              <p:nvSpPr>
                <p:cNvPr id="74" name="Rectangle 73">
                  <a:extLst>
                    <a:ext uri="{FF2B5EF4-FFF2-40B4-BE49-F238E27FC236}">
                      <a16:creationId xmlns:a16="http://schemas.microsoft.com/office/drawing/2014/main" id="{ADB65387-9994-D144-A88D-6B824B2A3709}"/>
                    </a:ext>
                  </a:extLst>
                </p:cNvPr>
                <p:cNvSpPr>
                  <a:spLocks noRot="1" noChangeAspect="1" noMove="1" noResize="1" noEditPoints="1" noAdjustHandles="1" noChangeArrowheads="1" noChangeShapeType="1" noTextEdit="1"/>
                </p:cNvSpPr>
                <p:nvPr/>
              </p:nvSpPr>
              <p:spPr>
                <a:xfrm>
                  <a:off x="5286969" y="2272897"/>
                  <a:ext cx="731803" cy="276999"/>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5FA19824-DA24-43CE-975C-5EEB12E3BD82}"/>
                    </a:ext>
                  </a:extLst>
                </p:cNvPr>
                <p:cNvSpPr/>
                <p:nvPr/>
              </p:nvSpPr>
              <p:spPr>
                <a:xfrm>
                  <a:off x="5652870" y="2481586"/>
                  <a:ext cx="73539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i="1">
                                <a:latin typeface="Cambria Math" panose="02040503050406030204" pitchFamily="18" charset="0"/>
                              </a:rPr>
                              <m:t>𝑒</m:t>
                            </m:r>
                          </m:e>
                          <m:sub>
                            <m:r>
                              <a:rPr lang="en-US" altLang="zh-CN" sz="1200" i="1">
                                <a:latin typeface="Cambria Math" panose="02040503050406030204" pitchFamily="18" charset="0"/>
                              </a:rPr>
                              <m:t>2</m:t>
                            </m:r>
                          </m:sub>
                        </m:sSub>
                        <m:r>
                          <a:rPr lang="en-US" altLang="zh-CN" sz="1200" b="0" i="1" smtClean="0">
                            <a:latin typeface="Cambria Math" panose="02040503050406030204" pitchFamily="18" charset="0"/>
                          </a:rPr>
                          <m:t>=10</m:t>
                        </m:r>
                      </m:oMath>
                    </m:oMathPara>
                  </a14:m>
                  <a:endParaRPr lang="en-CN" sz="1200" dirty="0"/>
                </a:p>
              </p:txBody>
            </p:sp>
          </mc:Choice>
          <mc:Fallback xmlns="">
            <p:sp>
              <p:nvSpPr>
                <p:cNvPr id="75" name="Rectangle 74">
                  <a:extLst>
                    <a:ext uri="{FF2B5EF4-FFF2-40B4-BE49-F238E27FC236}">
                      <a16:creationId xmlns:a16="http://schemas.microsoft.com/office/drawing/2014/main" id="{39B9EA4F-3F65-1D41-8E60-DAFAF7A7315F}"/>
                    </a:ext>
                  </a:extLst>
                </p:cNvPr>
                <p:cNvSpPr>
                  <a:spLocks noRot="1" noChangeAspect="1" noMove="1" noResize="1" noEditPoints="1" noAdjustHandles="1" noChangeArrowheads="1" noChangeShapeType="1" noTextEdit="1"/>
                </p:cNvSpPr>
                <p:nvPr/>
              </p:nvSpPr>
              <p:spPr>
                <a:xfrm>
                  <a:off x="5652870" y="2481586"/>
                  <a:ext cx="735394" cy="276999"/>
                </a:xfrm>
                <a:prstGeom prst="rect">
                  <a:avLst/>
                </a:prstGeom>
                <a:blipFill>
                  <a:blip r:embed="rId5"/>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62073B4B-CA7D-4086-AA35-4D14B5FF6E7D}"/>
                    </a:ext>
                  </a:extLst>
                </p:cNvPr>
                <p:cNvSpPr/>
                <p:nvPr/>
              </p:nvSpPr>
              <p:spPr>
                <a:xfrm>
                  <a:off x="6123338" y="3240824"/>
                  <a:ext cx="73539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i="1">
                                <a:latin typeface="Cambria Math" panose="02040503050406030204" pitchFamily="18" charset="0"/>
                              </a:rPr>
                              <m:t>𝑒</m:t>
                            </m:r>
                          </m:e>
                          <m:sub>
                            <m:r>
                              <a:rPr lang="en-US" altLang="zh-CN" sz="1200" i="1">
                                <a:latin typeface="Cambria Math" panose="02040503050406030204" pitchFamily="18" charset="0"/>
                              </a:rPr>
                              <m:t>3</m:t>
                            </m:r>
                          </m:sub>
                        </m:sSub>
                        <m:r>
                          <a:rPr lang="en-US" altLang="zh-CN" sz="1200" b="0" i="1" smtClean="0">
                            <a:latin typeface="Cambria Math" panose="02040503050406030204" pitchFamily="18" charset="0"/>
                          </a:rPr>
                          <m:t>=00</m:t>
                        </m:r>
                      </m:oMath>
                    </m:oMathPara>
                  </a14:m>
                  <a:endParaRPr lang="en-CN" sz="1200" dirty="0"/>
                </a:p>
              </p:txBody>
            </p:sp>
          </mc:Choice>
          <mc:Fallback xmlns="">
            <p:sp>
              <p:nvSpPr>
                <p:cNvPr id="76" name="Rectangle 75">
                  <a:extLst>
                    <a:ext uri="{FF2B5EF4-FFF2-40B4-BE49-F238E27FC236}">
                      <a16:creationId xmlns:a16="http://schemas.microsoft.com/office/drawing/2014/main" id="{3390E4F7-BB33-9C4F-AF0D-042445074901}"/>
                    </a:ext>
                  </a:extLst>
                </p:cNvPr>
                <p:cNvSpPr>
                  <a:spLocks noRot="1" noChangeAspect="1" noMove="1" noResize="1" noEditPoints="1" noAdjustHandles="1" noChangeArrowheads="1" noChangeShapeType="1" noTextEdit="1"/>
                </p:cNvSpPr>
                <p:nvPr/>
              </p:nvSpPr>
              <p:spPr>
                <a:xfrm>
                  <a:off x="6123338" y="3240824"/>
                  <a:ext cx="735394" cy="276999"/>
                </a:xfrm>
                <a:prstGeom prst="rect">
                  <a:avLst/>
                </a:prstGeom>
                <a:blipFill>
                  <a:blip r:embed="rId6"/>
                  <a:stretch>
                    <a:fillRect/>
                  </a:stretch>
                </a:blipFill>
              </p:spPr>
              <p:txBody>
                <a:bodyPr/>
                <a:lstStyle/>
                <a:p>
                  <a:r>
                    <a:rPr lang="en-CN">
                      <a:noFill/>
                    </a:rPr>
                    <a:t> </a:t>
                  </a:r>
                </a:p>
              </p:txBody>
            </p:sp>
          </mc:Fallback>
        </mc:AlternateContent>
        <p:cxnSp>
          <p:nvCxnSpPr>
            <p:cNvPr id="59" name="直接连接符 2">
              <a:extLst>
                <a:ext uri="{FF2B5EF4-FFF2-40B4-BE49-F238E27FC236}">
                  <a16:creationId xmlns:a16="http://schemas.microsoft.com/office/drawing/2014/main" id="{B4320B35-4F18-4161-BA45-F778F23AE1C1}"/>
                </a:ext>
              </a:extLst>
            </p:cNvPr>
            <p:cNvCxnSpPr>
              <a:cxnSpLocks/>
            </p:cNvCxnSpPr>
            <p:nvPr/>
          </p:nvCxnSpPr>
          <p:spPr>
            <a:xfrm>
              <a:off x="5244016" y="2931323"/>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090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1689521"/>
            <a:ext cx="3648454" cy="4885015"/>
          </a:xfrm>
        </p:spPr>
        <p:txBody>
          <a:bodyPr>
            <a:normAutofit/>
          </a:bodyPr>
          <a:lstStyle/>
          <a:p>
            <a:endParaRPr lang="en-US" sz="1800" dirty="0"/>
          </a:p>
          <a:p>
            <a:r>
              <a:rPr lang="en-US" sz="1800" dirty="0"/>
              <a:t>thanks for slides to</a:t>
            </a:r>
          </a:p>
          <a:p>
            <a:pPr lvl="1"/>
            <a:r>
              <a:rPr lang="en-US" sz="1800" dirty="0" err="1"/>
              <a:t>Michail</a:t>
            </a:r>
            <a:r>
              <a:rPr lang="en-US" sz="1800" dirty="0"/>
              <a:t> Vlachos</a:t>
            </a:r>
          </a:p>
          <a:p>
            <a:pPr lvl="1"/>
            <a:r>
              <a:rPr lang="en-US" sz="1800" dirty="0"/>
              <a:t>Eamonn Keogh</a:t>
            </a:r>
          </a:p>
          <a:p>
            <a:pPr lvl="1"/>
            <a:r>
              <a:rPr lang="en-US" sz="1800" dirty="0"/>
              <a:t>Panagiotis </a:t>
            </a:r>
            <a:r>
              <a:rPr lang="en-US" sz="1800" dirty="0" err="1"/>
              <a:t>Papapetrou</a:t>
            </a:r>
            <a:endParaRPr lang="en-US" sz="1800" dirty="0"/>
          </a:p>
          <a:p>
            <a:pPr lvl="1"/>
            <a:r>
              <a:rPr lang="en-US" sz="1800" dirty="0"/>
              <a:t>George </a:t>
            </a:r>
            <a:r>
              <a:rPr lang="en-US" sz="1800" dirty="0" err="1"/>
              <a:t>Kollios</a:t>
            </a:r>
            <a:endParaRPr lang="en-US" sz="1800" dirty="0"/>
          </a:p>
          <a:p>
            <a:pPr lvl="1"/>
            <a:r>
              <a:rPr lang="en-US" sz="1800" dirty="0" err="1"/>
              <a:t>Dimitrios</a:t>
            </a:r>
            <a:r>
              <a:rPr lang="en-US" sz="1800" dirty="0"/>
              <a:t> </a:t>
            </a:r>
            <a:r>
              <a:rPr lang="en-US" sz="1800" dirty="0" err="1"/>
              <a:t>Gunopulos</a:t>
            </a:r>
            <a:endParaRPr lang="en-US" sz="1800" dirty="0"/>
          </a:p>
          <a:p>
            <a:pPr lvl="1"/>
            <a:r>
              <a:rPr lang="en-US" sz="1800" dirty="0"/>
              <a:t>Christos </a:t>
            </a:r>
            <a:r>
              <a:rPr lang="en-US" sz="1800" dirty="0" err="1"/>
              <a:t>Faloutsos</a:t>
            </a:r>
            <a:endParaRPr lang="en-US" sz="1800" dirty="0"/>
          </a:p>
          <a:p>
            <a:pPr lvl="1"/>
            <a:r>
              <a:rPr lang="en-US" sz="1800" dirty="0" err="1"/>
              <a:t>Panos</a:t>
            </a:r>
            <a:r>
              <a:rPr lang="en-US" sz="1800" dirty="0"/>
              <a:t> </a:t>
            </a:r>
            <a:r>
              <a:rPr lang="en-US" sz="1800" dirty="0" err="1"/>
              <a:t>Karras</a:t>
            </a:r>
            <a:endParaRPr lang="en-US" sz="1800" dirty="0"/>
          </a:p>
          <a:p>
            <a:pPr lvl="1"/>
            <a:r>
              <a:rPr lang="en-US" sz="1800" dirty="0"/>
              <a:t>Peng Wang</a:t>
            </a:r>
          </a:p>
          <a:p>
            <a:pPr lvl="1"/>
            <a:r>
              <a:rPr lang="en-US" sz="1800" dirty="0"/>
              <a:t>Liang Zhang</a:t>
            </a:r>
          </a:p>
          <a:p>
            <a:pPr lvl="1"/>
            <a:r>
              <a:rPr lang="en-US" sz="1800" dirty="0"/>
              <a:t>Reza </a:t>
            </a:r>
            <a:r>
              <a:rPr lang="en-US" sz="1800" dirty="0" err="1"/>
              <a:t>Akbarinia</a:t>
            </a:r>
            <a:endParaRPr lang="en-US" sz="1800" dirty="0">
              <a:solidFill>
                <a:schemeClr val="tx1"/>
              </a:solidFill>
            </a:endParaRPr>
          </a:p>
          <a:p>
            <a:pPr lvl="1"/>
            <a:r>
              <a:rPr lang="fr-MA" sz="1800" b="0" i="0" dirty="0">
                <a:effectLst/>
              </a:rPr>
              <a:t>Stanislav Morozov</a:t>
            </a:r>
          </a:p>
          <a:p>
            <a:pPr lvl="1"/>
            <a:r>
              <a:rPr lang="fr-MA" sz="1800" b="0" i="0" dirty="0" err="1">
                <a:solidFill>
                  <a:schemeClr val="accent2"/>
                </a:solidFill>
                <a:effectLst/>
              </a:rPr>
              <a:t>Sarath</a:t>
            </a:r>
            <a:r>
              <a:rPr lang="fr-MA" sz="1800" b="0" i="0" dirty="0">
                <a:solidFill>
                  <a:schemeClr val="accent2"/>
                </a:solidFill>
                <a:effectLst/>
              </a:rPr>
              <a:t> </a:t>
            </a:r>
            <a:r>
              <a:rPr lang="fr-MA" sz="1800" b="0" i="0" dirty="0" err="1">
                <a:solidFill>
                  <a:schemeClr val="accent2"/>
                </a:solidFill>
                <a:effectLst/>
              </a:rPr>
              <a:t>Shekkizhar</a:t>
            </a:r>
            <a:br>
              <a:rPr lang="fr-MA" sz="1200" dirty="0"/>
            </a:br>
            <a:endParaRPr lang="en-US" sz="1800" dirty="0"/>
          </a:p>
        </p:txBody>
      </p:sp>
      <p:sp>
        <p:nvSpPr>
          <p:cNvPr id="2" name="Title 1"/>
          <p:cNvSpPr>
            <a:spLocks noGrp="1"/>
          </p:cNvSpPr>
          <p:nvPr>
            <p:ph type="title"/>
          </p:nvPr>
        </p:nvSpPr>
        <p:spPr/>
        <p:txBody>
          <a:bodyPr/>
          <a:lstStyle/>
          <a:p>
            <a:r>
              <a:rPr lang="en-US" dirty="0"/>
              <a:t>Acknowledgements</a:t>
            </a:r>
          </a:p>
        </p:txBody>
      </p:sp>
      <p:sp>
        <p:nvSpPr>
          <p:cNvPr id="6" name="Content Placeholder 2">
            <a:extLst>
              <a:ext uri="{FF2B5EF4-FFF2-40B4-BE49-F238E27FC236}">
                <a16:creationId xmlns:a16="http://schemas.microsoft.com/office/drawing/2014/main" id="{A39B1EE8-73EF-4A4B-BE15-D825EFF83690}"/>
              </a:ext>
            </a:extLst>
          </p:cNvPr>
          <p:cNvSpPr txBox="1">
            <a:spLocks/>
          </p:cNvSpPr>
          <p:nvPr/>
        </p:nvSpPr>
        <p:spPr>
          <a:xfrm>
            <a:off x="3977836" y="1925742"/>
            <a:ext cx="4263875" cy="4885015"/>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sz="1800" dirty="0"/>
          </a:p>
          <a:p>
            <a:pPr lvl="1"/>
            <a:r>
              <a:rPr lang="en-US" sz="1800" dirty="0"/>
              <a:t>Marco Patella</a:t>
            </a:r>
          </a:p>
          <a:p>
            <a:pPr lvl="1"/>
            <a:r>
              <a:rPr lang="en-US" sz="1800" dirty="0"/>
              <a:t>Wei Wang</a:t>
            </a:r>
          </a:p>
          <a:p>
            <a:pPr lvl="1"/>
            <a:r>
              <a:rPr lang="en-US" sz="1800" dirty="0" err="1"/>
              <a:t>Yury</a:t>
            </a:r>
            <a:r>
              <a:rPr lang="en-US" sz="1800" dirty="0"/>
              <a:t> </a:t>
            </a:r>
            <a:r>
              <a:rPr lang="en-US" sz="1800" dirty="0" err="1"/>
              <a:t>Malkov</a:t>
            </a:r>
            <a:endParaRPr lang="en-US" sz="1800" dirty="0"/>
          </a:p>
          <a:p>
            <a:pPr lvl="1"/>
            <a:r>
              <a:rPr lang="en-US" sz="1800" dirty="0"/>
              <a:t>Matthijs </a:t>
            </a:r>
            <a:r>
              <a:rPr lang="en-US" sz="1800" dirty="0" err="1"/>
              <a:t>Douze</a:t>
            </a:r>
            <a:endParaRPr lang="en-US" sz="1800" dirty="0"/>
          </a:p>
          <a:p>
            <a:pPr lvl="1"/>
            <a:r>
              <a:rPr lang="en-US" sz="1800" dirty="0"/>
              <a:t>Cong Fu</a:t>
            </a:r>
          </a:p>
          <a:p>
            <a:pPr lvl="1"/>
            <a:r>
              <a:rPr lang="en-US" sz="1800" dirty="0"/>
              <a:t>Arnab Bhattacharya</a:t>
            </a:r>
          </a:p>
          <a:p>
            <a:pPr lvl="1"/>
            <a:r>
              <a:rPr lang="en-US" sz="1800" dirty="0" err="1"/>
              <a:t>Qiang</a:t>
            </a:r>
            <a:r>
              <a:rPr lang="en-US" sz="1800" dirty="0"/>
              <a:t> Huang</a:t>
            </a:r>
          </a:p>
          <a:p>
            <a:pPr lvl="1"/>
            <a:r>
              <a:rPr lang="en-US" sz="1800" dirty="0"/>
              <a:t>Artem </a:t>
            </a:r>
            <a:r>
              <a:rPr lang="en-US" sz="1800" dirty="0" err="1"/>
              <a:t>Babenko</a:t>
            </a:r>
            <a:endParaRPr lang="en-US" sz="1800" dirty="0"/>
          </a:p>
          <a:p>
            <a:pPr lvl="1"/>
            <a:r>
              <a:rPr lang="en-US" sz="1800" dirty="0"/>
              <a:t>David Lowe</a:t>
            </a:r>
          </a:p>
          <a:p>
            <a:pPr lvl="1"/>
            <a:r>
              <a:rPr lang="fr-MA" sz="1800" dirty="0"/>
              <a:t>Walid </a:t>
            </a:r>
            <a:r>
              <a:rPr lang="fr-MA" sz="1800" dirty="0" err="1"/>
              <a:t>Aref</a:t>
            </a:r>
            <a:endParaRPr lang="en-US" sz="1800" dirty="0"/>
          </a:p>
          <a:p>
            <a:pPr lvl="1"/>
            <a:r>
              <a:rPr lang="en-US" sz="1800" dirty="0"/>
              <a:t>John </a:t>
            </a:r>
            <a:r>
              <a:rPr lang="en-US" sz="1800" dirty="0" err="1"/>
              <a:t>Paparrizos</a:t>
            </a:r>
            <a:endParaRPr lang="en-US" sz="1800" dirty="0"/>
          </a:p>
          <a:p>
            <a:pPr lvl="1"/>
            <a:r>
              <a:rPr lang="en-US" sz="1800" dirty="0" err="1"/>
              <a:t>Conglong</a:t>
            </a:r>
            <a:r>
              <a:rPr lang="en-US" sz="1800" dirty="0"/>
              <a:t> Li</a:t>
            </a:r>
          </a:p>
          <a:p>
            <a:pPr lvl="1"/>
            <a:r>
              <a:rPr lang="fr-MA" sz="1800" b="0" i="0" dirty="0" err="1">
                <a:effectLst/>
              </a:rPr>
              <a:t>Saravanan</a:t>
            </a:r>
            <a:r>
              <a:rPr lang="fr-MA" sz="1800" b="0" i="0" dirty="0">
                <a:effectLst/>
              </a:rPr>
              <a:t> </a:t>
            </a:r>
            <a:r>
              <a:rPr lang="fr-MA" sz="1800" b="0" i="0" dirty="0" err="1">
                <a:effectLst/>
              </a:rPr>
              <a:t>Thirumuruganathan</a:t>
            </a:r>
            <a:endParaRPr lang="fr-MA" sz="1800" b="0" i="0" dirty="0">
              <a:effectLst/>
            </a:endParaRPr>
          </a:p>
        </p:txBody>
      </p:sp>
      <p:sp>
        <p:nvSpPr>
          <p:cNvPr id="5" name="Footer Placeholder 2">
            <a:extLst>
              <a:ext uri="{FF2B5EF4-FFF2-40B4-BE49-F238E27FC236}">
                <a16:creationId xmlns:a16="http://schemas.microsoft.com/office/drawing/2014/main" id="{EDB27009-F4A9-44C1-96B4-4C6037F564EE}"/>
              </a:ext>
            </a:extLst>
          </p:cNvPr>
          <p:cNvSpPr>
            <a:spLocks noGrp="1"/>
          </p:cNvSpPr>
          <p:nvPr>
            <p:ph type="ftr" sz="quarter" idx="11"/>
          </p:nvPr>
        </p:nvSpPr>
        <p:spPr>
          <a:xfrm>
            <a:off x="5133109" y="6608622"/>
            <a:ext cx="3980670" cy="228599"/>
          </a:xfrm>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5CE22609-7F99-4EC1-9586-E609A81677B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a:t>
            </a:fld>
            <a:endParaRPr lang="en-US" dirty="0"/>
          </a:p>
        </p:txBody>
      </p:sp>
    </p:spTree>
    <p:extLst>
      <p:ext uri="{BB962C8B-B14F-4D97-AF65-F5344CB8AC3E}">
        <p14:creationId xmlns:p14="http://schemas.microsoft.com/office/powerpoint/2010/main" val="57873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1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74;p13">
            <a:extLst>
              <a:ext uri="{FF2B5EF4-FFF2-40B4-BE49-F238E27FC236}">
                <a16:creationId xmlns:a16="http://schemas.microsoft.com/office/drawing/2014/main" id="{3F7A9F23-6E2C-4237-9181-A41179071C35}"/>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27" name="Title 1">
            <a:extLst>
              <a:ext uri="{FF2B5EF4-FFF2-40B4-BE49-F238E27FC236}">
                <a16:creationId xmlns:a16="http://schemas.microsoft.com/office/drawing/2014/main" id="{1785EB02-8386-4415-A6CB-FE4FA24BB811}"/>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DE3B8D94-2D1A-47AA-B5AF-8DC9398BA41F}"/>
              </a:ext>
            </a:extLst>
          </p:cNvPr>
          <p:cNvSpPr>
            <a:spLocks noGrp="1"/>
          </p:cNvSpPr>
          <p:nvPr>
            <p:ph type="ftr" sz="quarter" idx="11"/>
          </p:nvPr>
        </p:nvSpPr>
        <p:spPr/>
        <p:txBody>
          <a:bodyPr/>
          <a:lstStyle/>
          <a:p>
            <a:r>
              <a:rPr lang="en-US"/>
              <a:t>Echihabi, Zoumpatianos, Palpanas - VLDB 2021</a:t>
            </a:r>
            <a:endParaRPr lang="en-CA" dirty="0"/>
          </a:p>
        </p:txBody>
      </p:sp>
      <p:sp>
        <p:nvSpPr>
          <p:cNvPr id="25" name="Google Shape;380;p29">
            <a:extLst>
              <a:ext uri="{FF2B5EF4-FFF2-40B4-BE49-F238E27FC236}">
                <a16:creationId xmlns:a16="http://schemas.microsoft.com/office/drawing/2014/main" id="{5B4D7B07-A428-445B-86F3-113ABAC1B86E}"/>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1" name="Rectangle 30">
            <a:extLst>
              <a:ext uri="{FF2B5EF4-FFF2-40B4-BE49-F238E27FC236}">
                <a16:creationId xmlns:a16="http://schemas.microsoft.com/office/drawing/2014/main" id="{ECD97651-F27D-4BEB-9EE7-F6524225EA3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2" name="Rectangle 31">
            <a:extLst>
              <a:ext uri="{FF2B5EF4-FFF2-40B4-BE49-F238E27FC236}">
                <a16:creationId xmlns:a16="http://schemas.microsoft.com/office/drawing/2014/main" id="{D4889874-88AF-467E-9B74-8DD2C64AE2FB}"/>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Rounded Rectangle 12">
            <a:extLst>
              <a:ext uri="{FF2B5EF4-FFF2-40B4-BE49-F238E27FC236}">
                <a16:creationId xmlns:a16="http://schemas.microsoft.com/office/drawing/2014/main" id="{84DFAE39-5365-4F84-A1F2-6B55902F887E}"/>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numéro de diapositive 2">
            <a:extLst>
              <a:ext uri="{FF2B5EF4-FFF2-40B4-BE49-F238E27FC236}">
                <a16:creationId xmlns:a16="http://schemas.microsoft.com/office/drawing/2014/main" id="{0E088C87-33CC-47CE-9FED-9EC2190AF929}"/>
              </a:ext>
            </a:extLst>
          </p:cNvPr>
          <p:cNvSpPr>
            <a:spLocks noGrp="1"/>
          </p:cNvSpPr>
          <p:nvPr>
            <p:ph type="sldNum" sz="quarter" idx="12"/>
          </p:nvPr>
        </p:nvSpPr>
        <p:spPr/>
        <p:txBody>
          <a:bodyPr/>
          <a:lstStyle/>
          <a:p>
            <a:fld id="{B5C6C3C4-1F13-A745-94B4-FF34C1932FEB}" type="slidenum">
              <a:rPr lang="en-US" smtClean="0"/>
              <a:pPr/>
              <a:t>30</a:t>
            </a:fld>
            <a:endParaRPr lang="en-US" dirty="0"/>
          </a:p>
        </p:txBody>
      </p:sp>
    </p:spTree>
    <p:extLst>
      <p:ext uri="{BB962C8B-B14F-4D97-AF65-F5344CB8AC3E}">
        <p14:creationId xmlns:p14="http://schemas.microsoft.com/office/powerpoint/2010/main" val="291385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is an exponentially dilated </a:t>
            </a:r>
            <a:r>
              <a:rPr lang="en-US" sz="1800" dirty="0" err="1"/>
              <a:t>ResNet</a:t>
            </a:r>
            <a:r>
              <a:rPr lang="en-US" sz="1800" dirty="0"/>
              <a:t> architecture + Sum of Squares regularization</a:t>
            </a:r>
          </a:p>
          <a:p>
            <a:pPr lvl="1"/>
            <a:r>
              <a:rPr lang="en-US" sz="1800" dirty="0"/>
              <a:t>minimizes </a:t>
            </a:r>
          </a:p>
          <a:p>
            <a:pPr lvl="2"/>
            <a:r>
              <a:rPr lang="en-US" sz="1600" dirty="0"/>
              <a:t>reconstruction error </a:t>
            </a:r>
          </a:p>
          <a:p>
            <a:pPr lvl="2"/>
            <a:r>
              <a:rPr lang="en-US" sz="1600" dirty="0"/>
              <a:t>difference between distance of two vectors in embedded space and distance in original space </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300</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96505003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a:solidFill>
                  <a:srgbClr val="7030A0"/>
                </a:solidFill>
              </a:rPr>
              <a:t>Representation Learning for Data Series</a:t>
            </a:r>
            <a:endParaRPr lang="en-US" dirty="0">
              <a:solidFill>
                <a:srgbClr val="7030A0"/>
              </a:solidFill>
            </a:endParaRPr>
          </a:p>
        </p:txBody>
      </p:sp>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is an exponentially dilated </a:t>
            </a:r>
            <a:r>
              <a:rPr lang="en-US" sz="1800" dirty="0" err="1"/>
              <a:t>ResNet</a:t>
            </a:r>
            <a:r>
              <a:rPr lang="en-US" sz="1800" dirty="0"/>
              <a:t> architecture + Sum of Squares regularization</a:t>
            </a:r>
          </a:p>
          <a:p>
            <a:pPr lvl="1"/>
            <a:r>
              <a:rPr lang="en-US" sz="1800" dirty="0"/>
              <a:t>minimizes </a:t>
            </a:r>
          </a:p>
          <a:p>
            <a:pPr lvl="2"/>
            <a:r>
              <a:rPr lang="en-US" sz="1600" dirty="0"/>
              <a:t>reconstruction error </a:t>
            </a:r>
          </a:p>
          <a:p>
            <a:pPr lvl="2"/>
            <a:r>
              <a:rPr lang="en-US" sz="1600" dirty="0"/>
              <a:t>difference between distance of two vectors in embedded space and distance in original space </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301</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pic>
        <p:nvPicPr>
          <p:cNvPr id="9" name="Picture 8" descr="Chart, scatter chart&#10;&#10;Description automatically generated">
            <a:extLst>
              <a:ext uri="{FF2B5EF4-FFF2-40B4-BE49-F238E27FC236}">
                <a16:creationId xmlns:a16="http://schemas.microsoft.com/office/drawing/2014/main" id="{1C88FA74-E010-4636-834B-0CFF84FC5EB7}"/>
              </a:ext>
            </a:extLst>
          </p:cNvPr>
          <p:cNvPicPr>
            <a:picLocks noChangeAspect="1"/>
          </p:cNvPicPr>
          <p:nvPr/>
        </p:nvPicPr>
        <p:blipFill rotWithShape="1">
          <a:blip r:embed="rId3"/>
          <a:srcRect l="57385" t="53296" r="1" b="5301"/>
          <a:stretch/>
        </p:blipFill>
        <p:spPr>
          <a:xfrm>
            <a:off x="4321825" y="4779023"/>
            <a:ext cx="4481136" cy="1724802"/>
          </a:xfrm>
          <a:prstGeom prst="rect">
            <a:avLst/>
          </a:prstGeom>
        </p:spPr>
      </p:pic>
      <p:grpSp>
        <p:nvGrpSpPr>
          <p:cNvPr id="10" name="Group 9">
            <a:extLst>
              <a:ext uri="{FF2B5EF4-FFF2-40B4-BE49-F238E27FC236}">
                <a16:creationId xmlns:a16="http://schemas.microsoft.com/office/drawing/2014/main" id="{11B1CAAF-9125-43E4-9915-D200BCC12728}"/>
              </a:ext>
            </a:extLst>
          </p:cNvPr>
          <p:cNvGrpSpPr/>
          <p:nvPr/>
        </p:nvGrpSpPr>
        <p:grpSpPr>
          <a:xfrm>
            <a:off x="4704036" y="5125359"/>
            <a:ext cx="3984625" cy="622300"/>
            <a:chOff x="7254875" y="2946400"/>
            <a:chExt cx="3984625" cy="622300"/>
          </a:xfrm>
        </p:grpSpPr>
        <p:sp>
          <p:nvSpPr>
            <p:cNvPr id="15" name="Freeform 12">
              <a:extLst>
                <a:ext uri="{FF2B5EF4-FFF2-40B4-BE49-F238E27FC236}">
                  <a16:creationId xmlns:a16="http://schemas.microsoft.com/office/drawing/2014/main" id="{317037D0-F48E-4F6F-B37B-6D2F313F6795}"/>
                </a:ext>
              </a:extLst>
            </p:cNvPr>
            <p:cNvSpPr/>
            <p:nvPr/>
          </p:nvSpPr>
          <p:spPr>
            <a:xfrm>
              <a:off x="7254875" y="2946400"/>
              <a:ext cx="949325" cy="444500"/>
            </a:xfrm>
            <a:custGeom>
              <a:avLst/>
              <a:gdLst>
                <a:gd name="connsiteX0" fmla="*/ 0 w 949325"/>
                <a:gd name="connsiteY0" fmla="*/ 444500 h 444500"/>
                <a:gd name="connsiteX1" fmla="*/ 120650 w 949325"/>
                <a:gd name="connsiteY1" fmla="*/ 342900 h 444500"/>
                <a:gd name="connsiteX2" fmla="*/ 238125 w 949325"/>
                <a:gd name="connsiteY2" fmla="*/ 263525 h 444500"/>
                <a:gd name="connsiteX3" fmla="*/ 358775 w 949325"/>
                <a:gd name="connsiteY3" fmla="*/ 222250 h 444500"/>
                <a:gd name="connsiteX4" fmla="*/ 476250 w 949325"/>
                <a:gd name="connsiteY4" fmla="*/ 190500 h 444500"/>
                <a:gd name="connsiteX5" fmla="*/ 593725 w 949325"/>
                <a:gd name="connsiteY5" fmla="*/ 85725 h 444500"/>
                <a:gd name="connsiteX6" fmla="*/ 714375 w 949325"/>
                <a:gd name="connsiteY6" fmla="*/ 34925 h 444500"/>
                <a:gd name="connsiteX7" fmla="*/ 831850 w 949325"/>
                <a:gd name="connsiteY7" fmla="*/ 9525 h 444500"/>
                <a:gd name="connsiteX8" fmla="*/ 949325 w 949325"/>
                <a:gd name="connsiteY8"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5" h="444500">
                  <a:moveTo>
                    <a:pt x="0" y="444500"/>
                  </a:moveTo>
                  <a:lnTo>
                    <a:pt x="120650" y="342900"/>
                  </a:lnTo>
                  <a:lnTo>
                    <a:pt x="238125" y="263525"/>
                  </a:lnTo>
                  <a:lnTo>
                    <a:pt x="358775" y="222250"/>
                  </a:lnTo>
                  <a:lnTo>
                    <a:pt x="476250" y="190500"/>
                  </a:lnTo>
                  <a:lnTo>
                    <a:pt x="593725" y="85725"/>
                  </a:lnTo>
                  <a:lnTo>
                    <a:pt x="714375" y="34925"/>
                  </a:lnTo>
                  <a:lnTo>
                    <a:pt x="831850" y="9525"/>
                  </a:lnTo>
                  <a:lnTo>
                    <a:pt x="949325" y="0"/>
                  </a:lnTo>
                </a:path>
              </a:pathLst>
            </a:custGeom>
            <a:noFill/>
            <a:ln w="88900">
              <a:solidFill>
                <a:srgbClr val="D726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6" name="Freeform 14">
              <a:extLst>
                <a:ext uri="{FF2B5EF4-FFF2-40B4-BE49-F238E27FC236}">
                  <a16:creationId xmlns:a16="http://schemas.microsoft.com/office/drawing/2014/main" id="{5947AB50-6550-408D-B79F-2960A8DD3564}"/>
                </a:ext>
              </a:extLst>
            </p:cNvPr>
            <p:cNvSpPr/>
            <p:nvPr/>
          </p:nvSpPr>
          <p:spPr>
            <a:xfrm>
              <a:off x="8772525" y="2949575"/>
              <a:ext cx="946150" cy="619125"/>
            </a:xfrm>
            <a:custGeom>
              <a:avLst/>
              <a:gdLst>
                <a:gd name="connsiteX0" fmla="*/ 0 w 946150"/>
                <a:gd name="connsiteY0" fmla="*/ 619125 h 619125"/>
                <a:gd name="connsiteX1" fmla="*/ 117475 w 946150"/>
                <a:gd name="connsiteY1" fmla="*/ 466725 h 619125"/>
                <a:gd name="connsiteX2" fmla="*/ 238125 w 946150"/>
                <a:gd name="connsiteY2" fmla="*/ 368300 h 619125"/>
                <a:gd name="connsiteX3" fmla="*/ 355600 w 946150"/>
                <a:gd name="connsiteY3" fmla="*/ 301625 h 619125"/>
                <a:gd name="connsiteX4" fmla="*/ 473075 w 946150"/>
                <a:gd name="connsiteY4" fmla="*/ 257175 h 619125"/>
                <a:gd name="connsiteX5" fmla="*/ 593725 w 946150"/>
                <a:gd name="connsiteY5" fmla="*/ 136525 h 619125"/>
                <a:gd name="connsiteX6" fmla="*/ 711200 w 946150"/>
                <a:gd name="connsiteY6" fmla="*/ 50800 h 619125"/>
                <a:gd name="connsiteX7" fmla="*/ 831850 w 946150"/>
                <a:gd name="connsiteY7" fmla="*/ 19050 h 619125"/>
                <a:gd name="connsiteX8" fmla="*/ 946150 w 946150"/>
                <a:gd name="connsiteY8"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150" h="619125">
                  <a:moveTo>
                    <a:pt x="0" y="619125"/>
                  </a:moveTo>
                  <a:lnTo>
                    <a:pt x="117475" y="466725"/>
                  </a:lnTo>
                  <a:lnTo>
                    <a:pt x="238125" y="368300"/>
                  </a:lnTo>
                  <a:lnTo>
                    <a:pt x="355600" y="301625"/>
                  </a:lnTo>
                  <a:lnTo>
                    <a:pt x="473075" y="257175"/>
                  </a:lnTo>
                  <a:lnTo>
                    <a:pt x="593725" y="136525"/>
                  </a:lnTo>
                  <a:lnTo>
                    <a:pt x="711200" y="50800"/>
                  </a:lnTo>
                  <a:lnTo>
                    <a:pt x="831850" y="19050"/>
                  </a:lnTo>
                  <a:lnTo>
                    <a:pt x="946150" y="0"/>
                  </a:lnTo>
                </a:path>
              </a:pathLst>
            </a:custGeom>
            <a:noFill/>
            <a:ln w="88900">
              <a:solidFill>
                <a:srgbClr val="D726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7" name="Freeform 15">
              <a:extLst>
                <a:ext uri="{FF2B5EF4-FFF2-40B4-BE49-F238E27FC236}">
                  <a16:creationId xmlns:a16="http://schemas.microsoft.com/office/drawing/2014/main" id="{D9052FD6-EA8F-4220-AC93-2714872D70EF}"/>
                </a:ext>
              </a:extLst>
            </p:cNvPr>
            <p:cNvSpPr/>
            <p:nvPr/>
          </p:nvSpPr>
          <p:spPr>
            <a:xfrm>
              <a:off x="10290175" y="2946400"/>
              <a:ext cx="949325" cy="584200"/>
            </a:xfrm>
            <a:custGeom>
              <a:avLst/>
              <a:gdLst>
                <a:gd name="connsiteX0" fmla="*/ 0 w 949325"/>
                <a:gd name="connsiteY0" fmla="*/ 584200 h 584200"/>
                <a:gd name="connsiteX1" fmla="*/ 117475 w 949325"/>
                <a:gd name="connsiteY1" fmla="*/ 438150 h 584200"/>
                <a:gd name="connsiteX2" fmla="*/ 241300 w 949325"/>
                <a:gd name="connsiteY2" fmla="*/ 336550 h 584200"/>
                <a:gd name="connsiteX3" fmla="*/ 358775 w 949325"/>
                <a:gd name="connsiteY3" fmla="*/ 285750 h 584200"/>
                <a:gd name="connsiteX4" fmla="*/ 476250 w 949325"/>
                <a:gd name="connsiteY4" fmla="*/ 244475 h 584200"/>
                <a:gd name="connsiteX5" fmla="*/ 593725 w 949325"/>
                <a:gd name="connsiteY5" fmla="*/ 133350 h 584200"/>
                <a:gd name="connsiteX6" fmla="*/ 711200 w 949325"/>
                <a:gd name="connsiteY6" fmla="*/ 63500 h 584200"/>
                <a:gd name="connsiteX7" fmla="*/ 831850 w 949325"/>
                <a:gd name="connsiteY7" fmla="*/ 22225 h 584200"/>
                <a:gd name="connsiteX8" fmla="*/ 949325 w 949325"/>
                <a:gd name="connsiteY8" fmla="*/ 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5" h="584200">
                  <a:moveTo>
                    <a:pt x="0" y="584200"/>
                  </a:moveTo>
                  <a:lnTo>
                    <a:pt x="117475" y="438150"/>
                  </a:lnTo>
                  <a:lnTo>
                    <a:pt x="241300" y="336550"/>
                  </a:lnTo>
                  <a:lnTo>
                    <a:pt x="358775" y="285750"/>
                  </a:lnTo>
                  <a:lnTo>
                    <a:pt x="476250" y="244475"/>
                  </a:lnTo>
                  <a:lnTo>
                    <a:pt x="593725" y="133350"/>
                  </a:lnTo>
                  <a:lnTo>
                    <a:pt x="711200" y="63500"/>
                  </a:lnTo>
                  <a:lnTo>
                    <a:pt x="831850" y="22225"/>
                  </a:lnTo>
                  <a:lnTo>
                    <a:pt x="949325" y="0"/>
                  </a:lnTo>
                </a:path>
              </a:pathLst>
            </a:custGeom>
            <a:noFill/>
            <a:ln w="88900">
              <a:solidFill>
                <a:srgbClr val="D726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cxnSp>
        <p:nvCxnSpPr>
          <p:cNvPr id="18" name="Straight Arrow Connector 17">
            <a:extLst>
              <a:ext uri="{FF2B5EF4-FFF2-40B4-BE49-F238E27FC236}">
                <a16:creationId xmlns:a16="http://schemas.microsoft.com/office/drawing/2014/main" id="{91BC199A-7F14-4FAE-8B71-00B71BF71F77}"/>
              </a:ext>
            </a:extLst>
          </p:cNvPr>
          <p:cNvCxnSpPr>
            <a:cxnSpLocks/>
          </p:cNvCxnSpPr>
          <p:nvPr/>
        </p:nvCxnSpPr>
        <p:spPr>
          <a:xfrm flipV="1">
            <a:off x="8942110" y="4297184"/>
            <a:ext cx="0" cy="2160000"/>
          </a:xfrm>
          <a:prstGeom prst="straightConnector1">
            <a:avLst/>
          </a:prstGeom>
          <a:ln w="50800">
            <a:solidFill>
              <a:srgbClr val="D72728"/>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57E533-3386-45EC-8F5F-241AE5197030}"/>
              </a:ext>
            </a:extLst>
          </p:cNvPr>
          <p:cNvSpPr txBox="1"/>
          <p:nvPr/>
        </p:nvSpPr>
        <p:spPr>
          <a:xfrm>
            <a:off x="7859784" y="4239298"/>
            <a:ext cx="899605" cy="369332"/>
          </a:xfrm>
          <a:prstGeom prst="rect">
            <a:avLst/>
          </a:prstGeom>
          <a:noFill/>
        </p:spPr>
        <p:txBody>
          <a:bodyPr wrap="none" rtlCol="0">
            <a:spAutoFit/>
          </a:bodyPr>
          <a:lstStyle/>
          <a:p>
            <a:r>
              <a:rPr lang="en-CN" b="1" dirty="0"/>
              <a:t>better</a:t>
            </a:r>
            <a:endParaRPr lang="en-CN" sz="2400" b="1" dirty="0"/>
          </a:p>
        </p:txBody>
      </p:sp>
      <p:pic>
        <p:nvPicPr>
          <p:cNvPr id="20" name="Content Placeholder 5" descr="Chart, line chart, scatter chart&#10;&#10;Description automatically generated">
            <a:extLst>
              <a:ext uri="{FF2B5EF4-FFF2-40B4-BE49-F238E27FC236}">
                <a16:creationId xmlns:a16="http://schemas.microsoft.com/office/drawing/2014/main" id="{A8656534-8F56-418D-8F3F-9CCFD67C7F0A}"/>
              </a:ext>
            </a:extLst>
          </p:cNvPr>
          <p:cNvPicPr>
            <a:picLocks noChangeAspect="1"/>
          </p:cNvPicPr>
          <p:nvPr/>
        </p:nvPicPr>
        <p:blipFill rotWithShape="1">
          <a:blip r:embed="rId4"/>
          <a:srcRect l="57322" b="12362"/>
          <a:stretch/>
        </p:blipFill>
        <p:spPr>
          <a:xfrm>
            <a:off x="185518" y="4738360"/>
            <a:ext cx="3826235" cy="1786809"/>
          </a:xfrm>
          <a:prstGeom prst="rect">
            <a:avLst/>
          </a:prstGeom>
        </p:spPr>
      </p:pic>
      <p:grpSp>
        <p:nvGrpSpPr>
          <p:cNvPr id="21" name="Group 20">
            <a:extLst>
              <a:ext uri="{FF2B5EF4-FFF2-40B4-BE49-F238E27FC236}">
                <a16:creationId xmlns:a16="http://schemas.microsoft.com/office/drawing/2014/main" id="{32F6F86A-F024-4C76-9708-D1FF8C9A72C6}"/>
              </a:ext>
            </a:extLst>
          </p:cNvPr>
          <p:cNvGrpSpPr/>
          <p:nvPr/>
        </p:nvGrpSpPr>
        <p:grpSpPr>
          <a:xfrm>
            <a:off x="71218" y="3938677"/>
            <a:ext cx="1318543" cy="1084296"/>
            <a:chOff x="9035925" y="411659"/>
            <a:chExt cx="2317875" cy="1812748"/>
          </a:xfrm>
        </p:grpSpPr>
        <p:cxnSp>
          <p:nvCxnSpPr>
            <p:cNvPr id="22" name="Straight Connector 21">
              <a:extLst>
                <a:ext uri="{FF2B5EF4-FFF2-40B4-BE49-F238E27FC236}">
                  <a16:creationId xmlns:a16="http://schemas.microsoft.com/office/drawing/2014/main" id="{63FEDE34-18FD-4605-A75C-7D6117DC0427}"/>
                </a:ext>
              </a:extLst>
            </p:cNvPr>
            <p:cNvCxnSpPr/>
            <p:nvPr/>
          </p:nvCxnSpPr>
          <p:spPr>
            <a:xfrm flipV="1">
              <a:off x="10163175" y="731189"/>
              <a:ext cx="1190625" cy="1225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0C5A289-ED44-4C8F-9C9F-B33BC42F72EF}"/>
                </a:ext>
              </a:extLst>
            </p:cNvPr>
            <p:cNvCxnSpPr>
              <a:cxnSpLocks/>
            </p:cNvCxnSpPr>
            <p:nvPr/>
          </p:nvCxnSpPr>
          <p:spPr>
            <a:xfrm rot="18900000" flipV="1">
              <a:off x="11179393" y="1144407"/>
              <a:ext cx="0" cy="1080000"/>
            </a:xfrm>
            <a:prstGeom prst="straightConnector1">
              <a:avLst/>
            </a:prstGeom>
            <a:ln w="50800">
              <a:solidFill>
                <a:srgbClr val="D72728"/>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F62834B-8ECD-4047-AFDE-45B79A67BECD}"/>
                </a:ext>
              </a:extLst>
            </p:cNvPr>
            <p:cNvCxnSpPr>
              <a:cxnSpLocks/>
            </p:cNvCxnSpPr>
            <p:nvPr/>
          </p:nvCxnSpPr>
          <p:spPr>
            <a:xfrm rot="8100000" flipV="1">
              <a:off x="10438295" y="411659"/>
              <a:ext cx="0" cy="1080000"/>
            </a:xfrm>
            <a:prstGeom prst="straightConnector1">
              <a:avLst/>
            </a:prstGeom>
            <a:ln w="50800">
              <a:solidFill>
                <a:srgbClr val="D72728"/>
              </a:solidFill>
              <a:tailEnd type="arrow"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AE17BE1-FA2F-47C9-A87F-17A38741CA16}"/>
                </a:ext>
              </a:extLst>
            </p:cNvPr>
            <p:cNvSpPr txBox="1"/>
            <p:nvPr/>
          </p:nvSpPr>
          <p:spPr>
            <a:xfrm>
              <a:off x="9035925" y="1107940"/>
              <a:ext cx="899607" cy="369332"/>
            </a:xfrm>
            <a:prstGeom prst="rect">
              <a:avLst/>
            </a:prstGeom>
            <a:noFill/>
          </p:spPr>
          <p:txBody>
            <a:bodyPr wrap="none" rtlCol="0">
              <a:spAutoFit/>
            </a:bodyPr>
            <a:lstStyle/>
            <a:p>
              <a:r>
                <a:rPr lang="en-CN" b="1" dirty="0"/>
                <a:t>better</a:t>
              </a:r>
            </a:p>
          </p:txBody>
        </p:sp>
      </p:grpSp>
    </p:spTree>
    <p:extLst>
      <p:ext uri="{BB962C8B-B14F-4D97-AF65-F5344CB8AC3E}">
        <p14:creationId xmlns:p14="http://schemas.microsoft.com/office/powerpoint/2010/main" val="234064626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Search and Indexing</a:t>
            </a:r>
          </a:p>
          <a:p>
            <a:pPr lvl="1"/>
            <a:r>
              <a:rPr lang="en-US" sz="2400" dirty="0"/>
              <a:t>Problem:</a:t>
            </a:r>
          </a:p>
          <a:p>
            <a:pPr lvl="2"/>
            <a:r>
              <a:rPr lang="en-US" sz="2000" dirty="0"/>
              <a:t>High-d vector similarity search is hard</a:t>
            </a:r>
          </a:p>
          <a:p>
            <a:pPr lvl="2"/>
            <a:r>
              <a:rPr lang="en-US" sz="2000" dirty="0"/>
              <a:t>Massive datasets and high dimensionality in 100s-1000s</a:t>
            </a:r>
          </a:p>
          <a:p>
            <a:pPr lvl="2"/>
            <a:r>
              <a:rPr lang="en-US" sz="2000" dirty="0"/>
              <a:t>Sophisticated indexing structures and search algorithms</a:t>
            </a:r>
            <a:endParaRPr lang="ru-RU" sz="2000" dirty="0"/>
          </a:p>
          <a:p>
            <a:pPr lvl="1"/>
            <a:endParaRPr lang="en-US" sz="2400" dirty="0"/>
          </a:p>
          <a:p>
            <a:pPr lvl="1"/>
            <a:r>
              <a:rPr lang="en-US" sz="2400" dirty="0"/>
              <a:t>Solutions:</a:t>
            </a:r>
          </a:p>
          <a:p>
            <a:pPr lvl="2"/>
            <a:r>
              <a:rPr lang="en-US" sz="2000" dirty="0"/>
              <a:t>Learned Indexes</a:t>
            </a:r>
          </a:p>
          <a:p>
            <a:pPr lvl="2"/>
            <a:r>
              <a:rPr lang="en-US" sz="2000" dirty="0"/>
              <a:t>Improve search efficiency using deep learning</a:t>
            </a:r>
          </a:p>
          <a:p>
            <a:pPr lvl="2"/>
            <a:r>
              <a:rPr lang="en-US" sz="2000" dirty="0"/>
              <a:t>Indexing for learned embeddings</a:t>
            </a:r>
          </a:p>
          <a:p>
            <a:pPr lvl="2"/>
            <a:endParaRPr lang="en-US" sz="2000"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302</a:t>
            </a:fld>
            <a:endParaRPr lang="en-US" dirty="0"/>
          </a:p>
        </p:txBody>
      </p:sp>
      <p:sp>
        <p:nvSpPr>
          <p:cNvPr id="8" name="Title 1">
            <a:extLst>
              <a:ext uri="{FF2B5EF4-FFF2-40B4-BE49-F238E27FC236}">
                <a16:creationId xmlns:a16="http://schemas.microsoft.com/office/drawing/2014/main" id="{B24E02A1-B13A-4A45-927E-0208C9A23E0C}"/>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err="1">
                <a:solidFill>
                  <a:srgbClr val="7030A0"/>
                </a:solidFill>
              </a:rPr>
              <a:t>Search</a:t>
            </a:r>
            <a:r>
              <a:rPr lang="en-US" sz="3600" dirty="0">
                <a:solidFill>
                  <a:srgbClr val="7030A0"/>
                </a:solidFill>
              </a:rPr>
              <a:t> and Indexing</a:t>
            </a:r>
            <a:endParaRPr lang="en-US" dirty="0">
              <a:solidFill>
                <a:srgbClr val="7030A0"/>
              </a:solidFill>
            </a:endParaRPr>
          </a:p>
        </p:txBody>
      </p:sp>
    </p:spTree>
    <p:extLst>
      <p:ext uri="{BB962C8B-B14F-4D97-AF65-F5344CB8AC3E}">
        <p14:creationId xmlns:p14="http://schemas.microsoft.com/office/powerpoint/2010/main" val="204613334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3"/>
            <a:ext cx="8929738" cy="4686634"/>
          </a:xfrm>
        </p:spPr>
        <p:txBody>
          <a:bodyPr>
            <a:normAutofit fontScale="92500" lnSpcReduction="10000"/>
          </a:bodyPr>
          <a:lstStyle/>
          <a:p>
            <a:r>
              <a:rPr lang="en-US" dirty="0"/>
              <a:t>Learned Indexes:</a:t>
            </a:r>
          </a:p>
          <a:p>
            <a:pPr lvl="1"/>
            <a:r>
              <a:rPr lang="en-US" dirty="0"/>
              <a:t>Main idea: replace an index with a learned model</a:t>
            </a:r>
          </a:p>
          <a:p>
            <a:pPr lvl="3"/>
            <a:r>
              <a:rPr lang="en-US" dirty="0"/>
              <a:t>One-dimensional learned indexes</a:t>
            </a:r>
          </a:p>
          <a:p>
            <a:pPr lvl="4"/>
            <a:r>
              <a:rPr lang="en-US" dirty="0"/>
              <a:t>Seminal work: The Case for Learned Indexes</a:t>
            </a:r>
          </a:p>
          <a:p>
            <a:pPr lvl="3"/>
            <a:r>
              <a:rPr lang="en-US" dirty="0"/>
              <a:t>Multi-dimensional indexes</a:t>
            </a:r>
          </a:p>
          <a:p>
            <a:pPr lvl="4"/>
            <a:r>
              <a:rPr lang="en-US" dirty="0"/>
              <a:t>Exhaustive tutorial on this topic at SIGSPATIAL’20: </a:t>
            </a:r>
            <a:r>
              <a:rPr lang="en-US" sz="2000" u="sng" dirty="0">
                <a:solidFill>
                  <a:srgbClr val="954F72"/>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https://www.cs.purdue.edu/homes/aref/learned-indexes-tutorial.html</a:t>
            </a:r>
            <a:endParaRPr lang="en-US" sz="2000" u="sng" dirty="0">
              <a:solidFill>
                <a:srgbClr val="954F72"/>
              </a:solidFill>
              <a:latin typeface="Times New Roman"/>
              <a:ea typeface="Times New Roman"/>
              <a:cs typeface="Times New Roman"/>
              <a:sym typeface="Times New Roman"/>
            </a:endParaRPr>
          </a:p>
          <a:p>
            <a:pPr lvl="3"/>
            <a:r>
              <a:rPr lang="en-US" dirty="0"/>
              <a:t>Some initial attempts for similarity search</a:t>
            </a:r>
            <a:endParaRPr lang="en-US" u="sng" dirty="0">
              <a:solidFill>
                <a:srgbClr val="954F72"/>
              </a:solidFill>
              <a:latin typeface="Times New Roman"/>
              <a:ea typeface="Times New Roman"/>
              <a:cs typeface="Times New Roman"/>
              <a:sym typeface="Times New Roman"/>
            </a:endParaRPr>
          </a:p>
          <a:p>
            <a:pPr lvl="1"/>
            <a:endParaRPr lang="en-US" dirty="0"/>
          </a:p>
          <a:p>
            <a:pPr lvl="1"/>
            <a:r>
              <a:rPr lang="en-US" dirty="0"/>
              <a:t>Main challenges for multi-dimensional indexes:</a:t>
            </a:r>
            <a:r>
              <a:rPr lang="en-US" u="sng" dirty="0">
                <a:solidFill>
                  <a:srgbClr val="954F72"/>
                </a:solidFill>
                <a:latin typeface="Times New Roman"/>
                <a:cs typeface="Times New Roman"/>
                <a:sym typeface="Times New Roman"/>
              </a:rPr>
              <a:t> </a:t>
            </a:r>
          </a:p>
          <a:p>
            <a:pPr lvl="2"/>
            <a:r>
              <a:rPr lang="en-US" sz="2200" dirty="0">
                <a:ea typeface="Calibri"/>
                <a:cs typeface="Calibri"/>
                <a:sym typeface="Calibri"/>
              </a:rPr>
              <a:t>How to sort the data?</a:t>
            </a:r>
          </a:p>
          <a:p>
            <a:pPr lvl="2"/>
            <a:r>
              <a:rPr lang="en-US" sz="2200" dirty="0">
                <a:ea typeface="Calibri"/>
                <a:cs typeface="Calibri"/>
                <a:sym typeface="Calibri"/>
              </a:rPr>
              <a:t>How to correct prediction errors?</a:t>
            </a:r>
          </a:p>
          <a:p>
            <a:pPr lvl="2"/>
            <a:r>
              <a:rPr lang="en-US" sz="2200" dirty="0">
                <a:ea typeface="Calibri"/>
                <a:cs typeface="Calibri"/>
                <a:sym typeface="Calibri"/>
              </a:rPr>
              <a:t>Which ML model to choose?</a:t>
            </a:r>
          </a:p>
          <a:p>
            <a:pPr lvl="2"/>
            <a:r>
              <a:rPr lang="en-US" sz="2200" dirty="0">
                <a:ea typeface="Calibri"/>
                <a:cs typeface="Calibri"/>
                <a:sym typeface="Calibri"/>
              </a:rPr>
              <a:t>How to store the data?</a:t>
            </a:r>
          </a:p>
          <a:p>
            <a:pPr lvl="2"/>
            <a:endParaRPr lang="en-US" dirty="0"/>
          </a:p>
          <a:p>
            <a:pPr lvl="4"/>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303</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427148" y="992527"/>
            <a:ext cx="160075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572198" y="1123433"/>
            <a:ext cx="1305986" cy="346882"/>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a:solidFill>
                  <a:prstClr val="white"/>
                </a:solidFill>
                <a:latin typeface="Gill Sans" charset="0"/>
                <a:ea typeface="Gill Sans" charset="0"/>
                <a:cs typeface="Gill Sans" charset="0"/>
              </a:rPr>
              <a:t>Kraska-SIGMOD’18</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0" name="Rounded Rectangle 7">
            <a:extLst>
              <a:ext uri="{FF2B5EF4-FFF2-40B4-BE49-F238E27FC236}">
                <a16:creationId xmlns:a16="http://schemas.microsoft.com/office/drawing/2014/main" id="{87FA27BA-7256-42CB-98EB-CA6A434237E1}"/>
              </a:ext>
            </a:extLst>
          </p:cNvPr>
          <p:cNvSpPr/>
          <p:nvPr/>
        </p:nvSpPr>
        <p:spPr>
          <a:xfrm>
            <a:off x="7572198" y="1563424"/>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Al-Mamun-</a:t>
            </a:r>
          </a:p>
          <a:p>
            <a:pPr marL="0" lvl="1" algn="ctr" defTabSz="457189">
              <a:lnSpc>
                <a:spcPct val="90000"/>
              </a:lnSpc>
              <a:defRPr/>
            </a:pPr>
            <a:r>
              <a:rPr lang="en-US" sz="1300" b="1" kern="0" dirty="0">
                <a:solidFill>
                  <a:prstClr val="white"/>
                </a:solidFill>
                <a:latin typeface="Gill Sans" charset="0"/>
                <a:ea typeface="Gill Sans" charset="0"/>
                <a:cs typeface="Gill Sans" charset="0"/>
              </a:rPr>
              <a:t>SIGSPATIAL’20</a:t>
            </a:r>
          </a:p>
        </p:txBody>
      </p:sp>
      <p:sp>
        <p:nvSpPr>
          <p:cNvPr id="12" name="Title 1">
            <a:extLst>
              <a:ext uri="{FF2B5EF4-FFF2-40B4-BE49-F238E27FC236}">
                <a16:creationId xmlns:a16="http://schemas.microsoft.com/office/drawing/2014/main" id="{0E922E64-523D-4CA1-A3CF-D4ED713206C7}"/>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err="1">
                <a:solidFill>
                  <a:srgbClr val="7030A0"/>
                </a:solidFill>
              </a:rPr>
              <a:t>Search</a:t>
            </a:r>
            <a:r>
              <a:rPr lang="en-US" sz="3600" dirty="0">
                <a:solidFill>
                  <a:srgbClr val="7030A0"/>
                </a:solidFill>
              </a:rPr>
              <a:t> and Indexing</a:t>
            </a:r>
            <a:endParaRPr lang="en-US" dirty="0">
              <a:solidFill>
                <a:srgbClr val="7030A0"/>
              </a:solidFill>
            </a:endParaRPr>
          </a:p>
        </p:txBody>
      </p:sp>
    </p:spTree>
    <p:extLst>
      <p:ext uri="{BB962C8B-B14F-4D97-AF65-F5344CB8AC3E}">
        <p14:creationId xmlns:p14="http://schemas.microsoft.com/office/powerpoint/2010/main" val="44974086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86"/>
          <p:cNvSpPr/>
          <p:nvPr/>
        </p:nvSpPr>
        <p:spPr>
          <a:xfrm>
            <a:off x="6907481" y="5924582"/>
            <a:ext cx="2572196" cy="45719"/>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26794" tIns="26794" rIns="26794" bIns="26794" anchor="ctr" anchorCtr="0">
            <a:noAutofit/>
          </a:bodyPr>
          <a:lstStyle/>
          <a:p>
            <a:pPr marL="133350" indent="-133350">
              <a:buClr>
                <a:srgbClr val="6058B2"/>
              </a:buClr>
              <a:buSzPts val="1800"/>
              <a:buFont typeface="Helvetica Neue"/>
              <a:buChar char="•"/>
            </a:pPr>
            <a:r>
              <a:rPr lang="en-US" sz="1050" b="1" dirty="0">
                <a:solidFill>
                  <a:srgbClr val="6058B2"/>
                </a:solidFill>
                <a:latin typeface="Helvetica Neue"/>
                <a:ea typeface="Helvetica Neue"/>
                <a:cs typeface="Helvetica Neue"/>
                <a:sym typeface="Helvetica Neue"/>
              </a:rPr>
              <a:t>focus</a:t>
            </a:r>
            <a:endParaRPr sz="700" dirty="0"/>
          </a:p>
          <a:p>
            <a:pPr marL="133350" indent="-133350">
              <a:buClr>
                <a:srgbClr val="3A72B8"/>
              </a:buClr>
              <a:buSzPts val="1800"/>
              <a:buFont typeface="Helvetica Neue"/>
              <a:buChar char="•"/>
            </a:pPr>
            <a:r>
              <a:rPr lang="en-US" sz="1050" b="1" dirty="0">
                <a:solidFill>
                  <a:srgbClr val="3A72B8"/>
                </a:solidFill>
                <a:latin typeface="Helvetica Neue"/>
                <a:ea typeface="Helvetica Neue"/>
                <a:cs typeface="Helvetica Neue"/>
                <a:sym typeface="Helvetica Neue"/>
              </a:rPr>
              <a:t>updatable or static</a:t>
            </a:r>
            <a:endParaRPr sz="700" dirty="0"/>
          </a:p>
          <a:p>
            <a:pPr marL="133350" indent="-133350">
              <a:buClr>
                <a:srgbClr val="0096FF"/>
              </a:buClr>
              <a:buSzPts val="1800"/>
              <a:buFont typeface="Helvetica Neue"/>
              <a:buChar char="•"/>
            </a:pPr>
            <a:r>
              <a:rPr lang="en-US" sz="1050" b="1" dirty="0">
                <a:solidFill>
                  <a:srgbClr val="0096FF"/>
                </a:solidFill>
                <a:latin typeface="Helvetica Neue"/>
                <a:ea typeface="Helvetica Neue"/>
                <a:cs typeface="Helvetica Neue"/>
                <a:sym typeface="Helvetica Neue"/>
              </a:rPr>
              <a:t>fixed data layout or arranged by model</a:t>
            </a:r>
            <a:endParaRPr sz="700" dirty="0"/>
          </a:p>
          <a:p>
            <a:pPr marL="133350" indent="-133350">
              <a:buClr>
                <a:schemeClr val="accent5"/>
              </a:buClr>
              <a:buSzPts val="1800"/>
              <a:buFont typeface="Helvetica Neue"/>
              <a:buChar char="•"/>
            </a:pPr>
            <a:r>
              <a:rPr lang="en-US" sz="1050" b="1" dirty="0">
                <a:solidFill>
                  <a:schemeClr val="accent5"/>
                </a:solidFill>
                <a:latin typeface="Helvetica Neue"/>
                <a:ea typeface="Helvetica Neue"/>
                <a:cs typeface="Helvetica Neue"/>
                <a:sym typeface="Helvetica Neue"/>
              </a:rPr>
              <a:t>data type</a:t>
            </a:r>
            <a:endParaRPr sz="700" dirty="0"/>
          </a:p>
          <a:p>
            <a:pPr marL="133350" indent="-133350">
              <a:buClr>
                <a:srgbClr val="000000"/>
              </a:buClr>
              <a:buSzPts val="1800"/>
              <a:buFont typeface="Helvetica Neue"/>
              <a:buChar char="•"/>
            </a:pPr>
            <a:r>
              <a:rPr lang="en-US" sz="1050" b="1" dirty="0">
                <a:solidFill>
                  <a:srgbClr val="000000"/>
                </a:solidFill>
                <a:latin typeface="Helvetica Neue"/>
                <a:ea typeface="Helvetica Neue"/>
                <a:cs typeface="Helvetica Neue"/>
                <a:sym typeface="Helvetica Neue"/>
              </a:rPr>
              <a:t>model structure</a:t>
            </a:r>
            <a:endParaRPr sz="700" dirty="0"/>
          </a:p>
        </p:txBody>
      </p:sp>
      <p:sp>
        <p:nvSpPr>
          <p:cNvPr id="1479" name="Google Shape;1479;p86"/>
          <p:cNvSpPr/>
          <p:nvPr/>
        </p:nvSpPr>
        <p:spPr>
          <a:xfrm>
            <a:off x="4782123" y="1234187"/>
            <a:ext cx="663525"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RMI</a:t>
            </a:r>
            <a:r>
              <a:rPr lang="en-US" sz="1125" b="1" baseline="30000">
                <a:solidFill>
                  <a:srgbClr val="007A75"/>
                </a:solidFill>
                <a:latin typeface="Helvetica Neue"/>
                <a:ea typeface="Helvetica Neue"/>
                <a:cs typeface="Helvetica Neue"/>
                <a:sym typeface="Helvetica Neue"/>
              </a:rPr>
              <a:t>[22]</a:t>
            </a:r>
            <a:endParaRPr sz="525"/>
          </a:p>
        </p:txBody>
      </p:sp>
      <p:cxnSp>
        <p:nvCxnSpPr>
          <p:cNvPr id="1480" name="Google Shape;1480;p86"/>
          <p:cNvCxnSpPr/>
          <p:nvPr/>
        </p:nvCxnSpPr>
        <p:spPr>
          <a:xfrm rot="10800000" flipH="1">
            <a:off x="2486458" y="3602886"/>
            <a:ext cx="135900" cy="375975"/>
          </a:xfrm>
          <a:prstGeom prst="straightConnector1">
            <a:avLst/>
          </a:prstGeom>
          <a:noFill/>
          <a:ln w="19050" cap="flat" cmpd="sng">
            <a:solidFill>
              <a:srgbClr val="3A72B8"/>
            </a:solidFill>
            <a:prstDash val="dot"/>
            <a:miter lim="400000"/>
            <a:headEnd type="none" w="sm" len="sm"/>
            <a:tailEnd type="triangle" w="med" len="med"/>
          </a:ln>
        </p:spPr>
      </p:cxnSp>
      <p:sp>
        <p:nvSpPr>
          <p:cNvPr id="1481" name="Google Shape;1481;p86"/>
          <p:cNvSpPr txBox="1"/>
          <p:nvPr/>
        </p:nvSpPr>
        <p:spPr>
          <a:xfrm>
            <a:off x="4230122" y="1247271"/>
            <a:ext cx="481725"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One-d</a:t>
            </a:r>
            <a:endParaRPr sz="525"/>
          </a:p>
        </p:txBody>
      </p:sp>
      <p:sp>
        <p:nvSpPr>
          <p:cNvPr id="1482" name="Google Shape;1482;p86"/>
          <p:cNvSpPr txBox="1"/>
          <p:nvPr/>
        </p:nvSpPr>
        <p:spPr>
          <a:xfrm>
            <a:off x="4092285" y="1907300"/>
            <a:ext cx="595350"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Multi-d</a:t>
            </a:r>
            <a:endParaRPr sz="525"/>
          </a:p>
        </p:txBody>
      </p:sp>
      <p:cxnSp>
        <p:nvCxnSpPr>
          <p:cNvPr id="1483" name="Google Shape;1483;p86"/>
          <p:cNvCxnSpPr/>
          <p:nvPr/>
        </p:nvCxnSpPr>
        <p:spPr>
          <a:xfrm>
            <a:off x="2500271" y="3978638"/>
            <a:ext cx="136800" cy="351675"/>
          </a:xfrm>
          <a:prstGeom prst="straightConnector1">
            <a:avLst/>
          </a:prstGeom>
          <a:noFill/>
          <a:ln w="19050" cap="flat" cmpd="sng">
            <a:solidFill>
              <a:srgbClr val="3A72B8"/>
            </a:solidFill>
            <a:prstDash val="dot"/>
            <a:miter lim="400000"/>
            <a:headEnd type="none" w="sm" len="sm"/>
            <a:tailEnd type="triangle" w="med" len="med"/>
          </a:ln>
        </p:spPr>
      </p:cxnSp>
      <p:sp>
        <p:nvSpPr>
          <p:cNvPr id="1484" name="Google Shape;1484;p86"/>
          <p:cNvSpPr txBox="1"/>
          <p:nvPr/>
        </p:nvSpPr>
        <p:spPr>
          <a:xfrm>
            <a:off x="1747100" y="1793991"/>
            <a:ext cx="1113525" cy="281250"/>
          </a:xfrm>
          <a:prstGeom prst="rect">
            <a:avLst/>
          </a:prstGeom>
          <a:noFill/>
          <a:ln>
            <a:noFill/>
          </a:ln>
        </p:spPr>
        <p:txBody>
          <a:bodyPr spcFirstLastPara="1" wrap="square" lIns="26794" tIns="26794" rIns="26794" bIns="26794" anchor="ctr" anchorCtr="0">
            <a:noAutofit/>
          </a:bodyPr>
          <a:lstStyle/>
          <a:p>
            <a:pPr>
              <a:buClr>
                <a:srgbClr val="3A72B8"/>
              </a:buClr>
              <a:buSzPts val="2000"/>
            </a:pPr>
            <a:r>
              <a:rPr lang="en-US" sz="1350" b="1">
                <a:solidFill>
                  <a:srgbClr val="3A72B8"/>
                </a:solidFill>
                <a:latin typeface="Helvetica Neue"/>
                <a:ea typeface="Helvetica Neue"/>
                <a:cs typeface="Helvetica Neue"/>
                <a:sym typeface="Helvetica Neue"/>
              </a:rPr>
              <a:t>Immutable</a:t>
            </a:r>
            <a:endParaRPr sz="1350"/>
          </a:p>
        </p:txBody>
      </p:sp>
      <p:sp>
        <p:nvSpPr>
          <p:cNvPr id="1485" name="Google Shape;1485;p86"/>
          <p:cNvSpPr txBox="1"/>
          <p:nvPr/>
        </p:nvSpPr>
        <p:spPr>
          <a:xfrm>
            <a:off x="1747106" y="3801694"/>
            <a:ext cx="769725" cy="281250"/>
          </a:xfrm>
          <a:prstGeom prst="rect">
            <a:avLst/>
          </a:prstGeom>
          <a:noFill/>
          <a:ln>
            <a:noFill/>
          </a:ln>
        </p:spPr>
        <p:txBody>
          <a:bodyPr spcFirstLastPara="1" wrap="square" lIns="26794" tIns="26794" rIns="26794" bIns="26794" anchor="ctr" anchorCtr="0">
            <a:noAutofit/>
          </a:bodyPr>
          <a:lstStyle/>
          <a:p>
            <a:pPr>
              <a:buClr>
                <a:srgbClr val="3A72B8"/>
              </a:buClr>
              <a:buSzPts val="2000"/>
            </a:pPr>
            <a:r>
              <a:rPr lang="en-US" sz="1350" b="1">
                <a:solidFill>
                  <a:srgbClr val="3A72B8"/>
                </a:solidFill>
                <a:latin typeface="Helvetica Neue"/>
                <a:ea typeface="Helvetica Neue"/>
                <a:cs typeface="Helvetica Neue"/>
                <a:sym typeface="Helvetica Neue"/>
              </a:rPr>
              <a:t>Mutable</a:t>
            </a:r>
            <a:endParaRPr sz="1350"/>
          </a:p>
        </p:txBody>
      </p:sp>
      <p:sp>
        <p:nvSpPr>
          <p:cNvPr id="1486" name="Google Shape;1486;p86"/>
          <p:cNvSpPr txBox="1"/>
          <p:nvPr/>
        </p:nvSpPr>
        <p:spPr>
          <a:xfrm>
            <a:off x="2631278" y="4359581"/>
            <a:ext cx="1113525" cy="281250"/>
          </a:xfrm>
          <a:prstGeom prst="rect">
            <a:avLst/>
          </a:prstGeom>
          <a:noFill/>
          <a:ln>
            <a:noFill/>
          </a:ln>
        </p:spPr>
        <p:txBody>
          <a:bodyPr spcFirstLastPara="1" wrap="square" lIns="26794" tIns="26794" rIns="26794" bIns="26794" anchor="ctr" anchorCtr="0">
            <a:noAutofit/>
          </a:bodyPr>
          <a:lstStyle/>
          <a:p>
            <a:pPr>
              <a:buClr>
                <a:srgbClr val="0096FF"/>
              </a:buClr>
              <a:buSzPts val="2000"/>
            </a:pPr>
            <a:r>
              <a:rPr lang="en-US" sz="1125" b="1">
                <a:solidFill>
                  <a:srgbClr val="0096FF"/>
                </a:solidFill>
                <a:latin typeface="Helvetica Neue"/>
                <a:ea typeface="Helvetica Neue"/>
                <a:cs typeface="Helvetica Neue"/>
                <a:sym typeface="Helvetica Neue"/>
              </a:rPr>
              <a:t>Dynamic Data Layout</a:t>
            </a:r>
            <a:endParaRPr sz="1125"/>
          </a:p>
        </p:txBody>
      </p:sp>
      <p:sp>
        <p:nvSpPr>
          <p:cNvPr id="1487" name="Google Shape;1487;p86"/>
          <p:cNvSpPr txBox="1"/>
          <p:nvPr/>
        </p:nvSpPr>
        <p:spPr>
          <a:xfrm>
            <a:off x="2631281" y="3430969"/>
            <a:ext cx="815400" cy="281250"/>
          </a:xfrm>
          <a:prstGeom prst="rect">
            <a:avLst/>
          </a:prstGeom>
          <a:noFill/>
          <a:ln>
            <a:noFill/>
          </a:ln>
        </p:spPr>
        <p:txBody>
          <a:bodyPr spcFirstLastPara="1" wrap="square" lIns="26794" tIns="26794" rIns="26794" bIns="26794" anchor="ctr" anchorCtr="0">
            <a:noAutofit/>
          </a:bodyPr>
          <a:lstStyle/>
          <a:p>
            <a:pPr>
              <a:buClr>
                <a:srgbClr val="0096FF"/>
              </a:buClr>
              <a:buSzPts val="2000"/>
            </a:pPr>
            <a:r>
              <a:rPr lang="en-US" sz="1125" b="1">
                <a:solidFill>
                  <a:srgbClr val="0096FF"/>
                </a:solidFill>
                <a:latin typeface="Helvetica Neue"/>
                <a:ea typeface="Helvetica Neue"/>
                <a:cs typeface="Helvetica Neue"/>
                <a:sym typeface="Helvetica Neue"/>
              </a:rPr>
              <a:t>Fixed Data Layout</a:t>
            </a:r>
            <a:endParaRPr sz="1125"/>
          </a:p>
        </p:txBody>
      </p:sp>
      <p:cxnSp>
        <p:nvCxnSpPr>
          <p:cNvPr id="1488" name="Google Shape;1488;p86"/>
          <p:cNvCxnSpPr>
            <a:endCxn id="1485" idx="0"/>
          </p:cNvCxnSpPr>
          <p:nvPr/>
        </p:nvCxnSpPr>
        <p:spPr>
          <a:xfrm>
            <a:off x="1807069" y="3046819"/>
            <a:ext cx="324900" cy="754875"/>
          </a:xfrm>
          <a:prstGeom prst="straightConnector1">
            <a:avLst/>
          </a:prstGeom>
          <a:noFill/>
          <a:ln w="28575" cap="flat" cmpd="sng">
            <a:solidFill>
              <a:srgbClr val="6058B2"/>
            </a:solidFill>
            <a:prstDash val="dot"/>
            <a:miter lim="400000"/>
            <a:headEnd type="none" w="sm" len="sm"/>
            <a:tailEnd type="triangle" w="med" len="med"/>
          </a:ln>
        </p:spPr>
      </p:cxnSp>
      <p:cxnSp>
        <p:nvCxnSpPr>
          <p:cNvPr id="1489" name="Google Shape;1489;p86"/>
          <p:cNvCxnSpPr/>
          <p:nvPr/>
        </p:nvCxnSpPr>
        <p:spPr>
          <a:xfrm rot="10800000" flipH="1">
            <a:off x="1808063" y="2228944"/>
            <a:ext cx="343800" cy="794925"/>
          </a:xfrm>
          <a:prstGeom prst="straightConnector1">
            <a:avLst/>
          </a:prstGeom>
          <a:noFill/>
          <a:ln w="28575" cap="flat" cmpd="sng">
            <a:solidFill>
              <a:srgbClr val="6058B2"/>
            </a:solidFill>
            <a:prstDash val="dot"/>
            <a:miter lim="400000"/>
            <a:headEnd type="none" w="sm" len="sm"/>
            <a:tailEnd type="triangle" w="med" len="med"/>
          </a:ln>
        </p:spPr>
      </p:cxnSp>
      <p:sp>
        <p:nvSpPr>
          <p:cNvPr id="1490" name="Google Shape;1490;p86"/>
          <p:cNvSpPr txBox="1"/>
          <p:nvPr/>
        </p:nvSpPr>
        <p:spPr>
          <a:xfrm>
            <a:off x="3842158" y="2854561"/>
            <a:ext cx="481725"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One-d</a:t>
            </a:r>
            <a:endParaRPr sz="525"/>
          </a:p>
        </p:txBody>
      </p:sp>
      <p:sp>
        <p:nvSpPr>
          <p:cNvPr id="1491" name="Google Shape;1491;p86"/>
          <p:cNvSpPr txBox="1"/>
          <p:nvPr/>
        </p:nvSpPr>
        <p:spPr>
          <a:xfrm>
            <a:off x="3831765" y="3801822"/>
            <a:ext cx="595350"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Multi-d</a:t>
            </a:r>
            <a:endParaRPr sz="525"/>
          </a:p>
        </p:txBody>
      </p:sp>
      <p:cxnSp>
        <p:nvCxnSpPr>
          <p:cNvPr id="1492" name="Google Shape;1492;p86"/>
          <p:cNvCxnSpPr>
            <a:stCxn id="1487" idx="3"/>
            <a:endCxn id="1490" idx="1"/>
          </p:cNvCxnSpPr>
          <p:nvPr/>
        </p:nvCxnSpPr>
        <p:spPr>
          <a:xfrm rot="10800000" flipH="1">
            <a:off x="3446681" y="2967469"/>
            <a:ext cx="395550" cy="604125"/>
          </a:xfrm>
          <a:prstGeom prst="straightConnector1">
            <a:avLst/>
          </a:prstGeom>
          <a:noFill/>
          <a:ln w="19050" cap="flat" cmpd="sng">
            <a:solidFill>
              <a:srgbClr val="357975"/>
            </a:solidFill>
            <a:prstDash val="dot"/>
            <a:miter lim="400000"/>
            <a:headEnd type="none" w="sm" len="sm"/>
            <a:tailEnd type="triangle" w="med" len="med"/>
          </a:ln>
        </p:spPr>
      </p:cxnSp>
      <p:cxnSp>
        <p:nvCxnSpPr>
          <p:cNvPr id="1493" name="Google Shape;1493;p86"/>
          <p:cNvCxnSpPr>
            <a:endCxn id="1491" idx="1"/>
          </p:cNvCxnSpPr>
          <p:nvPr/>
        </p:nvCxnSpPr>
        <p:spPr>
          <a:xfrm>
            <a:off x="3527790" y="3571535"/>
            <a:ext cx="303975" cy="343125"/>
          </a:xfrm>
          <a:prstGeom prst="straightConnector1">
            <a:avLst/>
          </a:prstGeom>
          <a:noFill/>
          <a:ln w="19050" cap="flat" cmpd="sng">
            <a:solidFill>
              <a:srgbClr val="357975"/>
            </a:solidFill>
            <a:prstDash val="dot"/>
            <a:miter lim="400000"/>
            <a:headEnd type="none" w="sm" len="sm"/>
            <a:tailEnd type="triangle" w="med" len="med"/>
          </a:ln>
        </p:spPr>
      </p:cxnSp>
      <p:sp>
        <p:nvSpPr>
          <p:cNvPr id="1494" name="Google Shape;1494;p86"/>
          <p:cNvSpPr txBox="1"/>
          <p:nvPr/>
        </p:nvSpPr>
        <p:spPr>
          <a:xfrm>
            <a:off x="4127776" y="4221697"/>
            <a:ext cx="481725"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One-d</a:t>
            </a:r>
            <a:endParaRPr sz="525"/>
          </a:p>
        </p:txBody>
      </p:sp>
      <p:sp>
        <p:nvSpPr>
          <p:cNvPr id="1495" name="Google Shape;1495;p86"/>
          <p:cNvSpPr txBox="1"/>
          <p:nvPr/>
        </p:nvSpPr>
        <p:spPr>
          <a:xfrm>
            <a:off x="4101267" y="4516073"/>
            <a:ext cx="595350"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Multi-d</a:t>
            </a:r>
            <a:endParaRPr sz="525"/>
          </a:p>
        </p:txBody>
      </p:sp>
      <p:cxnSp>
        <p:nvCxnSpPr>
          <p:cNvPr id="1496" name="Google Shape;1496;p86"/>
          <p:cNvCxnSpPr>
            <a:endCxn id="1494" idx="1"/>
          </p:cNvCxnSpPr>
          <p:nvPr/>
        </p:nvCxnSpPr>
        <p:spPr>
          <a:xfrm rot="10800000" flipH="1">
            <a:off x="3676876" y="4334534"/>
            <a:ext cx="450900" cy="109350"/>
          </a:xfrm>
          <a:prstGeom prst="straightConnector1">
            <a:avLst/>
          </a:prstGeom>
          <a:noFill/>
          <a:ln w="19050" cap="flat" cmpd="sng">
            <a:solidFill>
              <a:srgbClr val="357975"/>
            </a:solidFill>
            <a:prstDash val="dot"/>
            <a:miter lim="400000"/>
            <a:headEnd type="none" w="sm" len="sm"/>
            <a:tailEnd type="triangle" w="med" len="med"/>
          </a:ln>
        </p:spPr>
      </p:cxnSp>
      <p:cxnSp>
        <p:nvCxnSpPr>
          <p:cNvPr id="1497" name="Google Shape;1497;p86"/>
          <p:cNvCxnSpPr/>
          <p:nvPr/>
        </p:nvCxnSpPr>
        <p:spPr>
          <a:xfrm>
            <a:off x="3676775" y="4443953"/>
            <a:ext cx="336600" cy="226800"/>
          </a:xfrm>
          <a:prstGeom prst="straightConnector1">
            <a:avLst/>
          </a:prstGeom>
          <a:noFill/>
          <a:ln w="19050" cap="flat" cmpd="sng">
            <a:solidFill>
              <a:srgbClr val="357975"/>
            </a:solidFill>
            <a:prstDash val="dot"/>
            <a:miter lim="400000"/>
            <a:headEnd type="none" w="sm" len="sm"/>
            <a:tailEnd type="triangle" w="med" len="med"/>
          </a:ln>
        </p:spPr>
      </p:cxnSp>
      <p:sp>
        <p:nvSpPr>
          <p:cNvPr id="1498" name="Google Shape;1498;p86"/>
          <p:cNvSpPr/>
          <p:nvPr/>
        </p:nvSpPr>
        <p:spPr>
          <a:xfrm>
            <a:off x="4403738" y="2616019"/>
            <a:ext cx="59535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ALEX</a:t>
            </a:r>
            <a:r>
              <a:rPr lang="en-US" sz="1125" b="1" baseline="30000">
                <a:solidFill>
                  <a:srgbClr val="007A75"/>
                </a:solidFill>
                <a:latin typeface="Helvetica Neue"/>
                <a:ea typeface="Helvetica Neue"/>
                <a:cs typeface="Helvetica Neue"/>
                <a:sym typeface="Helvetica Neue"/>
              </a:rPr>
              <a:t>[4]</a:t>
            </a:r>
            <a:endParaRPr sz="525"/>
          </a:p>
        </p:txBody>
      </p:sp>
      <p:sp>
        <p:nvSpPr>
          <p:cNvPr id="1499" name="Google Shape;1499;p86"/>
          <p:cNvSpPr/>
          <p:nvPr/>
        </p:nvSpPr>
        <p:spPr>
          <a:xfrm>
            <a:off x="5485273" y="1234187"/>
            <a:ext cx="108450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CDF Shop</a:t>
            </a:r>
            <a:r>
              <a:rPr lang="en-US" sz="1125" b="1" baseline="30000">
                <a:solidFill>
                  <a:srgbClr val="007A75"/>
                </a:solidFill>
                <a:latin typeface="Helvetica Neue"/>
                <a:ea typeface="Helvetica Neue"/>
                <a:cs typeface="Helvetica Neue"/>
                <a:sym typeface="Helvetica Neue"/>
              </a:rPr>
              <a:t>[29]</a:t>
            </a:r>
            <a:endParaRPr sz="525"/>
          </a:p>
        </p:txBody>
      </p:sp>
      <p:sp>
        <p:nvSpPr>
          <p:cNvPr id="1500" name="Google Shape;1500;p86"/>
          <p:cNvSpPr/>
          <p:nvPr/>
        </p:nvSpPr>
        <p:spPr>
          <a:xfrm>
            <a:off x="6452193" y="3203906"/>
            <a:ext cx="10206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Drift Model</a:t>
            </a:r>
            <a:r>
              <a:rPr lang="en-US" sz="1125" b="1" baseline="30000">
                <a:solidFill>
                  <a:srgbClr val="007A75"/>
                </a:solidFill>
                <a:latin typeface="Helvetica Neue"/>
                <a:ea typeface="Helvetica Neue"/>
                <a:cs typeface="Helvetica Neue"/>
                <a:sym typeface="Helvetica Neue"/>
              </a:rPr>
              <a:t>[13]</a:t>
            </a:r>
            <a:endParaRPr sz="525"/>
          </a:p>
        </p:txBody>
      </p:sp>
      <p:sp>
        <p:nvSpPr>
          <p:cNvPr id="1501" name="Google Shape;1501;p86"/>
          <p:cNvSpPr/>
          <p:nvPr/>
        </p:nvSpPr>
        <p:spPr>
          <a:xfrm>
            <a:off x="4413247" y="3212210"/>
            <a:ext cx="952425"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IFB-Tree</a:t>
            </a:r>
            <a:r>
              <a:rPr lang="en-US" sz="1125" b="1" baseline="30000">
                <a:solidFill>
                  <a:srgbClr val="007A75"/>
                </a:solidFill>
                <a:latin typeface="Helvetica Neue"/>
                <a:ea typeface="Helvetica Neue"/>
                <a:cs typeface="Helvetica Neue"/>
                <a:sym typeface="Helvetica Neue"/>
              </a:rPr>
              <a:t>[14]</a:t>
            </a:r>
            <a:endParaRPr sz="525"/>
          </a:p>
        </p:txBody>
      </p:sp>
      <p:sp>
        <p:nvSpPr>
          <p:cNvPr id="1502" name="Google Shape;1502;p86"/>
          <p:cNvSpPr/>
          <p:nvPr/>
        </p:nvSpPr>
        <p:spPr>
          <a:xfrm>
            <a:off x="6607220" y="1229125"/>
            <a:ext cx="663525"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Pavo</a:t>
            </a:r>
            <a:r>
              <a:rPr lang="en-US" sz="1125" b="1" baseline="30000">
                <a:solidFill>
                  <a:srgbClr val="007A75"/>
                </a:solidFill>
                <a:latin typeface="Helvetica Neue"/>
                <a:ea typeface="Helvetica Neue"/>
                <a:cs typeface="Helvetica Neue"/>
                <a:sym typeface="Helvetica Neue"/>
              </a:rPr>
              <a:t>[44]</a:t>
            </a:r>
            <a:endParaRPr sz="525"/>
          </a:p>
        </p:txBody>
      </p:sp>
      <p:sp>
        <p:nvSpPr>
          <p:cNvPr id="1503" name="Google Shape;1503;p86"/>
          <p:cNvSpPr/>
          <p:nvPr/>
        </p:nvSpPr>
        <p:spPr>
          <a:xfrm>
            <a:off x="4766541" y="1806010"/>
            <a:ext cx="81540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SageDB</a:t>
            </a:r>
            <a:r>
              <a:rPr lang="en-US" sz="1125" b="1" baseline="30000">
                <a:solidFill>
                  <a:srgbClr val="007A75"/>
                </a:solidFill>
                <a:latin typeface="Helvetica Neue"/>
                <a:ea typeface="Helvetica Neue"/>
                <a:cs typeface="Helvetica Neue"/>
                <a:sym typeface="Helvetica Neue"/>
              </a:rPr>
              <a:t>[21]</a:t>
            </a:r>
            <a:endParaRPr sz="525"/>
          </a:p>
        </p:txBody>
      </p:sp>
      <p:sp>
        <p:nvSpPr>
          <p:cNvPr id="1504" name="Google Shape;1504;p86"/>
          <p:cNvSpPr/>
          <p:nvPr/>
        </p:nvSpPr>
        <p:spPr>
          <a:xfrm>
            <a:off x="5617595" y="1806019"/>
            <a:ext cx="96975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ZM-index</a:t>
            </a:r>
            <a:r>
              <a:rPr lang="en-US" sz="1125" b="1" baseline="30000">
                <a:solidFill>
                  <a:srgbClr val="007A75"/>
                </a:solidFill>
                <a:latin typeface="Helvetica Neue"/>
                <a:ea typeface="Helvetica Neue"/>
                <a:cs typeface="Helvetica Neue"/>
                <a:sym typeface="Helvetica Neue"/>
              </a:rPr>
              <a:t>[41]</a:t>
            </a:r>
            <a:endParaRPr sz="525"/>
          </a:p>
        </p:txBody>
      </p:sp>
      <p:sp>
        <p:nvSpPr>
          <p:cNvPr id="1505" name="Google Shape;1505;p86"/>
          <p:cNvSpPr/>
          <p:nvPr/>
        </p:nvSpPr>
        <p:spPr>
          <a:xfrm>
            <a:off x="6622979" y="1791816"/>
            <a:ext cx="87300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ML-index</a:t>
            </a:r>
            <a:r>
              <a:rPr lang="en-US" sz="1125" b="1" baseline="30000">
                <a:solidFill>
                  <a:srgbClr val="007A75"/>
                </a:solidFill>
                <a:latin typeface="Helvetica Neue"/>
                <a:ea typeface="Helvetica Neue"/>
                <a:cs typeface="Helvetica Neue"/>
                <a:sym typeface="Helvetica Neue"/>
              </a:rPr>
              <a:t>[3]</a:t>
            </a:r>
            <a:endParaRPr sz="525"/>
          </a:p>
        </p:txBody>
      </p:sp>
      <p:sp>
        <p:nvSpPr>
          <p:cNvPr id="1506" name="Google Shape;1506;p86"/>
          <p:cNvSpPr/>
          <p:nvPr/>
        </p:nvSpPr>
        <p:spPr>
          <a:xfrm>
            <a:off x="4697165" y="4520365"/>
            <a:ext cx="71235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LISA</a:t>
            </a:r>
            <a:r>
              <a:rPr lang="en-US" sz="1125" b="1" baseline="30000">
                <a:solidFill>
                  <a:srgbClr val="007A75"/>
                </a:solidFill>
                <a:latin typeface="Helvetica Neue"/>
                <a:ea typeface="Helvetica Neue"/>
                <a:cs typeface="Helvetica Neue"/>
                <a:sym typeface="Helvetica Neue"/>
              </a:rPr>
              <a:t>[24]</a:t>
            </a:r>
            <a:endParaRPr sz="525"/>
          </a:p>
        </p:txBody>
      </p:sp>
      <p:sp>
        <p:nvSpPr>
          <p:cNvPr id="1507" name="Google Shape;1507;p86"/>
          <p:cNvSpPr/>
          <p:nvPr/>
        </p:nvSpPr>
        <p:spPr>
          <a:xfrm>
            <a:off x="4445402" y="3776734"/>
            <a:ext cx="1113525"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Hands-off</a:t>
            </a:r>
            <a:r>
              <a:rPr lang="en-US" sz="1125" b="1" baseline="30000">
                <a:solidFill>
                  <a:srgbClr val="007A75"/>
                </a:solidFill>
                <a:latin typeface="Helvetica Neue"/>
                <a:ea typeface="Helvetica Neue"/>
                <a:cs typeface="Helvetica Neue"/>
                <a:sym typeface="Helvetica Neue"/>
              </a:rPr>
              <a:t>[16]</a:t>
            </a:r>
            <a:endParaRPr sz="525"/>
          </a:p>
        </p:txBody>
      </p:sp>
      <p:sp>
        <p:nvSpPr>
          <p:cNvPr id="1508" name="Google Shape;1508;p86"/>
          <p:cNvSpPr/>
          <p:nvPr/>
        </p:nvSpPr>
        <p:spPr>
          <a:xfrm>
            <a:off x="7046972" y="2130779"/>
            <a:ext cx="8154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Qd-tree</a:t>
            </a:r>
            <a:r>
              <a:rPr lang="en-US" sz="1125" b="1" baseline="30000">
                <a:solidFill>
                  <a:srgbClr val="007A75"/>
                </a:solidFill>
                <a:latin typeface="Helvetica Neue"/>
                <a:ea typeface="Helvetica Neue"/>
                <a:cs typeface="Helvetica Neue"/>
                <a:sym typeface="Helvetica Neue"/>
              </a:rPr>
              <a:t>[45]</a:t>
            </a:r>
            <a:endParaRPr sz="525"/>
          </a:p>
        </p:txBody>
      </p:sp>
      <p:sp>
        <p:nvSpPr>
          <p:cNvPr id="1509" name="Google Shape;1509;p86"/>
          <p:cNvSpPr/>
          <p:nvPr/>
        </p:nvSpPr>
        <p:spPr>
          <a:xfrm>
            <a:off x="4789116" y="2130788"/>
            <a:ext cx="663525"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Flood</a:t>
            </a:r>
            <a:r>
              <a:rPr lang="en-US" sz="1125" b="1" baseline="30000">
                <a:solidFill>
                  <a:srgbClr val="007A75"/>
                </a:solidFill>
                <a:latin typeface="Helvetica Neue"/>
                <a:ea typeface="Helvetica Neue"/>
                <a:cs typeface="Helvetica Neue"/>
                <a:sym typeface="Helvetica Neue"/>
              </a:rPr>
              <a:t>[31]</a:t>
            </a:r>
            <a:endParaRPr sz="525"/>
          </a:p>
        </p:txBody>
      </p:sp>
      <p:sp>
        <p:nvSpPr>
          <p:cNvPr id="1510" name="Google Shape;1510;p86"/>
          <p:cNvSpPr/>
          <p:nvPr/>
        </p:nvSpPr>
        <p:spPr>
          <a:xfrm>
            <a:off x="6358838" y="2130788"/>
            <a:ext cx="59535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Case</a:t>
            </a:r>
            <a:r>
              <a:rPr lang="en-US" sz="1125" b="1" baseline="30000">
                <a:solidFill>
                  <a:srgbClr val="007A75"/>
                </a:solidFill>
                <a:latin typeface="Helvetica Neue"/>
                <a:ea typeface="Helvetica Neue"/>
                <a:cs typeface="Helvetica Neue"/>
                <a:sym typeface="Helvetica Neue"/>
              </a:rPr>
              <a:t>[32]</a:t>
            </a:r>
            <a:endParaRPr sz="525"/>
          </a:p>
        </p:txBody>
      </p:sp>
      <p:sp>
        <p:nvSpPr>
          <p:cNvPr id="1511" name="Google Shape;1511;p86"/>
          <p:cNvSpPr/>
          <p:nvPr/>
        </p:nvSpPr>
        <p:spPr>
          <a:xfrm>
            <a:off x="7583308" y="1792055"/>
            <a:ext cx="10845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dirty="0">
                <a:solidFill>
                  <a:srgbClr val="007A75"/>
                </a:solidFill>
                <a:latin typeface="Helvetica Neue"/>
                <a:ea typeface="Helvetica Neue"/>
                <a:cs typeface="Helvetica Neue"/>
                <a:sym typeface="Helvetica Neue"/>
              </a:rPr>
              <a:t>Learned BF </a:t>
            </a:r>
            <a:r>
              <a:rPr lang="en-US" sz="1125" b="1" baseline="30000" dirty="0">
                <a:solidFill>
                  <a:srgbClr val="007A75"/>
                </a:solidFill>
                <a:latin typeface="Helvetica Neue"/>
                <a:ea typeface="Helvetica Neue"/>
                <a:cs typeface="Helvetica Neue"/>
                <a:sym typeface="Helvetica Neue"/>
              </a:rPr>
              <a:t>[27]</a:t>
            </a:r>
            <a:endParaRPr sz="525" dirty="0"/>
          </a:p>
        </p:txBody>
      </p:sp>
      <p:sp>
        <p:nvSpPr>
          <p:cNvPr id="1512" name="Google Shape;1512;p86"/>
          <p:cNvSpPr/>
          <p:nvPr/>
        </p:nvSpPr>
        <p:spPr>
          <a:xfrm>
            <a:off x="7549772" y="2616031"/>
            <a:ext cx="71235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PGM</a:t>
            </a:r>
            <a:r>
              <a:rPr lang="en-US" sz="1125" b="1" baseline="30000">
                <a:solidFill>
                  <a:srgbClr val="007A75"/>
                </a:solidFill>
                <a:latin typeface="Helvetica Neue"/>
                <a:ea typeface="Helvetica Neue"/>
                <a:cs typeface="Helvetica Neue"/>
                <a:sym typeface="Helvetica Neue"/>
              </a:rPr>
              <a:t>[7]</a:t>
            </a:r>
            <a:endParaRPr sz="525"/>
          </a:p>
        </p:txBody>
      </p:sp>
      <p:sp>
        <p:nvSpPr>
          <p:cNvPr id="1513" name="Google Shape;1513;p86"/>
          <p:cNvSpPr/>
          <p:nvPr/>
        </p:nvSpPr>
        <p:spPr>
          <a:xfrm>
            <a:off x="5025207" y="2626763"/>
            <a:ext cx="8154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MADEX</a:t>
            </a:r>
            <a:r>
              <a:rPr lang="en-US" sz="1125" b="1" baseline="30000">
                <a:solidFill>
                  <a:srgbClr val="007A75"/>
                </a:solidFill>
                <a:latin typeface="Helvetica Neue"/>
                <a:ea typeface="Helvetica Neue"/>
                <a:cs typeface="Helvetica Neue"/>
                <a:sym typeface="Helvetica Neue"/>
              </a:rPr>
              <a:t>[15]</a:t>
            </a:r>
            <a:endParaRPr sz="525"/>
          </a:p>
        </p:txBody>
      </p:sp>
      <p:sp>
        <p:nvSpPr>
          <p:cNvPr id="1514" name="Google Shape;1514;p86"/>
          <p:cNvSpPr/>
          <p:nvPr/>
        </p:nvSpPr>
        <p:spPr>
          <a:xfrm>
            <a:off x="5866725" y="2621860"/>
            <a:ext cx="8154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900" b="1">
                <a:solidFill>
                  <a:srgbClr val="007A75"/>
                </a:solidFill>
                <a:latin typeface="Helvetica Neue"/>
                <a:ea typeface="Helvetica Neue"/>
                <a:cs typeface="Helvetica Neue"/>
                <a:sym typeface="Helvetica Neue"/>
              </a:rPr>
              <a:t>Acc</a:t>
            </a:r>
            <a:endParaRPr sz="900" b="1">
              <a:solidFill>
                <a:srgbClr val="007A75"/>
              </a:solidFill>
              <a:latin typeface="Helvetica Neue"/>
              <a:ea typeface="Helvetica Neue"/>
              <a:cs typeface="Helvetica Neue"/>
              <a:sym typeface="Helvetica Neue"/>
            </a:endParaRPr>
          </a:p>
          <a:p>
            <a:pPr algn="ctr">
              <a:buClr>
                <a:srgbClr val="007A75"/>
              </a:buClr>
              <a:buSzPts val="1500"/>
            </a:pPr>
            <a:r>
              <a:rPr lang="en-US" sz="900" b="1">
                <a:solidFill>
                  <a:srgbClr val="007A75"/>
                </a:solidFill>
                <a:latin typeface="Helvetica Neue"/>
                <a:ea typeface="Helvetica Neue"/>
                <a:cs typeface="Helvetica Neue"/>
                <a:sym typeface="Helvetica Neue"/>
              </a:rPr>
              <a:t>B+ Tree</a:t>
            </a:r>
            <a:r>
              <a:rPr lang="en-US" sz="900" b="1" baseline="30000">
                <a:solidFill>
                  <a:srgbClr val="007A75"/>
                </a:solidFill>
                <a:latin typeface="Helvetica Neue"/>
                <a:ea typeface="Helvetica Neue"/>
                <a:cs typeface="Helvetica Neue"/>
                <a:sym typeface="Helvetica Neue"/>
              </a:rPr>
              <a:t>[26]</a:t>
            </a:r>
            <a:endParaRPr sz="900"/>
          </a:p>
        </p:txBody>
      </p:sp>
      <p:sp>
        <p:nvSpPr>
          <p:cNvPr id="1515" name="Google Shape;1515;p86"/>
          <p:cNvSpPr/>
          <p:nvPr/>
        </p:nvSpPr>
        <p:spPr>
          <a:xfrm>
            <a:off x="5498043" y="2130788"/>
            <a:ext cx="81540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Tsunami</a:t>
            </a:r>
            <a:r>
              <a:rPr lang="en-US" sz="1125" b="1" baseline="30000">
                <a:solidFill>
                  <a:srgbClr val="007A75"/>
                </a:solidFill>
                <a:latin typeface="Helvetica Neue"/>
                <a:ea typeface="Helvetica Neue"/>
                <a:cs typeface="Helvetica Neue"/>
                <a:sym typeface="Helvetica Neue"/>
              </a:rPr>
              <a:t>[5]</a:t>
            </a:r>
            <a:endParaRPr sz="525"/>
          </a:p>
        </p:txBody>
      </p:sp>
      <p:sp>
        <p:nvSpPr>
          <p:cNvPr id="1516" name="Google Shape;1516;p86"/>
          <p:cNvSpPr/>
          <p:nvPr/>
        </p:nvSpPr>
        <p:spPr>
          <a:xfrm>
            <a:off x="6599789" y="898832"/>
            <a:ext cx="663525"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RS</a:t>
            </a:r>
            <a:r>
              <a:rPr lang="en-US" sz="1125" b="1" baseline="30000">
                <a:solidFill>
                  <a:srgbClr val="007A75"/>
                </a:solidFill>
                <a:latin typeface="Helvetica Neue"/>
                <a:ea typeface="Helvetica Neue"/>
                <a:cs typeface="Helvetica Neue"/>
                <a:sym typeface="Helvetica Neue"/>
              </a:rPr>
              <a:t>[20]</a:t>
            </a:r>
            <a:endParaRPr sz="525"/>
          </a:p>
        </p:txBody>
      </p:sp>
      <p:sp>
        <p:nvSpPr>
          <p:cNvPr id="1519" name="Google Shape;1519;p86"/>
          <p:cNvSpPr txBox="1"/>
          <p:nvPr/>
        </p:nvSpPr>
        <p:spPr>
          <a:xfrm>
            <a:off x="2927738" y="4893338"/>
            <a:ext cx="1266300"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SpatioTemporal</a:t>
            </a:r>
            <a:endParaRPr sz="525"/>
          </a:p>
        </p:txBody>
      </p:sp>
      <p:sp>
        <p:nvSpPr>
          <p:cNvPr id="1520" name="Google Shape;1520;p86"/>
          <p:cNvSpPr txBox="1"/>
          <p:nvPr/>
        </p:nvSpPr>
        <p:spPr>
          <a:xfrm>
            <a:off x="5767435" y="4924810"/>
            <a:ext cx="912150" cy="169875"/>
          </a:xfrm>
          <a:prstGeom prst="rect">
            <a:avLst/>
          </a:prstGeom>
          <a:noFill/>
          <a:ln>
            <a:noFill/>
          </a:ln>
        </p:spPr>
        <p:txBody>
          <a:bodyPr spcFirstLastPara="1" wrap="square" lIns="26794" tIns="26794" rIns="26794" bIns="26794" anchor="ctr" anchorCtr="0">
            <a:noAutofit/>
          </a:bodyPr>
          <a:lstStyle/>
          <a:p>
            <a:pPr algn="ctr">
              <a:buClr>
                <a:srgbClr val="000000"/>
              </a:buClr>
              <a:buSzPts val="1000"/>
            </a:pPr>
            <a:r>
              <a:rPr lang="en-US" sz="750" b="1">
                <a:solidFill>
                  <a:srgbClr val="000000"/>
                </a:solidFill>
                <a:latin typeface="Helvetica Neue"/>
                <a:ea typeface="Helvetica Neue"/>
                <a:cs typeface="Helvetica Neue"/>
                <a:sym typeface="Helvetica Neue"/>
              </a:rPr>
              <a:t>Trie with HMM</a:t>
            </a:r>
            <a:endParaRPr sz="525"/>
          </a:p>
        </p:txBody>
      </p:sp>
      <p:sp>
        <p:nvSpPr>
          <p:cNvPr id="1521" name="Google Shape;1521;p86"/>
          <p:cNvSpPr txBox="1"/>
          <p:nvPr/>
        </p:nvSpPr>
        <p:spPr>
          <a:xfrm>
            <a:off x="2959617" y="5213104"/>
            <a:ext cx="912150"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Sequential</a:t>
            </a:r>
            <a:endParaRPr sz="525"/>
          </a:p>
        </p:txBody>
      </p:sp>
      <p:sp>
        <p:nvSpPr>
          <p:cNvPr id="1522" name="Google Shape;1522;p86"/>
          <p:cNvSpPr/>
          <p:nvPr/>
        </p:nvSpPr>
        <p:spPr>
          <a:xfrm>
            <a:off x="4198456" y="4881489"/>
            <a:ext cx="151065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Handwritten Trie</a:t>
            </a:r>
            <a:r>
              <a:rPr lang="en-US" sz="1125" b="1" baseline="30000">
                <a:solidFill>
                  <a:srgbClr val="007A75"/>
                </a:solidFill>
                <a:latin typeface="Helvetica Neue"/>
                <a:ea typeface="Helvetica Neue"/>
                <a:cs typeface="Helvetica Neue"/>
                <a:sym typeface="Helvetica Neue"/>
              </a:rPr>
              <a:t>[22]</a:t>
            </a:r>
            <a:endParaRPr sz="525"/>
          </a:p>
        </p:txBody>
      </p:sp>
      <p:sp>
        <p:nvSpPr>
          <p:cNvPr id="1523" name="Google Shape;1523;p86"/>
          <p:cNvSpPr/>
          <p:nvPr/>
        </p:nvSpPr>
        <p:spPr>
          <a:xfrm>
            <a:off x="4200038" y="5194958"/>
            <a:ext cx="144495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Music Retrieval</a:t>
            </a:r>
            <a:r>
              <a:rPr lang="en-US" sz="1125" b="1" baseline="30000">
                <a:solidFill>
                  <a:srgbClr val="007A75"/>
                </a:solidFill>
                <a:latin typeface="Helvetica Neue"/>
                <a:ea typeface="Helvetica Neue"/>
                <a:cs typeface="Helvetica Neue"/>
                <a:sym typeface="Helvetica Neue"/>
              </a:rPr>
              <a:t>[46]</a:t>
            </a:r>
            <a:endParaRPr sz="525"/>
          </a:p>
        </p:txBody>
      </p:sp>
      <p:sp>
        <p:nvSpPr>
          <p:cNvPr id="1524" name="Google Shape;1524;p86"/>
          <p:cNvSpPr txBox="1"/>
          <p:nvPr/>
        </p:nvSpPr>
        <p:spPr>
          <a:xfrm>
            <a:off x="5699476" y="5240991"/>
            <a:ext cx="1055475" cy="169875"/>
          </a:xfrm>
          <a:prstGeom prst="rect">
            <a:avLst/>
          </a:prstGeom>
          <a:noFill/>
          <a:ln>
            <a:noFill/>
          </a:ln>
        </p:spPr>
        <p:txBody>
          <a:bodyPr spcFirstLastPara="1" wrap="square" lIns="26794" tIns="26794" rIns="26794" bIns="26794" anchor="ctr" anchorCtr="0">
            <a:noAutofit/>
          </a:bodyPr>
          <a:lstStyle/>
          <a:p>
            <a:pPr algn="ctr">
              <a:buClr>
                <a:srgbClr val="000000"/>
              </a:buClr>
              <a:buSzPts val="1000"/>
            </a:pPr>
            <a:r>
              <a:rPr lang="en-US" sz="750" b="1">
                <a:solidFill>
                  <a:srgbClr val="000000"/>
                </a:solidFill>
                <a:latin typeface="Helvetica Neue"/>
                <a:ea typeface="Helvetica Neue"/>
                <a:cs typeface="Helvetica Neue"/>
                <a:sym typeface="Helvetica Neue"/>
              </a:rPr>
              <a:t>R-Tre</a:t>
            </a:r>
            <a:r>
              <a:rPr lang="en-US" sz="750" b="1">
                <a:latin typeface="Helvetica Neue"/>
                <a:ea typeface="Helvetica Neue"/>
                <a:cs typeface="Helvetica Neue"/>
                <a:sym typeface="Helvetica Neue"/>
              </a:rPr>
              <a:t>e</a:t>
            </a:r>
            <a:r>
              <a:rPr lang="en-US" sz="750" b="1">
                <a:solidFill>
                  <a:srgbClr val="000000"/>
                </a:solidFill>
                <a:latin typeface="Helvetica Neue"/>
                <a:ea typeface="Helvetica Neue"/>
                <a:cs typeface="Helvetica Neue"/>
                <a:sym typeface="Helvetica Neue"/>
              </a:rPr>
              <a:t> with HMM</a:t>
            </a:r>
            <a:endParaRPr sz="525"/>
          </a:p>
        </p:txBody>
      </p:sp>
      <p:sp>
        <p:nvSpPr>
          <p:cNvPr id="1525" name="Google Shape;1525;p86"/>
          <p:cNvSpPr txBox="1"/>
          <p:nvPr/>
        </p:nvSpPr>
        <p:spPr>
          <a:xfrm>
            <a:off x="994892" y="5532854"/>
            <a:ext cx="1444950" cy="281250"/>
          </a:xfrm>
          <a:prstGeom prst="rect">
            <a:avLst/>
          </a:prstGeom>
          <a:noFill/>
          <a:ln>
            <a:noFill/>
          </a:ln>
        </p:spPr>
        <p:txBody>
          <a:bodyPr spcFirstLastPara="1" wrap="square" lIns="26794" tIns="26794" rIns="26794" bIns="26794" anchor="ctr" anchorCtr="0">
            <a:noAutofit/>
          </a:bodyPr>
          <a:lstStyle/>
          <a:p>
            <a:pPr>
              <a:buClr>
                <a:srgbClr val="6058B2"/>
              </a:buClr>
              <a:buSzPts val="2000"/>
            </a:pPr>
            <a:r>
              <a:rPr lang="en-US" sz="1500" b="1">
                <a:solidFill>
                  <a:srgbClr val="6058B2"/>
                </a:solidFill>
                <a:latin typeface="Helvetica Neue"/>
                <a:ea typeface="Helvetica Neue"/>
                <a:cs typeface="Helvetica Neue"/>
                <a:sym typeface="Helvetica Neue"/>
              </a:rPr>
              <a:t>Benchmarking</a:t>
            </a:r>
            <a:endParaRPr sz="525"/>
          </a:p>
        </p:txBody>
      </p:sp>
      <p:cxnSp>
        <p:nvCxnSpPr>
          <p:cNvPr id="1526" name="Google Shape;1526;p86"/>
          <p:cNvCxnSpPr/>
          <p:nvPr/>
        </p:nvCxnSpPr>
        <p:spPr>
          <a:xfrm>
            <a:off x="2439837" y="5686938"/>
            <a:ext cx="374625" cy="5400"/>
          </a:xfrm>
          <a:prstGeom prst="straightConnector1">
            <a:avLst/>
          </a:prstGeom>
          <a:noFill/>
          <a:ln w="19050" cap="flat" cmpd="sng">
            <a:solidFill>
              <a:srgbClr val="357975"/>
            </a:solidFill>
            <a:prstDash val="dot"/>
            <a:miter lim="400000"/>
            <a:headEnd type="none" w="sm" len="sm"/>
            <a:tailEnd type="triangle" w="med" len="med"/>
          </a:ln>
        </p:spPr>
      </p:cxnSp>
      <p:sp>
        <p:nvSpPr>
          <p:cNvPr id="1527" name="Google Shape;1527;p86"/>
          <p:cNvSpPr txBox="1"/>
          <p:nvPr/>
        </p:nvSpPr>
        <p:spPr>
          <a:xfrm>
            <a:off x="2928620" y="5580106"/>
            <a:ext cx="481725" cy="225675"/>
          </a:xfrm>
          <a:prstGeom prst="rect">
            <a:avLst/>
          </a:prstGeom>
          <a:noFill/>
          <a:ln>
            <a:noFill/>
          </a:ln>
        </p:spPr>
        <p:txBody>
          <a:bodyPr spcFirstLastPara="1" wrap="square" lIns="26794" tIns="26794" rIns="26794" bIns="26794" anchor="ctr" anchorCtr="0">
            <a:noAutofit/>
          </a:bodyPr>
          <a:lstStyle/>
          <a:p>
            <a:pPr>
              <a:buClr>
                <a:schemeClr val="accent5"/>
              </a:buClr>
              <a:buSzPts val="1500"/>
            </a:pPr>
            <a:r>
              <a:rPr lang="en-US" sz="1125" b="1">
                <a:solidFill>
                  <a:schemeClr val="accent5"/>
                </a:solidFill>
                <a:latin typeface="Helvetica Neue"/>
                <a:ea typeface="Helvetica Neue"/>
                <a:cs typeface="Helvetica Neue"/>
                <a:sym typeface="Helvetica Neue"/>
              </a:rPr>
              <a:t>One-d</a:t>
            </a:r>
            <a:endParaRPr sz="525"/>
          </a:p>
        </p:txBody>
      </p:sp>
      <p:sp>
        <p:nvSpPr>
          <p:cNvPr id="1528" name="Google Shape;1528;p86"/>
          <p:cNvSpPr/>
          <p:nvPr/>
        </p:nvSpPr>
        <p:spPr>
          <a:xfrm>
            <a:off x="3517228" y="5580847"/>
            <a:ext cx="712350"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SOSD</a:t>
            </a:r>
            <a:r>
              <a:rPr lang="en-US" sz="1125" b="1" baseline="30000">
                <a:solidFill>
                  <a:srgbClr val="007A75"/>
                </a:solidFill>
                <a:latin typeface="Helvetica Neue"/>
                <a:ea typeface="Helvetica Neue"/>
                <a:cs typeface="Helvetica Neue"/>
                <a:sym typeface="Helvetica Neue"/>
              </a:rPr>
              <a:t>[19]</a:t>
            </a:r>
            <a:endParaRPr sz="525"/>
          </a:p>
        </p:txBody>
      </p:sp>
      <p:sp>
        <p:nvSpPr>
          <p:cNvPr id="1529" name="Google Shape;1529;p86"/>
          <p:cNvSpPr/>
          <p:nvPr/>
        </p:nvSpPr>
        <p:spPr>
          <a:xfrm>
            <a:off x="4260169" y="5580854"/>
            <a:ext cx="1055475" cy="261900"/>
          </a:xfrm>
          <a:prstGeom prst="roundRect">
            <a:avLst>
              <a:gd name="adj" fmla="val 34109"/>
            </a:avLst>
          </a:prstGeom>
          <a:no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Benchmark</a:t>
            </a:r>
            <a:r>
              <a:rPr lang="en-US" sz="1125" b="1" baseline="30000">
                <a:solidFill>
                  <a:srgbClr val="007A75"/>
                </a:solidFill>
                <a:latin typeface="Helvetica Neue"/>
                <a:ea typeface="Helvetica Neue"/>
                <a:cs typeface="Helvetica Neue"/>
                <a:sym typeface="Helvetica Neue"/>
              </a:rPr>
              <a:t>[28]</a:t>
            </a:r>
            <a:endParaRPr sz="525"/>
          </a:p>
        </p:txBody>
      </p:sp>
      <p:sp>
        <p:nvSpPr>
          <p:cNvPr id="1530" name="Google Shape;1530;p86"/>
          <p:cNvSpPr/>
          <p:nvPr/>
        </p:nvSpPr>
        <p:spPr>
          <a:xfrm>
            <a:off x="8335432" y="2621878"/>
            <a:ext cx="663525"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ASLM</a:t>
            </a:r>
            <a:r>
              <a:rPr lang="en-US" sz="1125" b="1" baseline="30000">
                <a:solidFill>
                  <a:srgbClr val="007A75"/>
                </a:solidFill>
                <a:latin typeface="Helvetica Neue"/>
                <a:ea typeface="Helvetica Neue"/>
                <a:cs typeface="Helvetica Neue"/>
                <a:sym typeface="Helvetica Neue"/>
              </a:rPr>
              <a:t>[25]</a:t>
            </a:r>
            <a:endParaRPr sz="525"/>
          </a:p>
        </p:txBody>
      </p:sp>
      <p:sp>
        <p:nvSpPr>
          <p:cNvPr id="1531" name="Google Shape;1531;p86"/>
          <p:cNvSpPr/>
          <p:nvPr/>
        </p:nvSpPr>
        <p:spPr>
          <a:xfrm>
            <a:off x="5399981" y="3236063"/>
            <a:ext cx="10206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Hybrid-O</a:t>
            </a:r>
            <a:r>
              <a:rPr lang="en-US" sz="1125" b="1" baseline="30000">
                <a:solidFill>
                  <a:srgbClr val="007A75"/>
                </a:solidFill>
                <a:latin typeface="Helvetica Neue"/>
                <a:ea typeface="Helvetica Neue"/>
                <a:cs typeface="Helvetica Neue"/>
                <a:sym typeface="Helvetica Neue"/>
              </a:rPr>
              <a:t>[34]</a:t>
            </a:r>
            <a:endParaRPr sz="525"/>
          </a:p>
        </p:txBody>
      </p:sp>
      <p:sp>
        <p:nvSpPr>
          <p:cNvPr id="1532" name="Google Shape;1532;p86"/>
          <p:cNvSpPr/>
          <p:nvPr/>
        </p:nvSpPr>
        <p:spPr>
          <a:xfrm>
            <a:off x="6706725" y="2621869"/>
            <a:ext cx="769725"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SIndex</a:t>
            </a:r>
            <a:r>
              <a:rPr lang="en-US" sz="1125" b="1" baseline="30000">
                <a:solidFill>
                  <a:srgbClr val="007A75"/>
                </a:solidFill>
                <a:latin typeface="Helvetica Neue"/>
                <a:ea typeface="Helvetica Neue"/>
                <a:cs typeface="Helvetica Neue"/>
                <a:sym typeface="Helvetica Neue"/>
              </a:rPr>
              <a:t>[42]</a:t>
            </a:r>
            <a:endParaRPr sz="525"/>
          </a:p>
        </p:txBody>
      </p:sp>
      <p:sp>
        <p:nvSpPr>
          <p:cNvPr id="1533" name="Google Shape;1533;p86"/>
          <p:cNvSpPr/>
          <p:nvPr/>
        </p:nvSpPr>
        <p:spPr>
          <a:xfrm>
            <a:off x="5602931" y="3783319"/>
            <a:ext cx="130455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SoftFunctional</a:t>
            </a:r>
            <a:r>
              <a:rPr lang="en-US" sz="1125" b="1" baseline="30000">
                <a:solidFill>
                  <a:srgbClr val="007A75"/>
                </a:solidFill>
                <a:latin typeface="Helvetica Neue"/>
                <a:ea typeface="Helvetica Neue"/>
                <a:cs typeface="Helvetica Neue"/>
                <a:sym typeface="Helvetica Neue"/>
              </a:rPr>
              <a:t>[11]</a:t>
            </a:r>
            <a:endParaRPr sz="525"/>
          </a:p>
        </p:txBody>
      </p:sp>
      <p:cxnSp>
        <p:nvCxnSpPr>
          <p:cNvPr id="1534" name="Google Shape;1534;p86"/>
          <p:cNvCxnSpPr/>
          <p:nvPr/>
        </p:nvCxnSpPr>
        <p:spPr>
          <a:xfrm rot="10800000" flipH="1">
            <a:off x="1934588" y="5006175"/>
            <a:ext cx="936000" cy="131625"/>
          </a:xfrm>
          <a:prstGeom prst="straightConnector1">
            <a:avLst/>
          </a:prstGeom>
          <a:noFill/>
          <a:ln w="19050" cap="flat" cmpd="sng">
            <a:solidFill>
              <a:srgbClr val="357975"/>
            </a:solidFill>
            <a:prstDash val="dot"/>
            <a:miter lim="400000"/>
            <a:headEnd type="none" w="sm" len="sm"/>
            <a:tailEnd type="triangle" w="med" len="med"/>
          </a:ln>
        </p:spPr>
      </p:cxnSp>
      <p:cxnSp>
        <p:nvCxnSpPr>
          <p:cNvPr id="1535" name="Google Shape;1535;p86"/>
          <p:cNvCxnSpPr/>
          <p:nvPr/>
        </p:nvCxnSpPr>
        <p:spPr>
          <a:xfrm>
            <a:off x="1934742" y="5137841"/>
            <a:ext cx="910575" cy="188100"/>
          </a:xfrm>
          <a:prstGeom prst="straightConnector1">
            <a:avLst/>
          </a:prstGeom>
          <a:noFill/>
          <a:ln w="19050" cap="flat" cmpd="sng">
            <a:solidFill>
              <a:srgbClr val="357975"/>
            </a:solidFill>
            <a:prstDash val="dot"/>
            <a:miter lim="400000"/>
            <a:headEnd type="none" w="sm" len="sm"/>
            <a:tailEnd type="triangle" w="med" len="med"/>
          </a:ln>
        </p:spPr>
      </p:cxnSp>
      <p:cxnSp>
        <p:nvCxnSpPr>
          <p:cNvPr id="1536" name="Google Shape;1536;p86"/>
          <p:cNvCxnSpPr>
            <a:endCxn id="1481" idx="1"/>
          </p:cNvCxnSpPr>
          <p:nvPr/>
        </p:nvCxnSpPr>
        <p:spPr>
          <a:xfrm rot="10800000" flipH="1">
            <a:off x="2699672" y="1360109"/>
            <a:ext cx="1530450" cy="588375"/>
          </a:xfrm>
          <a:prstGeom prst="straightConnector1">
            <a:avLst/>
          </a:prstGeom>
          <a:noFill/>
          <a:ln w="19050" cap="flat" cmpd="sng">
            <a:solidFill>
              <a:srgbClr val="3A72B8"/>
            </a:solidFill>
            <a:prstDash val="dot"/>
            <a:miter lim="400000"/>
            <a:headEnd type="none" w="sm" len="sm"/>
            <a:tailEnd type="triangle" w="med" len="med"/>
          </a:ln>
        </p:spPr>
      </p:cxnSp>
      <p:cxnSp>
        <p:nvCxnSpPr>
          <p:cNvPr id="1537" name="Google Shape;1537;p86"/>
          <p:cNvCxnSpPr>
            <a:endCxn id="1482" idx="1"/>
          </p:cNvCxnSpPr>
          <p:nvPr/>
        </p:nvCxnSpPr>
        <p:spPr>
          <a:xfrm>
            <a:off x="2687160" y="1961863"/>
            <a:ext cx="1405125" cy="58275"/>
          </a:xfrm>
          <a:prstGeom prst="straightConnector1">
            <a:avLst/>
          </a:prstGeom>
          <a:noFill/>
          <a:ln w="19050" cap="flat" cmpd="sng">
            <a:solidFill>
              <a:srgbClr val="3A72B8"/>
            </a:solidFill>
            <a:prstDash val="dot"/>
            <a:miter lim="400000"/>
            <a:headEnd type="none" w="sm" len="sm"/>
            <a:tailEnd type="triangle" w="med" len="med"/>
          </a:ln>
        </p:spPr>
      </p:cxnSp>
      <p:sp>
        <p:nvSpPr>
          <p:cNvPr id="1539" name="Google Shape;1539;p86"/>
          <p:cNvSpPr txBox="1"/>
          <p:nvPr/>
        </p:nvSpPr>
        <p:spPr>
          <a:xfrm>
            <a:off x="328096" y="3520439"/>
            <a:ext cx="1554975" cy="337275"/>
          </a:xfrm>
          <a:prstGeom prst="rect">
            <a:avLst/>
          </a:prstGeom>
          <a:noFill/>
          <a:ln>
            <a:noFill/>
          </a:ln>
        </p:spPr>
        <p:txBody>
          <a:bodyPr spcFirstLastPara="1" wrap="square" lIns="26794" tIns="26794" rIns="26794" bIns="26794" anchor="ctr" anchorCtr="0">
            <a:noAutofit/>
          </a:bodyPr>
          <a:lstStyle/>
          <a:p>
            <a:pPr>
              <a:buClr>
                <a:srgbClr val="1C358F"/>
              </a:buClr>
              <a:buSzPts val="2500"/>
            </a:pPr>
            <a:r>
              <a:rPr lang="en-US" sz="2250" b="1" dirty="0">
                <a:solidFill>
                  <a:srgbClr val="1C358F"/>
                </a:solidFill>
                <a:latin typeface="Helvetica Neue"/>
                <a:ea typeface="Helvetica Neue"/>
                <a:cs typeface="Helvetica Neue"/>
                <a:sym typeface="Helvetica Neue"/>
              </a:rPr>
              <a:t>LEARNED INDEX</a:t>
            </a:r>
            <a:endParaRPr sz="2250" dirty="0"/>
          </a:p>
        </p:txBody>
      </p:sp>
      <p:cxnSp>
        <p:nvCxnSpPr>
          <p:cNvPr id="1540" name="Google Shape;1540;p86"/>
          <p:cNvCxnSpPr>
            <a:endCxn id="1541" idx="1"/>
          </p:cNvCxnSpPr>
          <p:nvPr/>
        </p:nvCxnSpPr>
        <p:spPr>
          <a:xfrm rot="10800000" flipH="1">
            <a:off x="673613" y="2963119"/>
            <a:ext cx="264600" cy="426600"/>
          </a:xfrm>
          <a:prstGeom prst="straightConnector1">
            <a:avLst/>
          </a:prstGeom>
          <a:noFill/>
          <a:ln w="38100" cap="flat" cmpd="sng">
            <a:solidFill>
              <a:srgbClr val="1C358F"/>
            </a:solidFill>
            <a:prstDash val="dot"/>
            <a:miter lim="400000"/>
            <a:headEnd type="none" w="sm" len="sm"/>
            <a:tailEnd type="triangle" w="med" len="med"/>
          </a:ln>
        </p:spPr>
      </p:cxnSp>
      <p:sp>
        <p:nvSpPr>
          <p:cNvPr id="1541" name="Google Shape;1541;p86"/>
          <p:cNvSpPr txBox="1"/>
          <p:nvPr/>
        </p:nvSpPr>
        <p:spPr>
          <a:xfrm>
            <a:off x="938213" y="2822494"/>
            <a:ext cx="1195425" cy="281250"/>
          </a:xfrm>
          <a:prstGeom prst="rect">
            <a:avLst/>
          </a:prstGeom>
          <a:noFill/>
          <a:ln>
            <a:noFill/>
          </a:ln>
        </p:spPr>
        <p:txBody>
          <a:bodyPr spcFirstLastPara="1" wrap="square" lIns="26794" tIns="26794" rIns="26794" bIns="26794" anchor="ctr" anchorCtr="0">
            <a:noAutofit/>
          </a:bodyPr>
          <a:lstStyle/>
          <a:p>
            <a:pPr>
              <a:buClr>
                <a:srgbClr val="6058B2"/>
              </a:buClr>
              <a:buSzPts val="2000"/>
            </a:pPr>
            <a:r>
              <a:rPr lang="en-US" sz="1500" b="1">
                <a:solidFill>
                  <a:srgbClr val="6058B2"/>
                </a:solidFill>
                <a:latin typeface="Helvetica Neue"/>
                <a:ea typeface="Helvetica Neue"/>
                <a:cs typeface="Helvetica Neue"/>
                <a:sym typeface="Helvetica Neue"/>
              </a:rPr>
              <a:t>Learning the Index</a:t>
            </a:r>
            <a:endParaRPr sz="525"/>
          </a:p>
        </p:txBody>
      </p:sp>
      <p:cxnSp>
        <p:nvCxnSpPr>
          <p:cNvPr id="1542" name="Google Shape;1542;p86"/>
          <p:cNvCxnSpPr>
            <a:endCxn id="1543" idx="1"/>
          </p:cNvCxnSpPr>
          <p:nvPr/>
        </p:nvCxnSpPr>
        <p:spPr>
          <a:xfrm>
            <a:off x="636750" y="3999638"/>
            <a:ext cx="372825" cy="1110375"/>
          </a:xfrm>
          <a:prstGeom prst="straightConnector1">
            <a:avLst/>
          </a:prstGeom>
          <a:noFill/>
          <a:ln w="38100" cap="flat" cmpd="sng">
            <a:solidFill>
              <a:srgbClr val="1C358F"/>
            </a:solidFill>
            <a:prstDash val="dot"/>
            <a:miter lim="400000"/>
            <a:headEnd type="none" w="sm" len="sm"/>
            <a:tailEnd type="triangle" w="med" len="med"/>
          </a:ln>
        </p:spPr>
      </p:cxnSp>
      <p:sp>
        <p:nvSpPr>
          <p:cNvPr id="1543" name="Google Shape;1543;p86"/>
          <p:cNvSpPr txBox="1"/>
          <p:nvPr/>
        </p:nvSpPr>
        <p:spPr>
          <a:xfrm>
            <a:off x="1009575" y="4969388"/>
            <a:ext cx="1785825" cy="281250"/>
          </a:xfrm>
          <a:prstGeom prst="rect">
            <a:avLst/>
          </a:prstGeom>
          <a:noFill/>
          <a:ln>
            <a:noFill/>
          </a:ln>
        </p:spPr>
        <p:txBody>
          <a:bodyPr spcFirstLastPara="1" wrap="square" lIns="26794" tIns="26794" rIns="26794" bIns="26794" anchor="ctr" anchorCtr="0">
            <a:noAutofit/>
          </a:bodyPr>
          <a:lstStyle/>
          <a:p>
            <a:pPr>
              <a:buClr>
                <a:srgbClr val="6058B2"/>
              </a:buClr>
              <a:buSzPts val="2000"/>
            </a:pPr>
            <a:r>
              <a:rPr lang="en-US" sz="1500" b="1">
                <a:solidFill>
                  <a:srgbClr val="6058B2"/>
                </a:solidFill>
                <a:latin typeface="Helvetica Neue"/>
                <a:ea typeface="Helvetica Neue"/>
                <a:cs typeface="Helvetica Neue"/>
                <a:sym typeface="Helvetica Neue"/>
              </a:rPr>
              <a:t>Indexing </a:t>
            </a:r>
            <a:endParaRPr sz="1500" b="1">
              <a:solidFill>
                <a:srgbClr val="6058B2"/>
              </a:solidFill>
              <a:latin typeface="Helvetica Neue"/>
              <a:ea typeface="Helvetica Neue"/>
              <a:cs typeface="Helvetica Neue"/>
              <a:sym typeface="Helvetica Neue"/>
            </a:endParaRPr>
          </a:p>
          <a:p>
            <a:pPr>
              <a:buClr>
                <a:srgbClr val="6058B2"/>
              </a:buClr>
              <a:buSzPts val="2000"/>
            </a:pPr>
            <a:r>
              <a:rPr lang="en-US" sz="1500" b="1">
                <a:solidFill>
                  <a:srgbClr val="6058B2"/>
                </a:solidFill>
                <a:latin typeface="Helvetica Neue"/>
                <a:ea typeface="Helvetica Neue"/>
                <a:cs typeface="Helvetica Neue"/>
                <a:sym typeface="Helvetica Neue"/>
              </a:rPr>
              <a:t>Learned </a:t>
            </a:r>
            <a:endParaRPr sz="1500" b="1">
              <a:solidFill>
                <a:srgbClr val="6058B2"/>
              </a:solidFill>
              <a:latin typeface="Helvetica Neue"/>
              <a:ea typeface="Helvetica Neue"/>
              <a:cs typeface="Helvetica Neue"/>
              <a:sym typeface="Helvetica Neue"/>
            </a:endParaRPr>
          </a:p>
          <a:p>
            <a:pPr>
              <a:buClr>
                <a:srgbClr val="6058B2"/>
              </a:buClr>
              <a:buSzPts val="2000"/>
            </a:pPr>
            <a:r>
              <a:rPr lang="en-US" sz="1500" b="1">
                <a:solidFill>
                  <a:srgbClr val="6058B2"/>
                </a:solidFill>
                <a:latin typeface="Helvetica Neue"/>
                <a:ea typeface="Helvetica Neue"/>
                <a:cs typeface="Helvetica Neue"/>
                <a:sym typeface="Helvetica Neue"/>
              </a:rPr>
              <a:t>Models</a:t>
            </a:r>
            <a:endParaRPr sz="525"/>
          </a:p>
        </p:txBody>
      </p:sp>
      <p:sp>
        <p:nvSpPr>
          <p:cNvPr id="1544" name="Google Shape;1544;p86"/>
          <p:cNvSpPr/>
          <p:nvPr/>
        </p:nvSpPr>
        <p:spPr>
          <a:xfrm>
            <a:off x="29044" y="2388805"/>
            <a:ext cx="1820475" cy="3015675"/>
          </a:xfrm>
          <a:prstGeom prst="roundRect">
            <a:avLst>
              <a:gd name="adj" fmla="val 5885"/>
            </a:avLst>
          </a:prstGeom>
          <a:solidFill>
            <a:srgbClr val="6058B2">
              <a:alpha val="20670"/>
            </a:srgbClr>
          </a:solidFill>
          <a:ln>
            <a:noFill/>
          </a:ln>
          <a:effectLst>
            <a:outerShdw blurRad="57150" dist="19050" dir="5400000" algn="bl" rotWithShape="0">
              <a:srgbClr val="000000">
                <a:alpha val="51000"/>
              </a:srgbClr>
            </a:outerShdw>
          </a:effectLst>
        </p:spPr>
        <p:txBody>
          <a:bodyPr spcFirstLastPara="1" wrap="square" lIns="68569" tIns="68569" rIns="68569" bIns="68569" anchor="ctr" anchorCtr="0">
            <a:noAutofit/>
          </a:bodyPr>
          <a:lstStyle/>
          <a:p>
            <a:endParaRPr sz="1350" dirty="0"/>
          </a:p>
        </p:txBody>
      </p:sp>
      <p:cxnSp>
        <p:nvCxnSpPr>
          <p:cNvPr id="1545" name="Google Shape;1545;p86"/>
          <p:cNvCxnSpPr>
            <a:endCxn id="1525" idx="1"/>
          </p:cNvCxnSpPr>
          <p:nvPr/>
        </p:nvCxnSpPr>
        <p:spPr>
          <a:xfrm>
            <a:off x="577967" y="4014329"/>
            <a:ext cx="416925" cy="1659150"/>
          </a:xfrm>
          <a:prstGeom prst="straightConnector1">
            <a:avLst/>
          </a:prstGeom>
          <a:noFill/>
          <a:ln w="38100" cap="flat" cmpd="sng">
            <a:solidFill>
              <a:srgbClr val="1C358F"/>
            </a:solidFill>
            <a:prstDash val="dot"/>
            <a:miter lim="400000"/>
            <a:headEnd type="none" w="sm" len="sm"/>
            <a:tailEnd type="triangle" w="med" len="med"/>
          </a:ln>
        </p:spPr>
      </p:cxnSp>
      <p:sp>
        <p:nvSpPr>
          <p:cNvPr id="1546" name="Google Shape;1546;p86"/>
          <p:cNvSpPr/>
          <p:nvPr/>
        </p:nvSpPr>
        <p:spPr>
          <a:xfrm>
            <a:off x="5443538" y="4509506"/>
            <a:ext cx="8154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RSMI</a:t>
            </a:r>
            <a:r>
              <a:rPr lang="en-US" sz="1125" b="1" baseline="30000">
                <a:solidFill>
                  <a:srgbClr val="007A75"/>
                </a:solidFill>
                <a:latin typeface="Helvetica Neue"/>
                <a:ea typeface="Helvetica Neue"/>
                <a:cs typeface="Helvetica Neue"/>
                <a:sym typeface="Helvetica Neue"/>
              </a:rPr>
              <a:t>[33]</a:t>
            </a:r>
            <a:endParaRPr sz="525"/>
          </a:p>
        </p:txBody>
      </p:sp>
      <p:sp>
        <p:nvSpPr>
          <p:cNvPr id="1547" name="Google Shape;1547;p86"/>
          <p:cNvSpPr/>
          <p:nvPr/>
        </p:nvSpPr>
        <p:spPr>
          <a:xfrm>
            <a:off x="3822656" y="3602456"/>
            <a:ext cx="5282325" cy="588375"/>
          </a:xfrm>
          <a:prstGeom prst="roundRect">
            <a:avLst>
              <a:gd name="adj" fmla="val 5885"/>
            </a:avLst>
          </a:prstGeom>
          <a:solidFill>
            <a:srgbClr val="6058B2">
              <a:alpha val="20670"/>
            </a:srgbClr>
          </a:solidFill>
          <a:ln>
            <a:noFill/>
          </a:ln>
          <a:effectLst>
            <a:outerShdw blurRad="57150" dist="19050" dir="5400000" algn="bl" rotWithShape="0">
              <a:srgbClr val="000000">
                <a:alpha val="51000"/>
              </a:srgbClr>
            </a:outerShdw>
          </a:effectLst>
        </p:spPr>
        <p:txBody>
          <a:bodyPr spcFirstLastPara="1" wrap="square" lIns="68569" tIns="68569" rIns="68569" bIns="68569" anchor="ctr" anchorCtr="0">
            <a:noAutofit/>
          </a:bodyPr>
          <a:lstStyle/>
          <a:p>
            <a:endParaRPr sz="1350"/>
          </a:p>
        </p:txBody>
      </p:sp>
      <p:sp>
        <p:nvSpPr>
          <p:cNvPr id="1548" name="Google Shape;1548;p86"/>
          <p:cNvSpPr/>
          <p:nvPr/>
        </p:nvSpPr>
        <p:spPr>
          <a:xfrm>
            <a:off x="3775425" y="1712119"/>
            <a:ext cx="5329575" cy="725625"/>
          </a:xfrm>
          <a:prstGeom prst="roundRect">
            <a:avLst>
              <a:gd name="adj" fmla="val 5885"/>
            </a:avLst>
          </a:prstGeom>
          <a:solidFill>
            <a:srgbClr val="6058B2">
              <a:alpha val="20670"/>
            </a:srgbClr>
          </a:solidFill>
          <a:ln>
            <a:noFill/>
          </a:ln>
          <a:effectLst>
            <a:outerShdw blurRad="57150" dist="19050" dir="5400000" algn="bl" rotWithShape="0">
              <a:srgbClr val="000000">
                <a:alpha val="51000"/>
              </a:srgbClr>
            </a:outerShdw>
          </a:effectLst>
        </p:spPr>
        <p:txBody>
          <a:bodyPr spcFirstLastPara="1" wrap="square" lIns="68569" tIns="68569" rIns="68569" bIns="68569" anchor="ctr" anchorCtr="0">
            <a:noAutofit/>
          </a:bodyPr>
          <a:lstStyle/>
          <a:p>
            <a:endParaRPr sz="1350"/>
          </a:p>
        </p:txBody>
      </p:sp>
      <p:sp>
        <p:nvSpPr>
          <p:cNvPr id="1549" name="Google Shape;1549;p86"/>
          <p:cNvSpPr/>
          <p:nvPr/>
        </p:nvSpPr>
        <p:spPr>
          <a:xfrm>
            <a:off x="3814613" y="4421663"/>
            <a:ext cx="5282325" cy="426600"/>
          </a:xfrm>
          <a:prstGeom prst="roundRect">
            <a:avLst>
              <a:gd name="adj" fmla="val 5885"/>
            </a:avLst>
          </a:prstGeom>
          <a:solidFill>
            <a:srgbClr val="6058B2">
              <a:alpha val="20670"/>
            </a:srgbClr>
          </a:solidFill>
          <a:ln>
            <a:noFill/>
          </a:ln>
          <a:effectLst>
            <a:outerShdw blurRad="57150" dist="19050" dir="5400000" algn="bl" rotWithShape="0">
              <a:srgbClr val="000000">
                <a:alpha val="51000"/>
              </a:srgbClr>
            </a:outerShdw>
          </a:effectLst>
        </p:spPr>
        <p:txBody>
          <a:bodyPr spcFirstLastPara="1" wrap="square" lIns="68569" tIns="68569" rIns="68569" bIns="68569" anchor="ctr" anchorCtr="0">
            <a:noAutofit/>
          </a:bodyPr>
          <a:lstStyle/>
          <a:p>
            <a:endParaRPr sz="1350"/>
          </a:p>
        </p:txBody>
      </p:sp>
      <p:sp>
        <p:nvSpPr>
          <p:cNvPr id="1550" name="Google Shape;1550;p86"/>
          <p:cNvSpPr/>
          <p:nvPr/>
        </p:nvSpPr>
        <p:spPr>
          <a:xfrm>
            <a:off x="5389406" y="2916844"/>
            <a:ext cx="96975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Doraemon</a:t>
            </a:r>
            <a:r>
              <a:rPr lang="en-US" sz="1125" b="1" baseline="30000">
                <a:solidFill>
                  <a:srgbClr val="007A75"/>
                </a:solidFill>
                <a:latin typeface="Helvetica Neue"/>
                <a:ea typeface="Helvetica Neue"/>
                <a:cs typeface="Helvetica Neue"/>
                <a:sym typeface="Helvetica Neue"/>
              </a:rPr>
              <a:t>[38]</a:t>
            </a:r>
            <a:endParaRPr sz="525"/>
          </a:p>
        </p:txBody>
      </p:sp>
      <p:sp>
        <p:nvSpPr>
          <p:cNvPr id="1551" name="Google Shape;1551;p86"/>
          <p:cNvSpPr/>
          <p:nvPr/>
        </p:nvSpPr>
        <p:spPr>
          <a:xfrm>
            <a:off x="8410818" y="2918156"/>
            <a:ext cx="71235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AIDEL</a:t>
            </a:r>
            <a:r>
              <a:rPr lang="en-US" sz="1125" b="1" baseline="30000">
                <a:solidFill>
                  <a:srgbClr val="007A75"/>
                </a:solidFill>
                <a:latin typeface="Helvetica Neue"/>
                <a:ea typeface="Helvetica Neue"/>
                <a:cs typeface="Helvetica Neue"/>
                <a:sym typeface="Helvetica Neue"/>
              </a:rPr>
              <a:t>[23]</a:t>
            </a:r>
            <a:endParaRPr sz="525"/>
          </a:p>
        </p:txBody>
      </p:sp>
      <p:sp>
        <p:nvSpPr>
          <p:cNvPr id="1552" name="Google Shape;1552;p86"/>
          <p:cNvSpPr/>
          <p:nvPr/>
        </p:nvSpPr>
        <p:spPr>
          <a:xfrm>
            <a:off x="6411844" y="2913741"/>
            <a:ext cx="729000"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XIndex</a:t>
            </a:r>
            <a:r>
              <a:rPr lang="en-US" sz="1125" b="1" baseline="30000">
                <a:solidFill>
                  <a:srgbClr val="007A75"/>
                </a:solidFill>
                <a:latin typeface="Helvetica Neue"/>
                <a:ea typeface="Helvetica Neue"/>
                <a:cs typeface="Helvetica Neue"/>
                <a:sym typeface="Helvetica Neue"/>
              </a:rPr>
              <a:t>[39]</a:t>
            </a:r>
            <a:endParaRPr sz="525"/>
          </a:p>
        </p:txBody>
      </p:sp>
      <p:sp>
        <p:nvSpPr>
          <p:cNvPr id="1553" name="Google Shape;1553;p86"/>
          <p:cNvSpPr/>
          <p:nvPr/>
        </p:nvSpPr>
        <p:spPr>
          <a:xfrm>
            <a:off x="7170694" y="2914125"/>
            <a:ext cx="1195425"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BF-Sandwich</a:t>
            </a:r>
            <a:r>
              <a:rPr lang="en-US" sz="1125" b="1" baseline="30000">
                <a:solidFill>
                  <a:srgbClr val="007A75"/>
                </a:solidFill>
                <a:latin typeface="Helvetica Neue"/>
                <a:ea typeface="Helvetica Neue"/>
                <a:cs typeface="Helvetica Neue"/>
                <a:sym typeface="Helvetica Neue"/>
              </a:rPr>
              <a:t>[30]</a:t>
            </a:r>
            <a:endParaRPr sz="525"/>
          </a:p>
        </p:txBody>
      </p:sp>
      <p:sp>
        <p:nvSpPr>
          <p:cNvPr id="1554" name="Google Shape;1554;p86"/>
          <p:cNvSpPr/>
          <p:nvPr/>
        </p:nvSpPr>
        <p:spPr>
          <a:xfrm>
            <a:off x="4380375" y="2920622"/>
            <a:ext cx="1007325" cy="261900"/>
          </a:xfrm>
          <a:prstGeom prst="roundRect">
            <a:avLst>
              <a:gd name="adj" fmla="val 34109"/>
            </a:avLst>
          </a:prstGeom>
          <a:solidFill>
            <a:srgbClr val="FFFFFF"/>
          </a:solidFill>
          <a:ln w="19050" cap="flat" cmpd="sng">
            <a:solidFill>
              <a:srgbClr val="007A75"/>
            </a:solidFill>
            <a:prstDash val="solid"/>
            <a:miter lim="400000"/>
            <a:headEnd type="none" w="sm" len="sm"/>
            <a:tailEnd type="none" w="sm" len="sm"/>
          </a:ln>
        </p:spPr>
        <p:txBody>
          <a:bodyPr spcFirstLastPara="1" wrap="square" lIns="19050" tIns="19050" rIns="19050" bIns="19050" anchor="ctr" anchorCtr="0">
            <a:noAutofit/>
          </a:bodyPr>
          <a:lstStyle/>
          <a:p>
            <a:pPr algn="ctr">
              <a:buClr>
                <a:srgbClr val="007A75"/>
              </a:buClr>
              <a:buSzPts val="1500"/>
            </a:pPr>
            <a:r>
              <a:rPr lang="en-US" sz="1125" b="1">
                <a:solidFill>
                  <a:srgbClr val="007A75"/>
                </a:solidFill>
                <a:latin typeface="Helvetica Neue"/>
                <a:ea typeface="Helvetica Neue"/>
                <a:cs typeface="Helvetica Neue"/>
                <a:sym typeface="Helvetica Neue"/>
              </a:rPr>
              <a:t>Fiting-tree</a:t>
            </a:r>
            <a:r>
              <a:rPr lang="en-US" sz="1125" b="1" baseline="30000">
                <a:solidFill>
                  <a:srgbClr val="007A75"/>
                </a:solidFill>
                <a:latin typeface="Helvetica Neue"/>
                <a:ea typeface="Helvetica Neue"/>
                <a:cs typeface="Helvetica Neue"/>
                <a:sym typeface="Helvetica Neue"/>
              </a:rPr>
              <a:t>[10]</a:t>
            </a:r>
            <a:endParaRPr sz="525"/>
          </a:p>
        </p:txBody>
      </p:sp>
      <p:sp>
        <p:nvSpPr>
          <p:cNvPr id="80" name="Espace réservé du numéro de diapositive 4">
            <a:extLst>
              <a:ext uri="{FF2B5EF4-FFF2-40B4-BE49-F238E27FC236}">
                <a16:creationId xmlns:a16="http://schemas.microsoft.com/office/drawing/2014/main" id="{5F806F0F-A3A9-467C-895F-D03D5B238158}"/>
              </a:ext>
            </a:extLst>
          </p:cNvPr>
          <p:cNvSpPr>
            <a:spLocks noGrp="1"/>
          </p:cNvSpPr>
          <p:nvPr>
            <p:ph type="sldNum" sz="quarter" idx="12"/>
          </p:nvPr>
        </p:nvSpPr>
        <p:spPr>
          <a:xfrm>
            <a:off x="-119619" y="-27512"/>
            <a:ext cx="762000" cy="365760"/>
          </a:xfrm>
        </p:spPr>
        <p:txBody>
          <a:bodyPr/>
          <a:lstStyle/>
          <a:p>
            <a:fld id="{B5C6C3C4-1F13-A745-94B4-FF34C1932FEB}" type="slidenum">
              <a:rPr lang="en-US" smtClean="0"/>
              <a:pPr/>
              <a:t>304</a:t>
            </a:fld>
            <a:endParaRPr lang="en-US" dirty="0"/>
          </a:p>
        </p:txBody>
      </p:sp>
      <p:sp>
        <p:nvSpPr>
          <p:cNvPr id="81" name="Title 1">
            <a:extLst>
              <a:ext uri="{FF2B5EF4-FFF2-40B4-BE49-F238E27FC236}">
                <a16:creationId xmlns:a16="http://schemas.microsoft.com/office/drawing/2014/main" id="{17430097-9EE3-4748-9D9C-B329392B37C5}"/>
              </a:ext>
            </a:extLst>
          </p:cNvPr>
          <p:cNvSpPr txBox="1">
            <a:spLocks/>
          </p:cNvSpPr>
          <p:nvPr/>
        </p:nvSpPr>
        <p:spPr>
          <a:xfrm>
            <a:off x="95134" y="6514352"/>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from W. </a:t>
            </a:r>
            <a:r>
              <a:rPr lang="en-US" altLang="zh-CN" sz="1200" dirty="0" err="1">
                <a:latin typeface="+mn-lt"/>
              </a:rPr>
              <a:t>Aref</a:t>
            </a:r>
            <a:endParaRPr lang="en-US" sz="1200" dirty="0">
              <a:latin typeface="+mn-lt"/>
            </a:endParaRPr>
          </a:p>
        </p:txBody>
      </p:sp>
      <p:sp>
        <p:nvSpPr>
          <p:cNvPr id="83" name="Content Placeholder 2">
            <a:extLst>
              <a:ext uri="{FF2B5EF4-FFF2-40B4-BE49-F238E27FC236}">
                <a16:creationId xmlns:a16="http://schemas.microsoft.com/office/drawing/2014/main" id="{255BEDC3-EF7B-43F5-A441-D3D5FAAD0ADE}"/>
              </a:ext>
            </a:extLst>
          </p:cNvPr>
          <p:cNvSpPr txBox="1">
            <a:spLocks/>
          </p:cNvSpPr>
          <p:nvPr/>
        </p:nvSpPr>
        <p:spPr>
          <a:xfrm>
            <a:off x="-102991" y="1272999"/>
            <a:ext cx="8929738" cy="629227"/>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Learned Indexes:</a:t>
            </a:r>
          </a:p>
        </p:txBody>
      </p:sp>
      <p:sp>
        <p:nvSpPr>
          <p:cNvPr id="84" name="Rectangle 83">
            <a:extLst>
              <a:ext uri="{FF2B5EF4-FFF2-40B4-BE49-F238E27FC236}">
                <a16:creationId xmlns:a16="http://schemas.microsoft.com/office/drawing/2014/main" id="{DFC18109-1A1F-4C2A-9257-CC7E24C22919}"/>
              </a:ext>
            </a:extLst>
          </p:cNvPr>
          <p:cNvSpPr/>
          <p:nvPr/>
        </p:nvSpPr>
        <p:spPr>
          <a:xfrm>
            <a:off x="7426592" y="736307"/>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5" name="Rectangle 84">
            <a:extLst>
              <a:ext uri="{FF2B5EF4-FFF2-40B4-BE49-F238E27FC236}">
                <a16:creationId xmlns:a16="http://schemas.microsoft.com/office/drawing/2014/main" id="{5FE1CA5D-F1D8-45A6-8BC9-54C4174F4377}"/>
              </a:ext>
            </a:extLst>
          </p:cNvPr>
          <p:cNvSpPr/>
          <p:nvPr/>
        </p:nvSpPr>
        <p:spPr>
          <a:xfrm>
            <a:off x="7430653" y="40723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7" name="Rounded Rectangle 7">
            <a:extLst>
              <a:ext uri="{FF2B5EF4-FFF2-40B4-BE49-F238E27FC236}">
                <a16:creationId xmlns:a16="http://schemas.microsoft.com/office/drawing/2014/main" id="{18BBF6B4-FFB0-419D-81FB-014B3D63478C}"/>
              </a:ext>
            </a:extLst>
          </p:cNvPr>
          <p:cNvSpPr/>
          <p:nvPr/>
        </p:nvSpPr>
        <p:spPr>
          <a:xfrm>
            <a:off x="7549772" y="828789"/>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Al-Mamun-</a:t>
            </a:r>
          </a:p>
          <a:p>
            <a:pPr marL="0" lvl="1" algn="ctr" defTabSz="457189">
              <a:lnSpc>
                <a:spcPct val="90000"/>
              </a:lnSpc>
              <a:defRPr/>
            </a:pPr>
            <a:r>
              <a:rPr lang="en-US" sz="1300" b="1" kern="0" dirty="0">
                <a:solidFill>
                  <a:prstClr val="white"/>
                </a:solidFill>
                <a:latin typeface="Gill Sans" charset="0"/>
                <a:ea typeface="Gill Sans" charset="0"/>
                <a:cs typeface="Gill Sans" charset="0"/>
              </a:rPr>
              <a:t>SIGSPATIAL’20</a:t>
            </a:r>
          </a:p>
        </p:txBody>
      </p:sp>
      <p:sp>
        <p:nvSpPr>
          <p:cNvPr id="88" name="Footer Placeholder 3">
            <a:extLst>
              <a:ext uri="{FF2B5EF4-FFF2-40B4-BE49-F238E27FC236}">
                <a16:creationId xmlns:a16="http://schemas.microsoft.com/office/drawing/2014/main" id="{8D950E05-FD00-4A7E-A16B-DC6307EDDCD9}"/>
              </a:ext>
            </a:extLst>
          </p:cNvPr>
          <p:cNvSpPr>
            <a:spLocks noGrp="1"/>
          </p:cNvSpPr>
          <p:nvPr>
            <p:ph type="ftr" sz="quarter" idx="11"/>
          </p:nvPr>
        </p:nvSpPr>
        <p:spPr bwMode="auto">
          <a:xfrm>
            <a:off x="5133109" y="6608622"/>
            <a:ext cx="3980670" cy="2285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86" name="Title 1">
            <a:extLst>
              <a:ext uri="{FF2B5EF4-FFF2-40B4-BE49-F238E27FC236}">
                <a16:creationId xmlns:a16="http://schemas.microsoft.com/office/drawing/2014/main" id="{2DF08011-1979-4C3E-ACF1-D94228B9BA89}"/>
              </a:ext>
            </a:extLst>
          </p:cNvPr>
          <p:cNvSpPr txBox="1">
            <a:spLocks/>
          </p:cNvSpPr>
          <p:nvPr/>
        </p:nvSpPr>
        <p:spPr>
          <a:xfrm>
            <a:off x="95689" y="506913"/>
            <a:ext cx="8928329" cy="1066800"/>
          </a:xfrm>
          <a:prstGeom prst="rect">
            <a:avLst/>
          </a:prstGeom>
        </p:spPr>
        <p:txBody>
          <a:bodyPr>
            <a:normAutofit fontScale="90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solidFill>
                  <a:schemeClr val="tx1"/>
                </a:solidFill>
              </a:rPr>
              <a:t>AI and Similarity Search</a:t>
            </a:r>
            <a:br>
              <a:rPr lang="en-US">
                <a:solidFill>
                  <a:schemeClr val="tx1"/>
                </a:solidFill>
              </a:rPr>
            </a:br>
            <a:r>
              <a:rPr lang="en-US" sz="3600">
                <a:solidFill>
                  <a:srgbClr val="7030A0"/>
                </a:solidFill>
              </a:rPr>
              <a:t>Search and Indexing</a:t>
            </a:r>
            <a:endParaRPr lang="en-US" dirty="0">
              <a:solidFill>
                <a:srgbClr val="7030A0"/>
              </a:solidFill>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80" name="Espace réservé du numéro de diapositive 4">
            <a:extLst>
              <a:ext uri="{FF2B5EF4-FFF2-40B4-BE49-F238E27FC236}">
                <a16:creationId xmlns:a16="http://schemas.microsoft.com/office/drawing/2014/main" id="{5F806F0F-A3A9-467C-895F-D03D5B238158}"/>
              </a:ext>
            </a:extLst>
          </p:cNvPr>
          <p:cNvSpPr>
            <a:spLocks noGrp="1"/>
          </p:cNvSpPr>
          <p:nvPr>
            <p:ph type="sldNum" sz="quarter" idx="12"/>
          </p:nvPr>
        </p:nvSpPr>
        <p:spPr>
          <a:xfrm>
            <a:off x="-119619" y="-27512"/>
            <a:ext cx="762000" cy="365760"/>
          </a:xfrm>
        </p:spPr>
        <p:txBody>
          <a:bodyPr/>
          <a:lstStyle/>
          <a:p>
            <a:fld id="{B5C6C3C4-1F13-A745-94B4-FF34C1932FEB}" type="slidenum">
              <a:rPr lang="en-US" smtClean="0"/>
              <a:pPr/>
              <a:t>305</a:t>
            </a:fld>
            <a:endParaRPr lang="en-US" dirty="0"/>
          </a:p>
        </p:txBody>
      </p:sp>
      <p:sp>
        <p:nvSpPr>
          <p:cNvPr id="81" name="Title 1">
            <a:extLst>
              <a:ext uri="{FF2B5EF4-FFF2-40B4-BE49-F238E27FC236}">
                <a16:creationId xmlns:a16="http://schemas.microsoft.com/office/drawing/2014/main" id="{17430097-9EE3-4748-9D9C-B329392B37C5}"/>
              </a:ext>
            </a:extLst>
          </p:cNvPr>
          <p:cNvSpPr txBox="1">
            <a:spLocks/>
          </p:cNvSpPr>
          <p:nvPr/>
        </p:nvSpPr>
        <p:spPr>
          <a:xfrm>
            <a:off x="95134" y="6514352"/>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from W. </a:t>
            </a:r>
            <a:r>
              <a:rPr lang="en-US" altLang="zh-CN" sz="1200" dirty="0" err="1">
                <a:latin typeface="+mn-lt"/>
              </a:rPr>
              <a:t>Aref</a:t>
            </a:r>
            <a:endParaRPr lang="en-US" sz="1200" dirty="0">
              <a:latin typeface="+mn-lt"/>
            </a:endParaRPr>
          </a:p>
        </p:txBody>
      </p:sp>
      <p:sp>
        <p:nvSpPr>
          <p:cNvPr id="83" name="Content Placeholder 2">
            <a:extLst>
              <a:ext uri="{FF2B5EF4-FFF2-40B4-BE49-F238E27FC236}">
                <a16:creationId xmlns:a16="http://schemas.microsoft.com/office/drawing/2014/main" id="{255BEDC3-EF7B-43F5-A441-D3D5FAAD0ADE}"/>
              </a:ext>
            </a:extLst>
          </p:cNvPr>
          <p:cNvSpPr txBox="1">
            <a:spLocks/>
          </p:cNvSpPr>
          <p:nvPr/>
        </p:nvSpPr>
        <p:spPr>
          <a:xfrm>
            <a:off x="95134" y="1505060"/>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Learned Indexes for similarity search:</a:t>
            </a:r>
          </a:p>
          <a:p>
            <a:pPr lvl="1"/>
            <a:r>
              <a:rPr lang="en-US" dirty="0"/>
              <a:t>The ML-Index: A multidimensional, learned index for  point, range and NN queries</a:t>
            </a:r>
          </a:p>
          <a:p>
            <a:pPr lvl="2"/>
            <a:endParaRPr lang="en-US" dirty="0"/>
          </a:p>
        </p:txBody>
      </p:sp>
      <p:sp>
        <p:nvSpPr>
          <p:cNvPr id="84" name="Rectangle 83">
            <a:extLst>
              <a:ext uri="{FF2B5EF4-FFF2-40B4-BE49-F238E27FC236}">
                <a16:creationId xmlns:a16="http://schemas.microsoft.com/office/drawing/2014/main" id="{DFC18109-1A1F-4C2A-9257-CC7E24C22919}"/>
              </a:ext>
            </a:extLst>
          </p:cNvPr>
          <p:cNvSpPr/>
          <p:nvPr/>
        </p:nvSpPr>
        <p:spPr>
          <a:xfrm>
            <a:off x="7426592" y="736307"/>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5" name="Rectangle 84">
            <a:extLst>
              <a:ext uri="{FF2B5EF4-FFF2-40B4-BE49-F238E27FC236}">
                <a16:creationId xmlns:a16="http://schemas.microsoft.com/office/drawing/2014/main" id="{5FE1CA5D-F1D8-45A6-8BC9-54C4174F4377}"/>
              </a:ext>
            </a:extLst>
          </p:cNvPr>
          <p:cNvSpPr/>
          <p:nvPr/>
        </p:nvSpPr>
        <p:spPr>
          <a:xfrm>
            <a:off x="7430653" y="40723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7" name="Rounded Rectangle 7">
            <a:extLst>
              <a:ext uri="{FF2B5EF4-FFF2-40B4-BE49-F238E27FC236}">
                <a16:creationId xmlns:a16="http://schemas.microsoft.com/office/drawing/2014/main" id="{18BBF6B4-FFB0-419D-81FB-014B3D63478C}"/>
              </a:ext>
            </a:extLst>
          </p:cNvPr>
          <p:cNvSpPr/>
          <p:nvPr/>
        </p:nvSpPr>
        <p:spPr>
          <a:xfrm>
            <a:off x="7549772" y="828789"/>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Davitkova</a:t>
            </a:r>
            <a:r>
              <a:rPr lang="en-US" sz="1300" b="1" kern="0" dirty="0">
                <a:solidFill>
                  <a:prstClr val="white"/>
                </a:solidFill>
                <a:latin typeface="Gill Sans" charset="0"/>
                <a:ea typeface="Gill Sans" charset="0"/>
                <a:cs typeface="Gill Sans" charset="0"/>
              </a:rPr>
              <a:t>-</a:t>
            </a:r>
          </a:p>
          <a:p>
            <a:pPr marL="0" lvl="1" algn="ctr" defTabSz="457189">
              <a:lnSpc>
                <a:spcPct val="90000"/>
              </a:lnSpc>
              <a:defRPr/>
            </a:pPr>
            <a:r>
              <a:rPr lang="en-US" sz="1300" b="1" kern="0" dirty="0">
                <a:solidFill>
                  <a:prstClr val="white"/>
                </a:solidFill>
                <a:latin typeface="Gill Sans" charset="0"/>
                <a:ea typeface="Gill Sans" charset="0"/>
                <a:cs typeface="Gill Sans" charset="0"/>
              </a:rPr>
              <a:t>EDBT’20</a:t>
            </a:r>
          </a:p>
        </p:txBody>
      </p:sp>
      <p:sp>
        <p:nvSpPr>
          <p:cNvPr id="86" name="Google Shape;1946;p95">
            <a:extLst>
              <a:ext uri="{FF2B5EF4-FFF2-40B4-BE49-F238E27FC236}">
                <a16:creationId xmlns:a16="http://schemas.microsoft.com/office/drawing/2014/main" id="{963C60CD-A9BD-483E-A42B-CEA571165DAF}"/>
              </a:ext>
            </a:extLst>
          </p:cNvPr>
          <p:cNvSpPr txBox="1"/>
          <p:nvPr/>
        </p:nvSpPr>
        <p:spPr>
          <a:xfrm>
            <a:off x="428232" y="2963662"/>
            <a:ext cx="3191625" cy="1460700"/>
          </a:xfrm>
          <a:prstGeom prst="rect">
            <a:avLst/>
          </a:prstGeom>
          <a:noFill/>
          <a:ln>
            <a:noFill/>
          </a:ln>
        </p:spPr>
        <p:txBody>
          <a:bodyPr spcFirstLastPara="1" wrap="square" lIns="68569" tIns="68569" rIns="68569" bIns="68569" anchor="t" anchorCtr="0">
            <a:noAutofit/>
          </a:bodyPr>
          <a:lstStyle/>
          <a:p>
            <a:pPr marL="85725">
              <a:lnSpc>
                <a:spcPct val="90000"/>
              </a:lnSpc>
              <a:spcBef>
                <a:spcPts val="750"/>
              </a:spcBef>
            </a:pPr>
            <a:r>
              <a:rPr lang="en-US" sz="900" b="1" dirty="0">
                <a:solidFill>
                  <a:srgbClr val="385623"/>
                </a:solidFill>
                <a:latin typeface="Calibri"/>
                <a:ea typeface="Calibri"/>
                <a:cs typeface="Calibri"/>
                <a:sym typeface="Calibri"/>
              </a:rPr>
              <a:t>ML-Index:</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Z/Morton order cannot be easily learned by ML models.</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Multi-dimensional data should be sorted in an order that can be easily learned.</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Partition and transform the data into one-dimensional values based on distribution-aware reference points.</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Combines the scaled ordering with ML models</a:t>
            </a:r>
            <a:endParaRPr sz="1400" dirty="0"/>
          </a:p>
          <a:p>
            <a:pPr marL="557213" lvl="1" indent="-42863">
              <a:lnSpc>
                <a:spcPct val="90000"/>
              </a:lnSpc>
              <a:spcBef>
                <a:spcPts val="375"/>
              </a:spcBef>
              <a:buClr>
                <a:srgbClr val="000000"/>
              </a:buClr>
              <a:buSzPts val="1800"/>
            </a:pPr>
            <a:endParaRPr sz="800" dirty="0">
              <a:solidFill>
                <a:srgbClr val="000000"/>
              </a:solidFill>
              <a:latin typeface="Calibri"/>
              <a:ea typeface="Calibri"/>
              <a:cs typeface="Calibri"/>
              <a:sym typeface="Calibri"/>
            </a:endParaRPr>
          </a:p>
          <a:p>
            <a:pPr>
              <a:lnSpc>
                <a:spcPct val="115000"/>
              </a:lnSpc>
              <a:buClr>
                <a:srgbClr val="000000"/>
              </a:buClr>
              <a:buSzPts val="1100"/>
            </a:pPr>
            <a:endParaRPr sz="825" dirty="0">
              <a:solidFill>
                <a:srgbClr val="000000"/>
              </a:solidFill>
              <a:latin typeface="Calibri"/>
              <a:ea typeface="Calibri"/>
              <a:cs typeface="Calibri"/>
              <a:sym typeface="Calibri"/>
            </a:endParaRPr>
          </a:p>
        </p:txBody>
      </p:sp>
      <p:grpSp>
        <p:nvGrpSpPr>
          <p:cNvPr id="88" name="Google Shape;1947;p95">
            <a:extLst>
              <a:ext uri="{FF2B5EF4-FFF2-40B4-BE49-F238E27FC236}">
                <a16:creationId xmlns:a16="http://schemas.microsoft.com/office/drawing/2014/main" id="{16F3A87B-C889-4F25-A4DF-2D27EC792F00}"/>
              </a:ext>
            </a:extLst>
          </p:cNvPr>
          <p:cNvGrpSpPr/>
          <p:nvPr/>
        </p:nvGrpSpPr>
        <p:grpSpPr>
          <a:xfrm>
            <a:off x="428232" y="2816176"/>
            <a:ext cx="3180815" cy="1916088"/>
            <a:chOff x="608123" y="4477841"/>
            <a:chExt cx="9957300" cy="5294857"/>
          </a:xfrm>
        </p:grpSpPr>
        <p:sp>
          <p:nvSpPr>
            <p:cNvPr id="89" name="Google Shape;1948;p95">
              <a:extLst>
                <a:ext uri="{FF2B5EF4-FFF2-40B4-BE49-F238E27FC236}">
                  <a16:creationId xmlns:a16="http://schemas.microsoft.com/office/drawing/2014/main" id="{84F0BB8B-A068-43E0-963F-54F96E3E301E}"/>
                </a:ext>
              </a:extLst>
            </p:cNvPr>
            <p:cNvSpPr/>
            <p:nvPr/>
          </p:nvSpPr>
          <p:spPr>
            <a:xfrm>
              <a:off x="608123" y="4885398"/>
              <a:ext cx="9957300" cy="4887300"/>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90" name="Google Shape;1949;p95">
              <a:extLst>
                <a:ext uri="{FF2B5EF4-FFF2-40B4-BE49-F238E27FC236}">
                  <a16:creationId xmlns:a16="http://schemas.microsoft.com/office/drawing/2014/main" id="{DF2F8A14-58C9-46C8-8F73-7E852BF2760C}"/>
                </a:ext>
              </a:extLst>
            </p:cNvPr>
            <p:cNvSpPr txBox="1"/>
            <p:nvPr/>
          </p:nvSpPr>
          <p:spPr>
            <a:xfrm>
              <a:off x="994469" y="4477841"/>
              <a:ext cx="2096400" cy="672900"/>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825" b="1" dirty="0">
                  <a:solidFill>
                    <a:srgbClr val="357975"/>
                  </a:solidFill>
                  <a:latin typeface="Calibri"/>
                  <a:ea typeface="Calibri"/>
                  <a:cs typeface="Calibri"/>
                  <a:sym typeface="Calibri"/>
                </a:rPr>
                <a:t>Core Idea</a:t>
              </a:r>
              <a:endParaRPr sz="825" b="1" u="sng" dirty="0">
                <a:solidFill>
                  <a:srgbClr val="357975"/>
                </a:solidFill>
                <a:latin typeface="Arial"/>
                <a:ea typeface="Arial"/>
                <a:cs typeface="Arial"/>
                <a:sym typeface="Arial"/>
              </a:endParaRPr>
            </a:p>
          </p:txBody>
        </p:sp>
      </p:grpSp>
      <p:sp>
        <p:nvSpPr>
          <p:cNvPr id="91" name="Google Shape;1950;p95">
            <a:extLst>
              <a:ext uri="{FF2B5EF4-FFF2-40B4-BE49-F238E27FC236}">
                <a16:creationId xmlns:a16="http://schemas.microsoft.com/office/drawing/2014/main" id="{E3ADF604-89FF-48F4-80C3-1F03B89789C0}"/>
              </a:ext>
            </a:extLst>
          </p:cNvPr>
          <p:cNvSpPr txBox="1"/>
          <p:nvPr/>
        </p:nvSpPr>
        <p:spPr>
          <a:xfrm>
            <a:off x="436470" y="4927529"/>
            <a:ext cx="4382775" cy="1568301"/>
          </a:xfrm>
          <a:prstGeom prst="rect">
            <a:avLst/>
          </a:prstGeom>
          <a:noFill/>
          <a:ln>
            <a:noFill/>
          </a:ln>
        </p:spPr>
        <p:txBody>
          <a:bodyPr spcFirstLastPara="1" wrap="square" lIns="68569" tIns="68569" rIns="68569" bIns="68569" anchor="t" anchorCtr="0">
            <a:noAutofit/>
          </a:bodyPr>
          <a:lstStyle/>
          <a:p>
            <a:pPr marL="85725">
              <a:lnSpc>
                <a:spcPct val="90000"/>
              </a:lnSpc>
              <a:spcBef>
                <a:spcPts val="750"/>
              </a:spcBef>
            </a:pPr>
            <a:r>
              <a:rPr lang="en-US" sz="825" b="1" dirty="0">
                <a:solidFill>
                  <a:srgbClr val="385623"/>
                </a:solidFill>
                <a:latin typeface="Calibri"/>
                <a:ea typeface="Calibri"/>
                <a:cs typeface="Calibri"/>
                <a:sym typeface="Calibri"/>
              </a:rPr>
              <a:t>Offset Method:</a:t>
            </a:r>
            <a:endParaRPr sz="1350" dirty="0"/>
          </a:p>
          <a:p>
            <a:pPr marL="557213" lvl="1" indent="-128588">
              <a:lnSpc>
                <a:spcPct val="90000"/>
              </a:lnSpc>
              <a:spcBef>
                <a:spcPts val="375"/>
              </a:spcBef>
              <a:buClr>
                <a:srgbClr val="000000"/>
              </a:buClr>
              <a:buSzPts val="1800"/>
              <a:buFont typeface="Arial"/>
              <a:buChar char="•"/>
            </a:pPr>
            <a:r>
              <a:rPr lang="en-US" sz="900" i="1" dirty="0">
                <a:solidFill>
                  <a:srgbClr val="000000"/>
                </a:solidFill>
                <a:latin typeface="Calibri"/>
                <a:ea typeface="Calibri"/>
                <a:cs typeface="Calibri"/>
                <a:sym typeface="Calibri"/>
              </a:rPr>
              <a:t>m</a:t>
            </a:r>
            <a:r>
              <a:rPr lang="en-US" sz="900" dirty="0">
                <a:solidFill>
                  <a:srgbClr val="000000"/>
                </a:solidFill>
                <a:latin typeface="Calibri"/>
                <a:ea typeface="Calibri"/>
                <a:cs typeface="Calibri"/>
                <a:sym typeface="Calibri"/>
              </a:rPr>
              <a:t> reference points </a:t>
            </a:r>
            <a:r>
              <a:rPr lang="en-US" sz="900" i="1" dirty="0">
                <a:solidFill>
                  <a:srgbClr val="000000"/>
                </a:solidFill>
                <a:latin typeface="Calibri"/>
                <a:ea typeface="Calibri"/>
                <a:cs typeface="Calibri"/>
                <a:sym typeface="Calibri"/>
              </a:rPr>
              <a:t>Oi</a:t>
            </a:r>
            <a:r>
              <a:rPr lang="en-US" sz="900" dirty="0">
                <a:solidFill>
                  <a:srgbClr val="000000"/>
                </a:solidFill>
                <a:latin typeface="Calibri"/>
                <a:ea typeface="Calibri"/>
                <a:cs typeface="Calibri"/>
                <a:sym typeface="Calibri"/>
              </a:rPr>
              <a:t> are chosen each can be thought as a centroid of the data partition </a:t>
            </a:r>
            <a:r>
              <a:rPr lang="en-US" sz="900" i="1" dirty="0">
                <a:solidFill>
                  <a:srgbClr val="000000"/>
                </a:solidFill>
                <a:latin typeface="Calibri"/>
                <a:ea typeface="Calibri"/>
                <a:cs typeface="Calibri"/>
                <a:sym typeface="Calibri"/>
              </a:rPr>
              <a:t>Pi</a:t>
            </a:r>
            <a:r>
              <a:rPr lang="en-US" sz="900" dirty="0">
                <a:solidFill>
                  <a:srgbClr val="000000"/>
                </a:solidFill>
                <a:latin typeface="Calibri"/>
                <a:ea typeface="Calibri"/>
                <a:cs typeface="Calibri"/>
                <a:sym typeface="Calibri"/>
              </a:rPr>
              <a:t>.</a:t>
            </a:r>
            <a:endParaRPr sz="1350" dirty="0"/>
          </a:p>
          <a:p>
            <a:pPr marL="557213" lvl="1"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The closest reference points of </a:t>
            </a:r>
            <a:r>
              <a:rPr lang="en-US" sz="900" i="1" dirty="0">
                <a:solidFill>
                  <a:srgbClr val="000000"/>
                </a:solidFill>
                <a:latin typeface="Calibri"/>
                <a:ea typeface="Calibri"/>
                <a:cs typeface="Calibri"/>
                <a:sym typeface="Calibri"/>
              </a:rPr>
              <a:t>Oi</a:t>
            </a:r>
            <a:r>
              <a:rPr lang="en-US" sz="900" dirty="0">
                <a:solidFill>
                  <a:srgbClr val="000000"/>
                </a:solidFill>
                <a:latin typeface="Calibri"/>
                <a:ea typeface="Calibri"/>
                <a:cs typeface="Calibri"/>
                <a:sym typeface="Calibri"/>
              </a:rPr>
              <a:t> are used to build the partition </a:t>
            </a:r>
            <a:r>
              <a:rPr lang="en-US" sz="900" i="1" dirty="0">
                <a:solidFill>
                  <a:srgbClr val="000000"/>
                </a:solidFill>
                <a:latin typeface="Calibri"/>
                <a:ea typeface="Calibri"/>
                <a:cs typeface="Calibri"/>
                <a:sym typeface="Calibri"/>
              </a:rPr>
              <a:t>Pi</a:t>
            </a:r>
            <a:r>
              <a:rPr lang="en-US" sz="900" dirty="0">
                <a:solidFill>
                  <a:srgbClr val="000000"/>
                </a:solidFill>
                <a:latin typeface="Calibri"/>
                <a:ea typeface="Calibri"/>
                <a:cs typeface="Calibri"/>
                <a:sym typeface="Calibri"/>
              </a:rPr>
              <a:t>.</a:t>
            </a:r>
            <a:endParaRPr sz="1350" dirty="0"/>
          </a:p>
          <a:p>
            <a:pPr marL="557213" lvl="1"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The minimal distance of a point to the reference points is </a:t>
            </a:r>
            <a:r>
              <a:rPr lang="en-US" sz="900" i="1" dirty="0">
                <a:solidFill>
                  <a:srgbClr val="000000"/>
                </a:solidFill>
                <a:latin typeface="Calibri"/>
                <a:ea typeface="Calibri"/>
                <a:cs typeface="Calibri"/>
                <a:sym typeface="Calibri"/>
              </a:rPr>
              <a:t>d</a:t>
            </a:r>
            <a:r>
              <a:rPr lang="en-US" sz="825" i="1" dirty="0">
                <a:solidFill>
                  <a:srgbClr val="000000"/>
                </a:solidFill>
                <a:latin typeface="Calibri"/>
                <a:ea typeface="Calibri"/>
                <a:cs typeface="Calibri"/>
                <a:sym typeface="Calibri"/>
              </a:rPr>
              <a:t>l</a:t>
            </a:r>
            <a:endParaRPr sz="900" b="1" dirty="0">
              <a:solidFill>
                <a:srgbClr val="385623"/>
              </a:solidFill>
              <a:latin typeface="Calibri"/>
              <a:ea typeface="Calibri"/>
              <a:cs typeface="Calibri"/>
              <a:sym typeface="Calibri"/>
            </a:endParaRPr>
          </a:p>
          <a:p>
            <a:pPr marL="557213" lvl="1"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Scaled value = </a:t>
            </a:r>
            <a:r>
              <a:rPr lang="en-US" sz="900" i="1" dirty="0" err="1">
                <a:solidFill>
                  <a:srgbClr val="000000"/>
                </a:solidFill>
                <a:latin typeface="Calibri"/>
                <a:ea typeface="Calibri"/>
                <a:cs typeface="Calibri"/>
                <a:sym typeface="Calibri"/>
              </a:rPr>
              <a:t>offset</a:t>
            </a:r>
            <a:r>
              <a:rPr lang="en-US" sz="675" i="1" dirty="0" err="1">
                <a:solidFill>
                  <a:srgbClr val="000000"/>
                </a:solidFill>
                <a:latin typeface="Calibri"/>
                <a:ea typeface="Calibri"/>
                <a:cs typeface="Calibri"/>
                <a:sym typeface="Calibri"/>
              </a:rPr>
              <a:t>i</a:t>
            </a:r>
            <a:r>
              <a:rPr lang="en-US" sz="900" i="1" dirty="0">
                <a:solidFill>
                  <a:srgbClr val="000000"/>
                </a:solidFill>
                <a:latin typeface="Calibri"/>
                <a:ea typeface="Calibri"/>
                <a:cs typeface="Calibri"/>
                <a:sym typeface="Calibri"/>
              </a:rPr>
              <a:t> + </a:t>
            </a:r>
            <a:r>
              <a:rPr lang="en-US" sz="900" i="1" dirty="0" err="1">
                <a:solidFill>
                  <a:srgbClr val="000000"/>
                </a:solidFill>
                <a:latin typeface="Calibri"/>
                <a:ea typeface="Calibri"/>
                <a:cs typeface="Calibri"/>
                <a:sym typeface="Calibri"/>
              </a:rPr>
              <a:t>dist</a:t>
            </a:r>
            <a:r>
              <a:rPr lang="en-US" sz="900" i="1" dirty="0">
                <a:solidFill>
                  <a:srgbClr val="000000"/>
                </a:solidFill>
                <a:latin typeface="Calibri"/>
                <a:ea typeface="Calibri"/>
                <a:cs typeface="Calibri"/>
                <a:sym typeface="Calibri"/>
              </a:rPr>
              <a:t>(O</a:t>
            </a:r>
            <a:r>
              <a:rPr lang="en-US" sz="750" i="1" dirty="0">
                <a:solidFill>
                  <a:srgbClr val="000000"/>
                </a:solidFill>
                <a:latin typeface="Calibri"/>
                <a:ea typeface="Calibri"/>
                <a:cs typeface="Calibri"/>
                <a:sym typeface="Calibri"/>
              </a:rPr>
              <a:t>i</a:t>
            </a:r>
            <a:r>
              <a:rPr lang="en-US" sz="900" i="1" dirty="0">
                <a:solidFill>
                  <a:srgbClr val="000000"/>
                </a:solidFill>
                <a:latin typeface="Calibri"/>
                <a:ea typeface="Calibri"/>
                <a:cs typeface="Calibri"/>
                <a:sym typeface="Calibri"/>
              </a:rPr>
              <a:t>, d</a:t>
            </a:r>
            <a:r>
              <a:rPr lang="en-US" sz="825" i="1" dirty="0">
                <a:solidFill>
                  <a:srgbClr val="000000"/>
                </a:solidFill>
                <a:latin typeface="Calibri"/>
                <a:ea typeface="Calibri"/>
                <a:cs typeface="Calibri"/>
                <a:sym typeface="Calibri"/>
              </a:rPr>
              <a:t>l</a:t>
            </a:r>
            <a:r>
              <a:rPr lang="en-US" sz="900" i="1" dirty="0">
                <a:solidFill>
                  <a:srgbClr val="000000"/>
                </a:solidFill>
                <a:latin typeface="Calibri"/>
                <a:ea typeface="Calibri"/>
                <a:cs typeface="Calibri"/>
                <a:sym typeface="Calibri"/>
              </a:rPr>
              <a:t>) </a:t>
            </a:r>
            <a:endParaRPr sz="1350" dirty="0"/>
          </a:p>
          <a:p>
            <a:pPr marL="557213" lvl="8"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For reference points </a:t>
            </a:r>
            <a:r>
              <a:rPr lang="en-US" sz="900" i="1" dirty="0">
                <a:solidFill>
                  <a:srgbClr val="000000"/>
                </a:solidFill>
                <a:latin typeface="Calibri"/>
                <a:ea typeface="Calibri"/>
                <a:cs typeface="Calibri"/>
                <a:sym typeface="Calibri"/>
              </a:rPr>
              <a:t>O</a:t>
            </a:r>
            <a:r>
              <a:rPr lang="en-US" sz="825" i="1" dirty="0">
                <a:solidFill>
                  <a:srgbClr val="000000"/>
                </a:solidFill>
                <a:latin typeface="Calibri"/>
                <a:ea typeface="Calibri"/>
                <a:cs typeface="Calibri"/>
                <a:sym typeface="Calibri"/>
              </a:rPr>
              <a:t>1</a:t>
            </a:r>
            <a:r>
              <a:rPr lang="en-US" sz="900" i="1" dirty="0">
                <a:solidFill>
                  <a:srgbClr val="000000"/>
                </a:solidFill>
                <a:latin typeface="Calibri"/>
                <a:ea typeface="Calibri"/>
                <a:cs typeface="Calibri"/>
                <a:sym typeface="Calibri"/>
              </a:rPr>
              <a:t>, O</a:t>
            </a:r>
            <a:r>
              <a:rPr lang="en-US" sz="825" i="1" dirty="0">
                <a:solidFill>
                  <a:srgbClr val="000000"/>
                </a:solidFill>
                <a:latin typeface="Calibri"/>
                <a:ea typeface="Calibri"/>
                <a:cs typeface="Calibri"/>
                <a:sym typeface="Calibri"/>
              </a:rPr>
              <a:t>2</a:t>
            </a:r>
            <a:r>
              <a:rPr lang="en-US" sz="900" i="1" dirty="0">
                <a:solidFill>
                  <a:srgbClr val="000000"/>
                </a:solidFill>
                <a:latin typeface="Calibri"/>
                <a:ea typeface="Calibri"/>
                <a:cs typeface="Calibri"/>
                <a:sym typeface="Calibri"/>
              </a:rPr>
              <a:t>,…Om </a:t>
            </a:r>
            <a:r>
              <a:rPr lang="en-US" sz="900" dirty="0">
                <a:solidFill>
                  <a:srgbClr val="000000"/>
                </a:solidFill>
                <a:latin typeface="Calibri"/>
                <a:ea typeface="Calibri"/>
                <a:cs typeface="Calibri"/>
                <a:sym typeface="Calibri"/>
              </a:rPr>
              <a:t>and their partitions </a:t>
            </a:r>
            <a:r>
              <a:rPr lang="en-US" sz="900" i="1" dirty="0">
                <a:solidFill>
                  <a:srgbClr val="000000"/>
                </a:solidFill>
                <a:latin typeface="Calibri"/>
                <a:ea typeface="Calibri"/>
                <a:cs typeface="Calibri"/>
                <a:sym typeface="Calibri"/>
              </a:rPr>
              <a:t>P</a:t>
            </a:r>
            <a:r>
              <a:rPr lang="en-US" sz="825" i="1" dirty="0">
                <a:solidFill>
                  <a:srgbClr val="000000"/>
                </a:solidFill>
                <a:latin typeface="Calibri"/>
                <a:ea typeface="Calibri"/>
                <a:cs typeface="Calibri"/>
                <a:sym typeface="Calibri"/>
              </a:rPr>
              <a:t>1</a:t>
            </a:r>
            <a:r>
              <a:rPr lang="en-US" sz="900" i="1" dirty="0">
                <a:solidFill>
                  <a:srgbClr val="000000"/>
                </a:solidFill>
                <a:latin typeface="Calibri"/>
                <a:ea typeface="Calibri"/>
                <a:cs typeface="Calibri"/>
                <a:sym typeface="Calibri"/>
              </a:rPr>
              <a:t>,P</a:t>
            </a:r>
            <a:r>
              <a:rPr lang="en-US" sz="825" i="1" dirty="0">
                <a:solidFill>
                  <a:srgbClr val="000000"/>
                </a:solidFill>
                <a:latin typeface="Calibri"/>
                <a:ea typeface="Calibri"/>
                <a:cs typeface="Calibri"/>
                <a:sym typeface="Calibri"/>
              </a:rPr>
              <a:t>2</a:t>
            </a:r>
            <a:r>
              <a:rPr lang="en-US" sz="900" i="1" dirty="0">
                <a:solidFill>
                  <a:srgbClr val="000000"/>
                </a:solidFill>
                <a:latin typeface="Calibri"/>
                <a:ea typeface="Calibri"/>
                <a:cs typeface="Calibri"/>
                <a:sym typeface="Calibri"/>
              </a:rPr>
              <a:t>,…Pm</a:t>
            </a:r>
            <a:r>
              <a:rPr lang="en-US" sz="900" dirty="0">
                <a:solidFill>
                  <a:srgbClr val="000000"/>
                </a:solidFill>
                <a:latin typeface="Calibri"/>
                <a:ea typeface="Calibri"/>
                <a:cs typeface="Calibri"/>
                <a:sym typeface="Calibri"/>
              </a:rPr>
              <a:t>,</a:t>
            </a:r>
            <a:endParaRPr sz="1350" dirty="0"/>
          </a:p>
          <a:p>
            <a:pPr marL="557213" lvl="3"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r: The maximal distance from </a:t>
            </a:r>
            <a:r>
              <a:rPr lang="en-US" sz="900" i="1" dirty="0" err="1">
                <a:solidFill>
                  <a:srgbClr val="000000"/>
                </a:solidFill>
                <a:latin typeface="Calibri"/>
                <a:ea typeface="Calibri"/>
                <a:cs typeface="Calibri"/>
                <a:sym typeface="Calibri"/>
              </a:rPr>
              <a:t>Oj</a:t>
            </a:r>
            <a:r>
              <a:rPr lang="en-US" sz="900" dirty="0">
                <a:solidFill>
                  <a:srgbClr val="000000"/>
                </a:solidFill>
                <a:latin typeface="Calibri"/>
                <a:ea typeface="Calibri"/>
                <a:cs typeface="Calibri"/>
                <a:sym typeface="Calibri"/>
              </a:rPr>
              <a:t> to the points in partition </a:t>
            </a:r>
            <a:r>
              <a:rPr lang="en-US" sz="900" i="1" dirty="0" err="1">
                <a:solidFill>
                  <a:srgbClr val="000000"/>
                </a:solidFill>
                <a:latin typeface="Calibri"/>
                <a:ea typeface="Calibri"/>
                <a:cs typeface="Calibri"/>
                <a:sym typeface="Calibri"/>
              </a:rPr>
              <a:t>Pj</a:t>
            </a:r>
            <a:endParaRPr sz="900" i="1" dirty="0">
              <a:solidFill>
                <a:srgbClr val="000000"/>
              </a:solidFill>
              <a:latin typeface="Calibri"/>
              <a:ea typeface="Calibri"/>
              <a:cs typeface="Calibri"/>
              <a:sym typeface="Calibri"/>
            </a:endParaRPr>
          </a:p>
          <a:p>
            <a:pPr>
              <a:lnSpc>
                <a:spcPct val="115000"/>
              </a:lnSpc>
              <a:buClr>
                <a:srgbClr val="000000"/>
              </a:buClr>
              <a:buSzPts val="1100"/>
            </a:pPr>
            <a:endParaRPr sz="825" dirty="0">
              <a:solidFill>
                <a:srgbClr val="000000"/>
              </a:solidFill>
              <a:latin typeface="Calibri"/>
              <a:ea typeface="Calibri"/>
              <a:cs typeface="Calibri"/>
              <a:sym typeface="Calibri"/>
            </a:endParaRPr>
          </a:p>
        </p:txBody>
      </p:sp>
      <p:grpSp>
        <p:nvGrpSpPr>
          <p:cNvPr id="92" name="Google Shape;1951;p95">
            <a:extLst>
              <a:ext uri="{FF2B5EF4-FFF2-40B4-BE49-F238E27FC236}">
                <a16:creationId xmlns:a16="http://schemas.microsoft.com/office/drawing/2014/main" id="{25A4EC80-5295-4564-8EB8-42462822CF6D}"/>
              </a:ext>
            </a:extLst>
          </p:cNvPr>
          <p:cNvGrpSpPr/>
          <p:nvPr/>
        </p:nvGrpSpPr>
        <p:grpSpPr>
          <a:xfrm>
            <a:off x="428232" y="4773781"/>
            <a:ext cx="4568160" cy="1674469"/>
            <a:chOff x="1409006" y="4672721"/>
            <a:chExt cx="9957300" cy="4692772"/>
          </a:xfrm>
        </p:grpSpPr>
        <p:sp>
          <p:nvSpPr>
            <p:cNvPr id="93" name="Google Shape;1952;p95">
              <a:extLst>
                <a:ext uri="{FF2B5EF4-FFF2-40B4-BE49-F238E27FC236}">
                  <a16:creationId xmlns:a16="http://schemas.microsoft.com/office/drawing/2014/main" id="{AA5F00FF-91A3-44C8-B64F-71620E8B47C4}"/>
                </a:ext>
              </a:extLst>
            </p:cNvPr>
            <p:cNvSpPr/>
            <p:nvPr/>
          </p:nvSpPr>
          <p:spPr>
            <a:xfrm>
              <a:off x="1409006" y="5080293"/>
              <a:ext cx="9957300" cy="4285200"/>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94" name="Google Shape;1953;p95">
              <a:extLst>
                <a:ext uri="{FF2B5EF4-FFF2-40B4-BE49-F238E27FC236}">
                  <a16:creationId xmlns:a16="http://schemas.microsoft.com/office/drawing/2014/main" id="{880D51BA-706B-4E1A-BDB5-173D1C418E28}"/>
                </a:ext>
              </a:extLst>
            </p:cNvPr>
            <p:cNvSpPr txBox="1"/>
            <p:nvPr/>
          </p:nvSpPr>
          <p:spPr>
            <a:xfrm>
              <a:off x="1979561" y="4672721"/>
              <a:ext cx="2056500" cy="672900"/>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825" b="1">
                  <a:solidFill>
                    <a:srgbClr val="357975"/>
                  </a:solidFill>
                  <a:latin typeface="Calibri"/>
                  <a:ea typeface="Calibri"/>
                  <a:cs typeface="Calibri"/>
                  <a:sym typeface="Calibri"/>
                </a:rPr>
                <a:t>Efficient Scaling</a:t>
              </a:r>
              <a:endParaRPr sz="825" b="1" u="sng">
                <a:solidFill>
                  <a:srgbClr val="357975"/>
                </a:solidFill>
                <a:latin typeface="Arial"/>
                <a:ea typeface="Arial"/>
                <a:cs typeface="Arial"/>
                <a:sym typeface="Arial"/>
              </a:endParaRPr>
            </a:p>
          </p:txBody>
        </p:sp>
      </p:grpSp>
      <p:graphicFrame>
        <p:nvGraphicFramePr>
          <p:cNvPr id="95" name="Google Shape;1901;p95">
            <a:extLst>
              <a:ext uri="{FF2B5EF4-FFF2-40B4-BE49-F238E27FC236}">
                <a16:creationId xmlns:a16="http://schemas.microsoft.com/office/drawing/2014/main" id="{69C071CA-EE83-4A98-92BB-73CEF267B87C}"/>
              </a:ext>
            </a:extLst>
          </p:cNvPr>
          <p:cNvGraphicFramePr/>
          <p:nvPr>
            <p:extLst>
              <p:ext uri="{D42A27DB-BD31-4B8C-83A1-F6EECF244321}">
                <p14:modId xmlns:p14="http://schemas.microsoft.com/office/powerpoint/2010/main" val="3058187592"/>
              </p:ext>
            </p:extLst>
          </p:nvPr>
        </p:nvGraphicFramePr>
        <p:xfrm>
          <a:off x="5160581" y="4645581"/>
          <a:ext cx="3489278" cy="281948"/>
        </p:xfrm>
        <a:graphic>
          <a:graphicData uri="http://schemas.openxmlformats.org/drawingml/2006/table">
            <a:tbl>
              <a:tblPr firstRow="1" bandRow="1">
                <a:noFill/>
              </a:tblPr>
              <a:tblGrid>
                <a:gridCol w="268406">
                  <a:extLst>
                    <a:ext uri="{9D8B030D-6E8A-4147-A177-3AD203B41FA5}">
                      <a16:colId xmlns:a16="http://schemas.microsoft.com/office/drawing/2014/main" val="20000"/>
                    </a:ext>
                  </a:extLst>
                </a:gridCol>
                <a:gridCol w="268406">
                  <a:extLst>
                    <a:ext uri="{9D8B030D-6E8A-4147-A177-3AD203B41FA5}">
                      <a16:colId xmlns:a16="http://schemas.microsoft.com/office/drawing/2014/main" val="20001"/>
                    </a:ext>
                  </a:extLst>
                </a:gridCol>
                <a:gridCol w="268406">
                  <a:extLst>
                    <a:ext uri="{9D8B030D-6E8A-4147-A177-3AD203B41FA5}">
                      <a16:colId xmlns:a16="http://schemas.microsoft.com/office/drawing/2014/main" val="20002"/>
                    </a:ext>
                  </a:extLst>
                </a:gridCol>
                <a:gridCol w="268406">
                  <a:extLst>
                    <a:ext uri="{9D8B030D-6E8A-4147-A177-3AD203B41FA5}">
                      <a16:colId xmlns:a16="http://schemas.microsoft.com/office/drawing/2014/main" val="20003"/>
                    </a:ext>
                  </a:extLst>
                </a:gridCol>
                <a:gridCol w="268406">
                  <a:extLst>
                    <a:ext uri="{9D8B030D-6E8A-4147-A177-3AD203B41FA5}">
                      <a16:colId xmlns:a16="http://schemas.microsoft.com/office/drawing/2014/main" val="20004"/>
                    </a:ext>
                  </a:extLst>
                </a:gridCol>
                <a:gridCol w="268406">
                  <a:extLst>
                    <a:ext uri="{9D8B030D-6E8A-4147-A177-3AD203B41FA5}">
                      <a16:colId xmlns:a16="http://schemas.microsoft.com/office/drawing/2014/main" val="20005"/>
                    </a:ext>
                  </a:extLst>
                </a:gridCol>
                <a:gridCol w="268406">
                  <a:extLst>
                    <a:ext uri="{9D8B030D-6E8A-4147-A177-3AD203B41FA5}">
                      <a16:colId xmlns:a16="http://schemas.microsoft.com/office/drawing/2014/main" val="20006"/>
                    </a:ext>
                  </a:extLst>
                </a:gridCol>
                <a:gridCol w="268406">
                  <a:extLst>
                    <a:ext uri="{9D8B030D-6E8A-4147-A177-3AD203B41FA5}">
                      <a16:colId xmlns:a16="http://schemas.microsoft.com/office/drawing/2014/main" val="20007"/>
                    </a:ext>
                  </a:extLst>
                </a:gridCol>
                <a:gridCol w="268406">
                  <a:extLst>
                    <a:ext uri="{9D8B030D-6E8A-4147-A177-3AD203B41FA5}">
                      <a16:colId xmlns:a16="http://schemas.microsoft.com/office/drawing/2014/main" val="20008"/>
                    </a:ext>
                  </a:extLst>
                </a:gridCol>
                <a:gridCol w="268406">
                  <a:extLst>
                    <a:ext uri="{9D8B030D-6E8A-4147-A177-3AD203B41FA5}">
                      <a16:colId xmlns:a16="http://schemas.microsoft.com/office/drawing/2014/main" val="20009"/>
                    </a:ext>
                  </a:extLst>
                </a:gridCol>
                <a:gridCol w="268406">
                  <a:extLst>
                    <a:ext uri="{9D8B030D-6E8A-4147-A177-3AD203B41FA5}">
                      <a16:colId xmlns:a16="http://schemas.microsoft.com/office/drawing/2014/main" val="20010"/>
                    </a:ext>
                  </a:extLst>
                </a:gridCol>
                <a:gridCol w="268406">
                  <a:extLst>
                    <a:ext uri="{9D8B030D-6E8A-4147-A177-3AD203B41FA5}">
                      <a16:colId xmlns:a16="http://schemas.microsoft.com/office/drawing/2014/main" val="20011"/>
                    </a:ext>
                  </a:extLst>
                </a:gridCol>
                <a:gridCol w="268406">
                  <a:extLst>
                    <a:ext uri="{9D8B030D-6E8A-4147-A177-3AD203B41FA5}">
                      <a16:colId xmlns:a16="http://schemas.microsoft.com/office/drawing/2014/main" val="20012"/>
                    </a:ext>
                  </a:extLst>
                </a:gridCol>
              </a:tblGrid>
              <a:tr h="274328">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lnR w="12700" cap="flat" cmpd="sng">
                      <a:solidFill>
                        <a:schemeClr val="dk1"/>
                      </a:solidFill>
                      <a:prstDash val="solid"/>
                      <a:round/>
                      <a:headEnd type="none" w="sm" len="sm"/>
                      <a:tailEnd type="none" w="sm" len="sm"/>
                    </a:lnR>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lnL w="12700" cap="flat" cmpd="sng">
                      <a:solidFill>
                        <a:schemeClr val="dk1"/>
                      </a:solidFill>
                      <a:prstDash val="solid"/>
                      <a:round/>
                      <a:headEnd type="none" w="sm" len="sm"/>
                      <a:tailEnd type="none" w="sm" len="sm"/>
                    </a:lnL>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extLst>
                  <a:ext uri="{0D108BD9-81ED-4DB2-BD59-A6C34878D82A}">
                    <a16:rowId xmlns:a16="http://schemas.microsoft.com/office/drawing/2014/main" val="10000"/>
                  </a:ext>
                </a:extLst>
              </a:tr>
            </a:tbl>
          </a:graphicData>
        </a:graphic>
      </p:graphicFrame>
      <p:sp>
        <p:nvSpPr>
          <p:cNvPr id="96" name="Google Shape;1902;p95">
            <a:extLst>
              <a:ext uri="{FF2B5EF4-FFF2-40B4-BE49-F238E27FC236}">
                <a16:creationId xmlns:a16="http://schemas.microsoft.com/office/drawing/2014/main" id="{334DBF51-398D-4247-9FC0-AA34AE0A097C}"/>
              </a:ext>
            </a:extLst>
          </p:cNvPr>
          <p:cNvSpPr/>
          <p:nvPr/>
        </p:nvSpPr>
        <p:spPr>
          <a:xfrm>
            <a:off x="4571164" y="3187533"/>
            <a:ext cx="991350" cy="96525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dk1"/>
              </a:solidFill>
              <a:latin typeface="Calibri"/>
              <a:ea typeface="Calibri"/>
              <a:cs typeface="Calibri"/>
              <a:sym typeface="Calibri"/>
            </a:endParaRPr>
          </a:p>
        </p:txBody>
      </p:sp>
      <p:grpSp>
        <p:nvGrpSpPr>
          <p:cNvPr id="97" name="Google Shape;1903;p95">
            <a:extLst>
              <a:ext uri="{FF2B5EF4-FFF2-40B4-BE49-F238E27FC236}">
                <a16:creationId xmlns:a16="http://schemas.microsoft.com/office/drawing/2014/main" id="{96A37CD9-CAE8-4F8E-AAB0-738E7652964E}"/>
              </a:ext>
            </a:extLst>
          </p:cNvPr>
          <p:cNvGrpSpPr/>
          <p:nvPr/>
        </p:nvGrpSpPr>
        <p:grpSpPr>
          <a:xfrm>
            <a:off x="3737138" y="3347301"/>
            <a:ext cx="746828" cy="725859"/>
            <a:chOff x="2510478" y="3820176"/>
            <a:chExt cx="1396200" cy="1191300"/>
          </a:xfrm>
        </p:grpSpPr>
        <p:sp>
          <p:nvSpPr>
            <p:cNvPr id="98" name="Google Shape;1904;p95">
              <a:extLst>
                <a:ext uri="{FF2B5EF4-FFF2-40B4-BE49-F238E27FC236}">
                  <a16:creationId xmlns:a16="http://schemas.microsoft.com/office/drawing/2014/main" id="{4B43FB2A-465E-4F69-B39F-5C45E90CEA60}"/>
                </a:ext>
              </a:extLst>
            </p:cNvPr>
            <p:cNvSpPr/>
            <p:nvPr/>
          </p:nvSpPr>
          <p:spPr>
            <a:xfrm>
              <a:off x="2510478" y="3820176"/>
              <a:ext cx="1396200" cy="11913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dk1"/>
                </a:solidFill>
                <a:latin typeface="Calibri"/>
                <a:ea typeface="Calibri"/>
                <a:cs typeface="Calibri"/>
                <a:sym typeface="Calibri"/>
              </a:endParaRPr>
            </a:p>
          </p:txBody>
        </p:sp>
        <p:sp>
          <p:nvSpPr>
            <p:cNvPr id="99" name="Google Shape;1905;p95">
              <a:extLst>
                <a:ext uri="{FF2B5EF4-FFF2-40B4-BE49-F238E27FC236}">
                  <a16:creationId xmlns:a16="http://schemas.microsoft.com/office/drawing/2014/main" id="{C345343D-C97C-4B8D-8DB8-996ECD4F2F2E}"/>
                </a:ext>
              </a:extLst>
            </p:cNvPr>
            <p:cNvSpPr/>
            <p:nvPr/>
          </p:nvSpPr>
          <p:spPr>
            <a:xfrm>
              <a:off x="3130375" y="4319884"/>
              <a:ext cx="156600" cy="1545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0" name="Google Shape;1906;p95">
              <a:extLst>
                <a:ext uri="{FF2B5EF4-FFF2-40B4-BE49-F238E27FC236}">
                  <a16:creationId xmlns:a16="http://schemas.microsoft.com/office/drawing/2014/main" id="{DA5E0388-71E7-4E59-B3F4-2D30C545447F}"/>
                </a:ext>
              </a:extLst>
            </p:cNvPr>
            <p:cNvSpPr/>
            <p:nvPr/>
          </p:nvSpPr>
          <p:spPr>
            <a:xfrm>
              <a:off x="2705089" y="4062883"/>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1" name="Google Shape;1907;p95">
              <a:extLst>
                <a:ext uri="{FF2B5EF4-FFF2-40B4-BE49-F238E27FC236}">
                  <a16:creationId xmlns:a16="http://schemas.microsoft.com/office/drawing/2014/main" id="{9E2EF568-EB18-4AF0-A09E-B52016DDFC81}"/>
                </a:ext>
              </a:extLst>
            </p:cNvPr>
            <p:cNvSpPr/>
            <p:nvPr/>
          </p:nvSpPr>
          <p:spPr>
            <a:xfrm>
              <a:off x="2664935" y="4481386"/>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accent2"/>
                </a:solidFill>
                <a:latin typeface="Calibri"/>
                <a:ea typeface="Calibri"/>
                <a:cs typeface="Calibri"/>
                <a:sym typeface="Calibri"/>
              </a:endParaRPr>
            </a:p>
          </p:txBody>
        </p:sp>
        <p:sp>
          <p:nvSpPr>
            <p:cNvPr id="102" name="Google Shape;1908;p95">
              <a:extLst>
                <a:ext uri="{FF2B5EF4-FFF2-40B4-BE49-F238E27FC236}">
                  <a16:creationId xmlns:a16="http://schemas.microsoft.com/office/drawing/2014/main" id="{CBB2BEBC-D7BA-4970-AA1F-616A3B68A153}"/>
                </a:ext>
              </a:extLst>
            </p:cNvPr>
            <p:cNvSpPr/>
            <p:nvPr/>
          </p:nvSpPr>
          <p:spPr>
            <a:xfrm>
              <a:off x="3138609" y="4764221"/>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3" name="Google Shape;1909;p95">
              <a:extLst>
                <a:ext uri="{FF2B5EF4-FFF2-40B4-BE49-F238E27FC236}">
                  <a16:creationId xmlns:a16="http://schemas.microsoft.com/office/drawing/2014/main" id="{2B7AAA8C-6D1D-40F1-B7F1-CC1154F6F3F7}"/>
                </a:ext>
              </a:extLst>
            </p:cNvPr>
            <p:cNvSpPr/>
            <p:nvPr/>
          </p:nvSpPr>
          <p:spPr>
            <a:xfrm>
              <a:off x="2996503" y="3901482"/>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4" name="Google Shape;1910;p95">
              <a:extLst>
                <a:ext uri="{FF2B5EF4-FFF2-40B4-BE49-F238E27FC236}">
                  <a16:creationId xmlns:a16="http://schemas.microsoft.com/office/drawing/2014/main" id="{41A3BAA0-93D0-4C13-8052-C6DAC15234CF}"/>
                </a:ext>
              </a:extLst>
            </p:cNvPr>
            <p:cNvSpPr/>
            <p:nvPr/>
          </p:nvSpPr>
          <p:spPr>
            <a:xfrm>
              <a:off x="3433107" y="3978681"/>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5" name="Google Shape;1911;p95">
              <a:extLst>
                <a:ext uri="{FF2B5EF4-FFF2-40B4-BE49-F238E27FC236}">
                  <a16:creationId xmlns:a16="http://schemas.microsoft.com/office/drawing/2014/main" id="{CD8081BA-0E9E-4A0B-B66A-7C6B34B93ADF}"/>
                </a:ext>
              </a:extLst>
            </p:cNvPr>
            <p:cNvSpPr/>
            <p:nvPr/>
          </p:nvSpPr>
          <p:spPr>
            <a:xfrm>
              <a:off x="3544327" y="4492161"/>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6" name="Google Shape;1912;p95">
              <a:extLst>
                <a:ext uri="{FF2B5EF4-FFF2-40B4-BE49-F238E27FC236}">
                  <a16:creationId xmlns:a16="http://schemas.microsoft.com/office/drawing/2014/main" id="{F5241C1B-3860-4E0A-A4DF-26C9AE9BF5A7}"/>
                </a:ext>
              </a:extLst>
            </p:cNvPr>
            <p:cNvSpPr txBox="1"/>
            <p:nvPr/>
          </p:nvSpPr>
          <p:spPr>
            <a:xfrm>
              <a:off x="3243640" y="4221823"/>
              <a:ext cx="473700" cy="338700"/>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sz="750">
                  <a:solidFill>
                    <a:schemeClr val="dk1"/>
                  </a:solidFill>
                  <a:latin typeface="Calibri"/>
                  <a:ea typeface="Calibri"/>
                  <a:cs typeface="Calibri"/>
                  <a:sym typeface="Calibri"/>
                </a:rPr>
                <a:t>O2</a:t>
              </a:r>
              <a:endParaRPr sz="750">
                <a:solidFill>
                  <a:srgbClr val="000000"/>
                </a:solidFill>
                <a:latin typeface="Arial"/>
                <a:ea typeface="Arial"/>
                <a:cs typeface="Arial"/>
                <a:sym typeface="Arial"/>
              </a:endParaRPr>
            </a:p>
          </p:txBody>
        </p:sp>
      </p:grpSp>
      <p:sp>
        <p:nvSpPr>
          <p:cNvPr id="107" name="Google Shape;1913;p95">
            <a:extLst>
              <a:ext uri="{FF2B5EF4-FFF2-40B4-BE49-F238E27FC236}">
                <a16:creationId xmlns:a16="http://schemas.microsoft.com/office/drawing/2014/main" id="{8929095B-F067-4F86-B9B6-B764180EED21}"/>
              </a:ext>
            </a:extLst>
          </p:cNvPr>
          <p:cNvSpPr/>
          <p:nvPr/>
        </p:nvSpPr>
        <p:spPr>
          <a:xfrm>
            <a:off x="5058073" y="3934707"/>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8" name="Google Shape;1914;p95">
            <a:extLst>
              <a:ext uri="{FF2B5EF4-FFF2-40B4-BE49-F238E27FC236}">
                <a16:creationId xmlns:a16="http://schemas.microsoft.com/office/drawing/2014/main" id="{F647F7D4-3ADA-4C70-A261-BCD0DB4434E8}"/>
              </a:ext>
            </a:extLst>
          </p:cNvPr>
          <p:cNvSpPr/>
          <p:nvPr/>
        </p:nvSpPr>
        <p:spPr>
          <a:xfrm>
            <a:off x="4974351" y="3589150"/>
            <a:ext cx="83700" cy="9405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9" name="Google Shape;1915;p95">
            <a:extLst>
              <a:ext uri="{FF2B5EF4-FFF2-40B4-BE49-F238E27FC236}">
                <a16:creationId xmlns:a16="http://schemas.microsoft.com/office/drawing/2014/main" id="{7DE46596-A434-478A-847A-9A66178D8090}"/>
              </a:ext>
            </a:extLst>
          </p:cNvPr>
          <p:cNvSpPr/>
          <p:nvPr/>
        </p:nvSpPr>
        <p:spPr>
          <a:xfrm>
            <a:off x="4702258" y="3792099"/>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0" name="Google Shape;1916;p95">
            <a:extLst>
              <a:ext uri="{FF2B5EF4-FFF2-40B4-BE49-F238E27FC236}">
                <a16:creationId xmlns:a16="http://schemas.microsoft.com/office/drawing/2014/main" id="{05490599-063D-4D5D-A53D-E5E7060D4279}"/>
              </a:ext>
            </a:extLst>
          </p:cNvPr>
          <p:cNvSpPr/>
          <p:nvPr/>
        </p:nvSpPr>
        <p:spPr>
          <a:xfrm>
            <a:off x="5334014" y="3820332"/>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1" name="Google Shape;1917;p95">
            <a:extLst>
              <a:ext uri="{FF2B5EF4-FFF2-40B4-BE49-F238E27FC236}">
                <a16:creationId xmlns:a16="http://schemas.microsoft.com/office/drawing/2014/main" id="{A79BECA0-F7C1-4C43-82CA-F3EB4446850C}"/>
              </a:ext>
            </a:extLst>
          </p:cNvPr>
          <p:cNvSpPr/>
          <p:nvPr/>
        </p:nvSpPr>
        <p:spPr>
          <a:xfrm>
            <a:off x="5417735" y="3576096"/>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2" name="Google Shape;1918;p95">
            <a:extLst>
              <a:ext uri="{FF2B5EF4-FFF2-40B4-BE49-F238E27FC236}">
                <a16:creationId xmlns:a16="http://schemas.microsoft.com/office/drawing/2014/main" id="{07D7E010-D34D-4735-B969-458B0AEA3C47}"/>
              </a:ext>
            </a:extLst>
          </p:cNvPr>
          <p:cNvSpPr/>
          <p:nvPr/>
        </p:nvSpPr>
        <p:spPr>
          <a:xfrm>
            <a:off x="4868867" y="3726253"/>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3" name="Google Shape;1919;p95">
            <a:extLst>
              <a:ext uri="{FF2B5EF4-FFF2-40B4-BE49-F238E27FC236}">
                <a16:creationId xmlns:a16="http://schemas.microsoft.com/office/drawing/2014/main" id="{FE38FAAD-2FDC-4B7B-97CA-432866402FC4}"/>
              </a:ext>
            </a:extLst>
          </p:cNvPr>
          <p:cNvSpPr/>
          <p:nvPr/>
        </p:nvSpPr>
        <p:spPr>
          <a:xfrm>
            <a:off x="5233226" y="3366807"/>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4" name="Google Shape;1920;p95">
            <a:extLst>
              <a:ext uri="{FF2B5EF4-FFF2-40B4-BE49-F238E27FC236}">
                <a16:creationId xmlns:a16="http://schemas.microsoft.com/office/drawing/2014/main" id="{7BEAFEF0-CAE1-4F65-8725-3FAA71E01B23}"/>
              </a:ext>
            </a:extLst>
          </p:cNvPr>
          <p:cNvSpPr/>
          <p:nvPr/>
        </p:nvSpPr>
        <p:spPr>
          <a:xfrm>
            <a:off x="5066882" y="3277870"/>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5" name="Google Shape;1921;p95">
            <a:extLst>
              <a:ext uri="{FF2B5EF4-FFF2-40B4-BE49-F238E27FC236}">
                <a16:creationId xmlns:a16="http://schemas.microsoft.com/office/drawing/2014/main" id="{B7E5786C-AFF1-4AA7-B41E-F9178976471B}"/>
              </a:ext>
            </a:extLst>
          </p:cNvPr>
          <p:cNvSpPr/>
          <p:nvPr/>
        </p:nvSpPr>
        <p:spPr>
          <a:xfrm>
            <a:off x="4807168" y="3362815"/>
            <a:ext cx="83700" cy="94050"/>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6" name="Google Shape;1922;p95">
            <a:extLst>
              <a:ext uri="{FF2B5EF4-FFF2-40B4-BE49-F238E27FC236}">
                <a16:creationId xmlns:a16="http://schemas.microsoft.com/office/drawing/2014/main" id="{A0DDD39C-39E1-47A3-8BA8-C23602BFCF76}"/>
              </a:ext>
            </a:extLst>
          </p:cNvPr>
          <p:cNvSpPr txBox="1"/>
          <p:nvPr/>
        </p:nvSpPr>
        <p:spPr>
          <a:xfrm>
            <a:off x="5055310" y="3517334"/>
            <a:ext cx="253350" cy="206325"/>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sz="750">
                <a:solidFill>
                  <a:schemeClr val="dk1"/>
                </a:solidFill>
                <a:latin typeface="Calibri"/>
                <a:ea typeface="Calibri"/>
                <a:cs typeface="Calibri"/>
                <a:sym typeface="Calibri"/>
              </a:rPr>
              <a:t>O1</a:t>
            </a:r>
            <a:endParaRPr sz="750">
              <a:solidFill>
                <a:srgbClr val="000000"/>
              </a:solidFill>
              <a:latin typeface="Arial"/>
              <a:ea typeface="Arial"/>
              <a:cs typeface="Arial"/>
              <a:sym typeface="Arial"/>
            </a:endParaRPr>
          </a:p>
        </p:txBody>
      </p:sp>
      <p:sp>
        <p:nvSpPr>
          <p:cNvPr id="117" name="Google Shape;1923;p95">
            <a:extLst>
              <a:ext uri="{FF2B5EF4-FFF2-40B4-BE49-F238E27FC236}">
                <a16:creationId xmlns:a16="http://schemas.microsoft.com/office/drawing/2014/main" id="{93DB8298-47B1-44A5-801D-1D85CC9A7A05}"/>
              </a:ext>
            </a:extLst>
          </p:cNvPr>
          <p:cNvSpPr txBox="1"/>
          <p:nvPr/>
        </p:nvSpPr>
        <p:spPr>
          <a:xfrm>
            <a:off x="4780462" y="3196662"/>
            <a:ext cx="253350" cy="206325"/>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sz="750">
                <a:solidFill>
                  <a:schemeClr val="dk1"/>
                </a:solidFill>
                <a:latin typeface="Calibri"/>
                <a:ea typeface="Calibri"/>
                <a:cs typeface="Calibri"/>
                <a:sym typeface="Calibri"/>
              </a:rPr>
              <a:t>Q</a:t>
            </a:r>
            <a:endParaRPr sz="750">
              <a:solidFill>
                <a:srgbClr val="000000"/>
              </a:solidFill>
              <a:latin typeface="Arial"/>
              <a:ea typeface="Arial"/>
              <a:cs typeface="Arial"/>
              <a:sym typeface="Arial"/>
            </a:endParaRPr>
          </a:p>
        </p:txBody>
      </p:sp>
      <p:cxnSp>
        <p:nvCxnSpPr>
          <p:cNvPr id="118" name="Google Shape;1924;p95">
            <a:extLst>
              <a:ext uri="{FF2B5EF4-FFF2-40B4-BE49-F238E27FC236}">
                <a16:creationId xmlns:a16="http://schemas.microsoft.com/office/drawing/2014/main" id="{621F35C2-3F9A-49D8-90F5-D0C3D316D15C}"/>
              </a:ext>
            </a:extLst>
          </p:cNvPr>
          <p:cNvCxnSpPr>
            <a:stCxn id="115" idx="5"/>
            <a:endCxn id="108" idx="1"/>
          </p:cNvCxnSpPr>
          <p:nvPr/>
        </p:nvCxnSpPr>
        <p:spPr>
          <a:xfrm>
            <a:off x="4878611" y="3443092"/>
            <a:ext cx="108000" cy="159750"/>
          </a:xfrm>
          <a:prstGeom prst="straightConnector1">
            <a:avLst/>
          </a:prstGeom>
          <a:noFill/>
          <a:ln w="9525" cap="flat" cmpd="sng">
            <a:solidFill>
              <a:schemeClr val="accent1"/>
            </a:solidFill>
            <a:prstDash val="solid"/>
            <a:miter lim="800000"/>
            <a:headEnd type="none" w="sm" len="sm"/>
            <a:tailEnd type="triangle" w="med" len="med"/>
          </a:ln>
        </p:spPr>
      </p:cxnSp>
      <p:cxnSp>
        <p:nvCxnSpPr>
          <p:cNvPr id="119" name="Google Shape;1925;p95">
            <a:extLst>
              <a:ext uri="{FF2B5EF4-FFF2-40B4-BE49-F238E27FC236}">
                <a16:creationId xmlns:a16="http://schemas.microsoft.com/office/drawing/2014/main" id="{80217AA5-35FC-4D60-9019-9A34E3E92138}"/>
              </a:ext>
            </a:extLst>
          </p:cNvPr>
          <p:cNvCxnSpPr>
            <a:endCxn id="120" idx="1"/>
          </p:cNvCxnSpPr>
          <p:nvPr/>
        </p:nvCxnSpPr>
        <p:spPr>
          <a:xfrm>
            <a:off x="4890828" y="3402987"/>
            <a:ext cx="1201500" cy="39375"/>
          </a:xfrm>
          <a:prstGeom prst="straightConnector1">
            <a:avLst/>
          </a:prstGeom>
          <a:noFill/>
          <a:ln w="9525" cap="flat" cmpd="sng">
            <a:solidFill>
              <a:schemeClr val="accent1"/>
            </a:solidFill>
            <a:prstDash val="solid"/>
            <a:miter lim="800000"/>
            <a:headEnd type="none" w="sm" len="sm"/>
            <a:tailEnd type="triangle" w="med" len="med"/>
          </a:ln>
        </p:spPr>
      </p:cxnSp>
      <p:sp>
        <p:nvSpPr>
          <p:cNvPr id="120" name="Google Shape;1926;p95">
            <a:extLst>
              <a:ext uri="{FF2B5EF4-FFF2-40B4-BE49-F238E27FC236}">
                <a16:creationId xmlns:a16="http://schemas.microsoft.com/office/drawing/2014/main" id="{CDF53277-78D7-48F8-B03E-4C0C024FC24B}"/>
              </a:ext>
            </a:extLst>
          </p:cNvPr>
          <p:cNvSpPr/>
          <p:nvPr/>
        </p:nvSpPr>
        <p:spPr>
          <a:xfrm>
            <a:off x="6092328" y="3248525"/>
            <a:ext cx="1623825" cy="3876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r>
              <a:rPr lang="en-US" sz="750">
                <a:solidFill>
                  <a:schemeClr val="dk1"/>
                </a:solidFill>
                <a:latin typeface="Calibri"/>
                <a:ea typeface="Calibri"/>
                <a:cs typeface="Calibri"/>
                <a:sym typeface="Calibri"/>
              </a:rPr>
              <a:t>Key = dist(O1,Q) + offset1</a:t>
            </a:r>
            <a:endParaRPr sz="750">
              <a:solidFill>
                <a:srgbClr val="000000"/>
              </a:solidFill>
              <a:latin typeface="Arial"/>
              <a:ea typeface="Arial"/>
              <a:cs typeface="Arial"/>
              <a:sym typeface="Arial"/>
            </a:endParaRPr>
          </a:p>
        </p:txBody>
      </p:sp>
      <p:sp>
        <p:nvSpPr>
          <p:cNvPr id="121" name="Google Shape;1927;p95">
            <a:extLst>
              <a:ext uri="{FF2B5EF4-FFF2-40B4-BE49-F238E27FC236}">
                <a16:creationId xmlns:a16="http://schemas.microsoft.com/office/drawing/2014/main" id="{E9A4132F-D572-4A2E-888A-BE7F58021CD7}"/>
              </a:ext>
            </a:extLst>
          </p:cNvPr>
          <p:cNvSpPr/>
          <p:nvPr/>
        </p:nvSpPr>
        <p:spPr>
          <a:xfrm>
            <a:off x="6092328" y="3996301"/>
            <a:ext cx="1623825" cy="3876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r>
              <a:rPr lang="en-US" sz="750">
                <a:solidFill>
                  <a:schemeClr val="dk1"/>
                </a:solidFill>
                <a:latin typeface="Calibri"/>
                <a:ea typeface="Calibri"/>
                <a:cs typeface="Calibri"/>
                <a:sym typeface="Calibri"/>
              </a:rPr>
              <a:t>ML Model</a:t>
            </a:r>
            <a:endParaRPr sz="750">
              <a:solidFill>
                <a:srgbClr val="000000"/>
              </a:solidFill>
              <a:latin typeface="Arial"/>
              <a:ea typeface="Arial"/>
              <a:cs typeface="Arial"/>
              <a:sym typeface="Arial"/>
            </a:endParaRPr>
          </a:p>
        </p:txBody>
      </p:sp>
      <p:cxnSp>
        <p:nvCxnSpPr>
          <p:cNvPr id="122" name="Google Shape;1928;p95">
            <a:extLst>
              <a:ext uri="{FF2B5EF4-FFF2-40B4-BE49-F238E27FC236}">
                <a16:creationId xmlns:a16="http://schemas.microsoft.com/office/drawing/2014/main" id="{9308DDB8-7E8B-4605-A517-7CB80A50A5E0}"/>
              </a:ext>
            </a:extLst>
          </p:cNvPr>
          <p:cNvCxnSpPr>
            <a:stCxn id="120" idx="2"/>
            <a:endCxn id="121" idx="0"/>
          </p:cNvCxnSpPr>
          <p:nvPr/>
        </p:nvCxnSpPr>
        <p:spPr>
          <a:xfrm>
            <a:off x="6904241" y="3636200"/>
            <a:ext cx="0" cy="360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23" name="Google Shape;1929;p95">
            <a:extLst>
              <a:ext uri="{FF2B5EF4-FFF2-40B4-BE49-F238E27FC236}">
                <a16:creationId xmlns:a16="http://schemas.microsoft.com/office/drawing/2014/main" id="{0094E1AA-F67A-443B-A5D0-23A76CABC4DF}"/>
              </a:ext>
            </a:extLst>
          </p:cNvPr>
          <p:cNvCxnSpPr>
            <a:stCxn id="121" idx="2"/>
          </p:cNvCxnSpPr>
          <p:nvPr/>
        </p:nvCxnSpPr>
        <p:spPr>
          <a:xfrm flipH="1">
            <a:off x="6469766" y="4383976"/>
            <a:ext cx="434475" cy="252675"/>
          </a:xfrm>
          <a:prstGeom prst="straightConnector1">
            <a:avLst/>
          </a:prstGeom>
          <a:noFill/>
          <a:ln w="9525" cap="flat" cmpd="sng">
            <a:solidFill>
              <a:schemeClr val="accent1"/>
            </a:solidFill>
            <a:prstDash val="solid"/>
            <a:miter lim="800000"/>
            <a:headEnd type="none" w="sm" len="sm"/>
            <a:tailEnd type="triangle" w="med" len="med"/>
          </a:ln>
        </p:spPr>
      </p:cxnSp>
      <p:cxnSp>
        <p:nvCxnSpPr>
          <p:cNvPr id="124" name="Google Shape;1930;p95">
            <a:extLst>
              <a:ext uri="{FF2B5EF4-FFF2-40B4-BE49-F238E27FC236}">
                <a16:creationId xmlns:a16="http://schemas.microsoft.com/office/drawing/2014/main" id="{C84BF8B9-3EC6-4278-B764-137D9C40E1C8}"/>
              </a:ext>
            </a:extLst>
          </p:cNvPr>
          <p:cNvCxnSpPr/>
          <p:nvPr/>
        </p:nvCxnSpPr>
        <p:spPr>
          <a:xfrm rot="10800000">
            <a:off x="6389855" y="4909884"/>
            <a:ext cx="0" cy="346275"/>
          </a:xfrm>
          <a:prstGeom prst="straightConnector1">
            <a:avLst/>
          </a:prstGeom>
          <a:noFill/>
          <a:ln w="9525" cap="flat" cmpd="sng">
            <a:solidFill>
              <a:schemeClr val="accent1"/>
            </a:solidFill>
            <a:prstDash val="solid"/>
            <a:miter lim="800000"/>
            <a:headEnd type="none" w="sm" len="sm"/>
            <a:tailEnd type="triangle" w="med" len="med"/>
          </a:ln>
        </p:spPr>
      </p:cxnSp>
      <p:sp>
        <p:nvSpPr>
          <p:cNvPr id="125" name="Google Shape;1931;p95">
            <a:extLst>
              <a:ext uri="{FF2B5EF4-FFF2-40B4-BE49-F238E27FC236}">
                <a16:creationId xmlns:a16="http://schemas.microsoft.com/office/drawing/2014/main" id="{868C665B-007D-43E1-931D-9B6AA20BA419}"/>
              </a:ext>
            </a:extLst>
          </p:cNvPr>
          <p:cNvSpPr txBox="1"/>
          <p:nvPr/>
        </p:nvSpPr>
        <p:spPr>
          <a:xfrm>
            <a:off x="6187307" y="5219411"/>
            <a:ext cx="489150" cy="2812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Predicted position</a:t>
            </a:r>
            <a:endParaRPr sz="600">
              <a:solidFill>
                <a:srgbClr val="000000"/>
              </a:solidFill>
              <a:latin typeface="Arial"/>
              <a:ea typeface="Arial"/>
              <a:cs typeface="Arial"/>
              <a:sym typeface="Arial"/>
            </a:endParaRPr>
          </a:p>
        </p:txBody>
      </p:sp>
      <p:cxnSp>
        <p:nvCxnSpPr>
          <p:cNvPr id="126" name="Google Shape;1932;p95">
            <a:extLst>
              <a:ext uri="{FF2B5EF4-FFF2-40B4-BE49-F238E27FC236}">
                <a16:creationId xmlns:a16="http://schemas.microsoft.com/office/drawing/2014/main" id="{7424F567-C372-4B45-B364-0D2A4A7B3648}"/>
              </a:ext>
            </a:extLst>
          </p:cNvPr>
          <p:cNvCxnSpPr/>
          <p:nvPr/>
        </p:nvCxnSpPr>
        <p:spPr>
          <a:xfrm rot="10800000">
            <a:off x="5743897" y="4906690"/>
            <a:ext cx="0" cy="319725"/>
          </a:xfrm>
          <a:prstGeom prst="straightConnector1">
            <a:avLst/>
          </a:prstGeom>
          <a:noFill/>
          <a:ln w="9525" cap="flat" cmpd="sng">
            <a:solidFill>
              <a:schemeClr val="accent1"/>
            </a:solidFill>
            <a:prstDash val="solid"/>
            <a:miter lim="800000"/>
            <a:headEnd type="none" w="sm" len="sm"/>
            <a:tailEnd type="triangle" w="med" len="med"/>
          </a:ln>
        </p:spPr>
      </p:cxnSp>
      <p:sp>
        <p:nvSpPr>
          <p:cNvPr id="127" name="Google Shape;1933;p95">
            <a:extLst>
              <a:ext uri="{FF2B5EF4-FFF2-40B4-BE49-F238E27FC236}">
                <a16:creationId xmlns:a16="http://schemas.microsoft.com/office/drawing/2014/main" id="{9DFB0C5C-5B0C-42B9-A40A-83B77A1F7496}"/>
              </a:ext>
            </a:extLst>
          </p:cNvPr>
          <p:cNvSpPr txBox="1"/>
          <p:nvPr/>
        </p:nvSpPr>
        <p:spPr>
          <a:xfrm>
            <a:off x="5441105" y="5292610"/>
            <a:ext cx="637650" cy="1687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Position - error</a:t>
            </a:r>
            <a:endParaRPr sz="600">
              <a:solidFill>
                <a:srgbClr val="000000"/>
              </a:solidFill>
              <a:latin typeface="Arial"/>
              <a:ea typeface="Arial"/>
              <a:cs typeface="Arial"/>
              <a:sym typeface="Arial"/>
            </a:endParaRPr>
          </a:p>
        </p:txBody>
      </p:sp>
      <p:cxnSp>
        <p:nvCxnSpPr>
          <p:cNvPr id="128" name="Google Shape;1934;p95">
            <a:extLst>
              <a:ext uri="{FF2B5EF4-FFF2-40B4-BE49-F238E27FC236}">
                <a16:creationId xmlns:a16="http://schemas.microsoft.com/office/drawing/2014/main" id="{5ACB1B98-47F7-4103-80B3-0946468078DC}"/>
              </a:ext>
            </a:extLst>
          </p:cNvPr>
          <p:cNvCxnSpPr/>
          <p:nvPr/>
        </p:nvCxnSpPr>
        <p:spPr>
          <a:xfrm rot="10800000">
            <a:off x="7058527" y="4900945"/>
            <a:ext cx="0" cy="319725"/>
          </a:xfrm>
          <a:prstGeom prst="straightConnector1">
            <a:avLst/>
          </a:prstGeom>
          <a:noFill/>
          <a:ln w="9525" cap="flat" cmpd="sng">
            <a:solidFill>
              <a:schemeClr val="accent1"/>
            </a:solidFill>
            <a:prstDash val="solid"/>
            <a:miter lim="800000"/>
            <a:headEnd type="none" w="sm" len="sm"/>
            <a:tailEnd type="triangle" w="med" len="med"/>
          </a:ln>
        </p:spPr>
      </p:cxnSp>
      <p:sp>
        <p:nvSpPr>
          <p:cNvPr id="129" name="Google Shape;1935;p95">
            <a:extLst>
              <a:ext uri="{FF2B5EF4-FFF2-40B4-BE49-F238E27FC236}">
                <a16:creationId xmlns:a16="http://schemas.microsoft.com/office/drawing/2014/main" id="{269C95DE-75C3-4D8F-A1FC-EB06F6844E40}"/>
              </a:ext>
            </a:extLst>
          </p:cNvPr>
          <p:cNvSpPr txBox="1"/>
          <p:nvPr/>
        </p:nvSpPr>
        <p:spPr>
          <a:xfrm>
            <a:off x="6739704" y="5244489"/>
            <a:ext cx="637650" cy="1687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Position + error</a:t>
            </a:r>
            <a:endParaRPr sz="600">
              <a:solidFill>
                <a:srgbClr val="000000"/>
              </a:solidFill>
              <a:latin typeface="Arial"/>
              <a:ea typeface="Arial"/>
              <a:cs typeface="Arial"/>
              <a:sym typeface="Arial"/>
            </a:endParaRPr>
          </a:p>
        </p:txBody>
      </p:sp>
      <p:sp>
        <p:nvSpPr>
          <p:cNvPr id="130" name="Google Shape;1936;p95">
            <a:extLst>
              <a:ext uri="{FF2B5EF4-FFF2-40B4-BE49-F238E27FC236}">
                <a16:creationId xmlns:a16="http://schemas.microsoft.com/office/drawing/2014/main" id="{04D77B30-C120-4CFC-B38A-5315F435DBE4}"/>
              </a:ext>
            </a:extLst>
          </p:cNvPr>
          <p:cNvSpPr txBox="1"/>
          <p:nvPr/>
        </p:nvSpPr>
        <p:spPr>
          <a:xfrm>
            <a:off x="7763620" y="4494710"/>
            <a:ext cx="709650" cy="18765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750">
                <a:solidFill>
                  <a:schemeClr val="dk1"/>
                </a:solidFill>
                <a:latin typeface="Calibri"/>
                <a:ea typeface="Calibri"/>
                <a:cs typeface="Calibri"/>
                <a:sym typeface="Calibri"/>
              </a:rPr>
              <a:t>3. Local search</a:t>
            </a:r>
            <a:endParaRPr sz="750">
              <a:solidFill>
                <a:srgbClr val="000000"/>
              </a:solidFill>
              <a:latin typeface="Arial"/>
              <a:ea typeface="Arial"/>
              <a:cs typeface="Arial"/>
              <a:sym typeface="Arial"/>
            </a:endParaRPr>
          </a:p>
        </p:txBody>
      </p:sp>
      <p:sp>
        <p:nvSpPr>
          <p:cNvPr id="131" name="Google Shape;1937;p95">
            <a:extLst>
              <a:ext uri="{FF2B5EF4-FFF2-40B4-BE49-F238E27FC236}">
                <a16:creationId xmlns:a16="http://schemas.microsoft.com/office/drawing/2014/main" id="{4D3271EE-47FE-4677-A934-CC1AD5E0F171}"/>
              </a:ext>
            </a:extLst>
          </p:cNvPr>
          <p:cNvSpPr txBox="1"/>
          <p:nvPr/>
        </p:nvSpPr>
        <p:spPr>
          <a:xfrm>
            <a:off x="4546994" y="3460155"/>
            <a:ext cx="475875" cy="1687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dist(O1,Q)</a:t>
            </a:r>
            <a:endParaRPr sz="600">
              <a:solidFill>
                <a:srgbClr val="000000"/>
              </a:solidFill>
              <a:latin typeface="Arial"/>
              <a:ea typeface="Arial"/>
              <a:cs typeface="Arial"/>
              <a:sym typeface="Arial"/>
            </a:endParaRPr>
          </a:p>
        </p:txBody>
      </p:sp>
      <p:sp>
        <p:nvSpPr>
          <p:cNvPr id="132" name="Google Shape;1938;p95">
            <a:extLst>
              <a:ext uri="{FF2B5EF4-FFF2-40B4-BE49-F238E27FC236}">
                <a16:creationId xmlns:a16="http://schemas.microsoft.com/office/drawing/2014/main" id="{54B4CD9F-B8AF-4F6A-8FD0-52A3FF39B24E}"/>
              </a:ext>
            </a:extLst>
          </p:cNvPr>
          <p:cNvSpPr txBox="1"/>
          <p:nvPr/>
        </p:nvSpPr>
        <p:spPr>
          <a:xfrm>
            <a:off x="7716081" y="3277870"/>
            <a:ext cx="1493775" cy="4500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750">
                <a:solidFill>
                  <a:schemeClr val="dk1"/>
                </a:solidFill>
                <a:latin typeface="Calibri"/>
                <a:ea typeface="Calibri"/>
                <a:cs typeface="Calibri"/>
                <a:sym typeface="Calibri"/>
              </a:rPr>
              <a:t>1. Find the closest reference point Oi and calculate the scaled value.</a:t>
            </a:r>
            <a:endParaRPr sz="750">
              <a:solidFill>
                <a:srgbClr val="000000"/>
              </a:solidFill>
              <a:latin typeface="Arial"/>
              <a:ea typeface="Arial"/>
              <a:cs typeface="Arial"/>
              <a:sym typeface="Arial"/>
            </a:endParaRPr>
          </a:p>
        </p:txBody>
      </p:sp>
      <p:sp>
        <p:nvSpPr>
          <p:cNvPr id="133" name="Google Shape;1939;p95">
            <a:extLst>
              <a:ext uri="{FF2B5EF4-FFF2-40B4-BE49-F238E27FC236}">
                <a16:creationId xmlns:a16="http://schemas.microsoft.com/office/drawing/2014/main" id="{185A3939-FA83-47F8-B021-8257B67AE0DD}"/>
              </a:ext>
            </a:extLst>
          </p:cNvPr>
          <p:cNvSpPr txBox="1"/>
          <p:nvPr/>
        </p:nvSpPr>
        <p:spPr>
          <a:xfrm>
            <a:off x="7743335" y="4036560"/>
            <a:ext cx="1390275" cy="318825"/>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750">
                <a:solidFill>
                  <a:schemeClr val="dk1"/>
                </a:solidFill>
                <a:latin typeface="Calibri"/>
                <a:ea typeface="Calibri"/>
                <a:cs typeface="Calibri"/>
                <a:sym typeface="Calibri"/>
              </a:rPr>
              <a:t>2.Model (key)🡪predicted position.</a:t>
            </a:r>
            <a:endParaRPr sz="750">
              <a:solidFill>
                <a:schemeClr val="dk1"/>
              </a:solidFill>
              <a:latin typeface="Calibri"/>
              <a:ea typeface="Calibri"/>
              <a:cs typeface="Calibri"/>
              <a:sym typeface="Calibri"/>
            </a:endParaRPr>
          </a:p>
        </p:txBody>
      </p:sp>
      <p:sp>
        <p:nvSpPr>
          <p:cNvPr id="134" name="Google Shape;1940;p95">
            <a:extLst>
              <a:ext uri="{FF2B5EF4-FFF2-40B4-BE49-F238E27FC236}">
                <a16:creationId xmlns:a16="http://schemas.microsoft.com/office/drawing/2014/main" id="{9FD8EF27-7819-49B6-A024-E9A6E7120A91}"/>
              </a:ext>
            </a:extLst>
          </p:cNvPr>
          <p:cNvSpPr txBox="1"/>
          <p:nvPr/>
        </p:nvSpPr>
        <p:spPr>
          <a:xfrm>
            <a:off x="6298126" y="5494233"/>
            <a:ext cx="1376100" cy="236475"/>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900" b="1">
                <a:solidFill>
                  <a:srgbClr val="357975"/>
                </a:solidFill>
                <a:latin typeface="Calibri"/>
                <a:ea typeface="Calibri"/>
                <a:cs typeface="Calibri"/>
                <a:sym typeface="Calibri"/>
              </a:rPr>
              <a:t>Query Processing (Point) </a:t>
            </a:r>
            <a:endParaRPr sz="900" b="1" u="sng">
              <a:solidFill>
                <a:srgbClr val="357975"/>
              </a:solidFill>
              <a:latin typeface="Arial"/>
              <a:ea typeface="Arial"/>
              <a:cs typeface="Arial"/>
              <a:sym typeface="Arial"/>
            </a:endParaRPr>
          </a:p>
        </p:txBody>
      </p:sp>
      <p:sp>
        <p:nvSpPr>
          <p:cNvPr id="135" name="Footer Placeholder 3">
            <a:extLst>
              <a:ext uri="{FF2B5EF4-FFF2-40B4-BE49-F238E27FC236}">
                <a16:creationId xmlns:a16="http://schemas.microsoft.com/office/drawing/2014/main" id="{4E324024-7756-4700-8F0B-1A61650F73C9}"/>
              </a:ext>
            </a:extLst>
          </p:cNvPr>
          <p:cNvSpPr>
            <a:spLocks noGrp="1"/>
          </p:cNvSpPr>
          <p:nvPr>
            <p:ph type="ftr" sz="quarter" idx="11"/>
          </p:nvPr>
        </p:nvSpPr>
        <p:spPr bwMode="auto">
          <a:xfrm>
            <a:off x="5133109" y="6608622"/>
            <a:ext cx="3980670" cy="2285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8" name="Title 1">
            <a:extLst>
              <a:ext uri="{FF2B5EF4-FFF2-40B4-BE49-F238E27FC236}">
                <a16:creationId xmlns:a16="http://schemas.microsoft.com/office/drawing/2014/main" id="{20A9ED1D-B8A3-4D7F-894F-7B085E654044}"/>
              </a:ext>
            </a:extLst>
          </p:cNvPr>
          <p:cNvSpPr txBox="1">
            <a:spLocks/>
          </p:cNvSpPr>
          <p:nvPr/>
        </p:nvSpPr>
        <p:spPr>
          <a:xfrm>
            <a:off x="95689" y="506913"/>
            <a:ext cx="8928329" cy="1066800"/>
          </a:xfrm>
          <a:prstGeom prst="rect">
            <a:avLst/>
          </a:prstGeom>
        </p:spPr>
        <p:txBody>
          <a:bodyPr>
            <a:normAutofit fontScale="90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solidFill>
                  <a:schemeClr val="tx1"/>
                </a:solidFill>
              </a:rPr>
              <a:t>AI and Similarity Search</a:t>
            </a:r>
            <a:br>
              <a:rPr lang="en-US">
                <a:solidFill>
                  <a:schemeClr val="tx1"/>
                </a:solidFill>
              </a:rPr>
            </a:br>
            <a:r>
              <a:rPr lang="en-US" sz="3600">
                <a:solidFill>
                  <a:srgbClr val="7030A0"/>
                </a:solidFill>
              </a:rPr>
              <a:t>Search and Indexing</a:t>
            </a:r>
            <a:endParaRPr lang="en-US" dirty="0">
              <a:solidFill>
                <a:srgbClr val="7030A0"/>
              </a:solidFill>
            </a:endParaRPr>
          </a:p>
        </p:txBody>
      </p:sp>
    </p:spTree>
    <p:extLst>
      <p:ext uri="{BB962C8B-B14F-4D97-AF65-F5344CB8AC3E}">
        <p14:creationId xmlns:p14="http://schemas.microsoft.com/office/powerpoint/2010/main" val="212869073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80" name="Espace réservé du numéro de diapositive 4">
            <a:extLst>
              <a:ext uri="{FF2B5EF4-FFF2-40B4-BE49-F238E27FC236}">
                <a16:creationId xmlns:a16="http://schemas.microsoft.com/office/drawing/2014/main" id="{5F806F0F-A3A9-467C-895F-D03D5B238158}"/>
              </a:ext>
            </a:extLst>
          </p:cNvPr>
          <p:cNvSpPr>
            <a:spLocks noGrp="1"/>
          </p:cNvSpPr>
          <p:nvPr>
            <p:ph type="sldNum" sz="quarter" idx="12"/>
          </p:nvPr>
        </p:nvSpPr>
        <p:spPr>
          <a:xfrm>
            <a:off x="-119619" y="-27512"/>
            <a:ext cx="762000" cy="365760"/>
          </a:xfrm>
        </p:spPr>
        <p:txBody>
          <a:bodyPr/>
          <a:lstStyle/>
          <a:p>
            <a:fld id="{B5C6C3C4-1F13-A745-94B4-FF34C1932FEB}" type="slidenum">
              <a:rPr lang="en-US" smtClean="0"/>
              <a:pPr/>
              <a:t>306</a:t>
            </a:fld>
            <a:endParaRPr lang="en-US" dirty="0"/>
          </a:p>
        </p:txBody>
      </p:sp>
      <p:sp>
        <p:nvSpPr>
          <p:cNvPr id="81" name="Title 1">
            <a:extLst>
              <a:ext uri="{FF2B5EF4-FFF2-40B4-BE49-F238E27FC236}">
                <a16:creationId xmlns:a16="http://schemas.microsoft.com/office/drawing/2014/main" id="{17430097-9EE3-4748-9D9C-B329392B37C5}"/>
              </a:ext>
            </a:extLst>
          </p:cNvPr>
          <p:cNvSpPr txBox="1">
            <a:spLocks/>
          </p:cNvSpPr>
          <p:nvPr/>
        </p:nvSpPr>
        <p:spPr>
          <a:xfrm>
            <a:off x="95134" y="6514352"/>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from W. </a:t>
            </a:r>
            <a:r>
              <a:rPr lang="en-US" altLang="zh-CN" sz="1200" dirty="0" err="1">
                <a:latin typeface="+mn-lt"/>
              </a:rPr>
              <a:t>Aref</a:t>
            </a:r>
            <a:endParaRPr lang="en-US" sz="1200" dirty="0">
              <a:latin typeface="+mn-lt"/>
            </a:endParaRPr>
          </a:p>
        </p:txBody>
      </p:sp>
      <p:sp>
        <p:nvSpPr>
          <p:cNvPr id="83" name="Content Placeholder 2">
            <a:extLst>
              <a:ext uri="{FF2B5EF4-FFF2-40B4-BE49-F238E27FC236}">
                <a16:creationId xmlns:a16="http://schemas.microsoft.com/office/drawing/2014/main" id="{255BEDC3-EF7B-43F5-A441-D3D5FAAD0ADE}"/>
              </a:ext>
            </a:extLst>
          </p:cNvPr>
          <p:cNvSpPr txBox="1">
            <a:spLocks/>
          </p:cNvSpPr>
          <p:nvPr/>
        </p:nvSpPr>
        <p:spPr>
          <a:xfrm>
            <a:off x="95134" y="1505060"/>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Learned Indexes for similarity search:</a:t>
            </a:r>
          </a:p>
          <a:p>
            <a:pPr lvl="1"/>
            <a:r>
              <a:rPr lang="en-US" dirty="0"/>
              <a:t>The ML-Index: A multidimensional, learned index for  point, range and NN queries</a:t>
            </a:r>
          </a:p>
          <a:p>
            <a:pPr lvl="2"/>
            <a:endParaRPr lang="en-US" dirty="0"/>
          </a:p>
        </p:txBody>
      </p:sp>
      <p:sp>
        <p:nvSpPr>
          <p:cNvPr id="84" name="Rectangle 83">
            <a:extLst>
              <a:ext uri="{FF2B5EF4-FFF2-40B4-BE49-F238E27FC236}">
                <a16:creationId xmlns:a16="http://schemas.microsoft.com/office/drawing/2014/main" id="{DFC18109-1A1F-4C2A-9257-CC7E24C22919}"/>
              </a:ext>
            </a:extLst>
          </p:cNvPr>
          <p:cNvSpPr/>
          <p:nvPr/>
        </p:nvSpPr>
        <p:spPr>
          <a:xfrm>
            <a:off x="7426592" y="736307"/>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5" name="Rectangle 84">
            <a:extLst>
              <a:ext uri="{FF2B5EF4-FFF2-40B4-BE49-F238E27FC236}">
                <a16:creationId xmlns:a16="http://schemas.microsoft.com/office/drawing/2014/main" id="{5FE1CA5D-F1D8-45A6-8BC9-54C4174F4377}"/>
              </a:ext>
            </a:extLst>
          </p:cNvPr>
          <p:cNvSpPr/>
          <p:nvPr/>
        </p:nvSpPr>
        <p:spPr>
          <a:xfrm>
            <a:off x="7430653" y="40723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7" name="Rounded Rectangle 7">
            <a:extLst>
              <a:ext uri="{FF2B5EF4-FFF2-40B4-BE49-F238E27FC236}">
                <a16:creationId xmlns:a16="http://schemas.microsoft.com/office/drawing/2014/main" id="{18BBF6B4-FFB0-419D-81FB-014B3D63478C}"/>
              </a:ext>
            </a:extLst>
          </p:cNvPr>
          <p:cNvSpPr/>
          <p:nvPr/>
        </p:nvSpPr>
        <p:spPr>
          <a:xfrm>
            <a:off x="7549772" y="828789"/>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Davitkova</a:t>
            </a:r>
            <a:r>
              <a:rPr lang="en-US" sz="1300" b="1" kern="0" dirty="0">
                <a:solidFill>
                  <a:prstClr val="white"/>
                </a:solidFill>
                <a:latin typeface="Gill Sans" charset="0"/>
                <a:ea typeface="Gill Sans" charset="0"/>
                <a:cs typeface="Gill Sans" charset="0"/>
              </a:rPr>
              <a:t>-</a:t>
            </a:r>
          </a:p>
          <a:p>
            <a:pPr marL="0" lvl="1" algn="ctr" defTabSz="457189">
              <a:lnSpc>
                <a:spcPct val="90000"/>
              </a:lnSpc>
              <a:defRPr/>
            </a:pPr>
            <a:r>
              <a:rPr lang="en-US" sz="1300" b="1" kern="0" dirty="0">
                <a:solidFill>
                  <a:prstClr val="white"/>
                </a:solidFill>
                <a:latin typeface="Gill Sans" charset="0"/>
                <a:ea typeface="Gill Sans" charset="0"/>
                <a:cs typeface="Gill Sans" charset="0"/>
              </a:rPr>
              <a:t>EDBT’20</a:t>
            </a:r>
          </a:p>
        </p:txBody>
      </p:sp>
      <p:sp>
        <p:nvSpPr>
          <p:cNvPr id="86" name="Google Shape;1946;p95">
            <a:extLst>
              <a:ext uri="{FF2B5EF4-FFF2-40B4-BE49-F238E27FC236}">
                <a16:creationId xmlns:a16="http://schemas.microsoft.com/office/drawing/2014/main" id="{963C60CD-A9BD-483E-A42B-CEA571165DAF}"/>
              </a:ext>
            </a:extLst>
          </p:cNvPr>
          <p:cNvSpPr txBox="1"/>
          <p:nvPr/>
        </p:nvSpPr>
        <p:spPr>
          <a:xfrm>
            <a:off x="428232" y="2963662"/>
            <a:ext cx="3191625" cy="1460700"/>
          </a:xfrm>
          <a:prstGeom prst="rect">
            <a:avLst/>
          </a:prstGeom>
          <a:noFill/>
          <a:ln>
            <a:noFill/>
          </a:ln>
        </p:spPr>
        <p:txBody>
          <a:bodyPr spcFirstLastPara="1" wrap="square" lIns="68569" tIns="68569" rIns="68569" bIns="68569" anchor="t" anchorCtr="0">
            <a:noAutofit/>
          </a:bodyPr>
          <a:lstStyle/>
          <a:p>
            <a:pPr marL="85725">
              <a:lnSpc>
                <a:spcPct val="90000"/>
              </a:lnSpc>
              <a:spcBef>
                <a:spcPts val="750"/>
              </a:spcBef>
            </a:pPr>
            <a:r>
              <a:rPr lang="en-US" sz="900" b="1" dirty="0">
                <a:solidFill>
                  <a:srgbClr val="385623"/>
                </a:solidFill>
                <a:latin typeface="Calibri"/>
                <a:ea typeface="Calibri"/>
                <a:cs typeface="Calibri"/>
                <a:sym typeface="Calibri"/>
              </a:rPr>
              <a:t>ML-Index:</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Z/Morton order cannot be easily learned by ML models.</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Multi-dimensional data should be sorted in an order that can be easily learned.</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Partition and transform the data into one-dimensional values based on distribution-aware reference points.</a:t>
            </a:r>
            <a:endParaRPr sz="1400" dirty="0"/>
          </a:p>
          <a:p>
            <a:pPr marL="557213" lvl="1" indent="-128588">
              <a:lnSpc>
                <a:spcPct val="90000"/>
              </a:lnSpc>
              <a:spcBef>
                <a:spcPts val="375"/>
              </a:spcBef>
              <a:buClr>
                <a:srgbClr val="000000"/>
              </a:buClr>
              <a:buSzPts val="1800"/>
              <a:buFont typeface="Arial"/>
              <a:buChar char="•"/>
            </a:pPr>
            <a:r>
              <a:rPr lang="en-US" sz="1000" dirty="0">
                <a:solidFill>
                  <a:srgbClr val="000000"/>
                </a:solidFill>
                <a:latin typeface="Calibri"/>
                <a:ea typeface="Calibri"/>
                <a:cs typeface="Calibri"/>
                <a:sym typeface="Calibri"/>
              </a:rPr>
              <a:t>Combines the scaled ordering with ML models</a:t>
            </a:r>
            <a:endParaRPr sz="1400" dirty="0"/>
          </a:p>
          <a:p>
            <a:pPr marL="557213" lvl="1" indent="-42863">
              <a:lnSpc>
                <a:spcPct val="90000"/>
              </a:lnSpc>
              <a:spcBef>
                <a:spcPts val="375"/>
              </a:spcBef>
              <a:buClr>
                <a:srgbClr val="000000"/>
              </a:buClr>
              <a:buSzPts val="1800"/>
            </a:pPr>
            <a:endParaRPr sz="800" dirty="0">
              <a:solidFill>
                <a:srgbClr val="000000"/>
              </a:solidFill>
              <a:latin typeface="Calibri"/>
              <a:ea typeface="Calibri"/>
              <a:cs typeface="Calibri"/>
              <a:sym typeface="Calibri"/>
            </a:endParaRPr>
          </a:p>
          <a:p>
            <a:pPr>
              <a:lnSpc>
                <a:spcPct val="115000"/>
              </a:lnSpc>
              <a:buClr>
                <a:srgbClr val="000000"/>
              </a:buClr>
              <a:buSzPts val="1100"/>
            </a:pPr>
            <a:endParaRPr sz="825" dirty="0">
              <a:solidFill>
                <a:srgbClr val="000000"/>
              </a:solidFill>
              <a:latin typeface="Calibri"/>
              <a:ea typeface="Calibri"/>
              <a:cs typeface="Calibri"/>
              <a:sym typeface="Calibri"/>
            </a:endParaRPr>
          </a:p>
        </p:txBody>
      </p:sp>
      <p:grpSp>
        <p:nvGrpSpPr>
          <p:cNvPr id="88" name="Google Shape;1947;p95">
            <a:extLst>
              <a:ext uri="{FF2B5EF4-FFF2-40B4-BE49-F238E27FC236}">
                <a16:creationId xmlns:a16="http://schemas.microsoft.com/office/drawing/2014/main" id="{16F3A87B-C889-4F25-A4DF-2D27EC792F00}"/>
              </a:ext>
            </a:extLst>
          </p:cNvPr>
          <p:cNvGrpSpPr/>
          <p:nvPr/>
        </p:nvGrpSpPr>
        <p:grpSpPr>
          <a:xfrm>
            <a:off x="428232" y="2816176"/>
            <a:ext cx="3180815" cy="1916088"/>
            <a:chOff x="608123" y="4477841"/>
            <a:chExt cx="9957300" cy="5294857"/>
          </a:xfrm>
        </p:grpSpPr>
        <p:sp>
          <p:nvSpPr>
            <p:cNvPr id="89" name="Google Shape;1948;p95">
              <a:extLst>
                <a:ext uri="{FF2B5EF4-FFF2-40B4-BE49-F238E27FC236}">
                  <a16:creationId xmlns:a16="http://schemas.microsoft.com/office/drawing/2014/main" id="{84F0BB8B-A068-43E0-963F-54F96E3E301E}"/>
                </a:ext>
              </a:extLst>
            </p:cNvPr>
            <p:cNvSpPr/>
            <p:nvPr/>
          </p:nvSpPr>
          <p:spPr>
            <a:xfrm>
              <a:off x="608123" y="4885398"/>
              <a:ext cx="9957300" cy="4887300"/>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90" name="Google Shape;1949;p95">
              <a:extLst>
                <a:ext uri="{FF2B5EF4-FFF2-40B4-BE49-F238E27FC236}">
                  <a16:creationId xmlns:a16="http://schemas.microsoft.com/office/drawing/2014/main" id="{DF2F8A14-58C9-46C8-8F73-7E852BF2760C}"/>
                </a:ext>
              </a:extLst>
            </p:cNvPr>
            <p:cNvSpPr txBox="1"/>
            <p:nvPr/>
          </p:nvSpPr>
          <p:spPr>
            <a:xfrm>
              <a:off x="994469" y="4477841"/>
              <a:ext cx="2096400" cy="672900"/>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825" b="1" dirty="0">
                  <a:solidFill>
                    <a:srgbClr val="357975"/>
                  </a:solidFill>
                  <a:latin typeface="Calibri"/>
                  <a:ea typeface="Calibri"/>
                  <a:cs typeface="Calibri"/>
                  <a:sym typeface="Calibri"/>
                </a:rPr>
                <a:t>Core Idea</a:t>
              </a:r>
              <a:endParaRPr sz="825" b="1" u="sng" dirty="0">
                <a:solidFill>
                  <a:srgbClr val="357975"/>
                </a:solidFill>
                <a:latin typeface="Arial"/>
                <a:ea typeface="Arial"/>
                <a:cs typeface="Arial"/>
                <a:sym typeface="Arial"/>
              </a:endParaRPr>
            </a:p>
          </p:txBody>
        </p:sp>
      </p:grpSp>
      <p:sp>
        <p:nvSpPr>
          <p:cNvPr id="91" name="Google Shape;1950;p95">
            <a:extLst>
              <a:ext uri="{FF2B5EF4-FFF2-40B4-BE49-F238E27FC236}">
                <a16:creationId xmlns:a16="http://schemas.microsoft.com/office/drawing/2014/main" id="{E3ADF604-89FF-48F4-80C3-1F03B89789C0}"/>
              </a:ext>
            </a:extLst>
          </p:cNvPr>
          <p:cNvSpPr txBox="1"/>
          <p:nvPr/>
        </p:nvSpPr>
        <p:spPr>
          <a:xfrm>
            <a:off x="436470" y="4927529"/>
            <a:ext cx="4382775" cy="1568301"/>
          </a:xfrm>
          <a:prstGeom prst="rect">
            <a:avLst/>
          </a:prstGeom>
          <a:noFill/>
          <a:ln>
            <a:noFill/>
          </a:ln>
        </p:spPr>
        <p:txBody>
          <a:bodyPr spcFirstLastPara="1" wrap="square" lIns="68569" tIns="68569" rIns="68569" bIns="68569" anchor="t" anchorCtr="0">
            <a:noAutofit/>
          </a:bodyPr>
          <a:lstStyle/>
          <a:p>
            <a:pPr marL="85725">
              <a:lnSpc>
                <a:spcPct val="90000"/>
              </a:lnSpc>
              <a:spcBef>
                <a:spcPts val="750"/>
              </a:spcBef>
            </a:pPr>
            <a:r>
              <a:rPr lang="en-US" sz="825" b="1" dirty="0">
                <a:solidFill>
                  <a:srgbClr val="385623"/>
                </a:solidFill>
                <a:latin typeface="Calibri"/>
                <a:ea typeface="Calibri"/>
                <a:cs typeface="Calibri"/>
                <a:sym typeface="Calibri"/>
              </a:rPr>
              <a:t>Offset Method:</a:t>
            </a:r>
            <a:endParaRPr sz="1350" dirty="0"/>
          </a:p>
          <a:p>
            <a:pPr marL="557213" lvl="1" indent="-128588">
              <a:lnSpc>
                <a:spcPct val="90000"/>
              </a:lnSpc>
              <a:spcBef>
                <a:spcPts val="375"/>
              </a:spcBef>
              <a:buClr>
                <a:srgbClr val="000000"/>
              </a:buClr>
              <a:buSzPts val="1800"/>
              <a:buFont typeface="Arial"/>
              <a:buChar char="•"/>
            </a:pPr>
            <a:r>
              <a:rPr lang="en-US" sz="900" i="1" dirty="0">
                <a:solidFill>
                  <a:srgbClr val="000000"/>
                </a:solidFill>
                <a:latin typeface="Calibri"/>
                <a:ea typeface="Calibri"/>
                <a:cs typeface="Calibri"/>
                <a:sym typeface="Calibri"/>
              </a:rPr>
              <a:t>m</a:t>
            </a:r>
            <a:r>
              <a:rPr lang="en-US" sz="900" dirty="0">
                <a:solidFill>
                  <a:srgbClr val="000000"/>
                </a:solidFill>
                <a:latin typeface="Calibri"/>
                <a:ea typeface="Calibri"/>
                <a:cs typeface="Calibri"/>
                <a:sym typeface="Calibri"/>
              </a:rPr>
              <a:t> reference points </a:t>
            </a:r>
            <a:r>
              <a:rPr lang="en-US" sz="900" i="1" dirty="0">
                <a:solidFill>
                  <a:srgbClr val="000000"/>
                </a:solidFill>
                <a:latin typeface="Calibri"/>
                <a:ea typeface="Calibri"/>
                <a:cs typeface="Calibri"/>
                <a:sym typeface="Calibri"/>
              </a:rPr>
              <a:t>Oi</a:t>
            </a:r>
            <a:r>
              <a:rPr lang="en-US" sz="900" dirty="0">
                <a:solidFill>
                  <a:srgbClr val="000000"/>
                </a:solidFill>
                <a:latin typeface="Calibri"/>
                <a:ea typeface="Calibri"/>
                <a:cs typeface="Calibri"/>
                <a:sym typeface="Calibri"/>
              </a:rPr>
              <a:t> are chosen each can be thought as a centroid of the data partition </a:t>
            </a:r>
            <a:r>
              <a:rPr lang="en-US" sz="900" i="1" dirty="0">
                <a:solidFill>
                  <a:srgbClr val="000000"/>
                </a:solidFill>
                <a:latin typeface="Calibri"/>
                <a:ea typeface="Calibri"/>
                <a:cs typeface="Calibri"/>
                <a:sym typeface="Calibri"/>
              </a:rPr>
              <a:t>Pi</a:t>
            </a:r>
            <a:r>
              <a:rPr lang="en-US" sz="900" dirty="0">
                <a:solidFill>
                  <a:srgbClr val="000000"/>
                </a:solidFill>
                <a:latin typeface="Calibri"/>
                <a:ea typeface="Calibri"/>
                <a:cs typeface="Calibri"/>
                <a:sym typeface="Calibri"/>
              </a:rPr>
              <a:t>.</a:t>
            </a:r>
            <a:endParaRPr sz="1350" dirty="0"/>
          </a:p>
          <a:p>
            <a:pPr marL="557213" lvl="1"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The closest reference points of </a:t>
            </a:r>
            <a:r>
              <a:rPr lang="en-US" sz="900" i="1" dirty="0">
                <a:solidFill>
                  <a:srgbClr val="000000"/>
                </a:solidFill>
                <a:latin typeface="Calibri"/>
                <a:ea typeface="Calibri"/>
                <a:cs typeface="Calibri"/>
                <a:sym typeface="Calibri"/>
              </a:rPr>
              <a:t>Oi</a:t>
            </a:r>
            <a:r>
              <a:rPr lang="en-US" sz="900" dirty="0">
                <a:solidFill>
                  <a:srgbClr val="000000"/>
                </a:solidFill>
                <a:latin typeface="Calibri"/>
                <a:ea typeface="Calibri"/>
                <a:cs typeface="Calibri"/>
                <a:sym typeface="Calibri"/>
              </a:rPr>
              <a:t> are used to build the partition </a:t>
            </a:r>
            <a:r>
              <a:rPr lang="en-US" sz="900" i="1" dirty="0">
                <a:solidFill>
                  <a:srgbClr val="000000"/>
                </a:solidFill>
                <a:latin typeface="Calibri"/>
                <a:ea typeface="Calibri"/>
                <a:cs typeface="Calibri"/>
                <a:sym typeface="Calibri"/>
              </a:rPr>
              <a:t>Pi</a:t>
            </a:r>
            <a:r>
              <a:rPr lang="en-US" sz="900" dirty="0">
                <a:solidFill>
                  <a:srgbClr val="000000"/>
                </a:solidFill>
                <a:latin typeface="Calibri"/>
                <a:ea typeface="Calibri"/>
                <a:cs typeface="Calibri"/>
                <a:sym typeface="Calibri"/>
              </a:rPr>
              <a:t>.</a:t>
            </a:r>
            <a:endParaRPr sz="1350" dirty="0"/>
          </a:p>
          <a:p>
            <a:pPr marL="557213" lvl="1"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The minimal distance of a point to the reference points is </a:t>
            </a:r>
            <a:r>
              <a:rPr lang="en-US" sz="900" i="1" dirty="0">
                <a:solidFill>
                  <a:srgbClr val="000000"/>
                </a:solidFill>
                <a:latin typeface="Calibri"/>
                <a:ea typeface="Calibri"/>
                <a:cs typeface="Calibri"/>
                <a:sym typeface="Calibri"/>
              </a:rPr>
              <a:t>d</a:t>
            </a:r>
            <a:r>
              <a:rPr lang="en-US" sz="825" i="1" dirty="0">
                <a:solidFill>
                  <a:srgbClr val="000000"/>
                </a:solidFill>
                <a:latin typeface="Calibri"/>
                <a:ea typeface="Calibri"/>
                <a:cs typeface="Calibri"/>
                <a:sym typeface="Calibri"/>
              </a:rPr>
              <a:t>l</a:t>
            </a:r>
            <a:endParaRPr sz="900" b="1" dirty="0">
              <a:solidFill>
                <a:srgbClr val="385623"/>
              </a:solidFill>
              <a:latin typeface="Calibri"/>
              <a:ea typeface="Calibri"/>
              <a:cs typeface="Calibri"/>
              <a:sym typeface="Calibri"/>
            </a:endParaRPr>
          </a:p>
          <a:p>
            <a:pPr marL="557213" lvl="1"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Scaled value = </a:t>
            </a:r>
            <a:r>
              <a:rPr lang="en-US" sz="900" i="1" dirty="0" err="1">
                <a:solidFill>
                  <a:srgbClr val="000000"/>
                </a:solidFill>
                <a:latin typeface="Calibri"/>
                <a:ea typeface="Calibri"/>
                <a:cs typeface="Calibri"/>
                <a:sym typeface="Calibri"/>
              </a:rPr>
              <a:t>offset</a:t>
            </a:r>
            <a:r>
              <a:rPr lang="en-US" sz="675" i="1" dirty="0" err="1">
                <a:solidFill>
                  <a:srgbClr val="000000"/>
                </a:solidFill>
                <a:latin typeface="Calibri"/>
                <a:ea typeface="Calibri"/>
                <a:cs typeface="Calibri"/>
                <a:sym typeface="Calibri"/>
              </a:rPr>
              <a:t>i</a:t>
            </a:r>
            <a:r>
              <a:rPr lang="en-US" sz="900" i="1" dirty="0">
                <a:solidFill>
                  <a:srgbClr val="000000"/>
                </a:solidFill>
                <a:latin typeface="Calibri"/>
                <a:ea typeface="Calibri"/>
                <a:cs typeface="Calibri"/>
                <a:sym typeface="Calibri"/>
              </a:rPr>
              <a:t> + </a:t>
            </a:r>
            <a:r>
              <a:rPr lang="en-US" sz="900" i="1" dirty="0" err="1">
                <a:solidFill>
                  <a:srgbClr val="000000"/>
                </a:solidFill>
                <a:latin typeface="Calibri"/>
                <a:ea typeface="Calibri"/>
                <a:cs typeface="Calibri"/>
                <a:sym typeface="Calibri"/>
              </a:rPr>
              <a:t>dist</a:t>
            </a:r>
            <a:r>
              <a:rPr lang="en-US" sz="900" i="1" dirty="0">
                <a:solidFill>
                  <a:srgbClr val="000000"/>
                </a:solidFill>
                <a:latin typeface="Calibri"/>
                <a:ea typeface="Calibri"/>
                <a:cs typeface="Calibri"/>
                <a:sym typeface="Calibri"/>
              </a:rPr>
              <a:t>(O</a:t>
            </a:r>
            <a:r>
              <a:rPr lang="en-US" sz="750" i="1" dirty="0">
                <a:solidFill>
                  <a:srgbClr val="000000"/>
                </a:solidFill>
                <a:latin typeface="Calibri"/>
                <a:ea typeface="Calibri"/>
                <a:cs typeface="Calibri"/>
                <a:sym typeface="Calibri"/>
              </a:rPr>
              <a:t>i</a:t>
            </a:r>
            <a:r>
              <a:rPr lang="en-US" sz="900" i="1" dirty="0">
                <a:solidFill>
                  <a:srgbClr val="000000"/>
                </a:solidFill>
                <a:latin typeface="Calibri"/>
                <a:ea typeface="Calibri"/>
                <a:cs typeface="Calibri"/>
                <a:sym typeface="Calibri"/>
              </a:rPr>
              <a:t>, d</a:t>
            </a:r>
            <a:r>
              <a:rPr lang="en-US" sz="825" i="1" dirty="0">
                <a:solidFill>
                  <a:srgbClr val="000000"/>
                </a:solidFill>
                <a:latin typeface="Calibri"/>
                <a:ea typeface="Calibri"/>
                <a:cs typeface="Calibri"/>
                <a:sym typeface="Calibri"/>
              </a:rPr>
              <a:t>l</a:t>
            </a:r>
            <a:r>
              <a:rPr lang="en-US" sz="900" i="1" dirty="0">
                <a:solidFill>
                  <a:srgbClr val="000000"/>
                </a:solidFill>
                <a:latin typeface="Calibri"/>
                <a:ea typeface="Calibri"/>
                <a:cs typeface="Calibri"/>
                <a:sym typeface="Calibri"/>
              </a:rPr>
              <a:t>) </a:t>
            </a:r>
            <a:endParaRPr sz="1350" dirty="0"/>
          </a:p>
          <a:p>
            <a:pPr marL="557213" lvl="8"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For reference points </a:t>
            </a:r>
            <a:r>
              <a:rPr lang="en-US" sz="900" i="1" dirty="0">
                <a:solidFill>
                  <a:srgbClr val="000000"/>
                </a:solidFill>
                <a:latin typeface="Calibri"/>
                <a:ea typeface="Calibri"/>
                <a:cs typeface="Calibri"/>
                <a:sym typeface="Calibri"/>
              </a:rPr>
              <a:t>O</a:t>
            </a:r>
            <a:r>
              <a:rPr lang="en-US" sz="825" i="1" dirty="0">
                <a:solidFill>
                  <a:srgbClr val="000000"/>
                </a:solidFill>
                <a:latin typeface="Calibri"/>
                <a:ea typeface="Calibri"/>
                <a:cs typeface="Calibri"/>
                <a:sym typeface="Calibri"/>
              </a:rPr>
              <a:t>1</a:t>
            </a:r>
            <a:r>
              <a:rPr lang="en-US" sz="900" i="1" dirty="0">
                <a:solidFill>
                  <a:srgbClr val="000000"/>
                </a:solidFill>
                <a:latin typeface="Calibri"/>
                <a:ea typeface="Calibri"/>
                <a:cs typeface="Calibri"/>
                <a:sym typeface="Calibri"/>
              </a:rPr>
              <a:t>, O</a:t>
            </a:r>
            <a:r>
              <a:rPr lang="en-US" sz="825" i="1" dirty="0">
                <a:solidFill>
                  <a:srgbClr val="000000"/>
                </a:solidFill>
                <a:latin typeface="Calibri"/>
                <a:ea typeface="Calibri"/>
                <a:cs typeface="Calibri"/>
                <a:sym typeface="Calibri"/>
              </a:rPr>
              <a:t>2</a:t>
            </a:r>
            <a:r>
              <a:rPr lang="en-US" sz="900" i="1" dirty="0">
                <a:solidFill>
                  <a:srgbClr val="000000"/>
                </a:solidFill>
                <a:latin typeface="Calibri"/>
                <a:ea typeface="Calibri"/>
                <a:cs typeface="Calibri"/>
                <a:sym typeface="Calibri"/>
              </a:rPr>
              <a:t>,…Om </a:t>
            </a:r>
            <a:r>
              <a:rPr lang="en-US" sz="900" dirty="0">
                <a:solidFill>
                  <a:srgbClr val="000000"/>
                </a:solidFill>
                <a:latin typeface="Calibri"/>
                <a:ea typeface="Calibri"/>
                <a:cs typeface="Calibri"/>
                <a:sym typeface="Calibri"/>
              </a:rPr>
              <a:t>and their partitions </a:t>
            </a:r>
            <a:r>
              <a:rPr lang="en-US" sz="900" i="1" dirty="0">
                <a:solidFill>
                  <a:srgbClr val="000000"/>
                </a:solidFill>
                <a:latin typeface="Calibri"/>
                <a:ea typeface="Calibri"/>
                <a:cs typeface="Calibri"/>
                <a:sym typeface="Calibri"/>
              </a:rPr>
              <a:t>P</a:t>
            </a:r>
            <a:r>
              <a:rPr lang="en-US" sz="825" i="1" dirty="0">
                <a:solidFill>
                  <a:srgbClr val="000000"/>
                </a:solidFill>
                <a:latin typeface="Calibri"/>
                <a:ea typeface="Calibri"/>
                <a:cs typeface="Calibri"/>
                <a:sym typeface="Calibri"/>
              </a:rPr>
              <a:t>1</a:t>
            </a:r>
            <a:r>
              <a:rPr lang="en-US" sz="900" i="1" dirty="0">
                <a:solidFill>
                  <a:srgbClr val="000000"/>
                </a:solidFill>
                <a:latin typeface="Calibri"/>
                <a:ea typeface="Calibri"/>
                <a:cs typeface="Calibri"/>
                <a:sym typeface="Calibri"/>
              </a:rPr>
              <a:t>,P</a:t>
            </a:r>
            <a:r>
              <a:rPr lang="en-US" sz="825" i="1" dirty="0">
                <a:solidFill>
                  <a:srgbClr val="000000"/>
                </a:solidFill>
                <a:latin typeface="Calibri"/>
                <a:ea typeface="Calibri"/>
                <a:cs typeface="Calibri"/>
                <a:sym typeface="Calibri"/>
              </a:rPr>
              <a:t>2</a:t>
            </a:r>
            <a:r>
              <a:rPr lang="en-US" sz="900" i="1" dirty="0">
                <a:solidFill>
                  <a:srgbClr val="000000"/>
                </a:solidFill>
                <a:latin typeface="Calibri"/>
                <a:ea typeface="Calibri"/>
                <a:cs typeface="Calibri"/>
                <a:sym typeface="Calibri"/>
              </a:rPr>
              <a:t>,…Pm</a:t>
            </a:r>
            <a:r>
              <a:rPr lang="en-US" sz="900" dirty="0">
                <a:solidFill>
                  <a:srgbClr val="000000"/>
                </a:solidFill>
                <a:latin typeface="Calibri"/>
                <a:ea typeface="Calibri"/>
                <a:cs typeface="Calibri"/>
                <a:sym typeface="Calibri"/>
              </a:rPr>
              <a:t>,</a:t>
            </a:r>
            <a:endParaRPr sz="1350" dirty="0"/>
          </a:p>
          <a:p>
            <a:pPr marL="557213" lvl="3" indent="-128588">
              <a:lnSpc>
                <a:spcPct val="90000"/>
              </a:lnSpc>
              <a:spcBef>
                <a:spcPts val="375"/>
              </a:spcBef>
              <a:buClr>
                <a:srgbClr val="000000"/>
              </a:buClr>
              <a:buSzPts val="1800"/>
              <a:buFont typeface="Arial"/>
              <a:buChar char="•"/>
            </a:pPr>
            <a:r>
              <a:rPr lang="en-US" sz="900" dirty="0">
                <a:solidFill>
                  <a:srgbClr val="000000"/>
                </a:solidFill>
                <a:latin typeface="Calibri"/>
                <a:ea typeface="Calibri"/>
                <a:cs typeface="Calibri"/>
                <a:sym typeface="Calibri"/>
              </a:rPr>
              <a:t>r: The maximal distance from </a:t>
            </a:r>
            <a:r>
              <a:rPr lang="en-US" sz="900" i="1" dirty="0" err="1">
                <a:solidFill>
                  <a:srgbClr val="000000"/>
                </a:solidFill>
                <a:latin typeface="Calibri"/>
                <a:ea typeface="Calibri"/>
                <a:cs typeface="Calibri"/>
                <a:sym typeface="Calibri"/>
              </a:rPr>
              <a:t>Oj</a:t>
            </a:r>
            <a:r>
              <a:rPr lang="en-US" sz="900" dirty="0">
                <a:solidFill>
                  <a:srgbClr val="000000"/>
                </a:solidFill>
                <a:latin typeface="Calibri"/>
                <a:ea typeface="Calibri"/>
                <a:cs typeface="Calibri"/>
                <a:sym typeface="Calibri"/>
              </a:rPr>
              <a:t> to the points in partition </a:t>
            </a:r>
            <a:r>
              <a:rPr lang="en-US" sz="900" i="1" dirty="0" err="1">
                <a:solidFill>
                  <a:srgbClr val="000000"/>
                </a:solidFill>
                <a:latin typeface="Calibri"/>
                <a:ea typeface="Calibri"/>
                <a:cs typeface="Calibri"/>
                <a:sym typeface="Calibri"/>
              </a:rPr>
              <a:t>Pj</a:t>
            </a:r>
            <a:endParaRPr sz="900" i="1" dirty="0">
              <a:solidFill>
                <a:srgbClr val="000000"/>
              </a:solidFill>
              <a:latin typeface="Calibri"/>
              <a:ea typeface="Calibri"/>
              <a:cs typeface="Calibri"/>
              <a:sym typeface="Calibri"/>
            </a:endParaRPr>
          </a:p>
          <a:p>
            <a:pPr>
              <a:lnSpc>
                <a:spcPct val="115000"/>
              </a:lnSpc>
              <a:buClr>
                <a:srgbClr val="000000"/>
              </a:buClr>
              <a:buSzPts val="1100"/>
            </a:pPr>
            <a:endParaRPr sz="825" dirty="0">
              <a:solidFill>
                <a:srgbClr val="000000"/>
              </a:solidFill>
              <a:latin typeface="Calibri"/>
              <a:ea typeface="Calibri"/>
              <a:cs typeface="Calibri"/>
              <a:sym typeface="Calibri"/>
            </a:endParaRPr>
          </a:p>
        </p:txBody>
      </p:sp>
      <p:grpSp>
        <p:nvGrpSpPr>
          <p:cNvPr id="92" name="Google Shape;1951;p95">
            <a:extLst>
              <a:ext uri="{FF2B5EF4-FFF2-40B4-BE49-F238E27FC236}">
                <a16:creationId xmlns:a16="http://schemas.microsoft.com/office/drawing/2014/main" id="{25A4EC80-5295-4564-8EB8-42462822CF6D}"/>
              </a:ext>
            </a:extLst>
          </p:cNvPr>
          <p:cNvGrpSpPr/>
          <p:nvPr/>
        </p:nvGrpSpPr>
        <p:grpSpPr>
          <a:xfrm>
            <a:off x="428232" y="4773781"/>
            <a:ext cx="4568160" cy="1674469"/>
            <a:chOff x="1409006" y="4672721"/>
            <a:chExt cx="9957300" cy="4692772"/>
          </a:xfrm>
        </p:grpSpPr>
        <p:sp>
          <p:nvSpPr>
            <p:cNvPr id="93" name="Google Shape;1952;p95">
              <a:extLst>
                <a:ext uri="{FF2B5EF4-FFF2-40B4-BE49-F238E27FC236}">
                  <a16:creationId xmlns:a16="http://schemas.microsoft.com/office/drawing/2014/main" id="{AA5F00FF-91A3-44C8-B64F-71620E8B47C4}"/>
                </a:ext>
              </a:extLst>
            </p:cNvPr>
            <p:cNvSpPr/>
            <p:nvPr/>
          </p:nvSpPr>
          <p:spPr>
            <a:xfrm>
              <a:off x="1409006" y="5080293"/>
              <a:ext cx="9957300" cy="4285200"/>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94" name="Google Shape;1953;p95">
              <a:extLst>
                <a:ext uri="{FF2B5EF4-FFF2-40B4-BE49-F238E27FC236}">
                  <a16:creationId xmlns:a16="http://schemas.microsoft.com/office/drawing/2014/main" id="{880D51BA-706B-4E1A-BDB5-173D1C418E28}"/>
                </a:ext>
              </a:extLst>
            </p:cNvPr>
            <p:cNvSpPr txBox="1"/>
            <p:nvPr/>
          </p:nvSpPr>
          <p:spPr>
            <a:xfrm>
              <a:off x="1979561" y="4672721"/>
              <a:ext cx="2056500" cy="672900"/>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825" b="1">
                  <a:solidFill>
                    <a:srgbClr val="357975"/>
                  </a:solidFill>
                  <a:latin typeface="Calibri"/>
                  <a:ea typeface="Calibri"/>
                  <a:cs typeface="Calibri"/>
                  <a:sym typeface="Calibri"/>
                </a:rPr>
                <a:t>Efficient Scaling</a:t>
              </a:r>
              <a:endParaRPr sz="825" b="1" u="sng">
                <a:solidFill>
                  <a:srgbClr val="357975"/>
                </a:solidFill>
                <a:latin typeface="Arial"/>
                <a:ea typeface="Arial"/>
                <a:cs typeface="Arial"/>
                <a:sym typeface="Arial"/>
              </a:endParaRPr>
            </a:p>
          </p:txBody>
        </p:sp>
      </p:grpSp>
      <p:graphicFrame>
        <p:nvGraphicFramePr>
          <p:cNvPr id="95" name="Google Shape;1901;p95">
            <a:extLst>
              <a:ext uri="{FF2B5EF4-FFF2-40B4-BE49-F238E27FC236}">
                <a16:creationId xmlns:a16="http://schemas.microsoft.com/office/drawing/2014/main" id="{69C071CA-EE83-4A98-92BB-73CEF267B87C}"/>
              </a:ext>
            </a:extLst>
          </p:cNvPr>
          <p:cNvGraphicFramePr/>
          <p:nvPr/>
        </p:nvGraphicFramePr>
        <p:xfrm>
          <a:off x="5160581" y="4645581"/>
          <a:ext cx="3489278" cy="281948"/>
        </p:xfrm>
        <a:graphic>
          <a:graphicData uri="http://schemas.openxmlformats.org/drawingml/2006/table">
            <a:tbl>
              <a:tblPr firstRow="1" bandRow="1">
                <a:noFill/>
              </a:tblPr>
              <a:tblGrid>
                <a:gridCol w="268406">
                  <a:extLst>
                    <a:ext uri="{9D8B030D-6E8A-4147-A177-3AD203B41FA5}">
                      <a16:colId xmlns:a16="http://schemas.microsoft.com/office/drawing/2014/main" val="20000"/>
                    </a:ext>
                  </a:extLst>
                </a:gridCol>
                <a:gridCol w="268406">
                  <a:extLst>
                    <a:ext uri="{9D8B030D-6E8A-4147-A177-3AD203B41FA5}">
                      <a16:colId xmlns:a16="http://schemas.microsoft.com/office/drawing/2014/main" val="20001"/>
                    </a:ext>
                  </a:extLst>
                </a:gridCol>
                <a:gridCol w="268406">
                  <a:extLst>
                    <a:ext uri="{9D8B030D-6E8A-4147-A177-3AD203B41FA5}">
                      <a16:colId xmlns:a16="http://schemas.microsoft.com/office/drawing/2014/main" val="20002"/>
                    </a:ext>
                  </a:extLst>
                </a:gridCol>
                <a:gridCol w="268406">
                  <a:extLst>
                    <a:ext uri="{9D8B030D-6E8A-4147-A177-3AD203B41FA5}">
                      <a16:colId xmlns:a16="http://schemas.microsoft.com/office/drawing/2014/main" val="20003"/>
                    </a:ext>
                  </a:extLst>
                </a:gridCol>
                <a:gridCol w="268406">
                  <a:extLst>
                    <a:ext uri="{9D8B030D-6E8A-4147-A177-3AD203B41FA5}">
                      <a16:colId xmlns:a16="http://schemas.microsoft.com/office/drawing/2014/main" val="20004"/>
                    </a:ext>
                  </a:extLst>
                </a:gridCol>
                <a:gridCol w="268406">
                  <a:extLst>
                    <a:ext uri="{9D8B030D-6E8A-4147-A177-3AD203B41FA5}">
                      <a16:colId xmlns:a16="http://schemas.microsoft.com/office/drawing/2014/main" val="20005"/>
                    </a:ext>
                  </a:extLst>
                </a:gridCol>
                <a:gridCol w="268406">
                  <a:extLst>
                    <a:ext uri="{9D8B030D-6E8A-4147-A177-3AD203B41FA5}">
                      <a16:colId xmlns:a16="http://schemas.microsoft.com/office/drawing/2014/main" val="20006"/>
                    </a:ext>
                  </a:extLst>
                </a:gridCol>
                <a:gridCol w="268406">
                  <a:extLst>
                    <a:ext uri="{9D8B030D-6E8A-4147-A177-3AD203B41FA5}">
                      <a16:colId xmlns:a16="http://schemas.microsoft.com/office/drawing/2014/main" val="20007"/>
                    </a:ext>
                  </a:extLst>
                </a:gridCol>
                <a:gridCol w="268406">
                  <a:extLst>
                    <a:ext uri="{9D8B030D-6E8A-4147-A177-3AD203B41FA5}">
                      <a16:colId xmlns:a16="http://schemas.microsoft.com/office/drawing/2014/main" val="20008"/>
                    </a:ext>
                  </a:extLst>
                </a:gridCol>
                <a:gridCol w="268406">
                  <a:extLst>
                    <a:ext uri="{9D8B030D-6E8A-4147-A177-3AD203B41FA5}">
                      <a16:colId xmlns:a16="http://schemas.microsoft.com/office/drawing/2014/main" val="20009"/>
                    </a:ext>
                  </a:extLst>
                </a:gridCol>
                <a:gridCol w="268406">
                  <a:extLst>
                    <a:ext uri="{9D8B030D-6E8A-4147-A177-3AD203B41FA5}">
                      <a16:colId xmlns:a16="http://schemas.microsoft.com/office/drawing/2014/main" val="20010"/>
                    </a:ext>
                  </a:extLst>
                </a:gridCol>
                <a:gridCol w="268406">
                  <a:extLst>
                    <a:ext uri="{9D8B030D-6E8A-4147-A177-3AD203B41FA5}">
                      <a16:colId xmlns:a16="http://schemas.microsoft.com/office/drawing/2014/main" val="20011"/>
                    </a:ext>
                  </a:extLst>
                </a:gridCol>
                <a:gridCol w="268406">
                  <a:extLst>
                    <a:ext uri="{9D8B030D-6E8A-4147-A177-3AD203B41FA5}">
                      <a16:colId xmlns:a16="http://schemas.microsoft.com/office/drawing/2014/main" val="20012"/>
                    </a:ext>
                  </a:extLst>
                </a:gridCol>
              </a:tblGrid>
              <a:tr h="274328">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lnR w="12700" cap="flat" cmpd="sng">
                      <a:solidFill>
                        <a:schemeClr val="dk1"/>
                      </a:solidFill>
                      <a:prstDash val="solid"/>
                      <a:round/>
                      <a:headEnd type="none" w="sm" len="sm"/>
                      <a:tailEnd type="none" w="sm" len="sm"/>
                    </a:lnR>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lnL w="12700" cap="flat" cmpd="sng">
                      <a:solidFill>
                        <a:schemeClr val="dk1"/>
                      </a:solidFill>
                      <a:prstDash val="solid"/>
                      <a:round/>
                      <a:headEnd type="none" w="sm" len="sm"/>
                      <a:tailEnd type="none" w="sm" len="sm"/>
                    </a:lnL>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accent5"/>
                        </a:solidFill>
                      </a:endParaRPr>
                    </a:p>
                  </a:txBody>
                  <a:tcPr marL="68588" marR="68588" marT="34294" marB="34294">
                    <a:solidFill>
                      <a:srgbClr val="C4E0B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extLst>
                  <a:ext uri="{0D108BD9-81ED-4DB2-BD59-A6C34878D82A}">
                    <a16:rowId xmlns:a16="http://schemas.microsoft.com/office/drawing/2014/main" val="10000"/>
                  </a:ext>
                </a:extLst>
              </a:tr>
            </a:tbl>
          </a:graphicData>
        </a:graphic>
      </p:graphicFrame>
      <p:sp>
        <p:nvSpPr>
          <p:cNvPr id="96" name="Google Shape;1902;p95">
            <a:extLst>
              <a:ext uri="{FF2B5EF4-FFF2-40B4-BE49-F238E27FC236}">
                <a16:creationId xmlns:a16="http://schemas.microsoft.com/office/drawing/2014/main" id="{334DBF51-398D-4247-9FC0-AA34AE0A097C}"/>
              </a:ext>
            </a:extLst>
          </p:cNvPr>
          <p:cNvSpPr/>
          <p:nvPr/>
        </p:nvSpPr>
        <p:spPr>
          <a:xfrm>
            <a:off x="4571164" y="3187533"/>
            <a:ext cx="991350" cy="96525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dk1"/>
              </a:solidFill>
              <a:latin typeface="Calibri"/>
              <a:ea typeface="Calibri"/>
              <a:cs typeface="Calibri"/>
              <a:sym typeface="Calibri"/>
            </a:endParaRPr>
          </a:p>
        </p:txBody>
      </p:sp>
      <p:grpSp>
        <p:nvGrpSpPr>
          <p:cNvPr id="97" name="Google Shape;1903;p95">
            <a:extLst>
              <a:ext uri="{FF2B5EF4-FFF2-40B4-BE49-F238E27FC236}">
                <a16:creationId xmlns:a16="http://schemas.microsoft.com/office/drawing/2014/main" id="{96A37CD9-CAE8-4F8E-AAB0-738E7652964E}"/>
              </a:ext>
            </a:extLst>
          </p:cNvPr>
          <p:cNvGrpSpPr/>
          <p:nvPr/>
        </p:nvGrpSpPr>
        <p:grpSpPr>
          <a:xfrm>
            <a:off x="3737138" y="3347301"/>
            <a:ext cx="746828" cy="725859"/>
            <a:chOff x="2510478" y="3820176"/>
            <a:chExt cx="1396200" cy="1191300"/>
          </a:xfrm>
        </p:grpSpPr>
        <p:sp>
          <p:nvSpPr>
            <p:cNvPr id="98" name="Google Shape;1904;p95">
              <a:extLst>
                <a:ext uri="{FF2B5EF4-FFF2-40B4-BE49-F238E27FC236}">
                  <a16:creationId xmlns:a16="http://schemas.microsoft.com/office/drawing/2014/main" id="{4B43FB2A-465E-4F69-B39F-5C45E90CEA60}"/>
                </a:ext>
              </a:extLst>
            </p:cNvPr>
            <p:cNvSpPr/>
            <p:nvPr/>
          </p:nvSpPr>
          <p:spPr>
            <a:xfrm>
              <a:off x="2510478" y="3820176"/>
              <a:ext cx="1396200" cy="11913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dk1"/>
                </a:solidFill>
                <a:latin typeface="Calibri"/>
                <a:ea typeface="Calibri"/>
                <a:cs typeface="Calibri"/>
                <a:sym typeface="Calibri"/>
              </a:endParaRPr>
            </a:p>
          </p:txBody>
        </p:sp>
        <p:sp>
          <p:nvSpPr>
            <p:cNvPr id="99" name="Google Shape;1905;p95">
              <a:extLst>
                <a:ext uri="{FF2B5EF4-FFF2-40B4-BE49-F238E27FC236}">
                  <a16:creationId xmlns:a16="http://schemas.microsoft.com/office/drawing/2014/main" id="{C345343D-C97C-4B8D-8DB8-996ECD4F2F2E}"/>
                </a:ext>
              </a:extLst>
            </p:cNvPr>
            <p:cNvSpPr/>
            <p:nvPr/>
          </p:nvSpPr>
          <p:spPr>
            <a:xfrm>
              <a:off x="3130375" y="4319884"/>
              <a:ext cx="156600" cy="1545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0" name="Google Shape;1906;p95">
              <a:extLst>
                <a:ext uri="{FF2B5EF4-FFF2-40B4-BE49-F238E27FC236}">
                  <a16:creationId xmlns:a16="http://schemas.microsoft.com/office/drawing/2014/main" id="{DA5E0388-71E7-4E59-B3F4-2D30C545447F}"/>
                </a:ext>
              </a:extLst>
            </p:cNvPr>
            <p:cNvSpPr/>
            <p:nvPr/>
          </p:nvSpPr>
          <p:spPr>
            <a:xfrm>
              <a:off x="2705089" y="4062883"/>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1" name="Google Shape;1907;p95">
              <a:extLst>
                <a:ext uri="{FF2B5EF4-FFF2-40B4-BE49-F238E27FC236}">
                  <a16:creationId xmlns:a16="http://schemas.microsoft.com/office/drawing/2014/main" id="{9E2EF568-EB18-4AF0-A09E-B52016DDFC81}"/>
                </a:ext>
              </a:extLst>
            </p:cNvPr>
            <p:cNvSpPr/>
            <p:nvPr/>
          </p:nvSpPr>
          <p:spPr>
            <a:xfrm>
              <a:off x="2664935" y="4481386"/>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accent2"/>
                </a:solidFill>
                <a:latin typeface="Calibri"/>
                <a:ea typeface="Calibri"/>
                <a:cs typeface="Calibri"/>
                <a:sym typeface="Calibri"/>
              </a:endParaRPr>
            </a:p>
          </p:txBody>
        </p:sp>
        <p:sp>
          <p:nvSpPr>
            <p:cNvPr id="102" name="Google Shape;1908;p95">
              <a:extLst>
                <a:ext uri="{FF2B5EF4-FFF2-40B4-BE49-F238E27FC236}">
                  <a16:creationId xmlns:a16="http://schemas.microsoft.com/office/drawing/2014/main" id="{CBB2BEBC-D7BA-4970-AA1F-616A3B68A153}"/>
                </a:ext>
              </a:extLst>
            </p:cNvPr>
            <p:cNvSpPr/>
            <p:nvPr/>
          </p:nvSpPr>
          <p:spPr>
            <a:xfrm>
              <a:off x="3138609" y="4764221"/>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3" name="Google Shape;1909;p95">
              <a:extLst>
                <a:ext uri="{FF2B5EF4-FFF2-40B4-BE49-F238E27FC236}">
                  <a16:creationId xmlns:a16="http://schemas.microsoft.com/office/drawing/2014/main" id="{2B7AAA8C-6D1D-40F1-B7F1-CC1154F6F3F7}"/>
                </a:ext>
              </a:extLst>
            </p:cNvPr>
            <p:cNvSpPr/>
            <p:nvPr/>
          </p:nvSpPr>
          <p:spPr>
            <a:xfrm>
              <a:off x="2996503" y="3901482"/>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4" name="Google Shape;1910;p95">
              <a:extLst>
                <a:ext uri="{FF2B5EF4-FFF2-40B4-BE49-F238E27FC236}">
                  <a16:creationId xmlns:a16="http://schemas.microsoft.com/office/drawing/2014/main" id="{41A3BAA0-93D0-4C13-8052-C6DAC15234CF}"/>
                </a:ext>
              </a:extLst>
            </p:cNvPr>
            <p:cNvSpPr/>
            <p:nvPr/>
          </p:nvSpPr>
          <p:spPr>
            <a:xfrm>
              <a:off x="3433107" y="3978681"/>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5" name="Google Shape;1911;p95">
              <a:extLst>
                <a:ext uri="{FF2B5EF4-FFF2-40B4-BE49-F238E27FC236}">
                  <a16:creationId xmlns:a16="http://schemas.microsoft.com/office/drawing/2014/main" id="{CD8081BA-0E9E-4A0B-B66A-7C6B34B93ADF}"/>
                </a:ext>
              </a:extLst>
            </p:cNvPr>
            <p:cNvSpPr/>
            <p:nvPr/>
          </p:nvSpPr>
          <p:spPr>
            <a:xfrm>
              <a:off x="3544327" y="4492161"/>
              <a:ext cx="156600" cy="15450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6" name="Google Shape;1912;p95">
              <a:extLst>
                <a:ext uri="{FF2B5EF4-FFF2-40B4-BE49-F238E27FC236}">
                  <a16:creationId xmlns:a16="http://schemas.microsoft.com/office/drawing/2014/main" id="{F5241C1B-3860-4E0A-A4DF-26C9AE9BF5A7}"/>
                </a:ext>
              </a:extLst>
            </p:cNvPr>
            <p:cNvSpPr txBox="1"/>
            <p:nvPr/>
          </p:nvSpPr>
          <p:spPr>
            <a:xfrm>
              <a:off x="3243640" y="4221823"/>
              <a:ext cx="473700" cy="338700"/>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sz="750">
                  <a:solidFill>
                    <a:schemeClr val="dk1"/>
                  </a:solidFill>
                  <a:latin typeface="Calibri"/>
                  <a:ea typeface="Calibri"/>
                  <a:cs typeface="Calibri"/>
                  <a:sym typeface="Calibri"/>
                </a:rPr>
                <a:t>O2</a:t>
              </a:r>
              <a:endParaRPr sz="750">
                <a:solidFill>
                  <a:srgbClr val="000000"/>
                </a:solidFill>
                <a:latin typeface="Arial"/>
                <a:ea typeface="Arial"/>
                <a:cs typeface="Arial"/>
                <a:sym typeface="Arial"/>
              </a:endParaRPr>
            </a:p>
          </p:txBody>
        </p:sp>
      </p:grpSp>
      <p:sp>
        <p:nvSpPr>
          <p:cNvPr id="107" name="Google Shape;1913;p95">
            <a:extLst>
              <a:ext uri="{FF2B5EF4-FFF2-40B4-BE49-F238E27FC236}">
                <a16:creationId xmlns:a16="http://schemas.microsoft.com/office/drawing/2014/main" id="{8929095B-F067-4F86-B9B6-B764180EED21}"/>
              </a:ext>
            </a:extLst>
          </p:cNvPr>
          <p:cNvSpPr/>
          <p:nvPr/>
        </p:nvSpPr>
        <p:spPr>
          <a:xfrm>
            <a:off x="5058073" y="3934707"/>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8" name="Google Shape;1914;p95">
            <a:extLst>
              <a:ext uri="{FF2B5EF4-FFF2-40B4-BE49-F238E27FC236}">
                <a16:creationId xmlns:a16="http://schemas.microsoft.com/office/drawing/2014/main" id="{F647F7D4-3ADA-4C70-A261-BCD0DB4434E8}"/>
              </a:ext>
            </a:extLst>
          </p:cNvPr>
          <p:cNvSpPr/>
          <p:nvPr/>
        </p:nvSpPr>
        <p:spPr>
          <a:xfrm>
            <a:off x="4974351" y="3589150"/>
            <a:ext cx="83700" cy="9405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09" name="Google Shape;1915;p95">
            <a:extLst>
              <a:ext uri="{FF2B5EF4-FFF2-40B4-BE49-F238E27FC236}">
                <a16:creationId xmlns:a16="http://schemas.microsoft.com/office/drawing/2014/main" id="{7DE46596-A434-478A-847A-9A66178D8090}"/>
              </a:ext>
            </a:extLst>
          </p:cNvPr>
          <p:cNvSpPr/>
          <p:nvPr/>
        </p:nvSpPr>
        <p:spPr>
          <a:xfrm>
            <a:off x="4702258" y="3792099"/>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0" name="Google Shape;1916;p95">
            <a:extLst>
              <a:ext uri="{FF2B5EF4-FFF2-40B4-BE49-F238E27FC236}">
                <a16:creationId xmlns:a16="http://schemas.microsoft.com/office/drawing/2014/main" id="{05490599-063D-4D5D-A53D-E5E7060D4279}"/>
              </a:ext>
            </a:extLst>
          </p:cNvPr>
          <p:cNvSpPr/>
          <p:nvPr/>
        </p:nvSpPr>
        <p:spPr>
          <a:xfrm>
            <a:off x="5334014" y="3820332"/>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1" name="Google Shape;1917;p95">
            <a:extLst>
              <a:ext uri="{FF2B5EF4-FFF2-40B4-BE49-F238E27FC236}">
                <a16:creationId xmlns:a16="http://schemas.microsoft.com/office/drawing/2014/main" id="{A79BECA0-F7C1-4C43-82CA-F3EB4446850C}"/>
              </a:ext>
            </a:extLst>
          </p:cNvPr>
          <p:cNvSpPr/>
          <p:nvPr/>
        </p:nvSpPr>
        <p:spPr>
          <a:xfrm>
            <a:off x="5417735" y="3576096"/>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2" name="Google Shape;1918;p95">
            <a:extLst>
              <a:ext uri="{FF2B5EF4-FFF2-40B4-BE49-F238E27FC236}">
                <a16:creationId xmlns:a16="http://schemas.microsoft.com/office/drawing/2014/main" id="{07D7E010-D34D-4735-B969-458B0AEA3C47}"/>
              </a:ext>
            </a:extLst>
          </p:cNvPr>
          <p:cNvSpPr/>
          <p:nvPr/>
        </p:nvSpPr>
        <p:spPr>
          <a:xfrm>
            <a:off x="4868867" y="3726253"/>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3" name="Google Shape;1919;p95">
            <a:extLst>
              <a:ext uri="{FF2B5EF4-FFF2-40B4-BE49-F238E27FC236}">
                <a16:creationId xmlns:a16="http://schemas.microsoft.com/office/drawing/2014/main" id="{FE38FAAD-2FDC-4B7B-97CA-432866402FC4}"/>
              </a:ext>
            </a:extLst>
          </p:cNvPr>
          <p:cNvSpPr/>
          <p:nvPr/>
        </p:nvSpPr>
        <p:spPr>
          <a:xfrm>
            <a:off x="5233226" y="3366807"/>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4" name="Google Shape;1920;p95">
            <a:extLst>
              <a:ext uri="{FF2B5EF4-FFF2-40B4-BE49-F238E27FC236}">
                <a16:creationId xmlns:a16="http://schemas.microsoft.com/office/drawing/2014/main" id="{7BEAFEF0-CAE1-4F65-8725-3FAA71E01B23}"/>
              </a:ext>
            </a:extLst>
          </p:cNvPr>
          <p:cNvSpPr/>
          <p:nvPr/>
        </p:nvSpPr>
        <p:spPr>
          <a:xfrm>
            <a:off x="5066882" y="3277870"/>
            <a:ext cx="83700" cy="9405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5" name="Google Shape;1921;p95">
            <a:extLst>
              <a:ext uri="{FF2B5EF4-FFF2-40B4-BE49-F238E27FC236}">
                <a16:creationId xmlns:a16="http://schemas.microsoft.com/office/drawing/2014/main" id="{B7E5786C-AFF1-4AA7-B41E-F9178976471B}"/>
              </a:ext>
            </a:extLst>
          </p:cNvPr>
          <p:cNvSpPr/>
          <p:nvPr/>
        </p:nvSpPr>
        <p:spPr>
          <a:xfrm>
            <a:off x="4807168" y="3362815"/>
            <a:ext cx="83700" cy="94050"/>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750">
              <a:solidFill>
                <a:schemeClr val="lt1"/>
              </a:solidFill>
              <a:latin typeface="Calibri"/>
              <a:ea typeface="Calibri"/>
              <a:cs typeface="Calibri"/>
              <a:sym typeface="Calibri"/>
            </a:endParaRPr>
          </a:p>
        </p:txBody>
      </p:sp>
      <p:sp>
        <p:nvSpPr>
          <p:cNvPr id="116" name="Google Shape;1922;p95">
            <a:extLst>
              <a:ext uri="{FF2B5EF4-FFF2-40B4-BE49-F238E27FC236}">
                <a16:creationId xmlns:a16="http://schemas.microsoft.com/office/drawing/2014/main" id="{A0DDD39C-39E1-47A3-8BA8-C23602BFCF76}"/>
              </a:ext>
            </a:extLst>
          </p:cNvPr>
          <p:cNvSpPr txBox="1"/>
          <p:nvPr/>
        </p:nvSpPr>
        <p:spPr>
          <a:xfrm>
            <a:off x="5055310" y="3517334"/>
            <a:ext cx="253350" cy="206325"/>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sz="750">
                <a:solidFill>
                  <a:schemeClr val="dk1"/>
                </a:solidFill>
                <a:latin typeface="Calibri"/>
                <a:ea typeface="Calibri"/>
                <a:cs typeface="Calibri"/>
                <a:sym typeface="Calibri"/>
              </a:rPr>
              <a:t>O1</a:t>
            </a:r>
            <a:endParaRPr sz="750">
              <a:solidFill>
                <a:srgbClr val="000000"/>
              </a:solidFill>
              <a:latin typeface="Arial"/>
              <a:ea typeface="Arial"/>
              <a:cs typeface="Arial"/>
              <a:sym typeface="Arial"/>
            </a:endParaRPr>
          </a:p>
        </p:txBody>
      </p:sp>
      <p:sp>
        <p:nvSpPr>
          <p:cNvPr id="117" name="Google Shape;1923;p95">
            <a:extLst>
              <a:ext uri="{FF2B5EF4-FFF2-40B4-BE49-F238E27FC236}">
                <a16:creationId xmlns:a16="http://schemas.microsoft.com/office/drawing/2014/main" id="{93DB8298-47B1-44A5-801D-1D85CC9A7A05}"/>
              </a:ext>
            </a:extLst>
          </p:cNvPr>
          <p:cNvSpPr txBox="1"/>
          <p:nvPr/>
        </p:nvSpPr>
        <p:spPr>
          <a:xfrm>
            <a:off x="4780462" y="3196662"/>
            <a:ext cx="253350" cy="206325"/>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sz="750">
                <a:solidFill>
                  <a:schemeClr val="dk1"/>
                </a:solidFill>
                <a:latin typeface="Calibri"/>
                <a:ea typeface="Calibri"/>
                <a:cs typeface="Calibri"/>
                <a:sym typeface="Calibri"/>
              </a:rPr>
              <a:t>Q</a:t>
            </a:r>
            <a:endParaRPr sz="750">
              <a:solidFill>
                <a:srgbClr val="000000"/>
              </a:solidFill>
              <a:latin typeface="Arial"/>
              <a:ea typeface="Arial"/>
              <a:cs typeface="Arial"/>
              <a:sym typeface="Arial"/>
            </a:endParaRPr>
          </a:p>
        </p:txBody>
      </p:sp>
      <p:cxnSp>
        <p:nvCxnSpPr>
          <p:cNvPr id="118" name="Google Shape;1924;p95">
            <a:extLst>
              <a:ext uri="{FF2B5EF4-FFF2-40B4-BE49-F238E27FC236}">
                <a16:creationId xmlns:a16="http://schemas.microsoft.com/office/drawing/2014/main" id="{621F35C2-3F9A-49D8-90F5-D0C3D316D15C}"/>
              </a:ext>
            </a:extLst>
          </p:cNvPr>
          <p:cNvCxnSpPr>
            <a:stCxn id="115" idx="5"/>
            <a:endCxn id="108" idx="1"/>
          </p:cNvCxnSpPr>
          <p:nvPr/>
        </p:nvCxnSpPr>
        <p:spPr>
          <a:xfrm>
            <a:off x="4878611" y="3443092"/>
            <a:ext cx="108000" cy="159750"/>
          </a:xfrm>
          <a:prstGeom prst="straightConnector1">
            <a:avLst/>
          </a:prstGeom>
          <a:noFill/>
          <a:ln w="9525" cap="flat" cmpd="sng">
            <a:solidFill>
              <a:schemeClr val="accent1"/>
            </a:solidFill>
            <a:prstDash val="solid"/>
            <a:miter lim="800000"/>
            <a:headEnd type="none" w="sm" len="sm"/>
            <a:tailEnd type="triangle" w="med" len="med"/>
          </a:ln>
        </p:spPr>
      </p:cxnSp>
      <p:cxnSp>
        <p:nvCxnSpPr>
          <p:cNvPr id="119" name="Google Shape;1925;p95">
            <a:extLst>
              <a:ext uri="{FF2B5EF4-FFF2-40B4-BE49-F238E27FC236}">
                <a16:creationId xmlns:a16="http://schemas.microsoft.com/office/drawing/2014/main" id="{80217AA5-35FC-4D60-9019-9A34E3E92138}"/>
              </a:ext>
            </a:extLst>
          </p:cNvPr>
          <p:cNvCxnSpPr>
            <a:endCxn id="120" idx="1"/>
          </p:cNvCxnSpPr>
          <p:nvPr/>
        </p:nvCxnSpPr>
        <p:spPr>
          <a:xfrm>
            <a:off x="4890828" y="3402987"/>
            <a:ext cx="1201500" cy="39375"/>
          </a:xfrm>
          <a:prstGeom prst="straightConnector1">
            <a:avLst/>
          </a:prstGeom>
          <a:noFill/>
          <a:ln w="9525" cap="flat" cmpd="sng">
            <a:solidFill>
              <a:schemeClr val="accent1"/>
            </a:solidFill>
            <a:prstDash val="solid"/>
            <a:miter lim="800000"/>
            <a:headEnd type="none" w="sm" len="sm"/>
            <a:tailEnd type="triangle" w="med" len="med"/>
          </a:ln>
        </p:spPr>
      </p:cxnSp>
      <p:sp>
        <p:nvSpPr>
          <p:cNvPr id="120" name="Google Shape;1926;p95">
            <a:extLst>
              <a:ext uri="{FF2B5EF4-FFF2-40B4-BE49-F238E27FC236}">
                <a16:creationId xmlns:a16="http://schemas.microsoft.com/office/drawing/2014/main" id="{CDF53277-78D7-48F8-B03E-4C0C024FC24B}"/>
              </a:ext>
            </a:extLst>
          </p:cNvPr>
          <p:cNvSpPr/>
          <p:nvPr/>
        </p:nvSpPr>
        <p:spPr>
          <a:xfrm>
            <a:off x="6092328" y="3248525"/>
            <a:ext cx="1623825" cy="3876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r>
              <a:rPr lang="en-US" sz="750">
                <a:solidFill>
                  <a:schemeClr val="dk1"/>
                </a:solidFill>
                <a:latin typeface="Calibri"/>
                <a:ea typeface="Calibri"/>
                <a:cs typeface="Calibri"/>
                <a:sym typeface="Calibri"/>
              </a:rPr>
              <a:t>Key = dist(O1,Q) + offset1</a:t>
            </a:r>
            <a:endParaRPr sz="750">
              <a:solidFill>
                <a:srgbClr val="000000"/>
              </a:solidFill>
              <a:latin typeface="Arial"/>
              <a:ea typeface="Arial"/>
              <a:cs typeface="Arial"/>
              <a:sym typeface="Arial"/>
            </a:endParaRPr>
          </a:p>
        </p:txBody>
      </p:sp>
      <p:sp>
        <p:nvSpPr>
          <p:cNvPr id="121" name="Google Shape;1927;p95">
            <a:extLst>
              <a:ext uri="{FF2B5EF4-FFF2-40B4-BE49-F238E27FC236}">
                <a16:creationId xmlns:a16="http://schemas.microsoft.com/office/drawing/2014/main" id="{E9A4132F-D572-4A2E-888A-BE7F58021CD7}"/>
              </a:ext>
            </a:extLst>
          </p:cNvPr>
          <p:cNvSpPr/>
          <p:nvPr/>
        </p:nvSpPr>
        <p:spPr>
          <a:xfrm>
            <a:off x="6092328" y="3996301"/>
            <a:ext cx="1623825" cy="3876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r>
              <a:rPr lang="en-US" sz="750">
                <a:solidFill>
                  <a:schemeClr val="dk1"/>
                </a:solidFill>
                <a:latin typeface="Calibri"/>
                <a:ea typeface="Calibri"/>
                <a:cs typeface="Calibri"/>
                <a:sym typeface="Calibri"/>
              </a:rPr>
              <a:t>ML Model</a:t>
            </a:r>
            <a:endParaRPr sz="750">
              <a:solidFill>
                <a:srgbClr val="000000"/>
              </a:solidFill>
              <a:latin typeface="Arial"/>
              <a:ea typeface="Arial"/>
              <a:cs typeface="Arial"/>
              <a:sym typeface="Arial"/>
            </a:endParaRPr>
          </a:p>
        </p:txBody>
      </p:sp>
      <p:cxnSp>
        <p:nvCxnSpPr>
          <p:cNvPr id="122" name="Google Shape;1928;p95">
            <a:extLst>
              <a:ext uri="{FF2B5EF4-FFF2-40B4-BE49-F238E27FC236}">
                <a16:creationId xmlns:a16="http://schemas.microsoft.com/office/drawing/2014/main" id="{9308DDB8-7E8B-4605-A517-7CB80A50A5E0}"/>
              </a:ext>
            </a:extLst>
          </p:cNvPr>
          <p:cNvCxnSpPr>
            <a:stCxn id="120" idx="2"/>
            <a:endCxn id="121" idx="0"/>
          </p:cNvCxnSpPr>
          <p:nvPr/>
        </p:nvCxnSpPr>
        <p:spPr>
          <a:xfrm>
            <a:off x="6904241" y="3636200"/>
            <a:ext cx="0" cy="360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23" name="Google Shape;1929;p95">
            <a:extLst>
              <a:ext uri="{FF2B5EF4-FFF2-40B4-BE49-F238E27FC236}">
                <a16:creationId xmlns:a16="http://schemas.microsoft.com/office/drawing/2014/main" id="{0094E1AA-F67A-443B-A5D0-23A76CABC4DF}"/>
              </a:ext>
            </a:extLst>
          </p:cNvPr>
          <p:cNvCxnSpPr>
            <a:stCxn id="121" idx="2"/>
          </p:cNvCxnSpPr>
          <p:nvPr/>
        </p:nvCxnSpPr>
        <p:spPr>
          <a:xfrm flipH="1">
            <a:off x="6469766" y="4383976"/>
            <a:ext cx="434475" cy="252675"/>
          </a:xfrm>
          <a:prstGeom prst="straightConnector1">
            <a:avLst/>
          </a:prstGeom>
          <a:noFill/>
          <a:ln w="9525" cap="flat" cmpd="sng">
            <a:solidFill>
              <a:schemeClr val="accent1"/>
            </a:solidFill>
            <a:prstDash val="solid"/>
            <a:miter lim="800000"/>
            <a:headEnd type="none" w="sm" len="sm"/>
            <a:tailEnd type="triangle" w="med" len="med"/>
          </a:ln>
        </p:spPr>
      </p:cxnSp>
      <p:cxnSp>
        <p:nvCxnSpPr>
          <p:cNvPr id="124" name="Google Shape;1930;p95">
            <a:extLst>
              <a:ext uri="{FF2B5EF4-FFF2-40B4-BE49-F238E27FC236}">
                <a16:creationId xmlns:a16="http://schemas.microsoft.com/office/drawing/2014/main" id="{C84BF8B9-3EC6-4278-B764-137D9C40E1C8}"/>
              </a:ext>
            </a:extLst>
          </p:cNvPr>
          <p:cNvCxnSpPr/>
          <p:nvPr/>
        </p:nvCxnSpPr>
        <p:spPr>
          <a:xfrm rot="10800000">
            <a:off x="6389855" y="4909884"/>
            <a:ext cx="0" cy="346275"/>
          </a:xfrm>
          <a:prstGeom prst="straightConnector1">
            <a:avLst/>
          </a:prstGeom>
          <a:noFill/>
          <a:ln w="9525" cap="flat" cmpd="sng">
            <a:solidFill>
              <a:schemeClr val="accent1"/>
            </a:solidFill>
            <a:prstDash val="solid"/>
            <a:miter lim="800000"/>
            <a:headEnd type="none" w="sm" len="sm"/>
            <a:tailEnd type="triangle" w="med" len="med"/>
          </a:ln>
        </p:spPr>
      </p:cxnSp>
      <p:sp>
        <p:nvSpPr>
          <p:cNvPr id="125" name="Google Shape;1931;p95">
            <a:extLst>
              <a:ext uri="{FF2B5EF4-FFF2-40B4-BE49-F238E27FC236}">
                <a16:creationId xmlns:a16="http://schemas.microsoft.com/office/drawing/2014/main" id="{868C665B-007D-43E1-931D-9B6AA20BA419}"/>
              </a:ext>
            </a:extLst>
          </p:cNvPr>
          <p:cNvSpPr txBox="1"/>
          <p:nvPr/>
        </p:nvSpPr>
        <p:spPr>
          <a:xfrm>
            <a:off x="6187307" y="5219411"/>
            <a:ext cx="489150" cy="2812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Predicted position</a:t>
            </a:r>
            <a:endParaRPr sz="600">
              <a:solidFill>
                <a:srgbClr val="000000"/>
              </a:solidFill>
              <a:latin typeface="Arial"/>
              <a:ea typeface="Arial"/>
              <a:cs typeface="Arial"/>
              <a:sym typeface="Arial"/>
            </a:endParaRPr>
          </a:p>
        </p:txBody>
      </p:sp>
      <p:cxnSp>
        <p:nvCxnSpPr>
          <p:cNvPr id="126" name="Google Shape;1932;p95">
            <a:extLst>
              <a:ext uri="{FF2B5EF4-FFF2-40B4-BE49-F238E27FC236}">
                <a16:creationId xmlns:a16="http://schemas.microsoft.com/office/drawing/2014/main" id="{7424F567-C372-4B45-B364-0D2A4A7B3648}"/>
              </a:ext>
            </a:extLst>
          </p:cNvPr>
          <p:cNvCxnSpPr/>
          <p:nvPr/>
        </p:nvCxnSpPr>
        <p:spPr>
          <a:xfrm rot="10800000">
            <a:off x="5743897" y="4906690"/>
            <a:ext cx="0" cy="319725"/>
          </a:xfrm>
          <a:prstGeom prst="straightConnector1">
            <a:avLst/>
          </a:prstGeom>
          <a:noFill/>
          <a:ln w="9525" cap="flat" cmpd="sng">
            <a:solidFill>
              <a:schemeClr val="accent1"/>
            </a:solidFill>
            <a:prstDash val="solid"/>
            <a:miter lim="800000"/>
            <a:headEnd type="none" w="sm" len="sm"/>
            <a:tailEnd type="triangle" w="med" len="med"/>
          </a:ln>
        </p:spPr>
      </p:cxnSp>
      <p:sp>
        <p:nvSpPr>
          <p:cNvPr id="127" name="Google Shape;1933;p95">
            <a:extLst>
              <a:ext uri="{FF2B5EF4-FFF2-40B4-BE49-F238E27FC236}">
                <a16:creationId xmlns:a16="http://schemas.microsoft.com/office/drawing/2014/main" id="{9DFB0C5C-5B0C-42B9-A40A-83B77A1F7496}"/>
              </a:ext>
            </a:extLst>
          </p:cNvPr>
          <p:cNvSpPr txBox="1"/>
          <p:nvPr/>
        </p:nvSpPr>
        <p:spPr>
          <a:xfrm>
            <a:off x="5441105" y="5292610"/>
            <a:ext cx="637650" cy="1687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Position - error</a:t>
            </a:r>
            <a:endParaRPr sz="600">
              <a:solidFill>
                <a:srgbClr val="000000"/>
              </a:solidFill>
              <a:latin typeface="Arial"/>
              <a:ea typeface="Arial"/>
              <a:cs typeface="Arial"/>
              <a:sym typeface="Arial"/>
            </a:endParaRPr>
          </a:p>
        </p:txBody>
      </p:sp>
      <p:cxnSp>
        <p:nvCxnSpPr>
          <p:cNvPr id="128" name="Google Shape;1934;p95">
            <a:extLst>
              <a:ext uri="{FF2B5EF4-FFF2-40B4-BE49-F238E27FC236}">
                <a16:creationId xmlns:a16="http://schemas.microsoft.com/office/drawing/2014/main" id="{5ACB1B98-47F7-4103-80B3-0946468078DC}"/>
              </a:ext>
            </a:extLst>
          </p:cNvPr>
          <p:cNvCxnSpPr/>
          <p:nvPr/>
        </p:nvCxnSpPr>
        <p:spPr>
          <a:xfrm rot="10800000">
            <a:off x="7058527" y="4900945"/>
            <a:ext cx="0" cy="319725"/>
          </a:xfrm>
          <a:prstGeom prst="straightConnector1">
            <a:avLst/>
          </a:prstGeom>
          <a:noFill/>
          <a:ln w="9525" cap="flat" cmpd="sng">
            <a:solidFill>
              <a:schemeClr val="accent1"/>
            </a:solidFill>
            <a:prstDash val="solid"/>
            <a:miter lim="800000"/>
            <a:headEnd type="none" w="sm" len="sm"/>
            <a:tailEnd type="triangle" w="med" len="med"/>
          </a:ln>
        </p:spPr>
      </p:cxnSp>
      <p:sp>
        <p:nvSpPr>
          <p:cNvPr id="129" name="Google Shape;1935;p95">
            <a:extLst>
              <a:ext uri="{FF2B5EF4-FFF2-40B4-BE49-F238E27FC236}">
                <a16:creationId xmlns:a16="http://schemas.microsoft.com/office/drawing/2014/main" id="{269C95DE-75C3-4D8F-A1FC-EB06F6844E40}"/>
              </a:ext>
            </a:extLst>
          </p:cNvPr>
          <p:cNvSpPr txBox="1"/>
          <p:nvPr/>
        </p:nvSpPr>
        <p:spPr>
          <a:xfrm>
            <a:off x="6739704" y="5244489"/>
            <a:ext cx="637650" cy="1687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Position + error</a:t>
            </a:r>
            <a:endParaRPr sz="600">
              <a:solidFill>
                <a:srgbClr val="000000"/>
              </a:solidFill>
              <a:latin typeface="Arial"/>
              <a:ea typeface="Arial"/>
              <a:cs typeface="Arial"/>
              <a:sym typeface="Arial"/>
            </a:endParaRPr>
          </a:p>
        </p:txBody>
      </p:sp>
      <p:sp>
        <p:nvSpPr>
          <p:cNvPr id="130" name="Google Shape;1936;p95">
            <a:extLst>
              <a:ext uri="{FF2B5EF4-FFF2-40B4-BE49-F238E27FC236}">
                <a16:creationId xmlns:a16="http://schemas.microsoft.com/office/drawing/2014/main" id="{04D77B30-C120-4CFC-B38A-5315F435DBE4}"/>
              </a:ext>
            </a:extLst>
          </p:cNvPr>
          <p:cNvSpPr txBox="1"/>
          <p:nvPr/>
        </p:nvSpPr>
        <p:spPr>
          <a:xfrm>
            <a:off x="7763620" y="4494710"/>
            <a:ext cx="709650" cy="18765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750">
                <a:solidFill>
                  <a:schemeClr val="dk1"/>
                </a:solidFill>
                <a:latin typeface="Calibri"/>
                <a:ea typeface="Calibri"/>
                <a:cs typeface="Calibri"/>
                <a:sym typeface="Calibri"/>
              </a:rPr>
              <a:t>3. Local search</a:t>
            </a:r>
            <a:endParaRPr sz="750">
              <a:solidFill>
                <a:srgbClr val="000000"/>
              </a:solidFill>
              <a:latin typeface="Arial"/>
              <a:ea typeface="Arial"/>
              <a:cs typeface="Arial"/>
              <a:sym typeface="Arial"/>
            </a:endParaRPr>
          </a:p>
        </p:txBody>
      </p:sp>
      <p:sp>
        <p:nvSpPr>
          <p:cNvPr id="131" name="Google Shape;1937;p95">
            <a:extLst>
              <a:ext uri="{FF2B5EF4-FFF2-40B4-BE49-F238E27FC236}">
                <a16:creationId xmlns:a16="http://schemas.microsoft.com/office/drawing/2014/main" id="{4D3271EE-47FE-4677-A934-CC1AD5E0F171}"/>
              </a:ext>
            </a:extLst>
          </p:cNvPr>
          <p:cNvSpPr txBox="1"/>
          <p:nvPr/>
        </p:nvSpPr>
        <p:spPr>
          <a:xfrm>
            <a:off x="4546994" y="3460155"/>
            <a:ext cx="475875" cy="168750"/>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600">
                <a:solidFill>
                  <a:schemeClr val="dk1"/>
                </a:solidFill>
                <a:latin typeface="Calibri"/>
                <a:ea typeface="Calibri"/>
                <a:cs typeface="Calibri"/>
                <a:sym typeface="Calibri"/>
              </a:rPr>
              <a:t>dist(O1,Q)</a:t>
            </a:r>
            <a:endParaRPr sz="600">
              <a:solidFill>
                <a:srgbClr val="000000"/>
              </a:solidFill>
              <a:latin typeface="Arial"/>
              <a:ea typeface="Arial"/>
              <a:cs typeface="Arial"/>
              <a:sym typeface="Arial"/>
            </a:endParaRPr>
          </a:p>
        </p:txBody>
      </p:sp>
      <p:sp>
        <p:nvSpPr>
          <p:cNvPr id="132" name="Google Shape;1938;p95">
            <a:extLst>
              <a:ext uri="{FF2B5EF4-FFF2-40B4-BE49-F238E27FC236}">
                <a16:creationId xmlns:a16="http://schemas.microsoft.com/office/drawing/2014/main" id="{54B4CD9F-B8AF-4F6A-8FD0-52A3FF39B24E}"/>
              </a:ext>
            </a:extLst>
          </p:cNvPr>
          <p:cNvSpPr txBox="1"/>
          <p:nvPr/>
        </p:nvSpPr>
        <p:spPr>
          <a:xfrm>
            <a:off x="7716081" y="3277870"/>
            <a:ext cx="1493775" cy="4500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750">
                <a:solidFill>
                  <a:schemeClr val="dk1"/>
                </a:solidFill>
                <a:latin typeface="Calibri"/>
                <a:ea typeface="Calibri"/>
                <a:cs typeface="Calibri"/>
                <a:sym typeface="Calibri"/>
              </a:rPr>
              <a:t>1. Find the closest reference point Oi and calculate the scaled value.</a:t>
            </a:r>
            <a:endParaRPr sz="750">
              <a:solidFill>
                <a:srgbClr val="000000"/>
              </a:solidFill>
              <a:latin typeface="Arial"/>
              <a:ea typeface="Arial"/>
              <a:cs typeface="Arial"/>
              <a:sym typeface="Arial"/>
            </a:endParaRPr>
          </a:p>
        </p:txBody>
      </p:sp>
      <p:sp>
        <p:nvSpPr>
          <p:cNvPr id="133" name="Google Shape;1939;p95">
            <a:extLst>
              <a:ext uri="{FF2B5EF4-FFF2-40B4-BE49-F238E27FC236}">
                <a16:creationId xmlns:a16="http://schemas.microsoft.com/office/drawing/2014/main" id="{185A3939-FA83-47F8-B021-8257B67AE0DD}"/>
              </a:ext>
            </a:extLst>
          </p:cNvPr>
          <p:cNvSpPr txBox="1"/>
          <p:nvPr/>
        </p:nvSpPr>
        <p:spPr>
          <a:xfrm>
            <a:off x="7743335" y="4036560"/>
            <a:ext cx="1390275" cy="318825"/>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750">
                <a:solidFill>
                  <a:schemeClr val="dk1"/>
                </a:solidFill>
                <a:latin typeface="Calibri"/>
                <a:ea typeface="Calibri"/>
                <a:cs typeface="Calibri"/>
                <a:sym typeface="Calibri"/>
              </a:rPr>
              <a:t>2.Model (key)🡪predicted position.</a:t>
            </a:r>
            <a:endParaRPr sz="750">
              <a:solidFill>
                <a:schemeClr val="dk1"/>
              </a:solidFill>
              <a:latin typeface="Calibri"/>
              <a:ea typeface="Calibri"/>
              <a:cs typeface="Calibri"/>
              <a:sym typeface="Calibri"/>
            </a:endParaRPr>
          </a:p>
        </p:txBody>
      </p:sp>
      <p:sp>
        <p:nvSpPr>
          <p:cNvPr id="134" name="Google Shape;1940;p95">
            <a:extLst>
              <a:ext uri="{FF2B5EF4-FFF2-40B4-BE49-F238E27FC236}">
                <a16:creationId xmlns:a16="http://schemas.microsoft.com/office/drawing/2014/main" id="{9FD8EF27-7819-49B6-A024-E9A6E7120A91}"/>
              </a:ext>
            </a:extLst>
          </p:cNvPr>
          <p:cNvSpPr txBox="1"/>
          <p:nvPr/>
        </p:nvSpPr>
        <p:spPr>
          <a:xfrm>
            <a:off x="6298126" y="5494233"/>
            <a:ext cx="1376100" cy="236475"/>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900" b="1">
                <a:solidFill>
                  <a:srgbClr val="357975"/>
                </a:solidFill>
                <a:latin typeface="Calibri"/>
                <a:ea typeface="Calibri"/>
                <a:cs typeface="Calibri"/>
                <a:sym typeface="Calibri"/>
              </a:rPr>
              <a:t>Query Processing (Point) </a:t>
            </a:r>
            <a:endParaRPr sz="900" b="1" u="sng">
              <a:solidFill>
                <a:srgbClr val="357975"/>
              </a:solidFill>
              <a:latin typeface="Arial"/>
              <a:ea typeface="Arial"/>
              <a:cs typeface="Arial"/>
              <a:sym typeface="Arial"/>
            </a:endParaRPr>
          </a:p>
        </p:txBody>
      </p:sp>
      <p:sp>
        <p:nvSpPr>
          <p:cNvPr id="57" name="Footer Placeholder 3">
            <a:extLst>
              <a:ext uri="{FF2B5EF4-FFF2-40B4-BE49-F238E27FC236}">
                <a16:creationId xmlns:a16="http://schemas.microsoft.com/office/drawing/2014/main" id="{28C2B595-5AFB-45FF-A84A-0A2C48A69C98}"/>
              </a:ext>
            </a:extLst>
          </p:cNvPr>
          <p:cNvSpPr>
            <a:spLocks noGrp="1"/>
          </p:cNvSpPr>
          <p:nvPr>
            <p:ph type="ftr" sz="quarter" idx="11"/>
          </p:nvPr>
        </p:nvSpPr>
        <p:spPr bwMode="auto">
          <a:xfrm>
            <a:off x="5133109" y="6608622"/>
            <a:ext cx="3980670" cy="2285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8" name="Title 1">
            <a:extLst>
              <a:ext uri="{FF2B5EF4-FFF2-40B4-BE49-F238E27FC236}">
                <a16:creationId xmlns:a16="http://schemas.microsoft.com/office/drawing/2014/main" id="{0EDCDE4B-6BF9-4A9C-851D-080DB39B77DB}"/>
              </a:ext>
            </a:extLst>
          </p:cNvPr>
          <p:cNvSpPr txBox="1">
            <a:spLocks/>
          </p:cNvSpPr>
          <p:nvPr/>
        </p:nvSpPr>
        <p:spPr>
          <a:xfrm>
            <a:off x="95689" y="506913"/>
            <a:ext cx="8928329" cy="1066800"/>
          </a:xfrm>
          <a:prstGeom prst="rect">
            <a:avLst/>
          </a:prstGeom>
        </p:spPr>
        <p:txBody>
          <a:bodyPr>
            <a:normAutofit fontScale="90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solidFill>
                  <a:schemeClr val="tx1"/>
                </a:solidFill>
              </a:rPr>
              <a:t>AI and Similarity Search</a:t>
            </a:r>
            <a:br>
              <a:rPr lang="en-US">
                <a:solidFill>
                  <a:schemeClr val="tx1"/>
                </a:solidFill>
              </a:rPr>
            </a:br>
            <a:r>
              <a:rPr lang="en-US" sz="3600">
                <a:solidFill>
                  <a:srgbClr val="7030A0"/>
                </a:solidFill>
              </a:rPr>
              <a:t>Search and Indexing</a:t>
            </a:r>
            <a:endParaRPr lang="en-US" dirty="0">
              <a:solidFill>
                <a:srgbClr val="7030A0"/>
              </a:solidFill>
            </a:endParaRPr>
          </a:p>
        </p:txBody>
      </p:sp>
    </p:spTree>
    <p:extLst>
      <p:ext uri="{BB962C8B-B14F-4D97-AF65-F5344CB8AC3E}">
        <p14:creationId xmlns:p14="http://schemas.microsoft.com/office/powerpoint/2010/main" val="127215401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sp>
        <p:nvSpPr>
          <p:cNvPr id="2878" name="Google Shape;2878;p114"/>
          <p:cNvSpPr txBox="1">
            <a:spLocks noGrp="1"/>
          </p:cNvSpPr>
          <p:nvPr>
            <p:ph type="body" idx="1"/>
          </p:nvPr>
        </p:nvSpPr>
        <p:spPr>
          <a:xfrm>
            <a:off x="550882" y="2848922"/>
            <a:ext cx="7996275" cy="3789450"/>
          </a:xfrm>
          <a:prstGeom prst="rect">
            <a:avLst/>
          </a:prstGeom>
          <a:noFill/>
          <a:ln>
            <a:noFill/>
          </a:ln>
        </p:spPr>
        <p:txBody>
          <a:bodyPr spcFirstLastPara="1" vert="horz" wrap="square" lIns="68569" tIns="34275" rIns="68569" bIns="34275" anchor="t" anchorCtr="0">
            <a:noAutofit/>
          </a:bodyPr>
          <a:lstStyle/>
          <a:p>
            <a:pPr marL="171450" indent="-38100">
              <a:lnSpc>
                <a:spcPct val="115000"/>
              </a:lnSpc>
              <a:spcBef>
                <a:spcPts val="750"/>
              </a:spcBef>
              <a:buClr>
                <a:schemeClr val="dk1"/>
              </a:buClr>
              <a:buSzPts val="2800"/>
              <a:buNone/>
            </a:pPr>
            <a:endParaRPr/>
          </a:p>
          <a:p>
            <a:pPr marL="171450" indent="-38100">
              <a:lnSpc>
                <a:spcPct val="115000"/>
              </a:lnSpc>
              <a:spcBef>
                <a:spcPts val="750"/>
              </a:spcBef>
              <a:buClr>
                <a:schemeClr val="dk1"/>
              </a:buClr>
              <a:buSzPts val="2800"/>
              <a:buNone/>
            </a:pPr>
            <a:endParaRPr/>
          </a:p>
        </p:txBody>
      </p:sp>
      <p:sp>
        <p:nvSpPr>
          <p:cNvPr id="2879" name="Google Shape;2879;p114"/>
          <p:cNvSpPr txBox="1">
            <a:spLocks noGrp="1"/>
          </p:cNvSpPr>
          <p:nvPr>
            <p:ph type="sldNum" idx="12"/>
          </p:nvPr>
        </p:nvSpPr>
        <p:spPr>
          <a:xfrm>
            <a:off x="6489848" y="6560181"/>
            <a:ext cx="2057400" cy="273825"/>
          </a:xfrm>
          <a:prstGeom prst="rect">
            <a:avLst/>
          </a:prstGeom>
          <a:noFill/>
          <a:ln>
            <a:noFill/>
          </a:ln>
        </p:spPr>
        <p:txBody>
          <a:bodyPr spcFirstLastPara="1" vert="horz" wrap="square" lIns="68569" tIns="34275" rIns="68569" bIns="34275" anchor="ctr" anchorCtr="0">
            <a:noAutofit/>
          </a:bodyPr>
          <a:lstStyle/>
          <a:p>
            <a:pPr>
              <a:buClr>
                <a:srgbClr val="000000"/>
              </a:buClr>
              <a:buSzPts val="1200"/>
            </a:pPr>
            <a:fld id="{00000000-1234-1234-1234-123412341234}" type="slidenum">
              <a:rPr lang="en-US"/>
              <a:pPr>
                <a:buClr>
                  <a:srgbClr val="000000"/>
                </a:buClr>
                <a:buSzPts val="1200"/>
              </a:pPr>
              <a:t>307</a:t>
            </a:fld>
            <a:endParaRPr/>
          </a:p>
        </p:txBody>
      </p:sp>
      <p:sp>
        <p:nvSpPr>
          <p:cNvPr id="2884" name="Google Shape;2884;p114"/>
          <p:cNvSpPr/>
          <p:nvPr/>
        </p:nvSpPr>
        <p:spPr>
          <a:xfrm>
            <a:off x="191612" y="2758666"/>
            <a:ext cx="8489925" cy="1309725"/>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885" name="Google Shape;2885;p114"/>
          <p:cNvSpPr txBox="1"/>
          <p:nvPr/>
        </p:nvSpPr>
        <p:spPr>
          <a:xfrm>
            <a:off x="413441" y="2878466"/>
            <a:ext cx="7628400" cy="1103400"/>
          </a:xfrm>
          <a:prstGeom prst="rect">
            <a:avLst/>
          </a:prstGeom>
          <a:noFill/>
          <a:ln>
            <a:noFill/>
          </a:ln>
        </p:spPr>
        <p:txBody>
          <a:bodyPr spcFirstLastPara="1" wrap="square" lIns="68569" tIns="34275" rIns="68569" bIns="34275" anchor="t" anchorCtr="0">
            <a:noAutofit/>
          </a:bodyPr>
          <a:lstStyle/>
          <a:p>
            <a:pPr marL="142875" indent="-128588">
              <a:lnSpc>
                <a:spcPct val="115000"/>
              </a:lnSpc>
              <a:buClr>
                <a:srgbClr val="000000"/>
              </a:buClr>
              <a:buSzPts val="1800"/>
              <a:buFont typeface="Arial"/>
              <a:buChar char="•"/>
            </a:pPr>
            <a:r>
              <a:rPr lang="en-US" sz="900" dirty="0">
                <a:solidFill>
                  <a:srgbClr val="000000"/>
                </a:solidFill>
                <a:latin typeface="Calibri"/>
                <a:ea typeface="Calibri"/>
                <a:cs typeface="Calibri"/>
                <a:sym typeface="Calibri"/>
              </a:rPr>
              <a:t> </a:t>
            </a:r>
            <a:r>
              <a:rPr lang="en-US" sz="1200" dirty="0">
                <a:solidFill>
                  <a:srgbClr val="000000"/>
                </a:solidFill>
                <a:latin typeface="Calibri"/>
                <a:ea typeface="Calibri"/>
                <a:cs typeface="Calibri"/>
                <a:sym typeface="Calibri"/>
              </a:rPr>
              <a:t>Selecting grid resolution for Z-order for learned multi-dimensional index (e.g. ZM-Index[41]) is difficult:</a:t>
            </a:r>
            <a:endParaRPr sz="1350" dirty="0"/>
          </a:p>
          <a:p>
            <a:pPr marL="485775" lvl="1" indent="-128588">
              <a:lnSpc>
                <a:spcPct val="115000"/>
              </a:lnSpc>
              <a:buClr>
                <a:srgbClr val="000000"/>
              </a:buClr>
              <a:buSzPts val="1600"/>
              <a:buFont typeface="Arial"/>
              <a:buChar char="•"/>
            </a:pPr>
            <a:r>
              <a:rPr lang="en-US" sz="1200" dirty="0">
                <a:solidFill>
                  <a:srgbClr val="000000"/>
                </a:solidFill>
                <a:latin typeface="Calibri"/>
                <a:ea typeface="Calibri"/>
                <a:cs typeface="Calibri"/>
                <a:sym typeface="Calibri"/>
              </a:rPr>
              <a:t>Large cells</a:t>
            </a:r>
            <a:endParaRPr sz="1350" dirty="0"/>
          </a:p>
          <a:p>
            <a:pPr marL="828675" lvl="2" indent="-128588">
              <a:lnSpc>
                <a:spcPct val="115000"/>
              </a:lnSpc>
              <a:buClr>
                <a:srgbClr val="000000"/>
              </a:buClr>
              <a:buSzPts val="1600"/>
              <a:buFont typeface="Arial"/>
              <a:buChar char="•"/>
            </a:pPr>
            <a:r>
              <a:rPr lang="en-US" sz="1200" dirty="0">
                <a:solidFill>
                  <a:srgbClr val="000000"/>
                </a:solidFill>
                <a:latin typeface="Calibri"/>
                <a:ea typeface="Calibri"/>
                <a:cs typeface="Calibri"/>
                <a:sym typeface="Calibri"/>
              </a:rPr>
              <a:t>More false positives due to many points per cell</a:t>
            </a:r>
            <a:endParaRPr sz="1350" dirty="0"/>
          </a:p>
          <a:p>
            <a:pPr marL="485775" lvl="1" indent="-128588">
              <a:lnSpc>
                <a:spcPct val="115000"/>
              </a:lnSpc>
              <a:buClr>
                <a:srgbClr val="000000"/>
              </a:buClr>
              <a:buSzPts val="1600"/>
              <a:buFont typeface="Arial"/>
              <a:buChar char="•"/>
            </a:pPr>
            <a:r>
              <a:rPr lang="en-US" sz="1200" dirty="0">
                <a:solidFill>
                  <a:srgbClr val="000000"/>
                </a:solidFill>
                <a:latin typeface="Calibri"/>
                <a:ea typeface="Calibri"/>
                <a:cs typeface="Calibri"/>
                <a:sym typeface="Calibri"/>
              </a:rPr>
              <a:t>Small cells</a:t>
            </a:r>
            <a:endParaRPr sz="1350" dirty="0"/>
          </a:p>
          <a:p>
            <a:pPr marL="828675" lvl="2" indent="-128588">
              <a:lnSpc>
                <a:spcPct val="115000"/>
              </a:lnSpc>
              <a:buClr>
                <a:srgbClr val="000000"/>
              </a:buClr>
              <a:buSzPts val="1600"/>
              <a:buFont typeface="Arial"/>
              <a:buChar char="•"/>
            </a:pPr>
            <a:r>
              <a:rPr lang="en-US" sz="1200" dirty="0">
                <a:solidFill>
                  <a:srgbClr val="000000"/>
                </a:solidFill>
                <a:latin typeface="Calibri"/>
                <a:ea typeface="Calibri"/>
                <a:cs typeface="Calibri"/>
                <a:sym typeface="Calibri"/>
              </a:rPr>
              <a:t>Hard to learn due to uneven gaps in Cumulative Distribution Function (CDF)</a:t>
            </a:r>
            <a:endParaRPr sz="1350" dirty="0"/>
          </a:p>
          <a:p>
            <a:pPr marL="171450" indent="-38100">
              <a:lnSpc>
                <a:spcPct val="115000"/>
              </a:lnSpc>
              <a:buClr>
                <a:schemeClr val="dk1"/>
              </a:buClr>
              <a:buSzPts val="2500"/>
            </a:pPr>
            <a:endParaRPr sz="900" dirty="0">
              <a:solidFill>
                <a:srgbClr val="000000"/>
              </a:solidFill>
              <a:latin typeface="Helvetica Neue"/>
              <a:ea typeface="Helvetica Neue"/>
              <a:cs typeface="Helvetica Neue"/>
              <a:sym typeface="Helvetica Neue"/>
            </a:endParaRPr>
          </a:p>
          <a:p>
            <a:pPr marL="171450" indent="-38100">
              <a:lnSpc>
                <a:spcPct val="115000"/>
              </a:lnSpc>
              <a:buClr>
                <a:schemeClr val="dk1"/>
              </a:buClr>
              <a:buSzPts val="2500"/>
            </a:pPr>
            <a:endParaRPr sz="900" dirty="0">
              <a:solidFill>
                <a:srgbClr val="000000"/>
              </a:solidFill>
              <a:latin typeface="Helvetica Neue"/>
              <a:ea typeface="Helvetica Neue"/>
              <a:cs typeface="Helvetica Neue"/>
              <a:sym typeface="Helvetica Neue"/>
            </a:endParaRPr>
          </a:p>
          <a:p>
            <a:pPr marL="171450" indent="-38100">
              <a:lnSpc>
                <a:spcPct val="115000"/>
              </a:lnSpc>
              <a:buClr>
                <a:schemeClr val="dk1"/>
              </a:buClr>
              <a:buSzPts val="2500"/>
            </a:pPr>
            <a:endParaRPr sz="900" dirty="0">
              <a:solidFill>
                <a:srgbClr val="000000"/>
              </a:solidFill>
              <a:latin typeface="Helvetica Neue"/>
              <a:ea typeface="Helvetica Neue"/>
              <a:cs typeface="Helvetica Neue"/>
              <a:sym typeface="Helvetica Neue"/>
            </a:endParaRPr>
          </a:p>
        </p:txBody>
      </p:sp>
      <p:sp>
        <p:nvSpPr>
          <p:cNvPr id="2886" name="Google Shape;2886;p114"/>
          <p:cNvSpPr txBox="1"/>
          <p:nvPr/>
        </p:nvSpPr>
        <p:spPr>
          <a:xfrm>
            <a:off x="468397" y="2574558"/>
            <a:ext cx="1016100" cy="319950"/>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1350" b="1">
                <a:solidFill>
                  <a:srgbClr val="357975"/>
                </a:solidFill>
                <a:latin typeface="Calibri"/>
                <a:ea typeface="Calibri"/>
                <a:cs typeface="Calibri"/>
                <a:sym typeface="Calibri"/>
              </a:rPr>
              <a:t>Motivation</a:t>
            </a:r>
            <a:endParaRPr sz="1350" b="1" u="sng">
              <a:solidFill>
                <a:srgbClr val="357975"/>
              </a:solidFill>
              <a:latin typeface="Arial"/>
              <a:ea typeface="Arial"/>
              <a:cs typeface="Arial"/>
              <a:sym typeface="Arial"/>
            </a:endParaRPr>
          </a:p>
        </p:txBody>
      </p:sp>
      <p:grpSp>
        <p:nvGrpSpPr>
          <p:cNvPr id="2888" name="Google Shape;2888;p114"/>
          <p:cNvGrpSpPr/>
          <p:nvPr/>
        </p:nvGrpSpPr>
        <p:grpSpPr>
          <a:xfrm>
            <a:off x="4256531" y="4788638"/>
            <a:ext cx="3690294" cy="514881"/>
            <a:chOff x="2628143" y="2859769"/>
            <a:chExt cx="5281658" cy="569102"/>
          </a:xfrm>
        </p:grpSpPr>
        <p:sp>
          <p:nvSpPr>
            <p:cNvPr id="2889" name="Google Shape;2889;p114"/>
            <p:cNvSpPr/>
            <p:nvPr/>
          </p:nvSpPr>
          <p:spPr>
            <a:xfrm>
              <a:off x="2628143" y="2859771"/>
              <a:ext cx="1193100" cy="569100"/>
            </a:xfrm>
            <a:prstGeom prst="roundRect">
              <a:avLst>
                <a:gd name="adj" fmla="val 16667"/>
              </a:avLst>
            </a:prstGeom>
            <a:gradFill>
              <a:gsLst>
                <a:gs pos="0">
                  <a:srgbClr val="D8D8D8"/>
                </a:gs>
                <a:gs pos="35000">
                  <a:srgbClr val="E3E3E3"/>
                </a:gs>
                <a:gs pos="100000">
                  <a:srgbClr val="F4F4F4"/>
                </a:gs>
              </a:gsLst>
              <a:lin ang="16200038" scaled="0"/>
            </a:gradFill>
            <a:ln w="9525" cap="flat" cmpd="sng">
              <a:solidFill>
                <a:srgbClr val="A1A1A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buClr>
                  <a:srgbClr val="000000"/>
                </a:buClr>
                <a:buSzPts val="1200"/>
              </a:pPr>
              <a:r>
                <a:rPr lang="en-US" sz="900">
                  <a:solidFill>
                    <a:schemeClr val="dk1"/>
                  </a:solidFill>
                  <a:latin typeface="Arial"/>
                  <a:ea typeface="Arial"/>
                  <a:cs typeface="Arial"/>
                  <a:sym typeface="Arial"/>
                </a:rPr>
                <a:t>Original Space</a:t>
              </a:r>
              <a:endParaRPr sz="900">
                <a:solidFill>
                  <a:srgbClr val="000000"/>
                </a:solidFill>
                <a:latin typeface="Arial"/>
                <a:ea typeface="Arial"/>
                <a:cs typeface="Arial"/>
                <a:sym typeface="Arial"/>
              </a:endParaRPr>
            </a:p>
          </p:txBody>
        </p:sp>
        <p:sp>
          <p:nvSpPr>
            <p:cNvPr id="2890" name="Google Shape;2890;p114"/>
            <p:cNvSpPr/>
            <p:nvPr/>
          </p:nvSpPr>
          <p:spPr>
            <a:xfrm>
              <a:off x="4706233" y="2859770"/>
              <a:ext cx="1121400" cy="569100"/>
            </a:xfrm>
            <a:prstGeom prst="roundRect">
              <a:avLst>
                <a:gd name="adj" fmla="val 16667"/>
              </a:avLst>
            </a:prstGeom>
            <a:gradFill>
              <a:gsLst>
                <a:gs pos="0">
                  <a:srgbClr val="D8D8D8"/>
                </a:gs>
                <a:gs pos="35000">
                  <a:srgbClr val="E3E3E3"/>
                </a:gs>
                <a:gs pos="100000">
                  <a:srgbClr val="F4F4F4"/>
                </a:gs>
              </a:gsLst>
              <a:lin ang="16200038" scaled="0"/>
            </a:gradFill>
            <a:ln w="9525" cap="flat" cmpd="sng">
              <a:solidFill>
                <a:srgbClr val="A1A1A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buClr>
                  <a:srgbClr val="000000"/>
                </a:buClr>
                <a:buSzPts val="1200"/>
              </a:pPr>
              <a:r>
                <a:rPr lang="en-US" sz="900">
                  <a:solidFill>
                    <a:schemeClr val="dk1"/>
                  </a:solidFill>
                  <a:latin typeface="Arial"/>
                  <a:ea typeface="Arial"/>
                  <a:cs typeface="Arial"/>
                  <a:sym typeface="Arial"/>
                </a:rPr>
                <a:t>Rank Space</a:t>
              </a:r>
              <a:endParaRPr sz="900">
                <a:solidFill>
                  <a:srgbClr val="000000"/>
                </a:solidFill>
                <a:latin typeface="Arial"/>
                <a:ea typeface="Arial"/>
                <a:cs typeface="Arial"/>
                <a:sym typeface="Arial"/>
              </a:endParaRPr>
            </a:p>
          </p:txBody>
        </p:sp>
        <p:sp>
          <p:nvSpPr>
            <p:cNvPr id="2891" name="Google Shape;2891;p114"/>
            <p:cNvSpPr/>
            <p:nvPr/>
          </p:nvSpPr>
          <p:spPr>
            <a:xfrm>
              <a:off x="6716701" y="2859769"/>
              <a:ext cx="1193100" cy="569100"/>
            </a:xfrm>
            <a:prstGeom prst="roundRect">
              <a:avLst>
                <a:gd name="adj" fmla="val 16667"/>
              </a:avLst>
            </a:prstGeom>
            <a:gradFill>
              <a:gsLst>
                <a:gs pos="0">
                  <a:srgbClr val="D8D8D8"/>
                </a:gs>
                <a:gs pos="35000">
                  <a:srgbClr val="E3E3E3"/>
                </a:gs>
                <a:gs pos="100000">
                  <a:srgbClr val="F4F4F4"/>
                </a:gs>
              </a:gsLst>
              <a:lin ang="16200038" scaled="0"/>
            </a:gradFill>
            <a:ln w="9525" cap="flat" cmpd="sng">
              <a:solidFill>
                <a:srgbClr val="A1A1A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buClr>
                  <a:srgbClr val="000000"/>
                </a:buClr>
                <a:buSzPts val="1200"/>
              </a:pPr>
              <a:r>
                <a:rPr lang="en-US" sz="900">
                  <a:solidFill>
                    <a:schemeClr val="dk1"/>
                  </a:solidFill>
                  <a:latin typeface="Arial"/>
                  <a:ea typeface="Arial"/>
                  <a:cs typeface="Arial"/>
                  <a:sym typeface="Arial"/>
                </a:rPr>
                <a:t>Easily Learnable</a:t>
              </a:r>
              <a:endParaRPr sz="900">
                <a:solidFill>
                  <a:srgbClr val="000000"/>
                </a:solidFill>
                <a:latin typeface="Arial"/>
                <a:ea typeface="Arial"/>
                <a:cs typeface="Arial"/>
                <a:sym typeface="Arial"/>
              </a:endParaRPr>
            </a:p>
            <a:p>
              <a:pPr algn="ctr">
                <a:buClr>
                  <a:srgbClr val="000000"/>
                </a:buClr>
                <a:buSzPts val="1200"/>
              </a:pPr>
              <a:r>
                <a:rPr lang="en-US" sz="900">
                  <a:solidFill>
                    <a:schemeClr val="dk1"/>
                  </a:solidFill>
                  <a:latin typeface="Arial"/>
                  <a:ea typeface="Arial"/>
                  <a:cs typeface="Arial"/>
                  <a:sym typeface="Arial"/>
                </a:rPr>
                <a:t>CDF</a:t>
              </a:r>
              <a:endParaRPr sz="900">
                <a:solidFill>
                  <a:srgbClr val="000000"/>
                </a:solidFill>
                <a:latin typeface="Arial"/>
                <a:ea typeface="Arial"/>
                <a:cs typeface="Arial"/>
                <a:sym typeface="Arial"/>
              </a:endParaRPr>
            </a:p>
          </p:txBody>
        </p:sp>
        <p:cxnSp>
          <p:nvCxnSpPr>
            <p:cNvPr id="2892" name="Google Shape;2892;p114"/>
            <p:cNvCxnSpPr>
              <a:stCxn id="2889" idx="3"/>
              <a:endCxn id="2890" idx="1"/>
            </p:cNvCxnSpPr>
            <p:nvPr/>
          </p:nvCxnSpPr>
          <p:spPr>
            <a:xfrm>
              <a:off x="3821243" y="3144321"/>
              <a:ext cx="885000" cy="0"/>
            </a:xfrm>
            <a:prstGeom prst="straightConnector1">
              <a:avLst/>
            </a:prstGeom>
            <a:noFill/>
            <a:ln w="9525" cap="flat" cmpd="sng">
              <a:solidFill>
                <a:srgbClr val="3E6EC2"/>
              </a:solidFill>
              <a:prstDash val="solid"/>
              <a:round/>
              <a:headEnd type="none" w="sm" len="sm"/>
              <a:tailEnd type="triangle" w="med" len="med"/>
            </a:ln>
          </p:spPr>
        </p:cxnSp>
        <p:cxnSp>
          <p:nvCxnSpPr>
            <p:cNvPr id="2893" name="Google Shape;2893;p114"/>
            <p:cNvCxnSpPr>
              <a:stCxn id="2890" idx="3"/>
              <a:endCxn id="2891" idx="1"/>
            </p:cNvCxnSpPr>
            <p:nvPr/>
          </p:nvCxnSpPr>
          <p:spPr>
            <a:xfrm>
              <a:off x="5827633" y="3144320"/>
              <a:ext cx="889200" cy="0"/>
            </a:xfrm>
            <a:prstGeom prst="straightConnector1">
              <a:avLst/>
            </a:prstGeom>
            <a:noFill/>
            <a:ln w="9525" cap="flat" cmpd="sng">
              <a:solidFill>
                <a:srgbClr val="3E6EC2"/>
              </a:solidFill>
              <a:prstDash val="solid"/>
              <a:round/>
              <a:headEnd type="none" w="sm" len="sm"/>
              <a:tailEnd type="triangle" w="med" len="med"/>
            </a:ln>
          </p:spPr>
        </p:cxnSp>
      </p:grpSp>
      <p:sp>
        <p:nvSpPr>
          <p:cNvPr id="2894" name="Google Shape;2894;p114"/>
          <p:cNvSpPr/>
          <p:nvPr/>
        </p:nvSpPr>
        <p:spPr>
          <a:xfrm>
            <a:off x="191613" y="4295999"/>
            <a:ext cx="8489925" cy="2099925"/>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895" name="Google Shape;2895;p114"/>
          <p:cNvSpPr txBox="1"/>
          <p:nvPr/>
        </p:nvSpPr>
        <p:spPr>
          <a:xfrm>
            <a:off x="310111" y="4466356"/>
            <a:ext cx="6474600" cy="2160225"/>
          </a:xfrm>
          <a:prstGeom prst="rect">
            <a:avLst/>
          </a:prstGeom>
          <a:noFill/>
          <a:ln>
            <a:noFill/>
          </a:ln>
        </p:spPr>
        <p:txBody>
          <a:bodyPr spcFirstLastPara="1" wrap="square" lIns="68569" tIns="34275" rIns="68569" bIns="34275" anchor="t" anchorCtr="0">
            <a:noAutofit/>
          </a:bodyPr>
          <a:lstStyle/>
          <a:p>
            <a:pPr marL="228600" indent="-214313">
              <a:lnSpc>
                <a:spcPct val="115000"/>
              </a:lnSpc>
              <a:buClr>
                <a:srgbClr val="000000"/>
              </a:buClr>
              <a:buSzPts val="1600"/>
              <a:buFont typeface="Arial"/>
              <a:buChar char="•"/>
            </a:pPr>
            <a:r>
              <a:rPr lang="en-US" sz="1200">
                <a:solidFill>
                  <a:srgbClr val="000000"/>
                </a:solidFill>
                <a:latin typeface="Calibri"/>
                <a:ea typeface="Calibri"/>
                <a:cs typeface="Calibri"/>
                <a:sym typeface="Calibri"/>
              </a:rPr>
              <a:t>Spatial index based on ordering the data points by a rank space-based transformation*</a:t>
            </a:r>
            <a:endParaRPr sz="1350"/>
          </a:p>
          <a:p>
            <a:pPr marL="571500" lvl="1" indent="-214313">
              <a:lnSpc>
                <a:spcPct val="115000"/>
              </a:lnSpc>
              <a:buClr>
                <a:srgbClr val="000000"/>
              </a:buClr>
              <a:buSzPts val="1600"/>
              <a:buFont typeface="Arial"/>
              <a:buChar char="•"/>
            </a:pPr>
            <a:r>
              <a:rPr lang="en-US" sz="1200">
                <a:solidFill>
                  <a:srgbClr val="000000"/>
                </a:solidFill>
                <a:latin typeface="Calibri"/>
                <a:ea typeface="Calibri"/>
                <a:cs typeface="Calibri"/>
                <a:sym typeface="Calibri"/>
              </a:rPr>
              <a:t>Simplify the indexing functions to be learned </a:t>
            </a:r>
            <a:endParaRPr sz="1350"/>
          </a:p>
          <a:p>
            <a:pPr marL="571500" lvl="1" indent="-214313">
              <a:lnSpc>
                <a:spcPct val="115000"/>
              </a:lnSpc>
              <a:buClr>
                <a:srgbClr val="000000"/>
              </a:buClr>
              <a:buSzPts val="1600"/>
              <a:buFont typeface="Arial"/>
              <a:buChar char="•"/>
            </a:pPr>
            <a:r>
              <a:rPr lang="en-US" sz="1200">
                <a:solidFill>
                  <a:srgbClr val="000000"/>
                </a:solidFill>
                <a:latin typeface="Calibri"/>
                <a:ea typeface="Calibri"/>
                <a:cs typeface="Calibri"/>
                <a:sym typeface="Calibri"/>
              </a:rPr>
              <a:t>M(search keys)         disk block Ids (location)</a:t>
            </a:r>
            <a:endParaRPr sz="1350"/>
          </a:p>
          <a:p>
            <a:pPr marL="571500" lvl="1" indent="-138113">
              <a:lnSpc>
                <a:spcPct val="115000"/>
              </a:lnSpc>
              <a:buClr>
                <a:srgbClr val="000000"/>
              </a:buClr>
              <a:buSzPts val="1600"/>
            </a:pPr>
            <a:endParaRPr sz="1200">
              <a:solidFill>
                <a:srgbClr val="000000"/>
              </a:solidFill>
              <a:latin typeface="Calibri"/>
              <a:ea typeface="Calibri"/>
              <a:cs typeface="Calibri"/>
              <a:sym typeface="Calibri"/>
            </a:endParaRPr>
          </a:p>
          <a:p>
            <a:pPr marL="228600" indent="-214313">
              <a:lnSpc>
                <a:spcPct val="115000"/>
              </a:lnSpc>
              <a:buClr>
                <a:srgbClr val="000000"/>
              </a:buClr>
              <a:buSzPts val="1600"/>
              <a:buFont typeface="Arial"/>
              <a:buChar char="•"/>
            </a:pPr>
            <a:r>
              <a:rPr lang="en-US" sz="1200">
                <a:solidFill>
                  <a:srgbClr val="000000"/>
                </a:solidFill>
                <a:latin typeface="Calibri"/>
                <a:ea typeface="Calibri"/>
                <a:cs typeface="Calibri"/>
                <a:sym typeface="Calibri"/>
              </a:rPr>
              <a:t>For scaling to large datasets, proposes: </a:t>
            </a:r>
            <a:endParaRPr sz="1350"/>
          </a:p>
          <a:p>
            <a:pPr marL="571500" lvl="1" indent="-214313">
              <a:lnSpc>
                <a:spcPct val="115000"/>
              </a:lnSpc>
              <a:buClr>
                <a:srgbClr val="000000"/>
              </a:buClr>
              <a:buSzPts val="1600"/>
              <a:buFont typeface="Arial"/>
              <a:buChar char="•"/>
            </a:pPr>
            <a:r>
              <a:rPr lang="en-US" sz="1200">
                <a:solidFill>
                  <a:srgbClr val="000000"/>
                </a:solidFill>
                <a:latin typeface="Calibri"/>
                <a:ea typeface="Calibri"/>
                <a:cs typeface="Calibri"/>
                <a:sym typeface="Calibri"/>
              </a:rPr>
              <a:t>Introduce a Recursive Spatial Model Index (RSMI) (in lieu of RMI)</a:t>
            </a:r>
            <a:endParaRPr sz="1350"/>
          </a:p>
          <a:p>
            <a:pPr marL="247650" indent="-214313">
              <a:lnSpc>
                <a:spcPct val="115000"/>
              </a:lnSpc>
              <a:buClr>
                <a:srgbClr val="000000"/>
              </a:buClr>
              <a:buSzPts val="1600"/>
              <a:buFont typeface="Arial"/>
              <a:buChar char="•"/>
            </a:pPr>
            <a:r>
              <a:rPr lang="en-US" sz="1200">
                <a:solidFill>
                  <a:srgbClr val="000000"/>
                </a:solidFill>
                <a:latin typeface="Calibri"/>
                <a:ea typeface="Calibri"/>
                <a:cs typeface="Calibri"/>
                <a:sym typeface="Calibri"/>
              </a:rPr>
              <a:t>Support point, window, and kNN queries</a:t>
            </a:r>
            <a:endParaRPr sz="1350"/>
          </a:p>
          <a:p>
            <a:pPr marL="228600" indent="-214313">
              <a:lnSpc>
                <a:spcPct val="115000"/>
              </a:lnSpc>
              <a:buClr>
                <a:srgbClr val="000000"/>
              </a:buClr>
              <a:buSzPts val="1600"/>
              <a:buFont typeface="Arial"/>
              <a:buChar char="•"/>
            </a:pPr>
            <a:r>
              <a:rPr lang="en-US" sz="1200">
                <a:solidFill>
                  <a:srgbClr val="000000"/>
                </a:solidFill>
                <a:latin typeface="Calibri"/>
                <a:ea typeface="Calibri"/>
                <a:cs typeface="Calibri"/>
                <a:sym typeface="Calibri"/>
              </a:rPr>
              <a:t>Support updates</a:t>
            </a:r>
            <a:endParaRPr sz="1350"/>
          </a:p>
          <a:p>
            <a:pPr marL="171450" indent="-38100">
              <a:lnSpc>
                <a:spcPct val="115000"/>
              </a:lnSpc>
              <a:buClr>
                <a:schemeClr val="dk1"/>
              </a:buClr>
              <a:buSzPts val="2500"/>
            </a:pPr>
            <a:endParaRPr sz="1875">
              <a:solidFill>
                <a:schemeClr val="dk1"/>
              </a:solidFill>
              <a:latin typeface="Calibri"/>
              <a:ea typeface="Calibri"/>
              <a:cs typeface="Calibri"/>
              <a:sym typeface="Calibri"/>
            </a:endParaRPr>
          </a:p>
        </p:txBody>
      </p:sp>
      <p:sp>
        <p:nvSpPr>
          <p:cNvPr id="2896" name="Google Shape;2896;p114"/>
          <p:cNvSpPr txBox="1"/>
          <p:nvPr/>
        </p:nvSpPr>
        <p:spPr>
          <a:xfrm>
            <a:off x="448576" y="4121888"/>
            <a:ext cx="1016100" cy="319950"/>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1350" b="1">
                <a:solidFill>
                  <a:srgbClr val="357975"/>
                </a:solidFill>
                <a:latin typeface="Calibri"/>
                <a:ea typeface="Calibri"/>
                <a:cs typeface="Calibri"/>
                <a:sym typeface="Calibri"/>
              </a:rPr>
              <a:t>Core Idea</a:t>
            </a:r>
            <a:endParaRPr sz="1350" b="1" u="sng">
              <a:solidFill>
                <a:srgbClr val="357975"/>
              </a:solidFill>
              <a:latin typeface="Arial"/>
              <a:ea typeface="Arial"/>
              <a:cs typeface="Arial"/>
              <a:sym typeface="Arial"/>
            </a:endParaRPr>
          </a:p>
        </p:txBody>
      </p:sp>
      <p:sp>
        <p:nvSpPr>
          <p:cNvPr id="2897" name="Google Shape;2897;p114"/>
          <p:cNvSpPr/>
          <p:nvPr/>
        </p:nvSpPr>
        <p:spPr>
          <a:xfrm>
            <a:off x="1942816" y="5009567"/>
            <a:ext cx="197775" cy="72900"/>
          </a:xfrm>
          <a:prstGeom prst="rightArrow">
            <a:avLst>
              <a:gd name="adj1" fmla="val 50000"/>
              <a:gd name="adj2" fmla="val 50000"/>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endParaRPr sz="1050">
              <a:solidFill>
                <a:schemeClr val="dk1"/>
              </a:solidFill>
              <a:latin typeface="Arial"/>
              <a:ea typeface="Arial"/>
              <a:cs typeface="Arial"/>
              <a:sym typeface="Arial"/>
            </a:endParaRPr>
          </a:p>
        </p:txBody>
      </p:sp>
      <p:sp>
        <p:nvSpPr>
          <p:cNvPr id="28" name="Footer Placeholder 3">
            <a:extLst>
              <a:ext uri="{FF2B5EF4-FFF2-40B4-BE49-F238E27FC236}">
                <a16:creationId xmlns:a16="http://schemas.microsoft.com/office/drawing/2014/main" id="{8628AAC0-8160-4799-8344-5DC18267F6E7}"/>
              </a:ext>
            </a:extLst>
          </p:cNvPr>
          <p:cNvSpPr>
            <a:spLocks noGrp="1"/>
          </p:cNvSpPr>
          <p:nvPr>
            <p:ph type="ftr" sz="quarter" idx="11"/>
          </p:nvPr>
        </p:nvSpPr>
        <p:spPr bwMode="auto">
          <a:xfrm>
            <a:off x="5133109" y="6608622"/>
            <a:ext cx="3980670" cy="2285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30" name="Content Placeholder 2">
            <a:extLst>
              <a:ext uri="{FF2B5EF4-FFF2-40B4-BE49-F238E27FC236}">
                <a16:creationId xmlns:a16="http://schemas.microsoft.com/office/drawing/2014/main" id="{C178D0BC-06FC-45BD-AA1B-331022AD08D5}"/>
              </a:ext>
            </a:extLst>
          </p:cNvPr>
          <p:cNvSpPr txBox="1">
            <a:spLocks/>
          </p:cNvSpPr>
          <p:nvPr/>
        </p:nvSpPr>
        <p:spPr>
          <a:xfrm>
            <a:off x="95134" y="1505060"/>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Learned Indexes for similarity search:</a:t>
            </a:r>
          </a:p>
          <a:p>
            <a:pPr lvl="1"/>
            <a:r>
              <a:rPr lang="en-US" dirty="0"/>
              <a:t>Effectively Learning Spatial Indices</a:t>
            </a:r>
          </a:p>
          <a:p>
            <a:pPr lvl="2"/>
            <a:endParaRPr lang="en-US" dirty="0"/>
          </a:p>
        </p:txBody>
      </p:sp>
      <p:sp>
        <p:nvSpPr>
          <p:cNvPr id="31" name="Rectangle 30">
            <a:extLst>
              <a:ext uri="{FF2B5EF4-FFF2-40B4-BE49-F238E27FC236}">
                <a16:creationId xmlns:a16="http://schemas.microsoft.com/office/drawing/2014/main" id="{FCCECBC8-CA23-4FDE-A906-C4D82234A9D6}"/>
              </a:ext>
            </a:extLst>
          </p:cNvPr>
          <p:cNvSpPr/>
          <p:nvPr/>
        </p:nvSpPr>
        <p:spPr>
          <a:xfrm>
            <a:off x="7426592" y="970223"/>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32" name="Rectangle 31">
            <a:extLst>
              <a:ext uri="{FF2B5EF4-FFF2-40B4-BE49-F238E27FC236}">
                <a16:creationId xmlns:a16="http://schemas.microsoft.com/office/drawing/2014/main" id="{D005105D-44BC-409E-853F-38807C5B0B2C}"/>
              </a:ext>
            </a:extLst>
          </p:cNvPr>
          <p:cNvSpPr/>
          <p:nvPr/>
        </p:nvSpPr>
        <p:spPr>
          <a:xfrm>
            <a:off x="7430653" y="6411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33" name="Rounded Rectangle 7">
            <a:extLst>
              <a:ext uri="{FF2B5EF4-FFF2-40B4-BE49-F238E27FC236}">
                <a16:creationId xmlns:a16="http://schemas.microsoft.com/office/drawing/2014/main" id="{CCF31D90-6DAA-4994-81CD-F67A2BE96EFE}"/>
              </a:ext>
            </a:extLst>
          </p:cNvPr>
          <p:cNvSpPr/>
          <p:nvPr/>
        </p:nvSpPr>
        <p:spPr>
          <a:xfrm>
            <a:off x="7549772" y="1062705"/>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Qi-PVLDB’20</a:t>
            </a:r>
          </a:p>
        </p:txBody>
      </p:sp>
      <p:sp>
        <p:nvSpPr>
          <p:cNvPr id="34" name="Espace réservé du numéro de diapositive 4">
            <a:extLst>
              <a:ext uri="{FF2B5EF4-FFF2-40B4-BE49-F238E27FC236}">
                <a16:creationId xmlns:a16="http://schemas.microsoft.com/office/drawing/2014/main" id="{5105DF78-97CE-44BF-8B41-03305881230B}"/>
              </a:ext>
            </a:extLst>
          </p:cNvPr>
          <p:cNvSpPr txBox="1">
            <a:spLocks/>
          </p:cNvSpPr>
          <p:nvPr/>
        </p:nvSpPr>
        <p:spPr>
          <a:xfrm>
            <a:off x="-119619" y="-27512"/>
            <a:ext cx="762000" cy="365760"/>
          </a:xfrm>
          <a:prstGeom prst="rect">
            <a:avLst/>
          </a:prstGeom>
        </p:spPr>
        <p:txBody>
          <a:bodyPr vert="horz" anchor="b"/>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6C3C4-1F13-A745-94B4-FF34C1932FEB}" type="slidenum">
              <a:rPr lang="en-US" smtClean="0"/>
              <a:pPr/>
              <a:t>307</a:t>
            </a:fld>
            <a:endParaRPr lang="en-US" dirty="0"/>
          </a:p>
        </p:txBody>
      </p:sp>
      <p:sp>
        <p:nvSpPr>
          <p:cNvPr id="24" name="Title 1">
            <a:extLst>
              <a:ext uri="{FF2B5EF4-FFF2-40B4-BE49-F238E27FC236}">
                <a16:creationId xmlns:a16="http://schemas.microsoft.com/office/drawing/2014/main" id="{08069539-0DF7-4DD3-9DDD-44F02C4C0C3F}"/>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err="1">
                <a:solidFill>
                  <a:srgbClr val="7030A0"/>
                </a:solidFill>
              </a:rPr>
              <a:t>Search</a:t>
            </a:r>
            <a:r>
              <a:rPr lang="en-US" sz="3600" dirty="0">
                <a:solidFill>
                  <a:srgbClr val="7030A0"/>
                </a:solidFill>
              </a:rPr>
              <a:t> and Indexing</a:t>
            </a:r>
            <a:endParaRPr lang="en-US" dirty="0">
              <a:solidFill>
                <a:srgbClr val="7030A0"/>
              </a:solidFill>
            </a:endParaRPr>
          </a:p>
        </p:txBody>
      </p:sp>
      <p:sp>
        <p:nvSpPr>
          <p:cNvPr id="26" name="Title 1">
            <a:extLst>
              <a:ext uri="{FF2B5EF4-FFF2-40B4-BE49-F238E27FC236}">
                <a16:creationId xmlns:a16="http://schemas.microsoft.com/office/drawing/2014/main" id="{251E7258-1B2A-484B-B36A-3F46D37FC2A3}"/>
              </a:ext>
            </a:extLst>
          </p:cNvPr>
          <p:cNvSpPr txBox="1">
            <a:spLocks/>
          </p:cNvSpPr>
          <p:nvPr/>
        </p:nvSpPr>
        <p:spPr>
          <a:xfrm>
            <a:off x="95134" y="6514352"/>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from W. </a:t>
            </a:r>
            <a:r>
              <a:rPr lang="en-US" altLang="zh-CN" sz="1200" dirty="0" err="1">
                <a:latin typeface="+mn-lt"/>
              </a:rPr>
              <a:t>Aref</a:t>
            </a:r>
            <a:endParaRPr lang="en-US" sz="1200" dirty="0">
              <a:latin typeface="+mn-lt"/>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sp>
        <p:nvSpPr>
          <p:cNvPr id="2878" name="Google Shape;2878;p114"/>
          <p:cNvSpPr txBox="1">
            <a:spLocks noGrp="1"/>
          </p:cNvSpPr>
          <p:nvPr>
            <p:ph type="body" idx="1"/>
          </p:nvPr>
        </p:nvSpPr>
        <p:spPr>
          <a:xfrm>
            <a:off x="550882" y="2848922"/>
            <a:ext cx="7996275" cy="3789450"/>
          </a:xfrm>
          <a:prstGeom prst="rect">
            <a:avLst/>
          </a:prstGeom>
          <a:noFill/>
          <a:ln>
            <a:noFill/>
          </a:ln>
        </p:spPr>
        <p:txBody>
          <a:bodyPr spcFirstLastPara="1" vert="horz" wrap="square" lIns="68569" tIns="34275" rIns="68569" bIns="34275" anchor="t" anchorCtr="0">
            <a:noAutofit/>
          </a:bodyPr>
          <a:lstStyle/>
          <a:p>
            <a:pPr marL="171450" indent="-38100">
              <a:lnSpc>
                <a:spcPct val="115000"/>
              </a:lnSpc>
              <a:spcBef>
                <a:spcPts val="750"/>
              </a:spcBef>
              <a:buClr>
                <a:schemeClr val="dk1"/>
              </a:buClr>
              <a:buSzPts val="2800"/>
              <a:buNone/>
            </a:pPr>
            <a:endParaRPr dirty="0"/>
          </a:p>
          <a:p>
            <a:pPr marL="171450" indent="-38100">
              <a:lnSpc>
                <a:spcPct val="115000"/>
              </a:lnSpc>
              <a:spcBef>
                <a:spcPts val="750"/>
              </a:spcBef>
              <a:buClr>
                <a:schemeClr val="dk1"/>
              </a:buClr>
              <a:buSzPts val="2800"/>
              <a:buNone/>
            </a:pPr>
            <a:endParaRPr dirty="0"/>
          </a:p>
        </p:txBody>
      </p:sp>
      <p:sp>
        <p:nvSpPr>
          <p:cNvPr id="2879" name="Google Shape;2879;p114"/>
          <p:cNvSpPr txBox="1">
            <a:spLocks noGrp="1"/>
          </p:cNvSpPr>
          <p:nvPr>
            <p:ph type="sldNum" idx="12"/>
          </p:nvPr>
        </p:nvSpPr>
        <p:spPr>
          <a:xfrm>
            <a:off x="6489848" y="6560181"/>
            <a:ext cx="2057400" cy="273825"/>
          </a:xfrm>
          <a:prstGeom prst="rect">
            <a:avLst/>
          </a:prstGeom>
          <a:noFill/>
          <a:ln>
            <a:noFill/>
          </a:ln>
        </p:spPr>
        <p:txBody>
          <a:bodyPr spcFirstLastPara="1" vert="horz" wrap="square" lIns="68569" tIns="34275" rIns="68569" bIns="34275" anchor="ctr" anchorCtr="0">
            <a:noAutofit/>
          </a:bodyPr>
          <a:lstStyle/>
          <a:p>
            <a:pPr>
              <a:buClr>
                <a:srgbClr val="000000"/>
              </a:buClr>
              <a:buSzPts val="1200"/>
            </a:pPr>
            <a:fld id="{00000000-1234-1234-1234-123412341234}" type="slidenum">
              <a:rPr lang="en-US"/>
              <a:pPr>
                <a:buClr>
                  <a:srgbClr val="000000"/>
                </a:buClr>
                <a:buSzPts val="1200"/>
              </a:pPr>
              <a:t>308</a:t>
            </a:fld>
            <a:endParaRPr/>
          </a:p>
        </p:txBody>
      </p:sp>
      <p:sp>
        <p:nvSpPr>
          <p:cNvPr id="28" name="Footer Placeholder 3">
            <a:extLst>
              <a:ext uri="{FF2B5EF4-FFF2-40B4-BE49-F238E27FC236}">
                <a16:creationId xmlns:a16="http://schemas.microsoft.com/office/drawing/2014/main" id="{8628AAC0-8160-4799-8344-5DC18267F6E7}"/>
              </a:ext>
            </a:extLst>
          </p:cNvPr>
          <p:cNvSpPr>
            <a:spLocks noGrp="1"/>
          </p:cNvSpPr>
          <p:nvPr>
            <p:ph type="ftr" sz="quarter" idx="11"/>
          </p:nvPr>
        </p:nvSpPr>
        <p:spPr bwMode="auto">
          <a:xfrm>
            <a:off x="5133109" y="6608622"/>
            <a:ext cx="3980670" cy="2285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30" name="Content Placeholder 2">
            <a:extLst>
              <a:ext uri="{FF2B5EF4-FFF2-40B4-BE49-F238E27FC236}">
                <a16:creationId xmlns:a16="http://schemas.microsoft.com/office/drawing/2014/main" id="{C178D0BC-06FC-45BD-AA1B-331022AD08D5}"/>
              </a:ext>
            </a:extLst>
          </p:cNvPr>
          <p:cNvSpPr txBox="1">
            <a:spLocks/>
          </p:cNvSpPr>
          <p:nvPr/>
        </p:nvSpPr>
        <p:spPr>
          <a:xfrm>
            <a:off x="95134" y="1505060"/>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Learned Indexes for similarity search:</a:t>
            </a:r>
          </a:p>
          <a:p>
            <a:pPr lvl="1"/>
            <a:r>
              <a:rPr lang="en-US" dirty="0"/>
              <a:t>Effectively Learning Spatial Indices</a:t>
            </a:r>
          </a:p>
          <a:p>
            <a:pPr lvl="2"/>
            <a:endParaRPr lang="en-US" dirty="0"/>
          </a:p>
        </p:txBody>
      </p:sp>
      <p:sp>
        <p:nvSpPr>
          <p:cNvPr id="23" name="Google Shape;2902;p115">
            <a:extLst>
              <a:ext uri="{FF2B5EF4-FFF2-40B4-BE49-F238E27FC236}">
                <a16:creationId xmlns:a16="http://schemas.microsoft.com/office/drawing/2014/main" id="{74E14216-5EAE-4626-A9D3-C3F832A5DA0C}"/>
              </a:ext>
            </a:extLst>
          </p:cNvPr>
          <p:cNvSpPr/>
          <p:nvPr/>
        </p:nvSpPr>
        <p:spPr>
          <a:xfrm>
            <a:off x="172931" y="2513772"/>
            <a:ext cx="5565375" cy="2502675"/>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4" name="Google Shape;2903;p115">
            <a:extLst>
              <a:ext uri="{FF2B5EF4-FFF2-40B4-BE49-F238E27FC236}">
                <a16:creationId xmlns:a16="http://schemas.microsoft.com/office/drawing/2014/main" id="{A821DE12-9FDA-47A9-A983-285B9E30F09E}"/>
              </a:ext>
            </a:extLst>
          </p:cNvPr>
          <p:cNvSpPr txBox="1">
            <a:spLocks/>
          </p:cNvSpPr>
          <p:nvPr/>
        </p:nvSpPr>
        <p:spPr>
          <a:xfrm>
            <a:off x="446116" y="2622695"/>
            <a:ext cx="5375025" cy="2246625"/>
          </a:xfrm>
          <a:prstGeom prst="rect">
            <a:avLst/>
          </a:prstGeom>
          <a:noFill/>
          <a:ln>
            <a:noFill/>
          </a:ln>
        </p:spPr>
        <p:txBody>
          <a:bodyPr spcFirstLastPara="1" vert="horz" wrap="square" lIns="68569" tIns="34275" rIns="68569" bIns="34275" anchor="t" anchorCtr="0">
            <a:no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57163" indent="-128588">
              <a:lnSpc>
                <a:spcPct val="115000"/>
              </a:lnSpc>
              <a:spcBef>
                <a:spcPts val="0"/>
              </a:spcBef>
              <a:buSzPts val="800"/>
            </a:pPr>
            <a:r>
              <a:rPr lang="en-US" sz="1200">
                <a:latin typeface="Calibri"/>
                <a:ea typeface="Calibri"/>
                <a:cs typeface="Calibri"/>
                <a:sym typeface="Calibri"/>
              </a:rPr>
              <a:t>Recursive Spatial Model Index (RSMI):</a:t>
            </a:r>
            <a:endParaRPr lang="en-US"/>
          </a:p>
          <a:p>
            <a:pPr marL="509588" lvl="1" indent="-128588">
              <a:lnSpc>
                <a:spcPct val="115000"/>
              </a:lnSpc>
              <a:spcBef>
                <a:spcPts val="0"/>
              </a:spcBef>
              <a:buSzPts val="800"/>
              <a:buFont typeface="Georgia"/>
              <a:buChar char="•"/>
            </a:pPr>
            <a:r>
              <a:rPr lang="en-US" sz="1200">
                <a:latin typeface="Calibri"/>
                <a:ea typeface="Calibri"/>
                <a:cs typeface="Calibri"/>
                <a:sym typeface="Calibri"/>
              </a:rPr>
              <a:t>Recursively partitions a dataset</a:t>
            </a:r>
          </a:p>
          <a:p>
            <a:pPr marL="509588" lvl="1" indent="-128588">
              <a:lnSpc>
                <a:spcPct val="115000"/>
              </a:lnSpc>
              <a:spcBef>
                <a:spcPts val="0"/>
              </a:spcBef>
              <a:buSzPts val="800"/>
              <a:buFont typeface="Georgia"/>
              <a:buChar char="•"/>
            </a:pPr>
            <a:r>
              <a:rPr lang="en-US" sz="1200">
                <a:latin typeface="Calibri"/>
                <a:ea typeface="Calibri"/>
                <a:cs typeface="Calibri"/>
                <a:sym typeface="Calibri"/>
              </a:rPr>
              <a:t>Partitioning is learned over the distribution of data</a:t>
            </a:r>
          </a:p>
          <a:p>
            <a:pPr marL="157163" indent="-128588">
              <a:lnSpc>
                <a:spcPct val="115000"/>
              </a:lnSpc>
              <a:spcBef>
                <a:spcPts val="0"/>
              </a:spcBef>
              <a:buSzPts val="800"/>
            </a:pPr>
            <a:r>
              <a:rPr lang="en-US" sz="1200">
                <a:latin typeface="Calibri"/>
                <a:ea typeface="Calibri"/>
                <a:cs typeface="Calibri"/>
                <a:sym typeface="Calibri"/>
              </a:rPr>
              <a:t>Steps:</a:t>
            </a:r>
          </a:p>
          <a:p>
            <a:pPr marL="509588" lvl="1" indent="-128588">
              <a:lnSpc>
                <a:spcPct val="115000"/>
              </a:lnSpc>
              <a:spcBef>
                <a:spcPts val="0"/>
              </a:spcBef>
              <a:buSzPts val="800"/>
              <a:buFont typeface="Georgia"/>
              <a:buChar char="•"/>
            </a:pPr>
            <a:r>
              <a:rPr lang="en-US" sz="1200">
                <a:latin typeface="Calibri"/>
                <a:ea typeface="Calibri"/>
                <a:cs typeface="Calibri"/>
                <a:sym typeface="Calibri"/>
              </a:rPr>
              <a:t>Initially distribute the data into equal sized partitions </a:t>
            </a:r>
          </a:p>
          <a:p>
            <a:pPr marL="509588" lvl="1" indent="-128588">
              <a:lnSpc>
                <a:spcPct val="115000"/>
              </a:lnSpc>
              <a:spcBef>
                <a:spcPts val="0"/>
              </a:spcBef>
              <a:buSzPts val="800"/>
              <a:buFont typeface="Georgia"/>
              <a:buChar char="•"/>
            </a:pPr>
            <a:r>
              <a:rPr lang="en-US" sz="1200">
                <a:latin typeface="Calibri"/>
                <a:ea typeface="Calibri"/>
                <a:cs typeface="Calibri"/>
                <a:sym typeface="Calibri"/>
              </a:rPr>
              <a:t>Use a Space Filling Curve (SFC) to assign Ids to partitions</a:t>
            </a:r>
          </a:p>
          <a:p>
            <a:pPr marL="509588" lvl="1" indent="-128588">
              <a:lnSpc>
                <a:spcPct val="115000"/>
              </a:lnSpc>
              <a:spcBef>
                <a:spcPts val="0"/>
              </a:spcBef>
              <a:buSzPts val="800"/>
              <a:buFont typeface="Georgia"/>
              <a:buChar char="•"/>
            </a:pPr>
            <a:r>
              <a:rPr lang="en-US" sz="1200">
                <a:latin typeface="Calibri"/>
                <a:ea typeface="Calibri"/>
                <a:cs typeface="Calibri"/>
                <a:sym typeface="Calibri"/>
              </a:rPr>
              <a:t>Learn the partition Ids using a model </a:t>
            </a:r>
            <a:r>
              <a:rPr lang="en-US" sz="1200" i="1">
                <a:latin typeface="Calibri"/>
                <a:ea typeface="Calibri"/>
                <a:cs typeface="Calibri"/>
                <a:sym typeface="Calibri"/>
              </a:rPr>
              <a:t>M</a:t>
            </a:r>
            <a:r>
              <a:rPr lang="en-US" sz="900" i="1">
                <a:latin typeface="Calibri"/>
                <a:ea typeface="Calibri"/>
                <a:cs typeface="Calibri"/>
                <a:sym typeface="Calibri"/>
              </a:rPr>
              <a:t>0,0</a:t>
            </a:r>
            <a:endParaRPr lang="en-US" sz="900">
              <a:latin typeface="Calibri"/>
              <a:ea typeface="Calibri"/>
              <a:cs typeface="Calibri"/>
              <a:sym typeface="Calibri"/>
            </a:endParaRPr>
          </a:p>
          <a:p>
            <a:pPr marL="509588" lvl="1" indent="-128588">
              <a:lnSpc>
                <a:spcPct val="115000"/>
              </a:lnSpc>
              <a:spcBef>
                <a:spcPts val="0"/>
              </a:spcBef>
              <a:buSzPts val="800"/>
              <a:buFont typeface="Georgia"/>
              <a:buChar char="•"/>
            </a:pPr>
            <a:r>
              <a:rPr lang="en-US" sz="1200">
                <a:latin typeface="Calibri"/>
                <a:ea typeface="Calibri"/>
                <a:cs typeface="Calibri"/>
                <a:sym typeface="Calibri"/>
              </a:rPr>
              <a:t>Rearrange the data based on the prediction of  </a:t>
            </a:r>
            <a:r>
              <a:rPr lang="en-US" sz="1200" i="1">
                <a:latin typeface="Calibri"/>
                <a:ea typeface="Calibri"/>
                <a:cs typeface="Calibri"/>
                <a:sym typeface="Calibri"/>
              </a:rPr>
              <a:t>M</a:t>
            </a:r>
            <a:r>
              <a:rPr lang="en-US" sz="900" i="1">
                <a:latin typeface="Calibri"/>
                <a:ea typeface="Calibri"/>
                <a:cs typeface="Calibri"/>
                <a:sym typeface="Calibri"/>
              </a:rPr>
              <a:t>0,0 </a:t>
            </a:r>
            <a:endParaRPr lang="en-US" sz="900">
              <a:latin typeface="Calibri"/>
              <a:ea typeface="Calibri"/>
              <a:cs typeface="Calibri"/>
              <a:sym typeface="Calibri"/>
            </a:endParaRPr>
          </a:p>
          <a:p>
            <a:pPr marL="509588" lvl="1" indent="-128588">
              <a:lnSpc>
                <a:spcPct val="115000"/>
              </a:lnSpc>
              <a:spcBef>
                <a:spcPts val="0"/>
              </a:spcBef>
              <a:buSzPts val="800"/>
              <a:buFont typeface="Georgia"/>
              <a:buChar char="•"/>
            </a:pPr>
            <a:r>
              <a:rPr lang="en-US" sz="1200">
                <a:latin typeface="Calibri"/>
                <a:ea typeface="Calibri"/>
                <a:cs typeface="Calibri"/>
                <a:sym typeface="Calibri"/>
              </a:rPr>
              <a:t>Recursively repartition</a:t>
            </a:r>
          </a:p>
          <a:p>
            <a:pPr marL="852488" lvl="2" indent="-128588">
              <a:lnSpc>
                <a:spcPct val="115000"/>
              </a:lnSpc>
              <a:spcBef>
                <a:spcPts val="0"/>
              </a:spcBef>
              <a:buSzPts val="800"/>
              <a:buFont typeface="Wingdings 2"/>
              <a:buChar char="•"/>
            </a:pPr>
            <a:r>
              <a:rPr lang="en-US" sz="1200">
                <a:latin typeface="Calibri"/>
                <a:ea typeface="Calibri"/>
                <a:cs typeface="Calibri"/>
                <a:sym typeface="Calibri"/>
              </a:rPr>
              <a:t>Until each partition can be learned with a simple model</a:t>
            </a:r>
          </a:p>
          <a:p>
            <a:pPr marL="171450" indent="-38100">
              <a:lnSpc>
                <a:spcPct val="115000"/>
              </a:lnSpc>
              <a:spcBef>
                <a:spcPts val="0"/>
              </a:spcBef>
              <a:buClr>
                <a:schemeClr val="dk1"/>
              </a:buClr>
              <a:buSzPts val="2800"/>
              <a:buFont typeface="Georgia"/>
              <a:buNone/>
            </a:pPr>
            <a:endParaRPr lang="en-US">
              <a:latin typeface="Calibri"/>
              <a:ea typeface="Calibri"/>
              <a:cs typeface="Calibri"/>
              <a:sym typeface="Calibri"/>
            </a:endParaRPr>
          </a:p>
          <a:p>
            <a:pPr marL="171450" indent="-38100">
              <a:lnSpc>
                <a:spcPct val="115000"/>
              </a:lnSpc>
              <a:spcBef>
                <a:spcPts val="0"/>
              </a:spcBef>
              <a:buClr>
                <a:schemeClr val="dk1"/>
              </a:buClr>
              <a:buSzPts val="2800"/>
              <a:buFont typeface="Georgia"/>
              <a:buNone/>
            </a:pPr>
            <a:endParaRPr lang="en-US">
              <a:latin typeface="Calibri"/>
              <a:ea typeface="Calibri"/>
              <a:cs typeface="Calibri"/>
              <a:sym typeface="Calibri"/>
            </a:endParaRPr>
          </a:p>
          <a:p>
            <a:pPr marL="171450" indent="-38100">
              <a:lnSpc>
                <a:spcPct val="115000"/>
              </a:lnSpc>
              <a:spcBef>
                <a:spcPts val="750"/>
              </a:spcBef>
              <a:buClr>
                <a:schemeClr val="dk1"/>
              </a:buClr>
              <a:buSzPts val="2800"/>
              <a:buFont typeface="Georgia"/>
              <a:buNone/>
            </a:pPr>
            <a:endParaRPr lang="en-US">
              <a:latin typeface="Calibri"/>
              <a:ea typeface="Calibri"/>
              <a:cs typeface="Calibri"/>
              <a:sym typeface="Calibri"/>
            </a:endParaRPr>
          </a:p>
        </p:txBody>
      </p:sp>
      <p:sp>
        <p:nvSpPr>
          <p:cNvPr id="25" name="Google Shape;2904;p115">
            <a:extLst>
              <a:ext uri="{FF2B5EF4-FFF2-40B4-BE49-F238E27FC236}">
                <a16:creationId xmlns:a16="http://schemas.microsoft.com/office/drawing/2014/main" id="{953AD324-80A8-40FA-9F4C-72F45EA99B05}"/>
              </a:ext>
            </a:extLst>
          </p:cNvPr>
          <p:cNvSpPr txBox="1">
            <a:spLocks/>
          </p:cNvSpPr>
          <p:nvPr/>
        </p:nvSpPr>
        <p:spPr>
          <a:xfrm>
            <a:off x="6457950" y="6528285"/>
            <a:ext cx="2057400" cy="273825"/>
          </a:xfrm>
          <a:prstGeom prst="rect">
            <a:avLst/>
          </a:prstGeom>
          <a:noFill/>
          <a:ln>
            <a:noFill/>
          </a:ln>
        </p:spPr>
        <p:txBody>
          <a:bodyPr spcFirstLastPara="1" vert="horz" wrap="square" lIns="68569" tIns="34275" rIns="68569" bIns="34275" anchor="ctr" anchorCtr="0">
            <a:noAutofit/>
          </a:bodyPr>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200"/>
            </a:pPr>
            <a:fld id="{00000000-1234-1234-1234-123412341234}" type="slidenum">
              <a:rPr lang="en-US" smtClean="0"/>
              <a:pPr>
                <a:buClr>
                  <a:srgbClr val="000000"/>
                </a:buClr>
                <a:buSzPts val="1200"/>
              </a:pPr>
              <a:t>308</a:t>
            </a:fld>
            <a:endParaRPr lang="en-US"/>
          </a:p>
        </p:txBody>
      </p:sp>
      <p:grpSp>
        <p:nvGrpSpPr>
          <p:cNvPr id="27" name="Google Shape;2906;p115">
            <a:extLst>
              <a:ext uri="{FF2B5EF4-FFF2-40B4-BE49-F238E27FC236}">
                <a16:creationId xmlns:a16="http://schemas.microsoft.com/office/drawing/2014/main" id="{8FD1D280-50F7-4F4C-BF9F-968D531D4538}"/>
              </a:ext>
            </a:extLst>
          </p:cNvPr>
          <p:cNvGrpSpPr/>
          <p:nvPr/>
        </p:nvGrpSpPr>
        <p:grpSpPr>
          <a:xfrm>
            <a:off x="6165399" y="2381760"/>
            <a:ext cx="2534654" cy="2046329"/>
            <a:chOff x="6897113" y="2145206"/>
            <a:chExt cx="3060345" cy="2567700"/>
          </a:xfrm>
        </p:grpSpPr>
        <p:grpSp>
          <p:nvGrpSpPr>
            <p:cNvPr id="34" name="Google Shape;2907;p115">
              <a:extLst>
                <a:ext uri="{FF2B5EF4-FFF2-40B4-BE49-F238E27FC236}">
                  <a16:creationId xmlns:a16="http://schemas.microsoft.com/office/drawing/2014/main" id="{91F40C7F-FC9E-4D01-8896-57A5BD9C891E}"/>
                </a:ext>
              </a:extLst>
            </p:cNvPr>
            <p:cNvGrpSpPr/>
            <p:nvPr/>
          </p:nvGrpSpPr>
          <p:grpSpPr>
            <a:xfrm>
              <a:off x="6897113" y="2145206"/>
              <a:ext cx="3060345" cy="2567700"/>
              <a:chOff x="6755938" y="2186054"/>
              <a:chExt cx="3060345" cy="2567700"/>
            </a:xfrm>
          </p:grpSpPr>
          <p:grpSp>
            <p:nvGrpSpPr>
              <p:cNvPr id="36" name="Google Shape;2908;p115">
                <a:extLst>
                  <a:ext uri="{FF2B5EF4-FFF2-40B4-BE49-F238E27FC236}">
                    <a16:creationId xmlns:a16="http://schemas.microsoft.com/office/drawing/2014/main" id="{EDDF27A4-580E-47F9-B9F8-B4122D1769FC}"/>
                  </a:ext>
                </a:extLst>
              </p:cNvPr>
              <p:cNvGrpSpPr/>
              <p:nvPr/>
            </p:nvGrpSpPr>
            <p:grpSpPr>
              <a:xfrm>
                <a:off x="6758083" y="2186054"/>
                <a:ext cx="3058200" cy="2567700"/>
                <a:chOff x="6473468" y="2355639"/>
                <a:chExt cx="3058200" cy="2567700"/>
              </a:xfrm>
            </p:grpSpPr>
            <p:sp>
              <p:nvSpPr>
                <p:cNvPr id="51" name="Google Shape;2909;p115">
                  <a:extLst>
                    <a:ext uri="{FF2B5EF4-FFF2-40B4-BE49-F238E27FC236}">
                      <a16:creationId xmlns:a16="http://schemas.microsoft.com/office/drawing/2014/main" id="{3D022612-99C0-48F3-9C8C-8F3B4BC2CD90}"/>
                    </a:ext>
                  </a:extLst>
                </p:cNvPr>
                <p:cNvSpPr/>
                <p:nvPr/>
              </p:nvSpPr>
              <p:spPr>
                <a:xfrm>
                  <a:off x="6473468" y="2355639"/>
                  <a:ext cx="3058200" cy="2567700"/>
                </a:xfrm>
                <a:prstGeom prst="rect">
                  <a:avLst/>
                </a:prstGeom>
                <a:gradFill>
                  <a:gsLst>
                    <a:gs pos="0">
                      <a:srgbClr val="D8D8D8"/>
                    </a:gs>
                    <a:gs pos="35000">
                      <a:srgbClr val="E3E3E3"/>
                    </a:gs>
                    <a:gs pos="100000">
                      <a:srgbClr val="F4F4F4"/>
                    </a:gs>
                  </a:gsLst>
                  <a:lin ang="16200038" scaled="0"/>
                </a:gradFill>
                <a:ln w="9525" cap="flat" cmpd="sng">
                  <a:solidFill>
                    <a:srgbClr val="A1A1A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69" tIns="34275" rIns="68569" bIns="34275" anchor="ctr" anchorCtr="0">
                  <a:noAutofit/>
                </a:bodyPr>
                <a:lstStyle/>
                <a:p>
                  <a:pPr algn="ctr">
                    <a:buClr>
                      <a:srgbClr val="000000"/>
                    </a:buClr>
                    <a:buSzPts val="1400"/>
                  </a:pPr>
                  <a:endParaRPr sz="1050">
                    <a:solidFill>
                      <a:schemeClr val="dk1"/>
                    </a:solidFill>
                    <a:latin typeface="Arial"/>
                    <a:ea typeface="Arial"/>
                    <a:cs typeface="Arial"/>
                    <a:sym typeface="Arial"/>
                  </a:endParaRPr>
                </a:p>
              </p:txBody>
            </p:sp>
            <p:cxnSp>
              <p:nvCxnSpPr>
                <p:cNvPr id="52" name="Google Shape;2910;p115">
                  <a:extLst>
                    <a:ext uri="{FF2B5EF4-FFF2-40B4-BE49-F238E27FC236}">
                      <a16:creationId xmlns:a16="http://schemas.microsoft.com/office/drawing/2014/main" id="{4BA3F507-2295-4AC0-8AC5-EEC2E79D65EC}"/>
                    </a:ext>
                  </a:extLst>
                </p:cNvPr>
                <p:cNvCxnSpPr>
                  <a:stCxn id="51" idx="0"/>
                  <a:endCxn id="51" idx="2"/>
                </p:cNvCxnSpPr>
                <p:nvPr/>
              </p:nvCxnSpPr>
              <p:spPr>
                <a:xfrm>
                  <a:off x="8002568" y="2355639"/>
                  <a:ext cx="0" cy="2567700"/>
                </a:xfrm>
                <a:prstGeom prst="straightConnector1">
                  <a:avLst/>
                </a:prstGeom>
                <a:noFill/>
                <a:ln w="9525" cap="flat" cmpd="sng">
                  <a:solidFill>
                    <a:srgbClr val="3E6EC2"/>
                  </a:solidFill>
                  <a:prstDash val="solid"/>
                  <a:round/>
                  <a:headEnd type="none" w="sm" len="sm"/>
                  <a:tailEnd type="none" w="sm" len="sm"/>
                </a:ln>
              </p:spPr>
            </p:cxnSp>
            <p:cxnSp>
              <p:nvCxnSpPr>
                <p:cNvPr id="53" name="Google Shape;2911;p115">
                  <a:extLst>
                    <a:ext uri="{FF2B5EF4-FFF2-40B4-BE49-F238E27FC236}">
                      <a16:creationId xmlns:a16="http://schemas.microsoft.com/office/drawing/2014/main" id="{AAA80BE5-575A-4795-8BFC-A6E01058FFD4}"/>
                    </a:ext>
                  </a:extLst>
                </p:cNvPr>
                <p:cNvCxnSpPr>
                  <a:stCxn id="51" idx="1"/>
                  <a:endCxn id="51" idx="3"/>
                </p:cNvCxnSpPr>
                <p:nvPr/>
              </p:nvCxnSpPr>
              <p:spPr>
                <a:xfrm>
                  <a:off x="6473468" y="3639489"/>
                  <a:ext cx="3058200" cy="0"/>
                </a:xfrm>
                <a:prstGeom prst="straightConnector1">
                  <a:avLst/>
                </a:prstGeom>
                <a:noFill/>
                <a:ln w="9525" cap="flat" cmpd="sng">
                  <a:solidFill>
                    <a:srgbClr val="3E6EC2"/>
                  </a:solidFill>
                  <a:prstDash val="solid"/>
                  <a:round/>
                  <a:headEnd type="none" w="sm" len="sm"/>
                  <a:tailEnd type="none" w="sm" len="sm"/>
                </a:ln>
              </p:spPr>
            </p:cxnSp>
            <p:sp>
              <p:nvSpPr>
                <p:cNvPr id="54" name="Google Shape;2912;p115">
                  <a:extLst>
                    <a:ext uri="{FF2B5EF4-FFF2-40B4-BE49-F238E27FC236}">
                      <a16:creationId xmlns:a16="http://schemas.microsoft.com/office/drawing/2014/main" id="{FE0CB671-26E0-428C-A7E6-7BBF18559EFC}"/>
                    </a:ext>
                  </a:extLst>
                </p:cNvPr>
                <p:cNvSpPr/>
                <p:nvPr/>
              </p:nvSpPr>
              <p:spPr>
                <a:xfrm>
                  <a:off x="7009388" y="2543364"/>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sp>
              <p:nvSpPr>
                <p:cNvPr id="55" name="Google Shape;2913;p115">
                  <a:extLst>
                    <a:ext uri="{FF2B5EF4-FFF2-40B4-BE49-F238E27FC236}">
                      <a16:creationId xmlns:a16="http://schemas.microsoft.com/office/drawing/2014/main" id="{06976618-5E85-4C37-9A60-4FEE5EC40314}"/>
                    </a:ext>
                  </a:extLst>
                </p:cNvPr>
                <p:cNvSpPr/>
                <p:nvPr/>
              </p:nvSpPr>
              <p:spPr>
                <a:xfrm>
                  <a:off x="6591549" y="2929527"/>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sp>
              <p:nvSpPr>
                <p:cNvPr id="56" name="Google Shape;2914;p115">
                  <a:extLst>
                    <a:ext uri="{FF2B5EF4-FFF2-40B4-BE49-F238E27FC236}">
                      <a16:creationId xmlns:a16="http://schemas.microsoft.com/office/drawing/2014/main" id="{19C2259A-C52E-4CF6-A111-3E7DC695DC38}"/>
                    </a:ext>
                  </a:extLst>
                </p:cNvPr>
                <p:cNvSpPr/>
                <p:nvPr/>
              </p:nvSpPr>
              <p:spPr>
                <a:xfrm>
                  <a:off x="6737894" y="4450499"/>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sp>
              <p:nvSpPr>
                <p:cNvPr id="57" name="Google Shape;2915;p115">
                  <a:extLst>
                    <a:ext uri="{FF2B5EF4-FFF2-40B4-BE49-F238E27FC236}">
                      <a16:creationId xmlns:a16="http://schemas.microsoft.com/office/drawing/2014/main" id="{C188091F-E247-4F35-91B2-CDBC8AC4FD29}"/>
                    </a:ext>
                  </a:extLst>
                </p:cNvPr>
                <p:cNvSpPr/>
                <p:nvPr/>
              </p:nvSpPr>
              <p:spPr>
                <a:xfrm>
                  <a:off x="7003333" y="4681002"/>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sp>
              <p:nvSpPr>
                <p:cNvPr id="58" name="Google Shape;2916;p115">
                  <a:extLst>
                    <a:ext uri="{FF2B5EF4-FFF2-40B4-BE49-F238E27FC236}">
                      <a16:creationId xmlns:a16="http://schemas.microsoft.com/office/drawing/2014/main" id="{214B3E4A-ED8C-4D06-A77A-CD00F2E6168D}"/>
                    </a:ext>
                  </a:extLst>
                </p:cNvPr>
                <p:cNvSpPr/>
                <p:nvPr/>
              </p:nvSpPr>
              <p:spPr>
                <a:xfrm>
                  <a:off x="8676209" y="2518881"/>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sp>
              <p:nvSpPr>
                <p:cNvPr id="59" name="Google Shape;2917;p115">
                  <a:extLst>
                    <a:ext uri="{FF2B5EF4-FFF2-40B4-BE49-F238E27FC236}">
                      <a16:creationId xmlns:a16="http://schemas.microsoft.com/office/drawing/2014/main" id="{D5869ABB-841C-4B3E-B187-D03724F1E23A}"/>
                    </a:ext>
                  </a:extLst>
                </p:cNvPr>
                <p:cNvSpPr/>
                <p:nvPr/>
              </p:nvSpPr>
              <p:spPr>
                <a:xfrm>
                  <a:off x="9085479" y="2969345"/>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sp>
              <p:nvSpPr>
                <p:cNvPr id="60" name="Google Shape;2918;p115">
                  <a:extLst>
                    <a:ext uri="{FF2B5EF4-FFF2-40B4-BE49-F238E27FC236}">
                      <a16:creationId xmlns:a16="http://schemas.microsoft.com/office/drawing/2014/main" id="{1773257A-5570-4923-88E2-2F746C07AF67}"/>
                    </a:ext>
                  </a:extLst>
                </p:cNvPr>
                <p:cNvSpPr/>
                <p:nvPr/>
              </p:nvSpPr>
              <p:spPr>
                <a:xfrm>
                  <a:off x="9176307" y="4505000"/>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sp>
              <p:nvSpPr>
                <p:cNvPr id="61" name="Google Shape;2919;p115">
                  <a:extLst>
                    <a:ext uri="{FF2B5EF4-FFF2-40B4-BE49-F238E27FC236}">
                      <a16:creationId xmlns:a16="http://schemas.microsoft.com/office/drawing/2014/main" id="{140DD211-AC75-46B8-A0DD-BF575555CC54}"/>
                    </a:ext>
                  </a:extLst>
                </p:cNvPr>
                <p:cNvSpPr/>
                <p:nvPr/>
              </p:nvSpPr>
              <p:spPr>
                <a:xfrm>
                  <a:off x="8868221" y="4735503"/>
                  <a:ext cx="90900" cy="546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lt1"/>
                    </a:solidFill>
                    <a:latin typeface="Arial"/>
                    <a:ea typeface="Arial"/>
                    <a:cs typeface="Arial"/>
                    <a:sym typeface="Arial"/>
                  </a:endParaRPr>
                </a:p>
              </p:txBody>
            </p:sp>
          </p:grpSp>
          <p:cxnSp>
            <p:nvCxnSpPr>
              <p:cNvPr id="37" name="Google Shape;2920;p115">
                <a:extLst>
                  <a:ext uri="{FF2B5EF4-FFF2-40B4-BE49-F238E27FC236}">
                    <a16:creationId xmlns:a16="http://schemas.microsoft.com/office/drawing/2014/main" id="{E63578FB-E551-4405-B1B9-6FB34D998761}"/>
                  </a:ext>
                </a:extLst>
              </p:cNvPr>
              <p:cNvCxnSpPr/>
              <p:nvPr/>
            </p:nvCxnSpPr>
            <p:spPr>
              <a:xfrm>
                <a:off x="7393923" y="4117828"/>
                <a:ext cx="1495800" cy="0"/>
              </a:xfrm>
              <a:prstGeom prst="straightConnector1">
                <a:avLst/>
              </a:prstGeom>
              <a:noFill/>
              <a:ln w="9525" cap="flat" cmpd="sng">
                <a:solidFill>
                  <a:srgbClr val="10AD9B"/>
                </a:solidFill>
                <a:prstDash val="solid"/>
                <a:round/>
                <a:headEnd type="none" w="sm" len="sm"/>
                <a:tailEnd type="triangle" w="med" len="med"/>
              </a:ln>
            </p:spPr>
          </p:cxnSp>
          <p:cxnSp>
            <p:nvCxnSpPr>
              <p:cNvPr id="38" name="Google Shape;2921;p115">
                <a:extLst>
                  <a:ext uri="{FF2B5EF4-FFF2-40B4-BE49-F238E27FC236}">
                    <a16:creationId xmlns:a16="http://schemas.microsoft.com/office/drawing/2014/main" id="{80379D36-D91B-4936-B41C-E392AAC4B18B}"/>
                  </a:ext>
                </a:extLst>
              </p:cNvPr>
              <p:cNvCxnSpPr/>
              <p:nvPr/>
            </p:nvCxnSpPr>
            <p:spPr>
              <a:xfrm rot="10800000">
                <a:off x="7520986" y="2985328"/>
                <a:ext cx="1392900" cy="1132500"/>
              </a:xfrm>
              <a:prstGeom prst="straightConnector1">
                <a:avLst/>
              </a:prstGeom>
              <a:noFill/>
              <a:ln w="9525" cap="flat" cmpd="sng">
                <a:solidFill>
                  <a:srgbClr val="10AD9B"/>
                </a:solidFill>
                <a:prstDash val="solid"/>
                <a:round/>
                <a:headEnd type="none" w="sm" len="sm"/>
                <a:tailEnd type="triangle" w="med" len="med"/>
              </a:ln>
            </p:spPr>
          </p:cxnSp>
          <p:cxnSp>
            <p:nvCxnSpPr>
              <p:cNvPr id="39" name="Google Shape;2922;p115">
                <a:extLst>
                  <a:ext uri="{FF2B5EF4-FFF2-40B4-BE49-F238E27FC236}">
                    <a16:creationId xmlns:a16="http://schemas.microsoft.com/office/drawing/2014/main" id="{48D15199-163E-4C08-94C5-FA01757119A8}"/>
                  </a:ext>
                </a:extLst>
              </p:cNvPr>
              <p:cNvCxnSpPr/>
              <p:nvPr/>
            </p:nvCxnSpPr>
            <p:spPr>
              <a:xfrm>
                <a:off x="7581648" y="2987827"/>
                <a:ext cx="1308000" cy="0"/>
              </a:xfrm>
              <a:prstGeom prst="straightConnector1">
                <a:avLst/>
              </a:prstGeom>
              <a:noFill/>
              <a:ln w="9525" cap="flat" cmpd="sng">
                <a:solidFill>
                  <a:srgbClr val="10AD9B"/>
                </a:solidFill>
                <a:prstDash val="solid"/>
                <a:round/>
                <a:headEnd type="none" w="sm" len="sm"/>
                <a:tailEnd type="triangle" w="med" len="med"/>
              </a:ln>
            </p:spPr>
          </p:cxnSp>
          <p:sp>
            <p:nvSpPr>
              <p:cNvPr id="40" name="Google Shape;2923;p115">
                <a:extLst>
                  <a:ext uri="{FF2B5EF4-FFF2-40B4-BE49-F238E27FC236}">
                    <a16:creationId xmlns:a16="http://schemas.microsoft.com/office/drawing/2014/main" id="{2B3438CC-A6F4-466C-A7D8-8A0BACE72EE1}"/>
                  </a:ext>
                </a:extLst>
              </p:cNvPr>
              <p:cNvSpPr txBox="1"/>
              <p:nvPr/>
            </p:nvSpPr>
            <p:spPr>
              <a:xfrm>
                <a:off x="7577107" y="3767960"/>
                <a:ext cx="3573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chemeClr val="accent1"/>
                    </a:solidFill>
                    <a:latin typeface="Arial"/>
                    <a:ea typeface="Arial"/>
                    <a:cs typeface="Arial"/>
                    <a:sym typeface="Arial"/>
                  </a:rPr>
                  <a:t>0</a:t>
                </a:r>
                <a:endParaRPr sz="1050">
                  <a:solidFill>
                    <a:schemeClr val="accent1"/>
                  </a:solidFill>
                  <a:latin typeface="Arial"/>
                  <a:ea typeface="Arial"/>
                  <a:cs typeface="Arial"/>
                  <a:sym typeface="Arial"/>
                </a:endParaRPr>
              </a:p>
            </p:txBody>
          </p:sp>
          <p:sp>
            <p:nvSpPr>
              <p:cNvPr id="41" name="Google Shape;2924;p115">
                <a:extLst>
                  <a:ext uri="{FF2B5EF4-FFF2-40B4-BE49-F238E27FC236}">
                    <a16:creationId xmlns:a16="http://schemas.microsoft.com/office/drawing/2014/main" id="{FDE9C92C-E1C4-4B83-A5A5-26EE9F1BB0FA}"/>
                  </a:ext>
                </a:extLst>
              </p:cNvPr>
              <p:cNvSpPr txBox="1"/>
              <p:nvPr/>
            </p:nvSpPr>
            <p:spPr>
              <a:xfrm>
                <a:off x="7458260" y="2606053"/>
                <a:ext cx="3573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chemeClr val="accent1"/>
                    </a:solidFill>
                    <a:latin typeface="Arial"/>
                    <a:ea typeface="Arial"/>
                    <a:cs typeface="Arial"/>
                    <a:sym typeface="Arial"/>
                  </a:rPr>
                  <a:t>2</a:t>
                </a:r>
                <a:endParaRPr sz="1050">
                  <a:solidFill>
                    <a:schemeClr val="accent1"/>
                  </a:solidFill>
                  <a:latin typeface="Arial"/>
                  <a:ea typeface="Arial"/>
                  <a:cs typeface="Arial"/>
                  <a:sym typeface="Arial"/>
                </a:endParaRPr>
              </a:p>
            </p:txBody>
          </p:sp>
          <p:sp>
            <p:nvSpPr>
              <p:cNvPr id="42" name="Google Shape;2925;p115">
                <a:extLst>
                  <a:ext uri="{FF2B5EF4-FFF2-40B4-BE49-F238E27FC236}">
                    <a16:creationId xmlns:a16="http://schemas.microsoft.com/office/drawing/2014/main" id="{4D6CE840-9CEF-496B-AECF-45ADA380D792}"/>
                  </a:ext>
                </a:extLst>
              </p:cNvPr>
              <p:cNvSpPr txBox="1"/>
              <p:nvPr/>
            </p:nvSpPr>
            <p:spPr>
              <a:xfrm>
                <a:off x="8507403" y="2664184"/>
                <a:ext cx="3573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chemeClr val="accent1"/>
                    </a:solidFill>
                    <a:latin typeface="Arial"/>
                    <a:ea typeface="Arial"/>
                    <a:cs typeface="Arial"/>
                    <a:sym typeface="Arial"/>
                  </a:rPr>
                  <a:t>3</a:t>
                </a:r>
                <a:endParaRPr sz="1050">
                  <a:solidFill>
                    <a:schemeClr val="accent1"/>
                  </a:solidFill>
                  <a:latin typeface="Arial"/>
                  <a:ea typeface="Arial"/>
                  <a:cs typeface="Arial"/>
                  <a:sym typeface="Arial"/>
                </a:endParaRPr>
              </a:p>
            </p:txBody>
          </p:sp>
          <p:sp>
            <p:nvSpPr>
              <p:cNvPr id="43" name="Google Shape;2926;p115">
                <a:extLst>
                  <a:ext uri="{FF2B5EF4-FFF2-40B4-BE49-F238E27FC236}">
                    <a16:creationId xmlns:a16="http://schemas.microsoft.com/office/drawing/2014/main" id="{96DDD933-DA9E-46CB-865B-A217E95167CB}"/>
                  </a:ext>
                </a:extLst>
              </p:cNvPr>
              <p:cNvSpPr txBox="1"/>
              <p:nvPr/>
            </p:nvSpPr>
            <p:spPr>
              <a:xfrm>
                <a:off x="7387862" y="4362665"/>
                <a:ext cx="4278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rgbClr val="548135"/>
                    </a:solidFill>
                    <a:latin typeface="Arial"/>
                    <a:ea typeface="Arial"/>
                    <a:cs typeface="Arial"/>
                    <a:sym typeface="Arial"/>
                  </a:rPr>
                  <a:t>p1</a:t>
                </a:r>
                <a:endParaRPr sz="1050">
                  <a:solidFill>
                    <a:srgbClr val="000000"/>
                  </a:solidFill>
                  <a:latin typeface="Arial"/>
                  <a:ea typeface="Arial"/>
                  <a:cs typeface="Arial"/>
                  <a:sym typeface="Arial"/>
                </a:endParaRPr>
              </a:p>
            </p:txBody>
          </p:sp>
          <p:sp>
            <p:nvSpPr>
              <p:cNvPr id="44" name="Google Shape;2927;p115">
                <a:extLst>
                  <a:ext uri="{FF2B5EF4-FFF2-40B4-BE49-F238E27FC236}">
                    <a16:creationId xmlns:a16="http://schemas.microsoft.com/office/drawing/2014/main" id="{9AC30AF7-B918-4EFA-9A06-B9F53DA79729}"/>
                  </a:ext>
                </a:extLst>
              </p:cNvPr>
              <p:cNvSpPr/>
              <p:nvPr/>
            </p:nvSpPr>
            <p:spPr>
              <a:xfrm>
                <a:off x="7242532" y="4362665"/>
                <a:ext cx="178800" cy="307800"/>
              </a:xfrm>
              <a:prstGeom prst="ellipse">
                <a:avLst/>
              </a:prstGeom>
              <a:solidFill>
                <a:schemeClr val="lt1">
                  <a:alpha val="12549"/>
                </a:schemeClr>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dk1"/>
                  </a:solidFill>
                  <a:latin typeface="Arial"/>
                  <a:ea typeface="Arial"/>
                  <a:cs typeface="Arial"/>
                  <a:sym typeface="Arial"/>
                </a:endParaRPr>
              </a:p>
            </p:txBody>
          </p:sp>
          <p:sp>
            <p:nvSpPr>
              <p:cNvPr id="45" name="Google Shape;2928;p115">
                <a:extLst>
                  <a:ext uri="{FF2B5EF4-FFF2-40B4-BE49-F238E27FC236}">
                    <a16:creationId xmlns:a16="http://schemas.microsoft.com/office/drawing/2014/main" id="{464AA7C0-72F2-430B-9CDA-182A8B808202}"/>
                  </a:ext>
                </a:extLst>
              </p:cNvPr>
              <p:cNvSpPr/>
              <p:nvPr/>
            </p:nvSpPr>
            <p:spPr>
              <a:xfrm>
                <a:off x="9089873" y="4412029"/>
                <a:ext cx="178800" cy="307800"/>
              </a:xfrm>
              <a:prstGeom prst="ellipse">
                <a:avLst/>
              </a:prstGeom>
              <a:solidFill>
                <a:schemeClr val="lt1">
                  <a:alpha val="11370"/>
                </a:schemeClr>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dk1"/>
                  </a:solidFill>
                  <a:latin typeface="Arial"/>
                  <a:ea typeface="Arial"/>
                  <a:cs typeface="Arial"/>
                  <a:sym typeface="Arial"/>
                </a:endParaRPr>
              </a:p>
            </p:txBody>
          </p:sp>
          <p:sp>
            <p:nvSpPr>
              <p:cNvPr id="46" name="Google Shape;2929;p115">
                <a:extLst>
                  <a:ext uri="{FF2B5EF4-FFF2-40B4-BE49-F238E27FC236}">
                    <a16:creationId xmlns:a16="http://schemas.microsoft.com/office/drawing/2014/main" id="{ADBEDEDD-EBA6-402A-8D13-EB0D11462B3E}"/>
                  </a:ext>
                </a:extLst>
              </p:cNvPr>
              <p:cNvSpPr txBox="1"/>
              <p:nvPr/>
            </p:nvSpPr>
            <p:spPr>
              <a:xfrm>
                <a:off x="8693675" y="4412028"/>
                <a:ext cx="4278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rgbClr val="548135"/>
                    </a:solidFill>
                    <a:latin typeface="Arial"/>
                    <a:ea typeface="Arial"/>
                    <a:cs typeface="Arial"/>
                    <a:sym typeface="Arial"/>
                  </a:rPr>
                  <a:t>p2</a:t>
                </a:r>
                <a:endParaRPr sz="1050">
                  <a:solidFill>
                    <a:srgbClr val="000000"/>
                  </a:solidFill>
                  <a:latin typeface="Arial"/>
                  <a:ea typeface="Arial"/>
                  <a:cs typeface="Arial"/>
                  <a:sym typeface="Arial"/>
                </a:endParaRPr>
              </a:p>
            </p:txBody>
          </p:sp>
          <p:sp>
            <p:nvSpPr>
              <p:cNvPr id="47" name="Google Shape;2930;p115">
                <a:extLst>
                  <a:ext uri="{FF2B5EF4-FFF2-40B4-BE49-F238E27FC236}">
                    <a16:creationId xmlns:a16="http://schemas.microsoft.com/office/drawing/2014/main" id="{F97912C0-5AEC-406A-BB03-692AC5554139}"/>
                  </a:ext>
                </a:extLst>
              </p:cNvPr>
              <p:cNvSpPr txBox="1"/>
              <p:nvPr/>
            </p:nvSpPr>
            <p:spPr>
              <a:xfrm>
                <a:off x="6755938" y="2914554"/>
                <a:ext cx="4278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rgbClr val="548135"/>
                    </a:solidFill>
                    <a:latin typeface="Arial"/>
                    <a:ea typeface="Arial"/>
                    <a:cs typeface="Arial"/>
                    <a:sym typeface="Arial"/>
                  </a:rPr>
                  <a:t>p3</a:t>
                </a:r>
                <a:endParaRPr sz="1050">
                  <a:solidFill>
                    <a:srgbClr val="000000"/>
                  </a:solidFill>
                  <a:latin typeface="Arial"/>
                  <a:ea typeface="Arial"/>
                  <a:cs typeface="Arial"/>
                  <a:sym typeface="Arial"/>
                </a:endParaRPr>
              </a:p>
            </p:txBody>
          </p:sp>
          <p:sp>
            <p:nvSpPr>
              <p:cNvPr id="48" name="Google Shape;2931;p115">
                <a:extLst>
                  <a:ext uri="{FF2B5EF4-FFF2-40B4-BE49-F238E27FC236}">
                    <a16:creationId xmlns:a16="http://schemas.microsoft.com/office/drawing/2014/main" id="{365F6A12-8FAB-4080-9FFF-447E31B4FF8B}"/>
                  </a:ext>
                </a:extLst>
              </p:cNvPr>
              <p:cNvSpPr/>
              <p:nvPr/>
            </p:nvSpPr>
            <p:spPr>
              <a:xfrm>
                <a:off x="6817059" y="2641287"/>
                <a:ext cx="178800" cy="307800"/>
              </a:xfrm>
              <a:prstGeom prst="ellipse">
                <a:avLst/>
              </a:prstGeom>
              <a:solidFill>
                <a:schemeClr val="lt1">
                  <a:alpha val="7450"/>
                </a:schemeClr>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dk1"/>
                  </a:solidFill>
                  <a:latin typeface="Arial"/>
                  <a:ea typeface="Arial"/>
                  <a:cs typeface="Arial"/>
                  <a:sym typeface="Arial"/>
                </a:endParaRPr>
              </a:p>
            </p:txBody>
          </p:sp>
          <p:sp>
            <p:nvSpPr>
              <p:cNvPr id="49" name="Google Shape;2932;p115">
                <a:extLst>
                  <a:ext uri="{FF2B5EF4-FFF2-40B4-BE49-F238E27FC236}">
                    <a16:creationId xmlns:a16="http://schemas.microsoft.com/office/drawing/2014/main" id="{7F6C5F81-8190-4573-B9AD-63D18A7D33A7}"/>
                  </a:ext>
                </a:extLst>
              </p:cNvPr>
              <p:cNvSpPr/>
              <p:nvPr/>
            </p:nvSpPr>
            <p:spPr>
              <a:xfrm>
                <a:off x="9327445" y="2658783"/>
                <a:ext cx="178800" cy="307800"/>
              </a:xfrm>
              <a:prstGeom prst="ellipse">
                <a:avLst/>
              </a:prstGeom>
              <a:solidFill>
                <a:schemeClr val="lt1">
                  <a:alpha val="17650"/>
                </a:schemeClr>
              </a:solid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400"/>
                </a:pPr>
                <a:endParaRPr sz="1050">
                  <a:solidFill>
                    <a:schemeClr val="dk1"/>
                  </a:solidFill>
                  <a:latin typeface="Arial"/>
                  <a:ea typeface="Arial"/>
                  <a:cs typeface="Arial"/>
                  <a:sym typeface="Arial"/>
                </a:endParaRPr>
              </a:p>
            </p:txBody>
          </p:sp>
          <p:sp>
            <p:nvSpPr>
              <p:cNvPr id="50" name="Google Shape;2933;p115">
                <a:extLst>
                  <a:ext uri="{FF2B5EF4-FFF2-40B4-BE49-F238E27FC236}">
                    <a16:creationId xmlns:a16="http://schemas.microsoft.com/office/drawing/2014/main" id="{25958330-F85F-49D4-B5A5-C6D83202F752}"/>
                  </a:ext>
                </a:extLst>
              </p:cNvPr>
              <p:cNvSpPr txBox="1"/>
              <p:nvPr/>
            </p:nvSpPr>
            <p:spPr>
              <a:xfrm>
                <a:off x="9236101" y="2985425"/>
                <a:ext cx="4278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rgbClr val="548135"/>
                    </a:solidFill>
                    <a:latin typeface="Arial"/>
                    <a:ea typeface="Arial"/>
                    <a:cs typeface="Arial"/>
                    <a:sym typeface="Arial"/>
                  </a:rPr>
                  <a:t>p4</a:t>
                </a:r>
                <a:endParaRPr sz="1050">
                  <a:solidFill>
                    <a:srgbClr val="000000"/>
                  </a:solidFill>
                  <a:latin typeface="Arial"/>
                  <a:ea typeface="Arial"/>
                  <a:cs typeface="Arial"/>
                  <a:sym typeface="Arial"/>
                </a:endParaRPr>
              </a:p>
            </p:txBody>
          </p:sp>
        </p:grpSp>
        <p:sp>
          <p:nvSpPr>
            <p:cNvPr id="35" name="Google Shape;2934;p115">
              <a:extLst>
                <a:ext uri="{FF2B5EF4-FFF2-40B4-BE49-F238E27FC236}">
                  <a16:creationId xmlns:a16="http://schemas.microsoft.com/office/drawing/2014/main" id="{9A82ECAB-E7D8-41A6-B306-067AD2155D53}"/>
                </a:ext>
              </a:extLst>
            </p:cNvPr>
            <p:cNvSpPr txBox="1"/>
            <p:nvPr/>
          </p:nvSpPr>
          <p:spPr>
            <a:xfrm>
              <a:off x="8968770" y="3721721"/>
              <a:ext cx="357300" cy="307800"/>
            </a:xfrm>
            <a:prstGeom prst="rect">
              <a:avLst/>
            </a:prstGeom>
            <a:noFill/>
            <a:ln>
              <a:noFill/>
            </a:ln>
          </p:spPr>
          <p:txBody>
            <a:bodyPr spcFirstLastPara="1" wrap="square" lIns="68569" tIns="34275" rIns="68569" bIns="34275" anchor="t" anchorCtr="0">
              <a:noAutofit/>
            </a:bodyPr>
            <a:lstStyle/>
            <a:p>
              <a:pPr>
                <a:buClr>
                  <a:srgbClr val="000000"/>
                </a:buClr>
                <a:buSzPts val="1400"/>
              </a:pPr>
              <a:r>
                <a:rPr lang="en-US" sz="1050" b="1">
                  <a:solidFill>
                    <a:schemeClr val="accent1"/>
                  </a:solidFill>
                  <a:latin typeface="Arial"/>
                  <a:ea typeface="Arial"/>
                  <a:cs typeface="Arial"/>
                  <a:sym typeface="Arial"/>
                </a:rPr>
                <a:t>1</a:t>
              </a:r>
              <a:endParaRPr sz="1050">
                <a:solidFill>
                  <a:schemeClr val="accent1"/>
                </a:solidFill>
                <a:latin typeface="Arial"/>
                <a:ea typeface="Arial"/>
                <a:cs typeface="Arial"/>
                <a:sym typeface="Arial"/>
              </a:endParaRPr>
            </a:p>
          </p:txBody>
        </p:sp>
      </p:grpSp>
      <p:graphicFrame>
        <p:nvGraphicFramePr>
          <p:cNvPr id="62" name="Google Shape;2935;p115">
            <a:extLst>
              <a:ext uri="{FF2B5EF4-FFF2-40B4-BE49-F238E27FC236}">
                <a16:creationId xmlns:a16="http://schemas.microsoft.com/office/drawing/2014/main" id="{8C71FD37-7AF4-412B-9EC0-828F5523C86C}"/>
              </a:ext>
            </a:extLst>
          </p:cNvPr>
          <p:cNvGraphicFramePr/>
          <p:nvPr>
            <p:extLst>
              <p:ext uri="{D42A27DB-BD31-4B8C-83A1-F6EECF244321}">
                <p14:modId xmlns:p14="http://schemas.microsoft.com/office/powerpoint/2010/main" val="4224855199"/>
              </p:ext>
            </p:extLst>
          </p:nvPr>
        </p:nvGraphicFramePr>
        <p:xfrm>
          <a:off x="6161898" y="4594879"/>
          <a:ext cx="2537981" cy="777272"/>
        </p:xfrm>
        <a:graphic>
          <a:graphicData uri="http://schemas.openxmlformats.org/drawingml/2006/table">
            <a:tbl>
              <a:tblPr firstRow="1" bandRow="1">
                <a:noFill/>
              </a:tblPr>
              <a:tblGrid>
                <a:gridCol w="1158806">
                  <a:extLst>
                    <a:ext uri="{9D8B030D-6E8A-4147-A177-3AD203B41FA5}">
                      <a16:colId xmlns:a16="http://schemas.microsoft.com/office/drawing/2014/main" val="20000"/>
                    </a:ext>
                  </a:extLst>
                </a:gridCol>
                <a:gridCol w="380888">
                  <a:extLst>
                    <a:ext uri="{9D8B030D-6E8A-4147-A177-3AD203B41FA5}">
                      <a16:colId xmlns:a16="http://schemas.microsoft.com/office/drawing/2014/main" val="20001"/>
                    </a:ext>
                  </a:extLst>
                </a:gridCol>
                <a:gridCol w="344681">
                  <a:extLst>
                    <a:ext uri="{9D8B030D-6E8A-4147-A177-3AD203B41FA5}">
                      <a16:colId xmlns:a16="http://schemas.microsoft.com/office/drawing/2014/main" val="20002"/>
                    </a:ext>
                  </a:extLst>
                </a:gridCol>
                <a:gridCol w="335531">
                  <a:extLst>
                    <a:ext uri="{9D8B030D-6E8A-4147-A177-3AD203B41FA5}">
                      <a16:colId xmlns:a16="http://schemas.microsoft.com/office/drawing/2014/main" val="20003"/>
                    </a:ext>
                  </a:extLst>
                </a:gridCol>
                <a:gridCol w="318075">
                  <a:extLst>
                    <a:ext uri="{9D8B030D-6E8A-4147-A177-3AD203B41FA5}">
                      <a16:colId xmlns:a16="http://schemas.microsoft.com/office/drawing/2014/main" val="20004"/>
                    </a:ext>
                  </a:extLst>
                </a:gridCol>
              </a:tblGrid>
              <a:tr h="194318">
                <a:tc>
                  <a:txBody>
                    <a:bodyPr/>
                    <a:lstStyle/>
                    <a:p>
                      <a:pPr marL="0" marR="0" lvl="0" indent="0" algn="ctr" rtl="0">
                        <a:lnSpc>
                          <a:spcPct val="100000"/>
                        </a:lnSpc>
                        <a:spcBef>
                          <a:spcPts val="0"/>
                        </a:spcBef>
                        <a:spcAft>
                          <a:spcPts val="0"/>
                        </a:spcAft>
                        <a:buClr>
                          <a:srgbClr val="000000"/>
                        </a:buClr>
                        <a:buSzPts val="1100"/>
                        <a:buFont typeface="Arial"/>
                        <a:buNone/>
                      </a:pPr>
                      <a:r>
                        <a:rPr lang="en-US" sz="800" b="1" u="none" strike="noStrike" cap="none"/>
                        <a:t>Point</a:t>
                      </a:r>
                      <a:endParaRPr sz="800" b="1"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a:t>p1</a:t>
                      </a:r>
                      <a:endParaRPr sz="800" b="1"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a:t>p2</a:t>
                      </a:r>
                      <a:endParaRPr sz="800" b="1"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a:t>p3</a:t>
                      </a:r>
                      <a:endParaRPr sz="800" b="1"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a:t>p4</a:t>
                      </a:r>
                      <a:endParaRPr sz="800" b="1" u="none" strike="noStrike" cap="none"/>
                    </a:p>
                  </a:txBody>
                  <a:tcPr marL="68588" marR="68588" marT="34294" marB="34294"/>
                </a:tc>
                <a:extLst>
                  <a:ext uri="{0D108BD9-81ED-4DB2-BD59-A6C34878D82A}">
                    <a16:rowId xmlns:a16="http://schemas.microsoft.com/office/drawing/2014/main" val="10000"/>
                  </a:ext>
                </a:extLst>
              </a:tr>
              <a:tr h="194318">
                <a:tc>
                  <a:txBody>
                    <a:bodyPr/>
                    <a:lstStyle/>
                    <a:p>
                      <a:pPr marL="0" marR="0" lvl="0" indent="0" algn="ctr" rtl="0">
                        <a:lnSpc>
                          <a:spcPct val="100000"/>
                        </a:lnSpc>
                        <a:spcBef>
                          <a:spcPts val="0"/>
                        </a:spcBef>
                        <a:spcAft>
                          <a:spcPts val="0"/>
                        </a:spcAft>
                        <a:buClr>
                          <a:srgbClr val="000000"/>
                        </a:buClr>
                        <a:buSzPts val="1100"/>
                        <a:buFont typeface="Arial"/>
                        <a:buNone/>
                      </a:pPr>
                      <a:r>
                        <a:rPr lang="en-US" sz="800" u="none" strike="noStrike" cap="none"/>
                        <a:t>Initial partition Id</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0</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1</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2</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3</a:t>
                      </a:r>
                      <a:endParaRPr sz="800" u="none" strike="noStrike" cap="none"/>
                    </a:p>
                  </a:txBody>
                  <a:tcPr marL="68588" marR="68588" marT="34294" marB="34294"/>
                </a:tc>
                <a:extLst>
                  <a:ext uri="{0D108BD9-81ED-4DB2-BD59-A6C34878D82A}">
                    <a16:rowId xmlns:a16="http://schemas.microsoft.com/office/drawing/2014/main" val="10001"/>
                  </a:ext>
                </a:extLst>
              </a:tr>
              <a:tr h="194318">
                <a:tc>
                  <a:txBody>
                    <a:bodyPr/>
                    <a:lstStyle/>
                    <a:p>
                      <a:pPr marL="0" marR="0" lvl="0" indent="0" algn="ctr" rtl="0">
                        <a:lnSpc>
                          <a:spcPct val="100000"/>
                        </a:lnSpc>
                        <a:spcBef>
                          <a:spcPts val="0"/>
                        </a:spcBef>
                        <a:spcAft>
                          <a:spcPts val="0"/>
                        </a:spcAft>
                        <a:buClr>
                          <a:srgbClr val="000000"/>
                        </a:buClr>
                        <a:buSzPts val="1100"/>
                        <a:buFont typeface="Arial"/>
                        <a:buNone/>
                      </a:pPr>
                      <a:r>
                        <a:rPr lang="en-US" sz="800" u="none" strike="noStrike" cap="none"/>
                        <a:t>Model predicted Id</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0</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1</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solidFill>
                            <a:srgbClr val="FF0000"/>
                          </a:solidFill>
                        </a:rPr>
                        <a:t>3</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3</a:t>
                      </a:r>
                      <a:endParaRPr sz="800" u="none" strike="noStrike" cap="none"/>
                    </a:p>
                  </a:txBody>
                  <a:tcPr marL="68588" marR="68588" marT="34294" marB="34294"/>
                </a:tc>
                <a:extLst>
                  <a:ext uri="{0D108BD9-81ED-4DB2-BD59-A6C34878D82A}">
                    <a16:rowId xmlns:a16="http://schemas.microsoft.com/office/drawing/2014/main" val="10002"/>
                  </a:ext>
                </a:extLst>
              </a:tr>
              <a:tr h="194318">
                <a:tc>
                  <a:txBody>
                    <a:bodyPr/>
                    <a:lstStyle/>
                    <a:p>
                      <a:pPr marL="0" marR="0" lvl="0" indent="0" algn="ctr" rtl="0">
                        <a:lnSpc>
                          <a:spcPct val="100000"/>
                        </a:lnSpc>
                        <a:spcBef>
                          <a:spcPts val="0"/>
                        </a:spcBef>
                        <a:spcAft>
                          <a:spcPts val="0"/>
                        </a:spcAft>
                        <a:buClr>
                          <a:srgbClr val="000000"/>
                        </a:buClr>
                        <a:buSzPts val="1100"/>
                        <a:buFont typeface="Arial"/>
                        <a:buNone/>
                      </a:pPr>
                      <a:r>
                        <a:rPr lang="en-US" sz="800" u="none" strike="noStrike" cap="none"/>
                        <a:t>Learned partition Id</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0</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1</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solidFill>
                            <a:srgbClr val="FF0000"/>
                          </a:solidFill>
                        </a:rPr>
                        <a:t>3</a:t>
                      </a:r>
                      <a:endParaRPr sz="8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100"/>
                        <a:buFont typeface="Arial"/>
                        <a:buNone/>
                      </a:pPr>
                      <a:r>
                        <a:rPr lang="en-US" sz="800" u="none" strike="noStrike" cap="none"/>
                        <a:t>3</a:t>
                      </a:r>
                      <a:endParaRPr sz="800" u="none" strike="noStrike" cap="none"/>
                    </a:p>
                  </a:txBody>
                  <a:tcPr marL="68588" marR="68588" marT="34294" marB="34294"/>
                </a:tc>
                <a:extLst>
                  <a:ext uri="{0D108BD9-81ED-4DB2-BD59-A6C34878D82A}">
                    <a16:rowId xmlns:a16="http://schemas.microsoft.com/office/drawing/2014/main" val="10003"/>
                  </a:ext>
                </a:extLst>
              </a:tr>
            </a:tbl>
          </a:graphicData>
        </a:graphic>
      </p:graphicFrame>
      <p:sp>
        <p:nvSpPr>
          <p:cNvPr id="63" name="Google Shape;2940;p115">
            <a:extLst>
              <a:ext uri="{FF2B5EF4-FFF2-40B4-BE49-F238E27FC236}">
                <a16:creationId xmlns:a16="http://schemas.microsoft.com/office/drawing/2014/main" id="{EB9FE62F-0999-4AE6-B4CA-0C4D431B1FD3}"/>
              </a:ext>
            </a:extLst>
          </p:cNvPr>
          <p:cNvSpPr txBox="1"/>
          <p:nvPr/>
        </p:nvSpPr>
        <p:spPr>
          <a:xfrm>
            <a:off x="737873" y="2343323"/>
            <a:ext cx="678600" cy="301725"/>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1350" b="1">
                <a:solidFill>
                  <a:srgbClr val="357975"/>
                </a:solidFill>
                <a:latin typeface="Calibri"/>
                <a:ea typeface="Calibri"/>
                <a:cs typeface="Calibri"/>
                <a:sym typeface="Calibri"/>
              </a:rPr>
              <a:t>RSMI</a:t>
            </a:r>
            <a:endParaRPr sz="1350" b="1" u="sng">
              <a:solidFill>
                <a:srgbClr val="357975"/>
              </a:solidFill>
              <a:latin typeface="Arial"/>
              <a:ea typeface="Arial"/>
              <a:cs typeface="Arial"/>
              <a:sym typeface="Arial"/>
            </a:endParaRPr>
          </a:p>
        </p:txBody>
      </p:sp>
      <p:cxnSp>
        <p:nvCxnSpPr>
          <p:cNvPr id="64" name="Google Shape;2941;p115">
            <a:extLst>
              <a:ext uri="{FF2B5EF4-FFF2-40B4-BE49-F238E27FC236}">
                <a16:creationId xmlns:a16="http://schemas.microsoft.com/office/drawing/2014/main" id="{442F7995-79A5-42F6-BE19-D4F9F59E279E}"/>
              </a:ext>
            </a:extLst>
          </p:cNvPr>
          <p:cNvCxnSpPr>
            <a:stCxn id="48" idx="0"/>
            <a:endCxn id="42" idx="0"/>
          </p:cNvCxnSpPr>
          <p:nvPr/>
        </p:nvCxnSpPr>
        <p:spPr>
          <a:xfrm rot="-5400000" flipH="1">
            <a:off x="7017938" y="2016683"/>
            <a:ext cx="18225" cy="1473975"/>
          </a:xfrm>
          <a:prstGeom prst="curvedConnector3">
            <a:avLst>
              <a:gd name="adj1" fmla="val -979938"/>
            </a:avLst>
          </a:prstGeom>
          <a:noFill/>
          <a:ln w="12700" cap="flat" cmpd="sng">
            <a:solidFill>
              <a:srgbClr val="C00000">
                <a:alpha val="41960"/>
              </a:srgbClr>
            </a:solidFill>
            <a:prstDash val="lgDashDot"/>
            <a:round/>
            <a:headEnd type="none" w="sm" len="sm"/>
            <a:tailEnd type="triangle" w="med" len="med"/>
          </a:ln>
        </p:spPr>
      </p:cxnSp>
      <p:sp>
        <p:nvSpPr>
          <p:cNvPr id="65" name="Google Shape;2942;p115">
            <a:extLst>
              <a:ext uri="{FF2B5EF4-FFF2-40B4-BE49-F238E27FC236}">
                <a16:creationId xmlns:a16="http://schemas.microsoft.com/office/drawing/2014/main" id="{68C30849-046C-4DE5-A242-8FBEB6A78C9C}"/>
              </a:ext>
            </a:extLst>
          </p:cNvPr>
          <p:cNvSpPr/>
          <p:nvPr/>
        </p:nvSpPr>
        <p:spPr>
          <a:xfrm>
            <a:off x="172931" y="5215283"/>
            <a:ext cx="5565375" cy="1303036"/>
          </a:xfrm>
          <a:prstGeom prst="roundRect">
            <a:avLst>
              <a:gd name="adj" fmla="val 7677"/>
            </a:avLst>
          </a:prstGeom>
          <a:noFill/>
          <a:ln w="28575" cap="flat" cmpd="sng">
            <a:solidFill>
              <a:srgbClr val="357975"/>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66" name="Google Shape;2943;p115">
            <a:extLst>
              <a:ext uri="{FF2B5EF4-FFF2-40B4-BE49-F238E27FC236}">
                <a16:creationId xmlns:a16="http://schemas.microsoft.com/office/drawing/2014/main" id="{285A7A1F-5521-414C-A3B9-2FCDB8599E60}"/>
              </a:ext>
            </a:extLst>
          </p:cNvPr>
          <p:cNvSpPr txBox="1"/>
          <p:nvPr/>
        </p:nvSpPr>
        <p:spPr>
          <a:xfrm>
            <a:off x="540817" y="5035604"/>
            <a:ext cx="1073025" cy="336600"/>
          </a:xfrm>
          <a:prstGeom prst="rect">
            <a:avLst/>
          </a:prstGeom>
          <a:solidFill>
            <a:schemeClr val="lt1"/>
          </a:solidFill>
          <a:ln>
            <a:noFill/>
          </a:ln>
        </p:spPr>
        <p:txBody>
          <a:bodyPr spcFirstLastPara="1" wrap="square" lIns="68569" tIns="68569" rIns="68569" bIns="68569" anchor="t" anchorCtr="0">
            <a:noAutofit/>
          </a:bodyPr>
          <a:lstStyle/>
          <a:p>
            <a:pPr>
              <a:lnSpc>
                <a:spcPct val="90000"/>
              </a:lnSpc>
              <a:spcBef>
                <a:spcPts val="375"/>
              </a:spcBef>
              <a:buClr>
                <a:srgbClr val="000000"/>
              </a:buClr>
              <a:buSzPts val="3000"/>
            </a:pPr>
            <a:r>
              <a:rPr lang="en-US" sz="1350" b="1">
                <a:solidFill>
                  <a:srgbClr val="357975"/>
                </a:solidFill>
                <a:latin typeface="Calibri"/>
                <a:ea typeface="Calibri"/>
                <a:cs typeface="Calibri"/>
                <a:sym typeface="Calibri"/>
              </a:rPr>
              <a:t>Discussion</a:t>
            </a:r>
            <a:endParaRPr sz="1350" b="1" u="sng">
              <a:solidFill>
                <a:srgbClr val="357975"/>
              </a:solidFill>
              <a:latin typeface="Arial"/>
              <a:ea typeface="Arial"/>
              <a:cs typeface="Arial"/>
              <a:sym typeface="Arial"/>
            </a:endParaRPr>
          </a:p>
        </p:txBody>
      </p:sp>
      <p:sp>
        <p:nvSpPr>
          <p:cNvPr id="67" name="Google Shape;2944;p115">
            <a:extLst>
              <a:ext uri="{FF2B5EF4-FFF2-40B4-BE49-F238E27FC236}">
                <a16:creationId xmlns:a16="http://schemas.microsoft.com/office/drawing/2014/main" id="{E2453314-4F50-4FC6-9A56-7999A07BCA8B}"/>
              </a:ext>
            </a:extLst>
          </p:cNvPr>
          <p:cNvSpPr txBox="1"/>
          <p:nvPr/>
        </p:nvSpPr>
        <p:spPr>
          <a:xfrm>
            <a:off x="256810" y="5144912"/>
            <a:ext cx="5481496" cy="996787"/>
          </a:xfrm>
          <a:prstGeom prst="rect">
            <a:avLst/>
          </a:prstGeom>
          <a:noFill/>
          <a:ln>
            <a:noFill/>
          </a:ln>
        </p:spPr>
        <p:txBody>
          <a:bodyPr spcFirstLastPara="1" wrap="square" lIns="68569" tIns="34275" rIns="68569" bIns="34275" anchor="t" anchorCtr="0">
            <a:noAutofit/>
          </a:bodyPr>
          <a:lstStyle/>
          <a:p>
            <a:pPr>
              <a:lnSpc>
                <a:spcPct val="115000"/>
              </a:lnSpc>
              <a:buClr>
                <a:srgbClr val="000000"/>
              </a:buClr>
              <a:buSzPts val="2800"/>
            </a:pPr>
            <a:endParaRPr sz="1200">
              <a:solidFill>
                <a:srgbClr val="000000"/>
              </a:solidFill>
              <a:latin typeface="Calibri"/>
              <a:ea typeface="Calibri"/>
              <a:cs typeface="Calibri"/>
              <a:sym typeface="Calibri"/>
            </a:endParaRPr>
          </a:p>
          <a:p>
            <a:pPr marL="600075" lvl="1" indent="-257175">
              <a:lnSpc>
                <a:spcPct val="115000"/>
              </a:lnSpc>
              <a:buClr>
                <a:srgbClr val="000000"/>
              </a:buClr>
              <a:buSzPts val="2400"/>
              <a:buFont typeface="Arial"/>
              <a:buChar char="•"/>
            </a:pPr>
            <a:r>
              <a:rPr lang="en-US" sz="1200">
                <a:solidFill>
                  <a:srgbClr val="000000"/>
                </a:solidFill>
                <a:latin typeface="Calibri"/>
                <a:ea typeface="Calibri"/>
                <a:cs typeface="Calibri"/>
                <a:sym typeface="Calibri"/>
              </a:rPr>
              <a:t>Window and kNN query results are highly accurate but not exact.</a:t>
            </a:r>
            <a:endParaRPr sz="1350"/>
          </a:p>
          <a:p>
            <a:pPr marL="942975" lvl="2" indent="-257175">
              <a:lnSpc>
                <a:spcPct val="115000"/>
              </a:lnSpc>
              <a:buClr>
                <a:srgbClr val="000000"/>
              </a:buClr>
              <a:buSzPts val="2400"/>
              <a:buFont typeface="Arial"/>
              <a:buChar char="•"/>
            </a:pPr>
            <a:r>
              <a:rPr lang="en-US" sz="1200">
                <a:solidFill>
                  <a:srgbClr val="000000"/>
                </a:solidFill>
                <a:latin typeface="Calibri"/>
                <a:ea typeface="Calibri"/>
                <a:cs typeface="Calibri"/>
                <a:sym typeface="Calibri"/>
              </a:rPr>
              <a:t>i.e., over 87% across a variety of settings</a:t>
            </a:r>
            <a:endParaRPr sz="1350"/>
          </a:p>
          <a:p>
            <a:pPr marL="942975" lvl="2" indent="-257175">
              <a:lnSpc>
                <a:spcPct val="115000"/>
              </a:lnSpc>
              <a:buClr>
                <a:srgbClr val="000000"/>
              </a:buClr>
              <a:buSzPts val="2400"/>
              <a:buFont typeface="Arial"/>
              <a:buChar char="•"/>
            </a:pPr>
            <a:r>
              <a:rPr lang="en-US" sz="1200">
                <a:solidFill>
                  <a:srgbClr val="000000"/>
                </a:solidFill>
                <a:latin typeface="Calibri"/>
                <a:ea typeface="Calibri"/>
                <a:cs typeface="Calibri"/>
                <a:sym typeface="Calibri"/>
              </a:rPr>
              <a:t>Separate mechanism has been proposed for exact answer.</a:t>
            </a:r>
            <a:endParaRPr sz="1350"/>
          </a:p>
          <a:p>
            <a:pPr marL="600075" lvl="1" indent="-257175">
              <a:lnSpc>
                <a:spcPct val="115000"/>
              </a:lnSpc>
              <a:buClr>
                <a:srgbClr val="000000"/>
              </a:buClr>
              <a:buSzPts val="2400"/>
              <a:buFont typeface="Arial"/>
              <a:buChar char="•"/>
            </a:pPr>
            <a:r>
              <a:rPr lang="en-US" sz="1200">
                <a:solidFill>
                  <a:srgbClr val="000000"/>
                </a:solidFill>
                <a:latin typeface="Calibri"/>
                <a:ea typeface="Calibri"/>
                <a:cs typeface="Calibri"/>
                <a:sym typeface="Calibri"/>
              </a:rPr>
              <a:t>Does not support query for spatial objects with non-zero extent</a:t>
            </a:r>
            <a:endParaRPr sz="1350"/>
          </a:p>
          <a:p>
            <a:pPr marL="171450" indent="-38100">
              <a:lnSpc>
                <a:spcPct val="115000"/>
              </a:lnSpc>
              <a:spcBef>
                <a:spcPts val="750"/>
              </a:spcBef>
              <a:buClr>
                <a:schemeClr val="dk1"/>
              </a:buClr>
              <a:buSzPts val="2800"/>
            </a:pPr>
            <a:endParaRPr sz="1200">
              <a:solidFill>
                <a:srgbClr val="000000"/>
              </a:solidFill>
              <a:latin typeface="Calibri"/>
              <a:ea typeface="Calibri"/>
              <a:cs typeface="Calibri"/>
              <a:sym typeface="Calibri"/>
            </a:endParaRPr>
          </a:p>
        </p:txBody>
      </p:sp>
      <p:sp>
        <p:nvSpPr>
          <p:cNvPr id="68" name="Rectangle 67">
            <a:extLst>
              <a:ext uri="{FF2B5EF4-FFF2-40B4-BE49-F238E27FC236}">
                <a16:creationId xmlns:a16="http://schemas.microsoft.com/office/drawing/2014/main" id="{C8E5BA6F-FFA3-40BE-8208-1CDB44C88D74}"/>
              </a:ext>
            </a:extLst>
          </p:cNvPr>
          <p:cNvSpPr/>
          <p:nvPr/>
        </p:nvSpPr>
        <p:spPr>
          <a:xfrm>
            <a:off x="7426592" y="970223"/>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69" name="Rectangle 68">
            <a:extLst>
              <a:ext uri="{FF2B5EF4-FFF2-40B4-BE49-F238E27FC236}">
                <a16:creationId xmlns:a16="http://schemas.microsoft.com/office/drawing/2014/main" id="{7C5EF42C-234E-4EDA-9779-ED2E30562B6C}"/>
              </a:ext>
            </a:extLst>
          </p:cNvPr>
          <p:cNvSpPr/>
          <p:nvPr/>
        </p:nvSpPr>
        <p:spPr>
          <a:xfrm>
            <a:off x="7430653" y="6411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70" name="Rounded Rectangle 7">
            <a:extLst>
              <a:ext uri="{FF2B5EF4-FFF2-40B4-BE49-F238E27FC236}">
                <a16:creationId xmlns:a16="http://schemas.microsoft.com/office/drawing/2014/main" id="{F89BD47B-EDEB-4D53-BFA1-3E1A8DED2151}"/>
              </a:ext>
            </a:extLst>
          </p:cNvPr>
          <p:cNvSpPr/>
          <p:nvPr/>
        </p:nvSpPr>
        <p:spPr>
          <a:xfrm>
            <a:off x="7549772" y="1062705"/>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Qi-PVLDB’20</a:t>
            </a:r>
          </a:p>
        </p:txBody>
      </p:sp>
      <p:sp>
        <p:nvSpPr>
          <p:cNvPr id="71" name="Espace réservé du numéro de diapositive 4">
            <a:extLst>
              <a:ext uri="{FF2B5EF4-FFF2-40B4-BE49-F238E27FC236}">
                <a16:creationId xmlns:a16="http://schemas.microsoft.com/office/drawing/2014/main" id="{58528234-8D89-439F-9F41-1C7CF10109D3}"/>
              </a:ext>
            </a:extLst>
          </p:cNvPr>
          <p:cNvSpPr txBox="1">
            <a:spLocks/>
          </p:cNvSpPr>
          <p:nvPr/>
        </p:nvSpPr>
        <p:spPr>
          <a:xfrm>
            <a:off x="-119619" y="-27512"/>
            <a:ext cx="762000" cy="365760"/>
          </a:xfrm>
          <a:prstGeom prst="rect">
            <a:avLst/>
          </a:prstGeom>
        </p:spPr>
        <p:txBody>
          <a:bodyPr vert="horz" anchor="b"/>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6C3C4-1F13-A745-94B4-FF34C1932FEB}" type="slidenum">
              <a:rPr lang="en-US" smtClean="0"/>
              <a:pPr/>
              <a:t>308</a:t>
            </a:fld>
            <a:endParaRPr lang="en-US" dirty="0"/>
          </a:p>
        </p:txBody>
      </p:sp>
      <p:sp>
        <p:nvSpPr>
          <p:cNvPr id="72" name="Title 1">
            <a:extLst>
              <a:ext uri="{FF2B5EF4-FFF2-40B4-BE49-F238E27FC236}">
                <a16:creationId xmlns:a16="http://schemas.microsoft.com/office/drawing/2014/main" id="{6E03A75F-CF4C-4D73-975A-200CDBEAC22F}"/>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err="1">
                <a:solidFill>
                  <a:srgbClr val="7030A0"/>
                </a:solidFill>
              </a:rPr>
              <a:t>Search</a:t>
            </a:r>
            <a:r>
              <a:rPr lang="en-US" sz="3600" dirty="0">
                <a:solidFill>
                  <a:srgbClr val="7030A0"/>
                </a:solidFill>
              </a:rPr>
              <a:t> and Indexing</a:t>
            </a:r>
            <a:endParaRPr lang="en-US" dirty="0">
              <a:solidFill>
                <a:srgbClr val="7030A0"/>
              </a:solidFill>
            </a:endParaRPr>
          </a:p>
        </p:txBody>
      </p:sp>
      <p:sp>
        <p:nvSpPr>
          <p:cNvPr id="73" name="Title 1">
            <a:extLst>
              <a:ext uri="{FF2B5EF4-FFF2-40B4-BE49-F238E27FC236}">
                <a16:creationId xmlns:a16="http://schemas.microsoft.com/office/drawing/2014/main" id="{140BDD3B-8E3F-47A9-94AC-FDC5F483B336}"/>
              </a:ext>
            </a:extLst>
          </p:cNvPr>
          <p:cNvSpPr txBox="1">
            <a:spLocks/>
          </p:cNvSpPr>
          <p:nvPr/>
        </p:nvSpPr>
        <p:spPr>
          <a:xfrm>
            <a:off x="95134" y="6514352"/>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from W. </a:t>
            </a:r>
            <a:r>
              <a:rPr lang="en-US" altLang="zh-CN" sz="1200" dirty="0" err="1">
                <a:latin typeface="+mn-lt"/>
              </a:rPr>
              <a:t>Aref</a:t>
            </a:r>
            <a:endParaRPr lang="en-US" sz="1200" dirty="0">
              <a:latin typeface="+mn-lt"/>
            </a:endParaRPr>
          </a:p>
        </p:txBody>
      </p:sp>
    </p:spTree>
    <p:extLst>
      <p:ext uri="{BB962C8B-B14F-4D97-AF65-F5344CB8AC3E}">
        <p14:creationId xmlns:p14="http://schemas.microsoft.com/office/powerpoint/2010/main" val="22069842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309</a:t>
            </a:fld>
            <a:endParaRPr lang="en-US"/>
          </a:p>
        </p:txBody>
      </p:sp>
      <p:sp>
        <p:nvSpPr>
          <p:cNvPr id="6" name="Rectangle 5">
            <a:extLst>
              <a:ext uri="{FF2B5EF4-FFF2-40B4-BE49-F238E27FC236}">
                <a16:creationId xmlns:a16="http://schemas.microsoft.com/office/drawing/2014/main" id="{19AA4F15-B676-4197-A900-DD6448CA1626}"/>
              </a:ext>
            </a:extLst>
          </p:cNvPr>
          <p:cNvSpPr/>
          <p:nvPr/>
        </p:nvSpPr>
        <p:spPr>
          <a:xfrm>
            <a:off x="7426592" y="970223"/>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59F1891D-8BCF-4BD2-A947-7219EF564827}"/>
              </a:ext>
            </a:extLst>
          </p:cNvPr>
          <p:cNvSpPr/>
          <p:nvPr/>
        </p:nvSpPr>
        <p:spPr>
          <a:xfrm>
            <a:off x="7430653" y="6411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6339F91-EDCA-43C8-8C96-A5C75110E14A}"/>
              </a:ext>
            </a:extLst>
          </p:cNvPr>
          <p:cNvSpPr/>
          <p:nvPr/>
        </p:nvSpPr>
        <p:spPr>
          <a:xfrm>
            <a:off x="7549772" y="1062705"/>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Echihabi-PVLDB’19</a:t>
            </a:r>
          </a:p>
        </p:txBody>
      </p:sp>
      <p:sp>
        <p:nvSpPr>
          <p:cNvPr id="14" name="Title 1">
            <a:extLst>
              <a:ext uri="{FF2B5EF4-FFF2-40B4-BE49-F238E27FC236}">
                <a16:creationId xmlns:a16="http://schemas.microsoft.com/office/drawing/2014/main" id="{1B2C8594-23CA-474B-9BC9-61C49478E8D2}"/>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err="1">
                <a:solidFill>
                  <a:srgbClr val="7030A0"/>
                </a:solidFill>
              </a:rPr>
              <a:t>Search</a:t>
            </a:r>
            <a:r>
              <a:rPr lang="en-US" sz="3600" dirty="0">
                <a:solidFill>
                  <a:srgbClr val="7030A0"/>
                </a:solidFill>
              </a:rPr>
              <a:t> and Indexing</a:t>
            </a:r>
            <a:endParaRPr lang="en-US" dirty="0">
              <a:solidFill>
                <a:srgbClr val="7030A0"/>
              </a:solidFill>
            </a:endParaRPr>
          </a:p>
        </p:txBody>
      </p:sp>
      <p:sp>
        <p:nvSpPr>
          <p:cNvPr id="15" name="Content Placeholder 2">
            <a:extLst>
              <a:ext uri="{FF2B5EF4-FFF2-40B4-BE49-F238E27FC236}">
                <a16:creationId xmlns:a16="http://schemas.microsoft.com/office/drawing/2014/main" id="{D69D728E-034F-4D6B-ADCB-8B597196B86D}"/>
              </a:ext>
            </a:extLst>
          </p:cNvPr>
          <p:cNvSpPr txBox="1">
            <a:spLocks/>
          </p:cNvSpPr>
          <p:nvPr/>
        </p:nvSpPr>
        <p:spPr>
          <a:xfrm>
            <a:off x="63880" y="1612086"/>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Indexing Deep Network Embeddings (DNE)</a:t>
            </a:r>
          </a:p>
          <a:p>
            <a:pPr marL="411470" lvl="1" indent="0">
              <a:buNone/>
            </a:pPr>
            <a:r>
              <a:rPr lang="en-US" sz="2400" dirty="0">
                <a:solidFill>
                  <a:schemeClr val="bg1"/>
                </a:solidFill>
              </a:rPr>
              <a:t>Extensions to data series indexes outperform competitors</a:t>
            </a:r>
          </a:p>
          <a:p>
            <a:pPr lvl="2"/>
            <a:endParaRPr lang="en-US" sz="2000" dirty="0"/>
          </a:p>
        </p:txBody>
      </p:sp>
      <p:sp>
        <p:nvSpPr>
          <p:cNvPr id="16" name="TextBox 1">
            <a:extLst>
              <a:ext uri="{FF2B5EF4-FFF2-40B4-BE49-F238E27FC236}">
                <a16:creationId xmlns:a16="http://schemas.microsoft.com/office/drawing/2014/main" id="{01D63B5A-9D90-4943-A893-714A57BB2CEC}"/>
              </a:ext>
            </a:extLst>
          </p:cNvPr>
          <p:cNvSpPr txBox="1"/>
          <p:nvPr/>
        </p:nvSpPr>
        <p:spPr>
          <a:xfrm>
            <a:off x="74431" y="2446086"/>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pic>
        <p:nvPicPr>
          <p:cNvPr id="17" name="Picture 5">
            <a:extLst>
              <a:ext uri="{FF2B5EF4-FFF2-40B4-BE49-F238E27FC236}">
                <a16:creationId xmlns:a16="http://schemas.microsoft.com/office/drawing/2014/main" id="{20477AC7-5347-43AF-B6FF-7355B40B4E3D}"/>
              </a:ext>
            </a:extLst>
          </p:cNvPr>
          <p:cNvPicPr>
            <a:picLocks noChangeAspect="1"/>
          </p:cNvPicPr>
          <p:nvPr/>
        </p:nvPicPr>
        <p:blipFill rotWithShape="1">
          <a:blip r:embed="rId3"/>
          <a:srcRect l="4995" t="6516" r="4655" b="4070"/>
          <a:stretch/>
        </p:blipFill>
        <p:spPr>
          <a:xfrm>
            <a:off x="1513875" y="2275749"/>
            <a:ext cx="3717865" cy="1991591"/>
          </a:xfrm>
          <a:prstGeom prst="rect">
            <a:avLst/>
          </a:prstGeom>
        </p:spPr>
      </p:pic>
      <p:sp>
        <p:nvSpPr>
          <p:cNvPr id="18" name="TextBox 6">
            <a:extLst>
              <a:ext uri="{FF2B5EF4-FFF2-40B4-BE49-F238E27FC236}">
                <a16:creationId xmlns:a16="http://schemas.microsoft.com/office/drawing/2014/main" id="{19A6A171-45D3-41F8-93C6-FB8DC690E757}"/>
              </a:ext>
            </a:extLst>
          </p:cNvPr>
          <p:cNvSpPr txBox="1"/>
          <p:nvPr/>
        </p:nvSpPr>
        <p:spPr>
          <a:xfrm>
            <a:off x="5231740" y="2948377"/>
            <a:ext cx="3836307" cy="646331"/>
          </a:xfrm>
          <a:prstGeom prst="rect">
            <a:avLst/>
          </a:prstGeom>
          <a:noFill/>
        </p:spPr>
        <p:txBody>
          <a:bodyPr wrap="none" rtlCol="0">
            <a:spAutoFit/>
          </a:bodyPr>
          <a:lstStyle/>
          <a:p>
            <a:r>
              <a:rPr lang="en-CA" b="1" dirty="0">
                <a:solidFill>
                  <a:srgbClr val="C00000"/>
                </a:solidFill>
              </a:rPr>
              <a:t>deep embeddings</a:t>
            </a:r>
            <a:endParaRPr lang="en-CA" dirty="0">
              <a:solidFill>
                <a:schemeClr val="accent1">
                  <a:lumMod val="50000"/>
                </a:schemeClr>
              </a:solidFill>
            </a:endParaRPr>
          </a:p>
          <a:p>
            <a:r>
              <a:rPr lang="en-CA" dirty="0"/>
              <a:t>high-d vectors learned using a DNN</a:t>
            </a:r>
          </a:p>
        </p:txBody>
      </p:sp>
    </p:spTree>
    <p:extLst>
      <p:ext uri="{BB962C8B-B14F-4D97-AF65-F5344CB8AC3E}">
        <p14:creationId xmlns:p14="http://schemas.microsoft.com/office/powerpoint/2010/main" val="934900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1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 name="Google Shape;63;p13"/>
          <p:cNvSpPr/>
          <p:nvPr/>
        </p:nvSpPr>
        <p:spPr>
          <a:xfrm>
            <a:off x="5579761" y="271569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Google Shape;63;p13"/>
          <p:cNvSpPr/>
          <p:nvPr/>
        </p:nvSpPr>
        <p:spPr>
          <a:xfrm>
            <a:off x="5385375" y="2605133"/>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63;p13"/>
          <p:cNvSpPr/>
          <p:nvPr/>
        </p:nvSpPr>
        <p:spPr>
          <a:xfrm>
            <a:off x="5538905" y="251739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63;p13"/>
          <p:cNvSpPr/>
          <p:nvPr/>
        </p:nvSpPr>
        <p:spPr>
          <a:xfrm>
            <a:off x="5725913" y="259203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 name="Google Shape;63;p13"/>
          <p:cNvSpPr/>
          <p:nvPr/>
        </p:nvSpPr>
        <p:spPr>
          <a:xfrm>
            <a:off x="5913291" y="270633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63;p13"/>
          <p:cNvSpPr/>
          <p:nvPr/>
        </p:nvSpPr>
        <p:spPr>
          <a:xfrm>
            <a:off x="6034815" y="2847597"/>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74;p13">
            <a:extLst>
              <a:ext uri="{FF2B5EF4-FFF2-40B4-BE49-F238E27FC236}">
                <a16:creationId xmlns:a16="http://schemas.microsoft.com/office/drawing/2014/main" id="{9A55EC84-03E1-4E19-B712-BD5E550641EC}"/>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35" name="Title 1">
            <a:extLst>
              <a:ext uri="{FF2B5EF4-FFF2-40B4-BE49-F238E27FC236}">
                <a16:creationId xmlns:a16="http://schemas.microsoft.com/office/drawing/2014/main" id="{9A4774F2-8EF2-42C2-863E-2DC34544DB12}"/>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AC70764F-97C6-4B21-9309-B6607B0CD72B}"/>
              </a:ext>
            </a:extLst>
          </p:cNvPr>
          <p:cNvSpPr>
            <a:spLocks noGrp="1"/>
          </p:cNvSpPr>
          <p:nvPr>
            <p:ph type="ftr" sz="quarter" idx="11"/>
          </p:nvPr>
        </p:nvSpPr>
        <p:spPr/>
        <p:txBody>
          <a:bodyPr/>
          <a:lstStyle/>
          <a:p>
            <a:r>
              <a:rPr lang="en-US"/>
              <a:t>Echihabi, Zoumpatianos, Palpanas - VLDB 2021</a:t>
            </a:r>
            <a:endParaRPr lang="en-CA" dirty="0"/>
          </a:p>
        </p:txBody>
      </p:sp>
      <p:sp>
        <p:nvSpPr>
          <p:cNvPr id="30" name="Google Shape;380;p29">
            <a:extLst>
              <a:ext uri="{FF2B5EF4-FFF2-40B4-BE49-F238E27FC236}">
                <a16:creationId xmlns:a16="http://schemas.microsoft.com/office/drawing/2014/main" id="{CF4BC6B8-BDB1-4631-A0EA-3676D4B923F8}"/>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1" name="Rectangle 30">
            <a:extLst>
              <a:ext uri="{FF2B5EF4-FFF2-40B4-BE49-F238E27FC236}">
                <a16:creationId xmlns:a16="http://schemas.microsoft.com/office/drawing/2014/main" id="{4D3A1F8D-E575-4FB8-BBD1-BC0CF8750647}"/>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2" name="Rectangle 31">
            <a:extLst>
              <a:ext uri="{FF2B5EF4-FFF2-40B4-BE49-F238E27FC236}">
                <a16:creationId xmlns:a16="http://schemas.microsoft.com/office/drawing/2014/main" id="{608688A0-7BB1-431E-9983-3216677C6BE0}"/>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Rounded Rectangle 12">
            <a:extLst>
              <a:ext uri="{FF2B5EF4-FFF2-40B4-BE49-F238E27FC236}">
                <a16:creationId xmlns:a16="http://schemas.microsoft.com/office/drawing/2014/main" id="{A2485F67-A5DD-405B-85DC-206FEECC8BAB}"/>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numéro de diapositive 2">
            <a:extLst>
              <a:ext uri="{FF2B5EF4-FFF2-40B4-BE49-F238E27FC236}">
                <a16:creationId xmlns:a16="http://schemas.microsoft.com/office/drawing/2014/main" id="{DC4536E9-95E5-4E77-84A6-72887625F90C}"/>
              </a:ext>
            </a:extLst>
          </p:cNvPr>
          <p:cNvSpPr>
            <a:spLocks noGrp="1"/>
          </p:cNvSpPr>
          <p:nvPr>
            <p:ph type="sldNum" sz="quarter" idx="12"/>
          </p:nvPr>
        </p:nvSpPr>
        <p:spPr/>
        <p:txBody>
          <a:bodyPr/>
          <a:lstStyle/>
          <a:p>
            <a:fld id="{B5C6C3C4-1F13-A745-94B4-FF34C1932FEB}" type="slidenum">
              <a:rPr lang="en-US" smtClean="0"/>
              <a:pPr/>
              <a:t>31</a:t>
            </a:fld>
            <a:endParaRPr lang="en-US" dirty="0"/>
          </a:p>
        </p:txBody>
      </p:sp>
    </p:spTree>
    <p:extLst>
      <p:ext uri="{BB962C8B-B14F-4D97-AF65-F5344CB8AC3E}">
        <p14:creationId xmlns:p14="http://schemas.microsoft.com/office/powerpoint/2010/main" val="23139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310</a:t>
            </a:fld>
            <a:endParaRPr lang="en-US"/>
          </a:p>
        </p:txBody>
      </p:sp>
      <p:sp>
        <p:nvSpPr>
          <p:cNvPr id="6" name="Rectangle 5">
            <a:extLst>
              <a:ext uri="{FF2B5EF4-FFF2-40B4-BE49-F238E27FC236}">
                <a16:creationId xmlns:a16="http://schemas.microsoft.com/office/drawing/2014/main" id="{19AA4F15-B676-4197-A900-DD6448CA1626}"/>
              </a:ext>
            </a:extLst>
          </p:cNvPr>
          <p:cNvSpPr/>
          <p:nvPr/>
        </p:nvSpPr>
        <p:spPr>
          <a:xfrm>
            <a:off x="7426592" y="970223"/>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59F1891D-8BCF-4BD2-A947-7219EF564827}"/>
              </a:ext>
            </a:extLst>
          </p:cNvPr>
          <p:cNvSpPr/>
          <p:nvPr/>
        </p:nvSpPr>
        <p:spPr>
          <a:xfrm>
            <a:off x="7430653" y="6411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6339F91-EDCA-43C8-8C96-A5C75110E14A}"/>
              </a:ext>
            </a:extLst>
          </p:cNvPr>
          <p:cNvSpPr/>
          <p:nvPr/>
        </p:nvSpPr>
        <p:spPr>
          <a:xfrm>
            <a:off x="7549772" y="1062705"/>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Echihabi-PVLDB’19</a:t>
            </a:r>
          </a:p>
        </p:txBody>
      </p:sp>
      <p:sp>
        <p:nvSpPr>
          <p:cNvPr id="9" name="TextBox 1">
            <a:extLst>
              <a:ext uri="{FF2B5EF4-FFF2-40B4-BE49-F238E27FC236}">
                <a16:creationId xmlns:a16="http://schemas.microsoft.com/office/drawing/2014/main" id="{EDFFACE1-707D-4623-A801-926F0CEA1F87}"/>
              </a:ext>
            </a:extLst>
          </p:cNvPr>
          <p:cNvSpPr txBox="1"/>
          <p:nvPr/>
        </p:nvSpPr>
        <p:spPr>
          <a:xfrm>
            <a:off x="74431" y="2446086"/>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pic>
        <p:nvPicPr>
          <p:cNvPr id="10" name="Picture 5">
            <a:extLst>
              <a:ext uri="{FF2B5EF4-FFF2-40B4-BE49-F238E27FC236}">
                <a16:creationId xmlns:a16="http://schemas.microsoft.com/office/drawing/2014/main" id="{80C9C5F9-FE4B-4E7E-96F5-C5EAF0536DE3}"/>
              </a:ext>
            </a:extLst>
          </p:cNvPr>
          <p:cNvPicPr>
            <a:picLocks noChangeAspect="1"/>
          </p:cNvPicPr>
          <p:nvPr/>
        </p:nvPicPr>
        <p:blipFill rotWithShape="1">
          <a:blip r:embed="rId2"/>
          <a:srcRect l="4995" t="6516" r="4655" b="4070"/>
          <a:stretch/>
        </p:blipFill>
        <p:spPr>
          <a:xfrm>
            <a:off x="1513875" y="2275749"/>
            <a:ext cx="3717865" cy="1991591"/>
          </a:xfrm>
          <a:prstGeom prst="rect">
            <a:avLst/>
          </a:prstGeom>
        </p:spPr>
      </p:pic>
      <p:sp>
        <p:nvSpPr>
          <p:cNvPr id="13" name="TextBox 6">
            <a:extLst>
              <a:ext uri="{FF2B5EF4-FFF2-40B4-BE49-F238E27FC236}">
                <a16:creationId xmlns:a16="http://schemas.microsoft.com/office/drawing/2014/main" id="{86F2C19D-518F-49EA-A8D2-8F7955377670}"/>
              </a:ext>
            </a:extLst>
          </p:cNvPr>
          <p:cNvSpPr txBox="1"/>
          <p:nvPr/>
        </p:nvSpPr>
        <p:spPr>
          <a:xfrm>
            <a:off x="5231740" y="2948377"/>
            <a:ext cx="3836307" cy="646331"/>
          </a:xfrm>
          <a:prstGeom prst="rect">
            <a:avLst/>
          </a:prstGeom>
          <a:noFill/>
        </p:spPr>
        <p:txBody>
          <a:bodyPr wrap="none" rtlCol="0">
            <a:spAutoFit/>
          </a:bodyPr>
          <a:lstStyle/>
          <a:p>
            <a:r>
              <a:rPr lang="en-CA" b="1" dirty="0">
                <a:solidFill>
                  <a:srgbClr val="C00000"/>
                </a:solidFill>
              </a:rPr>
              <a:t>deep embeddings</a:t>
            </a:r>
            <a:endParaRPr lang="en-CA" dirty="0">
              <a:solidFill>
                <a:schemeClr val="accent1">
                  <a:lumMod val="50000"/>
                </a:schemeClr>
              </a:solidFill>
            </a:endParaRPr>
          </a:p>
          <a:p>
            <a:r>
              <a:rPr lang="en-CA" dirty="0"/>
              <a:t>high-d vectors learned using a DNN</a:t>
            </a:r>
          </a:p>
        </p:txBody>
      </p:sp>
      <p:sp>
        <p:nvSpPr>
          <p:cNvPr id="14" name="Title 1">
            <a:extLst>
              <a:ext uri="{FF2B5EF4-FFF2-40B4-BE49-F238E27FC236}">
                <a16:creationId xmlns:a16="http://schemas.microsoft.com/office/drawing/2014/main" id="{1B2C8594-23CA-474B-9BC9-61C49478E8D2}"/>
              </a:ext>
            </a:extLst>
          </p:cNvPr>
          <p:cNvSpPr>
            <a:spLocks noGrp="1"/>
          </p:cNvSpPr>
          <p:nvPr>
            <p:ph type="title"/>
          </p:nvPr>
        </p:nvSpPr>
        <p:spPr>
          <a:xfrm>
            <a:off x="95689" y="506913"/>
            <a:ext cx="8928329" cy="1066800"/>
          </a:xfrm>
        </p:spPr>
        <p:txBody>
          <a:bodyPr>
            <a:normAutofit fontScale="90000"/>
          </a:bodyPr>
          <a:lstStyle/>
          <a:p>
            <a:r>
              <a:rPr lang="en-US" dirty="0">
                <a:solidFill>
                  <a:schemeClr val="tx1"/>
                </a:solidFill>
              </a:rPr>
              <a:t>AI and Similarity Search</a:t>
            </a:r>
            <a:br>
              <a:rPr lang="en-US" sz="4000" dirty="0">
                <a:solidFill>
                  <a:schemeClr val="tx1"/>
                </a:solidFill>
              </a:rPr>
            </a:br>
            <a:r>
              <a:rPr lang="en-US" sz="3600" dirty="0" err="1">
                <a:solidFill>
                  <a:srgbClr val="7030A0"/>
                </a:solidFill>
              </a:rPr>
              <a:t>Search</a:t>
            </a:r>
            <a:r>
              <a:rPr lang="en-US" sz="3600" dirty="0">
                <a:solidFill>
                  <a:srgbClr val="7030A0"/>
                </a:solidFill>
              </a:rPr>
              <a:t> and Indexing</a:t>
            </a:r>
            <a:endParaRPr lang="en-US" dirty="0">
              <a:solidFill>
                <a:srgbClr val="7030A0"/>
              </a:solidFill>
            </a:endParaRPr>
          </a:p>
        </p:txBody>
      </p:sp>
      <p:sp>
        <p:nvSpPr>
          <p:cNvPr id="12" name="Content Placeholder 2">
            <a:extLst>
              <a:ext uri="{FF2B5EF4-FFF2-40B4-BE49-F238E27FC236}">
                <a16:creationId xmlns:a16="http://schemas.microsoft.com/office/drawing/2014/main" id="{DA6747E1-2C9A-4A3B-81A4-F2805E38E9CB}"/>
              </a:ext>
            </a:extLst>
          </p:cNvPr>
          <p:cNvSpPr txBox="1">
            <a:spLocks/>
          </p:cNvSpPr>
          <p:nvPr/>
        </p:nvSpPr>
        <p:spPr>
          <a:xfrm>
            <a:off x="63880" y="1612086"/>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Indexing Deep Network Embeddings (DNE)</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Data series techniques provide effective/scalable similarity search over DNE</a:t>
            </a:r>
          </a:p>
          <a:p>
            <a:pPr lvl="1"/>
            <a:r>
              <a:rPr lang="en-US" sz="2000" dirty="0"/>
              <a:t>They outperform hashing-based, quantization-based inverted indexes and </a:t>
            </a:r>
            <a:r>
              <a:rPr lang="en-US" sz="2000" dirty="0" err="1"/>
              <a:t>kNN</a:t>
            </a:r>
            <a:r>
              <a:rPr lang="en-US" sz="2000" dirty="0"/>
              <a:t> graphs on many scenarios</a:t>
            </a:r>
          </a:p>
          <a:p>
            <a:endParaRPr lang="en-US" sz="2400" dirty="0"/>
          </a:p>
          <a:p>
            <a:pPr marL="411470" lvl="1" indent="0">
              <a:buNone/>
            </a:pPr>
            <a:r>
              <a:rPr lang="en-US" sz="2400" dirty="0">
                <a:solidFill>
                  <a:schemeClr val="bg1"/>
                </a:solidFill>
              </a:rPr>
              <a:t>Extensions to data series indexes outperform competitors</a:t>
            </a:r>
          </a:p>
          <a:p>
            <a:pPr lvl="2"/>
            <a:endParaRPr lang="en-US" sz="2000" dirty="0"/>
          </a:p>
        </p:txBody>
      </p:sp>
    </p:spTree>
    <p:extLst>
      <p:ext uri="{BB962C8B-B14F-4D97-AF65-F5344CB8AC3E}">
        <p14:creationId xmlns:p14="http://schemas.microsoft.com/office/powerpoint/2010/main" val="363853572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High-d Similarity Search: Challenges and Open Problems</a:t>
            </a:r>
          </a:p>
        </p:txBody>
      </p:sp>
    </p:spTree>
    <p:extLst>
      <p:ext uri="{BB962C8B-B14F-4D97-AF65-F5344CB8AC3E}">
        <p14:creationId xmlns:p14="http://schemas.microsoft.com/office/powerpoint/2010/main" val="350169114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D0A22-1CC3-4E8D-8E53-FAB009609D81}"/>
              </a:ext>
            </a:extLst>
          </p:cNvPr>
          <p:cNvSpPr>
            <a:spLocks noGrp="1"/>
          </p:cNvSpPr>
          <p:nvPr>
            <p:ph type="title"/>
          </p:nvPr>
        </p:nvSpPr>
        <p:spPr/>
        <p:txBody>
          <a:bodyPr/>
          <a:lstStyle/>
          <a:p>
            <a:r>
              <a:rPr lang="en-US" dirty="0"/>
              <a:t>Challenges and Open Problems</a:t>
            </a:r>
          </a:p>
        </p:txBody>
      </p:sp>
      <p:sp>
        <p:nvSpPr>
          <p:cNvPr id="7" name="Content Placeholder 6">
            <a:extLst>
              <a:ext uri="{FF2B5EF4-FFF2-40B4-BE49-F238E27FC236}">
                <a16:creationId xmlns:a16="http://schemas.microsoft.com/office/drawing/2014/main" id="{AC19B542-DAA7-4971-AD54-9FBA7A367C4F}"/>
              </a:ext>
            </a:extLst>
          </p:cNvPr>
          <p:cNvSpPr>
            <a:spLocks noGrp="1"/>
          </p:cNvSpPr>
          <p:nvPr>
            <p:ph idx="1"/>
          </p:nvPr>
        </p:nvSpPr>
        <p:spPr/>
        <p:txBody>
          <a:bodyPr>
            <a:normAutofit/>
          </a:bodyPr>
          <a:lstStyle/>
          <a:p>
            <a:r>
              <a:rPr lang="en-US" sz="2400" dirty="0"/>
              <a:t>we are still far from having solved the problem</a:t>
            </a:r>
          </a:p>
          <a:p>
            <a:endParaRPr lang="en-US" sz="2400" dirty="0"/>
          </a:p>
          <a:p>
            <a:r>
              <a:rPr lang="en-US" sz="2400" dirty="0"/>
              <a:t>several challenges remain in terms of </a:t>
            </a:r>
          </a:p>
          <a:p>
            <a:pPr lvl="1"/>
            <a:r>
              <a:rPr lang="en-US" sz="2400" dirty="0"/>
              <a:t>usability, ease of use</a:t>
            </a:r>
          </a:p>
          <a:p>
            <a:pPr lvl="1"/>
            <a:r>
              <a:rPr lang="en-US" sz="2400" dirty="0"/>
              <a:t>scalability, distribution</a:t>
            </a:r>
          </a:p>
          <a:p>
            <a:pPr lvl="1"/>
            <a:r>
              <a:rPr lang="en-US" sz="2400" dirty="0"/>
              <a:t>benchmarking</a:t>
            </a:r>
          </a:p>
          <a:p>
            <a:endParaRPr lang="en-US" sz="2400" dirty="0"/>
          </a:p>
          <a:p>
            <a:r>
              <a:rPr lang="en-US" sz="2400" dirty="0"/>
              <a:t>these challenges derive from modern data science applications</a:t>
            </a:r>
          </a:p>
        </p:txBody>
      </p:sp>
      <p:sp>
        <p:nvSpPr>
          <p:cNvPr id="4" name="Footer Placeholder 1">
            <a:extLst>
              <a:ext uri="{FF2B5EF4-FFF2-40B4-BE49-F238E27FC236}">
                <a16:creationId xmlns:a16="http://schemas.microsoft.com/office/drawing/2014/main" id="{2BB560B4-F176-4E3D-9C57-40F1B93AAC2A}"/>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2" name="Espace réservé du numéro de diapositive 1">
            <a:extLst>
              <a:ext uri="{FF2B5EF4-FFF2-40B4-BE49-F238E27FC236}">
                <a16:creationId xmlns:a16="http://schemas.microsoft.com/office/drawing/2014/main" id="{6E0E8DA5-CD92-4F50-9328-1FAF45C277B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312</a:t>
            </a:fld>
            <a:endParaRPr lang="en-US" dirty="0"/>
          </a:p>
        </p:txBody>
      </p:sp>
    </p:spTree>
    <p:extLst>
      <p:ext uri="{BB962C8B-B14F-4D97-AF65-F5344CB8AC3E}">
        <p14:creationId xmlns:p14="http://schemas.microsoft.com/office/powerpoint/2010/main" val="37097980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t>interactive analytics</a:t>
            </a:r>
          </a:p>
          <a:p>
            <a:r>
              <a:rPr lang="en-US" dirty="0"/>
              <a:t>parallelization and distribution</a:t>
            </a:r>
          </a:p>
          <a:p>
            <a:r>
              <a:rPr lang="en-US" dirty="0"/>
              <a:t>deep learning</a:t>
            </a:r>
          </a:p>
        </p:txBody>
      </p:sp>
      <p:sp>
        <p:nvSpPr>
          <p:cNvPr id="4" name="Footer Placeholder 1">
            <a:extLst>
              <a:ext uri="{FF2B5EF4-FFF2-40B4-BE49-F238E27FC236}">
                <a16:creationId xmlns:a16="http://schemas.microsoft.com/office/drawing/2014/main" id="{51FA296B-2936-4059-8FDD-28C04F4FA075}"/>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5" name="Espace réservé du numéro de diapositive 4">
            <a:extLst>
              <a:ext uri="{FF2B5EF4-FFF2-40B4-BE49-F238E27FC236}">
                <a16:creationId xmlns:a16="http://schemas.microsoft.com/office/drawing/2014/main" id="{EC9D7F66-9D4F-4F8A-BCA8-BBCC6B80F24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313</a:t>
            </a:fld>
            <a:endParaRPr lang="en-US" dirty="0"/>
          </a:p>
        </p:txBody>
      </p:sp>
    </p:spTree>
    <p:extLst>
      <p:ext uri="{BB962C8B-B14F-4D97-AF65-F5344CB8AC3E}">
        <p14:creationId xmlns:p14="http://schemas.microsoft.com/office/powerpoint/2010/main" val="207296590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20780" y="1288199"/>
            <a:ext cx="3941291"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9" name="Rectangle 18"/>
          <p:cNvSpPr/>
          <p:nvPr/>
        </p:nvSpPr>
        <p:spPr>
          <a:xfrm>
            <a:off x="81937" y="3923820"/>
            <a:ext cx="4929601" cy="2087311"/>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8" name="Rectangle 17"/>
          <p:cNvSpPr/>
          <p:nvPr/>
        </p:nvSpPr>
        <p:spPr>
          <a:xfrm>
            <a:off x="81935" y="1288199"/>
            <a:ext cx="492960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pic>
        <p:nvPicPr>
          <p:cNvPr id="7" name="Picture 6"/>
          <p:cNvPicPr>
            <a:picLocks noChangeAspect="1"/>
          </p:cNvPicPr>
          <p:nvPr/>
        </p:nvPicPr>
        <p:blipFill>
          <a:blip r:embed="rId3"/>
          <a:stretch>
            <a:fillRect/>
          </a:stretch>
        </p:blipFill>
        <p:spPr>
          <a:xfrm>
            <a:off x="5011535" y="1288203"/>
            <a:ext cx="2073620" cy="2361463"/>
          </a:xfrm>
          <a:prstGeom prst="rect">
            <a:avLst/>
          </a:prstGeom>
        </p:spPr>
      </p:pic>
      <p:sp>
        <p:nvSpPr>
          <p:cNvPr id="2" name="Title 1"/>
          <p:cNvSpPr>
            <a:spLocks noGrp="1"/>
          </p:cNvSpPr>
          <p:nvPr>
            <p:ph type="title"/>
          </p:nvPr>
        </p:nvSpPr>
        <p:spPr>
          <a:xfrm>
            <a:off x="43130" y="-41389"/>
            <a:ext cx="7257084" cy="1143000"/>
          </a:xfrm>
        </p:spPr>
        <p:txBody>
          <a:bodyPr>
            <a:normAutofit/>
          </a:bodyPr>
          <a:lstStyle/>
          <a:p>
            <a:r>
              <a:rPr lang="en-US" dirty="0"/>
              <a:t>Massive High-d Data Collections</a:t>
            </a:r>
          </a:p>
        </p:txBody>
      </p:sp>
      <p:sp>
        <p:nvSpPr>
          <p:cNvPr id="6" name="Slide Number Placeholder 5"/>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314</a:t>
            </a:fld>
            <a:endParaRPr lang="en-US">
              <a:solidFill>
                <a:prstClr val="black">
                  <a:tint val="75000"/>
                </a:prstClr>
              </a:solidFill>
            </a:endParaRPr>
          </a:p>
        </p:txBody>
      </p:sp>
      <p:sp>
        <p:nvSpPr>
          <p:cNvPr id="4" name="Rectangle 3"/>
          <p:cNvSpPr/>
          <p:nvPr/>
        </p:nvSpPr>
        <p:spPr>
          <a:xfrm>
            <a:off x="6556712" y="2985135"/>
            <a:ext cx="2474139" cy="800219"/>
          </a:xfrm>
          <a:prstGeom prst="rect">
            <a:avLst/>
          </a:prstGeom>
        </p:spPr>
        <p:txBody>
          <a:bodyPr wrap="none">
            <a:spAutoFit/>
          </a:bodyPr>
          <a:lstStyle/>
          <a:p>
            <a:pPr algn="ctr" defTabSz="457189">
              <a:defRPr/>
            </a:pPr>
            <a:r>
              <a:rPr lang="en-US" b="1" dirty="0">
                <a:solidFill>
                  <a:prstClr val="black"/>
                </a:solidFill>
                <a:latin typeface="Calibri"/>
                <a:cs typeface="Arial" charset="0"/>
              </a:rPr>
              <a:t>Human Genome project</a:t>
            </a:r>
          </a:p>
          <a:p>
            <a:pPr algn="ctr" defTabSz="457189">
              <a:defRPr/>
            </a:pPr>
            <a:r>
              <a:rPr lang="en-US" sz="2800" b="1" dirty="0">
                <a:solidFill>
                  <a:srgbClr val="FF0000"/>
                </a:solidFill>
                <a:latin typeface="Calibri"/>
                <a:cs typeface="Arial" charset="0"/>
              </a:rPr>
              <a:t>130 TB</a:t>
            </a:r>
          </a:p>
        </p:txBody>
      </p:sp>
      <p:sp>
        <p:nvSpPr>
          <p:cNvPr id="9" name="Rectangle 8"/>
          <p:cNvSpPr/>
          <p:nvPr/>
        </p:nvSpPr>
        <p:spPr>
          <a:xfrm>
            <a:off x="2009049" y="1382414"/>
            <a:ext cx="2693369" cy="800219"/>
          </a:xfrm>
          <a:prstGeom prst="rect">
            <a:avLst/>
          </a:prstGeom>
        </p:spPr>
        <p:txBody>
          <a:bodyPr wrap="square">
            <a:spAutoFit/>
          </a:bodyPr>
          <a:lstStyle/>
          <a:p>
            <a:pPr algn="r" defTabSz="457189">
              <a:defRPr/>
            </a:pPr>
            <a:r>
              <a:rPr lang="en-US" b="1" dirty="0">
                <a:solidFill>
                  <a:prstClr val="black"/>
                </a:solidFill>
                <a:latin typeface="Calibri"/>
                <a:cs typeface="Arial" charset="0"/>
              </a:rPr>
              <a:t>NASA’s Solar Observatory </a:t>
            </a:r>
          </a:p>
          <a:p>
            <a:pPr algn="r" defTabSz="457189">
              <a:defRPr/>
            </a:pPr>
            <a:r>
              <a:rPr lang="en-US" sz="2800" b="1" dirty="0">
                <a:solidFill>
                  <a:srgbClr val="FF0000"/>
                </a:solidFill>
                <a:latin typeface="Calibri"/>
                <a:cs typeface="Arial" charset="0"/>
              </a:rPr>
              <a:t>1.5 TB per day</a:t>
            </a:r>
          </a:p>
        </p:txBody>
      </p:sp>
      <p:sp>
        <p:nvSpPr>
          <p:cNvPr id="10" name="Rectangle 9"/>
          <p:cNvSpPr/>
          <p:nvPr/>
        </p:nvSpPr>
        <p:spPr>
          <a:xfrm>
            <a:off x="2088606" y="2497597"/>
            <a:ext cx="2641595" cy="1077218"/>
          </a:xfrm>
          <a:prstGeom prst="rect">
            <a:avLst/>
          </a:prstGeom>
        </p:spPr>
        <p:txBody>
          <a:bodyPr wrap="square">
            <a:spAutoFit/>
          </a:bodyPr>
          <a:lstStyle/>
          <a:p>
            <a:pPr algn="r" defTabSz="457189">
              <a:defRPr/>
            </a:pPr>
            <a:r>
              <a:rPr lang="en-US" b="1" dirty="0">
                <a:solidFill>
                  <a:prstClr val="black"/>
                </a:solidFill>
                <a:latin typeface="Calibri"/>
                <a:cs typeface="Arial" charset="0"/>
              </a:rPr>
              <a:t>Large Synoptic Survey Telescope (2019)</a:t>
            </a:r>
          </a:p>
          <a:p>
            <a:pPr algn="r" defTabSz="457189">
              <a:defRPr/>
            </a:pPr>
            <a:r>
              <a:rPr lang="en-US" sz="2800" b="1" dirty="0">
                <a:solidFill>
                  <a:srgbClr val="FF0000"/>
                </a:solidFill>
                <a:latin typeface="Calibri"/>
                <a:cs typeface="Arial" charset="0"/>
              </a:rPr>
              <a:t>~30 TB per night</a:t>
            </a:r>
          </a:p>
        </p:txBody>
      </p:sp>
      <p:pic>
        <p:nvPicPr>
          <p:cNvPr id="11" name="Picture 10"/>
          <p:cNvPicPr>
            <a:picLocks noChangeAspect="1"/>
          </p:cNvPicPr>
          <p:nvPr/>
        </p:nvPicPr>
        <p:blipFill>
          <a:blip r:embed="rId4"/>
          <a:stretch>
            <a:fillRect/>
          </a:stretch>
        </p:blipFill>
        <p:spPr>
          <a:xfrm rot="370123">
            <a:off x="143406" y="4300936"/>
            <a:ext cx="4708083" cy="1461467"/>
          </a:xfrm>
          <a:prstGeom prst="rect">
            <a:avLst/>
          </a:prstGeom>
        </p:spPr>
      </p:pic>
      <p:sp>
        <p:nvSpPr>
          <p:cNvPr id="12" name="TextBox 11"/>
          <p:cNvSpPr txBox="1"/>
          <p:nvPr/>
        </p:nvSpPr>
        <p:spPr>
          <a:xfrm rot="21245584">
            <a:off x="1816765" y="4151625"/>
            <a:ext cx="2382382" cy="800219"/>
          </a:xfrm>
          <a:prstGeom prst="rect">
            <a:avLst/>
          </a:prstGeom>
          <a:noFill/>
        </p:spPr>
        <p:txBody>
          <a:bodyPr wrap="none" rtlCol="0">
            <a:spAutoFit/>
          </a:bodyPr>
          <a:lstStyle/>
          <a:p>
            <a:pPr algn="ctr" defTabSz="457189">
              <a:defRPr/>
            </a:pPr>
            <a:r>
              <a:rPr lang="en-US" b="1" dirty="0">
                <a:solidFill>
                  <a:prstClr val="black"/>
                </a:solidFill>
                <a:latin typeface="Calibri"/>
                <a:cs typeface="Arial" charset="0"/>
              </a:rPr>
              <a:t>passenger aircrafts</a:t>
            </a:r>
          </a:p>
          <a:p>
            <a:pPr algn="ctr" defTabSz="457189">
              <a:defRPr/>
            </a:pPr>
            <a:r>
              <a:rPr lang="en-US" sz="2800" b="1" dirty="0">
                <a:solidFill>
                  <a:srgbClr val="FF0000"/>
                </a:solidFill>
                <a:latin typeface="Calibri"/>
                <a:cs typeface="Arial" charset="0"/>
              </a:rPr>
              <a:t>20 TB per hour</a:t>
            </a:r>
          </a:p>
        </p:txBody>
      </p:sp>
      <p:sp>
        <p:nvSpPr>
          <p:cNvPr id="15" name="Rectangle 14"/>
          <p:cNvSpPr/>
          <p:nvPr/>
        </p:nvSpPr>
        <p:spPr>
          <a:xfrm>
            <a:off x="5127260" y="3923819"/>
            <a:ext cx="3941291" cy="2087309"/>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6" name="Rectangle 15"/>
          <p:cNvSpPr/>
          <p:nvPr/>
        </p:nvSpPr>
        <p:spPr>
          <a:xfrm>
            <a:off x="5207964" y="4213419"/>
            <a:ext cx="2311723" cy="1508105"/>
          </a:xfrm>
          <a:prstGeom prst="rect">
            <a:avLst/>
          </a:prstGeom>
        </p:spPr>
        <p:txBody>
          <a:bodyPr wrap="none">
            <a:spAutoFit/>
          </a:bodyPr>
          <a:lstStyle/>
          <a:p>
            <a:pPr algn="ctr" defTabSz="457189">
              <a:defRPr/>
            </a:pPr>
            <a:r>
              <a:rPr lang="en-US" b="1" dirty="0">
                <a:solidFill>
                  <a:prstClr val="black"/>
                </a:solidFill>
                <a:latin typeface="Calibri"/>
                <a:cs typeface="Arial" charset="0"/>
              </a:rPr>
              <a:t>data center and</a:t>
            </a:r>
          </a:p>
          <a:p>
            <a:pPr algn="ctr" defTabSz="457189">
              <a:defRPr/>
            </a:pPr>
            <a:r>
              <a:rPr lang="en-US" b="1" dirty="0">
                <a:solidFill>
                  <a:prstClr val="black"/>
                </a:solidFill>
                <a:latin typeface="Calibri"/>
                <a:cs typeface="Arial" charset="0"/>
              </a:rPr>
              <a:t>services monitoring</a:t>
            </a:r>
          </a:p>
          <a:p>
            <a:pPr algn="ctr" defTabSz="457189">
              <a:defRPr/>
            </a:pPr>
            <a:r>
              <a:rPr lang="en-US" sz="2800" b="1" dirty="0">
                <a:solidFill>
                  <a:srgbClr val="FF0000"/>
                </a:solidFill>
                <a:latin typeface="Calibri"/>
                <a:cs typeface="Arial" charset="0"/>
              </a:rPr>
              <a:t>2B data series</a:t>
            </a:r>
          </a:p>
          <a:p>
            <a:pPr algn="ctr" defTabSz="457189">
              <a:defRPr/>
            </a:pPr>
            <a:r>
              <a:rPr lang="en-US" sz="2800" b="1" dirty="0">
                <a:solidFill>
                  <a:srgbClr val="FF0000"/>
                </a:solidFill>
                <a:latin typeface="Calibri"/>
                <a:cs typeface="Arial" charset="0"/>
              </a:rPr>
              <a:t>4M points/sec</a:t>
            </a:r>
          </a:p>
        </p:txBody>
      </p:sp>
      <p:pic>
        <p:nvPicPr>
          <p:cNvPr id="1026" name="Picture 2" descr="C:\Users\a\Desktop\faceboo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078" y="4204207"/>
            <a:ext cx="1387119" cy="392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esktop\Google-Data-Center-Okl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5" t="10444"/>
          <a:stretch/>
        </p:blipFill>
        <p:spPr bwMode="auto">
          <a:xfrm>
            <a:off x="7589080" y="4631726"/>
            <a:ext cx="1388995" cy="1097887"/>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2" descr="C:\Users\a\Desktop\largesynopti.jpg"/>
          <p:cNvPicPr>
            <a:picLocks noChangeAspect="1" noChangeArrowheads="1"/>
          </p:cNvPicPr>
          <p:nvPr/>
        </p:nvPicPr>
        <p:blipFill rotWithShape="1">
          <a:blip r:embed="rId7">
            <a:extLst>
              <a:ext uri="{28A0092B-C50C-407E-A947-70E740481C1C}">
                <a14:useLocalDpi xmlns:a14="http://schemas.microsoft.com/office/drawing/2010/main" val="0"/>
              </a:ext>
            </a:extLst>
          </a:blip>
          <a:srcRect r="3551" b="4434"/>
          <a:stretch/>
        </p:blipFill>
        <p:spPr bwMode="auto">
          <a:xfrm>
            <a:off x="125131" y="1722758"/>
            <a:ext cx="1995704" cy="17264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4CC98CE-2EF1-4478-A009-4138E89DBCFF}"/>
              </a:ext>
            </a:extLst>
          </p:cNvPr>
          <p:cNvSpPr/>
          <p:nvPr/>
        </p:nvSpPr>
        <p:spPr>
          <a:xfrm>
            <a:off x="7427148" y="475372"/>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23" name="Rectangle 22">
            <a:extLst>
              <a:ext uri="{FF2B5EF4-FFF2-40B4-BE49-F238E27FC236}">
                <a16:creationId xmlns:a16="http://schemas.microsoft.com/office/drawing/2014/main" id="{B0E7E1C9-8818-49BC-A708-87BD4760F929}"/>
              </a:ext>
            </a:extLst>
          </p:cNvPr>
          <p:cNvSpPr/>
          <p:nvPr/>
        </p:nvSpPr>
        <p:spPr>
          <a:xfrm>
            <a:off x="7431209" y="146299"/>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24" name="Rounded Rectangle 7">
            <a:extLst>
              <a:ext uri="{FF2B5EF4-FFF2-40B4-BE49-F238E27FC236}">
                <a16:creationId xmlns:a16="http://schemas.microsoft.com/office/drawing/2014/main" id="{4F33F15E-7A80-4D40-ABAD-52F375D4BF5E}"/>
              </a:ext>
            </a:extLst>
          </p:cNvPr>
          <p:cNvSpPr/>
          <p:nvPr/>
        </p:nvSpPr>
        <p:spPr>
          <a:xfrm>
            <a:off x="7633314" y="60627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a:solidFill>
                  <a:prstClr val="white"/>
                </a:solidFill>
                <a:latin typeface="Gill Sans" charset="0"/>
                <a:ea typeface="Gill Sans" charset="0"/>
                <a:cs typeface="Gill Sans" charset="0"/>
              </a:rPr>
              <a:t>Palpanas-SIGREC’19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F390BFA2-D38F-49A4-9FA4-8684DD368C6F}"/>
              </a:ext>
            </a:extLst>
          </p:cNvPr>
          <p:cNvSpPr>
            <a:spLocks noGrp="1"/>
          </p:cNvSpPr>
          <p:nvPr>
            <p:ph type="ftr" sz="quarter" idx="11"/>
          </p:nvPr>
        </p:nvSpPr>
        <p:spPr/>
        <p:txBody>
          <a:bodyPr/>
          <a:lstStyle/>
          <a:p>
            <a:r>
              <a:rPr lang="en-US"/>
              <a:t>Echihabi, Zoumpatianos, Palpanas - VLDB 2021</a:t>
            </a:r>
            <a:endParaRPr lang="en-US" dirty="0"/>
          </a:p>
        </p:txBody>
      </p:sp>
    </p:spTree>
    <p:extLst>
      <p:ext uri="{BB962C8B-B14F-4D97-AF65-F5344CB8AC3E}">
        <p14:creationId xmlns:p14="http://schemas.microsoft.com/office/powerpoint/2010/main" val="276022966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solidFill>
                  <a:srgbClr val="C00000"/>
                </a:solidFill>
              </a:rPr>
              <a:t>benchmarking</a:t>
            </a:r>
          </a:p>
          <a:p>
            <a:r>
              <a:rPr lang="en-US" dirty="0"/>
              <a:t>interactive analytics</a:t>
            </a:r>
          </a:p>
          <a:p>
            <a:r>
              <a:rPr lang="en-US" dirty="0"/>
              <a:t>parallelization and distribution</a:t>
            </a:r>
          </a:p>
          <a:p>
            <a:r>
              <a:rPr lang="en-US" dirty="0"/>
              <a:t>deep learning</a:t>
            </a:r>
          </a:p>
        </p:txBody>
      </p:sp>
      <p:sp>
        <p:nvSpPr>
          <p:cNvPr id="4" name="Footer Placeholder 1">
            <a:extLst>
              <a:ext uri="{FF2B5EF4-FFF2-40B4-BE49-F238E27FC236}">
                <a16:creationId xmlns:a16="http://schemas.microsoft.com/office/drawing/2014/main" id="{1D25F710-55CF-4B9A-8C3F-C5CFA1DDFA09}"/>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5" name="Espace réservé du numéro de diapositive 4">
            <a:extLst>
              <a:ext uri="{FF2B5EF4-FFF2-40B4-BE49-F238E27FC236}">
                <a16:creationId xmlns:a16="http://schemas.microsoft.com/office/drawing/2014/main" id="{10BCC72E-7A78-4F5D-94CF-4D95E2A3B85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315</a:t>
            </a:fld>
            <a:endParaRPr lang="en-US" dirty="0"/>
          </a:p>
        </p:txBody>
      </p:sp>
    </p:spTree>
    <p:extLst>
      <p:ext uri="{BB962C8B-B14F-4D97-AF65-F5344CB8AC3E}">
        <p14:creationId xmlns:p14="http://schemas.microsoft.com/office/powerpoint/2010/main" val="294001418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Studies</a:t>
            </a:r>
          </a:p>
        </p:txBody>
      </p:sp>
      <p:sp>
        <p:nvSpPr>
          <p:cNvPr id="3" name="Slide Number Placeholder 2"/>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316</a:t>
            </a:fld>
            <a:endParaRPr lang="en-US">
              <a:solidFill>
                <a:prstClr val="black">
                  <a:tint val="75000"/>
                </a:prstClr>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1" y="3856722"/>
            <a:ext cx="1486664" cy="1632767"/>
          </a:xfrm>
          <a:prstGeom prst="rect">
            <a:avLst/>
          </a:prstGeom>
        </p:spPr>
      </p:pic>
      <p:sp>
        <p:nvSpPr>
          <p:cNvPr id="8" name="Freeform 7"/>
          <p:cNvSpPr/>
          <p:nvPr/>
        </p:nvSpPr>
        <p:spPr>
          <a:xfrm rot="3167430">
            <a:off x="4153051" y="3475187"/>
            <a:ext cx="664852" cy="861695"/>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9" name="Rectangle 8"/>
          <p:cNvSpPr/>
          <p:nvPr/>
        </p:nvSpPr>
        <p:spPr>
          <a:xfrm>
            <a:off x="129968" y="2048438"/>
            <a:ext cx="6137021" cy="430887"/>
          </a:xfrm>
          <a:prstGeom prst="rect">
            <a:avLst/>
          </a:prstGeom>
        </p:spPr>
        <p:txBody>
          <a:bodyPr wrap="square">
            <a:spAutoFit/>
          </a:bodyPr>
          <a:lstStyle/>
          <a:p>
            <a:pPr marL="800080" lvl="1" indent="-342891" defTabSz="457189">
              <a:buFont typeface="Arial" panose="020B0604020202020204" pitchFamily="34" charset="0"/>
              <a:buChar char="•"/>
              <a:defRPr/>
            </a:pPr>
            <a:r>
              <a:rPr lang="en-US" sz="2200" dirty="0">
                <a:solidFill>
                  <a:prstClr val="black"/>
                </a:solidFill>
                <a:latin typeface="Gill Sans"/>
                <a:cs typeface="Gill Sans"/>
              </a:rPr>
              <a:t>chosen from the data (with/without noise)</a:t>
            </a:r>
          </a:p>
        </p:txBody>
      </p:sp>
      <p:sp>
        <p:nvSpPr>
          <p:cNvPr id="6" name="TextBox 5"/>
          <p:cNvSpPr txBox="1"/>
          <p:nvPr/>
        </p:nvSpPr>
        <p:spPr>
          <a:xfrm>
            <a:off x="648090" y="1564020"/>
            <a:ext cx="7769371" cy="800219"/>
          </a:xfrm>
          <a:prstGeom prst="rect">
            <a:avLst/>
          </a:prstGeom>
          <a:noFill/>
        </p:spPr>
        <p:txBody>
          <a:bodyPr wrap="none" rtlCol="0">
            <a:spAutoFit/>
          </a:bodyPr>
          <a:lstStyle/>
          <a:p>
            <a:pPr algn="ctr" defTabSz="457189">
              <a:defRPr/>
            </a:pPr>
            <a:r>
              <a:rPr lang="en-US" sz="2200" dirty="0">
                <a:solidFill>
                  <a:prstClr val="black"/>
                </a:solidFill>
                <a:latin typeface="Gill Sans"/>
                <a:cs typeface="Gill Sans"/>
              </a:rPr>
              <a:t>evaluate </a:t>
            </a:r>
            <a:r>
              <a:rPr lang="en-US" sz="2200" b="1" dirty="0">
                <a:solidFill>
                  <a:prstClr val="black"/>
                </a:solidFill>
                <a:latin typeface="Gill Sans"/>
                <a:cs typeface="Gill Sans"/>
              </a:rPr>
              <a:t>performance</a:t>
            </a:r>
            <a:r>
              <a:rPr lang="en-US" sz="2200" dirty="0">
                <a:solidFill>
                  <a:prstClr val="black"/>
                </a:solidFill>
                <a:latin typeface="Gill Sans"/>
                <a:cs typeface="Gill Sans"/>
              </a:rPr>
              <a:t> of </a:t>
            </a:r>
            <a:r>
              <a:rPr lang="en-US" sz="2200" b="1" dirty="0">
                <a:solidFill>
                  <a:prstClr val="black"/>
                </a:solidFill>
                <a:latin typeface="Gill Sans"/>
                <a:cs typeface="Gill Sans"/>
              </a:rPr>
              <a:t>indexing</a:t>
            </a:r>
            <a:r>
              <a:rPr lang="en-US" sz="2200" dirty="0">
                <a:solidFill>
                  <a:prstClr val="black"/>
                </a:solidFill>
                <a:latin typeface="Gill Sans"/>
                <a:cs typeface="Gill Sans"/>
              </a:rPr>
              <a:t> </a:t>
            </a:r>
            <a:r>
              <a:rPr lang="en-US" sz="2200" b="1" dirty="0">
                <a:solidFill>
                  <a:prstClr val="black"/>
                </a:solidFill>
                <a:latin typeface="Gill Sans"/>
                <a:cs typeface="Gill Sans"/>
              </a:rPr>
              <a:t>methods</a:t>
            </a:r>
            <a:r>
              <a:rPr lang="en-US" sz="2200" dirty="0">
                <a:solidFill>
                  <a:prstClr val="black"/>
                </a:solidFill>
                <a:latin typeface="Gill Sans"/>
                <a:cs typeface="Gill Sans"/>
              </a:rPr>
              <a:t> using </a:t>
            </a:r>
            <a:r>
              <a:rPr lang="en-US" sz="2200" b="1" dirty="0">
                <a:solidFill>
                  <a:prstClr val="black"/>
                </a:solidFill>
                <a:latin typeface="Gill Sans"/>
                <a:cs typeface="Gill Sans"/>
              </a:rPr>
              <a:t>random queries</a:t>
            </a:r>
          </a:p>
          <a:p>
            <a:pPr algn="ctr" defTabSz="457189">
              <a:defRPr/>
            </a:pPr>
            <a:endParaRPr lang="en-US" sz="2400" dirty="0">
              <a:solidFill>
                <a:prstClr val="black"/>
              </a:solidFill>
              <a:latin typeface="Gill Sans"/>
              <a:cs typeface="Gill Sans"/>
            </a:endParaRPr>
          </a:p>
        </p:txBody>
      </p:sp>
      <p:sp>
        <p:nvSpPr>
          <p:cNvPr id="4" name="Espace réservé du pied de page 3">
            <a:extLst>
              <a:ext uri="{FF2B5EF4-FFF2-40B4-BE49-F238E27FC236}">
                <a16:creationId xmlns:a16="http://schemas.microsoft.com/office/drawing/2014/main" id="{FD320160-1218-44FD-B209-59A6BE48349A}"/>
              </a:ext>
            </a:extLst>
          </p:cNvPr>
          <p:cNvSpPr>
            <a:spLocks noGrp="1"/>
          </p:cNvSpPr>
          <p:nvPr>
            <p:ph type="ftr" sz="quarter" idx="11"/>
          </p:nvPr>
        </p:nvSpPr>
        <p:spPr/>
        <p:txBody>
          <a:bodyPr/>
          <a:lstStyle/>
          <a:p>
            <a:r>
              <a:rPr lang="en-US"/>
              <a:t>Echihabi, Zoumpatianos, Palpanas - VLDB 2021</a:t>
            </a:r>
            <a:endParaRPr lang="en-US" dirty="0"/>
          </a:p>
        </p:txBody>
      </p:sp>
    </p:spTree>
    <p:extLst>
      <p:ext uri="{BB962C8B-B14F-4D97-AF65-F5344CB8AC3E}">
        <p14:creationId xmlns:p14="http://schemas.microsoft.com/office/powerpoint/2010/main" val="31814231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4.35016E-6 -4.67809E-6 C 0.02863 -0.07619 0.05726 -0.15238 0.09023 -0.14219 C 0.1232 -0.132 0.17751 0.01344 0.19816 0.06114 C 0.21881 0.10885 0.21655 0.12622 0.2143 0.14382 " pathEditMode="relative" ptsTypes="aaaA">
                                      <p:cBhvr>
                                        <p:cTn id="9" dur="2000" fill="hold"/>
                                        <p:tgtEl>
                                          <p:spTgt spid="8"/>
                                        </p:tgtEl>
                                        <p:attrNameLst>
                                          <p:attrName>ppt_x</p:attrName>
                                          <p:attrName>ppt_y</p:attrName>
                                        </p:attrNameLst>
                                      </p:cBhvr>
                                    </p:animMotion>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rot="3167430">
            <a:off x="6113467" y="4461506"/>
            <a:ext cx="664852" cy="861695"/>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2" name="Title 1"/>
          <p:cNvSpPr>
            <a:spLocks noGrp="1"/>
          </p:cNvSpPr>
          <p:nvPr>
            <p:ph type="title"/>
          </p:nvPr>
        </p:nvSpPr>
        <p:spPr/>
        <p:txBody>
          <a:bodyPr/>
          <a:lstStyle/>
          <a:p>
            <a:r>
              <a:rPr lang="en-US" dirty="0"/>
              <a:t>Previous Studies</a:t>
            </a:r>
          </a:p>
        </p:txBody>
      </p:sp>
      <p:sp>
        <p:nvSpPr>
          <p:cNvPr id="3" name="Slide Number Placeholder 2"/>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317</a:t>
            </a:fld>
            <a:endParaRPr lang="en-US">
              <a:solidFill>
                <a:prstClr val="black">
                  <a:tint val="75000"/>
                </a:prstClr>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1" y="3856722"/>
            <a:ext cx="1486664" cy="1632767"/>
          </a:xfrm>
          <a:prstGeom prst="rect">
            <a:avLst/>
          </a:prstGeom>
        </p:spPr>
      </p:pic>
      <p:sp>
        <p:nvSpPr>
          <p:cNvPr id="5" name="Freeform 4"/>
          <p:cNvSpPr/>
          <p:nvPr/>
        </p:nvSpPr>
        <p:spPr>
          <a:xfrm rot="3167430">
            <a:off x="7880923" y="4503935"/>
            <a:ext cx="738684" cy="861695"/>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358080 w 1205909"/>
              <a:gd name="connsiteY3" fmla="*/ 695069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143847 w 1339826"/>
              <a:gd name="connsiteY0" fmla="*/ 1562941 h 1562941"/>
              <a:gd name="connsiteX1" fmla="*/ 8215 w 1339826"/>
              <a:gd name="connsiteY1" fmla="*/ 1046703 h 1562941"/>
              <a:gd name="connsiteX2" fmla="*/ 427429 w 1339826"/>
              <a:gd name="connsiteY2" fmla="*/ 1180742 h 1562941"/>
              <a:gd name="connsiteX3" fmla="*/ 491997 w 1339826"/>
              <a:gd name="connsiteY3" fmla="*/ 695069 h 1562941"/>
              <a:gd name="connsiteX4" fmla="*/ 711012 w 1339826"/>
              <a:gd name="connsiteY4" fmla="*/ 675254 h 1562941"/>
              <a:gd name="connsiteX5" fmla="*/ 594386 w 1339826"/>
              <a:gd name="connsiteY5" fmla="*/ 413638 h 1562941"/>
              <a:gd name="connsiteX6" fmla="*/ 1031584 w 1339826"/>
              <a:gd name="connsiteY6" fmla="*/ 576622 h 1562941"/>
              <a:gd name="connsiteX7" fmla="*/ 846639 w 1339826"/>
              <a:gd name="connsiteY7" fmla="*/ 9488 h 1562941"/>
              <a:gd name="connsiteX8" fmla="*/ 1339826 w 1339826"/>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26" h="1562941">
                <a:moveTo>
                  <a:pt x="143847" y="1562941"/>
                </a:moveTo>
                <a:cubicBezTo>
                  <a:pt x="132544" y="1397527"/>
                  <a:pt x="-39049" y="1110403"/>
                  <a:pt x="8215" y="1046703"/>
                </a:cubicBezTo>
                <a:cubicBezTo>
                  <a:pt x="55479" y="983003"/>
                  <a:pt x="346799" y="1239348"/>
                  <a:pt x="427429" y="1180742"/>
                </a:cubicBezTo>
                <a:cubicBezTo>
                  <a:pt x="508059" y="1122136"/>
                  <a:pt x="444733" y="779317"/>
                  <a:pt x="491997" y="695069"/>
                </a:cubicBezTo>
                <a:cubicBezTo>
                  <a:pt x="539261" y="610821"/>
                  <a:pt x="693947" y="722159"/>
                  <a:pt x="711012" y="675254"/>
                </a:cubicBezTo>
                <a:cubicBezTo>
                  <a:pt x="728077" y="628349"/>
                  <a:pt x="540957" y="430077"/>
                  <a:pt x="594386" y="413638"/>
                </a:cubicBezTo>
                <a:cubicBezTo>
                  <a:pt x="647815" y="397199"/>
                  <a:pt x="989542" y="643980"/>
                  <a:pt x="1031584" y="576622"/>
                </a:cubicBezTo>
                <a:cubicBezTo>
                  <a:pt x="1073626" y="509264"/>
                  <a:pt x="795265" y="71133"/>
                  <a:pt x="846639" y="9488"/>
                </a:cubicBezTo>
                <a:cubicBezTo>
                  <a:pt x="898013" y="-52157"/>
                  <a:pt x="1339826" y="206752"/>
                  <a:pt x="1339826"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6" name="TextBox 5"/>
          <p:cNvSpPr txBox="1"/>
          <p:nvPr/>
        </p:nvSpPr>
        <p:spPr>
          <a:xfrm>
            <a:off x="2985539" y="1689567"/>
            <a:ext cx="2991524" cy="461665"/>
          </a:xfrm>
          <a:prstGeom prst="rect">
            <a:avLst/>
          </a:prstGeom>
          <a:noFill/>
        </p:spPr>
        <p:txBody>
          <a:bodyPr wrap="none" rtlCol="0">
            <a:spAutoFit/>
          </a:bodyPr>
          <a:lstStyle/>
          <a:p>
            <a:pPr algn="ctr" defTabSz="457189">
              <a:defRPr/>
            </a:pPr>
            <a:r>
              <a:rPr lang="en-US" sz="2400" b="1" dirty="0">
                <a:solidFill>
                  <a:prstClr val="black"/>
                </a:solidFill>
                <a:latin typeface="Gill Sans"/>
                <a:cs typeface="Gill Sans"/>
              </a:rPr>
              <a:t>With or without noise</a:t>
            </a:r>
            <a:endParaRPr lang="en-US" sz="2400" dirty="0">
              <a:solidFill>
                <a:prstClr val="black"/>
              </a:solidFill>
              <a:latin typeface="Gill Sans"/>
              <a:cs typeface="Gill Sans"/>
            </a:endParaRPr>
          </a:p>
        </p:txBody>
      </p:sp>
      <p:sp>
        <p:nvSpPr>
          <p:cNvPr id="8" name="Right Arrow 7"/>
          <p:cNvSpPr/>
          <p:nvPr/>
        </p:nvSpPr>
        <p:spPr>
          <a:xfrm>
            <a:off x="6990064" y="4625334"/>
            <a:ext cx="669053" cy="454215"/>
          </a:xfrm>
          <a:prstGeom prst="rightArrow">
            <a:avLst>
              <a:gd name="adj1" fmla="val 53700"/>
              <a:gd name="adj2" fmla="val 497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457189">
              <a:defRPr/>
            </a:pPr>
            <a:endParaRPr lang="en-US" dirty="0">
              <a:solidFill>
                <a:prstClr val="black"/>
              </a:solidFill>
              <a:latin typeface="Calibri"/>
            </a:endParaRPr>
          </a:p>
        </p:txBody>
      </p:sp>
      <p:sp>
        <p:nvSpPr>
          <p:cNvPr id="9" name="TextBox 8"/>
          <p:cNvSpPr txBox="1"/>
          <p:nvPr/>
        </p:nvSpPr>
        <p:spPr>
          <a:xfrm>
            <a:off x="6982120" y="4650167"/>
            <a:ext cx="630301" cy="338554"/>
          </a:xfrm>
          <a:prstGeom prst="rect">
            <a:avLst/>
          </a:prstGeom>
          <a:noFill/>
        </p:spPr>
        <p:txBody>
          <a:bodyPr wrap="none" rtlCol="0">
            <a:spAutoFit/>
          </a:bodyPr>
          <a:lstStyle/>
          <a:p>
            <a:pPr algn="ctr" defTabSz="457189">
              <a:defRPr/>
            </a:pPr>
            <a:r>
              <a:rPr lang="en-US" sz="1600" dirty="0">
                <a:solidFill>
                  <a:prstClr val="black"/>
                </a:solidFill>
                <a:latin typeface="Gill Sans"/>
                <a:cs typeface="Gill Sans"/>
              </a:rPr>
              <a:t>noise</a:t>
            </a:r>
          </a:p>
        </p:txBody>
      </p:sp>
      <p:sp>
        <p:nvSpPr>
          <p:cNvPr id="10" name="Espace réservé du pied de page 9">
            <a:extLst>
              <a:ext uri="{FF2B5EF4-FFF2-40B4-BE49-F238E27FC236}">
                <a16:creationId xmlns:a16="http://schemas.microsoft.com/office/drawing/2014/main" id="{1E675B09-C280-4C91-9A35-D1CAFB9A0E2F}"/>
              </a:ext>
            </a:extLst>
          </p:cNvPr>
          <p:cNvSpPr>
            <a:spLocks noGrp="1"/>
          </p:cNvSpPr>
          <p:nvPr>
            <p:ph type="ftr" sz="quarter" idx="11"/>
          </p:nvPr>
        </p:nvSpPr>
        <p:spPr/>
        <p:txBody>
          <a:bodyPr/>
          <a:lstStyle/>
          <a:p>
            <a:r>
              <a:rPr lang="en-US"/>
              <a:t>Echihabi, Zoumpatianos, Palpanas - VLDB 2021</a:t>
            </a:r>
            <a:endParaRPr lang="en-US" dirty="0"/>
          </a:p>
        </p:txBody>
      </p:sp>
    </p:spTree>
    <p:extLst>
      <p:ext uri="{BB962C8B-B14F-4D97-AF65-F5344CB8AC3E}">
        <p14:creationId xmlns:p14="http://schemas.microsoft.com/office/powerpoint/2010/main" val="22771889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with</a:t>
            </a:r>
            <a:br>
              <a:rPr lang="en-US" dirty="0"/>
            </a:br>
            <a:r>
              <a:rPr lang="en-US" dirty="0"/>
              <a:t>Random Queries</a:t>
            </a:r>
          </a:p>
        </p:txBody>
      </p:sp>
      <p:sp>
        <p:nvSpPr>
          <p:cNvPr id="24" name="Slide Number Placeholder 23"/>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318</a:t>
            </a:fld>
            <a:endParaRPr lang="en-US">
              <a:solidFill>
                <a:prstClr val="black">
                  <a:tint val="75000"/>
                </a:prstClr>
              </a:solidFill>
            </a:endParaRPr>
          </a:p>
        </p:txBody>
      </p:sp>
      <p:grpSp>
        <p:nvGrpSpPr>
          <p:cNvPr id="44" name="Group 43"/>
          <p:cNvGrpSpPr/>
          <p:nvPr/>
        </p:nvGrpSpPr>
        <p:grpSpPr>
          <a:xfrm>
            <a:off x="457200" y="2604030"/>
            <a:ext cx="8789936" cy="1780890"/>
            <a:chOff x="617673" y="4215521"/>
            <a:chExt cx="8789936" cy="1780891"/>
          </a:xfrm>
        </p:grpSpPr>
        <p:sp>
          <p:nvSpPr>
            <p:cNvPr id="5" name="Rectangle 4"/>
            <p:cNvSpPr/>
            <p:nvPr/>
          </p:nvSpPr>
          <p:spPr>
            <a:xfrm>
              <a:off x="2766741" y="4373886"/>
              <a:ext cx="6640868" cy="1292663"/>
            </a:xfrm>
            <a:prstGeom prst="rect">
              <a:avLst/>
            </a:prstGeom>
          </p:spPr>
          <p:txBody>
            <a:bodyPr wrap="square">
              <a:spAutoFit/>
            </a:bodyPr>
            <a:lstStyle/>
            <a:p>
              <a:pPr defTabSz="457189">
                <a:defRPr/>
              </a:pPr>
              <a:r>
                <a:rPr lang="en-US" sz="2400" b="1" i="1" dirty="0">
                  <a:solidFill>
                    <a:prstClr val="black"/>
                  </a:solidFill>
                  <a:latin typeface="Gill Sans"/>
                  <a:cs typeface="Gill Sans"/>
                </a:rPr>
                <a:t>No</a:t>
              </a:r>
              <a:r>
                <a:rPr lang="en-US" sz="2400" dirty="0">
                  <a:solidFill>
                    <a:prstClr val="black"/>
                  </a:solidFill>
                  <a:latin typeface="Gill Sans"/>
                  <a:cs typeface="Gill Sans"/>
                </a:rPr>
                <a:t> </a:t>
              </a:r>
              <a:r>
                <a:rPr lang="en-US" sz="2400" b="1" i="1" dirty="0">
                  <a:solidFill>
                    <a:prstClr val="black"/>
                  </a:solidFill>
                  <a:latin typeface="Gill Sans"/>
                  <a:cs typeface="Gill Sans"/>
                </a:rPr>
                <a:t>control</a:t>
              </a:r>
              <a:r>
                <a:rPr lang="en-US" sz="2400" dirty="0">
                  <a:solidFill>
                    <a:prstClr val="black"/>
                  </a:solidFill>
                  <a:latin typeface="Gill Sans"/>
                  <a:cs typeface="Gill Sans"/>
                </a:rPr>
                <a:t> on their </a:t>
              </a:r>
              <a:r>
                <a:rPr lang="en-US" sz="2400" b="1" i="1" dirty="0">
                  <a:solidFill>
                    <a:prstClr val="black"/>
                  </a:solidFill>
                  <a:latin typeface="Gill Sans"/>
                  <a:cs typeface="Gill Sans"/>
                </a:rPr>
                <a:t>characteristics</a:t>
              </a:r>
              <a:endParaRPr lang="en-US" sz="2400" dirty="0">
                <a:solidFill>
                  <a:prstClr val="black"/>
                </a:solidFill>
                <a:latin typeface="Gill Sans"/>
                <a:cs typeface="Gill Sans"/>
              </a:endParaRPr>
            </a:p>
            <a:p>
              <a:pPr defTabSz="457189">
                <a:defRPr/>
              </a:pPr>
              <a:endParaRPr lang="en-US" dirty="0">
                <a:solidFill>
                  <a:prstClr val="black"/>
                </a:solidFill>
                <a:latin typeface="Gill Sans"/>
                <a:cs typeface="Gill Sans"/>
              </a:endParaRPr>
            </a:p>
            <a:p>
              <a:pPr defTabSz="457189">
                <a:defRPr/>
              </a:pPr>
              <a:endParaRPr lang="en-US" dirty="0">
                <a:solidFill>
                  <a:prstClr val="black"/>
                </a:solidFill>
                <a:latin typeface="Gill Sans"/>
                <a:cs typeface="Gill Sans"/>
              </a:endParaRPr>
            </a:p>
            <a:p>
              <a:pPr defTabSz="457189">
                <a:defRPr/>
              </a:pPr>
              <a:r>
                <a:rPr lang="en-US" dirty="0">
                  <a:solidFill>
                    <a:prstClr val="black"/>
                  </a:solidFill>
                  <a:latin typeface="Gill Sans"/>
                  <a:cs typeface="Gill Sans"/>
                </a:rPr>
                <a:t>We </a:t>
              </a:r>
              <a:r>
                <a:rPr lang="en-US" b="1" dirty="0">
                  <a:solidFill>
                    <a:prstClr val="black"/>
                  </a:solidFill>
                  <a:latin typeface="Gill Sans"/>
                  <a:cs typeface="Gill Sans"/>
                </a:rPr>
                <a:t>cannot</a:t>
              </a:r>
              <a:r>
                <a:rPr lang="en-US" dirty="0">
                  <a:solidFill>
                    <a:prstClr val="black"/>
                  </a:solidFill>
                  <a:latin typeface="Gill Sans"/>
                  <a:cs typeface="Gill Sans"/>
                </a:rPr>
                <a:t> </a:t>
              </a:r>
              <a:r>
                <a:rPr lang="en-US" b="1" dirty="0">
                  <a:solidFill>
                    <a:prstClr val="black"/>
                  </a:solidFill>
                  <a:latin typeface="Gill Sans"/>
                  <a:cs typeface="Gill Sans"/>
                </a:rPr>
                <a:t>properly</a:t>
              </a:r>
              <a:r>
                <a:rPr lang="en-US" dirty="0">
                  <a:solidFill>
                    <a:prstClr val="black"/>
                  </a:solidFill>
                  <a:latin typeface="Gill Sans"/>
                  <a:cs typeface="Gill Sans"/>
                </a:rPr>
                <a:t> </a:t>
              </a:r>
              <a:r>
                <a:rPr lang="en-US" b="1" dirty="0">
                  <a:solidFill>
                    <a:prstClr val="black"/>
                  </a:solidFill>
                  <a:latin typeface="Gill Sans"/>
                  <a:cs typeface="Gill Sans"/>
                </a:rPr>
                <a:t>evaluate</a:t>
              </a:r>
              <a:r>
                <a:rPr lang="en-US" dirty="0">
                  <a:solidFill>
                    <a:prstClr val="black"/>
                  </a:solidFill>
                  <a:latin typeface="Gill Sans"/>
                  <a:cs typeface="Gill Sans"/>
                </a:rPr>
                <a:t> summarizations and indexes</a:t>
              </a:r>
              <a:endParaRPr lang="en-US" dirty="0">
                <a:solidFill>
                  <a:prstClr val="black"/>
                </a:solidFill>
                <a:latin typeface="Calibri"/>
                <a:cs typeface="Arial" charset="0"/>
              </a:endParaRPr>
            </a:p>
          </p:txBody>
        </p:sp>
        <p:grpSp>
          <p:nvGrpSpPr>
            <p:cNvPr id="42" name="Group 41"/>
            <p:cNvGrpSpPr/>
            <p:nvPr/>
          </p:nvGrpSpPr>
          <p:grpSpPr>
            <a:xfrm>
              <a:off x="617673" y="4215521"/>
              <a:ext cx="1524399" cy="1780891"/>
              <a:chOff x="1024867" y="4332771"/>
              <a:chExt cx="1524399" cy="1780891"/>
            </a:xfrm>
          </p:grpSpPr>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369" y="5278647"/>
                <a:ext cx="652703" cy="835015"/>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3328" y="5583552"/>
                <a:ext cx="389876" cy="372797"/>
              </a:xfrm>
              <a:prstGeom prst="rect">
                <a:avLst/>
              </a:prstGeom>
            </p:spPr>
          </p:pic>
          <p:grpSp>
            <p:nvGrpSpPr>
              <p:cNvPr id="38" name="Group 37"/>
              <p:cNvGrpSpPr/>
              <p:nvPr/>
            </p:nvGrpSpPr>
            <p:grpSpPr>
              <a:xfrm>
                <a:off x="1024867" y="4332771"/>
                <a:ext cx="1524399" cy="1089814"/>
                <a:chOff x="397377" y="2324065"/>
                <a:chExt cx="1524399" cy="1089814"/>
              </a:xfrm>
            </p:grpSpPr>
            <p:sp>
              <p:nvSpPr>
                <p:cNvPr id="32" name="Cloud 31"/>
                <p:cNvSpPr/>
                <p:nvPr/>
              </p:nvSpPr>
              <p:spPr>
                <a:xfrm>
                  <a:off x="397377" y="2324065"/>
                  <a:ext cx="1524399" cy="86239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189">
                    <a:defRPr/>
                  </a:pPr>
                  <a:endParaRPr lang="en-US">
                    <a:solidFill>
                      <a:prstClr val="black"/>
                    </a:solidFill>
                    <a:latin typeface="Calibri"/>
                  </a:endParaRPr>
                </a:p>
              </p:txBody>
            </p:sp>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807" y="2891559"/>
                  <a:ext cx="546249" cy="522320"/>
                </a:xfrm>
                <a:prstGeom prst="rect">
                  <a:avLst/>
                </a:prstGeom>
                <a:noFill/>
                <a:ln>
                  <a:noFill/>
                </a:ln>
              </p:spPr>
              <p:style>
                <a:lnRef idx="2">
                  <a:schemeClr val="accent1"/>
                </a:lnRef>
                <a:fillRef idx="1">
                  <a:schemeClr val="lt1"/>
                </a:fillRef>
                <a:effectRef idx="0">
                  <a:schemeClr val="accent1"/>
                </a:effectRef>
                <a:fontRef idx="minor">
                  <a:schemeClr val="dk1"/>
                </a:fontRef>
              </p:style>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781" y="2440558"/>
                  <a:ext cx="671963" cy="470015"/>
                </a:xfrm>
                <a:prstGeom prst="rect">
                  <a:avLst/>
                </a:prstGeom>
              </p:spPr>
            </p:pic>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7500" y="2592235"/>
                  <a:ext cx="457200" cy="303467"/>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170" y="2567907"/>
                  <a:ext cx="234907" cy="151066"/>
                </a:xfrm>
                <a:prstGeom prst="rect">
                  <a:avLst/>
                </a:prstGeom>
              </p:spPr>
            </p:pic>
          </p:grpSp>
        </p:grpSp>
        <p:sp>
          <p:nvSpPr>
            <p:cNvPr id="41" name="Left Arrow 40"/>
            <p:cNvSpPr/>
            <p:nvPr/>
          </p:nvSpPr>
          <p:spPr>
            <a:xfrm>
              <a:off x="2238407" y="4491126"/>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3" name="Left Arrow 42"/>
            <p:cNvSpPr/>
            <p:nvPr/>
          </p:nvSpPr>
          <p:spPr>
            <a:xfrm rot="10800000">
              <a:off x="2236836" y="5305335"/>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grpSp>
      <p:sp>
        <p:nvSpPr>
          <p:cNvPr id="25" name="TextBox 24"/>
          <p:cNvSpPr txBox="1"/>
          <p:nvPr/>
        </p:nvSpPr>
        <p:spPr>
          <a:xfrm>
            <a:off x="1591886" y="4716432"/>
            <a:ext cx="5884688" cy="830997"/>
          </a:xfrm>
          <a:prstGeom prst="rect">
            <a:avLst/>
          </a:prstGeom>
          <a:noFill/>
        </p:spPr>
        <p:txBody>
          <a:bodyPr wrap="none" rtlCol="0">
            <a:spAutoFit/>
          </a:bodyPr>
          <a:lstStyle/>
          <a:p>
            <a:pPr algn="ctr" defTabSz="457189">
              <a:defRPr/>
            </a:pPr>
            <a:r>
              <a:rPr lang="en-US" sz="2400" b="1" dirty="0">
                <a:solidFill>
                  <a:prstClr val="black"/>
                </a:solidFill>
                <a:latin typeface="Gill Sans"/>
                <a:cs typeface="Gill Sans"/>
              </a:rPr>
              <a:t>We need queries that cover the entire range </a:t>
            </a:r>
          </a:p>
          <a:p>
            <a:pPr algn="ctr" defTabSz="457189">
              <a:defRPr/>
            </a:pPr>
            <a:r>
              <a:rPr lang="en-US" sz="2400" b="1" dirty="0">
                <a:solidFill>
                  <a:prstClr val="black"/>
                </a:solidFill>
                <a:latin typeface="Gill Sans"/>
                <a:cs typeface="Gill Sans"/>
              </a:rPr>
              <a:t>from easy to hard</a:t>
            </a:r>
          </a:p>
        </p:txBody>
      </p:sp>
      <p:sp>
        <p:nvSpPr>
          <p:cNvPr id="3" name="Espace réservé du pied de page 2">
            <a:extLst>
              <a:ext uri="{FF2B5EF4-FFF2-40B4-BE49-F238E27FC236}">
                <a16:creationId xmlns:a16="http://schemas.microsoft.com/office/drawing/2014/main" id="{886BBC0D-E50C-4A04-BCC6-5E034CF43FF8}"/>
              </a:ext>
            </a:extLst>
          </p:cNvPr>
          <p:cNvSpPr>
            <a:spLocks noGrp="1"/>
          </p:cNvSpPr>
          <p:nvPr>
            <p:ph type="ftr" sz="quarter" idx="11"/>
          </p:nvPr>
        </p:nvSpPr>
        <p:spPr/>
        <p:txBody>
          <a:bodyPr/>
          <a:lstStyle/>
          <a:p>
            <a:r>
              <a:rPr lang="en-US"/>
              <a:t>Echihabi, Zoumpatianos, Palpanas - VLDB 2021</a:t>
            </a:r>
            <a:endParaRPr lang="en-US" dirty="0"/>
          </a:p>
        </p:txBody>
      </p:sp>
    </p:spTree>
    <p:extLst>
      <p:ext uri="{BB962C8B-B14F-4D97-AF65-F5344CB8AC3E}">
        <p14:creationId xmlns:p14="http://schemas.microsoft.com/office/powerpoint/2010/main" val="1941165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sp>
        <p:nvSpPr>
          <p:cNvPr id="3" name="Slide Number Placeholder 2"/>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319</a:t>
            </a:fld>
            <a:endParaRPr lang="en-US">
              <a:solidFill>
                <a:prstClr val="black">
                  <a:tint val="75000"/>
                </a:prstClr>
              </a:solidFill>
            </a:endParaRPr>
          </a:p>
        </p:txBody>
      </p:sp>
      <p:sp>
        <p:nvSpPr>
          <p:cNvPr id="4" name="TextBox 3"/>
          <p:cNvSpPr txBox="1"/>
          <p:nvPr/>
        </p:nvSpPr>
        <p:spPr>
          <a:xfrm>
            <a:off x="1482887" y="1158999"/>
            <a:ext cx="5179816" cy="369332"/>
          </a:xfrm>
          <a:prstGeom prst="rect">
            <a:avLst/>
          </a:prstGeom>
          <a:noFill/>
        </p:spPr>
        <p:txBody>
          <a:bodyPr wrap="none" rtlCol="0">
            <a:spAutoFit/>
          </a:bodyPr>
          <a:lstStyle/>
          <a:p>
            <a:pPr defTabSz="457189">
              <a:defRPr/>
            </a:pPr>
            <a:r>
              <a:rPr lang="en-US" b="1" dirty="0">
                <a:solidFill>
                  <a:prstClr val="black"/>
                </a:solidFill>
                <a:latin typeface="Gill Sans"/>
                <a:cs typeface="Gill Sans"/>
              </a:rPr>
              <a:t>Most previous</a:t>
            </a:r>
            <a:r>
              <a:rPr lang="en-US" dirty="0">
                <a:solidFill>
                  <a:prstClr val="black"/>
                </a:solidFill>
                <a:latin typeface="Gill Sans"/>
                <a:cs typeface="Gill Sans"/>
              </a:rPr>
              <a:t> workloads are </a:t>
            </a:r>
            <a:r>
              <a:rPr lang="en-US" b="1" i="1" dirty="0">
                <a:solidFill>
                  <a:srgbClr val="FF0000"/>
                </a:solidFill>
                <a:latin typeface="Gill Sans"/>
                <a:cs typeface="Gill Sans"/>
              </a:rPr>
              <a:t>skewed</a:t>
            </a:r>
            <a:r>
              <a:rPr lang="en-US" b="1" dirty="0">
                <a:solidFill>
                  <a:prstClr val="black"/>
                </a:solidFill>
                <a:latin typeface="Gill Sans"/>
                <a:cs typeface="Gill Sans"/>
              </a:rPr>
              <a:t> </a:t>
            </a:r>
            <a:r>
              <a:rPr lang="en-US" dirty="0">
                <a:solidFill>
                  <a:prstClr val="black"/>
                </a:solidFill>
                <a:latin typeface="Gill Sans"/>
                <a:cs typeface="Gill Sans"/>
              </a:rPr>
              <a:t>to </a:t>
            </a:r>
            <a:r>
              <a:rPr lang="en-US" b="1" i="1" dirty="0">
                <a:solidFill>
                  <a:srgbClr val="FF0000"/>
                </a:solidFill>
                <a:latin typeface="Gill Sans"/>
                <a:cs typeface="Gill Sans"/>
              </a:rPr>
              <a:t>easy </a:t>
            </a:r>
            <a:r>
              <a:rPr lang="en-US" dirty="0">
                <a:solidFill>
                  <a:prstClr val="black"/>
                </a:solidFill>
                <a:latin typeface="Gill Sans"/>
                <a:cs typeface="Gill Sans"/>
              </a:rPr>
              <a:t>queries</a:t>
            </a:r>
            <a:endParaRPr lang="en-US" b="1" i="1" dirty="0">
              <a:solidFill>
                <a:prstClr val="black"/>
              </a:solidFill>
              <a:latin typeface="Gill Sans"/>
              <a:cs typeface="Gill Sans"/>
            </a:endParaRP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4" y="1676208"/>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703" y="1676208"/>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4" y="1676208"/>
            <a:ext cx="2444223" cy="1629483"/>
          </a:xfrm>
          <a:prstGeom prst="rect">
            <a:avLst/>
          </a:prstGeom>
        </p:spPr>
      </p:pic>
      <p:sp>
        <p:nvSpPr>
          <p:cNvPr id="14" name="TextBox 13"/>
          <p:cNvSpPr txBox="1"/>
          <p:nvPr/>
        </p:nvSpPr>
        <p:spPr>
          <a:xfrm>
            <a:off x="90925" y="2132920"/>
            <a:ext cx="476412"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DNA</a:t>
            </a:r>
          </a:p>
        </p:txBody>
      </p:sp>
      <p:sp>
        <p:nvSpPr>
          <p:cNvPr id="17" name="TextBox 16"/>
          <p:cNvSpPr txBox="1"/>
          <p:nvPr/>
        </p:nvSpPr>
        <p:spPr>
          <a:xfrm>
            <a:off x="2031129" y="1528334"/>
            <a:ext cx="341760"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64</a:t>
            </a:r>
          </a:p>
        </p:txBody>
      </p:sp>
      <p:sp>
        <p:nvSpPr>
          <p:cNvPr id="18" name="TextBox 17"/>
          <p:cNvSpPr txBox="1"/>
          <p:nvPr/>
        </p:nvSpPr>
        <p:spPr>
          <a:xfrm>
            <a:off x="4896060" y="1531784"/>
            <a:ext cx="420308"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256</a:t>
            </a:r>
          </a:p>
        </p:txBody>
      </p:sp>
      <p:sp>
        <p:nvSpPr>
          <p:cNvPr id="19" name="TextBox 18"/>
          <p:cNvSpPr txBox="1"/>
          <p:nvPr/>
        </p:nvSpPr>
        <p:spPr>
          <a:xfrm>
            <a:off x="7534615" y="1496068"/>
            <a:ext cx="498855"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1024</a:t>
            </a:r>
          </a:p>
        </p:txBody>
      </p:sp>
      <p:sp>
        <p:nvSpPr>
          <p:cNvPr id="21" name="Rectangle 20"/>
          <p:cNvSpPr/>
          <p:nvPr/>
        </p:nvSpPr>
        <p:spPr>
          <a:xfrm>
            <a:off x="1416046"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pic>
        <p:nvPicPr>
          <p:cNvPr id="20" name="Picture 19" descr="legen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540" y="3305692"/>
            <a:ext cx="3212568" cy="672399"/>
          </a:xfrm>
          <a:prstGeom prst="rect">
            <a:avLst/>
          </a:prstGeom>
        </p:spPr>
      </p:pic>
      <p:sp>
        <p:nvSpPr>
          <p:cNvPr id="24" name="Rectangle 23"/>
          <p:cNvSpPr/>
          <p:nvPr/>
        </p:nvSpPr>
        <p:spPr>
          <a:xfrm>
            <a:off x="4156033"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25" name="Rectangle 24"/>
          <p:cNvSpPr/>
          <p:nvPr/>
        </p:nvSpPr>
        <p:spPr>
          <a:xfrm>
            <a:off x="6899830"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28" name="Rectangle 27"/>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29" name="Rectangle 28"/>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8" name="Espace réservé du pied de page 7">
            <a:extLst>
              <a:ext uri="{FF2B5EF4-FFF2-40B4-BE49-F238E27FC236}">
                <a16:creationId xmlns:a16="http://schemas.microsoft.com/office/drawing/2014/main" id="{23CEB672-C726-4431-B0DD-40234203E5A7}"/>
              </a:ext>
            </a:extLst>
          </p:cNvPr>
          <p:cNvSpPr>
            <a:spLocks noGrp="1"/>
          </p:cNvSpPr>
          <p:nvPr>
            <p:ph type="ftr" sz="quarter" idx="11"/>
          </p:nvPr>
        </p:nvSpPr>
        <p:spPr/>
        <p:txBody>
          <a:bodyPr/>
          <a:lstStyle/>
          <a:p>
            <a:r>
              <a:rPr lang="en-US"/>
              <a:t>Echihabi, Zoumpatianos, Palpanas - VLDB 2021</a:t>
            </a:r>
            <a:endParaRPr lang="en-US" dirty="0"/>
          </a:p>
        </p:txBody>
      </p:sp>
      <p:sp>
        <p:nvSpPr>
          <p:cNvPr id="22" name="Rounded Rectangle 7">
            <a:extLst>
              <a:ext uri="{FF2B5EF4-FFF2-40B4-BE49-F238E27FC236}">
                <a16:creationId xmlns:a16="http://schemas.microsoft.com/office/drawing/2014/main" id="{84A20606-EAB8-4D7D-AF34-E7800F7FAD12}"/>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23" name="Rounded Rectangle 7">
            <a:extLst>
              <a:ext uri="{FF2B5EF4-FFF2-40B4-BE49-F238E27FC236}">
                <a16:creationId xmlns:a16="http://schemas.microsoft.com/office/drawing/2014/main" id="{06094543-3564-45E7-A245-F08747814451}"/>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3542537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sp>
        <p:nvSpPr>
          <p:cNvPr id="78" name="Google Shape;78;p13"/>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28"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74;p13">
            <a:extLst>
              <a:ext uri="{FF2B5EF4-FFF2-40B4-BE49-F238E27FC236}">
                <a16:creationId xmlns:a16="http://schemas.microsoft.com/office/drawing/2014/main" id="{044870A2-8B0E-4272-84B3-C1B9CC36A52F}"/>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41" name="Google Shape;71;p13">
            <a:extLst>
              <a:ext uri="{FF2B5EF4-FFF2-40B4-BE49-F238E27FC236}">
                <a16:creationId xmlns:a16="http://schemas.microsoft.com/office/drawing/2014/main" id="{6287DC18-09A2-4A5E-B92C-2E026CA03920}"/>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44" name="Google Shape;380;p29">
            <a:extLst>
              <a:ext uri="{FF2B5EF4-FFF2-40B4-BE49-F238E27FC236}">
                <a16:creationId xmlns:a16="http://schemas.microsoft.com/office/drawing/2014/main" id="{5DD5CE96-B1F8-4747-8563-92DAB3676B59}"/>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45" name="Title 1">
            <a:extLst>
              <a:ext uri="{FF2B5EF4-FFF2-40B4-BE49-F238E27FC236}">
                <a16:creationId xmlns:a16="http://schemas.microsoft.com/office/drawing/2014/main" id="{8370EAA9-3062-42B8-AD01-9C7E1DCF953A}"/>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4318C352-A461-42BD-8714-3D98A538E592}"/>
              </a:ext>
            </a:extLst>
          </p:cNvPr>
          <p:cNvSpPr>
            <a:spLocks noGrp="1"/>
          </p:cNvSpPr>
          <p:nvPr>
            <p:ph type="ftr" sz="quarter" idx="11"/>
          </p:nvPr>
        </p:nvSpPr>
        <p:spPr/>
        <p:txBody>
          <a:bodyPr/>
          <a:lstStyle/>
          <a:p>
            <a:r>
              <a:rPr lang="en-US"/>
              <a:t>Echihabi, Zoumpatianos, Palpanas - VLDB 2021</a:t>
            </a:r>
            <a:endParaRPr lang="en-CA" dirty="0"/>
          </a:p>
        </p:txBody>
      </p:sp>
      <p:sp>
        <p:nvSpPr>
          <p:cNvPr id="34" name="Google Shape;380;p29">
            <a:extLst>
              <a:ext uri="{FF2B5EF4-FFF2-40B4-BE49-F238E27FC236}">
                <a16:creationId xmlns:a16="http://schemas.microsoft.com/office/drawing/2014/main" id="{5DEC483D-7F62-4E6F-8F80-A582A025E7ED}"/>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5" name="Rectangle 34">
            <a:extLst>
              <a:ext uri="{FF2B5EF4-FFF2-40B4-BE49-F238E27FC236}">
                <a16:creationId xmlns:a16="http://schemas.microsoft.com/office/drawing/2014/main" id="{7C59952A-5B36-4CB6-AB1A-FC1AA17B7D5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7" name="Rectangle 36">
            <a:extLst>
              <a:ext uri="{FF2B5EF4-FFF2-40B4-BE49-F238E27FC236}">
                <a16:creationId xmlns:a16="http://schemas.microsoft.com/office/drawing/2014/main" id="{5B712DED-6CAE-4D4A-A286-2C7CBB5A566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8" name="Rounded Rectangle 12">
            <a:extLst>
              <a:ext uri="{FF2B5EF4-FFF2-40B4-BE49-F238E27FC236}">
                <a16:creationId xmlns:a16="http://schemas.microsoft.com/office/drawing/2014/main" id="{A641FFC3-5ECE-4A8D-9110-64392EC5B2A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numéro de diapositive 2">
            <a:extLst>
              <a:ext uri="{FF2B5EF4-FFF2-40B4-BE49-F238E27FC236}">
                <a16:creationId xmlns:a16="http://schemas.microsoft.com/office/drawing/2014/main" id="{FFF029B6-68FD-4037-B638-900D2230DDA6}"/>
              </a:ext>
            </a:extLst>
          </p:cNvPr>
          <p:cNvSpPr>
            <a:spLocks noGrp="1"/>
          </p:cNvSpPr>
          <p:nvPr>
            <p:ph type="sldNum" sz="quarter" idx="12"/>
          </p:nvPr>
        </p:nvSpPr>
        <p:spPr/>
        <p:txBody>
          <a:bodyPr/>
          <a:lstStyle/>
          <a:p>
            <a:fld id="{B5C6C3C4-1F13-A745-94B4-FF34C1932FEB}" type="slidenum">
              <a:rPr lang="en-US" smtClean="0"/>
              <a:pPr/>
              <a:t>32</a:t>
            </a:fld>
            <a:endParaRPr lang="en-US" dirty="0"/>
          </a:p>
        </p:txBody>
      </p:sp>
    </p:spTree>
    <p:extLst>
      <p:ext uri="{BB962C8B-B14F-4D97-AF65-F5344CB8AC3E}">
        <p14:creationId xmlns:p14="http://schemas.microsoft.com/office/powerpoint/2010/main" val="169027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4"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sp>
        <p:nvSpPr>
          <p:cNvPr id="3" name="Slide Number Placeholder 2"/>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320</a:t>
            </a:fld>
            <a:endParaRPr lang="en-US">
              <a:solidFill>
                <a:prstClr val="black">
                  <a:tint val="75000"/>
                </a:prstClr>
              </a:solidFill>
            </a:endParaRP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4" y="1676208"/>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703" y="1676208"/>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4" y="1676208"/>
            <a:ext cx="2444223" cy="1629483"/>
          </a:xfrm>
          <a:prstGeom prst="rect">
            <a:avLst/>
          </a:prstGeom>
        </p:spPr>
      </p:pic>
      <p:pic>
        <p:nvPicPr>
          <p:cNvPr id="8" name="Picture 7" descr="EEG.64-previous-hardness-hist.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504" y="3073494"/>
            <a:ext cx="2444223" cy="1629483"/>
          </a:xfrm>
          <a:prstGeom prst="rect">
            <a:avLst/>
          </a:prstGeom>
        </p:spPr>
      </p:pic>
      <p:pic>
        <p:nvPicPr>
          <p:cNvPr id="9" name="Picture 8" descr="EEG.256-previous-hardness-hist.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7703" y="3073494"/>
            <a:ext cx="2444223" cy="1629483"/>
          </a:xfrm>
          <a:prstGeom prst="rect">
            <a:avLst/>
          </a:prstGeom>
        </p:spPr>
      </p:pic>
      <p:pic>
        <p:nvPicPr>
          <p:cNvPr id="10" name="Picture 9" descr="EEG.1024-previous-hardness-hist.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2583" y="3073494"/>
            <a:ext cx="2444223" cy="1629483"/>
          </a:xfrm>
          <a:prstGeom prst="rect">
            <a:avLst/>
          </a:prstGeom>
        </p:spPr>
      </p:pic>
      <p:pic>
        <p:nvPicPr>
          <p:cNvPr id="11" name="Picture 10" descr="RANDOMWALK.64-previous-hardness-hist.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499" y="4424052"/>
            <a:ext cx="2743200" cy="1828800"/>
          </a:xfrm>
          <a:prstGeom prst="rect">
            <a:avLst/>
          </a:prstGeom>
        </p:spPr>
      </p:pic>
      <p:pic>
        <p:nvPicPr>
          <p:cNvPr id="12" name="Picture 11" descr="RANDOMWALK.256-previous-hardness-hist.pd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50057" y="4424052"/>
            <a:ext cx="2743200" cy="1828800"/>
          </a:xfrm>
          <a:prstGeom prst="rect">
            <a:avLst/>
          </a:prstGeom>
        </p:spPr>
      </p:pic>
      <p:pic>
        <p:nvPicPr>
          <p:cNvPr id="13" name="Picture 12" descr="RANDOMWALK.1024-previous-hardness-hist.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93257" y="4424052"/>
            <a:ext cx="2743200" cy="1828800"/>
          </a:xfrm>
          <a:prstGeom prst="rect">
            <a:avLst/>
          </a:prstGeom>
        </p:spPr>
      </p:pic>
      <p:sp>
        <p:nvSpPr>
          <p:cNvPr id="14" name="TextBox 13"/>
          <p:cNvSpPr txBox="1"/>
          <p:nvPr/>
        </p:nvSpPr>
        <p:spPr>
          <a:xfrm>
            <a:off x="90925" y="2132920"/>
            <a:ext cx="476412"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DNA</a:t>
            </a:r>
          </a:p>
        </p:txBody>
      </p:sp>
      <p:sp>
        <p:nvSpPr>
          <p:cNvPr id="15" name="TextBox 14"/>
          <p:cNvSpPr txBox="1"/>
          <p:nvPr/>
        </p:nvSpPr>
        <p:spPr>
          <a:xfrm>
            <a:off x="115646" y="3431914"/>
            <a:ext cx="430887"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EEG</a:t>
            </a:r>
          </a:p>
        </p:txBody>
      </p:sp>
      <p:sp>
        <p:nvSpPr>
          <p:cNvPr id="16" name="TextBox 15"/>
          <p:cNvSpPr txBox="1"/>
          <p:nvPr/>
        </p:nvSpPr>
        <p:spPr>
          <a:xfrm rot="16200000">
            <a:off x="-96019" y="4949681"/>
            <a:ext cx="1021755" cy="276999"/>
          </a:xfrm>
          <a:prstGeom prst="rect">
            <a:avLst/>
          </a:prstGeom>
          <a:noFill/>
        </p:spPr>
        <p:txBody>
          <a:bodyPr wrap="none" rtlCol="0">
            <a:spAutoFit/>
          </a:bodyPr>
          <a:lstStyle/>
          <a:p>
            <a:pPr defTabSz="457189">
              <a:defRPr/>
            </a:pPr>
            <a:r>
              <a:rPr lang="en-US" sz="1200" b="1" dirty="0" err="1">
                <a:solidFill>
                  <a:prstClr val="black"/>
                </a:solidFill>
                <a:latin typeface="Gill Sans"/>
                <a:cs typeface="Gill Sans"/>
              </a:rPr>
              <a:t>Randomwalk</a:t>
            </a:r>
            <a:endParaRPr lang="en-US" sz="1200" b="1" dirty="0">
              <a:solidFill>
                <a:prstClr val="black"/>
              </a:solidFill>
              <a:latin typeface="Gill Sans"/>
              <a:cs typeface="Gill Sans"/>
            </a:endParaRPr>
          </a:p>
        </p:txBody>
      </p:sp>
      <p:sp>
        <p:nvSpPr>
          <p:cNvPr id="17" name="TextBox 16"/>
          <p:cNvSpPr txBox="1"/>
          <p:nvPr/>
        </p:nvSpPr>
        <p:spPr>
          <a:xfrm>
            <a:off x="2031129" y="1528334"/>
            <a:ext cx="341760"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64</a:t>
            </a:r>
          </a:p>
        </p:txBody>
      </p:sp>
      <p:sp>
        <p:nvSpPr>
          <p:cNvPr id="18" name="TextBox 17"/>
          <p:cNvSpPr txBox="1"/>
          <p:nvPr/>
        </p:nvSpPr>
        <p:spPr>
          <a:xfrm>
            <a:off x="4896060" y="1531784"/>
            <a:ext cx="420308"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256</a:t>
            </a:r>
          </a:p>
        </p:txBody>
      </p:sp>
      <p:sp>
        <p:nvSpPr>
          <p:cNvPr id="19" name="TextBox 18"/>
          <p:cNvSpPr txBox="1"/>
          <p:nvPr/>
        </p:nvSpPr>
        <p:spPr>
          <a:xfrm>
            <a:off x="7534615" y="1496068"/>
            <a:ext cx="498855"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1024</a:t>
            </a:r>
          </a:p>
        </p:txBody>
      </p:sp>
      <p:sp>
        <p:nvSpPr>
          <p:cNvPr id="30" name="TextBox 29"/>
          <p:cNvSpPr txBox="1"/>
          <p:nvPr/>
        </p:nvSpPr>
        <p:spPr>
          <a:xfrm>
            <a:off x="1482887" y="1158999"/>
            <a:ext cx="5179816" cy="369332"/>
          </a:xfrm>
          <a:prstGeom prst="rect">
            <a:avLst/>
          </a:prstGeom>
          <a:noFill/>
        </p:spPr>
        <p:txBody>
          <a:bodyPr wrap="none" rtlCol="0">
            <a:spAutoFit/>
          </a:bodyPr>
          <a:lstStyle/>
          <a:p>
            <a:pPr defTabSz="457189">
              <a:defRPr/>
            </a:pPr>
            <a:r>
              <a:rPr lang="en-US" b="1" dirty="0">
                <a:solidFill>
                  <a:prstClr val="black"/>
                </a:solidFill>
                <a:latin typeface="Gill Sans"/>
                <a:cs typeface="Gill Sans"/>
              </a:rPr>
              <a:t>Most previous</a:t>
            </a:r>
            <a:r>
              <a:rPr lang="en-US" dirty="0">
                <a:solidFill>
                  <a:prstClr val="black"/>
                </a:solidFill>
                <a:latin typeface="Gill Sans"/>
                <a:cs typeface="Gill Sans"/>
              </a:rPr>
              <a:t> workloads are </a:t>
            </a:r>
            <a:r>
              <a:rPr lang="en-US" b="1" i="1" dirty="0">
                <a:solidFill>
                  <a:srgbClr val="FF0000"/>
                </a:solidFill>
                <a:latin typeface="Gill Sans"/>
                <a:cs typeface="Gill Sans"/>
              </a:rPr>
              <a:t>skewed</a:t>
            </a:r>
            <a:r>
              <a:rPr lang="en-US" b="1" dirty="0">
                <a:solidFill>
                  <a:prstClr val="black"/>
                </a:solidFill>
                <a:latin typeface="Gill Sans"/>
                <a:cs typeface="Gill Sans"/>
              </a:rPr>
              <a:t> </a:t>
            </a:r>
            <a:r>
              <a:rPr lang="en-US" dirty="0">
                <a:solidFill>
                  <a:prstClr val="black"/>
                </a:solidFill>
                <a:latin typeface="Gill Sans"/>
                <a:cs typeface="Gill Sans"/>
              </a:rPr>
              <a:t>to </a:t>
            </a:r>
            <a:r>
              <a:rPr lang="en-US" b="1" i="1" dirty="0">
                <a:solidFill>
                  <a:srgbClr val="FF0000"/>
                </a:solidFill>
                <a:latin typeface="Gill Sans"/>
                <a:cs typeface="Gill Sans"/>
              </a:rPr>
              <a:t>easy </a:t>
            </a:r>
            <a:r>
              <a:rPr lang="en-US" dirty="0">
                <a:solidFill>
                  <a:prstClr val="black"/>
                </a:solidFill>
                <a:latin typeface="Gill Sans"/>
                <a:cs typeface="Gill Sans"/>
              </a:rPr>
              <a:t>queries</a:t>
            </a:r>
            <a:endParaRPr lang="en-US" b="1" i="1" dirty="0">
              <a:solidFill>
                <a:prstClr val="black"/>
              </a:solidFill>
              <a:latin typeface="Gill Sans"/>
              <a:cs typeface="Gill Sans"/>
            </a:endParaRPr>
          </a:p>
        </p:txBody>
      </p:sp>
      <p:sp>
        <p:nvSpPr>
          <p:cNvPr id="29" name="Rectangle 28"/>
          <p:cNvSpPr/>
          <p:nvPr/>
        </p:nvSpPr>
        <p:spPr>
          <a:xfrm>
            <a:off x="1416046"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1" name="Rectangle 40"/>
          <p:cNvSpPr/>
          <p:nvPr/>
        </p:nvSpPr>
        <p:spPr>
          <a:xfrm>
            <a:off x="4156033"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2" name="Rectangle 41"/>
          <p:cNvSpPr/>
          <p:nvPr/>
        </p:nvSpPr>
        <p:spPr>
          <a:xfrm>
            <a:off x="6899830"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6" name="Rectangle 45"/>
          <p:cNvSpPr/>
          <p:nvPr/>
        </p:nvSpPr>
        <p:spPr>
          <a:xfrm>
            <a:off x="1420890" y="313036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7" name="Rectangle 46"/>
          <p:cNvSpPr/>
          <p:nvPr/>
        </p:nvSpPr>
        <p:spPr>
          <a:xfrm>
            <a:off x="4160876" y="313036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8" name="Rectangle 47"/>
          <p:cNvSpPr/>
          <p:nvPr/>
        </p:nvSpPr>
        <p:spPr>
          <a:xfrm>
            <a:off x="6904673" y="313036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9" name="Rectangle 48"/>
          <p:cNvSpPr/>
          <p:nvPr/>
        </p:nvSpPr>
        <p:spPr>
          <a:xfrm>
            <a:off x="1482886" y="4602421"/>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50" name="Rectangle 49"/>
          <p:cNvSpPr/>
          <p:nvPr/>
        </p:nvSpPr>
        <p:spPr>
          <a:xfrm>
            <a:off x="4180893" y="4602421"/>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51" name="Rectangle 50"/>
          <p:cNvSpPr/>
          <p:nvPr/>
        </p:nvSpPr>
        <p:spPr>
          <a:xfrm>
            <a:off x="6924690" y="4602421"/>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Espace réservé du pied de page 3">
            <a:extLst>
              <a:ext uri="{FF2B5EF4-FFF2-40B4-BE49-F238E27FC236}">
                <a16:creationId xmlns:a16="http://schemas.microsoft.com/office/drawing/2014/main" id="{949DA055-A259-41A6-BD7B-890D7D7F5F29}"/>
              </a:ext>
            </a:extLst>
          </p:cNvPr>
          <p:cNvSpPr>
            <a:spLocks noGrp="1"/>
          </p:cNvSpPr>
          <p:nvPr>
            <p:ph type="ftr" sz="quarter" idx="11"/>
          </p:nvPr>
        </p:nvSpPr>
        <p:spPr/>
        <p:txBody>
          <a:bodyPr/>
          <a:lstStyle/>
          <a:p>
            <a:r>
              <a:rPr lang="en-US"/>
              <a:t>Echihabi, Zoumpatianos, Palpanas - VLDB 2021</a:t>
            </a:r>
            <a:endParaRPr lang="en-US" dirty="0"/>
          </a:p>
        </p:txBody>
      </p:sp>
      <p:sp>
        <p:nvSpPr>
          <p:cNvPr id="37" name="Rectangle 36">
            <a:extLst>
              <a:ext uri="{FF2B5EF4-FFF2-40B4-BE49-F238E27FC236}">
                <a16:creationId xmlns:a16="http://schemas.microsoft.com/office/drawing/2014/main" id="{9C78BEF6-42A2-4411-9C1F-A228C4FC1D4E}"/>
              </a:ext>
            </a:extLst>
          </p:cNvPr>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38" name="Rectangle 37">
            <a:extLst>
              <a:ext uri="{FF2B5EF4-FFF2-40B4-BE49-F238E27FC236}">
                <a16:creationId xmlns:a16="http://schemas.microsoft.com/office/drawing/2014/main" id="{3C5F94F1-04BC-4692-9CBA-6208EE00C5F0}"/>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39" name="Rounded Rectangle 7">
            <a:extLst>
              <a:ext uri="{FF2B5EF4-FFF2-40B4-BE49-F238E27FC236}">
                <a16:creationId xmlns:a16="http://schemas.microsoft.com/office/drawing/2014/main" id="{B8859D74-246D-43F7-AAFF-9C4A1C310123}"/>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40" name="Rounded Rectangle 7">
            <a:extLst>
              <a:ext uri="{FF2B5EF4-FFF2-40B4-BE49-F238E27FC236}">
                <a16:creationId xmlns:a16="http://schemas.microsoft.com/office/drawing/2014/main" id="{D06D5B2D-9E14-470C-954E-AE93A3DCF38A}"/>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3469987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954087">
            <a:off x="2727647" y="2561055"/>
            <a:ext cx="674823" cy="246263"/>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562427">
            <a:off x="1546548" y="2513430"/>
            <a:ext cx="674823" cy="246263"/>
          </a:xfrm>
          <a:prstGeom prst="rect">
            <a:avLst/>
          </a:prstGeom>
        </p:spPr>
      </p:pic>
      <p:grpSp>
        <p:nvGrpSpPr>
          <p:cNvPr id="26" name="Group 25"/>
          <p:cNvGrpSpPr/>
          <p:nvPr/>
        </p:nvGrpSpPr>
        <p:grpSpPr>
          <a:xfrm>
            <a:off x="1212947" y="2460346"/>
            <a:ext cx="2549428" cy="1243347"/>
            <a:chOff x="1105265" y="2392424"/>
            <a:chExt cx="2715896" cy="1243347"/>
          </a:xfrm>
        </p:grpSpPr>
        <p:pic>
          <p:nvPicPr>
            <p:cNvPr id="22" name="Picture 21"/>
            <p:cNvPicPr>
              <a:picLocks noChangeAspect="1"/>
            </p:cNvPicPr>
            <p:nvPr/>
          </p:nvPicPr>
          <p:blipFill rotWithShape="1">
            <a:blip r:embed="rId4" cstate="email">
              <a:graysc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1105265" y="2392424"/>
              <a:ext cx="1152168" cy="1243347"/>
            </a:xfrm>
            <a:prstGeom prst="rect">
              <a:avLst/>
            </a:prstGeom>
          </p:spPr>
        </p:pic>
        <p:pic>
          <p:nvPicPr>
            <p:cNvPr id="23" name="Picture 22"/>
            <p:cNvPicPr>
              <a:picLocks noChangeAspect="1"/>
            </p:cNvPicPr>
            <p:nvPr/>
          </p:nvPicPr>
          <p:blipFill rotWithShape="1">
            <a:blip r:embed="rId6" cstate="email">
              <a:graysc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flipH="1">
              <a:off x="2719209" y="2438414"/>
              <a:ext cx="1101952" cy="1197357"/>
            </a:xfrm>
            <a:prstGeom prst="rect">
              <a:avLst/>
            </a:prstGeom>
          </p:spPr>
        </p:pic>
      </p:grpSp>
      <p:sp>
        <p:nvSpPr>
          <p:cNvPr id="2" name="Title 1"/>
          <p:cNvSpPr>
            <a:spLocks noGrp="1"/>
          </p:cNvSpPr>
          <p:nvPr>
            <p:ph type="title"/>
          </p:nvPr>
        </p:nvSpPr>
        <p:spPr/>
        <p:txBody>
          <a:bodyPr/>
          <a:lstStyle/>
          <a:p>
            <a:r>
              <a:rPr lang="en-US" dirty="0"/>
              <a:t>Benchmark Workloads</a:t>
            </a:r>
          </a:p>
        </p:txBody>
      </p:sp>
      <p:sp>
        <p:nvSpPr>
          <p:cNvPr id="3" name="Slide Number Placeholder 2"/>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321</a:t>
            </a:fld>
            <a:endParaRPr lang="en-US">
              <a:solidFill>
                <a:prstClr val="black">
                  <a:tint val="75000"/>
                </a:prstClr>
              </a:solidFill>
            </a:endParaRPr>
          </a:p>
        </p:txBody>
      </p:sp>
      <p:sp>
        <p:nvSpPr>
          <p:cNvPr id="4" name="Rectangle 3"/>
          <p:cNvSpPr/>
          <p:nvPr/>
        </p:nvSpPr>
        <p:spPr>
          <a:xfrm>
            <a:off x="1056387" y="1403460"/>
            <a:ext cx="2896242" cy="830997"/>
          </a:xfrm>
          <a:prstGeom prst="rect">
            <a:avLst/>
          </a:prstGeom>
        </p:spPr>
        <p:txBody>
          <a:bodyPr wrap="none">
            <a:spAutoFit/>
          </a:bodyPr>
          <a:lstStyle/>
          <a:p>
            <a:pPr algn="ctr" defTabSz="457189">
              <a:defRPr/>
            </a:pPr>
            <a:r>
              <a:rPr lang="en-US" sz="2400" dirty="0">
                <a:solidFill>
                  <a:prstClr val="black"/>
                </a:solidFill>
                <a:latin typeface="Gill Sans"/>
                <a:cs typeface="Gill Sans"/>
              </a:rPr>
              <a:t>If all queries are </a:t>
            </a:r>
            <a:r>
              <a:rPr lang="en-US" sz="2400" b="1" dirty="0">
                <a:solidFill>
                  <a:prstClr val="black"/>
                </a:solidFill>
                <a:latin typeface="Gill Sans"/>
                <a:cs typeface="Gill Sans"/>
              </a:rPr>
              <a:t>easy </a:t>
            </a:r>
          </a:p>
          <a:p>
            <a:pPr algn="ctr" defTabSz="457189">
              <a:defRPr/>
            </a:pPr>
            <a:r>
              <a:rPr lang="en-US" sz="2400" dirty="0">
                <a:solidFill>
                  <a:prstClr val="black"/>
                </a:solidFill>
                <a:latin typeface="Gill Sans"/>
                <a:cs typeface="Gill Sans"/>
              </a:rPr>
              <a:t>all indexes look </a:t>
            </a:r>
            <a:r>
              <a:rPr lang="en-US" sz="2400" b="1" dirty="0">
                <a:solidFill>
                  <a:prstClr val="black"/>
                </a:solidFill>
                <a:latin typeface="Gill Sans"/>
                <a:cs typeface="Gill Sans"/>
              </a:rPr>
              <a:t>good</a:t>
            </a:r>
          </a:p>
        </p:txBody>
      </p:sp>
      <p:grpSp>
        <p:nvGrpSpPr>
          <p:cNvPr id="27" name="Group 26"/>
          <p:cNvGrpSpPr/>
          <p:nvPr/>
        </p:nvGrpSpPr>
        <p:grpSpPr>
          <a:xfrm flipH="1">
            <a:off x="5239375" y="2377118"/>
            <a:ext cx="3167409" cy="1178887"/>
            <a:chOff x="5040659" y="2377114"/>
            <a:chExt cx="3419898" cy="1178886"/>
          </a:xfrm>
        </p:grpSpPr>
        <p:pic>
          <p:nvPicPr>
            <p:cNvPr id="15" name="Picture 14"/>
            <p:cNvPicPr>
              <a:picLocks noChangeAspect="1"/>
            </p:cNvPicPr>
            <p:nvPr/>
          </p:nvPicPr>
          <p:blipFill>
            <a:blip r:embed="rId8" cstate="email">
              <a:biLevel thresh="50000"/>
              <a:extLst>
                <a:ext uri="{28A0092B-C50C-407E-A947-70E740481C1C}">
                  <a14:useLocalDpi xmlns:a14="http://schemas.microsoft.com/office/drawing/2010/main"/>
                </a:ext>
              </a:extLst>
            </a:blip>
            <a:stretch>
              <a:fillRect/>
            </a:stretch>
          </p:blipFill>
          <p:spPr>
            <a:xfrm>
              <a:off x="5040659" y="2377114"/>
              <a:ext cx="1573987" cy="1178886"/>
            </a:xfrm>
            <a:prstGeom prst="rect">
              <a:avLst/>
            </a:prstGeom>
          </p:spPr>
        </p:pic>
        <p:pic>
          <p:nvPicPr>
            <p:cNvPr id="16" name="Picture 15"/>
            <p:cNvPicPr>
              <a:picLocks noChangeAspect="1"/>
            </p:cNvPicPr>
            <p:nvPr/>
          </p:nvPicPr>
          <p:blipFill>
            <a:blip r:embed="rId9" cstate="email">
              <a:extLst>
                <a:ext uri="{BEBA8EAE-BF5A-486C-A8C5-ECC9F3942E4B}">
                  <a14:imgProps xmlns:a14="http://schemas.microsoft.com/office/drawing/2010/main">
                    <a14:imgLayer r:embed="rId10">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7093745" y="2460342"/>
              <a:ext cx="1366812" cy="1079783"/>
            </a:xfrm>
            <a:prstGeom prst="rect">
              <a:avLst/>
            </a:prstGeom>
          </p:spPr>
        </p:pic>
      </p:grpSp>
      <p:sp>
        <p:nvSpPr>
          <p:cNvPr id="17" name="Rectangle 16"/>
          <p:cNvSpPr/>
          <p:nvPr/>
        </p:nvSpPr>
        <p:spPr>
          <a:xfrm>
            <a:off x="5323945" y="1377672"/>
            <a:ext cx="2911566" cy="830997"/>
          </a:xfrm>
          <a:prstGeom prst="rect">
            <a:avLst/>
          </a:prstGeom>
        </p:spPr>
        <p:txBody>
          <a:bodyPr wrap="none">
            <a:spAutoFit/>
          </a:bodyPr>
          <a:lstStyle/>
          <a:p>
            <a:pPr algn="ctr" defTabSz="457189">
              <a:defRPr/>
            </a:pPr>
            <a:r>
              <a:rPr lang="en-US" sz="2400" dirty="0">
                <a:solidFill>
                  <a:prstClr val="black"/>
                </a:solidFill>
                <a:latin typeface="Gill Sans"/>
                <a:cs typeface="Gill Sans"/>
              </a:rPr>
              <a:t>If all queries are </a:t>
            </a:r>
            <a:r>
              <a:rPr lang="en-US" sz="2400" b="1" dirty="0">
                <a:solidFill>
                  <a:prstClr val="black"/>
                </a:solidFill>
                <a:latin typeface="Gill Sans"/>
                <a:cs typeface="Gill Sans"/>
              </a:rPr>
              <a:t>hard </a:t>
            </a:r>
          </a:p>
          <a:p>
            <a:pPr algn="ctr" defTabSz="457189">
              <a:defRPr/>
            </a:pPr>
            <a:r>
              <a:rPr lang="en-US" sz="2400" dirty="0">
                <a:solidFill>
                  <a:prstClr val="black"/>
                </a:solidFill>
                <a:latin typeface="Gill Sans"/>
                <a:cs typeface="Gill Sans"/>
              </a:rPr>
              <a:t>all indexes look </a:t>
            </a:r>
            <a:r>
              <a:rPr lang="en-US" sz="2400" b="1" dirty="0">
                <a:solidFill>
                  <a:prstClr val="black"/>
                </a:solidFill>
                <a:latin typeface="Gill Sans"/>
                <a:cs typeface="Gill Sans"/>
              </a:rPr>
              <a:t>bad</a:t>
            </a:r>
          </a:p>
        </p:txBody>
      </p:sp>
      <p:pic>
        <p:nvPicPr>
          <p:cNvPr id="25" name="Picture 24" descr="dumbell-rack.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99463" y="4730751"/>
            <a:ext cx="1799104" cy="1349328"/>
          </a:xfrm>
          <a:prstGeom prst="rect">
            <a:avLst/>
          </a:prstGeom>
        </p:spPr>
      </p:pic>
      <p:sp>
        <p:nvSpPr>
          <p:cNvPr id="21" name="Rectangle 20"/>
          <p:cNvSpPr/>
          <p:nvPr/>
        </p:nvSpPr>
        <p:spPr>
          <a:xfrm>
            <a:off x="879695" y="4078829"/>
            <a:ext cx="7427418" cy="461665"/>
          </a:xfrm>
          <a:prstGeom prst="rect">
            <a:avLst/>
          </a:prstGeom>
        </p:spPr>
        <p:txBody>
          <a:bodyPr wrap="none">
            <a:spAutoFit/>
          </a:bodyPr>
          <a:lstStyle/>
          <a:p>
            <a:pPr algn="ctr" defTabSz="457189">
              <a:defRPr/>
            </a:pPr>
            <a:r>
              <a:rPr lang="en-US" sz="2400" dirty="0">
                <a:solidFill>
                  <a:prstClr val="black"/>
                </a:solidFill>
                <a:latin typeface="Gill Sans"/>
                <a:cs typeface="Gill Sans"/>
              </a:rPr>
              <a:t>need </a:t>
            </a:r>
            <a:r>
              <a:rPr lang="en-US" sz="2400" b="1" dirty="0">
                <a:solidFill>
                  <a:prstClr val="black"/>
                </a:solidFill>
                <a:latin typeface="Gill Sans"/>
                <a:cs typeface="Gill Sans"/>
              </a:rPr>
              <a:t>methods</a:t>
            </a:r>
            <a:r>
              <a:rPr lang="en-US" sz="2400" dirty="0">
                <a:solidFill>
                  <a:prstClr val="black"/>
                </a:solidFill>
                <a:latin typeface="Gill Sans"/>
                <a:cs typeface="Gill Sans"/>
              </a:rPr>
              <a:t> for </a:t>
            </a:r>
            <a:r>
              <a:rPr lang="en-US" sz="2400" b="1" dirty="0">
                <a:solidFill>
                  <a:prstClr val="black"/>
                </a:solidFill>
                <a:latin typeface="Gill Sans"/>
                <a:cs typeface="Gill Sans"/>
              </a:rPr>
              <a:t>generating</a:t>
            </a:r>
            <a:r>
              <a:rPr lang="en-US" sz="2400" dirty="0">
                <a:solidFill>
                  <a:prstClr val="black"/>
                </a:solidFill>
                <a:latin typeface="Gill Sans"/>
                <a:cs typeface="Gill Sans"/>
              </a:rPr>
              <a:t> queries of </a:t>
            </a:r>
            <a:r>
              <a:rPr lang="en-US" sz="2400" b="1" dirty="0">
                <a:solidFill>
                  <a:prstClr val="black"/>
                </a:solidFill>
                <a:latin typeface="Gill Sans"/>
                <a:cs typeface="Gill Sans"/>
              </a:rPr>
              <a:t>varying</a:t>
            </a:r>
            <a:r>
              <a:rPr lang="en-US" sz="2400" dirty="0">
                <a:solidFill>
                  <a:prstClr val="black"/>
                </a:solidFill>
                <a:latin typeface="Gill Sans"/>
                <a:cs typeface="Gill Sans"/>
              </a:rPr>
              <a:t> </a:t>
            </a:r>
            <a:r>
              <a:rPr lang="en-US" sz="2400" b="1" dirty="0">
                <a:solidFill>
                  <a:prstClr val="black"/>
                </a:solidFill>
                <a:latin typeface="Gill Sans"/>
                <a:cs typeface="Gill Sans"/>
              </a:rPr>
              <a:t>hardness</a:t>
            </a:r>
          </a:p>
        </p:txBody>
      </p:sp>
      <p:sp>
        <p:nvSpPr>
          <p:cNvPr id="5" name="Espace réservé du pied de page 4">
            <a:extLst>
              <a:ext uri="{FF2B5EF4-FFF2-40B4-BE49-F238E27FC236}">
                <a16:creationId xmlns:a16="http://schemas.microsoft.com/office/drawing/2014/main" id="{CFFA9228-EFFE-4DFB-9A81-059DCD94DB3F}"/>
              </a:ext>
            </a:extLst>
          </p:cNvPr>
          <p:cNvSpPr>
            <a:spLocks noGrp="1"/>
          </p:cNvSpPr>
          <p:nvPr>
            <p:ph type="ftr" sz="quarter" idx="11"/>
          </p:nvPr>
        </p:nvSpPr>
        <p:spPr/>
        <p:txBody>
          <a:bodyPr/>
          <a:lstStyle/>
          <a:p>
            <a:r>
              <a:rPr lang="en-US"/>
              <a:t>Echihabi, Zoumpatianos, Palpanas - VLDB 2021</a:t>
            </a:r>
            <a:endParaRPr lang="en-US" dirty="0"/>
          </a:p>
        </p:txBody>
      </p:sp>
      <p:sp>
        <p:nvSpPr>
          <p:cNvPr id="24" name="Rectangle 23">
            <a:extLst>
              <a:ext uri="{FF2B5EF4-FFF2-40B4-BE49-F238E27FC236}">
                <a16:creationId xmlns:a16="http://schemas.microsoft.com/office/drawing/2014/main" id="{E76725D7-505B-4174-B391-CC520BF47084}"/>
              </a:ext>
            </a:extLst>
          </p:cNvPr>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34" name="Rectangle 33">
            <a:extLst>
              <a:ext uri="{FF2B5EF4-FFF2-40B4-BE49-F238E27FC236}">
                <a16:creationId xmlns:a16="http://schemas.microsoft.com/office/drawing/2014/main" id="{625F6EF7-ED77-4853-A9A1-C0310590D727}"/>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35" name="Rounded Rectangle 7">
            <a:extLst>
              <a:ext uri="{FF2B5EF4-FFF2-40B4-BE49-F238E27FC236}">
                <a16:creationId xmlns:a16="http://schemas.microsoft.com/office/drawing/2014/main" id="{635A7BCE-BD9A-4975-8893-DE17A52EB97F}"/>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36" name="Rounded Rectangle 7">
            <a:extLst>
              <a:ext uri="{FF2B5EF4-FFF2-40B4-BE49-F238E27FC236}">
                <a16:creationId xmlns:a16="http://schemas.microsoft.com/office/drawing/2014/main" id="{1E3763A8-8954-4941-9BAB-FF8ABCA91139}"/>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894095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5" name="Straight Connector 24"/>
          <p:cNvCxnSpPr/>
          <p:nvPr/>
        </p:nvCxnSpPr>
        <p:spPr>
          <a:xfrm>
            <a:off x="3572697" y="2013741"/>
            <a:ext cx="0" cy="21352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Characterizing Queries</a:t>
            </a:r>
          </a:p>
        </p:txBody>
      </p:sp>
      <p:sp>
        <p:nvSpPr>
          <p:cNvPr id="3" name="Slide Number Placeholder 2"/>
          <p:cNvSpPr>
            <a:spLocks noGrp="1"/>
          </p:cNvSpPr>
          <p:nvPr>
            <p:ph type="sldNum" sz="quarter" idx="12"/>
          </p:nvPr>
        </p:nvSpPr>
        <p:spPr>
          <a:xfrm>
            <a:off x="-119619" y="-38145"/>
            <a:ext cx="762000" cy="365760"/>
          </a:xfrm>
        </p:spPr>
        <p:txBody>
          <a:bodyPr/>
          <a:lstStyle/>
          <a:p>
            <a:pPr>
              <a:defRPr/>
            </a:pPr>
            <a:fld id="{4569DCD8-05AC-A541-BEE1-82CF59BF5289}" type="slidenum">
              <a:rPr lang="en-US">
                <a:solidFill>
                  <a:prstClr val="black">
                    <a:tint val="75000"/>
                  </a:prstClr>
                </a:solidFill>
              </a:rPr>
              <a:pPr>
                <a:defRPr/>
              </a:pPr>
              <a:t>322</a:t>
            </a:fld>
            <a:endParaRPr lang="en-US">
              <a:solidFill>
                <a:prstClr val="black">
                  <a:tint val="75000"/>
                </a:prstClr>
              </a:solidFill>
            </a:endParaRPr>
          </a:p>
        </p:txBody>
      </p:sp>
      <p:grpSp>
        <p:nvGrpSpPr>
          <p:cNvPr id="9" name="Group 8"/>
          <p:cNvGrpSpPr/>
          <p:nvPr/>
        </p:nvGrpSpPr>
        <p:grpSpPr>
          <a:xfrm>
            <a:off x="2749322" y="2308301"/>
            <a:ext cx="4055235" cy="528332"/>
            <a:chOff x="5023407" y="3820026"/>
            <a:chExt cx="4055235" cy="528332"/>
          </a:xfrm>
        </p:grpSpPr>
        <p:cxnSp>
          <p:nvCxnSpPr>
            <p:cNvPr id="83" name="Straight Connector 82"/>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a:endParaRPr>
            </a:p>
          </p:txBody>
        </p:sp>
        <p:grpSp>
          <p:nvGrpSpPr>
            <p:cNvPr id="85" name="Group 84"/>
            <p:cNvGrpSpPr/>
            <p:nvPr/>
          </p:nvGrpSpPr>
          <p:grpSpPr>
            <a:xfrm>
              <a:off x="5776078" y="3820026"/>
              <a:ext cx="609065" cy="307777"/>
              <a:chOff x="1581123" y="2983132"/>
              <a:chExt cx="609065" cy="307777"/>
            </a:xfrm>
          </p:grpSpPr>
          <p:sp>
            <p:nvSpPr>
              <p:cNvPr id="86" name="Oval 8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87" name="TextBox 86"/>
              <p:cNvSpPr txBox="1"/>
              <p:nvPr/>
            </p:nvSpPr>
            <p:spPr>
              <a:xfrm>
                <a:off x="1680052" y="2983132"/>
                <a:ext cx="510136" cy="307777"/>
              </a:xfrm>
              <a:prstGeom prst="rect">
                <a:avLst/>
              </a:prstGeom>
              <a:noFill/>
            </p:spPr>
            <p:txBody>
              <a:bodyPr wrap="square" rtlCol="0">
                <a:spAutoFit/>
              </a:bodyPr>
              <a:lstStyle/>
              <a:p>
                <a:pPr>
                  <a:defRPr/>
                </a:pPr>
                <a:r>
                  <a:rPr lang="en-US" sz="1400" b="1" i="1" dirty="0">
                    <a:solidFill>
                      <a:prstClr val="black"/>
                    </a:solidFill>
                    <a:latin typeface="Calibri"/>
                  </a:rPr>
                  <a:t>P</a:t>
                </a:r>
                <a:r>
                  <a:rPr lang="en-US" sz="1400" b="1" i="1" baseline="-25000" dirty="0">
                    <a:solidFill>
                      <a:prstClr val="black"/>
                    </a:solidFill>
                    <a:latin typeface="Calibri"/>
                  </a:rPr>
                  <a:t>4</a:t>
                </a:r>
              </a:p>
            </p:txBody>
          </p:sp>
        </p:grpSp>
        <p:sp>
          <p:nvSpPr>
            <p:cNvPr id="81" name="Oval 80"/>
            <p:cNvSpPr/>
            <p:nvPr/>
          </p:nvSpPr>
          <p:spPr>
            <a:xfrm>
              <a:off x="5776078" y="3840291"/>
              <a:ext cx="141414" cy="141414"/>
            </a:xfrm>
            <a:prstGeom prst="ellipse">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a:solidFill>
                  <a:prstClr val="white"/>
                </a:solidFill>
                <a:latin typeface="Calibri"/>
              </a:endParaRPr>
            </a:p>
          </p:txBody>
        </p:sp>
        <p:cxnSp>
          <p:nvCxnSpPr>
            <p:cNvPr id="82" name="Straight Arrow Connector 8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5141664" y="4071359"/>
              <a:ext cx="731867" cy="276999"/>
            </a:xfrm>
            <a:prstGeom prst="rect">
              <a:avLst/>
            </a:prstGeom>
            <a:noFill/>
          </p:spPr>
          <p:txBody>
            <a:bodyPr wrap="none" rtlCol="0">
              <a:spAutoFit/>
            </a:bodyPr>
            <a:lstStyle/>
            <a:p>
              <a:pPr>
                <a:defRPr/>
              </a:pPr>
              <a:r>
                <a:rPr lang="en-US" sz="1200" dirty="0">
                  <a:solidFill>
                    <a:prstClr val="black"/>
                  </a:solidFill>
                  <a:latin typeface="Calibri"/>
                </a:rPr>
                <a:t>MINDIST</a:t>
              </a:r>
            </a:p>
          </p:txBody>
        </p:sp>
        <p:sp>
          <p:nvSpPr>
            <p:cNvPr id="112" name="Oval 111"/>
            <p:cNvSpPr/>
            <p:nvPr/>
          </p:nvSpPr>
          <p:spPr>
            <a:xfrm>
              <a:off x="6385143"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3" name="Oval 112"/>
            <p:cNvSpPr/>
            <p:nvPr/>
          </p:nvSpPr>
          <p:spPr>
            <a:xfrm>
              <a:off x="6526557"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4" name="Oval 113"/>
            <p:cNvSpPr/>
            <p:nvPr/>
          </p:nvSpPr>
          <p:spPr>
            <a:xfrm>
              <a:off x="6990695"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5" name="Oval 114"/>
            <p:cNvSpPr/>
            <p:nvPr/>
          </p:nvSpPr>
          <p:spPr>
            <a:xfrm>
              <a:off x="7611584"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6" name="Oval 115"/>
            <p:cNvSpPr/>
            <p:nvPr/>
          </p:nvSpPr>
          <p:spPr>
            <a:xfrm>
              <a:off x="8149742"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7" name="Oval 116"/>
            <p:cNvSpPr/>
            <p:nvPr/>
          </p:nvSpPr>
          <p:spPr>
            <a:xfrm>
              <a:off x="8404348"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8" name="Oval 117"/>
            <p:cNvSpPr/>
            <p:nvPr/>
          </p:nvSpPr>
          <p:spPr>
            <a:xfrm>
              <a:off x="887236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20" name="Right Brace 19"/>
            <p:cNvSpPr/>
            <p:nvPr/>
          </p:nvSpPr>
          <p:spPr>
            <a:xfrm rot="5400000">
              <a:off x="7565103" y="2891220"/>
              <a:ext cx="273491" cy="2443142"/>
            </a:xfrm>
            <a:prstGeom prst="rightBrace">
              <a:avLst>
                <a:gd name="adj1" fmla="val 6857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defRPr/>
              </a:pPr>
              <a:endParaRPr lang="en-US">
                <a:solidFill>
                  <a:prstClr val="black"/>
                </a:solidFill>
                <a:latin typeface="Calibri"/>
              </a:endParaRPr>
            </a:p>
          </p:txBody>
        </p:sp>
      </p:grpSp>
      <p:grpSp>
        <p:nvGrpSpPr>
          <p:cNvPr id="46" name="Group 45"/>
          <p:cNvGrpSpPr/>
          <p:nvPr/>
        </p:nvGrpSpPr>
        <p:grpSpPr>
          <a:xfrm>
            <a:off x="2749322" y="3579865"/>
            <a:ext cx="4055235" cy="520486"/>
            <a:chOff x="5023407" y="3827872"/>
            <a:chExt cx="4055235" cy="520486"/>
          </a:xfrm>
        </p:grpSpPr>
        <p:cxnSp>
          <p:nvCxnSpPr>
            <p:cNvPr id="47" name="Straight Connector 46"/>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a:endParaRPr>
            </a:p>
          </p:txBody>
        </p:sp>
        <p:sp>
          <p:nvSpPr>
            <p:cNvPr id="51" name="Oval 50"/>
            <p:cNvSpPr/>
            <p:nvPr/>
          </p:nvSpPr>
          <p:spPr>
            <a:xfrm>
              <a:off x="5342224" y="3832501"/>
              <a:ext cx="141414" cy="141414"/>
            </a:xfrm>
            <a:prstGeom prst="ellipse">
              <a:avLst/>
            </a:prstGeom>
            <a:solidFill>
              <a:srgbClr val="C0504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a:solidFill>
                  <a:prstClr val="white"/>
                </a:solidFill>
                <a:latin typeface="Calibri"/>
              </a:endParaRPr>
            </a:p>
          </p:txBody>
        </p:sp>
        <p:cxnSp>
          <p:nvCxnSpPr>
            <p:cNvPr id="52" name="Straight Arrow Connector 5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5141664" y="4071359"/>
              <a:ext cx="731867" cy="276999"/>
            </a:xfrm>
            <a:prstGeom prst="rect">
              <a:avLst/>
            </a:prstGeom>
            <a:noFill/>
          </p:spPr>
          <p:txBody>
            <a:bodyPr wrap="none" rtlCol="0">
              <a:spAutoFit/>
            </a:bodyPr>
            <a:lstStyle/>
            <a:p>
              <a:pPr>
                <a:defRPr/>
              </a:pPr>
              <a:r>
                <a:rPr lang="en-US" sz="1200" dirty="0">
                  <a:solidFill>
                    <a:prstClr val="black"/>
                  </a:solidFill>
                  <a:latin typeface="Calibri"/>
                </a:rPr>
                <a:t>MINDIST</a:t>
              </a:r>
            </a:p>
          </p:txBody>
        </p:sp>
        <p:sp>
          <p:nvSpPr>
            <p:cNvPr id="56" name="Oval 55"/>
            <p:cNvSpPr/>
            <p:nvPr/>
          </p:nvSpPr>
          <p:spPr>
            <a:xfrm>
              <a:off x="5412931"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57" name="Oval 56"/>
            <p:cNvSpPr/>
            <p:nvPr/>
          </p:nvSpPr>
          <p:spPr>
            <a:xfrm>
              <a:off x="550375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58" name="Oval 57"/>
            <p:cNvSpPr/>
            <p:nvPr/>
          </p:nvSpPr>
          <p:spPr>
            <a:xfrm>
              <a:off x="555434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59" name="Oval 58"/>
            <p:cNvSpPr/>
            <p:nvPr/>
          </p:nvSpPr>
          <p:spPr>
            <a:xfrm>
              <a:off x="577607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60" name="Oval 59"/>
            <p:cNvSpPr/>
            <p:nvPr/>
          </p:nvSpPr>
          <p:spPr>
            <a:xfrm>
              <a:off x="6314436"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61" name="Oval 60"/>
            <p:cNvSpPr/>
            <p:nvPr/>
          </p:nvSpPr>
          <p:spPr>
            <a:xfrm>
              <a:off x="6667971"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62" name="Oval 61"/>
            <p:cNvSpPr/>
            <p:nvPr/>
          </p:nvSpPr>
          <p:spPr>
            <a:xfrm>
              <a:off x="6919988"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grpSp>
      <p:cxnSp>
        <p:nvCxnSpPr>
          <p:cNvPr id="66" name="Straight Arrow Connector 65"/>
          <p:cNvCxnSpPr>
            <a:stCxn id="51" idx="0"/>
            <a:endCxn id="81" idx="4"/>
          </p:cNvCxnSpPr>
          <p:nvPr/>
        </p:nvCxnSpPr>
        <p:spPr>
          <a:xfrm flipV="1">
            <a:off x="3138844" y="2469980"/>
            <a:ext cx="433855" cy="111451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1" idx="7"/>
            <a:endCxn id="113" idx="4"/>
          </p:cNvCxnSpPr>
          <p:nvPr/>
        </p:nvCxnSpPr>
        <p:spPr>
          <a:xfrm flipV="1">
            <a:off x="3188840" y="2449718"/>
            <a:ext cx="1134336" cy="1155489"/>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57" idx="0"/>
            <a:endCxn id="112" idx="4"/>
          </p:cNvCxnSpPr>
          <p:nvPr/>
        </p:nvCxnSpPr>
        <p:spPr>
          <a:xfrm flipV="1">
            <a:off x="3300375" y="2449715"/>
            <a:ext cx="881388" cy="1130151"/>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4" name="Straight Arrow Connector 73"/>
          <p:cNvCxnSpPr>
            <a:stCxn id="58" idx="0"/>
            <a:endCxn id="114" idx="3"/>
          </p:cNvCxnSpPr>
          <p:nvPr/>
        </p:nvCxnSpPr>
        <p:spPr>
          <a:xfrm flipV="1">
            <a:off x="3350967" y="2429005"/>
            <a:ext cx="1386353" cy="115086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7" name="Straight Arrow Connector 76"/>
          <p:cNvCxnSpPr>
            <a:stCxn id="59" idx="7"/>
            <a:endCxn id="116" idx="3"/>
          </p:cNvCxnSpPr>
          <p:nvPr/>
        </p:nvCxnSpPr>
        <p:spPr>
          <a:xfrm flipV="1">
            <a:off x="3622695" y="2441479"/>
            <a:ext cx="2273671" cy="116372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60" idx="0"/>
            <a:endCxn id="115" idx="4"/>
          </p:cNvCxnSpPr>
          <p:nvPr/>
        </p:nvCxnSpPr>
        <p:spPr>
          <a:xfrm flipV="1">
            <a:off x="4111055" y="2462189"/>
            <a:ext cx="1297148" cy="112230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62" idx="7"/>
            <a:endCxn id="118" idx="4"/>
          </p:cNvCxnSpPr>
          <p:nvPr/>
        </p:nvCxnSpPr>
        <p:spPr>
          <a:xfrm flipV="1">
            <a:off x="4766607" y="2462193"/>
            <a:ext cx="1902383" cy="113838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61" idx="0"/>
            <a:endCxn id="117" idx="3"/>
          </p:cNvCxnSpPr>
          <p:nvPr/>
        </p:nvCxnSpPr>
        <p:spPr>
          <a:xfrm flipV="1">
            <a:off x="4464591" y="2439855"/>
            <a:ext cx="1686380" cy="114301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sp>
        <p:nvSpPr>
          <p:cNvPr id="49" name="TextBox 48"/>
          <p:cNvSpPr txBox="1"/>
          <p:nvPr/>
        </p:nvSpPr>
        <p:spPr>
          <a:xfrm>
            <a:off x="6409383" y="3210585"/>
            <a:ext cx="2749320" cy="830997"/>
          </a:xfrm>
          <a:prstGeom prst="rect">
            <a:avLst/>
          </a:prstGeom>
          <a:solidFill>
            <a:schemeClr val="bg1"/>
          </a:solidFill>
        </p:spPr>
        <p:txBody>
          <a:bodyPr wrap="square" rtlCol="0">
            <a:spAutoFit/>
          </a:bodyPr>
          <a:lstStyle/>
          <a:p>
            <a:pPr>
              <a:defRPr/>
            </a:pPr>
            <a:r>
              <a:rPr lang="en-US" sz="1600" b="1" dirty="0">
                <a:solidFill>
                  <a:prstClr val="black"/>
                </a:solidFill>
                <a:latin typeface="Calibri"/>
              </a:rPr>
              <a:t>Approximating</a:t>
            </a:r>
            <a:r>
              <a:rPr lang="en-US" sz="1600" dirty="0">
                <a:solidFill>
                  <a:prstClr val="black"/>
                </a:solidFill>
                <a:latin typeface="Calibri"/>
              </a:rPr>
              <a:t> distances using </a:t>
            </a:r>
            <a:r>
              <a:rPr lang="en-US" sz="1600" b="1" dirty="0">
                <a:solidFill>
                  <a:prstClr val="black"/>
                </a:solidFill>
                <a:latin typeface="Calibri"/>
              </a:rPr>
              <a:t>Lower Bounding functions </a:t>
            </a:r>
            <a:r>
              <a:rPr lang="en-US" sz="1600" dirty="0">
                <a:solidFill>
                  <a:prstClr val="black"/>
                </a:solidFill>
                <a:latin typeface="Calibri"/>
              </a:rPr>
              <a:t>on </a:t>
            </a:r>
            <a:r>
              <a:rPr lang="en-US" sz="1600" b="1" dirty="0">
                <a:solidFill>
                  <a:prstClr val="black"/>
                </a:solidFill>
                <a:latin typeface="Calibri"/>
              </a:rPr>
              <a:t>summarizations</a:t>
            </a:r>
            <a:r>
              <a:rPr lang="en-US" sz="1600" dirty="0">
                <a:solidFill>
                  <a:prstClr val="black"/>
                </a:solidFill>
                <a:latin typeface="Calibri"/>
              </a:rPr>
              <a:t>.</a:t>
            </a:r>
          </a:p>
        </p:txBody>
      </p:sp>
      <p:sp>
        <p:nvSpPr>
          <p:cNvPr id="65" name="TextBox 64">
            <a:extLst>
              <a:ext uri="{FF2B5EF4-FFF2-40B4-BE49-F238E27FC236}">
                <a16:creationId xmlns:a16="http://schemas.microsoft.com/office/drawing/2014/main" id="{302E5190-2C0A-4935-BB17-7D1C722B1283}"/>
              </a:ext>
            </a:extLst>
          </p:cNvPr>
          <p:cNvSpPr txBox="1"/>
          <p:nvPr/>
        </p:nvSpPr>
        <p:spPr>
          <a:xfrm>
            <a:off x="1613739" y="2892288"/>
            <a:ext cx="734368" cy="369332"/>
          </a:xfrm>
          <a:prstGeom prst="rect">
            <a:avLst/>
          </a:prstGeom>
          <a:noFill/>
        </p:spPr>
        <p:txBody>
          <a:bodyPr wrap="none" rtlCol="0">
            <a:spAutoFit/>
          </a:bodyPr>
          <a:lstStyle/>
          <a:p>
            <a:pPr>
              <a:defRPr/>
            </a:pPr>
            <a:r>
              <a:rPr lang="en-US" b="1" i="1" dirty="0">
                <a:solidFill>
                  <a:srgbClr val="9BBB59">
                    <a:lumMod val="75000"/>
                  </a:srgbClr>
                </a:solidFill>
                <a:latin typeface="Gill Sans"/>
                <a:cs typeface="Gill Sans"/>
              </a:rPr>
              <a:t>query</a:t>
            </a:r>
            <a:endParaRPr lang="en-US" dirty="0">
              <a:solidFill>
                <a:prstClr val="black"/>
              </a:solidFill>
              <a:latin typeface="Calibri"/>
            </a:endParaRPr>
          </a:p>
        </p:txBody>
      </p:sp>
      <p:cxnSp>
        <p:nvCxnSpPr>
          <p:cNvPr id="67" name="Straight Arrow Connector 66">
            <a:extLst>
              <a:ext uri="{FF2B5EF4-FFF2-40B4-BE49-F238E27FC236}">
                <a16:creationId xmlns:a16="http://schemas.microsoft.com/office/drawing/2014/main" id="{4BBB394F-4D55-4474-B4CA-A7E662D0FED2}"/>
              </a:ext>
            </a:extLst>
          </p:cNvPr>
          <p:cNvCxnSpPr/>
          <p:nvPr/>
        </p:nvCxnSpPr>
        <p:spPr>
          <a:xfrm flipV="1">
            <a:off x="2207058" y="2498709"/>
            <a:ext cx="481955" cy="393581"/>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9297721-CFB8-4054-904D-C0AA2B8D6EE9}"/>
              </a:ext>
            </a:extLst>
          </p:cNvPr>
          <p:cNvCxnSpPr>
            <a:cxnSpLocks/>
          </p:cNvCxnSpPr>
          <p:nvPr/>
        </p:nvCxnSpPr>
        <p:spPr>
          <a:xfrm>
            <a:off x="2184647" y="3300185"/>
            <a:ext cx="465839" cy="286797"/>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8BC40BBB-B5BF-4AEB-8072-A57BCB9C1454}"/>
              </a:ext>
            </a:extLst>
          </p:cNvPr>
          <p:cNvSpPr txBox="1"/>
          <p:nvPr/>
        </p:nvSpPr>
        <p:spPr>
          <a:xfrm>
            <a:off x="3677170" y="1706291"/>
            <a:ext cx="2043508" cy="307777"/>
          </a:xfrm>
          <a:prstGeom prst="rect">
            <a:avLst/>
          </a:prstGeom>
          <a:noFill/>
        </p:spPr>
        <p:txBody>
          <a:bodyPr wrap="none" rtlCol="0">
            <a:spAutoFit/>
          </a:bodyPr>
          <a:lstStyle/>
          <a:p>
            <a:pPr>
              <a:defRPr/>
            </a:pPr>
            <a:r>
              <a:rPr lang="en-US" sz="1400" b="1" i="1" u="sng" dirty="0">
                <a:solidFill>
                  <a:prstClr val="black"/>
                </a:solidFill>
                <a:latin typeface="Gill Sans"/>
                <a:cs typeface="Gill Sans"/>
              </a:rPr>
              <a:t>Real Distance</a:t>
            </a:r>
            <a:r>
              <a:rPr lang="en-US" sz="1400" i="1" dirty="0">
                <a:solidFill>
                  <a:prstClr val="black"/>
                </a:solidFill>
                <a:latin typeface="Gill Sans"/>
                <a:cs typeface="Gill Sans"/>
              </a:rPr>
              <a:t> from </a:t>
            </a:r>
            <a:r>
              <a:rPr lang="en-US" sz="1400" b="1" i="1" dirty="0">
                <a:solidFill>
                  <a:srgbClr val="9BBB59">
                    <a:lumMod val="75000"/>
                  </a:srgbClr>
                </a:solidFill>
                <a:latin typeface="Gill Sans"/>
                <a:cs typeface="Gill Sans"/>
              </a:rPr>
              <a:t>query</a:t>
            </a:r>
          </a:p>
        </p:txBody>
      </p:sp>
      <p:sp>
        <p:nvSpPr>
          <p:cNvPr id="72" name="TextBox 71">
            <a:extLst>
              <a:ext uri="{FF2B5EF4-FFF2-40B4-BE49-F238E27FC236}">
                <a16:creationId xmlns:a16="http://schemas.microsoft.com/office/drawing/2014/main" id="{E9BB9D8B-A833-47FD-8179-1ADF428CF121}"/>
              </a:ext>
            </a:extLst>
          </p:cNvPr>
          <p:cNvSpPr txBox="1"/>
          <p:nvPr/>
        </p:nvSpPr>
        <p:spPr>
          <a:xfrm>
            <a:off x="3677172" y="4059217"/>
            <a:ext cx="2676951" cy="307777"/>
          </a:xfrm>
          <a:prstGeom prst="rect">
            <a:avLst/>
          </a:prstGeom>
          <a:noFill/>
        </p:spPr>
        <p:txBody>
          <a:bodyPr wrap="none" rtlCol="0">
            <a:spAutoFit/>
          </a:bodyPr>
          <a:lstStyle/>
          <a:p>
            <a:pPr>
              <a:defRPr/>
            </a:pPr>
            <a:r>
              <a:rPr lang="en-US" sz="1400" b="1" i="1" u="sng" dirty="0">
                <a:solidFill>
                  <a:prstClr val="black"/>
                </a:solidFill>
                <a:latin typeface="Gill Sans"/>
                <a:cs typeface="Gill Sans"/>
              </a:rPr>
              <a:t>Lower Bound</a:t>
            </a:r>
            <a:r>
              <a:rPr lang="en-US" sz="1400" i="1" dirty="0">
                <a:solidFill>
                  <a:prstClr val="black"/>
                </a:solidFill>
                <a:latin typeface="Gill Sans"/>
                <a:cs typeface="Gill Sans"/>
              </a:rPr>
              <a:t> Distance from </a:t>
            </a:r>
            <a:r>
              <a:rPr lang="en-US" sz="1400" b="1" i="1" dirty="0">
                <a:solidFill>
                  <a:srgbClr val="9BBB59">
                    <a:lumMod val="75000"/>
                  </a:srgbClr>
                </a:solidFill>
                <a:latin typeface="Gill Sans"/>
                <a:cs typeface="Gill Sans"/>
              </a:rPr>
              <a:t>query</a:t>
            </a:r>
          </a:p>
        </p:txBody>
      </p:sp>
      <p:sp>
        <p:nvSpPr>
          <p:cNvPr id="4" name="Espace réservé du pied de page 3">
            <a:extLst>
              <a:ext uri="{FF2B5EF4-FFF2-40B4-BE49-F238E27FC236}">
                <a16:creationId xmlns:a16="http://schemas.microsoft.com/office/drawing/2014/main" id="{81004810-4887-4951-B58E-724F0EA6B623}"/>
              </a:ext>
            </a:extLst>
          </p:cNvPr>
          <p:cNvSpPr>
            <a:spLocks noGrp="1"/>
          </p:cNvSpPr>
          <p:nvPr>
            <p:ph type="ftr" sz="quarter" idx="11"/>
          </p:nvPr>
        </p:nvSpPr>
        <p:spPr/>
        <p:txBody>
          <a:bodyPr/>
          <a:lstStyle/>
          <a:p>
            <a:r>
              <a:rPr lang="en-US"/>
              <a:t>Echihabi, Zoumpatianos, Palpanas - VLDB 2021</a:t>
            </a:r>
            <a:endParaRPr lang="en-US" dirty="0"/>
          </a:p>
        </p:txBody>
      </p:sp>
      <p:sp>
        <p:nvSpPr>
          <p:cNvPr id="73" name="Rectangle 72">
            <a:extLst>
              <a:ext uri="{FF2B5EF4-FFF2-40B4-BE49-F238E27FC236}">
                <a16:creationId xmlns:a16="http://schemas.microsoft.com/office/drawing/2014/main" id="{896FC4C7-2E39-46D1-BB4E-213F2059AC55}"/>
              </a:ext>
            </a:extLst>
          </p:cNvPr>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75" name="Rectangle 74">
            <a:extLst>
              <a:ext uri="{FF2B5EF4-FFF2-40B4-BE49-F238E27FC236}">
                <a16:creationId xmlns:a16="http://schemas.microsoft.com/office/drawing/2014/main" id="{9A9ECED2-E16E-4CA5-8F86-22CFE4D13DAE}"/>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76" name="Rounded Rectangle 7">
            <a:extLst>
              <a:ext uri="{FF2B5EF4-FFF2-40B4-BE49-F238E27FC236}">
                <a16:creationId xmlns:a16="http://schemas.microsoft.com/office/drawing/2014/main" id="{DDF15C18-E7E4-4136-9BC6-E3CD97F6EB0D}"/>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78" name="Rounded Rectangle 7">
            <a:extLst>
              <a:ext uri="{FF2B5EF4-FFF2-40B4-BE49-F238E27FC236}">
                <a16:creationId xmlns:a16="http://schemas.microsoft.com/office/drawing/2014/main" id="{15310136-86AE-478F-B23F-3E18AF39E0AF}"/>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78432606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20077" y="1747866"/>
            <a:ext cx="4012824" cy="1477328"/>
          </a:xfrm>
          <a:prstGeom prst="rect">
            <a:avLst/>
          </a:prstGeom>
          <a:noFill/>
        </p:spPr>
        <p:txBody>
          <a:bodyPr wrap="square" rtlCol="0">
            <a:spAutoFit/>
          </a:bodyPr>
          <a:lstStyle/>
          <a:p>
            <a:pPr>
              <a:defRPr/>
            </a:pPr>
            <a:r>
              <a:rPr lang="en-US" dirty="0">
                <a:solidFill>
                  <a:prstClr val="black"/>
                </a:solidFill>
                <a:latin typeface="Gill Sans"/>
                <a:cs typeface="Gill Sans"/>
              </a:rPr>
              <a:t>Distribute points such that:</a:t>
            </a:r>
          </a:p>
          <a:p>
            <a:pPr>
              <a:defRPr/>
            </a:pPr>
            <a:r>
              <a:rPr lang="en-US" dirty="0">
                <a:solidFill>
                  <a:prstClr val="black"/>
                </a:solidFill>
                <a:latin typeface="Gill Sans"/>
                <a:cs typeface="Gill Sans"/>
              </a:rPr>
              <a:t>The </a:t>
            </a:r>
            <a:r>
              <a:rPr lang="en-US" b="1" dirty="0">
                <a:solidFill>
                  <a:prstClr val="black"/>
                </a:solidFill>
                <a:latin typeface="Gill Sans"/>
                <a:cs typeface="Gill Sans"/>
              </a:rPr>
              <a:t>worse</a:t>
            </a:r>
            <a:r>
              <a:rPr lang="en-US" dirty="0">
                <a:solidFill>
                  <a:prstClr val="black"/>
                </a:solidFill>
                <a:latin typeface="Gill Sans"/>
                <a:cs typeface="Gill Sans"/>
              </a:rPr>
              <a:t> a summarization</a:t>
            </a:r>
          </a:p>
          <a:p>
            <a:pPr>
              <a:defRPr/>
            </a:pPr>
            <a:r>
              <a:rPr lang="en-US" b="1" i="1" dirty="0">
                <a:solidFill>
                  <a:srgbClr val="008000"/>
                </a:solidFill>
                <a:latin typeface="Gill Sans"/>
                <a:cs typeface="Gill Sans"/>
              </a:rPr>
              <a:t>the more data it checks</a:t>
            </a:r>
          </a:p>
          <a:p>
            <a:pPr>
              <a:defRPr/>
            </a:pPr>
            <a:endParaRPr lang="en-US" b="1" i="1" dirty="0">
              <a:solidFill>
                <a:srgbClr val="9BBB59"/>
              </a:solidFill>
              <a:latin typeface="Gill Sans"/>
              <a:cs typeface="Gill Sans"/>
            </a:endParaRPr>
          </a:p>
          <a:p>
            <a:pPr>
              <a:defRPr/>
            </a:pPr>
            <a:r>
              <a:rPr lang="en-US" b="1" dirty="0">
                <a:solidFill>
                  <a:srgbClr val="000000"/>
                </a:solidFill>
                <a:latin typeface="Gill Sans"/>
                <a:cs typeface="Gill Sans"/>
              </a:rPr>
              <a:t>Equal</a:t>
            </a:r>
            <a:r>
              <a:rPr lang="en-US" dirty="0">
                <a:solidFill>
                  <a:srgbClr val="000000"/>
                </a:solidFill>
                <a:latin typeface="Gill Sans"/>
                <a:cs typeface="Gill Sans"/>
              </a:rPr>
              <a:t> number of points in every “zone”</a:t>
            </a:r>
          </a:p>
        </p:txBody>
      </p:sp>
      <p:grpSp>
        <p:nvGrpSpPr>
          <p:cNvPr id="3" name="Group 2"/>
          <p:cNvGrpSpPr/>
          <p:nvPr/>
        </p:nvGrpSpPr>
        <p:grpSpPr>
          <a:xfrm>
            <a:off x="4205904" y="1635193"/>
            <a:ext cx="4334965" cy="4334965"/>
            <a:chOff x="2332942" y="1636473"/>
            <a:chExt cx="4334965" cy="4334965"/>
          </a:xfrm>
        </p:grpSpPr>
        <p:sp>
          <p:nvSpPr>
            <p:cNvPr id="26" name="Donut 25"/>
            <p:cNvSpPr/>
            <p:nvPr/>
          </p:nvSpPr>
          <p:spPr>
            <a:xfrm>
              <a:off x="2332942" y="1636473"/>
              <a:ext cx="4334965" cy="4334965"/>
            </a:xfrm>
            <a:prstGeom prst="donut">
              <a:avLst>
                <a:gd name="adj" fmla="val 48648"/>
              </a:avLst>
            </a:prstGeom>
            <a:solidFill>
              <a:schemeClr val="accent2">
                <a:lumMod val="40000"/>
                <a:lumOff val="60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49" name="Donut 48"/>
            <p:cNvSpPr/>
            <p:nvPr/>
          </p:nvSpPr>
          <p:spPr>
            <a:xfrm>
              <a:off x="2934428" y="2201772"/>
              <a:ext cx="3179709" cy="3179709"/>
            </a:xfrm>
            <a:prstGeom prst="donut">
              <a:avLst>
                <a:gd name="adj" fmla="val 48648"/>
              </a:avLst>
            </a:prstGeom>
            <a:solidFill>
              <a:schemeClr val="accent6">
                <a:lumMod val="60000"/>
                <a:lumOff val="40000"/>
                <a:alpha val="70000"/>
              </a:schemeClr>
            </a:solidFill>
            <a:ln w="3175" cmpd="sng">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48" name="Donut 47"/>
            <p:cNvSpPr/>
            <p:nvPr/>
          </p:nvSpPr>
          <p:spPr>
            <a:xfrm>
              <a:off x="3427662" y="2688374"/>
              <a:ext cx="2167483" cy="2167483"/>
            </a:xfrm>
            <a:prstGeom prst="donut">
              <a:avLst>
                <a:gd name="adj" fmla="val 48648"/>
              </a:avLst>
            </a:prstGeom>
            <a:solidFill>
              <a:schemeClr val="accent3">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28" name="Donut 27"/>
            <p:cNvSpPr/>
            <p:nvPr/>
          </p:nvSpPr>
          <p:spPr>
            <a:xfrm>
              <a:off x="4023105" y="3302140"/>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29" name="Oval 28"/>
            <p:cNvSpPr/>
            <p:nvPr/>
          </p:nvSpPr>
          <p:spPr>
            <a:xfrm>
              <a:off x="4099736" y="3389456"/>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sz="1000">
                <a:solidFill>
                  <a:prstClr val="black"/>
                </a:solidFill>
                <a:latin typeface="Calibri"/>
              </a:endParaRPr>
            </a:p>
          </p:txBody>
        </p:sp>
        <p:sp>
          <p:nvSpPr>
            <p:cNvPr id="30" name="Oval 29"/>
            <p:cNvSpPr/>
            <p:nvPr/>
          </p:nvSpPr>
          <p:spPr>
            <a:xfrm>
              <a:off x="4097588" y="3390209"/>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sz="1000">
                <a:solidFill>
                  <a:prstClr val="black"/>
                </a:solidFill>
                <a:latin typeface="Calibri"/>
              </a:endParaRPr>
            </a:p>
          </p:txBody>
        </p:sp>
        <p:sp>
          <p:nvSpPr>
            <p:cNvPr id="31" name="Oval 30"/>
            <p:cNvSpPr/>
            <p:nvPr/>
          </p:nvSpPr>
          <p:spPr>
            <a:xfrm>
              <a:off x="4096440" y="3385965"/>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sz="1000">
                <a:solidFill>
                  <a:prstClr val="white"/>
                </a:solidFill>
                <a:latin typeface="Calibri"/>
              </a:endParaRPr>
            </a:p>
          </p:txBody>
        </p:sp>
        <p:cxnSp>
          <p:nvCxnSpPr>
            <p:cNvPr id="32" name="Straight Arrow Connector 31"/>
            <p:cNvCxnSpPr>
              <a:stCxn id="34" idx="1"/>
              <a:endCxn id="31" idx="5"/>
            </p:cNvCxnSpPr>
            <p:nvPr/>
          </p:nvCxnSpPr>
          <p:spPr>
            <a:xfrm flipH="1" flipV="1">
              <a:off x="4179445" y="3468969"/>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4439367" y="3728065"/>
              <a:ext cx="179549" cy="350034"/>
              <a:chOff x="2547454" y="3761794"/>
              <a:chExt cx="261098" cy="509016"/>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sz="1000">
                  <a:solidFill>
                    <a:prstClr val="white"/>
                  </a:solidFill>
                  <a:latin typeface="Calibri"/>
                </a:endParaRPr>
              </a:p>
            </p:txBody>
          </p:sp>
          <p:sp>
            <p:nvSpPr>
              <p:cNvPr id="35" name="TextBox 34"/>
              <p:cNvSpPr txBox="1"/>
              <p:nvPr/>
            </p:nvSpPr>
            <p:spPr>
              <a:xfrm>
                <a:off x="2618314" y="3763570"/>
                <a:ext cx="190238" cy="507240"/>
              </a:xfrm>
              <a:prstGeom prst="rect">
                <a:avLst/>
              </a:prstGeom>
              <a:noFill/>
            </p:spPr>
            <p:txBody>
              <a:bodyPr wrap="square" rtlCol="0">
                <a:spAutoFit/>
              </a:bodyPr>
              <a:lstStyle/>
              <a:p>
                <a:pPr>
                  <a:defRPr/>
                </a:pPr>
                <a:r>
                  <a:rPr lang="en-US" sz="1000" b="1" i="1" dirty="0">
                    <a:solidFill>
                      <a:prstClr val="black"/>
                    </a:solidFill>
                    <a:latin typeface="Calibri"/>
                  </a:rPr>
                  <a:t>Q</a:t>
                </a:r>
                <a:r>
                  <a:rPr lang="en-US" sz="1000" b="1" i="1" baseline="-25000" dirty="0">
                    <a:solidFill>
                      <a:prstClr val="black"/>
                    </a:solidFill>
                    <a:latin typeface="Calibri"/>
                  </a:rPr>
                  <a:t>1</a:t>
                </a:r>
              </a:p>
            </p:txBody>
          </p:sp>
        </p:grpSp>
        <p:sp>
          <p:nvSpPr>
            <p:cNvPr id="36" name="TextBox 35"/>
            <p:cNvSpPr txBox="1"/>
            <p:nvPr/>
          </p:nvSpPr>
          <p:spPr>
            <a:xfrm rot="2700000">
              <a:off x="4025878" y="3557263"/>
              <a:ext cx="503664" cy="200055"/>
            </a:xfrm>
            <a:prstGeom prst="rect">
              <a:avLst/>
            </a:prstGeom>
            <a:noFill/>
          </p:spPr>
          <p:txBody>
            <a:bodyPr wrap="none" rtlCol="0">
              <a:spAutoFit/>
            </a:bodyPr>
            <a:lstStyle/>
            <a:p>
              <a:pPr>
                <a:defRPr/>
              </a:pPr>
              <a:r>
                <a:rPr lang="en-US" sz="700" dirty="0">
                  <a:solidFill>
                    <a:prstClr val="black"/>
                  </a:solidFill>
                  <a:latin typeface="Calibri"/>
                </a:rPr>
                <a:t>MINDIST</a:t>
              </a:r>
            </a:p>
          </p:txBody>
        </p:sp>
        <p:sp>
          <p:nvSpPr>
            <p:cNvPr id="38" name="Oval 37"/>
            <p:cNvSpPr/>
            <p:nvPr/>
          </p:nvSpPr>
          <p:spPr>
            <a:xfrm>
              <a:off x="3115148" y="3134520"/>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9" name="Oval 38"/>
            <p:cNvSpPr/>
            <p:nvPr/>
          </p:nvSpPr>
          <p:spPr>
            <a:xfrm>
              <a:off x="3429565" y="2958043"/>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0" name="Oval 39"/>
            <p:cNvSpPr/>
            <p:nvPr/>
          </p:nvSpPr>
          <p:spPr>
            <a:xfrm>
              <a:off x="2788411" y="2975087"/>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1" name="Oval 40"/>
            <p:cNvSpPr/>
            <p:nvPr/>
          </p:nvSpPr>
          <p:spPr>
            <a:xfrm>
              <a:off x="3201456" y="397156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2" name="Oval 41"/>
            <p:cNvSpPr/>
            <p:nvPr/>
          </p:nvSpPr>
          <p:spPr>
            <a:xfrm>
              <a:off x="5322165" y="423722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3" name="Oval 42"/>
            <p:cNvSpPr/>
            <p:nvPr/>
          </p:nvSpPr>
          <p:spPr>
            <a:xfrm>
              <a:off x="5595145" y="2061254"/>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6" name="Oval 45"/>
            <p:cNvSpPr/>
            <p:nvPr/>
          </p:nvSpPr>
          <p:spPr>
            <a:xfrm>
              <a:off x="3936797" y="235714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7" name="Oval 46"/>
            <p:cNvSpPr/>
            <p:nvPr/>
          </p:nvSpPr>
          <p:spPr>
            <a:xfrm>
              <a:off x="3028840" y="279033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4" name="Oval 43"/>
            <p:cNvSpPr/>
            <p:nvPr/>
          </p:nvSpPr>
          <p:spPr>
            <a:xfrm>
              <a:off x="3899808" y="33428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0" name="Oval 49"/>
            <p:cNvSpPr/>
            <p:nvPr/>
          </p:nvSpPr>
          <p:spPr>
            <a:xfrm>
              <a:off x="389191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1" name="Oval 50"/>
            <p:cNvSpPr/>
            <p:nvPr/>
          </p:nvSpPr>
          <p:spPr>
            <a:xfrm>
              <a:off x="370696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2" name="Oval 51"/>
            <p:cNvSpPr/>
            <p:nvPr/>
          </p:nvSpPr>
          <p:spPr>
            <a:xfrm>
              <a:off x="3620660" y="4370569"/>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3" name="Oval 52"/>
            <p:cNvSpPr/>
            <p:nvPr/>
          </p:nvSpPr>
          <p:spPr>
            <a:xfrm>
              <a:off x="4367301" y="271848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4" name="Oval 53"/>
            <p:cNvSpPr/>
            <p:nvPr/>
          </p:nvSpPr>
          <p:spPr>
            <a:xfrm>
              <a:off x="5322165" y="4237228"/>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5" name="Oval 54"/>
            <p:cNvSpPr/>
            <p:nvPr/>
          </p:nvSpPr>
          <p:spPr>
            <a:xfrm>
              <a:off x="5365319" y="320961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6" name="Oval 55"/>
            <p:cNvSpPr/>
            <p:nvPr/>
          </p:nvSpPr>
          <p:spPr>
            <a:xfrm>
              <a:off x="3020774" y="2632176"/>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7" name="Oval 56"/>
            <p:cNvSpPr/>
            <p:nvPr/>
          </p:nvSpPr>
          <p:spPr>
            <a:xfrm>
              <a:off x="5912955" y="4794207"/>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8" name="Oval 57"/>
            <p:cNvSpPr/>
            <p:nvPr/>
          </p:nvSpPr>
          <p:spPr>
            <a:xfrm>
              <a:off x="4353059" y="543531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
        <p:nvSpPr>
          <p:cNvPr id="37" name="Title 1"/>
          <p:cNvSpPr txBox="1">
            <a:spLocks/>
          </p:cNvSpPr>
          <p:nvPr/>
        </p:nvSpPr>
        <p:spPr>
          <a:xfrm>
            <a:off x="609600" y="341745"/>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pPr>
              <a:defRPr/>
            </a:pPr>
            <a:r>
              <a:rPr lang="en-US" sz="2500" dirty="0">
                <a:solidFill>
                  <a:prstClr val="black"/>
                </a:solidFill>
              </a:rPr>
              <a:t>Densification Method:</a:t>
            </a:r>
            <a:br>
              <a:rPr lang="en-US" dirty="0">
                <a:solidFill>
                  <a:prstClr val="black"/>
                </a:solidFill>
              </a:rPr>
            </a:br>
            <a:r>
              <a:rPr lang="en-US" sz="3700" dirty="0" err="1">
                <a:solidFill>
                  <a:prstClr val="black"/>
                </a:solidFill>
              </a:rPr>
              <a:t>Equi</a:t>
            </a:r>
            <a:r>
              <a:rPr lang="en-US" sz="3700" dirty="0">
                <a:solidFill>
                  <a:prstClr val="black"/>
                </a:solidFill>
              </a:rPr>
              <a:t>-densification</a:t>
            </a:r>
          </a:p>
        </p:txBody>
      </p:sp>
      <p:sp>
        <p:nvSpPr>
          <p:cNvPr id="2" name="Slide Number Placeholder 1"/>
          <p:cNvSpPr>
            <a:spLocks noGrp="1"/>
          </p:cNvSpPr>
          <p:nvPr>
            <p:ph type="sldNum" sz="quarter" idx="12"/>
          </p:nvPr>
        </p:nvSpPr>
        <p:spPr>
          <a:xfrm>
            <a:off x="-119619" y="-38145"/>
            <a:ext cx="762000" cy="365760"/>
          </a:xfrm>
        </p:spPr>
        <p:txBody>
          <a:bodyPr/>
          <a:lstStyle/>
          <a:p>
            <a:pPr>
              <a:defRPr/>
            </a:pPr>
            <a:fld id="{4569DCD8-05AC-A541-BEE1-82CF59BF5289}" type="slidenum">
              <a:rPr lang="en-US">
                <a:solidFill>
                  <a:prstClr val="black">
                    <a:tint val="75000"/>
                  </a:prstClr>
                </a:solidFill>
              </a:rPr>
              <a:pPr>
                <a:defRPr/>
              </a:pPr>
              <a:t>323</a:t>
            </a:fld>
            <a:endParaRPr lang="en-US">
              <a:solidFill>
                <a:prstClr val="black">
                  <a:tint val="75000"/>
                </a:prstClr>
              </a:solidFill>
            </a:endParaRPr>
          </a:p>
        </p:txBody>
      </p:sp>
      <p:grpSp>
        <p:nvGrpSpPr>
          <p:cNvPr id="45" name="Group 44"/>
          <p:cNvGrpSpPr/>
          <p:nvPr/>
        </p:nvGrpSpPr>
        <p:grpSpPr>
          <a:xfrm>
            <a:off x="7546493" y="1237988"/>
            <a:ext cx="1835635" cy="692388"/>
            <a:chOff x="7546490" y="1237985"/>
            <a:chExt cx="1835635" cy="692387"/>
          </a:xfrm>
        </p:grpSpPr>
        <p:sp>
          <p:nvSpPr>
            <p:cNvPr id="59" name="Oval 58"/>
            <p:cNvSpPr/>
            <p:nvPr/>
          </p:nvSpPr>
          <p:spPr>
            <a:xfrm>
              <a:off x="7547239" y="1411247"/>
              <a:ext cx="86308" cy="86308"/>
            </a:xfrm>
            <a:prstGeom prst="ellipse">
              <a:avLst/>
            </a:prstGeom>
            <a:solidFill>
              <a:srgbClr val="FF0000"/>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0" name="TextBox 59"/>
            <p:cNvSpPr txBox="1"/>
            <p:nvPr/>
          </p:nvSpPr>
          <p:spPr>
            <a:xfrm>
              <a:off x="7678059" y="1237985"/>
              <a:ext cx="1248996" cy="369332"/>
            </a:xfrm>
            <a:prstGeom prst="rect">
              <a:avLst/>
            </a:prstGeom>
            <a:noFill/>
          </p:spPr>
          <p:txBody>
            <a:bodyPr wrap="none" rtlCol="0">
              <a:spAutoFit/>
            </a:bodyPr>
            <a:lstStyle/>
            <a:p>
              <a:pPr>
                <a:defRPr/>
              </a:pPr>
              <a:r>
                <a:rPr lang="en-US" dirty="0">
                  <a:solidFill>
                    <a:prstClr val="black"/>
                  </a:solidFill>
                  <a:latin typeface="Calibri"/>
                </a:rPr>
                <a:t>New points</a:t>
              </a:r>
            </a:p>
          </p:txBody>
        </p:sp>
        <p:sp>
          <p:nvSpPr>
            <p:cNvPr id="61" name="Oval 60"/>
            <p:cNvSpPr/>
            <p:nvPr/>
          </p:nvSpPr>
          <p:spPr>
            <a:xfrm>
              <a:off x="7546490" y="172983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2" name="TextBox 61"/>
            <p:cNvSpPr txBox="1"/>
            <p:nvPr/>
          </p:nvSpPr>
          <p:spPr>
            <a:xfrm>
              <a:off x="7669738" y="1561040"/>
              <a:ext cx="1712387" cy="369332"/>
            </a:xfrm>
            <a:prstGeom prst="rect">
              <a:avLst/>
            </a:prstGeom>
            <a:noFill/>
          </p:spPr>
          <p:txBody>
            <a:bodyPr wrap="square" rtlCol="0">
              <a:spAutoFit/>
            </a:bodyPr>
            <a:lstStyle/>
            <a:p>
              <a:pPr>
                <a:defRPr/>
              </a:pPr>
              <a:r>
                <a:rPr lang="en-US" dirty="0">
                  <a:solidFill>
                    <a:prstClr val="black"/>
                  </a:solidFill>
                  <a:latin typeface="Calibri"/>
                </a:rPr>
                <a:t>Original points</a:t>
              </a:r>
            </a:p>
          </p:txBody>
        </p:sp>
      </p:grpSp>
      <p:sp>
        <p:nvSpPr>
          <p:cNvPr id="4" name="Espace réservé du pied de page 3">
            <a:extLst>
              <a:ext uri="{FF2B5EF4-FFF2-40B4-BE49-F238E27FC236}">
                <a16:creationId xmlns:a16="http://schemas.microsoft.com/office/drawing/2014/main" id="{A78FD4D0-4D04-4672-BBD5-DCAB52809263}"/>
              </a:ext>
            </a:extLst>
          </p:cNvPr>
          <p:cNvSpPr>
            <a:spLocks noGrp="1"/>
          </p:cNvSpPr>
          <p:nvPr>
            <p:ph type="ftr" sz="quarter" idx="11"/>
          </p:nvPr>
        </p:nvSpPr>
        <p:spPr/>
        <p:txBody>
          <a:bodyPr/>
          <a:lstStyle/>
          <a:p>
            <a:r>
              <a:rPr lang="en-US"/>
              <a:t>Echihabi, Zoumpatianos, Palpanas - VLDB 2021</a:t>
            </a:r>
            <a:endParaRPr lang="en-US" dirty="0"/>
          </a:p>
        </p:txBody>
      </p:sp>
      <p:sp>
        <p:nvSpPr>
          <p:cNvPr id="67" name="Rectangle 66">
            <a:extLst>
              <a:ext uri="{FF2B5EF4-FFF2-40B4-BE49-F238E27FC236}">
                <a16:creationId xmlns:a16="http://schemas.microsoft.com/office/drawing/2014/main" id="{62C6DC72-D97F-4493-BF31-86EFA12C58A8}"/>
              </a:ext>
            </a:extLst>
          </p:cNvPr>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68" name="Rectangle 67">
            <a:extLst>
              <a:ext uri="{FF2B5EF4-FFF2-40B4-BE49-F238E27FC236}">
                <a16:creationId xmlns:a16="http://schemas.microsoft.com/office/drawing/2014/main" id="{19A5F648-5FFD-49E6-8A84-C146A402691C}"/>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69" name="Rounded Rectangle 7">
            <a:extLst>
              <a:ext uri="{FF2B5EF4-FFF2-40B4-BE49-F238E27FC236}">
                <a16:creationId xmlns:a16="http://schemas.microsoft.com/office/drawing/2014/main" id="{0BDFF096-6FF5-4A1F-A0BD-EDF164FD9991}"/>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70" name="Rounded Rectangle 7">
            <a:extLst>
              <a:ext uri="{FF2B5EF4-FFF2-40B4-BE49-F238E27FC236}">
                <a16:creationId xmlns:a16="http://schemas.microsoft.com/office/drawing/2014/main" id="{756D1387-7FE7-4F44-95FA-7E0A932EA036}"/>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81631726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tightnes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9299"/>
            <a:ext cx="9144000" cy="3657600"/>
          </a:xfrm>
          <a:prstGeom prst="rect">
            <a:avLst/>
          </a:prstGeom>
        </p:spPr>
      </p:pic>
      <p:sp>
        <p:nvSpPr>
          <p:cNvPr id="2" name="Title 1"/>
          <p:cNvSpPr>
            <a:spLocks noGrp="1"/>
          </p:cNvSpPr>
          <p:nvPr>
            <p:ph type="title"/>
          </p:nvPr>
        </p:nvSpPr>
        <p:spPr>
          <a:xfrm>
            <a:off x="457200" y="661638"/>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4" name="Slide Number Placeholder 3"/>
          <p:cNvSpPr>
            <a:spLocks noGrp="1"/>
          </p:cNvSpPr>
          <p:nvPr>
            <p:ph type="sldNum" sz="quarter" idx="12"/>
          </p:nvPr>
        </p:nvSpPr>
        <p:spPr>
          <a:xfrm>
            <a:off x="-119619" y="-38145"/>
            <a:ext cx="762000" cy="365760"/>
          </a:xfrm>
        </p:spPr>
        <p:txBody>
          <a:bodyPr/>
          <a:lstStyle/>
          <a:p>
            <a:pPr>
              <a:defRPr/>
            </a:pPr>
            <a:fld id="{4569DCD8-05AC-A541-BEE1-82CF59BF5289}" type="slidenum">
              <a:rPr lang="en-US">
                <a:solidFill>
                  <a:prstClr val="black">
                    <a:tint val="75000"/>
                  </a:prstClr>
                </a:solidFill>
              </a:rPr>
              <a:pPr>
                <a:defRPr/>
              </a:pPr>
              <a:t>324</a:t>
            </a:fld>
            <a:endParaRPr lang="en-US">
              <a:solidFill>
                <a:prstClr val="black">
                  <a:tint val="75000"/>
                </a:prstClr>
              </a:solidFill>
            </a:endParaRPr>
          </a:p>
        </p:txBody>
      </p:sp>
      <p:sp>
        <p:nvSpPr>
          <p:cNvPr id="3" name="TextBox 2"/>
          <p:cNvSpPr txBox="1"/>
          <p:nvPr/>
        </p:nvSpPr>
        <p:spPr>
          <a:xfrm>
            <a:off x="457202" y="1360554"/>
            <a:ext cx="8579852" cy="1538883"/>
          </a:xfrm>
          <a:prstGeom prst="rect">
            <a:avLst/>
          </a:prstGeom>
          <a:noFill/>
        </p:spPr>
        <p:txBody>
          <a:bodyPr wrap="square" rtlCol="0">
            <a:spAutoFit/>
          </a:bodyPr>
          <a:lstStyle/>
          <a:p>
            <a:pPr>
              <a:defRPr/>
            </a:pPr>
            <a:r>
              <a:rPr lang="en-US" i="1" dirty="0">
                <a:solidFill>
                  <a:prstClr val="black"/>
                </a:solidFill>
                <a:latin typeface="Calibri"/>
              </a:rPr>
              <a:t>Using all datasets of size 256 (100 queries for each dens. method), we measured the:</a:t>
            </a:r>
          </a:p>
          <a:p>
            <a:pPr marL="285744" indent="-285744">
              <a:buFont typeface="Arial"/>
              <a:buChar char="•"/>
              <a:defRPr/>
            </a:pPr>
            <a:r>
              <a:rPr lang="en-US" b="1" i="1" dirty="0">
                <a:solidFill>
                  <a:prstClr val="black"/>
                </a:solidFill>
                <a:latin typeface="Calibri"/>
              </a:rPr>
              <a:t>1-TLB: Summarization Error</a:t>
            </a:r>
            <a:r>
              <a:rPr lang="en-US" i="1" dirty="0">
                <a:solidFill>
                  <a:prstClr val="black"/>
                </a:solidFill>
                <a:latin typeface="Calibri"/>
              </a:rPr>
              <a:t> (0: perfect bound, 1: worst possible bound)</a:t>
            </a:r>
          </a:p>
          <a:p>
            <a:pPr marL="285744" indent="-285744">
              <a:buFont typeface="Arial"/>
              <a:buChar char="•"/>
              <a:defRPr/>
            </a:pPr>
            <a:r>
              <a:rPr lang="en-US" b="1" i="1" dirty="0">
                <a:solidFill>
                  <a:prstClr val="black"/>
                </a:solidFill>
                <a:latin typeface="Calibri"/>
              </a:rPr>
              <a:t>Minimum Effort </a:t>
            </a:r>
            <a:r>
              <a:rPr lang="en-US" i="1" dirty="0">
                <a:solidFill>
                  <a:prstClr val="black"/>
                </a:solidFill>
                <a:latin typeface="Calibri"/>
              </a:rPr>
              <a:t>for a set of summarizations using 8 – 64 bytes.</a:t>
            </a:r>
          </a:p>
          <a:p>
            <a:pPr algn="ctr">
              <a:defRPr/>
            </a:pPr>
            <a:endParaRPr lang="en-US" sz="400" b="1" i="1" dirty="0">
              <a:solidFill>
                <a:prstClr val="black"/>
              </a:solidFill>
              <a:latin typeface="Calibri"/>
            </a:endParaRPr>
          </a:p>
          <a:p>
            <a:pPr algn="ctr">
              <a:defRPr/>
            </a:pPr>
            <a:r>
              <a:rPr lang="en-US" b="1" i="1" dirty="0">
                <a:solidFill>
                  <a:srgbClr val="FF0000"/>
                </a:solidFill>
                <a:latin typeface="Calibri"/>
              </a:rPr>
              <a:t>Normalized over SAX-64 </a:t>
            </a:r>
          </a:p>
          <a:p>
            <a:pPr>
              <a:defRPr/>
            </a:pPr>
            <a:endParaRPr lang="en-US" i="1" dirty="0">
              <a:solidFill>
                <a:prstClr val="black"/>
              </a:solidFill>
              <a:latin typeface="Calibri"/>
            </a:endParaRPr>
          </a:p>
        </p:txBody>
      </p:sp>
      <p:sp>
        <p:nvSpPr>
          <p:cNvPr id="5" name="Espace réservé du pied de page 4">
            <a:extLst>
              <a:ext uri="{FF2B5EF4-FFF2-40B4-BE49-F238E27FC236}">
                <a16:creationId xmlns:a16="http://schemas.microsoft.com/office/drawing/2014/main" id="{067652B3-3848-4260-B694-407167948470}"/>
              </a:ext>
            </a:extLst>
          </p:cNvPr>
          <p:cNvSpPr>
            <a:spLocks noGrp="1"/>
          </p:cNvSpPr>
          <p:nvPr>
            <p:ph type="ftr" sz="quarter" idx="11"/>
          </p:nvPr>
        </p:nvSpPr>
        <p:spPr/>
        <p:txBody>
          <a:bodyPr/>
          <a:lstStyle/>
          <a:p>
            <a:r>
              <a:rPr lang="en-US"/>
              <a:t>Echihabi, Zoumpatianos, Palpanas - VLDB 2021</a:t>
            </a:r>
            <a:endParaRPr lang="en-US" dirty="0"/>
          </a:p>
        </p:txBody>
      </p:sp>
      <p:sp>
        <p:nvSpPr>
          <p:cNvPr id="12" name="Rectangle 11">
            <a:extLst>
              <a:ext uri="{FF2B5EF4-FFF2-40B4-BE49-F238E27FC236}">
                <a16:creationId xmlns:a16="http://schemas.microsoft.com/office/drawing/2014/main" id="{CF40DDEB-FB9D-48BD-A26C-4679FF1F45B6}"/>
              </a:ext>
            </a:extLst>
          </p:cNvPr>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13" name="Rectangle 12">
            <a:extLst>
              <a:ext uri="{FF2B5EF4-FFF2-40B4-BE49-F238E27FC236}">
                <a16:creationId xmlns:a16="http://schemas.microsoft.com/office/drawing/2014/main" id="{1ED49CD4-CAAD-43B1-B8D0-28920DC04167}"/>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14" name="Rounded Rectangle 7">
            <a:extLst>
              <a:ext uri="{FF2B5EF4-FFF2-40B4-BE49-F238E27FC236}">
                <a16:creationId xmlns:a16="http://schemas.microsoft.com/office/drawing/2014/main" id="{B892C3C3-7009-413D-8E28-F3455E6D2E8B}"/>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5" name="Rounded Rectangle 7">
            <a:extLst>
              <a:ext uri="{FF2B5EF4-FFF2-40B4-BE49-F238E27FC236}">
                <a16:creationId xmlns:a16="http://schemas.microsoft.com/office/drawing/2014/main" id="{884F03C2-7E49-4FB8-B2E6-1E3FD8D109E3}"/>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82033228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1204448"/>
            <a:ext cx="9144000" cy="923330"/>
          </a:xfrm>
          <a:prstGeom prst="rect">
            <a:avLst/>
          </a:prstGeom>
          <a:noFill/>
        </p:spPr>
        <p:txBody>
          <a:bodyPr wrap="square" rtlCol="0">
            <a:spAutoFit/>
          </a:bodyPr>
          <a:lstStyle/>
          <a:p>
            <a:pPr algn="ctr">
              <a:defRPr/>
            </a:pPr>
            <a:r>
              <a:rPr lang="en-US" dirty="0">
                <a:solidFill>
                  <a:prstClr val="black"/>
                </a:solidFill>
                <a:latin typeface="Gill Sans"/>
                <a:cs typeface="Gill Sans"/>
              </a:rPr>
              <a:t>For</a:t>
            </a:r>
            <a:r>
              <a:rPr lang="en-US" b="1" dirty="0">
                <a:solidFill>
                  <a:prstClr val="black"/>
                </a:solidFill>
                <a:latin typeface="Gill Sans"/>
                <a:cs typeface="Gill Sans"/>
              </a:rPr>
              <a:t> </a:t>
            </a:r>
            <a:r>
              <a:rPr lang="en-US" b="1" dirty="0" err="1">
                <a:solidFill>
                  <a:prstClr val="black"/>
                </a:solidFill>
                <a:latin typeface="Gill Sans"/>
                <a:cs typeface="Gill Sans"/>
              </a:rPr>
              <a:t>equi</a:t>
            </a:r>
            <a:r>
              <a:rPr lang="en-US" b="1" dirty="0">
                <a:solidFill>
                  <a:prstClr val="black"/>
                </a:solidFill>
                <a:latin typeface="Gill Sans"/>
                <a:cs typeface="Gill Sans"/>
              </a:rPr>
              <a:t>-densification </a:t>
            </a:r>
          </a:p>
          <a:p>
            <a:pPr algn="ctr">
              <a:defRPr/>
            </a:pPr>
            <a:r>
              <a:rPr lang="en-US" b="1" dirty="0">
                <a:solidFill>
                  <a:prstClr val="black"/>
                </a:solidFill>
                <a:latin typeface="Gill Sans"/>
                <a:cs typeface="Gill Sans"/>
              </a:rPr>
              <a:t>normalized Effort</a:t>
            </a:r>
            <a:r>
              <a:rPr lang="en-US" dirty="0">
                <a:solidFill>
                  <a:prstClr val="black"/>
                </a:solidFill>
                <a:latin typeface="Gill Sans"/>
                <a:cs typeface="Gill Sans"/>
              </a:rPr>
              <a:t> is closer to the </a:t>
            </a:r>
            <a:r>
              <a:rPr lang="en-US" b="1" dirty="0">
                <a:solidFill>
                  <a:prstClr val="black"/>
                </a:solidFill>
                <a:latin typeface="Gill Sans"/>
                <a:cs typeface="Gill Sans"/>
              </a:rPr>
              <a:t>normalized Summarization Error</a:t>
            </a:r>
          </a:p>
          <a:p>
            <a:pPr algn="ctr">
              <a:defRPr/>
            </a:pPr>
            <a:r>
              <a:rPr lang="en-US" b="1" dirty="0">
                <a:solidFill>
                  <a:srgbClr val="FF0000"/>
                </a:solidFill>
                <a:latin typeface="Gill Sans"/>
                <a:cs typeface="Gill Sans"/>
              </a:rPr>
              <a:t>The worse a summarization the bigger effort it does</a:t>
            </a:r>
          </a:p>
        </p:txBody>
      </p:sp>
      <p:pic>
        <p:nvPicPr>
          <p:cNvPr id="9" name="Picture 8" descr="tightn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8299"/>
            <a:ext cx="9144000" cy="3657600"/>
          </a:xfrm>
          <a:prstGeom prst="rect">
            <a:avLst/>
          </a:prstGeom>
        </p:spPr>
      </p:pic>
      <p:sp>
        <p:nvSpPr>
          <p:cNvPr id="5" name="Rectangle 4"/>
          <p:cNvSpPr/>
          <p:nvPr/>
        </p:nvSpPr>
        <p:spPr>
          <a:xfrm>
            <a:off x="552354"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0" name="Rectangle 9"/>
          <p:cNvSpPr/>
          <p:nvPr/>
        </p:nvSpPr>
        <p:spPr>
          <a:xfrm>
            <a:off x="1045406" y="306076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1" name="Rectangle 10"/>
          <p:cNvSpPr/>
          <p:nvPr/>
        </p:nvSpPr>
        <p:spPr>
          <a:xfrm>
            <a:off x="1546965"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2" name="Rectangle 11"/>
          <p:cNvSpPr/>
          <p:nvPr/>
        </p:nvSpPr>
        <p:spPr>
          <a:xfrm>
            <a:off x="2643174"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3" name="Rectangle 12"/>
          <p:cNvSpPr/>
          <p:nvPr/>
        </p:nvSpPr>
        <p:spPr>
          <a:xfrm>
            <a:off x="3136226" y="304679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4" name="Rectangle 13"/>
          <p:cNvSpPr/>
          <p:nvPr/>
        </p:nvSpPr>
        <p:spPr>
          <a:xfrm>
            <a:off x="3637786"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5" name="Rectangle 14"/>
          <p:cNvSpPr/>
          <p:nvPr/>
        </p:nvSpPr>
        <p:spPr>
          <a:xfrm>
            <a:off x="4096086" y="304679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6" name="Rectangle 15"/>
          <p:cNvSpPr/>
          <p:nvPr/>
        </p:nvSpPr>
        <p:spPr>
          <a:xfrm>
            <a:off x="4760733"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7" name="Rectangle 16"/>
          <p:cNvSpPr/>
          <p:nvPr/>
        </p:nvSpPr>
        <p:spPr>
          <a:xfrm>
            <a:off x="5253785" y="306076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8" name="Rectangle 17"/>
          <p:cNvSpPr/>
          <p:nvPr/>
        </p:nvSpPr>
        <p:spPr>
          <a:xfrm>
            <a:off x="5755344"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9" name="Rectangle 18"/>
          <p:cNvSpPr/>
          <p:nvPr/>
        </p:nvSpPr>
        <p:spPr>
          <a:xfrm>
            <a:off x="6213645" y="306076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0" name="Rectangle 19"/>
          <p:cNvSpPr/>
          <p:nvPr/>
        </p:nvSpPr>
        <p:spPr>
          <a:xfrm>
            <a:off x="6878292" y="304799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1" name="Rectangle 20"/>
          <p:cNvSpPr/>
          <p:nvPr/>
        </p:nvSpPr>
        <p:spPr>
          <a:xfrm>
            <a:off x="7371344"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2" name="Rectangle 21"/>
          <p:cNvSpPr/>
          <p:nvPr/>
        </p:nvSpPr>
        <p:spPr>
          <a:xfrm>
            <a:off x="7872902" y="304799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3" name="Rectangle 22"/>
          <p:cNvSpPr/>
          <p:nvPr/>
        </p:nvSpPr>
        <p:spPr>
          <a:xfrm>
            <a:off x="8331204"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8" name="Rectangle 27"/>
          <p:cNvSpPr/>
          <p:nvPr/>
        </p:nvSpPr>
        <p:spPr>
          <a:xfrm>
            <a:off x="552354"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9" name="Rectangle 28"/>
          <p:cNvSpPr/>
          <p:nvPr/>
        </p:nvSpPr>
        <p:spPr>
          <a:xfrm>
            <a:off x="1045406" y="400189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0" name="Rectangle 29"/>
          <p:cNvSpPr/>
          <p:nvPr/>
        </p:nvSpPr>
        <p:spPr>
          <a:xfrm>
            <a:off x="1546965"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1" name="Rectangle 30"/>
          <p:cNvSpPr/>
          <p:nvPr/>
        </p:nvSpPr>
        <p:spPr>
          <a:xfrm>
            <a:off x="2643174"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2" name="Rectangle 31"/>
          <p:cNvSpPr/>
          <p:nvPr/>
        </p:nvSpPr>
        <p:spPr>
          <a:xfrm>
            <a:off x="3136226" y="3987928"/>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3" name="Rectangle 32"/>
          <p:cNvSpPr/>
          <p:nvPr/>
        </p:nvSpPr>
        <p:spPr>
          <a:xfrm>
            <a:off x="3637786"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4" name="Rectangle 33"/>
          <p:cNvSpPr/>
          <p:nvPr/>
        </p:nvSpPr>
        <p:spPr>
          <a:xfrm>
            <a:off x="4096086" y="3987928"/>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5" name="Rectangle 34"/>
          <p:cNvSpPr/>
          <p:nvPr/>
        </p:nvSpPr>
        <p:spPr>
          <a:xfrm>
            <a:off x="4760733"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6" name="Rectangle 35"/>
          <p:cNvSpPr/>
          <p:nvPr/>
        </p:nvSpPr>
        <p:spPr>
          <a:xfrm>
            <a:off x="5253785" y="400189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7" name="Rectangle 36"/>
          <p:cNvSpPr/>
          <p:nvPr/>
        </p:nvSpPr>
        <p:spPr>
          <a:xfrm>
            <a:off x="5755344"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8" name="Rectangle 37"/>
          <p:cNvSpPr/>
          <p:nvPr/>
        </p:nvSpPr>
        <p:spPr>
          <a:xfrm>
            <a:off x="6213645" y="400189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9" name="Rectangle 38"/>
          <p:cNvSpPr/>
          <p:nvPr/>
        </p:nvSpPr>
        <p:spPr>
          <a:xfrm>
            <a:off x="6878292" y="398913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0" name="Rectangle 39"/>
          <p:cNvSpPr/>
          <p:nvPr/>
        </p:nvSpPr>
        <p:spPr>
          <a:xfrm>
            <a:off x="7371344"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1" name="Rectangle 40"/>
          <p:cNvSpPr/>
          <p:nvPr/>
        </p:nvSpPr>
        <p:spPr>
          <a:xfrm>
            <a:off x="7872902" y="398913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2" name="Rectangle 41"/>
          <p:cNvSpPr/>
          <p:nvPr/>
        </p:nvSpPr>
        <p:spPr>
          <a:xfrm>
            <a:off x="8331204"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3" name="Rectangle 42"/>
          <p:cNvSpPr/>
          <p:nvPr/>
        </p:nvSpPr>
        <p:spPr>
          <a:xfrm>
            <a:off x="565722"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4" name="Rectangle 43"/>
          <p:cNvSpPr/>
          <p:nvPr/>
        </p:nvSpPr>
        <p:spPr>
          <a:xfrm>
            <a:off x="1058774" y="495105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5" name="Rectangle 44"/>
          <p:cNvSpPr/>
          <p:nvPr/>
        </p:nvSpPr>
        <p:spPr>
          <a:xfrm>
            <a:off x="1560333"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6" name="Rectangle 45"/>
          <p:cNvSpPr/>
          <p:nvPr/>
        </p:nvSpPr>
        <p:spPr>
          <a:xfrm>
            <a:off x="2656542"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7" name="Rectangle 46"/>
          <p:cNvSpPr/>
          <p:nvPr/>
        </p:nvSpPr>
        <p:spPr>
          <a:xfrm>
            <a:off x="3149594" y="493708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8" name="Rectangle 47"/>
          <p:cNvSpPr/>
          <p:nvPr/>
        </p:nvSpPr>
        <p:spPr>
          <a:xfrm>
            <a:off x="3651154"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9" name="Rectangle 48"/>
          <p:cNvSpPr/>
          <p:nvPr/>
        </p:nvSpPr>
        <p:spPr>
          <a:xfrm>
            <a:off x="4109454" y="493708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0" name="Rectangle 49"/>
          <p:cNvSpPr/>
          <p:nvPr/>
        </p:nvSpPr>
        <p:spPr>
          <a:xfrm>
            <a:off x="4774101"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1" name="Rectangle 50"/>
          <p:cNvSpPr/>
          <p:nvPr/>
        </p:nvSpPr>
        <p:spPr>
          <a:xfrm>
            <a:off x="5267153" y="495105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2" name="Rectangle 51"/>
          <p:cNvSpPr/>
          <p:nvPr/>
        </p:nvSpPr>
        <p:spPr>
          <a:xfrm>
            <a:off x="5768712"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3" name="Rectangle 52"/>
          <p:cNvSpPr/>
          <p:nvPr/>
        </p:nvSpPr>
        <p:spPr>
          <a:xfrm>
            <a:off x="6227013" y="495105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4" name="Rectangle 53"/>
          <p:cNvSpPr/>
          <p:nvPr/>
        </p:nvSpPr>
        <p:spPr>
          <a:xfrm>
            <a:off x="6891660" y="4938292"/>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5" name="Rectangle 54"/>
          <p:cNvSpPr/>
          <p:nvPr/>
        </p:nvSpPr>
        <p:spPr>
          <a:xfrm>
            <a:off x="7384712"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6" name="Rectangle 55"/>
          <p:cNvSpPr/>
          <p:nvPr/>
        </p:nvSpPr>
        <p:spPr>
          <a:xfrm>
            <a:off x="7886270" y="4938292"/>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7" name="Rectangle 56"/>
          <p:cNvSpPr/>
          <p:nvPr/>
        </p:nvSpPr>
        <p:spPr>
          <a:xfrm>
            <a:off x="8344572"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8" name="Title 1"/>
          <p:cNvSpPr>
            <a:spLocks noGrp="1"/>
          </p:cNvSpPr>
          <p:nvPr>
            <p:ph type="title"/>
          </p:nvPr>
        </p:nvSpPr>
        <p:spPr>
          <a:xfrm>
            <a:off x="457200" y="623782"/>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2" name="Slide Number Placeholder 1"/>
          <p:cNvSpPr>
            <a:spLocks noGrp="1"/>
          </p:cNvSpPr>
          <p:nvPr>
            <p:ph type="sldNum" sz="quarter" idx="12"/>
          </p:nvPr>
        </p:nvSpPr>
        <p:spPr>
          <a:xfrm>
            <a:off x="-119619" y="-38145"/>
            <a:ext cx="762000" cy="365760"/>
          </a:xfrm>
        </p:spPr>
        <p:txBody>
          <a:bodyPr/>
          <a:lstStyle/>
          <a:p>
            <a:pPr>
              <a:defRPr/>
            </a:pPr>
            <a:fld id="{4569DCD8-05AC-A541-BEE1-82CF59BF5289}" type="slidenum">
              <a:rPr lang="en-US">
                <a:solidFill>
                  <a:prstClr val="black">
                    <a:tint val="75000"/>
                  </a:prstClr>
                </a:solidFill>
              </a:rPr>
              <a:pPr>
                <a:defRPr/>
              </a:pPr>
              <a:t>325</a:t>
            </a:fld>
            <a:endParaRPr lang="en-US">
              <a:solidFill>
                <a:prstClr val="black">
                  <a:tint val="75000"/>
                </a:prstClr>
              </a:solidFill>
            </a:endParaRPr>
          </a:p>
        </p:txBody>
      </p:sp>
      <p:sp>
        <p:nvSpPr>
          <p:cNvPr id="4" name="Espace réservé du pied de page 3">
            <a:extLst>
              <a:ext uri="{FF2B5EF4-FFF2-40B4-BE49-F238E27FC236}">
                <a16:creationId xmlns:a16="http://schemas.microsoft.com/office/drawing/2014/main" id="{C9811A40-8AA7-45F4-B9A8-10B7CF9315BF}"/>
              </a:ext>
            </a:extLst>
          </p:cNvPr>
          <p:cNvSpPr>
            <a:spLocks noGrp="1"/>
          </p:cNvSpPr>
          <p:nvPr>
            <p:ph type="ftr" sz="quarter" idx="11"/>
          </p:nvPr>
        </p:nvSpPr>
        <p:spPr/>
        <p:txBody>
          <a:bodyPr/>
          <a:lstStyle/>
          <a:p>
            <a:r>
              <a:rPr lang="en-US"/>
              <a:t>Echihabi, Zoumpatianos, Palpanas - VLDB 2021</a:t>
            </a:r>
            <a:endParaRPr lang="en-US" dirty="0"/>
          </a:p>
        </p:txBody>
      </p:sp>
      <p:sp>
        <p:nvSpPr>
          <p:cNvPr id="63" name="Rectangle 62">
            <a:extLst>
              <a:ext uri="{FF2B5EF4-FFF2-40B4-BE49-F238E27FC236}">
                <a16:creationId xmlns:a16="http://schemas.microsoft.com/office/drawing/2014/main" id="{52F150C4-E404-4B5F-B23B-323F9B9F1AC9}"/>
              </a:ext>
            </a:extLst>
          </p:cNvPr>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64" name="Rectangle 63">
            <a:extLst>
              <a:ext uri="{FF2B5EF4-FFF2-40B4-BE49-F238E27FC236}">
                <a16:creationId xmlns:a16="http://schemas.microsoft.com/office/drawing/2014/main" id="{C6077705-4270-49E7-AF07-8C1A8247D0AC}"/>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65" name="Rounded Rectangle 7">
            <a:extLst>
              <a:ext uri="{FF2B5EF4-FFF2-40B4-BE49-F238E27FC236}">
                <a16:creationId xmlns:a16="http://schemas.microsoft.com/office/drawing/2014/main" id="{B9FB0C35-856F-4B65-874D-6EB3FDC96DCA}"/>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66" name="Rounded Rectangle 7">
            <a:extLst>
              <a:ext uri="{FF2B5EF4-FFF2-40B4-BE49-F238E27FC236}">
                <a16:creationId xmlns:a16="http://schemas.microsoft.com/office/drawing/2014/main" id="{69E97F0F-E40C-45E5-B0AF-C956369DDBD6}"/>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4780267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7" name="Slide Number Placeholder 6"/>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326</a:t>
            </a:fld>
            <a:endParaRPr lang="en-US">
              <a:solidFill>
                <a:prstClr val="black">
                  <a:tint val="75000"/>
                </a:prstClr>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79566" y="2123319"/>
            <a:ext cx="1082243" cy="768919"/>
          </a:xfrm>
          <a:prstGeom prst="rect">
            <a:avLst/>
          </a:prstGeom>
        </p:spPr>
      </p:pic>
      <p:sp>
        <p:nvSpPr>
          <p:cNvPr id="4" name="Rectangle 3"/>
          <p:cNvSpPr/>
          <p:nvPr/>
        </p:nvSpPr>
        <p:spPr>
          <a:xfrm>
            <a:off x="1865010" y="2010014"/>
            <a:ext cx="7024993" cy="1015663"/>
          </a:xfrm>
          <a:prstGeom prst="rect">
            <a:avLst/>
          </a:prstGeom>
        </p:spPr>
        <p:txBody>
          <a:bodyPr wrap="square">
            <a:spAutoFit/>
          </a:bodyPr>
          <a:lstStyle/>
          <a:p>
            <a:pPr defTabSz="457189">
              <a:defRPr/>
            </a:pPr>
            <a:r>
              <a:rPr lang="en-US" sz="2000" b="1" dirty="0">
                <a:solidFill>
                  <a:prstClr val="black"/>
                </a:solidFill>
                <a:latin typeface="Gill Sans"/>
                <a:cs typeface="Gill Sans"/>
              </a:rPr>
              <a:t>Theoretical background</a:t>
            </a:r>
          </a:p>
          <a:p>
            <a:pPr defTabSz="457189">
              <a:defRPr/>
            </a:pPr>
            <a:r>
              <a:rPr lang="en-US" sz="2000" dirty="0">
                <a:solidFill>
                  <a:prstClr val="black"/>
                </a:solidFill>
                <a:latin typeface="Gill Sans"/>
                <a:cs typeface="Gill Sans"/>
              </a:rPr>
              <a:t>Methodology for characterizing </a:t>
            </a:r>
          </a:p>
          <a:p>
            <a:pPr defTabSz="457189">
              <a:defRPr/>
            </a:pPr>
            <a:r>
              <a:rPr lang="en-US" sz="2000" dirty="0">
                <a:solidFill>
                  <a:prstClr val="black"/>
                </a:solidFill>
                <a:latin typeface="Gill Sans"/>
                <a:cs typeface="Gill Sans"/>
              </a:rPr>
              <a:t>NN queries for data series indexes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792" y="3478058"/>
            <a:ext cx="1027016" cy="833595"/>
          </a:xfrm>
          <a:prstGeom prst="rect">
            <a:avLst/>
          </a:prstGeom>
        </p:spPr>
      </p:pic>
      <p:sp>
        <p:nvSpPr>
          <p:cNvPr id="6" name="Rectangle 5"/>
          <p:cNvSpPr/>
          <p:nvPr/>
        </p:nvSpPr>
        <p:spPr>
          <a:xfrm>
            <a:off x="1865010" y="3360571"/>
            <a:ext cx="7246353" cy="1015663"/>
          </a:xfrm>
          <a:prstGeom prst="rect">
            <a:avLst/>
          </a:prstGeom>
        </p:spPr>
        <p:txBody>
          <a:bodyPr wrap="square">
            <a:spAutoFit/>
          </a:bodyPr>
          <a:lstStyle/>
          <a:p>
            <a:pPr defTabSz="457189">
              <a:defRPr/>
            </a:pPr>
            <a:r>
              <a:rPr lang="en-US" sz="2000" b="1" dirty="0">
                <a:solidFill>
                  <a:prstClr val="black"/>
                </a:solidFill>
                <a:latin typeface="Gill Sans"/>
                <a:cs typeface="Gill Sans"/>
              </a:rPr>
              <a:t>Nearest neighbor query workload generator</a:t>
            </a:r>
            <a:r>
              <a:rPr lang="en-US" sz="2000" dirty="0">
                <a:solidFill>
                  <a:prstClr val="black"/>
                </a:solidFill>
                <a:latin typeface="Gill Sans"/>
                <a:cs typeface="Gill Sans"/>
              </a:rPr>
              <a:t> </a:t>
            </a:r>
          </a:p>
          <a:p>
            <a:pPr defTabSz="457189">
              <a:defRPr/>
            </a:pPr>
            <a:r>
              <a:rPr lang="en-US" sz="2000" dirty="0">
                <a:solidFill>
                  <a:prstClr val="black"/>
                </a:solidFill>
                <a:latin typeface="Gill Sans"/>
                <a:cs typeface="Gill Sans"/>
              </a:rPr>
              <a:t>Designed to stress-test data series indexes </a:t>
            </a:r>
          </a:p>
          <a:p>
            <a:pPr defTabSz="457189">
              <a:defRPr/>
            </a:pPr>
            <a:r>
              <a:rPr lang="en-US" sz="2000" dirty="0">
                <a:solidFill>
                  <a:prstClr val="black"/>
                </a:solidFill>
                <a:latin typeface="Gill Sans"/>
                <a:cs typeface="Gill Sans"/>
              </a:rPr>
              <a:t>at varying levels of difficulty</a:t>
            </a:r>
          </a:p>
        </p:txBody>
      </p:sp>
      <p:sp>
        <p:nvSpPr>
          <p:cNvPr id="13" name="Rectangle 12">
            <a:extLst>
              <a:ext uri="{FF2B5EF4-FFF2-40B4-BE49-F238E27FC236}">
                <a16:creationId xmlns:a16="http://schemas.microsoft.com/office/drawing/2014/main" id="{53F2E06C-A0B6-41CF-83B4-116BC9D92FC4}"/>
              </a:ext>
            </a:extLst>
          </p:cNvPr>
          <p:cNvSpPr/>
          <p:nvPr/>
        </p:nvSpPr>
        <p:spPr>
          <a:xfrm>
            <a:off x="457203" y="1475065"/>
            <a:ext cx="7024993" cy="461665"/>
          </a:xfrm>
          <a:prstGeom prst="rect">
            <a:avLst/>
          </a:prstGeom>
        </p:spPr>
        <p:txBody>
          <a:bodyPr wrap="square">
            <a:spAutoFit/>
          </a:bodyPr>
          <a:lstStyle/>
          <a:p>
            <a:pPr defTabSz="457189">
              <a:defRPr/>
            </a:pPr>
            <a:r>
              <a:rPr lang="en-US" sz="2400" b="1" dirty="0">
                <a:solidFill>
                  <a:prstClr val="black"/>
                </a:solidFill>
                <a:latin typeface="Gill Sans"/>
                <a:cs typeface="Gill Sans"/>
              </a:rPr>
              <a:t>Pros:</a:t>
            </a:r>
            <a:endParaRPr lang="en-US" sz="2400" dirty="0">
              <a:solidFill>
                <a:prstClr val="black"/>
              </a:solidFill>
              <a:latin typeface="Gill Sans"/>
              <a:cs typeface="Gill Sans"/>
            </a:endParaRPr>
          </a:p>
        </p:txBody>
      </p:sp>
      <p:sp>
        <p:nvSpPr>
          <p:cNvPr id="15" name="Rectangle 14">
            <a:extLst>
              <a:ext uri="{FF2B5EF4-FFF2-40B4-BE49-F238E27FC236}">
                <a16:creationId xmlns:a16="http://schemas.microsoft.com/office/drawing/2014/main" id="{A5BAB1B5-E95B-4E5A-9B6A-E8B52D2ECA38}"/>
              </a:ext>
            </a:extLst>
          </p:cNvPr>
          <p:cNvSpPr/>
          <p:nvPr/>
        </p:nvSpPr>
        <p:spPr>
          <a:xfrm>
            <a:off x="1865010" y="5491797"/>
            <a:ext cx="7024993" cy="707886"/>
          </a:xfrm>
          <a:prstGeom prst="rect">
            <a:avLst/>
          </a:prstGeom>
        </p:spPr>
        <p:txBody>
          <a:bodyPr wrap="square">
            <a:spAutoFit/>
          </a:bodyPr>
          <a:lstStyle/>
          <a:p>
            <a:pPr defTabSz="457189">
              <a:defRPr/>
            </a:pPr>
            <a:r>
              <a:rPr lang="en-US" sz="2000" b="1" dirty="0">
                <a:solidFill>
                  <a:prstClr val="black"/>
                </a:solidFill>
                <a:latin typeface="Gill Sans"/>
                <a:cs typeface="Gill Sans"/>
              </a:rPr>
              <a:t>Time complexity</a:t>
            </a:r>
          </a:p>
          <a:p>
            <a:pPr defTabSz="457189">
              <a:defRPr/>
            </a:pPr>
            <a:r>
              <a:rPr lang="en-US" sz="2000" dirty="0">
                <a:solidFill>
                  <a:prstClr val="black"/>
                </a:solidFill>
                <a:latin typeface="Gill Sans"/>
                <a:cs typeface="Gill Sans"/>
              </a:rPr>
              <a:t>Need new approach to scale to very large datasets</a:t>
            </a:r>
          </a:p>
        </p:txBody>
      </p:sp>
      <p:sp>
        <p:nvSpPr>
          <p:cNvPr id="16" name="Rectangle 15">
            <a:extLst>
              <a:ext uri="{FF2B5EF4-FFF2-40B4-BE49-F238E27FC236}">
                <a16:creationId xmlns:a16="http://schemas.microsoft.com/office/drawing/2014/main" id="{16A9BE3F-2F52-4FE4-BA52-207E4A3D4720}"/>
              </a:ext>
            </a:extLst>
          </p:cNvPr>
          <p:cNvSpPr/>
          <p:nvPr/>
        </p:nvSpPr>
        <p:spPr>
          <a:xfrm>
            <a:off x="457203" y="4956850"/>
            <a:ext cx="7024993" cy="461665"/>
          </a:xfrm>
          <a:prstGeom prst="rect">
            <a:avLst/>
          </a:prstGeom>
        </p:spPr>
        <p:txBody>
          <a:bodyPr wrap="square">
            <a:spAutoFit/>
          </a:bodyPr>
          <a:lstStyle/>
          <a:p>
            <a:pPr defTabSz="457189">
              <a:defRPr/>
            </a:pPr>
            <a:r>
              <a:rPr lang="en-US" sz="2400" b="1" dirty="0">
                <a:solidFill>
                  <a:prstClr val="black"/>
                </a:solidFill>
                <a:latin typeface="Gill Sans"/>
                <a:cs typeface="Gill Sans"/>
              </a:rPr>
              <a:t>Cons:</a:t>
            </a:r>
            <a:endParaRPr lang="en-US" sz="2400" dirty="0">
              <a:solidFill>
                <a:prstClr val="black"/>
              </a:solidFill>
              <a:latin typeface="Gill Sans"/>
              <a:cs typeface="Gill Sans"/>
            </a:endParaRPr>
          </a:p>
        </p:txBody>
      </p:sp>
      <p:pic>
        <p:nvPicPr>
          <p:cNvPr id="11" name="Picture 10" descr="A close up of a clock&#10;&#10;Description automatically generated">
            <a:extLst>
              <a:ext uri="{FF2B5EF4-FFF2-40B4-BE49-F238E27FC236}">
                <a16:creationId xmlns:a16="http://schemas.microsoft.com/office/drawing/2014/main" id="{7D6EA8A8-63AB-44C0-B704-BCEC8EA13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95" y="5418515"/>
            <a:ext cx="935039" cy="825495"/>
          </a:xfrm>
          <a:prstGeom prst="rect">
            <a:avLst/>
          </a:prstGeom>
        </p:spPr>
      </p:pic>
      <p:sp>
        <p:nvSpPr>
          <p:cNvPr id="8" name="Espace réservé du pied de page 7">
            <a:extLst>
              <a:ext uri="{FF2B5EF4-FFF2-40B4-BE49-F238E27FC236}">
                <a16:creationId xmlns:a16="http://schemas.microsoft.com/office/drawing/2014/main" id="{65082AAD-31CE-4692-AE65-A09279155535}"/>
              </a:ext>
            </a:extLst>
          </p:cNvPr>
          <p:cNvSpPr>
            <a:spLocks noGrp="1"/>
          </p:cNvSpPr>
          <p:nvPr>
            <p:ph type="ftr" sz="quarter" idx="11"/>
          </p:nvPr>
        </p:nvSpPr>
        <p:spPr/>
        <p:txBody>
          <a:bodyPr/>
          <a:lstStyle/>
          <a:p>
            <a:r>
              <a:rPr lang="en-US"/>
              <a:t>Echihabi, Zoumpatianos, Palpanas - VLDB 2021</a:t>
            </a:r>
            <a:endParaRPr lang="en-US" dirty="0"/>
          </a:p>
        </p:txBody>
      </p:sp>
      <p:sp>
        <p:nvSpPr>
          <p:cNvPr id="20" name="Rectangle 19">
            <a:extLst>
              <a:ext uri="{FF2B5EF4-FFF2-40B4-BE49-F238E27FC236}">
                <a16:creationId xmlns:a16="http://schemas.microsoft.com/office/drawing/2014/main" id="{2F094D74-2BFA-4958-9A73-DBEBD41E4073}"/>
              </a:ext>
            </a:extLst>
          </p:cNvPr>
          <p:cNvSpPr/>
          <p:nvPr/>
        </p:nvSpPr>
        <p:spPr>
          <a:xfrm>
            <a:off x="7732787" y="278111"/>
            <a:ext cx="1297927" cy="936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21" name="Rectangle 20">
            <a:extLst>
              <a:ext uri="{FF2B5EF4-FFF2-40B4-BE49-F238E27FC236}">
                <a16:creationId xmlns:a16="http://schemas.microsoft.com/office/drawing/2014/main" id="{0CEEE1CA-6D65-43F3-AC83-4FF5842D30D0}"/>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22" name="Rounded Rectangle 7">
            <a:extLst>
              <a:ext uri="{FF2B5EF4-FFF2-40B4-BE49-F238E27FC236}">
                <a16:creationId xmlns:a16="http://schemas.microsoft.com/office/drawing/2014/main" id="{3C676D22-7A99-45B0-9AF1-C7FAAB6A970B}"/>
              </a:ext>
            </a:extLst>
          </p:cNvPr>
          <p:cNvSpPr/>
          <p:nvPr/>
        </p:nvSpPr>
        <p:spPr>
          <a:xfrm>
            <a:off x="7784376" y="355558"/>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ZoumbatianosKDD’15</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23" name="Rounded Rectangle 7">
            <a:extLst>
              <a:ext uri="{FF2B5EF4-FFF2-40B4-BE49-F238E27FC236}">
                <a16:creationId xmlns:a16="http://schemas.microsoft.com/office/drawing/2014/main" id="{9EAC0466-A7D0-480A-8055-8B5D076E578F}"/>
              </a:ext>
            </a:extLst>
          </p:cNvPr>
          <p:cNvSpPr/>
          <p:nvPr/>
        </p:nvSpPr>
        <p:spPr>
          <a:xfrm>
            <a:off x="7781647" y="766524"/>
            <a:ext cx="1199079"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ZoumbatianosTKDE’18</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41549890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solidFill>
                  <a:srgbClr val="C00000"/>
                </a:solidFill>
              </a:rPr>
              <a:t>interactive analytics</a:t>
            </a:r>
          </a:p>
          <a:p>
            <a:r>
              <a:rPr lang="en-US" dirty="0"/>
              <a:t>parallelization and distribution</a:t>
            </a:r>
          </a:p>
          <a:p>
            <a:r>
              <a:rPr lang="en-US" dirty="0"/>
              <a:t>deep learning</a:t>
            </a:r>
          </a:p>
        </p:txBody>
      </p:sp>
      <p:sp>
        <p:nvSpPr>
          <p:cNvPr id="4" name="Footer Placeholder 1">
            <a:extLst>
              <a:ext uri="{FF2B5EF4-FFF2-40B4-BE49-F238E27FC236}">
                <a16:creationId xmlns:a16="http://schemas.microsoft.com/office/drawing/2014/main" id="{B78102BC-F147-42C8-BBF9-059D76D7E408}"/>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a:t>
            </a:r>
            <a:r>
              <a:rPr lang="en-US" dirty="0" err="1">
                <a:solidFill>
                  <a:srgbClr val="438086"/>
                </a:solidFill>
              </a:rPr>
              <a:t>Palpanas</a:t>
            </a:r>
            <a:r>
              <a:rPr lang="en-US" dirty="0">
                <a:solidFill>
                  <a:srgbClr val="438086"/>
                </a:solidFill>
              </a:rPr>
              <a:t> - VLDB 2021</a:t>
            </a:r>
          </a:p>
        </p:txBody>
      </p:sp>
      <p:sp>
        <p:nvSpPr>
          <p:cNvPr id="5" name="Espace réservé du numéro de diapositive 4">
            <a:extLst>
              <a:ext uri="{FF2B5EF4-FFF2-40B4-BE49-F238E27FC236}">
                <a16:creationId xmlns:a16="http://schemas.microsoft.com/office/drawing/2014/main" id="{AB8541C1-D49E-47FA-92EC-54922D2F91F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327</a:t>
            </a:fld>
            <a:endParaRPr lang="en-US" dirty="0"/>
          </a:p>
        </p:txBody>
      </p:sp>
    </p:spTree>
    <p:extLst>
      <p:ext uri="{BB962C8B-B14F-4D97-AF65-F5344CB8AC3E}">
        <p14:creationId xmlns:p14="http://schemas.microsoft.com/office/powerpoint/2010/main" val="140526585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1670610"/>
            <a:ext cx="8686800" cy="5027399"/>
          </a:xfrm>
        </p:spPr>
        <p:txBody>
          <a:bodyPr>
            <a:normAutofit/>
          </a:bodyPr>
          <a:lstStyle/>
          <a:p>
            <a:pPr eaLnBrk="1" hangingPunct="1">
              <a:defRPr/>
            </a:pPr>
            <a:endParaRPr lang="en-US" sz="2400" dirty="0"/>
          </a:p>
          <a:p>
            <a:pPr eaLnBrk="1" hangingPunct="1">
              <a:defRPr/>
            </a:pPr>
            <a:r>
              <a:rPr lang="en-US" sz="2400" dirty="0"/>
              <a:t>interaction with users offers </a:t>
            </a:r>
            <a:r>
              <a:rPr lang="en-US" sz="2400" dirty="0">
                <a:solidFill>
                  <a:srgbClr val="C00000"/>
                </a:solidFill>
              </a:rPr>
              <a:t>new opportunities</a:t>
            </a:r>
          </a:p>
          <a:p>
            <a:pPr lvl="1" eaLnBrk="1" hangingPunct="1">
              <a:defRPr/>
            </a:pPr>
            <a:r>
              <a:rPr lang="en-US" sz="2000" dirty="0">
                <a:solidFill>
                  <a:srgbClr val="C00000"/>
                </a:solidFill>
              </a:rPr>
              <a:t>progressive</a:t>
            </a:r>
            <a:r>
              <a:rPr lang="en-US" sz="2000" dirty="0"/>
              <a:t> answers</a:t>
            </a:r>
          </a:p>
          <a:p>
            <a:pPr lvl="2" eaLnBrk="1" hangingPunct="1">
              <a:defRPr/>
            </a:pPr>
            <a:r>
              <a:rPr lang="en-US" sz="2000" dirty="0"/>
              <a:t>produce intermediate results</a:t>
            </a:r>
          </a:p>
          <a:p>
            <a:pPr lvl="3" eaLnBrk="1" hangingPunct="1">
              <a:defRPr/>
            </a:pPr>
            <a:r>
              <a:rPr lang="en-US" sz="1800" dirty="0"/>
              <a:t>iteratively converge to final, correct solution</a:t>
            </a:r>
          </a:p>
          <a:p>
            <a:pPr lvl="2" eaLnBrk="1" hangingPunct="1">
              <a:defRPr/>
            </a:pPr>
            <a:r>
              <a:rPr lang="en-US" sz="2000" dirty="0"/>
              <a:t>provide bounds on the errors (of the intermediate results) along the way</a:t>
            </a:r>
          </a:p>
          <a:p>
            <a:pPr eaLnBrk="1" hangingPunct="1">
              <a:defRPr/>
            </a:pPr>
            <a:endParaRPr lang="en-US" sz="2400" dirty="0"/>
          </a:p>
          <a:p>
            <a:pPr eaLnBrk="1" hangingPunct="1">
              <a:defRPr/>
            </a:pPr>
            <a:r>
              <a:rPr lang="en-US" sz="2400" dirty="0"/>
              <a:t>several exciting </a:t>
            </a:r>
            <a:r>
              <a:rPr lang="en-US" sz="2400" dirty="0">
                <a:solidFill>
                  <a:srgbClr val="C00000"/>
                </a:solidFill>
              </a:rPr>
              <a:t>research problems </a:t>
            </a:r>
            <a:r>
              <a:rPr lang="en-US" sz="2400" dirty="0"/>
              <a:t>in intersection of visualization and data management</a:t>
            </a:r>
          </a:p>
          <a:p>
            <a:pPr lvl="1" eaLnBrk="1" hangingPunct="1">
              <a:defRPr/>
            </a:pPr>
            <a:r>
              <a:rPr lang="en-US" sz="2000" i="1" dirty="0">
                <a:solidFill>
                  <a:srgbClr val="C00000"/>
                </a:solidFill>
              </a:rPr>
              <a:t>frontend</a:t>
            </a:r>
            <a:r>
              <a:rPr lang="en-US" sz="2000" dirty="0"/>
              <a:t>: HCI/visualizations for querying/results display</a:t>
            </a:r>
          </a:p>
          <a:p>
            <a:pPr lvl="1" eaLnBrk="1" hangingPunct="1">
              <a:defRPr/>
            </a:pPr>
            <a:r>
              <a:rPr lang="en-US" sz="2000" i="1" dirty="0">
                <a:solidFill>
                  <a:srgbClr val="C00000"/>
                </a:solidFill>
              </a:rPr>
              <a:t>backend</a:t>
            </a:r>
            <a:r>
              <a:rPr lang="en-US" sz="2000" dirty="0"/>
              <a:t>: efficiently supporting these operations</a:t>
            </a:r>
          </a:p>
          <a:p>
            <a:pPr lvl="1" eaLnBrk="1" hangingPunct="1">
              <a:defRPr/>
            </a:pPr>
            <a:endParaRPr lang="en-US" sz="2000" dirty="0"/>
          </a:p>
          <a:p>
            <a:pPr eaLnBrk="1" hangingPunct="1">
              <a:defRPr/>
            </a:pPr>
            <a:endParaRPr lang="en-US" sz="2400" dirty="0"/>
          </a:p>
        </p:txBody>
      </p:sp>
      <p:sp>
        <p:nvSpPr>
          <p:cNvPr id="14" name="Footer Placeholder 3">
            <a:extLst>
              <a:ext uri="{FF2B5EF4-FFF2-40B4-BE49-F238E27FC236}">
                <a16:creationId xmlns:a16="http://schemas.microsoft.com/office/drawing/2014/main" id="{0E7496DD-D936-4C4C-A938-9A2C7C82C1AC}"/>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10" name="Title 1">
            <a:extLst>
              <a:ext uri="{FF2B5EF4-FFF2-40B4-BE49-F238E27FC236}">
                <a16:creationId xmlns:a16="http://schemas.microsoft.com/office/drawing/2014/main" id="{889FE538-47E6-49AF-B3E1-086F1DDFD2DD}"/>
              </a:ext>
            </a:extLst>
          </p:cNvPr>
          <p:cNvSpPr txBox="1">
            <a:spLocks/>
          </p:cNvSpPr>
          <p:nvPr/>
        </p:nvSpPr>
        <p:spPr bwMode="auto">
          <a:xfrm>
            <a:off x="74723" y="496525"/>
            <a:ext cx="849941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189" algn="l" rtl="0" fontAlgn="base">
              <a:spcBef>
                <a:spcPct val="0"/>
              </a:spcBef>
              <a:spcAft>
                <a:spcPct val="0"/>
              </a:spcAft>
              <a:defRPr sz="4000">
                <a:solidFill>
                  <a:schemeClr val="tx2"/>
                </a:solidFill>
                <a:latin typeface="Trebuchet MS" pitchFamily="34" charset="0"/>
              </a:defRPr>
            </a:lvl6pPr>
            <a:lvl7pPr marL="914377" algn="l" rtl="0" fontAlgn="base">
              <a:spcBef>
                <a:spcPct val="0"/>
              </a:spcBef>
              <a:spcAft>
                <a:spcPct val="0"/>
              </a:spcAft>
              <a:defRPr sz="4000">
                <a:solidFill>
                  <a:schemeClr val="tx2"/>
                </a:solidFill>
                <a:latin typeface="Trebuchet MS" pitchFamily="34" charset="0"/>
              </a:defRPr>
            </a:lvl7pPr>
            <a:lvl8pPr marL="1371566" algn="l" rtl="0" fontAlgn="base">
              <a:spcBef>
                <a:spcPct val="0"/>
              </a:spcBef>
              <a:spcAft>
                <a:spcPct val="0"/>
              </a:spcAft>
              <a:defRPr sz="4000">
                <a:solidFill>
                  <a:schemeClr val="tx2"/>
                </a:solidFill>
                <a:latin typeface="Trebuchet MS" pitchFamily="34" charset="0"/>
              </a:defRPr>
            </a:lvl8pPr>
            <a:lvl9pPr marL="1828754" algn="l" rtl="0" fontAlgn="base">
              <a:spcBef>
                <a:spcPct val="0"/>
              </a:spcBef>
              <a:spcAft>
                <a:spcPct val="0"/>
              </a:spcAft>
              <a:defRPr sz="4000">
                <a:solidFill>
                  <a:schemeClr val="tx2"/>
                </a:solidFill>
                <a:latin typeface="Trebuchet MS" pitchFamily="34" charset="0"/>
              </a:defRPr>
            </a:lvl9pPr>
          </a:lstStyle>
          <a:p>
            <a:pPr eaLnBrk="1" hangingPunct="1"/>
            <a:r>
              <a:rPr lang="en-US" altLang="en-US"/>
              <a:t>Need for Interactive Analytics</a:t>
            </a:r>
            <a:endParaRPr lang="en-US" altLang="en-US" dirty="0"/>
          </a:p>
        </p:txBody>
      </p:sp>
      <p:sp>
        <p:nvSpPr>
          <p:cNvPr id="3" name="Espace réservé du numéro de diapositive 2">
            <a:extLst>
              <a:ext uri="{FF2B5EF4-FFF2-40B4-BE49-F238E27FC236}">
                <a16:creationId xmlns:a16="http://schemas.microsoft.com/office/drawing/2014/main" id="{C8831208-1140-477B-98D3-058799B558A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328</a:t>
            </a:fld>
            <a:endParaRPr lang="en-US" dirty="0"/>
          </a:p>
        </p:txBody>
      </p:sp>
    </p:spTree>
    <p:extLst>
      <p:ext uri="{BB962C8B-B14F-4D97-AF65-F5344CB8AC3E}">
        <p14:creationId xmlns:p14="http://schemas.microsoft.com/office/powerpoint/2010/main" val="15417238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t>interactive analytics</a:t>
            </a:r>
          </a:p>
          <a:p>
            <a:r>
              <a:rPr lang="en-US" dirty="0">
                <a:solidFill>
                  <a:srgbClr val="C00000"/>
                </a:solidFill>
              </a:rPr>
              <a:t>parallelization and distribution</a:t>
            </a:r>
          </a:p>
          <a:p>
            <a:r>
              <a:rPr lang="en-US" dirty="0"/>
              <a:t>deep learning</a:t>
            </a:r>
          </a:p>
        </p:txBody>
      </p:sp>
      <p:sp>
        <p:nvSpPr>
          <p:cNvPr id="4" name="Footer Placeholder 3">
            <a:extLst>
              <a:ext uri="{FF2B5EF4-FFF2-40B4-BE49-F238E27FC236}">
                <a16:creationId xmlns:a16="http://schemas.microsoft.com/office/drawing/2014/main" id="{FD3E333C-E460-465C-B3F9-E294C18CABA9}"/>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9064A829-9980-4B3B-853A-BE2AD51BBF6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329</a:t>
            </a:fld>
            <a:endParaRPr lang="en-US" dirty="0"/>
          </a:p>
        </p:txBody>
      </p:sp>
    </p:spTree>
    <p:extLst>
      <p:ext uri="{BB962C8B-B14F-4D97-AF65-F5344CB8AC3E}">
        <p14:creationId xmlns:p14="http://schemas.microsoft.com/office/powerpoint/2010/main" val="2004763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 name="Google Shape;58;p13"/>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59"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0" name="Google Shape;67;p13"/>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cxnSp>
        <p:nvCxnSpPr>
          <p:cNvPr id="31"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32"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78;p13">
            <a:extLst>
              <a:ext uri="{FF2B5EF4-FFF2-40B4-BE49-F238E27FC236}">
                <a16:creationId xmlns:a16="http://schemas.microsoft.com/office/drawing/2014/main" id="{59DA90EE-96E3-4E61-89BA-187DDBE75565}"/>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7" name="Google Shape;74;p13">
            <a:extLst>
              <a:ext uri="{FF2B5EF4-FFF2-40B4-BE49-F238E27FC236}">
                <a16:creationId xmlns:a16="http://schemas.microsoft.com/office/drawing/2014/main" id="{2CAFA6C7-36B6-44F2-A200-10D1F7D0BCAD}"/>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48" name="Google Shape;69;p13">
            <a:extLst>
              <a:ext uri="{FF2B5EF4-FFF2-40B4-BE49-F238E27FC236}">
                <a16:creationId xmlns:a16="http://schemas.microsoft.com/office/drawing/2014/main" id="{61705396-9B20-4B2E-8169-3B4BF729802E}"/>
              </a:ext>
            </a:extLst>
          </p:cNvPr>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sp>
        <p:nvSpPr>
          <p:cNvPr id="50" name="Google Shape;71;p13">
            <a:extLst>
              <a:ext uri="{FF2B5EF4-FFF2-40B4-BE49-F238E27FC236}">
                <a16:creationId xmlns:a16="http://schemas.microsoft.com/office/drawing/2014/main" id="{197364C7-36E9-4279-89F5-F1E33D4D9E3F}"/>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52" name="Google Shape;380;p29">
            <a:extLst>
              <a:ext uri="{FF2B5EF4-FFF2-40B4-BE49-F238E27FC236}">
                <a16:creationId xmlns:a16="http://schemas.microsoft.com/office/drawing/2014/main" id="{04CED1DB-0366-4394-9B87-CA3C4202762C}"/>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53" name="Google Shape;380;p29">
            <a:extLst>
              <a:ext uri="{FF2B5EF4-FFF2-40B4-BE49-F238E27FC236}">
                <a16:creationId xmlns:a16="http://schemas.microsoft.com/office/drawing/2014/main" id="{46593250-F245-4C25-988B-A460C3D7B9B1}"/>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55" name="Title 1">
            <a:extLst>
              <a:ext uri="{FF2B5EF4-FFF2-40B4-BE49-F238E27FC236}">
                <a16:creationId xmlns:a16="http://schemas.microsoft.com/office/drawing/2014/main" id="{52B9C190-9761-4662-B67E-2AC99AB4AE76}"/>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3A1D14A5-CF41-4931-8269-1CB9F62B6826}"/>
              </a:ext>
            </a:extLst>
          </p:cNvPr>
          <p:cNvSpPr>
            <a:spLocks noGrp="1"/>
          </p:cNvSpPr>
          <p:nvPr>
            <p:ph type="ftr" sz="quarter" idx="11"/>
          </p:nvPr>
        </p:nvSpPr>
        <p:spPr/>
        <p:txBody>
          <a:bodyPr/>
          <a:lstStyle/>
          <a:p>
            <a:r>
              <a:rPr lang="en-US"/>
              <a:t>Echihabi, Zoumpatianos, Palpanas - VLDB 2021</a:t>
            </a:r>
            <a:endParaRPr lang="en-CA" dirty="0"/>
          </a:p>
        </p:txBody>
      </p:sp>
      <p:sp>
        <p:nvSpPr>
          <p:cNvPr id="40" name="Google Shape;380;p29">
            <a:extLst>
              <a:ext uri="{FF2B5EF4-FFF2-40B4-BE49-F238E27FC236}">
                <a16:creationId xmlns:a16="http://schemas.microsoft.com/office/drawing/2014/main" id="{ACE9299B-66CA-4492-94C8-A1078E33B0E8}"/>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41" name="Rectangle 40">
            <a:extLst>
              <a:ext uri="{FF2B5EF4-FFF2-40B4-BE49-F238E27FC236}">
                <a16:creationId xmlns:a16="http://schemas.microsoft.com/office/drawing/2014/main" id="{C1856350-5F1A-4888-93D7-ABFFB56E6094}"/>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2" name="Rectangle 41">
            <a:extLst>
              <a:ext uri="{FF2B5EF4-FFF2-40B4-BE49-F238E27FC236}">
                <a16:creationId xmlns:a16="http://schemas.microsoft.com/office/drawing/2014/main" id="{95AA8282-CE1C-4124-850D-9FF2CFE92D8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3" name="Rounded Rectangle 12">
            <a:extLst>
              <a:ext uri="{FF2B5EF4-FFF2-40B4-BE49-F238E27FC236}">
                <a16:creationId xmlns:a16="http://schemas.microsoft.com/office/drawing/2014/main" id="{10ABC6D0-61BB-444B-9DE3-163D2F2EA89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numéro de diapositive 2">
            <a:extLst>
              <a:ext uri="{FF2B5EF4-FFF2-40B4-BE49-F238E27FC236}">
                <a16:creationId xmlns:a16="http://schemas.microsoft.com/office/drawing/2014/main" id="{E9E55BF3-6A75-4D56-9DF8-13B7348395CF}"/>
              </a:ext>
            </a:extLst>
          </p:cNvPr>
          <p:cNvSpPr>
            <a:spLocks noGrp="1"/>
          </p:cNvSpPr>
          <p:nvPr>
            <p:ph type="sldNum" sz="quarter" idx="12"/>
          </p:nvPr>
        </p:nvSpPr>
        <p:spPr/>
        <p:txBody>
          <a:bodyPr/>
          <a:lstStyle/>
          <a:p>
            <a:fld id="{B5C6C3C4-1F13-A745-94B4-FF34C1932FEB}" type="slidenum">
              <a:rPr lang="en-US" smtClean="0"/>
              <a:pPr/>
              <a:t>33</a:t>
            </a:fld>
            <a:endParaRPr lang="en-US" dirty="0"/>
          </a:p>
        </p:txBody>
      </p:sp>
    </p:spTree>
    <p:extLst>
      <p:ext uri="{BB962C8B-B14F-4D97-AF65-F5344CB8AC3E}">
        <p14:creationId xmlns:p14="http://schemas.microsoft.com/office/powerpoint/2010/main" val="15729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40" grpId="0"/>
    </p:bldLst>
  </p:timing>
</p:sld>
</file>

<file path=ppt/slides/slide3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Need for</a:t>
            </a:r>
            <a:br>
              <a:rPr lang="en-US" dirty="0"/>
            </a:br>
            <a:r>
              <a:rPr lang="en-US" dirty="0"/>
              <a:t>Parallelization/Distribution</a:t>
            </a:r>
          </a:p>
        </p:txBody>
      </p:sp>
      <p:sp>
        <p:nvSpPr>
          <p:cNvPr id="9" name="Footer Placeholder 3">
            <a:extLst>
              <a:ext uri="{FF2B5EF4-FFF2-40B4-BE49-F238E27FC236}">
                <a16:creationId xmlns:a16="http://schemas.microsoft.com/office/drawing/2014/main" id="{385F3630-42AA-4DE4-A51B-869B2DD40E07}"/>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4" name="Espace réservé du numéro de diapositive 3">
            <a:extLst>
              <a:ext uri="{FF2B5EF4-FFF2-40B4-BE49-F238E27FC236}">
                <a16:creationId xmlns:a16="http://schemas.microsoft.com/office/drawing/2014/main" id="{BADCA362-9989-4D7D-9B28-D25FFD65EC9E}"/>
              </a:ext>
            </a:extLst>
          </p:cNvPr>
          <p:cNvSpPr>
            <a:spLocks noGrp="1"/>
          </p:cNvSpPr>
          <p:nvPr>
            <p:ph type="sldNum" sz="quarter" idx="12"/>
          </p:nvPr>
        </p:nvSpPr>
        <p:spPr/>
        <p:txBody>
          <a:bodyPr/>
          <a:lstStyle/>
          <a:p>
            <a:fld id="{B5C6C3C4-1F13-A745-94B4-FF34C1932FEB}" type="slidenum">
              <a:rPr lang="en-US" smtClean="0"/>
              <a:pPr/>
              <a:t>330</a:t>
            </a:fld>
            <a:endParaRPr lang="en-US" dirty="0"/>
          </a:p>
        </p:txBody>
      </p:sp>
      <p:sp>
        <p:nvSpPr>
          <p:cNvPr id="3" name="Content Placeholder 2"/>
          <p:cNvSpPr>
            <a:spLocks noGrp="1"/>
          </p:cNvSpPr>
          <p:nvPr>
            <p:ph idx="4294967295"/>
          </p:nvPr>
        </p:nvSpPr>
        <p:spPr>
          <a:xfrm>
            <a:off x="0" y="2168525"/>
            <a:ext cx="8229600" cy="4498975"/>
          </a:xfrm>
        </p:spPr>
        <p:txBody>
          <a:bodyPr>
            <a:normAutofit fontScale="85000" lnSpcReduction="20000"/>
          </a:bodyPr>
          <a:lstStyle/>
          <a:p>
            <a:r>
              <a:rPr lang="en-US" dirty="0"/>
              <a:t>take advantage of all modern hardware opportunities!</a:t>
            </a:r>
          </a:p>
          <a:p>
            <a:pPr lvl="1"/>
            <a:r>
              <a:rPr lang="en-US" dirty="0"/>
              <a:t>Single Instruction Multiple Data (SIMD) </a:t>
            </a:r>
          </a:p>
          <a:p>
            <a:pPr lvl="2"/>
            <a:r>
              <a:rPr lang="en-US" dirty="0"/>
              <a:t>natural for data series operations</a:t>
            </a:r>
          </a:p>
          <a:p>
            <a:pPr lvl="1"/>
            <a:r>
              <a:rPr lang="en-US" dirty="0"/>
              <a:t>multi-tier CPU caches</a:t>
            </a:r>
          </a:p>
          <a:p>
            <a:pPr lvl="2"/>
            <a:r>
              <a:rPr lang="en-US" dirty="0"/>
              <a:t>design data structures aligned to cache lines</a:t>
            </a:r>
          </a:p>
          <a:p>
            <a:pPr lvl="1"/>
            <a:r>
              <a:rPr lang="en-US" dirty="0"/>
              <a:t>multi-core and multi-socket architectures</a:t>
            </a:r>
          </a:p>
          <a:p>
            <a:pPr lvl="2"/>
            <a:r>
              <a:rPr lang="en-US" dirty="0"/>
              <a:t>use parallelism inside each computation server</a:t>
            </a:r>
          </a:p>
          <a:p>
            <a:pPr lvl="1"/>
            <a:r>
              <a:rPr lang="en-US" dirty="0"/>
              <a:t>Graphics Processing Units (GPUs)</a:t>
            </a:r>
          </a:p>
          <a:p>
            <a:pPr lvl="2"/>
            <a:r>
              <a:rPr lang="en-US" dirty="0"/>
              <a:t>propose massively parallel techniques for GPUs</a:t>
            </a:r>
          </a:p>
          <a:p>
            <a:pPr lvl="1"/>
            <a:r>
              <a:rPr lang="en-US" dirty="0"/>
              <a:t>new storage solutions: NVRAMs, FPGAs</a:t>
            </a:r>
          </a:p>
          <a:p>
            <a:pPr lvl="2"/>
            <a:r>
              <a:rPr lang="en-US" dirty="0"/>
              <a:t>develop algorithms that take these new characteristics/tradeoffs into account</a:t>
            </a:r>
          </a:p>
          <a:p>
            <a:pPr lvl="1"/>
            <a:r>
              <a:rPr lang="en-US" dirty="0"/>
              <a:t>compute clusters</a:t>
            </a:r>
          </a:p>
          <a:p>
            <a:pPr lvl="2"/>
            <a:r>
              <a:rPr lang="en-US" dirty="0"/>
              <a:t>distribute operation over many machines</a:t>
            </a:r>
          </a:p>
        </p:txBody>
      </p:sp>
      <p:sp>
        <p:nvSpPr>
          <p:cNvPr id="6" name="Rectangle 5">
            <a:extLst>
              <a:ext uri="{FF2B5EF4-FFF2-40B4-BE49-F238E27FC236}">
                <a16:creationId xmlns:a16="http://schemas.microsoft.com/office/drawing/2014/main" id="{C10E5689-F91E-4102-A8AF-341BB5FB8093}"/>
              </a:ext>
            </a:extLst>
          </p:cNvPr>
          <p:cNvSpPr/>
          <p:nvPr/>
        </p:nvSpPr>
        <p:spPr>
          <a:xfrm>
            <a:off x="7427148" y="992527"/>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D753540E-CA91-4D94-BEBC-39E563E2BE7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600CC291-5F24-4B24-A44B-30A9D0B5C243}"/>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Palpanas-HPCS’17</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09626082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Need for</a:t>
            </a:r>
            <a:br>
              <a:rPr lang="en-US" dirty="0"/>
            </a:br>
            <a:r>
              <a:rPr lang="en-US" dirty="0"/>
              <a:t>Parallelization/Distribution</a:t>
            </a:r>
          </a:p>
        </p:txBody>
      </p:sp>
      <p:sp>
        <p:nvSpPr>
          <p:cNvPr id="3" name="Content Placeholder 2"/>
          <p:cNvSpPr>
            <a:spLocks noGrp="1"/>
          </p:cNvSpPr>
          <p:nvPr>
            <p:ph idx="1"/>
          </p:nvPr>
        </p:nvSpPr>
        <p:spPr/>
        <p:txBody>
          <a:bodyPr>
            <a:normAutofit fontScale="85000" lnSpcReduction="10000"/>
          </a:bodyPr>
          <a:lstStyle/>
          <a:p>
            <a:r>
              <a:rPr lang="en-US" dirty="0"/>
              <a:t>further scale-up and scale-out possible!</a:t>
            </a:r>
          </a:p>
          <a:p>
            <a:pPr lvl="1"/>
            <a:r>
              <a:rPr lang="en-US" dirty="0"/>
              <a:t>techniques inherently parallelizable</a:t>
            </a:r>
          </a:p>
          <a:p>
            <a:pPr lvl="2"/>
            <a:r>
              <a:rPr lang="en-US" dirty="0"/>
              <a:t>across cores, across machines</a:t>
            </a:r>
          </a:p>
          <a:p>
            <a:pPr lvl="2"/>
            <a:endParaRPr lang="en-US" dirty="0"/>
          </a:p>
          <a:p>
            <a:r>
              <a:rPr lang="en-US" dirty="0"/>
              <a:t>need to </a:t>
            </a:r>
          </a:p>
          <a:p>
            <a:pPr lvl="1"/>
            <a:r>
              <a:rPr lang="en-US" dirty="0"/>
              <a:t>propose methods for concurrent query answering </a:t>
            </a:r>
          </a:p>
          <a:p>
            <a:pPr lvl="1"/>
            <a:r>
              <a:rPr lang="en-US" dirty="0"/>
              <a:t>combine multi-core and distributed methods </a:t>
            </a:r>
          </a:p>
          <a:p>
            <a:pPr lvl="1"/>
            <a:r>
              <a:rPr lang="en-US" dirty="0"/>
              <a:t>examine FPGA and NVM technologies</a:t>
            </a:r>
          </a:p>
          <a:p>
            <a:endParaRPr lang="en-US" dirty="0"/>
          </a:p>
          <a:p>
            <a:r>
              <a:rPr lang="en-US" dirty="0"/>
              <a:t>more involved solutions required when optimizing for energy</a:t>
            </a:r>
          </a:p>
          <a:p>
            <a:pPr lvl="1"/>
            <a:r>
              <a:rPr lang="en-US" dirty="0"/>
              <a:t>reducing execution time is relatively easy</a:t>
            </a:r>
          </a:p>
          <a:p>
            <a:pPr lvl="1"/>
            <a:r>
              <a:rPr lang="en-US" dirty="0"/>
              <a:t>minimizing total work (energy) is more challenging</a:t>
            </a:r>
          </a:p>
        </p:txBody>
      </p:sp>
      <p:sp>
        <p:nvSpPr>
          <p:cNvPr id="9" name="Footer Placeholder 3">
            <a:extLst>
              <a:ext uri="{FF2B5EF4-FFF2-40B4-BE49-F238E27FC236}">
                <a16:creationId xmlns:a16="http://schemas.microsoft.com/office/drawing/2014/main" id="{B7DD3771-A585-41E7-A98B-7478402B2A8E}"/>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4" name="Espace réservé du numéro de diapositive 3">
            <a:extLst>
              <a:ext uri="{FF2B5EF4-FFF2-40B4-BE49-F238E27FC236}">
                <a16:creationId xmlns:a16="http://schemas.microsoft.com/office/drawing/2014/main" id="{633A5E17-1D9B-4310-9246-1E888D70F726}"/>
              </a:ext>
            </a:extLst>
          </p:cNvPr>
          <p:cNvSpPr>
            <a:spLocks noGrp="1"/>
          </p:cNvSpPr>
          <p:nvPr>
            <p:ph type="sldNum" sz="quarter" idx="12"/>
          </p:nvPr>
        </p:nvSpPr>
        <p:spPr/>
        <p:txBody>
          <a:bodyPr/>
          <a:lstStyle/>
          <a:p>
            <a:fld id="{B5C6C3C4-1F13-A745-94B4-FF34C1932FEB}" type="slidenum">
              <a:rPr lang="en-US" smtClean="0"/>
              <a:pPr/>
              <a:t>331</a:t>
            </a:fld>
            <a:endParaRPr lang="en-US" dirty="0"/>
          </a:p>
        </p:txBody>
      </p:sp>
      <p:sp>
        <p:nvSpPr>
          <p:cNvPr id="6" name="Rectangle 5">
            <a:extLst>
              <a:ext uri="{FF2B5EF4-FFF2-40B4-BE49-F238E27FC236}">
                <a16:creationId xmlns:a16="http://schemas.microsoft.com/office/drawing/2014/main" id="{58671533-8C11-4B01-AA94-DD8052DF9F28}"/>
              </a:ext>
            </a:extLst>
          </p:cNvPr>
          <p:cNvSpPr/>
          <p:nvPr/>
        </p:nvSpPr>
        <p:spPr>
          <a:xfrm>
            <a:off x="7427148" y="992527"/>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058BD4B8-8859-4EE8-AADC-56E9404CD9A1}"/>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3802D54B-D4D0-4FCD-BCC3-06956674BCC5}"/>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Palpanas-HPCS’17</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16676191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t>interactive analytics</a:t>
            </a:r>
          </a:p>
          <a:p>
            <a:r>
              <a:rPr lang="en-US" dirty="0"/>
              <a:t>parallelization and distribution</a:t>
            </a:r>
          </a:p>
          <a:p>
            <a:r>
              <a:rPr lang="en-US" dirty="0">
                <a:solidFill>
                  <a:srgbClr val="C00000"/>
                </a:solidFill>
              </a:rPr>
              <a:t>deep learning</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5" name="Espace réservé du numéro de diapositive 4">
            <a:extLst>
              <a:ext uri="{FF2B5EF4-FFF2-40B4-BE49-F238E27FC236}">
                <a16:creationId xmlns:a16="http://schemas.microsoft.com/office/drawing/2014/main" id="{4903F634-BBFF-4F5D-B5F7-3EF53F8502CF}"/>
              </a:ext>
            </a:extLst>
          </p:cNvPr>
          <p:cNvSpPr>
            <a:spLocks noGrp="1"/>
          </p:cNvSpPr>
          <p:nvPr>
            <p:ph type="sldNum" sz="quarter" idx="12"/>
          </p:nvPr>
        </p:nvSpPr>
        <p:spPr/>
        <p:txBody>
          <a:bodyPr/>
          <a:lstStyle/>
          <a:p>
            <a:fld id="{B5C6C3C4-1F13-A745-94B4-FF34C1932FEB}" type="slidenum">
              <a:rPr lang="en-US" smtClean="0"/>
              <a:pPr/>
              <a:t>332</a:t>
            </a:fld>
            <a:endParaRPr lang="en-US" dirty="0"/>
          </a:p>
        </p:txBody>
      </p:sp>
    </p:spTree>
    <p:extLst>
      <p:ext uri="{BB962C8B-B14F-4D97-AF65-F5344CB8AC3E}">
        <p14:creationId xmlns:p14="http://schemas.microsoft.com/office/powerpoint/2010/main" val="275899163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700843"/>
            <a:ext cx="8478839" cy="4748856"/>
          </a:xfrm>
        </p:spPr>
        <p:txBody>
          <a:bodyPr>
            <a:normAutofit/>
          </a:bodyPr>
          <a:lstStyle/>
          <a:p>
            <a:r>
              <a:rPr lang="en-US" sz="2000" dirty="0"/>
              <a:t>data series indexing for deep embeddings</a:t>
            </a:r>
          </a:p>
          <a:p>
            <a:pPr lvl="1"/>
            <a:r>
              <a:rPr lang="en-US" sz="1800" dirty="0"/>
              <a:t>deep embeddings are high-d vectors</a:t>
            </a:r>
          </a:p>
          <a:p>
            <a:pPr lvl="1"/>
            <a:r>
              <a:rPr lang="en-US" sz="1800" dirty="0"/>
              <a:t>data series techniques provide effective/scalable similarity search</a:t>
            </a:r>
          </a:p>
          <a:p>
            <a:pPr lvl="3"/>
            <a:endParaRPr lang="en-US" sz="1400" dirty="0"/>
          </a:p>
          <a:p>
            <a:r>
              <a:rPr lang="en-US" sz="2000" dirty="0"/>
              <a:t>deep learning for summarizing high-d vectors</a:t>
            </a:r>
          </a:p>
          <a:p>
            <a:pPr lvl="1"/>
            <a:r>
              <a:rPr lang="en-US" sz="1800" dirty="0"/>
              <a:t>different representations for different high-d data types</a:t>
            </a:r>
          </a:p>
          <a:p>
            <a:pPr lvl="1"/>
            <a:r>
              <a:rPr lang="en-US" sz="1800" dirty="0" err="1"/>
              <a:t>eg</a:t>
            </a:r>
            <a:r>
              <a:rPr lang="en-US" sz="1800" dirty="0"/>
              <a:t>, autoencoders can learn efficient data series summaries</a:t>
            </a:r>
          </a:p>
          <a:p>
            <a:pPr lvl="1"/>
            <a:endParaRPr lang="en-US" sz="1800" dirty="0"/>
          </a:p>
          <a:p>
            <a:endParaRPr lang="en-US" sz="1800"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333</a:t>
            </a:fld>
            <a:endParaRPr lang="en-US"/>
          </a:p>
        </p:txBody>
      </p:sp>
    </p:spTree>
    <p:extLst>
      <p:ext uri="{BB962C8B-B14F-4D97-AF65-F5344CB8AC3E}">
        <p14:creationId xmlns:p14="http://schemas.microsoft.com/office/powerpoint/2010/main" val="79320635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700843"/>
            <a:ext cx="8478839" cy="4748856"/>
          </a:xfrm>
        </p:spPr>
        <p:txBody>
          <a:bodyPr>
            <a:normAutofit/>
          </a:bodyPr>
          <a:lstStyle/>
          <a:p>
            <a:r>
              <a:rPr lang="en-US" sz="2000" dirty="0"/>
              <a:t>data series indexing for deep embeddings</a:t>
            </a:r>
          </a:p>
          <a:p>
            <a:pPr lvl="1"/>
            <a:r>
              <a:rPr lang="en-US" sz="1800" dirty="0"/>
              <a:t>deep embeddings are high-d vectors</a:t>
            </a:r>
          </a:p>
          <a:p>
            <a:pPr lvl="1"/>
            <a:r>
              <a:rPr lang="en-US" sz="1800" dirty="0"/>
              <a:t>data series techniques provide effective/scalable similarity search</a:t>
            </a:r>
          </a:p>
          <a:p>
            <a:pPr lvl="3"/>
            <a:endParaRPr lang="en-US" sz="1400" dirty="0"/>
          </a:p>
          <a:p>
            <a:r>
              <a:rPr lang="en-US" sz="2000" dirty="0"/>
              <a:t>deep learning for summarizing high-d vectors</a:t>
            </a:r>
          </a:p>
          <a:p>
            <a:pPr lvl="1"/>
            <a:r>
              <a:rPr lang="en-US" sz="1800" dirty="0"/>
              <a:t>different representations for different high-d data types</a:t>
            </a:r>
          </a:p>
          <a:p>
            <a:pPr lvl="1"/>
            <a:r>
              <a:rPr lang="en-US" sz="1800" dirty="0" err="1"/>
              <a:t>eg</a:t>
            </a:r>
            <a:r>
              <a:rPr lang="en-US" sz="1800" dirty="0"/>
              <a:t>, autoencoders can learn efficient data series summaries</a:t>
            </a:r>
          </a:p>
          <a:p>
            <a:pPr lvl="3"/>
            <a:endParaRPr lang="en-US" sz="1400" dirty="0"/>
          </a:p>
          <a:p>
            <a:r>
              <a:rPr lang="en-US" sz="2000" dirty="0"/>
              <a:t>deep learning for designing index data structures</a:t>
            </a:r>
          </a:p>
          <a:p>
            <a:pPr lvl="1"/>
            <a:r>
              <a:rPr lang="en-US" sz="1800" dirty="0"/>
              <a:t>learn an index for similarity search</a:t>
            </a:r>
          </a:p>
          <a:p>
            <a:pPr lvl="1"/>
            <a:endParaRPr lang="en-US" sz="1800" dirty="0"/>
          </a:p>
          <a:p>
            <a:endParaRPr lang="en-US" sz="2000"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334</a:t>
            </a:fld>
            <a:endParaRPr lang="en-US"/>
          </a:p>
        </p:txBody>
      </p:sp>
    </p:spTree>
    <p:extLst>
      <p:ext uri="{BB962C8B-B14F-4D97-AF65-F5344CB8AC3E}">
        <p14:creationId xmlns:p14="http://schemas.microsoft.com/office/powerpoint/2010/main" val="368371336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700843"/>
            <a:ext cx="8478839" cy="4748856"/>
          </a:xfrm>
        </p:spPr>
        <p:txBody>
          <a:bodyPr>
            <a:normAutofit/>
          </a:bodyPr>
          <a:lstStyle/>
          <a:p>
            <a:r>
              <a:rPr lang="en-US" sz="2000" dirty="0"/>
              <a:t>data series indexing for deep embeddings</a:t>
            </a:r>
          </a:p>
          <a:p>
            <a:pPr lvl="1"/>
            <a:r>
              <a:rPr lang="en-US" sz="1800" dirty="0"/>
              <a:t>deep embeddings are high-d vectors</a:t>
            </a:r>
          </a:p>
          <a:p>
            <a:pPr lvl="1"/>
            <a:r>
              <a:rPr lang="en-US" sz="1800" dirty="0"/>
              <a:t>data series techniques provide effective/scalable similarity search</a:t>
            </a:r>
          </a:p>
          <a:p>
            <a:pPr lvl="3"/>
            <a:endParaRPr lang="en-US" sz="1400" dirty="0"/>
          </a:p>
          <a:p>
            <a:r>
              <a:rPr lang="en-US" sz="2000" dirty="0"/>
              <a:t>deep learning for summarizing high-d vectors</a:t>
            </a:r>
          </a:p>
          <a:p>
            <a:pPr lvl="1"/>
            <a:r>
              <a:rPr lang="en-US" sz="1800" dirty="0"/>
              <a:t>different representations for different high-d data types</a:t>
            </a:r>
          </a:p>
          <a:p>
            <a:pPr lvl="1"/>
            <a:r>
              <a:rPr lang="en-US" sz="1800" dirty="0" err="1"/>
              <a:t>eg</a:t>
            </a:r>
            <a:r>
              <a:rPr lang="en-US" sz="1800" dirty="0"/>
              <a:t>, autoencoders can learn efficient data series summaries</a:t>
            </a:r>
          </a:p>
          <a:p>
            <a:pPr lvl="3"/>
            <a:endParaRPr lang="en-US" sz="1400" dirty="0"/>
          </a:p>
          <a:p>
            <a:r>
              <a:rPr lang="en-US" sz="2000" dirty="0"/>
              <a:t>deep learning for designing index data structures</a:t>
            </a:r>
          </a:p>
          <a:p>
            <a:pPr lvl="1"/>
            <a:r>
              <a:rPr lang="en-US" sz="1800" dirty="0"/>
              <a:t>learn an index for similarity search</a:t>
            </a:r>
          </a:p>
          <a:p>
            <a:pPr lvl="3"/>
            <a:endParaRPr lang="en-US" sz="1400" dirty="0"/>
          </a:p>
          <a:p>
            <a:r>
              <a:rPr lang="en-US" sz="2000" dirty="0"/>
              <a:t>deep learning for query optimization</a:t>
            </a:r>
          </a:p>
          <a:p>
            <a:pPr lvl="1"/>
            <a:r>
              <a:rPr lang="en-US" sz="1800" dirty="0"/>
              <a:t>search space is vast</a:t>
            </a:r>
          </a:p>
          <a:p>
            <a:pPr lvl="1"/>
            <a:r>
              <a:rPr lang="en-US" sz="1800" dirty="0"/>
              <a:t>learn optimization function</a:t>
            </a:r>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335</a:t>
            </a:fld>
            <a:endParaRPr lang="en-US"/>
          </a:p>
        </p:txBody>
      </p:sp>
    </p:spTree>
    <p:extLst>
      <p:ext uri="{BB962C8B-B14F-4D97-AF65-F5344CB8AC3E}">
        <p14:creationId xmlns:p14="http://schemas.microsoft.com/office/powerpoint/2010/main" val="351683045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700843"/>
            <a:ext cx="8478839" cy="4748856"/>
          </a:xfrm>
        </p:spPr>
        <p:txBody>
          <a:bodyPr>
            <a:normAutofit/>
          </a:bodyPr>
          <a:lstStyle/>
          <a:p>
            <a:r>
              <a:rPr lang="en-US" sz="2000" dirty="0"/>
              <a:t>data series indexing for deep embeddings</a:t>
            </a:r>
          </a:p>
          <a:p>
            <a:pPr lvl="1"/>
            <a:r>
              <a:rPr lang="en-US" sz="1800" dirty="0"/>
              <a:t>deep embeddings are high-d vectors</a:t>
            </a:r>
          </a:p>
          <a:p>
            <a:pPr lvl="1"/>
            <a:r>
              <a:rPr lang="en-US" sz="1800" dirty="0"/>
              <a:t>data series techniques provide effective/scalable similarity search</a:t>
            </a:r>
          </a:p>
          <a:p>
            <a:pPr lvl="3"/>
            <a:endParaRPr lang="en-US" sz="1400" dirty="0"/>
          </a:p>
          <a:p>
            <a:r>
              <a:rPr lang="en-US" sz="2000" dirty="0"/>
              <a:t>deep learning for summarizing high-d vectors</a:t>
            </a:r>
          </a:p>
          <a:p>
            <a:pPr lvl="1"/>
            <a:r>
              <a:rPr lang="en-US" sz="1800" dirty="0"/>
              <a:t>different representations for different high-d data types</a:t>
            </a:r>
          </a:p>
          <a:p>
            <a:pPr lvl="1"/>
            <a:r>
              <a:rPr lang="en-US" sz="1800" dirty="0" err="1"/>
              <a:t>eg</a:t>
            </a:r>
            <a:r>
              <a:rPr lang="en-US" sz="1800" dirty="0"/>
              <a:t>, autoencoders can learn efficient data series summaries</a:t>
            </a:r>
          </a:p>
          <a:p>
            <a:pPr lvl="3"/>
            <a:endParaRPr lang="en-US" sz="1400" dirty="0"/>
          </a:p>
          <a:p>
            <a:r>
              <a:rPr lang="en-US" sz="2000" dirty="0"/>
              <a:t>deep learning for designing index data structures</a:t>
            </a:r>
          </a:p>
          <a:p>
            <a:pPr lvl="1"/>
            <a:r>
              <a:rPr lang="en-US" sz="1800" dirty="0"/>
              <a:t>learn an index for similarity search</a:t>
            </a:r>
          </a:p>
          <a:p>
            <a:pPr lvl="3"/>
            <a:endParaRPr lang="en-US" sz="1400" dirty="0"/>
          </a:p>
          <a:p>
            <a:r>
              <a:rPr lang="en-US" sz="2000" dirty="0"/>
              <a:t>deep learning for query optimization</a:t>
            </a:r>
          </a:p>
          <a:p>
            <a:pPr lvl="1"/>
            <a:r>
              <a:rPr lang="en-US" sz="1800" dirty="0"/>
              <a:t>search space is vast</a:t>
            </a:r>
          </a:p>
          <a:p>
            <a:pPr lvl="1"/>
            <a:r>
              <a:rPr lang="en-US" sz="1800" dirty="0"/>
              <a:t>learn optimization function</a:t>
            </a:r>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336</a:t>
            </a:fld>
            <a:endParaRPr lang="en-US"/>
          </a:p>
        </p:txBody>
      </p:sp>
      <p:sp>
        <p:nvSpPr>
          <p:cNvPr id="6" name="Rectangle 5">
            <a:extLst>
              <a:ext uri="{FF2B5EF4-FFF2-40B4-BE49-F238E27FC236}">
                <a16:creationId xmlns:a16="http://schemas.microsoft.com/office/drawing/2014/main" id="{297B2BC0-16D0-4DA7-AA25-D7CEB8045CE1}"/>
              </a:ext>
            </a:extLst>
          </p:cNvPr>
          <p:cNvSpPr/>
          <p:nvPr/>
        </p:nvSpPr>
        <p:spPr>
          <a:xfrm>
            <a:off x="457200" y="1811550"/>
            <a:ext cx="8229598" cy="221698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accent1"/>
                </a:solidFill>
              </a:rPr>
              <a:t>learning data distributions</a:t>
            </a:r>
          </a:p>
          <a:p>
            <a:pPr marL="742950" lvl="1" indent="-285750">
              <a:buFont typeface="Arial" panose="020B0604020202020204" pitchFamily="34" charset="0"/>
              <a:buChar char="•"/>
            </a:pPr>
            <a:r>
              <a:rPr lang="en-US" dirty="0">
                <a:solidFill>
                  <a:schemeClr val="accent1"/>
                </a:solidFill>
              </a:rPr>
              <a:t>answer approximate aggregate queries</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learning cardinality estimation</a:t>
            </a:r>
          </a:p>
          <a:p>
            <a:pPr marL="742950" lvl="1" indent="-285750">
              <a:buFont typeface="Arial" panose="020B0604020202020204" pitchFamily="34" charset="0"/>
              <a:buChar char="•"/>
            </a:pPr>
            <a:r>
              <a:rPr lang="en-US" dirty="0">
                <a:solidFill>
                  <a:schemeClr val="accent1"/>
                </a:solidFill>
              </a:rPr>
              <a:t>estimate query answering cost</a:t>
            </a:r>
          </a:p>
        </p:txBody>
      </p:sp>
      <p:sp>
        <p:nvSpPr>
          <p:cNvPr id="7" name="Rectangle 6">
            <a:extLst>
              <a:ext uri="{FF2B5EF4-FFF2-40B4-BE49-F238E27FC236}">
                <a16:creationId xmlns:a16="http://schemas.microsoft.com/office/drawing/2014/main" id="{D9EA8659-4B25-4888-A2C3-0E26A42348B8}"/>
              </a:ext>
            </a:extLst>
          </p:cNvPr>
          <p:cNvSpPr/>
          <p:nvPr/>
        </p:nvSpPr>
        <p:spPr>
          <a:xfrm>
            <a:off x="6500962" y="2274062"/>
            <a:ext cx="2077979" cy="112474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 name="Rectangle 7">
            <a:extLst>
              <a:ext uri="{FF2B5EF4-FFF2-40B4-BE49-F238E27FC236}">
                <a16:creationId xmlns:a16="http://schemas.microsoft.com/office/drawing/2014/main" id="{B82040C6-A36B-41B5-B3B5-A79954A67B2E}"/>
              </a:ext>
            </a:extLst>
          </p:cNvPr>
          <p:cNvSpPr/>
          <p:nvPr/>
        </p:nvSpPr>
        <p:spPr>
          <a:xfrm>
            <a:off x="6466458" y="1922623"/>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9" name="Rounded Rectangle 7">
            <a:extLst>
              <a:ext uri="{FF2B5EF4-FFF2-40B4-BE49-F238E27FC236}">
                <a16:creationId xmlns:a16="http://schemas.microsoft.com/office/drawing/2014/main" id="{61C111D7-C40C-4847-89BF-9754CB781DB4}"/>
              </a:ext>
            </a:extLst>
          </p:cNvPr>
          <p:cNvSpPr/>
          <p:nvPr/>
        </p:nvSpPr>
        <p:spPr>
          <a:xfrm>
            <a:off x="6535466" y="2357203"/>
            <a:ext cx="1989754" cy="4132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fr-MA" sz="1400" b="1" i="0" u="none" strike="noStrike" dirty="0">
                <a:solidFill>
                  <a:schemeClr val="bg1"/>
                </a:solidFill>
                <a:effectLst/>
                <a:latin typeface="Arial" panose="020B0604020202020204" pitchFamily="34" charset="0"/>
              </a:rPr>
              <a:t>Thirumuruganathan-ICDE’20</a:t>
            </a:r>
            <a:endParaRPr lang="fr-MA" sz="1400" b="1" i="0" u="none" strike="noStrike" dirty="0">
              <a:solidFill>
                <a:schemeClr val="bg1"/>
              </a:solidFill>
              <a:effectLst/>
              <a:latin typeface="Calibri" panose="020F0502020204030204" pitchFamily="34" charset="0"/>
            </a:endParaRPr>
          </a:p>
        </p:txBody>
      </p:sp>
      <p:sp>
        <p:nvSpPr>
          <p:cNvPr id="10" name="Rounded Rectangle 7">
            <a:extLst>
              <a:ext uri="{FF2B5EF4-FFF2-40B4-BE49-F238E27FC236}">
                <a16:creationId xmlns:a16="http://schemas.microsoft.com/office/drawing/2014/main" id="{784C72B2-5306-4205-9E3B-07493C4C52F1}"/>
              </a:ext>
            </a:extLst>
          </p:cNvPr>
          <p:cNvSpPr/>
          <p:nvPr/>
        </p:nvSpPr>
        <p:spPr>
          <a:xfrm>
            <a:off x="6541221" y="2863285"/>
            <a:ext cx="1989754" cy="4132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fr-MA" sz="1400" b="1" dirty="0">
                <a:solidFill>
                  <a:schemeClr val="bg1"/>
                </a:solidFill>
                <a:latin typeface="Arial" panose="020B0604020202020204" pitchFamily="34" charset="0"/>
              </a:rPr>
              <a:t>Sun et al. </a:t>
            </a:r>
            <a:r>
              <a:rPr lang="fr-MA" sz="1400" b="1" i="0" u="none" strike="noStrike" dirty="0">
                <a:solidFill>
                  <a:schemeClr val="bg1"/>
                </a:solidFill>
                <a:effectLst/>
                <a:latin typeface="Arial" panose="020B0604020202020204" pitchFamily="34" charset="0"/>
              </a:rPr>
              <a:t>– </a:t>
            </a:r>
          </a:p>
          <a:p>
            <a:pPr marL="0" lvl="1" algn="ctr" defTabSz="457189">
              <a:lnSpc>
                <a:spcPct val="90000"/>
              </a:lnSpc>
              <a:defRPr/>
            </a:pPr>
            <a:r>
              <a:rPr lang="fr-MA" sz="1400" b="1" dirty="0">
                <a:solidFill>
                  <a:schemeClr val="bg1"/>
                </a:solidFill>
                <a:latin typeface="Arial" panose="020B0604020202020204" pitchFamily="34" charset="0"/>
              </a:rPr>
              <a:t>SIGMOD</a:t>
            </a:r>
            <a:r>
              <a:rPr lang="fr-MA" sz="1400" b="1" i="0" u="none" strike="noStrike" dirty="0">
                <a:solidFill>
                  <a:schemeClr val="bg1"/>
                </a:solidFill>
                <a:effectLst/>
                <a:latin typeface="Arial" panose="020B0604020202020204" pitchFamily="34" charset="0"/>
              </a:rPr>
              <a:t>’21</a:t>
            </a:r>
            <a:endParaRPr lang="fr-MA" sz="1400" b="1" i="0" u="none" strike="noStrike"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62765381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700843"/>
            <a:ext cx="8478839" cy="5136378"/>
          </a:xfrm>
        </p:spPr>
        <p:txBody>
          <a:bodyPr>
            <a:normAutofit lnSpcReduction="10000"/>
          </a:bodyPr>
          <a:lstStyle/>
          <a:p>
            <a:r>
              <a:rPr lang="en-US" sz="2000" dirty="0"/>
              <a:t>data series indexing for deep embeddings</a:t>
            </a:r>
          </a:p>
          <a:p>
            <a:pPr lvl="1"/>
            <a:r>
              <a:rPr lang="en-US" sz="1800" dirty="0"/>
              <a:t>deep embeddings are high-d vectors</a:t>
            </a:r>
          </a:p>
          <a:p>
            <a:pPr lvl="1"/>
            <a:r>
              <a:rPr lang="en-US" sz="1800" dirty="0"/>
              <a:t>data series techniques provide effective/scalable similarity search</a:t>
            </a:r>
          </a:p>
          <a:p>
            <a:pPr lvl="3"/>
            <a:endParaRPr lang="en-US" sz="1400" dirty="0"/>
          </a:p>
          <a:p>
            <a:r>
              <a:rPr lang="en-US" sz="2000" dirty="0"/>
              <a:t>deep learning for summarizing high-d vectors</a:t>
            </a:r>
          </a:p>
          <a:p>
            <a:pPr lvl="1"/>
            <a:r>
              <a:rPr lang="en-US" sz="1800" dirty="0"/>
              <a:t>different representations for different high-d data types</a:t>
            </a:r>
          </a:p>
          <a:p>
            <a:pPr lvl="1"/>
            <a:r>
              <a:rPr lang="en-US" sz="1800" dirty="0" err="1"/>
              <a:t>eg</a:t>
            </a:r>
            <a:r>
              <a:rPr lang="en-US" sz="1800" dirty="0"/>
              <a:t>, autoencoders can learn efficient data series summaries</a:t>
            </a:r>
          </a:p>
          <a:p>
            <a:pPr lvl="3"/>
            <a:endParaRPr lang="en-US" sz="1400" dirty="0"/>
          </a:p>
          <a:p>
            <a:r>
              <a:rPr lang="en-US" sz="2000" dirty="0"/>
              <a:t>deep learning for designing index data structures</a:t>
            </a:r>
          </a:p>
          <a:p>
            <a:pPr lvl="1"/>
            <a:r>
              <a:rPr lang="en-US" sz="1800" dirty="0"/>
              <a:t>learn an index for similarity search</a:t>
            </a:r>
          </a:p>
          <a:p>
            <a:pPr lvl="3"/>
            <a:endParaRPr lang="en-US" sz="1400" dirty="0"/>
          </a:p>
          <a:p>
            <a:r>
              <a:rPr lang="en-US" sz="2000" dirty="0"/>
              <a:t>deep learning for query optimization</a:t>
            </a:r>
          </a:p>
          <a:p>
            <a:pPr lvl="1"/>
            <a:r>
              <a:rPr lang="en-US" sz="1800" dirty="0"/>
              <a:t>search space is vast</a:t>
            </a:r>
          </a:p>
          <a:p>
            <a:pPr lvl="1"/>
            <a:r>
              <a:rPr lang="en-US" sz="1800" dirty="0"/>
              <a:t>learn optimization function</a:t>
            </a:r>
          </a:p>
          <a:p>
            <a:pPr lvl="3"/>
            <a:endParaRPr lang="en-US" sz="1400" dirty="0"/>
          </a:p>
          <a:p>
            <a:r>
              <a:rPr lang="en-US" sz="2000" dirty="0"/>
              <a:t>dimensionality of high-d vectors and overall dataset size are major challenges!</a:t>
            </a:r>
          </a:p>
          <a:p>
            <a:pPr lvl="1"/>
            <a:r>
              <a:rPr lang="en-US" sz="1800" dirty="0"/>
              <a:t>transfer learning to play an important role</a:t>
            </a:r>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337</a:t>
            </a:fld>
            <a:endParaRPr lang="en-US"/>
          </a:p>
        </p:txBody>
      </p:sp>
    </p:spTree>
    <p:extLst>
      <p:ext uri="{BB962C8B-B14F-4D97-AF65-F5344CB8AC3E}">
        <p14:creationId xmlns:p14="http://schemas.microsoft.com/office/powerpoint/2010/main" val="385161582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353686" y="1837426"/>
            <a:ext cx="8670332" cy="4736417"/>
          </a:xfrm>
        </p:spPr>
        <p:txBody>
          <a:bodyPr>
            <a:normAutofit/>
          </a:bodyPr>
          <a:lstStyle/>
          <a:p>
            <a:pPr eaLnBrk="1" hangingPunct="1">
              <a:defRPr/>
            </a:pPr>
            <a:r>
              <a:rPr lang="en-US" sz="2000" dirty="0"/>
              <a:t>High-d data is a very </a:t>
            </a:r>
            <a:r>
              <a:rPr lang="en-US" sz="2000" dirty="0">
                <a:solidFill>
                  <a:srgbClr val="C00000"/>
                </a:solidFill>
              </a:rPr>
              <a:t>common</a:t>
            </a:r>
            <a:r>
              <a:rPr lang="en-US" sz="2000" dirty="0"/>
              <a:t> data type</a:t>
            </a:r>
          </a:p>
          <a:p>
            <a:pPr lvl="1" eaLnBrk="1" hangingPunct="1">
              <a:defRPr/>
            </a:pPr>
            <a:r>
              <a:rPr lang="en-US" sz="2000" dirty="0"/>
              <a:t>across several different domains and applications</a:t>
            </a:r>
          </a:p>
          <a:p>
            <a:pPr eaLnBrk="1" hangingPunct="1">
              <a:defRPr/>
            </a:pPr>
            <a:r>
              <a:rPr lang="en-US" sz="2000" dirty="0"/>
              <a:t>Complex analytics on high-d data are </a:t>
            </a:r>
            <a:r>
              <a:rPr lang="en-US" sz="2000" dirty="0">
                <a:solidFill>
                  <a:srgbClr val="C00000"/>
                </a:solidFill>
              </a:rPr>
              <a:t>challenging</a:t>
            </a:r>
          </a:p>
          <a:p>
            <a:pPr lvl="1" eaLnBrk="1" hangingPunct="1">
              <a:defRPr/>
            </a:pPr>
            <a:r>
              <a:rPr lang="en-US" sz="2000" dirty="0"/>
              <a:t>have very high complexity</a:t>
            </a:r>
          </a:p>
          <a:p>
            <a:pPr eaLnBrk="1" hangingPunct="1">
              <a:defRPr/>
            </a:pPr>
            <a:endParaRPr lang="en-US" sz="2000" dirty="0"/>
          </a:p>
          <a:p>
            <a:pPr eaLnBrk="1" hangingPunct="1">
              <a:defRPr/>
            </a:pPr>
            <a:endParaRPr lang="en-US" sz="2000" dirty="0"/>
          </a:p>
        </p:txBody>
      </p:sp>
      <p:sp>
        <p:nvSpPr>
          <p:cNvPr id="5" name="Footer Placeholder 3">
            <a:extLst>
              <a:ext uri="{FF2B5EF4-FFF2-40B4-BE49-F238E27FC236}">
                <a16:creationId xmlns:a16="http://schemas.microsoft.com/office/drawing/2014/main" id="{F0EDDD8A-1248-416F-B4D4-8C20BDC25545}"/>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2" name="Espace réservé du numéro de diapositive 1">
            <a:extLst>
              <a:ext uri="{FF2B5EF4-FFF2-40B4-BE49-F238E27FC236}">
                <a16:creationId xmlns:a16="http://schemas.microsoft.com/office/drawing/2014/main" id="{01B90B7F-6B33-4853-A74D-459A6891303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338</a:t>
            </a:fld>
            <a:endParaRPr lang="en-US" dirty="0"/>
          </a:p>
        </p:txBody>
      </p:sp>
    </p:spTree>
    <p:extLst>
      <p:ext uri="{BB962C8B-B14F-4D97-AF65-F5344CB8AC3E}">
        <p14:creationId xmlns:p14="http://schemas.microsoft.com/office/powerpoint/2010/main" val="297227152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353686" y="1837426"/>
            <a:ext cx="8670332" cy="4736417"/>
          </a:xfrm>
        </p:spPr>
        <p:txBody>
          <a:bodyPr>
            <a:normAutofit/>
          </a:bodyPr>
          <a:lstStyle/>
          <a:p>
            <a:pPr eaLnBrk="1" hangingPunct="1">
              <a:defRPr/>
            </a:pPr>
            <a:r>
              <a:rPr lang="en-US" sz="2000" dirty="0"/>
              <a:t>High-d data is a very </a:t>
            </a:r>
            <a:r>
              <a:rPr lang="en-US" sz="2000" dirty="0">
                <a:solidFill>
                  <a:srgbClr val="C00000"/>
                </a:solidFill>
              </a:rPr>
              <a:t>common</a:t>
            </a:r>
            <a:r>
              <a:rPr lang="en-US" sz="2000" dirty="0"/>
              <a:t> data type</a:t>
            </a:r>
          </a:p>
          <a:p>
            <a:pPr lvl="1" eaLnBrk="1" hangingPunct="1">
              <a:defRPr/>
            </a:pPr>
            <a:r>
              <a:rPr lang="en-US" sz="2000" dirty="0"/>
              <a:t>across several different domains and applications</a:t>
            </a:r>
          </a:p>
          <a:p>
            <a:pPr eaLnBrk="1" hangingPunct="1">
              <a:defRPr/>
            </a:pPr>
            <a:r>
              <a:rPr lang="en-US" sz="2000" dirty="0"/>
              <a:t>Complex analytics on high-d data are </a:t>
            </a:r>
            <a:r>
              <a:rPr lang="en-US" sz="2000" dirty="0">
                <a:solidFill>
                  <a:srgbClr val="C00000"/>
                </a:solidFill>
              </a:rPr>
              <a:t>challenging</a:t>
            </a:r>
          </a:p>
          <a:p>
            <a:pPr lvl="1" eaLnBrk="1" hangingPunct="1">
              <a:defRPr/>
            </a:pPr>
            <a:r>
              <a:rPr lang="en-US" sz="2000" dirty="0"/>
              <a:t>have very high complexity</a:t>
            </a:r>
          </a:p>
          <a:p>
            <a:pPr eaLnBrk="1" hangingPunct="1">
              <a:defRPr/>
            </a:pPr>
            <a:endParaRPr lang="en-US" sz="2000" dirty="0"/>
          </a:p>
          <a:p>
            <a:pPr>
              <a:defRPr/>
            </a:pPr>
            <a:r>
              <a:rPr lang="en-US" sz="2000" dirty="0"/>
              <a:t>Data series indexing techniques provide </a:t>
            </a:r>
            <a:r>
              <a:rPr lang="en-US" sz="2000" dirty="0">
                <a:solidFill>
                  <a:srgbClr val="C00000"/>
                </a:solidFill>
              </a:rPr>
              <a:t>state-of-the-art performance </a:t>
            </a:r>
            <a:r>
              <a:rPr lang="en-US" sz="1800" dirty="0"/>
              <a:t>for </a:t>
            </a:r>
          </a:p>
          <a:p>
            <a:pPr lvl="1">
              <a:defRPr/>
            </a:pPr>
            <a:r>
              <a:rPr lang="en-US" sz="2000" dirty="0"/>
              <a:t>exact similarity search</a:t>
            </a:r>
          </a:p>
          <a:p>
            <a:pPr lvl="1">
              <a:defRPr/>
            </a:pPr>
            <a:r>
              <a:rPr lang="en-US" sz="2000" dirty="0"/>
              <a:t>approximate similarity search with quality guarantees</a:t>
            </a:r>
          </a:p>
          <a:p>
            <a:pPr lvl="1">
              <a:defRPr/>
            </a:pPr>
            <a:r>
              <a:rPr lang="en-US" sz="2000" dirty="0"/>
              <a:t>disk-based datasets</a:t>
            </a:r>
          </a:p>
          <a:p>
            <a:pPr eaLnBrk="1" hangingPunct="1">
              <a:defRPr/>
            </a:pPr>
            <a:endParaRPr lang="en-US" sz="2000" dirty="0"/>
          </a:p>
        </p:txBody>
      </p:sp>
      <p:sp>
        <p:nvSpPr>
          <p:cNvPr id="5" name="Footer Placeholder 3">
            <a:extLst>
              <a:ext uri="{FF2B5EF4-FFF2-40B4-BE49-F238E27FC236}">
                <a16:creationId xmlns:a16="http://schemas.microsoft.com/office/drawing/2014/main" id="{F0EDDD8A-1248-416F-B4D4-8C20BDC25545}"/>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2" name="Espace réservé du numéro de diapositive 1">
            <a:extLst>
              <a:ext uri="{FF2B5EF4-FFF2-40B4-BE49-F238E27FC236}">
                <a16:creationId xmlns:a16="http://schemas.microsoft.com/office/drawing/2014/main" id="{01B90B7F-6B33-4853-A74D-459A6891303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339</a:t>
            </a:fld>
            <a:endParaRPr lang="en-US" dirty="0"/>
          </a:p>
        </p:txBody>
      </p:sp>
    </p:spTree>
    <p:extLst>
      <p:ext uri="{BB962C8B-B14F-4D97-AF65-F5344CB8AC3E}">
        <p14:creationId xmlns:p14="http://schemas.microsoft.com/office/powerpoint/2010/main" val="2417985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70"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83"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84" name="Google Shape;84;p13"/>
          <p:cNvCxnSpPr/>
          <p:nvPr/>
        </p:nvCxnSpPr>
        <p:spPr>
          <a:xfrm>
            <a:off x="4622055" y="3633043"/>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5"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32"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47" name="Google Shape;78;p13">
            <a:extLst>
              <a:ext uri="{FF2B5EF4-FFF2-40B4-BE49-F238E27FC236}">
                <a16:creationId xmlns:a16="http://schemas.microsoft.com/office/drawing/2014/main" id="{56B1B15A-DAE3-4F70-9E82-6526E36E7491}"/>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50" name="Google Shape;78;p13">
            <a:extLst>
              <a:ext uri="{FF2B5EF4-FFF2-40B4-BE49-F238E27FC236}">
                <a16:creationId xmlns:a16="http://schemas.microsoft.com/office/drawing/2014/main" id="{697B8A4D-C9EF-48E6-898E-58A2072A891F}"/>
              </a:ext>
            </a:extLst>
          </p:cNvPr>
          <p:cNvSpPr txBox="1"/>
          <p:nvPr/>
        </p:nvSpPr>
        <p:spPr>
          <a:xfrm>
            <a:off x="3939385" y="5084326"/>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51" name="Google Shape;67;p13">
            <a:extLst>
              <a:ext uri="{FF2B5EF4-FFF2-40B4-BE49-F238E27FC236}">
                <a16:creationId xmlns:a16="http://schemas.microsoft.com/office/drawing/2014/main" id="{1817D756-53C7-4EB6-A2C9-F1DEF1508240}"/>
              </a:ext>
            </a:extLst>
          </p:cNvPr>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2" name="Google Shape;58;p13">
            <a:extLst>
              <a:ext uri="{FF2B5EF4-FFF2-40B4-BE49-F238E27FC236}">
                <a16:creationId xmlns:a16="http://schemas.microsoft.com/office/drawing/2014/main" id="{DB1B4107-977A-4384-8AC5-6F9950BFB2BD}"/>
              </a:ext>
            </a:extLst>
          </p:cNvPr>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59" name="Google Shape;74;p13">
            <a:extLst>
              <a:ext uri="{FF2B5EF4-FFF2-40B4-BE49-F238E27FC236}">
                <a16:creationId xmlns:a16="http://schemas.microsoft.com/office/drawing/2014/main" id="{A544778D-EBCF-4AEF-BC52-15F4C1B877FB}"/>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66" name="Google Shape;69;p13">
            <a:extLst>
              <a:ext uri="{FF2B5EF4-FFF2-40B4-BE49-F238E27FC236}">
                <a16:creationId xmlns:a16="http://schemas.microsoft.com/office/drawing/2014/main" id="{CA6C5668-3A8B-4D3D-85C6-BE9D895991BE}"/>
              </a:ext>
            </a:extLst>
          </p:cNvPr>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sp>
        <p:nvSpPr>
          <p:cNvPr id="71" name="Google Shape;71;p13">
            <a:extLst>
              <a:ext uri="{FF2B5EF4-FFF2-40B4-BE49-F238E27FC236}">
                <a16:creationId xmlns:a16="http://schemas.microsoft.com/office/drawing/2014/main" id="{669B70A3-8A55-44D2-9F7A-63682843677D}"/>
              </a:ext>
            </a:extLst>
          </p:cNvPr>
          <p:cNvSpPr txBox="1"/>
          <p:nvPr/>
        </p:nvSpPr>
        <p:spPr>
          <a:xfrm>
            <a:off x="4365446" y="4172049"/>
            <a:ext cx="499931"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72" name="Google Shape;71;p13">
            <a:extLst>
              <a:ext uri="{FF2B5EF4-FFF2-40B4-BE49-F238E27FC236}">
                <a16:creationId xmlns:a16="http://schemas.microsoft.com/office/drawing/2014/main" id="{669CC17B-43A3-49FB-A159-7A4CFB913C2F}"/>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73" name="Google Shape;380;p29">
            <a:extLst>
              <a:ext uri="{FF2B5EF4-FFF2-40B4-BE49-F238E27FC236}">
                <a16:creationId xmlns:a16="http://schemas.microsoft.com/office/drawing/2014/main" id="{4823512A-5259-480B-8FC2-4E70CFD3FFB4}"/>
              </a:ext>
            </a:extLst>
          </p:cNvPr>
          <p:cNvSpPr txBox="1">
            <a:spLocks/>
          </p:cNvSpPr>
          <p:nvPr/>
        </p:nvSpPr>
        <p:spPr>
          <a:xfrm>
            <a:off x="5325623" y="5407504"/>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74" name="Google Shape;380;p29">
            <a:extLst>
              <a:ext uri="{FF2B5EF4-FFF2-40B4-BE49-F238E27FC236}">
                <a16:creationId xmlns:a16="http://schemas.microsoft.com/office/drawing/2014/main" id="{B80E1766-F5B7-400F-8C50-40CCE303AE35}"/>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78" name="Google Shape;380;p29">
            <a:extLst>
              <a:ext uri="{FF2B5EF4-FFF2-40B4-BE49-F238E27FC236}">
                <a16:creationId xmlns:a16="http://schemas.microsoft.com/office/drawing/2014/main" id="{800E03B1-FBCE-430A-BC65-1D98C439CEF8}"/>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Title 1">
            <a:extLst>
              <a:ext uri="{FF2B5EF4-FFF2-40B4-BE49-F238E27FC236}">
                <a16:creationId xmlns:a16="http://schemas.microsoft.com/office/drawing/2014/main" id="{8A7923D5-7936-4BDE-8470-4D7EE49FE67D}"/>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6916D2F9-387B-414A-8A2C-0BA236FDCC4A}"/>
              </a:ext>
            </a:extLst>
          </p:cNvPr>
          <p:cNvSpPr>
            <a:spLocks noGrp="1"/>
          </p:cNvSpPr>
          <p:nvPr>
            <p:ph type="ftr" sz="quarter" idx="11"/>
          </p:nvPr>
        </p:nvSpPr>
        <p:spPr/>
        <p:txBody>
          <a:bodyPr/>
          <a:lstStyle/>
          <a:p>
            <a:r>
              <a:rPr lang="en-US"/>
              <a:t>Echihabi, Zoumpatianos, Palpanas - VLDB 2021</a:t>
            </a:r>
            <a:endParaRPr lang="en-CA" dirty="0"/>
          </a:p>
        </p:txBody>
      </p:sp>
      <p:sp>
        <p:nvSpPr>
          <p:cNvPr id="44" name="Google Shape;380;p29">
            <a:extLst>
              <a:ext uri="{FF2B5EF4-FFF2-40B4-BE49-F238E27FC236}">
                <a16:creationId xmlns:a16="http://schemas.microsoft.com/office/drawing/2014/main" id="{D3163AF0-5F66-4F4C-AA46-D7129016B1CE}"/>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45" name="Rectangle 44">
            <a:extLst>
              <a:ext uri="{FF2B5EF4-FFF2-40B4-BE49-F238E27FC236}">
                <a16:creationId xmlns:a16="http://schemas.microsoft.com/office/drawing/2014/main" id="{4F680BAB-3365-4475-BC4C-7A22A89A5884}"/>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8" name="Rectangle 47">
            <a:extLst>
              <a:ext uri="{FF2B5EF4-FFF2-40B4-BE49-F238E27FC236}">
                <a16:creationId xmlns:a16="http://schemas.microsoft.com/office/drawing/2014/main" id="{BF34A218-EF96-4C1E-AE89-3575CA7208EF}"/>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9" name="Rounded Rectangle 12">
            <a:extLst>
              <a:ext uri="{FF2B5EF4-FFF2-40B4-BE49-F238E27FC236}">
                <a16:creationId xmlns:a16="http://schemas.microsoft.com/office/drawing/2014/main" id="{1B87B077-090E-4009-8D59-812D683182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numéro de diapositive 2">
            <a:extLst>
              <a:ext uri="{FF2B5EF4-FFF2-40B4-BE49-F238E27FC236}">
                <a16:creationId xmlns:a16="http://schemas.microsoft.com/office/drawing/2014/main" id="{7146C937-476D-49A9-996B-C0CEDF2245E3}"/>
              </a:ext>
            </a:extLst>
          </p:cNvPr>
          <p:cNvSpPr>
            <a:spLocks noGrp="1"/>
          </p:cNvSpPr>
          <p:nvPr>
            <p:ph type="sldNum" sz="quarter" idx="12"/>
          </p:nvPr>
        </p:nvSpPr>
        <p:spPr/>
        <p:txBody>
          <a:bodyPr/>
          <a:lstStyle/>
          <a:p>
            <a:fld id="{B5C6C3C4-1F13-A745-94B4-FF34C1932FEB}" type="slidenum">
              <a:rPr lang="en-US" smtClean="0"/>
              <a:pPr/>
              <a:t>34</a:t>
            </a:fld>
            <a:endParaRPr lang="en-US" dirty="0"/>
          </a:p>
        </p:txBody>
      </p:sp>
    </p:spTree>
    <p:extLst>
      <p:ext uri="{BB962C8B-B14F-4D97-AF65-F5344CB8AC3E}">
        <p14:creationId xmlns:p14="http://schemas.microsoft.com/office/powerpoint/2010/main" val="17100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P spid="44"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353686" y="1837426"/>
            <a:ext cx="8670332" cy="4736417"/>
          </a:xfrm>
        </p:spPr>
        <p:txBody>
          <a:bodyPr>
            <a:normAutofit/>
          </a:bodyPr>
          <a:lstStyle/>
          <a:p>
            <a:pPr eaLnBrk="1" hangingPunct="1">
              <a:defRPr/>
            </a:pPr>
            <a:r>
              <a:rPr lang="en-US" sz="2000" dirty="0"/>
              <a:t>High-d data is a very </a:t>
            </a:r>
            <a:r>
              <a:rPr lang="en-US" sz="2000" dirty="0">
                <a:solidFill>
                  <a:srgbClr val="C00000"/>
                </a:solidFill>
              </a:rPr>
              <a:t>common</a:t>
            </a:r>
            <a:r>
              <a:rPr lang="en-US" sz="2000" dirty="0"/>
              <a:t> data type</a:t>
            </a:r>
          </a:p>
          <a:p>
            <a:pPr lvl="1" eaLnBrk="1" hangingPunct="1">
              <a:defRPr/>
            </a:pPr>
            <a:r>
              <a:rPr lang="en-US" sz="2000" dirty="0"/>
              <a:t>across several different domains and applications</a:t>
            </a:r>
          </a:p>
          <a:p>
            <a:pPr eaLnBrk="1" hangingPunct="1">
              <a:defRPr/>
            </a:pPr>
            <a:r>
              <a:rPr lang="en-US" sz="2000" dirty="0"/>
              <a:t>Complex analytics on high-d data are </a:t>
            </a:r>
            <a:r>
              <a:rPr lang="en-US" sz="2000" dirty="0">
                <a:solidFill>
                  <a:srgbClr val="C00000"/>
                </a:solidFill>
              </a:rPr>
              <a:t>challenging</a:t>
            </a:r>
          </a:p>
          <a:p>
            <a:pPr lvl="1" eaLnBrk="1" hangingPunct="1">
              <a:defRPr/>
            </a:pPr>
            <a:r>
              <a:rPr lang="en-US" sz="2000" dirty="0"/>
              <a:t>have very high complexity</a:t>
            </a:r>
          </a:p>
          <a:p>
            <a:pPr eaLnBrk="1" hangingPunct="1">
              <a:defRPr/>
            </a:pPr>
            <a:endParaRPr lang="en-US" sz="2000" dirty="0"/>
          </a:p>
          <a:p>
            <a:pPr>
              <a:defRPr/>
            </a:pPr>
            <a:r>
              <a:rPr lang="en-US" sz="2000" dirty="0"/>
              <a:t>Data series indexing techniques provide </a:t>
            </a:r>
            <a:r>
              <a:rPr lang="en-US" sz="2000" dirty="0">
                <a:solidFill>
                  <a:srgbClr val="C00000"/>
                </a:solidFill>
              </a:rPr>
              <a:t>state-of-the-art performance </a:t>
            </a:r>
            <a:r>
              <a:rPr lang="en-US" sz="1800" dirty="0"/>
              <a:t>for </a:t>
            </a:r>
          </a:p>
          <a:p>
            <a:pPr lvl="1">
              <a:defRPr/>
            </a:pPr>
            <a:r>
              <a:rPr lang="en-US" sz="2000" dirty="0"/>
              <a:t>exact similarity search</a:t>
            </a:r>
          </a:p>
          <a:p>
            <a:pPr lvl="1">
              <a:defRPr/>
            </a:pPr>
            <a:r>
              <a:rPr lang="en-US" sz="2000" dirty="0"/>
              <a:t>approximate similarity search with quality guarantees</a:t>
            </a:r>
          </a:p>
          <a:p>
            <a:pPr lvl="1">
              <a:defRPr/>
            </a:pPr>
            <a:r>
              <a:rPr lang="en-US" sz="2000" dirty="0"/>
              <a:t>disk-based datasets</a:t>
            </a:r>
          </a:p>
          <a:p>
            <a:pPr eaLnBrk="1" hangingPunct="1">
              <a:defRPr/>
            </a:pPr>
            <a:endParaRPr lang="en-US" sz="2000" dirty="0"/>
          </a:p>
          <a:p>
            <a:pPr eaLnBrk="1" hangingPunct="1">
              <a:defRPr/>
            </a:pPr>
            <a:r>
              <a:rPr lang="en-US" sz="2000" dirty="0"/>
              <a:t>Several exciting </a:t>
            </a:r>
            <a:r>
              <a:rPr lang="en-US" sz="2000" dirty="0">
                <a:solidFill>
                  <a:srgbClr val="C00000"/>
                </a:solidFill>
              </a:rPr>
              <a:t>research opportunities</a:t>
            </a:r>
            <a:endParaRPr lang="en-US" sz="2000" dirty="0"/>
          </a:p>
          <a:p>
            <a:pPr lvl="1">
              <a:defRPr/>
            </a:pPr>
            <a:r>
              <a:rPr lang="en-US" sz="1800" dirty="0"/>
              <a:t>parallel, progressive, and deep learning techniques can lead to further performance improvements</a:t>
            </a:r>
          </a:p>
        </p:txBody>
      </p:sp>
      <p:sp>
        <p:nvSpPr>
          <p:cNvPr id="5" name="Footer Placeholder 3">
            <a:extLst>
              <a:ext uri="{FF2B5EF4-FFF2-40B4-BE49-F238E27FC236}">
                <a16:creationId xmlns:a16="http://schemas.microsoft.com/office/drawing/2014/main" id="{F0EDDD8A-1248-416F-B4D4-8C20BDC25545}"/>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a:t>
            </a:r>
            <a:r>
              <a:rPr lang="en-US" dirty="0" err="1">
                <a:solidFill>
                  <a:schemeClr val="accent2"/>
                </a:solidFill>
              </a:rPr>
              <a:t>Palpanas</a:t>
            </a:r>
            <a:r>
              <a:rPr lang="en-US" dirty="0">
                <a:solidFill>
                  <a:schemeClr val="accent2"/>
                </a:solidFill>
              </a:rPr>
              <a:t> - VLDB 2021</a:t>
            </a:r>
          </a:p>
        </p:txBody>
      </p:sp>
      <p:sp>
        <p:nvSpPr>
          <p:cNvPr id="2" name="Espace réservé du numéro de diapositive 1">
            <a:extLst>
              <a:ext uri="{FF2B5EF4-FFF2-40B4-BE49-F238E27FC236}">
                <a16:creationId xmlns:a16="http://schemas.microsoft.com/office/drawing/2014/main" id="{01B90B7F-6B33-4853-A74D-459A6891303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340</a:t>
            </a:fld>
            <a:endParaRPr lang="en-US" dirty="0"/>
          </a:p>
        </p:txBody>
      </p:sp>
    </p:spTree>
    <p:extLst>
      <p:ext uri="{BB962C8B-B14F-4D97-AF65-F5344CB8AC3E}">
        <p14:creationId xmlns:p14="http://schemas.microsoft.com/office/powerpoint/2010/main" val="235123697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5B7FDFA-6A90-454D-9904-B77FC95B296A}"/>
              </a:ext>
            </a:extLst>
          </p:cNvPr>
          <p:cNvSpPr txBox="1">
            <a:spLocks/>
          </p:cNvSpPr>
          <p:nvPr/>
        </p:nvSpPr>
        <p:spPr>
          <a:xfrm>
            <a:off x="457200" y="2062454"/>
            <a:ext cx="8229600" cy="4324351"/>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rgbClr val="002060"/>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6" indent="0" algn="ctr">
              <a:buClr>
                <a:srgbClr val="A04DA3"/>
              </a:buClr>
              <a:buNone/>
            </a:pPr>
            <a:r>
              <a:rPr lang="en-US" altLang="en-US" sz="4000" dirty="0">
                <a:solidFill>
                  <a:prstClr val="black"/>
                </a:solidFill>
                <a:latin typeface="Courier New" pitchFamily="49" charset="0"/>
                <a:cs typeface="Courier New" pitchFamily="49" charset="0"/>
              </a:rPr>
              <a:t>thank you!</a:t>
            </a:r>
          </a:p>
          <a:p>
            <a:pPr marL="109536" indent="0" algn="ctr">
              <a:buClr>
                <a:srgbClr val="A04DA3"/>
              </a:buClr>
              <a:buNone/>
            </a:pPr>
            <a:endParaRPr lang="en-US" altLang="en-US" sz="2400" dirty="0">
              <a:solidFill>
                <a:prstClr val="black"/>
              </a:solidFill>
              <a:latin typeface="Courier New" pitchFamily="49" charset="0"/>
              <a:cs typeface="Courier New" pitchFamily="49" charset="0"/>
            </a:endParaRPr>
          </a:p>
          <a:p>
            <a:pPr marL="109536" indent="0" algn="ctr">
              <a:buClr>
                <a:srgbClr val="A04DA3"/>
              </a:buClr>
              <a:buNone/>
            </a:pPr>
            <a:endParaRPr lang="en-US" altLang="en-US" sz="2400" dirty="0">
              <a:solidFill>
                <a:prstClr val="black"/>
              </a:solidFill>
              <a:latin typeface="Courier New" pitchFamily="49" charset="0"/>
              <a:cs typeface="Courier New" pitchFamily="49" charset="0"/>
            </a:endParaRPr>
          </a:p>
          <a:p>
            <a:pPr marL="109536" indent="0" algn="ctr">
              <a:buClr>
                <a:srgbClr val="A04DA3"/>
              </a:buClr>
              <a:buNone/>
            </a:pPr>
            <a:r>
              <a:rPr lang="en-US" altLang="en-US" sz="2000" dirty="0">
                <a:solidFill>
                  <a:prstClr val="black"/>
                </a:solidFill>
                <a:latin typeface="Courier New" pitchFamily="49" charset="0"/>
                <a:cs typeface="Courier New" pitchFamily="49" charset="0"/>
              </a:rPr>
              <a:t>google: </a:t>
            </a:r>
            <a:r>
              <a:rPr lang="en-US" altLang="en-US" sz="2000" b="1" dirty="0">
                <a:solidFill>
                  <a:prstClr val="black"/>
                </a:solidFill>
                <a:latin typeface="Courier New" pitchFamily="49" charset="0"/>
                <a:cs typeface="Courier New" pitchFamily="49" charset="0"/>
              </a:rPr>
              <a:t>Karima </a:t>
            </a:r>
            <a:r>
              <a:rPr lang="en-US" altLang="en-US" sz="2000" b="1" dirty="0" err="1">
                <a:solidFill>
                  <a:prstClr val="black"/>
                </a:solidFill>
                <a:latin typeface="Courier New" pitchFamily="49" charset="0"/>
                <a:cs typeface="Courier New" pitchFamily="49" charset="0"/>
              </a:rPr>
              <a:t>Echihabi</a:t>
            </a:r>
            <a:endParaRPr lang="en-US" altLang="en-US" sz="2000" b="1" dirty="0">
              <a:solidFill>
                <a:prstClr val="black"/>
              </a:solidFill>
              <a:latin typeface="Courier New" pitchFamily="49" charset="0"/>
              <a:cs typeface="Courier New" pitchFamily="49" charset="0"/>
            </a:endParaRPr>
          </a:p>
          <a:p>
            <a:pPr marL="109536" indent="0" algn="ctr">
              <a:buClr>
                <a:srgbClr val="A04DA3"/>
              </a:buClr>
              <a:buNone/>
            </a:pPr>
            <a:r>
              <a:rPr lang="en-US" altLang="en-US" sz="2000" b="1" dirty="0">
                <a:solidFill>
                  <a:prstClr val="black"/>
                </a:solidFill>
                <a:latin typeface="Courier New" pitchFamily="49" charset="0"/>
                <a:cs typeface="Courier New" pitchFamily="49" charset="0"/>
              </a:rPr>
              <a:t>            Kostas </a:t>
            </a:r>
            <a:r>
              <a:rPr lang="en-US" altLang="en-US" sz="2000" b="1" dirty="0" err="1">
                <a:solidFill>
                  <a:prstClr val="black"/>
                </a:solidFill>
                <a:latin typeface="Courier New" pitchFamily="49" charset="0"/>
                <a:cs typeface="Courier New" pitchFamily="49" charset="0"/>
              </a:rPr>
              <a:t>Zoumpatianos</a:t>
            </a:r>
            <a:endParaRPr lang="en-US" altLang="en-US" sz="2000" b="1" dirty="0">
              <a:solidFill>
                <a:prstClr val="black"/>
              </a:solidFill>
              <a:latin typeface="Courier New" pitchFamily="49" charset="0"/>
              <a:cs typeface="Courier New" pitchFamily="49" charset="0"/>
            </a:endParaRPr>
          </a:p>
          <a:p>
            <a:pPr marL="109536" indent="0" algn="ctr">
              <a:buClr>
                <a:srgbClr val="A04DA3"/>
              </a:buClr>
              <a:buNone/>
            </a:pPr>
            <a:r>
              <a:rPr lang="en-US" altLang="en-US" sz="2000" b="1" dirty="0">
                <a:solidFill>
                  <a:prstClr val="black"/>
                </a:solidFill>
                <a:latin typeface="Courier New" pitchFamily="49" charset="0"/>
                <a:cs typeface="Courier New" pitchFamily="49" charset="0"/>
              </a:rPr>
              <a:t>        Themis </a:t>
            </a:r>
            <a:r>
              <a:rPr lang="en-US" altLang="en-US" sz="2000" b="1" dirty="0" err="1">
                <a:solidFill>
                  <a:prstClr val="black"/>
                </a:solidFill>
                <a:latin typeface="Courier New" pitchFamily="49" charset="0"/>
                <a:cs typeface="Courier New" pitchFamily="49" charset="0"/>
              </a:rPr>
              <a:t>Palpanas</a:t>
            </a:r>
            <a:endParaRPr lang="en-US" altLang="en-US" sz="2000" b="1"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r>
              <a:rPr lang="en-US" altLang="en-US" sz="2000" dirty="0">
                <a:solidFill>
                  <a:prstClr val="black"/>
                </a:solidFill>
                <a:latin typeface="Courier New" pitchFamily="49" charset="0"/>
                <a:cs typeface="Courier New" pitchFamily="49" charset="0"/>
              </a:rPr>
              <a:t>visit: http://</a:t>
            </a:r>
            <a:r>
              <a:rPr lang="en-US" altLang="en-US" sz="2000" b="1" dirty="0">
                <a:solidFill>
                  <a:prstClr val="black"/>
                </a:solidFill>
                <a:latin typeface="Courier New" pitchFamily="49" charset="0"/>
                <a:cs typeface="Courier New" pitchFamily="49" charset="0"/>
              </a:rPr>
              <a:t>nestordb.com</a:t>
            </a: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p:txBody>
      </p:sp>
      <p:sp>
        <p:nvSpPr>
          <p:cNvPr id="2" name="Espace réservé du pied de page 1">
            <a:extLst>
              <a:ext uri="{FF2B5EF4-FFF2-40B4-BE49-F238E27FC236}">
                <a16:creationId xmlns:a16="http://schemas.microsoft.com/office/drawing/2014/main" id="{FC610E08-469E-43AF-BC0A-D2528F9117F2}"/>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E1A5AC21-6C03-4708-B8E2-A103518D3102}"/>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341</a:t>
            </a:fld>
            <a:endParaRPr lang="en-US" dirty="0"/>
          </a:p>
        </p:txBody>
      </p:sp>
    </p:spTree>
    <p:extLst>
      <p:ext uri="{BB962C8B-B14F-4D97-AF65-F5344CB8AC3E}">
        <p14:creationId xmlns:p14="http://schemas.microsoft.com/office/powerpoint/2010/main" val="263169413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33400" y="328765"/>
            <a:ext cx="8229600" cy="1066800"/>
          </a:xfrm>
        </p:spPr>
        <p:txBody>
          <a:bodyPr/>
          <a:lstStyle/>
          <a:p>
            <a:r>
              <a:rPr lang="en-US" altLang="en-US" dirty="0"/>
              <a:t>References </a:t>
            </a:r>
            <a:r>
              <a:rPr lang="en-US" altLang="en-US" sz="2800" dirty="0"/>
              <a:t>(chronological order)</a:t>
            </a:r>
            <a:endParaRPr lang="en-US" altLang="en-US" dirty="0"/>
          </a:p>
        </p:txBody>
      </p:sp>
      <p:sp>
        <p:nvSpPr>
          <p:cNvPr id="3" name="Content Placeholder 2"/>
          <p:cNvSpPr>
            <a:spLocks noGrp="1"/>
          </p:cNvSpPr>
          <p:nvPr>
            <p:ph idx="1"/>
          </p:nvPr>
        </p:nvSpPr>
        <p:spPr>
          <a:xfrm>
            <a:off x="457200" y="1279254"/>
            <a:ext cx="8229600" cy="5329367"/>
          </a:xfrm>
        </p:spPr>
        <p:txBody>
          <a:bodyPr>
            <a:normAutofit fontScale="92500" lnSpcReduction="20000"/>
          </a:bodyPr>
          <a:lstStyle/>
          <a:p>
            <a:pPr algn="just">
              <a:buFont typeface="Georgia" charset="0"/>
              <a:buChar char="•"/>
              <a:defRPr/>
            </a:pPr>
            <a:r>
              <a:rPr lang="fr-FR" sz="1300" dirty="0"/>
              <a:t>Delaunay, Boris (1934). "Sur la sphère vide". Bulletin de l'Académie des Sciences de l'URSS, Classe des Sciences Mathématiques et Naturelles. </a:t>
            </a:r>
            <a:r>
              <a:rPr lang="fr-FR" sz="1300" b="1" dirty="0"/>
              <a:t>6</a:t>
            </a:r>
            <a:r>
              <a:rPr lang="fr-FR" sz="1300" dirty="0"/>
              <a:t>: 793–800.</a:t>
            </a:r>
          </a:p>
          <a:p>
            <a:pPr algn="just">
              <a:buFont typeface="Georgia" charset="0"/>
              <a:buChar char="•"/>
              <a:defRPr/>
            </a:pPr>
            <a:r>
              <a:rPr lang="en-US" sz="1300" dirty="0">
                <a:solidFill>
                  <a:srgbClr val="000000"/>
                </a:solidFill>
                <a:ea typeface="MS PGothic" charset="0"/>
                <a:cs typeface="Times New Roman" charset="0"/>
              </a:rPr>
              <a:t>Ramer, U. (1972). An iterative procedure for the polygonal approximation of planar curves. </a:t>
            </a:r>
            <a:r>
              <a:rPr lang="en-US" sz="1300" i="1" dirty="0">
                <a:solidFill>
                  <a:srgbClr val="000000"/>
                </a:solidFill>
                <a:ea typeface="MS PGothic" charset="0"/>
                <a:cs typeface="Times New Roman" charset="0"/>
              </a:rPr>
              <a:t>Computer Graphics and Image Processing</a:t>
            </a:r>
            <a:r>
              <a:rPr lang="en-US" sz="1300" dirty="0">
                <a:solidFill>
                  <a:srgbClr val="000000"/>
                </a:solidFill>
                <a:ea typeface="MS PGothic" charset="0"/>
                <a:cs typeface="Times New Roman" charset="0"/>
              </a:rPr>
              <a:t>. 1: pp. 244-256.</a:t>
            </a:r>
          </a:p>
          <a:p>
            <a:pPr algn="just">
              <a:buFont typeface="Georgia" charset="0"/>
              <a:buChar char="•"/>
              <a:defRPr/>
            </a:pPr>
            <a:r>
              <a:rPr lang="en-US" sz="1300" dirty="0">
                <a:solidFill>
                  <a:srgbClr val="000000"/>
                </a:solidFill>
                <a:ea typeface="MS PGothic" charset="0"/>
                <a:cs typeface="Times New Roman" charset="0"/>
              </a:rPr>
              <a:t>Douglas, D. H. &amp; </a:t>
            </a:r>
            <a:r>
              <a:rPr lang="en-US" sz="1300" dirty="0" err="1">
                <a:solidFill>
                  <a:srgbClr val="000000"/>
                </a:solidFill>
                <a:ea typeface="MS PGothic" charset="0"/>
                <a:cs typeface="Times New Roman" charset="0"/>
              </a:rPr>
              <a:t>Peucker</a:t>
            </a:r>
            <a:r>
              <a:rPr lang="en-US" sz="1300" dirty="0">
                <a:solidFill>
                  <a:srgbClr val="000000"/>
                </a:solidFill>
                <a:ea typeface="MS PGothic" charset="0"/>
                <a:cs typeface="Times New Roman" charset="0"/>
              </a:rPr>
              <a:t>, T. K.(1973). Algorithms for the Reduction of the Number of Points Required to Represent a Digitized Line or Its Caricature. </a:t>
            </a:r>
            <a:r>
              <a:rPr lang="en-US" sz="1300" i="1" dirty="0">
                <a:solidFill>
                  <a:srgbClr val="000000"/>
                </a:solidFill>
                <a:ea typeface="MS PGothic" charset="0"/>
                <a:cs typeface="Times New Roman" charset="0"/>
              </a:rPr>
              <a:t>Canadian Cartographer</a:t>
            </a:r>
            <a:r>
              <a:rPr lang="en-US" sz="1300" dirty="0">
                <a:solidFill>
                  <a:srgbClr val="000000"/>
                </a:solidFill>
                <a:ea typeface="MS PGothic" charset="0"/>
                <a:cs typeface="Times New Roman" charset="0"/>
              </a:rPr>
              <a:t>, Vol. 10, No. 2, December. pp. 112-122. </a:t>
            </a:r>
          </a:p>
          <a:p>
            <a:pPr algn="just">
              <a:buFont typeface="Georgia" charset="0"/>
              <a:buChar char="•"/>
              <a:defRPr/>
            </a:pPr>
            <a:r>
              <a:rPr lang="en-US" sz="1300" dirty="0" err="1">
                <a:solidFill>
                  <a:srgbClr val="000000"/>
                </a:solidFill>
                <a:ea typeface="MS PGothic" charset="0"/>
                <a:cs typeface="Times New Roman" charset="0"/>
              </a:rPr>
              <a:t>Duda</a:t>
            </a:r>
            <a:r>
              <a:rPr lang="en-US" sz="1300" dirty="0">
                <a:solidFill>
                  <a:srgbClr val="000000"/>
                </a:solidFill>
                <a:ea typeface="MS PGothic" charset="0"/>
                <a:cs typeface="Times New Roman" charset="0"/>
              </a:rPr>
              <a:t>, R. O. and Hart, P. E. 1973. Pattern Classification and Scene Analysis. Wiley, New York.</a:t>
            </a:r>
          </a:p>
          <a:p>
            <a:pPr algn="just">
              <a:buFont typeface="Georgia" charset="0"/>
              <a:buChar char="•"/>
              <a:defRPr/>
            </a:pPr>
            <a:r>
              <a:rPr lang="en-US" sz="1200" dirty="0"/>
              <a:t>Jon Louis Bentley. 1975. Multidimensional binary search trees used for associative searching. </a:t>
            </a:r>
            <a:r>
              <a:rPr lang="en-US" sz="1200" dirty="0" err="1"/>
              <a:t>Commun</a:t>
            </a:r>
            <a:r>
              <a:rPr lang="en-US" sz="1200" dirty="0"/>
              <a:t>. ACM 18, 9 (Sept. 1975), 509–517.</a:t>
            </a:r>
            <a:endParaRPr lang="en-US" sz="1500" dirty="0">
              <a:ea typeface="MS PGothic" charset="0"/>
              <a:cs typeface="Times New Roman" charset="0"/>
            </a:endParaRPr>
          </a:p>
          <a:p>
            <a:pPr algn="just">
              <a:buFont typeface="Georgia" charset="0"/>
              <a:buChar char="•"/>
              <a:defRPr/>
            </a:pPr>
            <a:r>
              <a:rPr lang="en-US" sz="1300" dirty="0" err="1">
                <a:solidFill>
                  <a:srgbClr val="000000"/>
                </a:solidFill>
                <a:ea typeface="MS PGothic" charset="0"/>
                <a:cs typeface="Times New Roman" charset="0"/>
              </a:rPr>
              <a:t>Pavlidis</a:t>
            </a:r>
            <a:r>
              <a:rPr lang="en-US" sz="1300" dirty="0">
                <a:solidFill>
                  <a:srgbClr val="000000"/>
                </a:solidFill>
                <a:ea typeface="MS PGothic" charset="0"/>
                <a:cs typeface="Times New Roman" charset="0"/>
              </a:rPr>
              <a:t>, T. (1976). Waveform segmentation through functional approximation. </a:t>
            </a:r>
            <a:r>
              <a:rPr lang="en-US" sz="1300" i="1" dirty="0">
                <a:solidFill>
                  <a:srgbClr val="000000"/>
                </a:solidFill>
                <a:ea typeface="MS PGothic" charset="0"/>
                <a:cs typeface="Times New Roman" charset="0"/>
              </a:rPr>
              <a:t>IEEE Transactions on Computers</a:t>
            </a:r>
            <a:r>
              <a:rPr lang="en-US" sz="1300" dirty="0">
                <a:solidFill>
                  <a:srgbClr val="000000"/>
                </a:solidFill>
                <a:ea typeface="MS PGothic" charset="0"/>
                <a:cs typeface="Times New Roman" charset="0"/>
              </a:rPr>
              <a:t>. </a:t>
            </a:r>
          </a:p>
          <a:p>
            <a:pPr algn="just">
              <a:buFont typeface="Georgia" charset="0"/>
              <a:buChar char="•"/>
              <a:defRPr/>
            </a:pPr>
            <a:r>
              <a:rPr lang="en-US" sz="1300" dirty="0" err="1">
                <a:solidFill>
                  <a:srgbClr val="000000"/>
                </a:solidFill>
                <a:ea typeface="MS PGothic" charset="0"/>
                <a:cs typeface="Times New Roman" charset="0"/>
              </a:rPr>
              <a:t>Godfried</a:t>
            </a:r>
            <a:r>
              <a:rPr lang="en-US" sz="1300" dirty="0">
                <a:solidFill>
                  <a:srgbClr val="000000"/>
                </a:solidFill>
                <a:ea typeface="MS PGothic" charset="0"/>
                <a:cs typeface="Times New Roman" charset="0"/>
              </a:rPr>
              <a:t> T. Toussaint, The relative </a:t>
            </a:r>
            <a:r>
              <a:rPr lang="en-US" sz="1300" dirty="0" err="1">
                <a:solidFill>
                  <a:srgbClr val="000000"/>
                </a:solidFill>
                <a:ea typeface="MS PGothic" charset="0"/>
                <a:cs typeface="Times New Roman" charset="0"/>
              </a:rPr>
              <a:t>neighbourhood</a:t>
            </a:r>
            <a:r>
              <a:rPr lang="en-US" sz="1300" dirty="0">
                <a:solidFill>
                  <a:srgbClr val="000000"/>
                </a:solidFill>
                <a:ea typeface="MS PGothic" charset="0"/>
                <a:cs typeface="Times New Roman" charset="0"/>
              </a:rPr>
              <a:t> graph of a finite planar set, Pattern Recognition, Volume 12, Issue 4, 1980, Pages 261-268,</a:t>
            </a:r>
          </a:p>
          <a:p>
            <a:pPr algn="just">
              <a:buFont typeface="Georgia" charset="0"/>
              <a:buChar char="•"/>
              <a:defRPr/>
            </a:pPr>
            <a:r>
              <a:rPr lang="en-US" sz="1300" dirty="0" err="1">
                <a:solidFill>
                  <a:srgbClr val="000000"/>
                </a:solidFill>
                <a:ea typeface="MS PGothic" charset="0"/>
                <a:cs typeface="Times New Roman" charset="0"/>
              </a:rPr>
              <a:t>Ishijima</a:t>
            </a:r>
            <a:r>
              <a:rPr lang="en-US" sz="1300" dirty="0">
                <a:solidFill>
                  <a:srgbClr val="000000"/>
                </a:solidFill>
                <a:ea typeface="MS PGothic" charset="0"/>
                <a:cs typeface="Times New Roman" charset="0"/>
              </a:rPr>
              <a:t>, M., et al. (1983). Scan-Along Polygonal Approximation for Data Compression of Electrocardiograms. </a:t>
            </a:r>
            <a:r>
              <a:rPr lang="en-US" sz="1300" i="1" dirty="0">
                <a:solidFill>
                  <a:srgbClr val="000000"/>
                </a:solidFill>
                <a:ea typeface="MS PGothic" charset="0"/>
                <a:cs typeface="Times New Roman" charset="0"/>
              </a:rPr>
              <a:t>IEEE Transactions on Biomedical Engineering.</a:t>
            </a:r>
            <a:r>
              <a:rPr lang="en-US" sz="1300" dirty="0">
                <a:solidFill>
                  <a:srgbClr val="000000"/>
                </a:solidFill>
                <a:ea typeface="MS PGothic" charset="0"/>
                <a:cs typeface="Times New Roman" charset="0"/>
              </a:rPr>
              <a:t> BME-30(11):723-729. </a:t>
            </a:r>
          </a:p>
          <a:p>
            <a:pPr algn="just">
              <a:buFont typeface="Georgia" charset="0"/>
              <a:buChar char="•"/>
              <a:defRPr/>
            </a:pPr>
            <a:r>
              <a:rPr lang="en-US" sz="1300" dirty="0"/>
              <a:t>N. Beckmann, H.-P. </a:t>
            </a:r>
            <a:r>
              <a:rPr lang="en-US" sz="1300" dirty="0" err="1"/>
              <a:t>Kriegel</a:t>
            </a:r>
            <a:r>
              <a:rPr lang="en-US" sz="1300" dirty="0"/>
              <a:t>, R. Schneider, and B. Seeger. The R*-tree: an efficient and robust access method for points and rectangles. In SIGMOD, pages 322–331, 1990.</a:t>
            </a:r>
          </a:p>
          <a:p>
            <a:pPr algn="just">
              <a:buFont typeface="Georgia" charset="0"/>
              <a:buChar char="•"/>
              <a:defRPr/>
            </a:pPr>
            <a:r>
              <a:rPr lang="fr-MA" sz="1300" dirty="0"/>
              <a:t>C. </a:t>
            </a:r>
            <a:r>
              <a:rPr lang="fr-MA" sz="1300" dirty="0" err="1"/>
              <a:t>Faloutsos</a:t>
            </a:r>
            <a:r>
              <a:rPr lang="fr-MA" sz="1300" dirty="0"/>
              <a:t>, M. </a:t>
            </a:r>
            <a:r>
              <a:rPr lang="fr-MA" sz="1300" dirty="0" err="1"/>
              <a:t>Ranganathan</a:t>
            </a:r>
            <a:r>
              <a:rPr lang="fr-MA" sz="1300" dirty="0"/>
              <a:t>, &amp; Y. </a:t>
            </a:r>
            <a:r>
              <a:rPr lang="fr-MA" sz="1300" dirty="0" err="1"/>
              <a:t>Manolopoulos</a:t>
            </a:r>
            <a:r>
              <a:rPr lang="fr-MA" sz="1300" dirty="0"/>
              <a:t>. Fast </a:t>
            </a:r>
            <a:r>
              <a:rPr lang="fr-MA" sz="1300" dirty="0" err="1"/>
              <a:t>Subsequence</a:t>
            </a:r>
            <a:r>
              <a:rPr lang="fr-MA" sz="1300" dirty="0"/>
              <a:t> Matching in Time-</a:t>
            </a:r>
            <a:r>
              <a:rPr lang="fr-MA" sz="1300" dirty="0" err="1"/>
              <a:t>Series</a:t>
            </a:r>
            <a:r>
              <a:rPr lang="fr-MA" sz="1300" dirty="0"/>
              <a:t> </a:t>
            </a:r>
            <a:r>
              <a:rPr lang="fr-MA" sz="1300" dirty="0" err="1"/>
              <a:t>Databases</a:t>
            </a:r>
            <a:r>
              <a:rPr lang="fr-MA" sz="1300" dirty="0"/>
              <a:t>. In Proc. ACM SIGMOD </a:t>
            </a:r>
            <a:r>
              <a:rPr lang="fr-MA" sz="1300" dirty="0" err="1"/>
              <a:t>Int'l</a:t>
            </a:r>
            <a:r>
              <a:rPr lang="fr-MA" sz="1300" dirty="0"/>
              <a:t> Conf. on Management of Data, pp 419–429, 1994.</a:t>
            </a:r>
            <a:endParaRPr lang="en-US" sz="1000" dirty="0">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McKee, J.J., Evans, N.E., &amp; Owens, F.J. (1994).  Efficient implementation of the Fan/SAPA-2 algorithm using fixed point arithmetic. </a:t>
            </a:r>
            <a:r>
              <a:rPr lang="en-US" sz="1300" i="1" dirty="0" err="1">
                <a:solidFill>
                  <a:srgbClr val="000000"/>
                </a:solidFill>
                <a:ea typeface="MS PGothic" charset="0"/>
                <a:cs typeface="Times New Roman" charset="0"/>
              </a:rPr>
              <a:t>Automedica</a:t>
            </a:r>
            <a:r>
              <a:rPr lang="en-US" sz="1300" dirty="0">
                <a:solidFill>
                  <a:srgbClr val="000000"/>
                </a:solidFill>
                <a:ea typeface="MS PGothic" charset="0"/>
                <a:cs typeface="Times New Roman" charset="0"/>
              </a:rPr>
              <a:t>. Vol. 16, pp 109-117. </a:t>
            </a:r>
          </a:p>
          <a:p>
            <a:pPr algn="just">
              <a:buFont typeface="Georgia" charset="0"/>
              <a:buChar char="•"/>
              <a:defRPr/>
            </a:pPr>
            <a:r>
              <a:rPr lang="en-US" sz="1300" dirty="0">
                <a:solidFill>
                  <a:srgbClr val="000000"/>
                </a:solidFill>
                <a:ea typeface="MS PGothic" charset="0"/>
                <a:cs typeface="Times New Roman" charset="0"/>
              </a:rPr>
              <a:t>Koski, A., </a:t>
            </a:r>
            <a:r>
              <a:rPr lang="en-US" sz="1300" dirty="0" err="1">
                <a:solidFill>
                  <a:srgbClr val="000000"/>
                </a:solidFill>
                <a:ea typeface="MS PGothic" charset="0"/>
                <a:cs typeface="Times New Roman" charset="0"/>
              </a:rPr>
              <a:t>Juhola</a:t>
            </a:r>
            <a:r>
              <a:rPr lang="en-US" sz="1300" dirty="0">
                <a:solidFill>
                  <a:srgbClr val="000000"/>
                </a:solidFill>
                <a:ea typeface="MS PGothic" charset="0"/>
                <a:cs typeface="Times New Roman" charset="0"/>
              </a:rPr>
              <a:t>, M. &amp; </a:t>
            </a:r>
            <a:r>
              <a:rPr lang="en-US" sz="1300" dirty="0" err="1">
                <a:solidFill>
                  <a:srgbClr val="000000"/>
                </a:solidFill>
                <a:ea typeface="MS PGothic" charset="0"/>
                <a:cs typeface="Times New Roman" charset="0"/>
              </a:rPr>
              <a:t>Meriste</a:t>
            </a:r>
            <a:r>
              <a:rPr lang="en-US" sz="1300" dirty="0">
                <a:solidFill>
                  <a:srgbClr val="000000"/>
                </a:solidFill>
                <a:ea typeface="MS PGothic" charset="0"/>
                <a:cs typeface="Times New Roman" charset="0"/>
              </a:rPr>
              <a:t>, M. (1995).  Syntactic Recognition of ECG Signals By Attributed Finite Automata. </a:t>
            </a:r>
            <a:r>
              <a:rPr lang="en-US" sz="1300" i="1" dirty="0">
                <a:solidFill>
                  <a:srgbClr val="000000"/>
                </a:solidFill>
                <a:ea typeface="MS PGothic" charset="0"/>
                <a:cs typeface="Times New Roman" charset="0"/>
              </a:rPr>
              <a:t>Pattern Recognition</a:t>
            </a:r>
            <a:r>
              <a:rPr lang="en-US" sz="1300" dirty="0">
                <a:solidFill>
                  <a:srgbClr val="000000"/>
                </a:solidFill>
                <a:ea typeface="MS PGothic" charset="0"/>
                <a:cs typeface="Times New Roman" charset="0"/>
              </a:rPr>
              <a:t>, 28 (12), pp. 1927-1940.</a:t>
            </a:r>
          </a:p>
          <a:p>
            <a:pPr algn="just">
              <a:buFont typeface="Georgia" charset="0"/>
              <a:buChar char="•"/>
              <a:defRPr/>
            </a:pPr>
            <a:r>
              <a:rPr lang="en-US" sz="1300" dirty="0">
                <a:solidFill>
                  <a:srgbClr val="000000"/>
                </a:solidFill>
                <a:ea typeface="MS PGothic" charset="0"/>
                <a:cs typeface="Times New Roman" charset="0"/>
              </a:rPr>
              <a:t>Seshadri P.,  </a:t>
            </a:r>
            <a:r>
              <a:rPr lang="en-US" sz="1300" dirty="0" err="1">
                <a:solidFill>
                  <a:srgbClr val="000000"/>
                </a:solidFill>
                <a:ea typeface="MS PGothic" charset="0"/>
                <a:cs typeface="Times New Roman" charset="0"/>
              </a:rPr>
              <a:t>Livny</a:t>
            </a:r>
            <a:r>
              <a:rPr lang="en-US" sz="1300" dirty="0">
                <a:solidFill>
                  <a:srgbClr val="000000"/>
                </a:solidFill>
                <a:ea typeface="MS PGothic" charset="0"/>
                <a:cs typeface="Times New Roman" charset="0"/>
              </a:rPr>
              <a:t> M. &amp; Ramakrishnan R. (1995): SEQ: A Model for Sequence Databases. ICDE 1995: 232-239</a:t>
            </a:r>
          </a:p>
          <a:p>
            <a:pPr algn="just">
              <a:buFont typeface="Georgia" charset="0"/>
              <a:buChar char="•"/>
              <a:defRPr/>
            </a:pPr>
            <a:r>
              <a:rPr lang="en-US" sz="1300" dirty="0" err="1">
                <a:solidFill>
                  <a:srgbClr val="000000"/>
                </a:solidFill>
                <a:ea typeface="MS PGothic" charset="0"/>
                <a:cs typeface="Times New Roman" charset="0"/>
              </a:rPr>
              <a:t>Shatkay</a:t>
            </a:r>
            <a:r>
              <a:rPr lang="en-US" sz="1300" dirty="0">
                <a:solidFill>
                  <a:srgbClr val="000000"/>
                </a:solidFill>
                <a:ea typeface="MS PGothic" charset="0"/>
                <a:cs typeface="Times New Roman" charset="0"/>
              </a:rPr>
              <a:t>, H. (1995). Approximate Queries and Representations for Large Data Sequences. </a:t>
            </a:r>
            <a:r>
              <a:rPr lang="en-US" sz="1300" i="1" dirty="0">
                <a:solidFill>
                  <a:srgbClr val="000000"/>
                </a:solidFill>
                <a:ea typeface="MS PGothic" charset="0"/>
                <a:cs typeface="Times New Roman" charset="0"/>
              </a:rPr>
              <a:t>Technical Report cs-95-03</a:t>
            </a:r>
            <a:r>
              <a:rPr lang="en-US" sz="1300" dirty="0">
                <a:solidFill>
                  <a:srgbClr val="000000"/>
                </a:solidFill>
                <a:ea typeface="MS PGothic" charset="0"/>
                <a:cs typeface="Times New Roman" charset="0"/>
              </a:rPr>
              <a:t>, Department of Computer Science, Brown University.</a:t>
            </a:r>
          </a:p>
          <a:p>
            <a:pPr algn="just"/>
            <a:r>
              <a:rPr lang="en-US" altLang="en-US" sz="1300" dirty="0" err="1">
                <a:solidFill>
                  <a:srgbClr val="000000"/>
                </a:solidFill>
              </a:rPr>
              <a:t>Shatkay</a:t>
            </a:r>
            <a:r>
              <a:rPr lang="en-US" altLang="en-US" sz="1300" dirty="0">
                <a:solidFill>
                  <a:srgbClr val="000000"/>
                </a:solidFill>
              </a:rPr>
              <a:t>, H., &amp; </a:t>
            </a:r>
            <a:r>
              <a:rPr lang="en-US" altLang="en-US" sz="1300" dirty="0" err="1">
                <a:solidFill>
                  <a:srgbClr val="000000"/>
                </a:solidFill>
              </a:rPr>
              <a:t>Zdonik</a:t>
            </a:r>
            <a:r>
              <a:rPr lang="en-US" altLang="en-US" sz="1300" dirty="0">
                <a:solidFill>
                  <a:srgbClr val="000000"/>
                </a:solidFill>
              </a:rPr>
              <a:t>, S. (1996). Approximate queries and representations for large data sequences. </a:t>
            </a:r>
            <a:r>
              <a:rPr lang="en-US" altLang="en-US" sz="1300" i="1" dirty="0">
                <a:solidFill>
                  <a:srgbClr val="000000"/>
                </a:solidFill>
              </a:rPr>
              <a:t>Proceedings of the 12</a:t>
            </a:r>
            <a:r>
              <a:rPr lang="en-US" altLang="en-US" sz="1300" i="1" baseline="30000" dirty="0">
                <a:solidFill>
                  <a:srgbClr val="000000"/>
                </a:solidFill>
              </a:rPr>
              <a:t>th</a:t>
            </a:r>
            <a:r>
              <a:rPr lang="en-US" altLang="en-US" sz="1300" i="1" dirty="0">
                <a:solidFill>
                  <a:srgbClr val="000000"/>
                </a:solidFill>
              </a:rPr>
              <a:t> IEEE International Conference on Data Engineering</a:t>
            </a:r>
            <a:r>
              <a:rPr lang="en-US" altLang="en-US" sz="1300" dirty="0">
                <a:solidFill>
                  <a:srgbClr val="000000"/>
                </a:solidFill>
              </a:rPr>
              <a:t>. pp 546-553. </a:t>
            </a:r>
          </a:p>
          <a:p>
            <a:pPr algn="just"/>
            <a:r>
              <a:rPr lang="en-US" altLang="en-US" sz="1300" dirty="0" err="1">
                <a:solidFill>
                  <a:srgbClr val="000000"/>
                </a:solidFill>
              </a:rPr>
              <a:t>Vullings</a:t>
            </a:r>
            <a:r>
              <a:rPr lang="en-US" altLang="en-US" sz="1300" dirty="0">
                <a:solidFill>
                  <a:srgbClr val="000000"/>
                </a:solidFill>
              </a:rPr>
              <a:t>, H.J.L.M., Verhaegen, M.H.G. &amp; </a:t>
            </a:r>
            <a:r>
              <a:rPr lang="en-US" altLang="en-US" sz="1300" dirty="0" err="1">
                <a:solidFill>
                  <a:srgbClr val="000000"/>
                </a:solidFill>
              </a:rPr>
              <a:t>Verbruggen</a:t>
            </a:r>
            <a:r>
              <a:rPr lang="en-US" altLang="en-US" sz="1300" dirty="0">
                <a:solidFill>
                  <a:srgbClr val="000000"/>
                </a:solidFill>
              </a:rPr>
              <a:t> H.B. (1997). ECG Segmentation Using Time-Warping. </a:t>
            </a:r>
            <a:r>
              <a:rPr lang="en-US" altLang="en-US" sz="1300" i="1" dirty="0">
                <a:solidFill>
                  <a:srgbClr val="000000"/>
                </a:solidFill>
              </a:rPr>
              <a:t>Proceedings of the 2</a:t>
            </a:r>
            <a:r>
              <a:rPr lang="en-US" altLang="en-US" sz="1300" i="1" baseline="30000" dirty="0">
                <a:solidFill>
                  <a:srgbClr val="000000"/>
                </a:solidFill>
              </a:rPr>
              <a:t>nd</a:t>
            </a:r>
            <a:r>
              <a:rPr lang="en-US" altLang="en-US" sz="1300" i="1" dirty="0">
                <a:solidFill>
                  <a:srgbClr val="000000"/>
                </a:solidFill>
              </a:rPr>
              <a:t> International Symposium on Intelligent Data Analysis</a:t>
            </a:r>
            <a:r>
              <a:rPr lang="en-US" altLang="en-US" sz="1300" dirty="0">
                <a:solidFill>
                  <a:srgbClr val="000000"/>
                </a:solidFill>
              </a:rPr>
              <a:t>.  </a:t>
            </a:r>
          </a:p>
          <a:p>
            <a:pPr algn="just">
              <a:buFont typeface="Georgia" charset="0"/>
              <a:buChar char="•"/>
              <a:defRPr/>
            </a:pPr>
            <a:endParaRPr lang="en-US" sz="1300" dirty="0">
              <a:solidFill>
                <a:srgbClr val="000000"/>
              </a:solidFill>
              <a:ea typeface="MS PGothic" charset="0"/>
              <a:cs typeface="Times New Roman" charset="0"/>
            </a:endParaRPr>
          </a:p>
        </p:txBody>
      </p:sp>
      <p:sp>
        <p:nvSpPr>
          <p:cNvPr id="2" name="Espace réservé du pied de page 1">
            <a:extLst>
              <a:ext uri="{FF2B5EF4-FFF2-40B4-BE49-F238E27FC236}">
                <a16:creationId xmlns:a16="http://schemas.microsoft.com/office/drawing/2014/main" id="{F428C07F-2808-4EAD-B163-4B6D9619A68E}"/>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A9B18712-543E-469D-9537-0916EC40924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342</a:t>
            </a:fld>
            <a:endParaRPr lang="en-US" dirty="0"/>
          </a:p>
        </p:txBody>
      </p:sp>
    </p:spTree>
    <p:extLst>
      <p:ext uri="{BB962C8B-B14F-4D97-AF65-F5344CB8AC3E}">
        <p14:creationId xmlns:p14="http://schemas.microsoft.com/office/powerpoint/2010/main" val="43441912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533400" y="348985"/>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 name="Content Placeholder 2"/>
          <p:cNvSpPr>
            <a:spLocks noGrp="1"/>
          </p:cNvSpPr>
          <p:nvPr>
            <p:ph idx="1"/>
          </p:nvPr>
        </p:nvSpPr>
        <p:spPr>
          <a:xfrm>
            <a:off x="381000" y="1415789"/>
            <a:ext cx="8229600" cy="5192833"/>
          </a:xfrm>
        </p:spPr>
        <p:txBody>
          <a:bodyPr>
            <a:normAutofit fontScale="92500"/>
          </a:bodyPr>
          <a:lstStyle/>
          <a:p>
            <a:pPr algn="just">
              <a:buFont typeface="Georgia" charset="0"/>
              <a:buChar char="•"/>
              <a:defRPr/>
            </a:pPr>
            <a:r>
              <a:rPr lang="en-US" sz="1300" dirty="0">
                <a:solidFill>
                  <a:srgbClr val="000000"/>
                </a:solidFill>
                <a:ea typeface="MS PGothic" charset="0"/>
                <a:cs typeface="Times New Roman" charset="0"/>
              </a:rPr>
              <a:t>Keogh, E., &amp; Smyth, P. (1997). A probabilistic approach to fast pattern matching in time series databases. </a:t>
            </a:r>
            <a:r>
              <a:rPr lang="en-US" sz="1300" i="1" dirty="0">
                <a:solidFill>
                  <a:srgbClr val="000000"/>
                </a:solidFill>
                <a:ea typeface="MS PGothic" charset="0"/>
                <a:cs typeface="Times New Roman" charset="0"/>
              </a:rPr>
              <a:t>Proceedings of the 3</a:t>
            </a:r>
            <a:r>
              <a:rPr lang="en-US" sz="1300" i="1" baseline="30000" dirty="0">
                <a:solidFill>
                  <a:srgbClr val="000000"/>
                </a:solidFill>
                <a:ea typeface="MS PGothic" charset="0"/>
                <a:cs typeface="Times New Roman" charset="0"/>
              </a:rPr>
              <a:t>rd</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24-20. </a:t>
            </a:r>
          </a:p>
          <a:p>
            <a:pPr algn="just">
              <a:buFont typeface="Georgia" charset="0"/>
              <a:buChar char="•"/>
              <a:defRPr/>
            </a:pPr>
            <a:r>
              <a:rPr lang="en-US" sz="1300" dirty="0"/>
              <a:t>P. </a:t>
            </a:r>
            <a:r>
              <a:rPr lang="en-US" sz="1300" dirty="0" err="1"/>
              <a:t>Ciaccia</a:t>
            </a:r>
            <a:r>
              <a:rPr lang="en-US" sz="1300" dirty="0"/>
              <a:t>, M. Patella, and P. </a:t>
            </a:r>
            <a:r>
              <a:rPr lang="en-US" sz="1300" dirty="0" err="1"/>
              <a:t>Zezula</a:t>
            </a:r>
            <a:r>
              <a:rPr lang="en-US" sz="1300" dirty="0"/>
              <a:t>. M-tree: An Efficient Access Method for Similarity Search in Metric Spaces. Proceedings of </a:t>
            </a:r>
            <a:r>
              <a:rPr lang="en-CA" sz="1300" dirty="0"/>
              <a:t>VLDB’97, pp 426–435.</a:t>
            </a:r>
            <a:endParaRPr lang="en-US" sz="1300" dirty="0">
              <a:solidFill>
                <a:srgbClr val="000000"/>
              </a:solidFill>
              <a:ea typeface="MS PGothic" charset="0"/>
              <a:cs typeface="Times New Roman" charset="0"/>
            </a:endParaRPr>
          </a:p>
          <a:p>
            <a:pPr algn="just"/>
            <a:r>
              <a:rPr lang="en-US" sz="1300" dirty="0" err="1">
                <a:solidFill>
                  <a:srgbClr val="000000"/>
                </a:solidFill>
                <a:ea typeface="MS PGothic" charset="0"/>
                <a:cs typeface="Times New Roman" charset="0"/>
              </a:rPr>
              <a:t>Heckbert</a:t>
            </a:r>
            <a:r>
              <a:rPr lang="en-US" sz="1300" dirty="0">
                <a:solidFill>
                  <a:srgbClr val="000000"/>
                </a:solidFill>
                <a:ea typeface="MS PGothic" charset="0"/>
                <a:cs typeface="Times New Roman" charset="0"/>
              </a:rPr>
              <a:t>, P. S. &amp; Garland, M. (1997). Survey of polygonal surface simplification algorithms, Multiresolution Surface Modeling Course. </a:t>
            </a:r>
            <a:r>
              <a:rPr lang="en-US" sz="1300" i="1" dirty="0">
                <a:solidFill>
                  <a:srgbClr val="000000"/>
                </a:solidFill>
                <a:ea typeface="MS PGothic" charset="0"/>
                <a:cs typeface="Times New Roman" charset="0"/>
              </a:rPr>
              <a:t>Proceedings of the 24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Computer Graphics and Interactive Techniques.</a:t>
            </a:r>
          </a:p>
          <a:p>
            <a:pPr algn="just"/>
            <a:r>
              <a:rPr lang="en-US" sz="1300" dirty="0">
                <a:solidFill>
                  <a:srgbClr val="000000"/>
                </a:solidFill>
                <a:ea typeface="MS PGothic" charset="0"/>
                <a:cs typeface="Times New Roman" charset="0"/>
              </a:rPr>
              <a:t>Piotr </a:t>
            </a:r>
            <a:r>
              <a:rPr lang="en-US" sz="1300" dirty="0" err="1">
                <a:solidFill>
                  <a:srgbClr val="000000"/>
                </a:solidFill>
                <a:ea typeface="MS PGothic" charset="0"/>
                <a:cs typeface="Times New Roman" charset="0"/>
              </a:rPr>
              <a:t>Indyk</a:t>
            </a:r>
            <a:r>
              <a:rPr lang="en-US" sz="1300" dirty="0">
                <a:solidFill>
                  <a:srgbClr val="000000"/>
                </a:solidFill>
                <a:ea typeface="MS PGothic" charset="0"/>
                <a:cs typeface="Times New Roman" charset="0"/>
              </a:rPr>
              <a:t>, Rajeev Motwani. Approximate Nearest Neighbors: Towards Removing the Curse of Dimensionality. STOC 1998.</a:t>
            </a:r>
          </a:p>
          <a:p>
            <a:pPr algn="just"/>
            <a:r>
              <a:rPr lang="en-US" sz="1300" dirty="0">
                <a:solidFill>
                  <a:srgbClr val="000000"/>
                </a:solidFill>
                <a:ea typeface="MS PGothic" charset="0"/>
                <a:cs typeface="Times New Roman" charset="0"/>
              </a:rPr>
              <a:t>Qu, Y., Wang, C. &amp; Wang, S. (1998). Supporting fast search in time series for movement patterns in multiples scales. </a:t>
            </a:r>
            <a:r>
              <a:rPr lang="en-US" sz="1300" i="1" dirty="0">
                <a:solidFill>
                  <a:srgbClr val="000000"/>
                </a:solidFill>
                <a:ea typeface="MS PGothic" charset="0"/>
                <a:cs typeface="Times New Roman" charset="0"/>
              </a:rPr>
              <a:t>Proceedings of the 7</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Information and Knowledge Management</a:t>
            </a:r>
            <a:r>
              <a:rPr lang="en-US" sz="1300" dirty="0">
                <a:solidFill>
                  <a:srgbClr val="000000"/>
                </a:solidFill>
                <a:ea typeface="MS PGothic" charset="0"/>
                <a:cs typeface="Times New Roman" charset="0"/>
              </a:rPr>
              <a:t>.</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(1998). An enhanced representation of time series which allows fast and accurate classification, clustering and relevance feedback. </a:t>
            </a:r>
            <a:r>
              <a:rPr lang="en-US" sz="1300" i="1" dirty="0">
                <a:solidFill>
                  <a:srgbClr val="000000"/>
                </a:solidFill>
                <a:ea typeface="MS PGothic" charset="0"/>
                <a:cs typeface="Times New Roman" charset="0"/>
              </a:rPr>
              <a:t>Proceedings of the 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239-241, AAAI Press.</a:t>
            </a:r>
          </a:p>
          <a:p>
            <a:pPr algn="just">
              <a:buFont typeface="Georgia" charset="0"/>
              <a:buChar char="•"/>
              <a:defRPr/>
            </a:pPr>
            <a:r>
              <a:rPr lang="en-US" sz="1300" dirty="0">
                <a:solidFill>
                  <a:srgbClr val="000000"/>
                </a:solidFill>
                <a:ea typeface="MS PGothic" charset="0"/>
                <a:cs typeface="Times New Roman" charset="0"/>
              </a:rPr>
              <a:t>Hunter, J. &amp; McIntosh, N. (1999). Knowledge-based event detection in complex time series data. </a:t>
            </a:r>
            <a:r>
              <a:rPr lang="en-US" sz="1300" i="1" dirty="0">
                <a:solidFill>
                  <a:srgbClr val="000000"/>
                </a:solidFill>
                <a:ea typeface="MS PGothic" charset="0"/>
                <a:cs typeface="Times New Roman" charset="0"/>
              </a:rPr>
              <a:t>Artificial Intelligence in Medicine</a:t>
            </a:r>
            <a:r>
              <a:rPr lang="en-US" sz="1300" dirty="0">
                <a:solidFill>
                  <a:srgbClr val="000000"/>
                </a:solidFill>
                <a:ea typeface="MS PGothic" charset="0"/>
                <a:cs typeface="Times New Roman" charset="0"/>
              </a:rPr>
              <a:t>.  pp. 271-280. Springer.</a:t>
            </a:r>
          </a:p>
          <a:p>
            <a:pPr>
              <a:buFont typeface="Georgia" charset="0"/>
              <a:buChar char="•"/>
              <a:defRPr/>
            </a:pPr>
            <a:r>
              <a:rPr lang="en-US" sz="1300" b="0" i="0" dirty="0">
                <a:solidFill>
                  <a:srgbClr val="000000"/>
                </a:solidFill>
                <a:effectLst/>
              </a:rPr>
              <a:t>K. S. Beyer, J. Goldstein, R. Ramakrishnan, and U. Shaft. When is “‘nearest neighbor’” meaningful? In </a:t>
            </a:r>
            <a:r>
              <a:rPr lang="en-US" sz="1300" b="0" i="1" dirty="0">
                <a:solidFill>
                  <a:srgbClr val="000000"/>
                </a:solidFill>
                <a:effectLst/>
              </a:rPr>
              <a:t>ICDT</a:t>
            </a:r>
            <a:r>
              <a:rPr lang="en-US" sz="1300" b="0" i="0" dirty="0">
                <a:solidFill>
                  <a:srgbClr val="000000"/>
                </a:solidFill>
                <a:effectLst/>
              </a:rPr>
              <a:t>, 1999.</a:t>
            </a:r>
            <a:r>
              <a:rPr lang="en-US" sz="1300" dirty="0"/>
              <a:t> </a:t>
            </a:r>
            <a:endParaRPr lang="en-US" sz="1300" dirty="0">
              <a:solidFill>
                <a:srgbClr val="000000"/>
              </a:solidFill>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(1999). Relevance feedback retrieval of time series data. </a:t>
            </a:r>
            <a:r>
              <a:rPr lang="en-US" sz="1300" i="1" dirty="0">
                <a:solidFill>
                  <a:srgbClr val="000000"/>
                </a:solidFill>
                <a:ea typeface="MS PGothic" charset="0"/>
                <a:cs typeface="Times New Roman" charset="0"/>
              </a:rPr>
              <a:t>Proceedings of the 22</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Annual International ACM-SIGIR Conference on Research and Development in Information Retrieval.</a:t>
            </a:r>
            <a:endParaRPr lang="en-US" sz="1300" dirty="0">
              <a:solidFill>
                <a:srgbClr val="000000"/>
              </a:solidFill>
              <a:ea typeface="MS PGothic" charset="0"/>
              <a:cs typeface="Times New Roman" charset="0"/>
            </a:endParaRPr>
          </a:p>
          <a:p>
            <a:pPr algn="just"/>
            <a:r>
              <a:rPr lang="en-US" sz="1300" dirty="0"/>
              <a:t>P. </a:t>
            </a:r>
            <a:r>
              <a:rPr lang="en-US" sz="1300" dirty="0" err="1"/>
              <a:t>Ciaccia</a:t>
            </a:r>
            <a:r>
              <a:rPr lang="en-US" sz="1300" dirty="0"/>
              <a:t> and M. Patella. PAC Nearest Neighbor Queries: Approximate and Controlled Search in </a:t>
            </a:r>
            <a:r>
              <a:rPr lang="en-US" sz="1300" dirty="0" err="1"/>
              <a:t>HighDimensional</a:t>
            </a:r>
            <a:r>
              <a:rPr lang="en-US" sz="1300" dirty="0"/>
              <a:t> and Metric Spaces. In ICDE, pages 244– 255, 2000.</a:t>
            </a:r>
          </a:p>
          <a:p>
            <a:pPr algn="just"/>
            <a:r>
              <a:rPr lang="en-CA" sz="1300" dirty="0"/>
              <a:t>H. </a:t>
            </a:r>
            <a:r>
              <a:rPr lang="en-CA" sz="1300" dirty="0" err="1"/>
              <a:t>Ferhatosmanoglu</a:t>
            </a:r>
            <a:r>
              <a:rPr lang="en-CA" sz="1300" dirty="0"/>
              <a:t>, E. </a:t>
            </a:r>
            <a:r>
              <a:rPr lang="en-CA" sz="1300" dirty="0" err="1"/>
              <a:t>Tuncel</a:t>
            </a:r>
            <a:r>
              <a:rPr lang="en-CA" sz="1300" dirty="0"/>
              <a:t>, D. Agrawal, and A. El </a:t>
            </a:r>
            <a:r>
              <a:rPr lang="en-CA" sz="1300" dirty="0" err="1"/>
              <a:t>Abbadi</a:t>
            </a:r>
            <a:r>
              <a:rPr lang="en-CA" sz="1300" dirty="0"/>
              <a:t>. Vector Approximation Based Indexing for Non-uniform High Dimensional Data Sets. In CIKM, pp 202–209, 2000. </a:t>
            </a:r>
          </a:p>
          <a:p>
            <a:pPr algn="just"/>
            <a:r>
              <a:rPr lang="en-US" sz="1200" dirty="0"/>
              <a:t>J. Kleinberg. The Small-world Phenomenon: An Algorithmic Perspective. In Proceedings of the Thirty- second Annual ACM Symposium on Theory of Computing, STOC ’00, pages 163–170, New York, NY, USA, 2000. ACM</a:t>
            </a:r>
          </a:p>
          <a:p>
            <a:pPr algn="just"/>
            <a:endParaRPr lang="en-US" altLang="en-US" sz="1300" dirty="0">
              <a:solidFill>
                <a:srgbClr val="000000"/>
              </a:solidFill>
            </a:endParaRPr>
          </a:p>
          <a:p>
            <a:pPr algn="just">
              <a:buFont typeface="Georgia" charset="0"/>
              <a:buChar char="•"/>
              <a:defRPr/>
            </a:pPr>
            <a:endParaRPr lang="en-US" sz="1300" dirty="0">
              <a:solidFill>
                <a:srgbClr val="000000"/>
              </a:solidFill>
              <a:ea typeface="MS PGothic" charset="0"/>
              <a:cs typeface="Times New Roman" charset="0"/>
            </a:endParaRPr>
          </a:p>
        </p:txBody>
      </p:sp>
      <p:sp>
        <p:nvSpPr>
          <p:cNvPr id="2" name="Espace réservé du pied de page 1">
            <a:extLst>
              <a:ext uri="{FF2B5EF4-FFF2-40B4-BE49-F238E27FC236}">
                <a16:creationId xmlns:a16="http://schemas.microsoft.com/office/drawing/2014/main" id="{CBAF89B3-2496-474F-ADC7-555E270B8757}"/>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8CADF96B-006E-424A-BBE1-FDE66BBA76D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343</a:t>
            </a:fld>
            <a:endParaRPr lang="en-US" dirty="0"/>
          </a:p>
        </p:txBody>
      </p:sp>
    </p:spTree>
    <p:extLst>
      <p:ext uri="{BB962C8B-B14F-4D97-AF65-F5344CB8AC3E}">
        <p14:creationId xmlns:p14="http://schemas.microsoft.com/office/powerpoint/2010/main" val="48604593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533400" y="304052"/>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 name="Content Placeholder 2"/>
          <p:cNvSpPr>
            <a:spLocks noGrp="1"/>
          </p:cNvSpPr>
          <p:nvPr>
            <p:ph idx="1"/>
          </p:nvPr>
        </p:nvSpPr>
        <p:spPr>
          <a:xfrm>
            <a:off x="381000" y="1218082"/>
            <a:ext cx="8382000" cy="5517257"/>
          </a:xfrm>
        </p:spPr>
        <p:txBody>
          <a:bodyPr>
            <a:normAutofit fontScale="92500" lnSpcReduction="10000"/>
          </a:bodyPr>
          <a:lstStyle/>
          <a:p>
            <a:pPr algn="just">
              <a:buFont typeface="Georgia" charset="0"/>
              <a:buChar char="•"/>
              <a:defRPr/>
            </a:pPr>
            <a:r>
              <a:rPr lang="en-US" sz="1300" dirty="0" err="1">
                <a:solidFill>
                  <a:srgbClr val="000000"/>
                </a:solidFill>
                <a:ea typeface="MS PGothic" charset="0"/>
                <a:cs typeface="Times New Roman" charset="0"/>
              </a:rPr>
              <a:t>Lavrenko</a:t>
            </a:r>
            <a:r>
              <a:rPr lang="en-US" sz="1300" dirty="0">
                <a:solidFill>
                  <a:srgbClr val="000000"/>
                </a:solidFill>
                <a:ea typeface="MS PGothic" charset="0"/>
                <a:cs typeface="Times New Roman" charset="0"/>
              </a:rPr>
              <a:t>, V., </a:t>
            </a:r>
            <a:r>
              <a:rPr lang="en-US" sz="1300" dirty="0" err="1">
                <a:solidFill>
                  <a:srgbClr val="000000"/>
                </a:solidFill>
                <a:ea typeface="MS PGothic" charset="0"/>
                <a:cs typeface="Times New Roman" charset="0"/>
              </a:rPr>
              <a:t>Schmill</a:t>
            </a:r>
            <a:r>
              <a:rPr lang="en-US" sz="1300" dirty="0">
                <a:solidFill>
                  <a:srgbClr val="000000"/>
                </a:solidFill>
                <a:ea typeface="MS PGothic" charset="0"/>
                <a:cs typeface="Times New Roman" charset="0"/>
              </a:rPr>
              <a:t>, M., Lawrie, D., Ogilvie, P., Jensen, D., &amp; Allan, J. (2000). Mining of </a:t>
            </a:r>
            <a:r>
              <a:rPr lang="en-US" sz="1300" dirty="0" err="1">
                <a:solidFill>
                  <a:srgbClr val="000000"/>
                </a:solidFill>
                <a:ea typeface="MS PGothic" charset="0"/>
                <a:cs typeface="Times New Roman" charset="0"/>
              </a:rPr>
              <a:t>Concurent</a:t>
            </a:r>
            <a:r>
              <a:rPr lang="en-US" sz="1300" dirty="0">
                <a:solidFill>
                  <a:srgbClr val="000000"/>
                </a:solidFill>
                <a:ea typeface="MS PGothic" charset="0"/>
                <a:cs typeface="Times New Roman" charset="0"/>
              </a:rPr>
              <a:t> Text and Time Series. </a:t>
            </a:r>
            <a:r>
              <a:rPr lang="en-US" sz="1300" i="1" dirty="0">
                <a:solidFill>
                  <a:srgbClr val="000000"/>
                </a:solidFill>
                <a:ea typeface="MS PGothic" charset="0"/>
                <a:cs typeface="Times New Roman" charset="0"/>
              </a:rPr>
              <a:t>Proceedings of the 6</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Knowledge Discovery and Data Mining.</a:t>
            </a:r>
            <a:r>
              <a:rPr lang="en-US" sz="1300" dirty="0">
                <a:solidFill>
                  <a:srgbClr val="000000"/>
                </a:solidFill>
                <a:ea typeface="MS PGothic" charset="0"/>
                <a:cs typeface="Times New Roman" charset="0"/>
              </a:rPr>
              <a:t> pp. 37-44.</a:t>
            </a:r>
          </a:p>
          <a:p>
            <a:pPr algn="just">
              <a:buFont typeface="Georgia" charset="0"/>
              <a:buChar char="•"/>
              <a:defRPr/>
            </a:pPr>
            <a:r>
              <a:rPr lang="en-US" altLang="en-US" sz="1300" dirty="0">
                <a:solidFill>
                  <a:srgbClr val="000000"/>
                </a:solidFill>
              </a:rPr>
              <a:t>Wang, C. &amp; Wang, S. (2000). Supporting content-based searches on time Series via approximation</a:t>
            </a:r>
            <a:r>
              <a:rPr lang="en-US" altLang="en-US" sz="1300" i="1" dirty="0">
                <a:solidFill>
                  <a:srgbClr val="000000"/>
                </a:solidFill>
              </a:rPr>
              <a:t>. Proceedings of the 12th International Conference on Scientific and Statistical Database Management</a:t>
            </a:r>
            <a:r>
              <a:rPr lang="en-US" altLang="en-US" sz="1300" dirty="0">
                <a:solidFill>
                  <a:srgbClr val="000000"/>
                </a:solidFill>
              </a:rPr>
              <a:t>.</a:t>
            </a:r>
          </a:p>
          <a:p>
            <a:pPr algn="just">
              <a:buFont typeface="Georgia" charset="0"/>
              <a:buChar char="•"/>
              <a:defRPr/>
            </a:pPr>
            <a:r>
              <a:rPr lang="en-US" sz="1300" dirty="0">
                <a:solidFill>
                  <a:srgbClr val="000000"/>
                </a:solidFill>
                <a:ea typeface="MS PGothic" charset="0"/>
                <a:cs typeface="Times New Roman" charset="0"/>
              </a:rPr>
              <a:t>Keogh, E., Chu, S., Hart, D.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(2001). An Online Algorithm for Segmenting Time Series. In </a:t>
            </a:r>
            <a:r>
              <a:rPr lang="en-US" sz="1300" i="1" dirty="0">
                <a:solidFill>
                  <a:srgbClr val="000000"/>
                </a:solidFill>
                <a:ea typeface="MS PGothic" charset="0"/>
                <a:cs typeface="Times New Roman" charset="0"/>
              </a:rPr>
              <a:t>Proceedings of IEEE International Conference on Data Mining</a:t>
            </a:r>
            <a:r>
              <a:rPr lang="en-US" sz="1300" dirty="0">
                <a:solidFill>
                  <a:srgbClr val="000000"/>
                </a:solidFill>
                <a:ea typeface="MS PGothic" charset="0"/>
                <a:cs typeface="Times New Roman" charset="0"/>
              </a:rPr>
              <a:t>. pp 289-296. </a:t>
            </a:r>
          </a:p>
          <a:p>
            <a:pPr>
              <a:buFont typeface="Georgia" charset="0"/>
              <a:buChar char="•"/>
              <a:defRPr/>
            </a:pPr>
            <a:r>
              <a:rPr lang="en-US" sz="1300" b="0" i="0" dirty="0">
                <a:solidFill>
                  <a:srgbClr val="000000"/>
                </a:solidFill>
                <a:effectLst/>
              </a:rPr>
              <a:t>C. C. Aggarwal, A. </a:t>
            </a:r>
            <a:r>
              <a:rPr lang="en-US" sz="1300" b="0" i="0" dirty="0" err="1">
                <a:solidFill>
                  <a:srgbClr val="000000"/>
                </a:solidFill>
                <a:effectLst/>
              </a:rPr>
              <a:t>Hinneburg</a:t>
            </a:r>
            <a:r>
              <a:rPr lang="en-US" sz="1300" b="0" i="0" dirty="0">
                <a:solidFill>
                  <a:srgbClr val="000000"/>
                </a:solidFill>
                <a:effectLst/>
              </a:rPr>
              <a:t>, and D. A. </a:t>
            </a:r>
            <a:r>
              <a:rPr lang="en-US" sz="1300" b="0" i="0" dirty="0" err="1">
                <a:solidFill>
                  <a:srgbClr val="000000"/>
                </a:solidFill>
                <a:effectLst/>
              </a:rPr>
              <a:t>Keim</a:t>
            </a:r>
            <a:r>
              <a:rPr lang="en-US" sz="1300" b="0" i="0" dirty="0">
                <a:solidFill>
                  <a:srgbClr val="000000"/>
                </a:solidFill>
                <a:effectLst/>
              </a:rPr>
              <a:t>. On the surprising behavior of distance metrics in high dimensional spaces. In </a:t>
            </a:r>
            <a:r>
              <a:rPr lang="en-US" sz="1300" b="0" i="1" dirty="0">
                <a:solidFill>
                  <a:srgbClr val="000000"/>
                </a:solidFill>
                <a:effectLst/>
              </a:rPr>
              <a:t>ICDT</a:t>
            </a:r>
            <a:r>
              <a:rPr lang="en-US" sz="1300" b="0" i="0" dirty="0">
                <a:solidFill>
                  <a:srgbClr val="000000"/>
                </a:solidFill>
                <a:effectLst/>
              </a:rPr>
              <a:t>, 2001</a:t>
            </a:r>
            <a:r>
              <a:rPr lang="en-US" sz="1300" dirty="0"/>
              <a:t> </a:t>
            </a:r>
            <a:endParaRPr lang="en-US" sz="1300" dirty="0">
              <a:solidFill>
                <a:srgbClr val="000000"/>
              </a:solidFill>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Ge, X. &amp; Smyth P. (2001). Segmental Semi-Markov Models for Endpoint Detection in Plasma Etching. To appear in </a:t>
            </a:r>
            <a:r>
              <a:rPr lang="en-US" sz="1300" i="1" dirty="0">
                <a:solidFill>
                  <a:srgbClr val="000000"/>
                </a:solidFill>
                <a:ea typeface="MS PGothic" charset="0"/>
                <a:cs typeface="Times New Roman" charset="0"/>
              </a:rPr>
              <a:t>IEEE Transactions on Semiconductor Engineering</a:t>
            </a:r>
            <a:r>
              <a:rPr lang="en-US" sz="1300" dirty="0">
                <a:solidFill>
                  <a:srgbClr val="000000"/>
                </a:solidFill>
                <a:ea typeface="MS PGothic" charset="0"/>
                <a:cs typeface="Times New Roman" charset="0"/>
              </a:rPr>
              <a:t>. </a:t>
            </a:r>
          </a:p>
          <a:p>
            <a:pPr algn="just">
              <a:buFont typeface="Georgia" charset="0"/>
              <a:buChar char="•"/>
              <a:defRPr/>
            </a:pPr>
            <a:r>
              <a:rPr lang="en-US" sz="1300" dirty="0"/>
              <a:t>Eamonn J. Keogh, Shruti </a:t>
            </a:r>
            <a:r>
              <a:rPr lang="en-US" sz="1300" dirty="0" err="1"/>
              <a:t>Kasetty</a:t>
            </a:r>
            <a:r>
              <a:rPr lang="en-US" sz="1300" dirty="0"/>
              <a:t>: On the Need for Time Series Data Mining Benchmarks: A Survey and Empirical Demonstration. Data Min. </a:t>
            </a:r>
            <a:r>
              <a:rPr lang="en-US" sz="1300" dirty="0" err="1"/>
              <a:t>Knowl</a:t>
            </a:r>
            <a:r>
              <a:rPr lang="en-US" sz="1300" dirty="0"/>
              <a:t>. </a:t>
            </a:r>
            <a:r>
              <a:rPr lang="en-US" sz="1300" dirty="0" err="1"/>
              <a:t>Discov</a:t>
            </a:r>
            <a:r>
              <a:rPr lang="en-US" sz="1300" dirty="0"/>
              <a:t>. 7(4): 349-371 (2003)</a:t>
            </a:r>
          </a:p>
          <a:p>
            <a:pPr algn="just">
              <a:buFont typeface="Georgia" charset="0"/>
              <a:buChar char="•"/>
              <a:defRPr/>
            </a:pPr>
            <a:r>
              <a:rPr lang="fr-MA" sz="1300" dirty="0" err="1">
                <a:solidFill>
                  <a:srgbClr val="333333"/>
                </a:solidFill>
              </a:rPr>
              <a:t>Sivic</a:t>
            </a:r>
            <a:r>
              <a:rPr lang="fr-MA" sz="1300" dirty="0">
                <a:solidFill>
                  <a:srgbClr val="333333"/>
                </a:solidFill>
              </a:rPr>
              <a:t> and </a:t>
            </a:r>
            <a:r>
              <a:rPr lang="fr-MA" sz="1300" dirty="0" err="1">
                <a:solidFill>
                  <a:srgbClr val="333333"/>
                </a:solidFill>
              </a:rPr>
              <a:t>Zisserman</a:t>
            </a:r>
            <a:r>
              <a:rPr lang="fr-MA" sz="1300" dirty="0">
                <a:solidFill>
                  <a:srgbClr val="333333"/>
                </a:solidFill>
              </a:rPr>
              <a:t>, "</a:t>
            </a:r>
            <a:r>
              <a:rPr lang="fr-MA" sz="1300" dirty="0" err="1">
                <a:solidFill>
                  <a:srgbClr val="333333"/>
                </a:solidFill>
              </a:rPr>
              <a:t>Video</a:t>
            </a:r>
            <a:r>
              <a:rPr lang="fr-MA" sz="1300" dirty="0">
                <a:solidFill>
                  <a:srgbClr val="333333"/>
                </a:solidFill>
              </a:rPr>
              <a:t> Google: a </a:t>
            </a:r>
            <a:r>
              <a:rPr lang="fr-MA" sz="1300" dirty="0" err="1">
                <a:solidFill>
                  <a:srgbClr val="333333"/>
                </a:solidFill>
              </a:rPr>
              <a:t>text</a:t>
            </a:r>
            <a:r>
              <a:rPr lang="fr-MA" sz="1300" dirty="0">
                <a:solidFill>
                  <a:srgbClr val="333333"/>
                </a:solidFill>
              </a:rPr>
              <a:t> </a:t>
            </a:r>
            <a:r>
              <a:rPr lang="fr-MA" sz="1300" dirty="0" err="1">
                <a:solidFill>
                  <a:srgbClr val="333333"/>
                </a:solidFill>
              </a:rPr>
              <a:t>retrieval</a:t>
            </a:r>
            <a:r>
              <a:rPr lang="fr-MA" sz="1300" dirty="0">
                <a:solidFill>
                  <a:srgbClr val="333333"/>
                </a:solidFill>
              </a:rPr>
              <a:t> </a:t>
            </a:r>
            <a:r>
              <a:rPr lang="fr-MA" sz="1300" dirty="0" err="1">
                <a:solidFill>
                  <a:srgbClr val="333333"/>
                </a:solidFill>
              </a:rPr>
              <a:t>approach</a:t>
            </a:r>
            <a:r>
              <a:rPr lang="fr-MA" sz="1300" dirty="0">
                <a:solidFill>
                  <a:srgbClr val="333333"/>
                </a:solidFill>
              </a:rPr>
              <a:t> to </a:t>
            </a:r>
            <a:r>
              <a:rPr lang="fr-MA" sz="1300" dirty="0" err="1">
                <a:solidFill>
                  <a:srgbClr val="333333"/>
                </a:solidFill>
              </a:rPr>
              <a:t>object</a:t>
            </a:r>
            <a:r>
              <a:rPr lang="fr-MA" sz="1300" dirty="0">
                <a:solidFill>
                  <a:srgbClr val="333333"/>
                </a:solidFill>
              </a:rPr>
              <a:t> </a:t>
            </a:r>
            <a:r>
              <a:rPr lang="fr-MA" sz="1300" dirty="0" err="1">
                <a:solidFill>
                  <a:srgbClr val="333333"/>
                </a:solidFill>
              </a:rPr>
              <a:t>matching</a:t>
            </a:r>
            <a:r>
              <a:rPr lang="fr-MA" sz="1300" dirty="0">
                <a:solidFill>
                  <a:srgbClr val="333333"/>
                </a:solidFill>
              </a:rPr>
              <a:t> in </a:t>
            </a:r>
            <a:r>
              <a:rPr lang="fr-MA" sz="1300" dirty="0" err="1">
                <a:solidFill>
                  <a:srgbClr val="333333"/>
                </a:solidFill>
              </a:rPr>
              <a:t>videos</a:t>
            </a:r>
            <a:r>
              <a:rPr lang="fr-MA" sz="1300" dirty="0">
                <a:solidFill>
                  <a:srgbClr val="333333"/>
                </a:solidFill>
              </a:rPr>
              <a:t>," </a:t>
            </a:r>
            <a:r>
              <a:rPr lang="fr-MA" sz="1300" i="1" dirty="0" err="1">
                <a:solidFill>
                  <a:srgbClr val="333333"/>
                </a:solidFill>
              </a:rPr>
              <a:t>Proceedings</a:t>
            </a:r>
            <a:r>
              <a:rPr lang="fr-MA" sz="1300" i="1" dirty="0">
                <a:solidFill>
                  <a:srgbClr val="333333"/>
                </a:solidFill>
              </a:rPr>
              <a:t> </a:t>
            </a:r>
            <a:r>
              <a:rPr lang="fr-MA" sz="1300" i="1" dirty="0" err="1">
                <a:solidFill>
                  <a:srgbClr val="333333"/>
                </a:solidFill>
              </a:rPr>
              <a:t>Ninth</a:t>
            </a:r>
            <a:r>
              <a:rPr lang="fr-MA" sz="1300" i="1" dirty="0">
                <a:solidFill>
                  <a:srgbClr val="333333"/>
                </a:solidFill>
              </a:rPr>
              <a:t> IEEE International </a:t>
            </a:r>
            <a:r>
              <a:rPr lang="fr-MA" sz="1300" i="1" dirty="0" err="1">
                <a:solidFill>
                  <a:srgbClr val="333333"/>
                </a:solidFill>
              </a:rPr>
              <a:t>Conference</a:t>
            </a:r>
            <a:r>
              <a:rPr lang="fr-MA" sz="1300" i="1" dirty="0">
                <a:solidFill>
                  <a:srgbClr val="333333"/>
                </a:solidFill>
              </a:rPr>
              <a:t> on Computer Vision</a:t>
            </a:r>
            <a:r>
              <a:rPr lang="fr-MA" sz="1300" dirty="0">
                <a:solidFill>
                  <a:srgbClr val="333333"/>
                </a:solidFill>
              </a:rPr>
              <a:t>, Nice, France, 2003, pp. 1470-1477 vol.2</a:t>
            </a:r>
            <a:endParaRPr lang="en-US" sz="1300" dirty="0"/>
          </a:p>
          <a:p>
            <a:pPr algn="just">
              <a:buFont typeface="Georgia" charset="0"/>
              <a:buChar char="•"/>
              <a:defRPr/>
            </a:pPr>
            <a:r>
              <a:rPr lang="en-US" sz="1300" dirty="0">
                <a:solidFill>
                  <a:srgbClr val="000000"/>
                </a:solidFill>
                <a:ea typeface="MS PGothic" charset="0"/>
                <a:cs typeface="Times New Roman" charset="0"/>
              </a:rPr>
              <a:t>T. </a:t>
            </a:r>
            <a:r>
              <a:rPr lang="en-US" sz="1300" dirty="0" err="1">
                <a:solidFill>
                  <a:srgbClr val="000000"/>
                </a:solidFill>
                <a:ea typeface="MS PGothic" charset="0"/>
                <a:cs typeface="Times New Roman" charset="0"/>
              </a:rPr>
              <a:t>Palpanas</a:t>
            </a:r>
            <a:r>
              <a:rPr lang="en-US" sz="1300" dirty="0">
                <a:solidFill>
                  <a:srgbClr val="000000"/>
                </a:solidFill>
                <a:ea typeface="MS PGothic" charset="0"/>
                <a:cs typeface="Times New Roman" charset="0"/>
              </a:rPr>
              <a:t>, M. Vlachos, E. Keogh, D. </a:t>
            </a:r>
            <a:r>
              <a:rPr lang="en-US" sz="1300" dirty="0" err="1">
                <a:solidFill>
                  <a:srgbClr val="000000"/>
                </a:solidFill>
                <a:ea typeface="MS PGothic" charset="0"/>
                <a:cs typeface="Times New Roman" charset="0"/>
              </a:rPr>
              <a:t>Gunopulos</a:t>
            </a:r>
            <a:r>
              <a:rPr lang="en-US" sz="1300" dirty="0">
                <a:solidFill>
                  <a:srgbClr val="000000"/>
                </a:solidFill>
                <a:ea typeface="MS PGothic" charset="0"/>
                <a:cs typeface="Times New Roman" charset="0"/>
              </a:rPr>
              <a:t>, W. </a:t>
            </a:r>
            <a:r>
              <a:rPr lang="en-US" sz="1300" dirty="0" err="1">
                <a:solidFill>
                  <a:srgbClr val="000000"/>
                </a:solidFill>
                <a:ea typeface="MS PGothic" charset="0"/>
                <a:cs typeface="Times New Roman" charset="0"/>
              </a:rPr>
              <a:t>Truppel</a:t>
            </a:r>
            <a:r>
              <a:rPr lang="en-US" sz="1300" dirty="0">
                <a:solidFill>
                  <a:srgbClr val="000000"/>
                </a:solidFill>
                <a:ea typeface="MS PGothic" charset="0"/>
                <a:cs typeface="Times New Roman" charset="0"/>
              </a:rPr>
              <a:t> (2004). Online Amnesic Approximation of Streaming Time Series. In </a:t>
            </a:r>
            <a:r>
              <a:rPr lang="en-US" sz="1300" i="1" dirty="0">
                <a:solidFill>
                  <a:srgbClr val="000000"/>
                </a:solidFill>
                <a:ea typeface="MS PGothic" charset="0"/>
                <a:cs typeface="Times New Roman" charset="0"/>
              </a:rPr>
              <a:t>ICDE </a:t>
            </a:r>
            <a:r>
              <a:rPr lang="en-US" sz="1300" dirty="0">
                <a:solidFill>
                  <a:srgbClr val="000000"/>
                </a:solidFill>
                <a:ea typeface="MS PGothic" charset="0"/>
                <a:cs typeface="Times New Roman" charset="0"/>
              </a:rPr>
              <a:t>. Boston, MA, USA, March 2004.</a:t>
            </a:r>
          </a:p>
          <a:p>
            <a:pPr algn="just">
              <a:buFont typeface="Georgia" charset="0"/>
              <a:buChar char="•"/>
              <a:defRPr/>
            </a:pPr>
            <a:r>
              <a:rPr lang="en-US" sz="1300" dirty="0">
                <a:solidFill>
                  <a:srgbClr val="000000"/>
                </a:solidFill>
                <a:ea typeface="MS PGothic" charset="0"/>
                <a:cs typeface="Times New Roman" charset="0"/>
              </a:rPr>
              <a:t>E. Keogh. Tutorial on Data Mining and Machine Learning in Time Series Databases. KDD 2004.</a:t>
            </a:r>
          </a:p>
          <a:p>
            <a:pPr algn="just">
              <a:buFont typeface="Georgia" charset="0"/>
              <a:buChar char="•"/>
              <a:defRPr/>
            </a:pPr>
            <a:r>
              <a:rPr lang="en-US" sz="1300" dirty="0">
                <a:solidFill>
                  <a:srgbClr val="000000"/>
                </a:solidFill>
                <a:ea typeface="MS PGothic" charset="0"/>
                <a:cs typeface="Times New Roman" charset="0"/>
              </a:rPr>
              <a:t>Richard Cole, Dennis E. </a:t>
            </a:r>
            <a:r>
              <a:rPr lang="en-US" sz="1300" dirty="0" err="1">
                <a:solidFill>
                  <a:srgbClr val="000000"/>
                </a:solidFill>
                <a:ea typeface="MS PGothic" charset="0"/>
                <a:cs typeface="Times New Roman" charset="0"/>
              </a:rPr>
              <a:t>Shasha</a:t>
            </a:r>
            <a:r>
              <a:rPr lang="en-US" sz="1300" dirty="0">
                <a:solidFill>
                  <a:srgbClr val="000000"/>
                </a:solidFill>
                <a:ea typeface="MS PGothic" charset="0"/>
                <a:cs typeface="Times New Roman" charset="0"/>
              </a:rPr>
              <a:t>, </a:t>
            </a:r>
            <a:r>
              <a:rPr lang="en-US" sz="1300" dirty="0" err="1">
                <a:solidFill>
                  <a:srgbClr val="000000"/>
                </a:solidFill>
                <a:ea typeface="MS PGothic" charset="0"/>
                <a:cs typeface="Times New Roman" charset="0"/>
              </a:rPr>
              <a:t>Xiaojian</a:t>
            </a:r>
            <a:r>
              <a:rPr lang="en-US" sz="1300" dirty="0">
                <a:solidFill>
                  <a:srgbClr val="000000"/>
                </a:solidFill>
                <a:ea typeface="MS PGothic" charset="0"/>
                <a:cs typeface="Times New Roman" charset="0"/>
              </a:rPr>
              <a:t> Zhao: Fast window correlations over uncooperative time series. KDD 2005: 743-749</a:t>
            </a:r>
          </a:p>
          <a:p>
            <a:r>
              <a:rPr lang="en-US" altLang="en-US" sz="1300" dirty="0"/>
              <a:t>Jessica Lin, Eamonn J. Keogh, Li Wei, Stefano </a:t>
            </a:r>
            <a:r>
              <a:rPr lang="en-US" altLang="en-US" sz="1300" dirty="0" err="1"/>
              <a:t>Lonardi</a:t>
            </a:r>
            <a:r>
              <a:rPr lang="en-US" altLang="en-US" sz="1300" dirty="0"/>
              <a:t>: Experiencing SAX: a novel symbolic representation of time series. Data Min. </a:t>
            </a:r>
            <a:r>
              <a:rPr lang="en-US" altLang="en-US" sz="1300" dirty="0" err="1"/>
              <a:t>Knowl</a:t>
            </a:r>
            <a:r>
              <a:rPr lang="en-US" altLang="en-US" sz="1300" dirty="0"/>
              <a:t>. </a:t>
            </a:r>
            <a:r>
              <a:rPr lang="en-US" altLang="en-US" sz="1300" dirty="0" err="1"/>
              <a:t>Discov</a:t>
            </a:r>
            <a:r>
              <a:rPr lang="en-US" altLang="en-US" sz="1300" dirty="0"/>
              <a:t>. 15(2): 107-144 (2007)</a:t>
            </a:r>
          </a:p>
          <a:p>
            <a:r>
              <a:rPr lang="en-US" altLang="en-US" sz="1300" dirty="0" err="1"/>
              <a:t>Jin</a:t>
            </a:r>
            <a:r>
              <a:rPr lang="en-US" altLang="en-US" sz="1300" dirty="0"/>
              <a:t> Shieh, Eamonn J. Keogh: </a:t>
            </a:r>
            <a:r>
              <a:rPr lang="en-US" altLang="en-US" sz="1300" dirty="0" err="1"/>
              <a:t>iSAX</a:t>
            </a:r>
            <a:r>
              <a:rPr lang="en-US" altLang="en-US" sz="1300" dirty="0"/>
              <a:t>: indexing and mining terabyte sized time series. KDD 2008: 623-631</a:t>
            </a:r>
          </a:p>
          <a:p>
            <a:r>
              <a:rPr lang="en-US" altLang="en-US" sz="1300" dirty="0"/>
              <a:t>Themis </a:t>
            </a:r>
            <a:r>
              <a:rPr lang="en-US" altLang="en-US" sz="1300" dirty="0" err="1"/>
              <a:t>Palpanas</a:t>
            </a:r>
            <a:r>
              <a:rPr lang="en-US" altLang="en-US" sz="1300" dirty="0"/>
              <a:t>, </a:t>
            </a:r>
            <a:r>
              <a:rPr lang="en-US" altLang="en-US" sz="1300" dirty="0" err="1"/>
              <a:t>Michail</a:t>
            </a:r>
            <a:r>
              <a:rPr lang="en-US" altLang="en-US" sz="1300" dirty="0"/>
              <a:t> Vlachos, Eamonn J. Keogh, </a:t>
            </a:r>
            <a:r>
              <a:rPr lang="en-US" altLang="en-US" sz="1300" dirty="0" err="1"/>
              <a:t>Dimitrios</a:t>
            </a:r>
            <a:r>
              <a:rPr lang="en-US" altLang="en-US" sz="1300" dirty="0"/>
              <a:t> </a:t>
            </a:r>
            <a:r>
              <a:rPr lang="en-US" altLang="en-US" sz="1300" dirty="0" err="1"/>
              <a:t>Gunopulos</a:t>
            </a:r>
            <a:r>
              <a:rPr lang="en-US" altLang="en-US" sz="1300" dirty="0"/>
              <a:t>: Streaming Time Series Summarization Using User-Defined Amnesic Functions. IEEE Trans. </a:t>
            </a:r>
            <a:r>
              <a:rPr lang="en-US" altLang="en-US" sz="1300" dirty="0" err="1"/>
              <a:t>Knowl</a:t>
            </a:r>
            <a:r>
              <a:rPr lang="en-US" altLang="en-US" sz="1300" dirty="0"/>
              <a:t>. Data Eng. 20(7): 992-1006 (2008)</a:t>
            </a:r>
          </a:p>
          <a:p>
            <a:r>
              <a:rPr lang="en-US" sz="1300" dirty="0"/>
              <a:t>Hui Ding, </a:t>
            </a:r>
            <a:r>
              <a:rPr lang="en-US" sz="1300" dirty="0" err="1"/>
              <a:t>Goce</a:t>
            </a:r>
            <a:r>
              <a:rPr lang="en-US" sz="1300" dirty="0"/>
              <a:t> </a:t>
            </a:r>
            <a:r>
              <a:rPr lang="en-US" sz="1300" dirty="0" err="1"/>
              <a:t>Trajcevski</a:t>
            </a:r>
            <a:r>
              <a:rPr lang="en-US" sz="1300" dirty="0"/>
              <a:t>, Peter Scheuermann, </a:t>
            </a:r>
            <a:r>
              <a:rPr lang="en-US" sz="1300" dirty="0" err="1"/>
              <a:t>Xiaoyue</a:t>
            </a:r>
            <a:r>
              <a:rPr lang="en-US" sz="1300" dirty="0"/>
              <a:t> Wang, Eamonn J. Keogh: Querying and mining of time series data: experimental comparison of representations and distance measures. Proc. VLDB Endow. 1(2): 1542-1552 (2008)</a:t>
            </a:r>
          </a:p>
          <a:p>
            <a:r>
              <a:rPr lang="en-US" sz="1200" dirty="0"/>
              <a:t>Stephen </a:t>
            </a:r>
            <a:r>
              <a:rPr lang="en-US" sz="1200" dirty="0" err="1"/>
              <a:t>Blott</a:t>
            </a:r>
            <a:r>
              <a:rPr lang="en-US" sz="1200" dirty="0"/>
              <a:t> and Roger Weber. 2008. What's wrong with high-dimensional similarity search? Proc. VLDB Endow. 1, 1 (August 2008), 3.</a:t>
            </a:r>
          </a:p>
        </p:txBody>
      </p:sp>
      <p:sp>
        <p:nvSpPr>
          <p:cNvPr id="2" name="Espace réservé du pied de page 1">
            <a:extLst>
              <a:ext uri="{FF2B5EF4-FFF2-40B4-BE49-F238E27FC236}">
                <a16:creationId xmlns:a16="http://schemas.microsoft.com/office/drawing/2014/main" id="{57018342-CFA4-48ED-A67B-BF9F0D5F682F}"/>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6F8F51C2-2F7E-42FF-8E60-79203799BD5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344</a:t>
            </a:fld>
            <a:endParaRPr lang="en-US" dirty="0"/>
          </a:p>
        </p:txBody>
      </p:sp>
    </p:spTree>
    <p:extLst>
      <p:ext uri="{BB962C8B-B14F-4D97-AF65-F5344CB8AC3E}">
        <p14:creationId xmlns:p14="http://schemas.microsoft.com/office/powerpoint/2010/main" val="258848945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291697"/>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63490" name="Content Placeholder 2"/>
          <p:cNvSpPr>
            <a:spLocks noGrp="1"/>
          </p:cNvSpPr>
          <p:nvPr>
            <p:ph idx="1"/>
          </p:nvPr>
        </p:nvSpPr>
        <p:spPr>
          <a:xfrm>
            <a:off x="381000" y="1143934"/>
            <a:ext cx="8229600" cy="5422369"/>
          </a:xfrm>
        </p:spPr>
        <p:txBody>
          <a:bodyPr>
            <a:noAutofit/>
          </a:bodyPr>
          <a:lstStyle/>
          <a:p>
            <a:r>
              <a:rPr lang="fr-MA" sz="1050" b="0" dirty="0">
                <a:effectLst/>
              </a:rPr>
              <a:t>C. </a:t>
            </a:r>
            <a:r>
              <a:rPr lang="fr-MA" sz="1050" b="0" dirty="0" err="1">
                <a:effectLst/>
              </a:rPr>
              <a:t>Silpa-Anan</a:t>
            </a:r>
            <a:r>
              <a:rPr lang="fr-MA" sz="1050" b="0" dirty="0">
                <a:effectLst/>
              </a:rPr>
              <a:t> and R. Hartley, "</a:t>
            </a:r>
            <a:r>
              <a:rPr lang="fr-MA" sz="1050" b="0" dirty="0" err="1">
                <a:effectLst/>
              </a:rPr>
              <a:t>Optimised</a:t>
            </a:r>
            <a:r>
              <a:rPr lang="fr-MA" sz="1050" b="0" dirty="0">
                <a:effectLst/>
              </a:rPr>
              <a:t> KD-</a:t>
            </a:r>
            <a:r>
              <a:rPr lang="fr-MA" sz="1050" b="0" dirty="0" err="1">
                <a:effectLst/>
              </a:rPr>
              <a:t>trees</a:t>
            </a:r>
            <a:r>
              <a:rPr lang="fr-MA" sz="1050" b="0" dirty="0">
                <a:effectLst/>
              </a:rPr>
              <a:t> for fast image </a:t>
            </a:r>
            <a:r>
              <a:rPr lang="fr-MA" sz="1050" b="0" dirty="0" err="1">
                <a:effectLst/>
              </a:rPr>
              <a:t>descriptor</a:t>
            </a:r>
            <a:r>
              <a:rPr lang="fr-MA" sz="1050" b="0" dirty="0">
                <a:effectLst/>
              </a:rPr>
              <a:t> </a:t>
            </a:r>
            <a:r>
              <a:rPr lang="fr-MA" sz="1050" b="0" dirty="0" err="1">
                <a:effectLst/>
              </a:rPr>
              <a:t>matching</a:t>
            </a:r>
            <a:r>
              <a:rPr lang="fr-MA" sz="1050" b="0" dirty="0">
                <a:effectLst/>
              </a:rPr>
              <a:t>," 2008 IEEE </a:t>
            </a:r>
            <a:r>
              <a:rPr lang="fr-MA" sz="1050" b="0" dirty="0" err="1">
                <a:effectLst/>
              </a:rPr>
              <a:t>Conference</a:t>
            </a:r>
            <a:r>
              <a:rPr lang="fr-MA" sz="1050" b="0" dirty="0">
                <a:effectLst/>
              </a:rPr>
              <a:t> on Computer Vision and Pattern Recognition, Anchorage, AK, USA, 2008, pp. 1-8</a:t>
            </a:r>
          </a:p>
          <a:p>
            <a:r>
              <a:rPr lang="en-US" sz="900" b="0" dirty="0" err="1">
                <a:effectLst/>
              </a:rPr>
              <a:t>Alexandr</a:t>
            </a:r>
            <a:r>
              <a:rPr lang="en-US" sz="900" b="0" dirty="0">
                <a:effectLst/>
              </a:rPr>
              <a:t> </a:t>
            </a:r>
            <a:r>
              <a:rPr lang="en-US" sz="900" b="0" dirty="0" err="1">
                <a:effectLst/>
              </a:rPr>
              <a:t>Andoni</a:t>
            </a:r>
            <a:r>
              <a:rPr lang="en-US" sz="900" b="0" dirty="0">
                <a:effectLst/>
              </a:rPr>
              <a:t> and Piotr </a:t>
            </a:r>
            <a:r>
              <a:rPr lang="en-US" sz="900" b="0" dirty="0" err="1">
                <a:effectLst/>
              </a:rPr>
              <a:t>Indyk</a:t>
            </a:r>
            <a:r>
              <a:rPr lang="en-US" sz="900" b="0" dirty="0">
                <a:effectLst/>
              </a:rPr>
              <a:t>. 2008. Near-optimal hashing algorithms for approximate nearest neighbor in high dimensions. </a:t>
            </a:r>
            <a:r>
              <a:rPr lang="en-US" sz="900" b="0" dirty="0" err="1">
                <a:effectLst/>
              </a:rPr>
              <a:t>Commun</a:t>
            </a:r>
            <a:r>
              <a:rPr lang="en-US" sz="900" b="0" dirty="0">
                <a:effectLst/>
              </a:rPr>
              <a:t>. ACM 51, 1 (January 2008), 117–122.</a:t>
            </a:r>
            <a:endParaRPr lang="fr-MA" sz="1050" b="0" dirty="0">
              <a:effectLst/>
            </a:endParaRPr>
          </a:p>
          <a:p>
            <a:r>
              <a:rPr lang="en-US" sz="1200" dirty="0"/>
              <a:t>M. Muja and D. G. Lowe. Fast approximate nearest neighbors with automatic algorithm configuration. In VISAPP International Conference on Computer Vision Theory and Applications, pages 331–340, 2009</a:t>
            </a:r>
          </a:p>
          <a:p>
            <a:r>
              <a:rPr lang="en-US" sz="1200" dirty="0"/>
              <a:t>R. </a:t>
            </a:r>
            <a:r>
              <a:rPr lang="en-US" sz="1200" dirty="0" err="1"/>
              <a:t>Salakhutdinov</a:t>
            </a:r>
            <a:r>
              <a:rPr lang="en-US" sz="1200" dirty="0"/>
              <a:t> and G. Hinton, “Semantic hashing,” International Journal of Approximate Reasoning, vol. 50, no. 7, pp. 969–978, 2009</a:t>
            </a:r>
          </a:p>
          <a:p>
            <a:r>
              <a:rPr lang="en-US" sz="1200" dirty="0"/>
              <a:t>Y. Weiss, A. Torralba, and R. Fergus, “Spectral hashing,” in Advances in neural information processing systems, 2009, pp. 1753–1760</a:t>
            </a:r>
          </a:p>
          <a:p>
            <a:r>
              <a:rPr lang="en-US" sz="1200" dirty="0"/>
              <a:t>P. </a:t>
            </a:r>
            <a:r>
              <a:rPr lang="en-US" sz="1200" dirty="0" err="1"/>
              <a:t>Haghani</a:t>
            </a:r>
            <a:r>
              <a:rPr lang="en-US" sz="1200" dirty="0"/>
              <a:t>, S. Michel, and K. </a:t>
            </a:r>
            <a:r>
              <a:rPr lang="en-US" sz="1200" dirty="0" err="1"/>
              <a:t>Aberer</a:t>
            </a:r>
            <a:r>
              <a:rPr lang="en-US" sz="1200" dirty="0"/>
              <a:t>. Distributed similarity search in high dimensions using locality sensitive hashing. In EDBT, pages 744–755, 2009.</a:t>
            </a:r>
          </a:p>
          <a:p>
            <a:r>
              <a:rPr lang="en-US" altLang="en-US" sz="1200" dirty="0"/>
              <a:t>Alessandro </a:t>
            </a:r>
            <a:r>
              <a:rPr lang="en-US" altLang="en-US" sz="1200" dirty="0" err="1"/>
              <a:t>Camerra</a:t>
            </a:r>
            <a:r>
              <a:rPr lang="en-US" altLang="en-US" sz="1200" dirty="0"/>
              <a:t>, Themis </a:t>
            </a:r>
            <a:r>
              <a:rPr lang="en-US" altLang="en-US" sz="1200" dirty="0" err="1"/>
              <a:t>Palpanas</a:t>
            </a:r>
            <a:r>
              <a:rPr lang="en-US" altLang="en-US" sz="1200" dirty="0"/>
              <a:t>, </a:t>
            </a:r>
            <a:r>
              <a:rPr lang="en-US" altLang="en-US" sz="1200" dirty="0" err="1"/>
              <a:t>Jin</a:t>
            </a:r>
            <a:r>
              <a:rPr lang="en-US" altLang="en-US" sz="1200" dirty="0"/>
              <a:t> Shieh, Eamonn J. Keogh: </a:t>
            </a:r>
            <a:r>
              <a:rPr lang="en-US" altLang="en-US" sz="1200" dirty="0" err="1"/>
              <a:t>iSAX</a:t>
            </a:r>
            <a:r>
              <a:rPr lang="en-US" altLang="en-US" sz="1200" dirty="0"/>
              <a:t> 2.0: Indexing and Mining One Billion Time Series. ICDM 2010: 58-67</a:t>
            </a:r>
          </a:p>
          <a:p>
            <a:r>
              <a:rPr lang="en-US" sz="1200" dirty="0"/>
              <a:t>S. Kashyap and P. </a:t>
            </a:r>
            <a:r>
              <a:rPr lang="en-US" sz="1200" dirty="0" err="1"/>
              <a:t>Karras</a:t>
            </a:r>
            <a:r>
              <a:rPr lang="en-US" sz="1200" dirty="0"/>
              <a:t>. Scalable </a:t>
            </a:r>
            <a:r>
              <a:rPr lang="en-US" sz="1200" dirty="0" err="1"/>
              <a:t>kNN</a:t>
            </a:r>
            <a:r>
              <a:rPr lang="en-US" sz="1200" dirty="0"/>
              <a:t> search on vertically stored time series. In KDD, pages 1334–1342 (2011)</a:t>
            </a:r>
          </a:p>
          <a:p>
            <a:pPr algn="l">
              <a:buFont typeface="Arial" panose="020B0604020202020204" pitchFamily="34" charset="0"/>
              <a:buChar char="•"/>
            </a:pPr>
            <a:r>
              <a:rPr lang="fr-MA" sz="1200" dirty="0"/>
              <a:t>Hervé </a:t>
            </a:r>
            <a:r>
              <a:rPr lang="fr-MA" sz="1200" dirty="0" err="1"/>
              <a:t>Jégou</a:t>
            </a:r>
            <a:r>
              <a:rPr lang="fr-MA" sz="1200" dirty="0"/>
              <a:t>, </a:t>
            </a:r>
            <a:r>
              <a:rPr lang="fr-MA" sz="1200" dirty="0" err="1"/>
              <a:t>Matthijs</a:t>
            </a:r>
            <a:r>
              <a:rPr lang="fr-MA" sz="1200" dirty="0"/>
              <a:t> Douze, </a:t>
            </a:r>
            <a:r>
              <a:rPr lang="fr-MA" sz="1200" dirty="0" err="1"/>
              <a:t>Cordelia</a:t>
            </a:r>
            <a:r>
              <a:rPr lang="fr-MA" sz="1200" dirty="0"/>
              <a:t> Schmid: Product </a:t>
            </a:r>
            <a:r>
              <a:rPr lang="fr-MA" sz="1200" dirty="0" err="1"/>
              <a:t>Quantization</a:t>
            </a:r>
            <a:r>
              <a:rPr lang="fr-MA" sz="1200" dirty="0"/>
              <a:t> for </a:t>
            </a:r>
            <a:r>
              <a:rPr lang="fr-MA" sz="1200" dirty="0" err="1"/>
              <a:t>Nearest</a:t>
            </a:r>
            <a:r>
              <a:rPr lang="fr-MA" sz="1200" dirty="0"/>
              <a:t> </a:t>
            </a:r>
            <a:r>
              <a:rPr lang="fr-MA" sz="1200" dirty="0" err="1"/>
              <a:t>Neighbor</a:t>
            </a:r>
            <a:r>
              <a:rPr lang="fr-MA" sz="1200" dirty="0"/>
              <a:t> </a:t>
            </a:r>
            <a:r>
              <a:rPr lang="fr-MA" sz="1200" dirty="0" err="1"/>
              <a:t>Search</a:t>
            </a:r>
            <a:r>
              <a:rPr lang="fr-MA" sz="1200" dirty="0"/>
              <a:t>. IEEE Trans. Pattern Anal. Mach. </a:t>
            </a:r>
            <a:r>
              <a:rPr lang="fr-MA" sz="1200" dirty="0" err="1"/>
              <a:t>Intell</a:t>
            </a:r>
            <a:r>
              <a:rPr lang="fr-MA" sz="1200" dirty="0"/>
              <a:t>. 33(1): 117-128 (2011)</a:t>
            </a:r>
          </a:p>
          <a:p>
            <a:pPr algn="l">
              <a:buFont typeface="Arial" panose="020B0604020202020204" pitchFamily="34" charset="0"/>
              <a:buChar char="•"/>
            </a:pPr>
            <a:r>
              <a:rPr lang="en-US" sz="1200" b="0" dirty="0">
                <a:effectLst/>
              </a:rPr>
              <a:t>Wei Dong, </a:t>
            </a:r>
            <a:r>
              <a:rPr lang="en-US" sz="1200" b="0" dirty="0" err="1">
                <a:effectLst/>
              </a:rPr>
              <a:t>Charikar</a:t>
            </a:r>
            <a:r>
              <a:rPr lang="en-US" sz="1200" b="0" dirty="0">
                <a:effectLst/>
              </a:rPr>
              <a:t> Moses, and Kai Li. 2011. Efficient k-nearest neighbor graph construction for generic similarity measures. In Proceedings of the 20th international conference on World wide web (WWW '11). </a:t>
            </a:r>
            <a:endParaRPr lang="en-US" altLang="en-US" sz="1800" dirty="0"/>
          </a:p>
          <a:p>
            <a:r>
              <a:rPr lang="en-US" sz="1200" dirty="0"/>
              <a:t>P. Schafer and M. </a:t>
            </a:r>
            <a:r>
              <a:rPr lang="en-US" sz="1200" dirty="0" err="1"/>
              <a:t>Hogvist</a:t>
            </a:r>
            <a:r>
              <a:rPr lang="en-US" sz="1200" dirty="0"/>
              <a:t>. </a:t>
            </a:r>
            <a:r>
              <a:rPr lang="en-US" sz="1200" dirty="0" err="1"/>
              <a:t>Sfa</a:t>
            </a:r>
            <a:r>
              <a:rPr lang="en-US" sz="1200" dirty="0"/>
              <a:t>: A symbolic </a:t>
            </a:r>
            <a:r>
              <a:rPr lang="en-US" sz="1200" dirty="0" err="1"/>
              <a:t>fourier</a:t>
            </a:r>
            <a:r>
              <a:rPr lang="en-US" sz="1200" dirty="0"/>
              <a:t> approximation and index for similarity search in high dimensional datasets. ICDE Conference 2012: 516–527</a:t>
            </a:r>
          </a:p>
          <a:p>
            <a:r>
              <a:rPr lang="en-CA" sz="1200" dirty="0"/>
              <a:t>T. </a:t>
            </a:r>
            <a:r>
              <a:rPr lang="en-CA" sz="1200" dirty="0" err="1"/>
              <a:t>Rakthanmanon</a:t>
            </a:r>
            <a:r>
              <a:rPr lang="en-CA" sz="1200" dirty="0"/>
              <a:t>, B. J. L. Campana, A. </a:t>
            </a:r>
            <a:r>
              <a:rPr lang="en-CA" sz="1200" dirty="0" err="1"/>
              <a:t>Mueen</a:t>
            </a:r>
            <a:r>
              <a:rPr lang="en-CA" sz="1200" dirty="0"/>
              <a:t>, G. E. A. P. A. Batista, M. B. Westover, Q. Zhu, J. Zakaria, and E. J. Keogh. Searching and mining trillions of time series subsequences under dynamic time warping. In KDD, pages 262–270. ACM, 2012.</a:t>
            </a:r>
          </a:p>
          <a:p>
            <a:r>
              <a:rPr lang="en-US" sz="1200" b="0" i="0" dirty="0">
                <a:solidFill>
                  <a:srgbClr val="000000"/>
                </a:solidFill>
                <a:effectLst/>
              </a:rPr>
              <a:t>J. He, S. Kumar, and S.-F. Chang. On the difficulty of nearest neighbor search. In </a:t>
            </a:r>
            <a:r>
              <a:rPr lang="en-US" sz="1200" b="0" i="1" dirty="0">
                <a:solidFill>
                  <a:srgbClr val="000000"/>
                </a:solidFill>
                <a:effectLst/>
              </a:rPr>
              <a:t>ICML</a:t>
            </a:r>
            <a:r>
              <a:rPr lang="en-US" sz="1200" b="0" i="0" dirty="0">
                <a:solidFill>
                  <a:srgbClr val="000000"/>
                </a:solidFill>
                <a:effectLst/>
              </a:rPr>
              <a:t>, 2012.</a:t>
            </a:r>
            <a:r>
              <a:rPr lang="en-US" sz="1200" dirty="0"/>
              <a:t> </a:t>
            </a:r>
          </a:p>
          <a:p>
            <a:br>
              <a:rPr lang="en-US" sz="1200" dirty="0"/>
            </a:br>
            <a:endParaRPr lang="en-CA" sz="1200" dirty="0"/>
          </a:p>
          <a:p>
            <a:pPr algn="just"/>
            <a:endParaRPr lang="en-US" altLang="en-US" sz="1300" dirty="0">
              <a:solidFill>
                <a:srgbClr val="000000"/>
              </a:solidFill>
            </a:endParaRPr>
          </a:p>
        </p:txBody>
      </p:sp>
      <p:sp>
        <p:nvSpPr>
          <p:cNvPr id="2" name="Espace réservé du pied de page 1">
            <a:extLst>
              <a:ext uri="{FF2B5EF4-FFF2-40B4-BE49-F238E27FC236}">
                <a16:creationId xmlns:a16="http://schemas.microsoft.com/office/drawing/2014/main" id="{71C7D16E-F98E-4391-9755-F0EF4D2F93D4}"/>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VLDB 2021</a:t>
            </a:r>
          </a:p>
        </p:txBody>
      </p:sp>
      <p:sp>
        <p:nvSpPr>
          <p:cNvPr id="3" name="Espace réservé du numéro de diapositive 2">
            <a:extLst>
              <a:ext uri="{FF2B5EF4-FFF2-40B4-BE49-F238E27FC236}">
                <a16:creationId xmlns:a16="http://schemas.microsoft.com/office/drawing/2014/main" id="{09F1AB4B-2DA8-48A8-97D9-DE6ABC5436D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345</a:t>
            </a:fld>
            <a:endParaRPr lang="en-US" dirty="0"/>
          </a:p>
        </p:txBody>
      </p:sp>
    </p:spTree>
    <p:extLst>
      <p:ext uri="{BB962C8B-B14F-4D97-AF65-F5344CB8AC3E}">
        <p14:creationId xmlns:p14="http://schemas.microsoft.com/office/powerpoint/2010/main" val="349298939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291697"/>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63490" name="Content Placeholder 2"/>
          <p:cNvSpPr>
            <a:spLocks noGrp="1"/>
          </p:cNvSpPr>
          <p:nvPr>
            <p:ph idx="1"/>
          </p:nvPr>
        </p:nvSpPr>
        <p:spPr>
          <a:xfrm>
            <a:off x="381000" y="1215891"/>
            <a:ext cx="8229600" cy="5422369"/>
          </a:xfrm>
        </p:spPr>
        <p:txBody>
          <a:bodyPr>
            <a:noAutofit/>
          </a:bodyPr>
          <a:lstStyle/>
          <a:p>
            <a:r>
              <a:rPr lang="en-US" sz="1200" dirty="0"/>
              <a:t>A. </a:t>
            </a:r>
            <a:r>
              <a:rPr lang="en-US" sz="1200" dirty="0" err="1"/>
              <a:t>Krizhevsky</a:t>
            </a:r>
            <a:r>
              <a:rPr lang="en-US" sz="1200" dirty="0"/>
              <a:t>, I. </a:t>
            </a:r>
            <a:r>
              <a:rPr lang="en-US" sz="1200" dirty="0" err="1"/>
              <a:t>Sutskever</a:t>
            </a:r>
            <a:r>
              <a:rPr lang="en-US" sz="1200" dirty="0"/>
              <a:t>, and G. E. Hinton, “ImageNet classification with deep convolutional neural networks,” in NIPS, 2012, pp. 1106–1114.</a:t>
            </a:r>
          </a:p>
          <a:p>
            <a:r>
              <a:rPr lang="fr-MA" sz="1200" dirty="0" err="1">
                <a:effectLst/>
              </a:rPr>
              <a:t>Bahman</a:t>
            </a:r>
            <a:r>
              <a:rPr lang="fr-MA" sz="1200" dirty="0">
                <a:effectLst/>
              </a:rPr>
              <a:t> Bahmani, </a:t>
            </a:r>
            <a:r>
              <a:rPr lang="fr-MA" sz="1200" u="none" strike="noStrike" dirty="0" err="1">
                <a:effectLst/>
                <a:hlinkClick r:id="rId2">
                  <a:extLst>
                    <a:ext uri="{A12FA001-AC4F-418D-AE19-62706E023703}">
                      <ahyp:hlinkClr xmlns:ahyp="http://schemas.microsoft.com/office/drawing/2018/hyperlinkcolor" val="tx"/>
                    </a:ext>
                  </a:extLst>
                </a:hlinkClick>
              </a:rPr>
              <a:t>Ashish</a:t>
            </a:r>
            <a:r>
              <a:rPr lang="fr-MA" sz="1200" u="none" strike="noStrike" dirty="0">
                <a:effectLst/>
                <a:hlinkClick r:id="rId2">
                  <a:extLst>
                    <a:ext uri="{A12FA001-AC4F-418D-AE19-62706E023703}">
                      <ahyp:hlinkClr xmlns:ahyp="http://schemas.microsoft.com/office/drawing/2018/hyperlinkcolor" val="tx"/>
                    </a:ext>
                  </a:extLst>
                </a:hlinkClick>
              </a:rPr>
              <a:t> </a:t>
            </a:r>
            <a:r>
              <a:rPr lang="fr-MA" sz="1200" u="none" strike="noStrike" dirty="0" err="1">
                <a:effectLst/>
                <a:hlinkClick r:id="rId2">
                  <a:extLst>
                    <a:ext uri="{A12FA001-AC4F-418D-AE19-62706E023703}">
                      <ahyp:hlinkClr xmlns:ahyp="http://schemas.microsoft.com/office/drawing/2018/hyperlinkcolor" val="tx"/>
                    </a:ext>
                  </a:extLst>
                </a:hlinkClick>
              </a:rPr>
              <a:t>Goel</a:t>
            </a:r>
            <a:r>
              <a:rPr lang="fr-MA" sz="1200" dirty="0">
                <a:effectLst/>
              </a:rPr>
              <a:t>, </a:t>
            </a:r>
            <a:r>
              <a:rPr lang="fr-MA" sz="1200" u="none" strike="noStrike" dirty="0">
                <a:effectLst/>
                <a:hlinkClick r:id="rId3">
                  <a:extLst>
                    <a:ext uri="{A12FA001-AC4F-418D-AE19-62706E023703}">
                      <ahyp:hlinkClr xmlns:ahyp="http://schemas.microsoft.com/office/drawing/2018/hyperlinkcolor" val="tx"/>
                    </a:ext>
                  </a:extLst>
                </a:hlinkClick>
              </a:rPr>
              <a:t>Rajendra </a:t>
            </a:r>
            <a:r>
              <a:rPr lang="fr-MA" sz="1200" u="none" strike="noStrike" dirty="0" err="1">
                <a:effectLst/>
                <a:hlinkClick r:id="rId3">
                  <a:extLst>
                    <a:ext uri="{A12FA001-AC4F-418D-AE19-62706E023703}">
                      <ahyp:hlinkClr xmlns:ahyp="http://schemas.microsoft.com/office/drawing/2018/hyperlinkcolor" val="tx"/>
                    </a:ext>
                  </a:extLst>
                </a:hlinkClick>
              </a:rPr>
              <a:t>Shinde</a:t>
            </a:r>
            <a:r>
              <a:rPr lang="fr-MA" sz="1200" dirty="0">
                <a:effectLst/>
              </a:rPr>
              <a:t>: Efficient </a:t>
            </a:r>
            <a:r>
              <a:rPr lang="fr-MA" sz="1200" dirty="0" err="1">
                <a:effectLst/>
              </a:rPr>
              <a:t>distributed</a:t>
            </a:r>
            <a:r>
              <a:rPr lang="fr-MA" sz="1200" dirty="0">
                <a:effectLst/>
              </a:rPr>
              <a:t> </a:t>
            </a:r>
            <a:r>
              <a:rPr lang="fr-MA" sz="1200" dirty="0" err="1">
                <a:effectLst/>
              </a:rPr>
              <a:t>locality</a:t>
            </a:r>
            <a:r>
              <a:rPr lang="fr-MA" sz="1200" dirty="0">
                <a:effectLst/>
              </a:rPr>
              <a:t> sensitive </a:t>
            </a:r>
            <a:r>
              <a:rPr lang="fr-MA" sz="1200" dirty="0" err="1">
                <a:effectLst/>
              </a:rPr>
              <a:t>hashing</a:t>
            </a:r>
            <a:r>
              <a:rPr lang="fr-MA" sz="1200" dirty="0">
                <a:effectLst/>
              </a:rPr>
              <a:t>, CIKM 2012: 2174-2178</a:t>
            </a:r>
          </a:p>
          <a:p>
            <a:r>
              <a:rPr lang="fr-MA" sz="1200" b="0" dirty="0" err="1">
                <a:effectLst/>
              </a:rPr>
              <a:t>Junhao</a:t>
            </a:r>
            <a:r>
              <a:rPr lang="fr-MA" sz="1200" b="0" dirty="0">
                <a:effectLst/>
              </a:rPr>
              <a:t> Gan, </a:t>
            </a:r>
            <a:r>
              <a:rPr lang="fr-MA" sz="1200" b="0" dirty="0" err="1">
                <a:effectLst/>
              </a:rPr>
              <a:t>Jianlin</a:t>
            </a:r>
            <a:r>
              <a:rPr lang="fr-MA" sz="1200" b="0" dirty="0">
                <a:effectLst/>
              </a:rPr>
              <a:t> Feng, </a:t>
            </a:r>
            <a:r>
              <a:rPr lang="fr-MA" sz="1200" b="0" dirty="0" err="1">
                <a:effectLst/>
              </a:rPr>
              <a:t>Qiong</a:t>
            </a:r>
            <a:r>
              <a:rPr lang="fr-MA" sz="1200" b="0" dirty="0">
                <a:effectLst/>
              </a:rPr>
              <a:t> Fang, and Wilfred </a:t>
            </a:r>
            <a:r>
              <a:rPr lang="fr-MA" sz="1200" b="0" dirty="0" err="1">
                <a:effectLst/>
              </a:rPr>
              <a:t>Ng</a:t>
            </a:r>
            <a:r>
              <a:rPr lang="fr-MA" sz="1200" b="0" dirty="0">
                <a:effectLst/>
              </a:rPr>
              <a:t>. 2012. </a:t>
            </a:r>
            <a:r>
              <a:rPr lang="fr-MA" sz="1200" b="0" dirty="0" err="1">
                <a:effectLst/>
              </a:rPr>
              <a:t>Locality</a:t>
            </a:r>
            <a:r>
              <a:rPr lang="fr-MA" sz="1200" b="0" dirty="0">
                <a:effectLst/>
              </a:rPr>
              <a:t>-sensitive </a:t>
            </a:r>
            <a:r>
              <a:rPr lang="fr-MA" sz="1200" b="0" dirty="0" err="1">
                <a:effectLst/>
              </a:rPr>
              <a:t>hashing</a:t>
            </a:r>
            <a:r>
              <a:rPr lang="fr-MA" sz="1200" b="0" dirty="0">
                <a:effectLst/>
              </a:rPr>
              <a:t> </a:t>
            </a:r>
            <a:r>
              <a:rPr lang="fr-MA" sz="1200" b="0" dirty="0" err="1">
                <a:effectLst/>
              </a:rPr>
              <a:t>scheme</a:t>
            </a:r>
            <a:r>
              <a:rPr lang="fr-MA" sz="1200" b="0" dirty="0">
                <a:effectLst/>
              </a:rPr>
              <a:t> </a:t>
            </a:r>
            <a:r>
              <a:rPr lang="fr-MA" sz="1200" b="0" dirty="0" err="1">
                <a:effectLst/>
              </a:rPr>
              <a:t>based</a:t>
            </a:r>
            <a:r>
              <a:rPr lang="fr-MA" sz="1200" b="0" dirty="0">
                <a:effectLst/>
              </a:rPr>
              <a:t> on </a:t>
            </a:r>
            <a:r>
              <a:rPr lang="fr-MA" sz="1200" b="0" dirty="0" err="1">
                <a:effectLst/>
              </a:rPr>
              <a:t>dynamic</a:t>
            </a:r>
            <a:r>
              <a:rPr lang="fr-MA" sz="1200" b="0" dirty="0">
                <a:effectLst/>
              </a:rPr>
              <a:t> collision </a:t>
            </a:r>
            <a:r>
              <a:rPr lang="fr-MA" sz="1200" b="0" dirty="0" err="1">
                <a:effectLst/>
              </a:rPr>
              <a:t>counting</a:t>
            </a:r>
            <a:r>
              <a:rPr lang="fr-MA" sz="1200" b="0" dirty="0">
                <a:effectLst/>
              </a:rPr>
              <a:t>. In SIGMOD.</a:t>
            </a:r>
          </a:p>
          <a:p>
            <a:r>
              <a:rPr lang="en-US" altLang="en-US" sz="1200" dirty="0" err="1"/>
              <a:t>Babenko</a:t>
            </a:r>
            <a:r>
              <a:rPr lang="en-US" altLang="en-US" sz="1200" dirty="0"/>
              <a:t>, Artem &amp; </a:t>
            </a:r>
            <a:r>
              <a:rPr lang="en-US" altLang="en-US" sz="1200" dirty="0" err="1"/>
              <a:t>Lempitsky</a:t>
            </a:r>
            <a:r>
              <a:rPr lang="en-US" altLang="en-US" sz="1200" dirty="0"/>
              <a:t>, Victor. (2012). The Inverted Multi-Index. IEEE Transactions on Pattern Analysis and Machine Intelligence. 37. 3069-3076.</a:t>
            </a:r>
          </a:p>
          <a:p>
            <a:pPr algn="just">
              <a:buFont typeface="Georgia" charset="0"/>
              <a:buChar char="•"/>
              <a:defRPr/>
            </a:pPr>
            <a:r>
              <a:rPr lang="en-US" sz="1200" dirty="0"/>
              <a:t>Y. Wang, P. Wang, J. Pei, W. Wang, and S. Huang. A data-adaptive and dynamic segmentation index for whole matching on time series. PVLDB, 6(10):793–804, 2013.</a:t>
            </a:r>
            <a:endParaRPr lang="en-US" altLang="en-US" sz="1200" dirty="0"/>
          </a:p>
          <a:p>
            <a:r>
              <a:rPr lang="en-US" sz="1200" dirty="0"/>
              <a:t>M. </a:t>
            </a:r>
            <a:r>
              <a:rPr lang="en-US" sz="1200" dirty="0" err="1"/>
              <a:t>Norouzi</a:t>
            </a:r>
            <a:r>
              <a:rPr lang="en-US" sz="1200" dirty="0"/>
              <a:t> and D. J. Fleet. Cartesian K-Means. In Proceedings of the 2013 IEEE Conference on Computer Vision and Pattern Recognition, CVPR ’13, pages 3017–3024, 2013</a:t>
            </a:r>
          </a:p>
          <a:p>
            <a:r>
              <a:rPr lang="fr-MA" sz="1200" i="0" dirty="0">
                <a:effectLst/>
              </a:rPr>
              <a:t>Narayanan </a:t>
            </a:r>
            <a:r>
              <a:rPr lang="fr-MA" sz="1200" i="0" dirty="0" err="1">
                <a:effectLst/>
              </a:rPr>
              <a:t>Sundaram</a:t>
            </a:r>
            <a:r>
              <a:rPr lang="fr-MA" sz="1200" i="0" dirty="0">
                <a:effectLst/>
              </a:rPr>
              <a:t>, </a:t>
            </a:r>
            <a:r>
              <a:rPr lang="fr-MA" sz="1200" i="0" strike="noStrike" dirty="0" err="1">
                <a:effectLst/>
              </a:rPr>
              <a:t>Aizana</a:t>
            </a:r>
            <a:r>
              <a:rPr lang="fr-MA" sz="1200" i="0" strike="noStrike" dirty="0">
                <a:effectLst/>
              </a:rPr>
              <a:t> </a:t>
            </a:r>
            <a:r>
              <a:rPr lang="fr-MA" sz="1200" i="0" strike="noStrike" dirty="0" err="1">
                <a:effectLst/>
              </a:rPr>
              <a:t>Turmukhametova</a:t>
            </a:r>
            <a:r>
              <a:rPr lang="fr-MA" sz="1200" i="0" dirty="0">
                <a:effectLst/>
              </a:rPr>
              <a:t>, </a:t>
            </a:r>
            <a:r>
              <a:rPr lang="fr-MA" sz="1200" i="0" strike="noStrike" dirty="0" err="1">
                <a:effectLst/>
              </a:rPr>
              <a:t>Nadathur</a:t>
            </a:r>
            <a:r>
              <a:rPr lang="fr-MA" sz="1200" i="0" strike="noStrike" dirty="0">
                <a:effectLst/>
              </a:rPr>
              <a:t> </a:t>
            </a:r>
            <a:r>
              <a:rPr lang="fr-MA" sz="1200" i="0" strike="noStrike" dirty="0" err="1">
                <a:effectLst/>
              </a:rPr>
              <a:t>Satish</a:t>
            </a:r>
            <a:r>
              <a:rPr lang="fr-MA" sz="1200" i="0" dirty="0">
                <a:effectLst/>
              </a:rPr>
              <a:t>, </a:t>
            </a:r>
            <a:r>
              <a:rPr lang="fr-MA" sz="1200" i="0" strike="noStrike" dirty="0">
                <a:effectLst/>
              </a:rPr>
              <a:t>Todd </a:t>
            </a:r>
            <a:r>
              <a:rPr lang="fr-MA" sz="1200" i="0" strike="noStrike" dirty="0" err="1">
                <a:effectLst/>
              </a:rPr>
              <a:t>Mostak</a:t>
            </a:r>
            <a:r>
              <a:rPr lang="fr-MA" sz="1200" i="0" dirty="0">
                <a:effectLst/>
              </a:rPr>
              <a:t>, </a:t>
            </a:r>
            <a:r>
              <a:rPr lang="fr-MA" sz="1200" i="0" strike="noStrike" dirty="0">
                <a:effectLst/>
              </a:rPr>
              <a:t>Piotr </a:t>
            </a:r>
            <a:r>
              <a:rPr lang="fr-MA" sz="1200" i="0" strike="noStrike" dirty="0" err="1">
                <a:effectLst/>
              </a:rPr>
              <a:t>Indyk</a:t>
            </a:r>
            <a:r>
              <a:rPr lang="fr-MA" sz="1200" i="0" dirty="0">
                <a:effectLst/>
              </a:rPr>
              <a:t>, </a:t>
            </a:r>
            <a:r>
              <a:rPr lang="fr-MA" sz="1200" i="0" strike="noStrike" dirty="0">
                <a:effectLst/>
              </a:rPr>
              <a:t>Samuel Madden</a:t>
            </a:r>
            <a:r>
              <a:rPr lang="fr-MA" sz="1200" i="0" dirty="0">
                <a:effectLst/>
              </a:rPr>
              <a:t>, </a:t>
            </a:r>
            <a:r>
              <a:rPr lang="fr-MA" sz="1200" i="0" strike="noStrike" dirty="0" err="1">
                <a:effectLst/>
                <a:hlinkClick r:id="rId4">
                  <a:extLst>
                    <a:ext uri="{A12FA001-AC4F-418D-AE19-62706E023703}">
                      <ahyp:hlinkClr xmlns:ahyp="http://schemas.microsoft.com/office/drawing/2018/hyperlinkcolor" val="tx"/>
                    </a:ext>
                  </a:extLst>
                </a:hlinkClick>
              </a:rPr>
              <a:t>Pradeep</a:t>
            </a:r>
            <a:r>
              <a:rPr lang="fr-MA" sz="1200" i="0" strike="noStrike" dirty="0">
                <a:effectLst/>
                <a:hlinkClick r:id="rId4">
                  <a:extLst>
                    <a:ext uri="{A12FA001-AC4F-418D-AE19-62706E023703}">
                      <ahyp:hlinkClr xmlns:ahyp="http://schemas.microsoft.com/office/drawing/2018/hyperlinkcolor" val="tx"/>
                    </a:ext>
                  </a:extLst>
                </a:hlinkClick>
              </a:rPr>
              <a:t> </a:t>
            </a:r>
            <a:r>
              <a:rPr lang="fr-MA" sz="1200" i="0" strike="noStrike" dirty="0" err="1">
                <a:effectLst/>
                <a:hlinkClick r:id="rId4">
                  <a:extLst>
                    <a:ext uri="{A12FA001-AC4F-418D-AE19-62706E023703}">
                      <ahyp:hlinkClr xmlns:ahyp="http://schemas.microsoft.com/office/drawing/2018/hyperlinkcolor" val="tx"/>
                    </a:ext>
                  </a:extLst>
                </a:hlinkClick>
              </a:rPr>
              <a:t>Dubey</a:t>
            </a:r>
            <a:r>
              <a:rPr lang="fr-MA" sz="1200" i="0" dirty="0">
                <a:effectLst/>
              </a:rPr>
              <a:t>: Streaming </a:t>
            </a:r>
            <a:r>
              <a:rPr lang="fr-MA" sz="1200" i="0" dirty="0" err="1">
                <a:effectLst/>
              </a:rPr>
              <a:t>Similarity</a:t>
            </a:r>
            <a:r>
              <a:rPr lang="fr-MA" sz="1200" i="0" dirty="0">
                <a:effectLst/>
              </a:rPr>
              <a:t> </a:t>
            </a:r>
            <a:r>
              <a:rPr lang="fr-MA" sz="1200" i="0" dirty="0" err="1">
                <a:effectLst/>
              </a:rPr>
              <a:t>Search</a:t>
            </a:r>
            <a:r>
              <a:rPr lang="fr-MA" sz="1200" i="0" dirty="0">
                <a:effectLst/>
              </a:rPr>
              <a:t> over one Billion Tweets </a:t>
            </a:r>
            <a:r>
              <a:rPr lang="fr-MA" sz="1200" i="0" dirty="0" err="1">
                <a:effectLst/>
              </a:rPr>
              <a:t>using</a:t>
            </a:r>
            <a:r>
              <a:rPr lang="fr-MA" sz="1200" i="0" dirty="0">
                <a:effectLst/>
              </a:rPr>
              <a:t> </a:t>
            </a:r>
            <a:r>
              <a:rPr lang="fr-MA" sz="1200" i="0" dirty="0" err="1">
                <a:effectLst/>
              </a:rPr>
              <a:t>Parallel</a:t>
            </a:r>
            <a:r>
              <a:rPr lang="fr-MA" sz="1200" i="0" dirty="0">
                <a:effectLst/>
              </a:rPr>
              <a:t> </a:t>
            </a:r>
            <a:r>
              <a:rPr lang="fr-MA" sz="1200" i="0" dirty="0" err="1">
                <a:effectLst/>
              </a:rPr>
              <a:t>Locality</a:t>
            </a:r>
            <a:r>
              <a:rPr lang="fr-MA" sz="1200" i="0" dirty="0">
                <a:effectLst/>
              </a:rPr>
              <a:t>-Sensitive </a:t>
            </a:r>
            <a:r>
              <a:rPr lang="fr-MA" sz="1200" i="0" dirty="0" err="1">
                <a:effectLst/>
              </a:rPr>
              <a:t>Hashing</a:t>
            </a:r>
            <a:r>
              <a:rPr lang="fr-MA" sz="1200" i="0" dirty="0">
                <a:effectLst/>
              </a:rPr>
              <a:t>. </a:t>
            </a:r>
            <a:r>
              <a:rPr lang="fr-MA" sz="1200" i="0" strike="noStrike" dirty="0">
                <a:effectLst/>
              </a:rPr>
              <a:t>Proc. VLDB </a:t>
            </a:r>
            <a:r>
              <a:rPr lang="fr-MA" sz="1200" i="0" strike="noStrike" dirty="0" err="1">
                <a:effectLst/>
              </a:rPr>
              <a:t>Endow</a:t>
            </a:r>
            <a:r>
              <a:rPr lang="fr-MA" sz="1200" i="0" strike="noStrike" dirty="0">
                <a:effectLst/>
              </a:rPr>
              <a:t>. 6(14)</a:t>
            </a:r>
            <a:r>
              <a:rPr lang="fr-MA" sz="1200" i="0" dirty="0">
                <a:effectLst/>
              </a:rPr>
              <a:t>: 1930-1941 (2013)</a:t>
            </a:r>
            <a:endParaRPr lang="en-US" sz="1200" dirty="0"/>
          </a:p>
          <a:p>
            <a:r>
              <a:rPr lang="en-US" altLang="en-US" sz="1200" dirty="0"/>
              <a:t>Alessandro </a:t>
            </a:r>
            <a:r>
              <a:rPr lang="en-US" altLang="en-US" sz="1200" dirty="0" err="1"/>
              <a:t>Camerra</a:t>
            </a:r>
            <a:r>
              <a:rPr lang="en-US" altLang="en-US" sz="1200" dirty="0"/>
              <a:t>, </a:t>
            </a:r>
            <a:r>
              <a:rPr lang="en-US" altLang="en-US" sz="1200" dirty="0" err="1"/>
              <a:t>Jin</a:t>
            </a:r>
            <a:r>
              <a:rPr lang="en-US" altLang="en-US" sz="1200" dirty="0"/>
              <a:t> Shieh, Themis </a:t>
            </a:r>
            <a:r>
              <a:rPr lang="en-US" altLang="en-US" sz="1200" dirty="0" err="1"/>
              <a:t>Palpanas</a:t>
            </a:r>
            <a:r>
              <a:rPr lang="en-US" altLang="en-US" sz="1200" dirty="0"/>
              <a:t>, </a:t>
            </a:r>
            <a:r>
              <a:rPr lang="en-US" altLang="en-US" sz="1200" dirty="0" err="1"/>
              <a:t>Thanawin</a:t>
            </a:r>
            <a:r>
              <a:rPr lang="en-US" altLang="en-US" sz="1200" dirty="0"/>
              <a:t> </a:t>
            </a:r>
            <a:r>
              <a:rPr lang="en-US" altLang="en-US" sz="1200" dirty="0" err="1"/>
              <a:t>Rakthanmanon</a:t>
            </a:r>
            <a:r>
              <a:rPr lang="en-US" altLang="en-US" sz="1200" dirty="0"/>
              <a:t>, Eamonn J. Keogh: Beyond one billion time series: indexing and mining very large time series collections with iSAX2+. </a:t>
            </a:r>
            <a:r>
              <a:rPr lang="en-US" altLang="en-US" sz="1200" dirty="0" err="1"/>
              <a:t>Knowl</a:t>
            </a:r>
            <a:r>
              <a:rPr lang="en-US" altLang="en-US" sz="1200" dirty="0"/>
              <a:t>. Inf. Syst. 39(1): 123-151 (2014)</a:t>
            </a:r>
          </a:p>
          <a:p>
            <a:r>
              <a:rPr lang="en-US" sz="1200" dirty="0"/>
              <a:t>Y. Sun, W. Wang, J. Qin, Y. Zhang, and X. Lin. SRS: Solving c-approximate Nearest Neighbor Queries in High Dimensional Euclidean Space with a Tiny Index. PVLDB, 8(1):1–12, 2014</a:t>
            </a:r>
            <a:endParaRPr lang="en-US" altLang="en-US" sz="1200" dirty="0"/>
          </a:p>
          <a:p>
            <a:r>
              <a:rPr lang="en-US" altLang="en-US" sz="1200" dirty="0"/>
              <a:t>Kostas </a:t>
            </a:r>
            <a:r>
              <a:rPr lang="en-US" altLang="en-US" sz="1200" dirty="0" err="1"/>
              <a:t>Zoumpatianos</a:t>
            </a:r>
            <a:r>
              <a:rPr lang="en-US" altLang="en-US" sz="1200" dirty="0"/>
              <a:t>, Stratos </a:t>
            </a:r>
            <a:r>
              <a:rPr lang="en-US" altLang="en-US" sz="1200" dirty="0" err="1"/>
              <a:t>Idreos</a:t>
            </a:r>
            <a:r>
              <a:rPr lang="en-US" altLang="en-US" sz="1200" dirty="0"/>
              <a:t>, Themis </a:t>
            </a:r>
            <a:r>
              <a:rPr lang="en-US" altLang="en-US" sz="1200" dirty="0" err="1"/>
              <a:t>Palpanas</a:t>
            </a:r>
            <a:r>
              <a:rPr lang="en-US" altLang="en-US" sz="1200" dirty="0"/>
              <a:t>: Indexing for interactive exploration of big data series. SIGMOD Conference 2014: 1555-1566</a:t>
            </a:r>
          </a:p>
          <a:p>
            <a:r>
              <a:rPr lang="en-CA" sz="1200" dirty="0"/>
              <a:t>Y. </a:t>
            </a:r>
            <a:r>
              <a:rPr lang="en-CA" sz="1200" dirty="0" err="1"/>
              <a:t>Malkov</a:t>
            </a:r>
            <a:r>
              <a:rPr lang="en-CA" sz="1200" dirty="0"/>
              <a:t>, A. </a:t>
            </a:r>
            <a:r>
              <a:rPr lang="en-CA" sz="1200" dirty="0" err="1"/>
              <a:t>Ponomarenko</a:t>
            </a:r>
            <a:r>
              <a:rPr lang="en-CA" sz="1200" dirty="0"/>
              <a:t>, A. </a:t>
            </a:r>
            <a:r>
              <a:rPr lang="en-CA" sz="1200" dirty="0" err="1"/>
              <a:t>Logvinov</a:t>
            </a:r>
            <a:r>
              <a:rPr lang="en-CA" sz="1200" dirty="0"/>
              <a:t>, and V. </a:t>
            </a:r>
            <a:r>
              <a:rPr lang="en-CA" sz="1200" dirty="0" err="1"/>
              <a:t>Krylov</a:t>
            </a:r>
            <a:r>
              <a:rPr lang="en-CA" sz="1200" dirty="0"/>
              <a:t>. Approximate nearest neighbor algorithm based on navigable small world graphs. Information Systems (IS), 45:61 – 68, 2014. </a:t>
            </a:r>
          </a:p>
          <a:p>
            <a:r>
              <a:rPr lang="en-AU" sz="1200" dirty="0"/>
              <a:t>NSW IS'14: Y. </a:t>
            </a:r>
            <a:r>
              <a:rPr lang="en-AU" sz="1200" dirty="0" err="1"/>
              <a:t>Malkov</a:t>
            </a:r>
            <a:r>
              <a:rPr lang="en-AU" sz="1200" dirty="0"/>
              <a:t>, A. </a:t>
            </a:r>
            <a:r>
              <a:rPr lang="en-AU" sz="1200" dirty="0" err="1"/>
              <a:t>Ponomarenko</a:t>
            </a:r>
            <a:r>
              <a:rPr lang="en-AU" sz="1200" dirty="0"/>
              <a:t>, A. </a:t>
            </a:r>
            <a:r>
              <a:rPr lang="en-AU" sz="1200" dirty="0" err="1"/>
              <a:t>Logvinov</a:t>
            </a:r>
            <a:r>
              <a:rPr lang="en-AU" sz="1200" dirty="0"/>
              <a:t>, and V. </a:t>
            </a:r>
            <a:r>
              <a:rPr lang="en-AU" sz="1200" dirty="0" err="1"/>
              <a:t>Krylov</a:t>
            </a:r>
            <a:r>
              <a:rPr lang="en-AU" sz="1200" dirty="0"/>
              <a:t>: Approximate nearest </a:t>
            </a:r>
            <a:r>
              <a:rPr lang="en-AU" sz="1200" dirty="0" err="1"/>
              <a:t>neighbor</a:t>
            </a:r>
            <a:r>
              <a:rPr lang="en-AU" sz="1200" dirty="0"/>
              <a:t> algorithm based on navigable small world graphs, Inf. Syst., vol. 45, pp. 61–68, 2014. </a:t>
            </a:r>
            <a:endParaRPr lang="en-CA" sz="1200" dirty="0"/>
          </a:p>
        </p:txBody>
      </p:sp>
      <p:sp>
        <p:nvSpPr>
          <p:cNvPr id="2" name="Espace réservé du pied de page 1">
            <a:extLst>
              <a:ext uri="{FF2B5EF4-FFF2-40B4-BE49-F238E27FC236}">
                <a16:creationId xmlns:a16="http://schemas.microsoft.com/office/drawing/2014/main" id="{B672DA2A-E103-47CC-A020-4E1734806F26}"/>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CE53E965-2C42-4459-B4DA-39FAE158B55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346</a:t>
            </a:fld>
            <a:endParaRPr lang="en-US" dirty="0"/>
          </a:p>
        </p:txBody>
      </p:sp>
    </p:spTree>
    <p:extLst>
      <p:ext uri="{BB962C8B-B14F-4D97-AF65-F5344CB8AC3E}">
        <p14:creationId xmlns:p14="http://schemas.microsoft.com/office/powerpoint/2010/main" val="323606849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7D89D2-99E3-4DB8-8169-EF628E4A0819}"/>
              </a:ext>
            </a:extLst>
          </p:cNvPr>
          <p:cNvSpPr>
            <a:spLocks noGrp="1"/>
          </p:cNvSpPr>
          <p:nvPr>
            <p:ph type="title"/>
          </p:nvPr>
        </p:nvSpPr>
        <p:spPr>
          <a:xfrm>
            <a:off x="457200" y="304800"/>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dirty="0"/>
          </a:p>
        </p:txBody>
      </p:sp>
      <p:sp>
        <p:nvSpPr>
          <p:cNvPr id="7" name="Content Placeholder 6">
            <a:extLst>
              <a:ext uri="{FF2B5EF4-FFF2-40B4-BE49-F238E27FC236}">
                <a16:creationId xmlns:a16="http://schemas.microsoft.com/office/drawing/2014/main" id="{0B23BB92-8557-487E-8F52-5268E050FBDB}"/>
              </a:ext>
            </a:extLst>
          </p:cNvPr>
          <p:cNvSpPr>
            <a:spLocks noGrp="1"/>
          </p:cNvSpPr>
          <p:nvPr>
            <p:ph idx="1"/>
          </p:nvPr>
        </p:nvSpPr>
        <p:spPr>
          <a:xfrm>
            <a:off x="457200" y="1091609"/>
            <a:ext cx="8229600" cy="5355336"/>
          </a:xfrm>
        </p:spPr>
        <p:txBody>
          <a:bodyPr>
            <a:noAutofit/>
          </a:bodyPr>
          <a:lstStyle/>
          <a:p>
            <a:r>
              <a:rPr lang="en-US" sz="1100" dirty="0"/>
              <a:t>T. Ge, K. He, Q. </a:t>
            </a:r>
            <a:r>
              <a:rPr lang="en-US" sz="1100" dirty="0" err="1"/>
              <a:t>Ke</a:t>
            </a:r>
            <a:r>
              <a:rPr lang="en-US" sz="1100" dirty="0"/>
              <a:t>, and J. Sun. Optimized Product Quantization. IEEE Trans. Pattern Anal. Mach. </a:t>
            </a:r>
            <a:r>
              <a:rPr lang="en-US" sz="1100" dirty="0" err="1"/>
              <a:t>Intell</a:t>
            </a:r>
            <a:r>
              <a:rPr lang="en-US" sz="1100" dirty="0"/>
              <a:t>. (TPAMI), 36(4):744–755, Apr. 2014</a:t>
            </a:r>
            <a:endParaRPr lang="en-CA" sz="1100" dirty="0"/>
          </a:p>
          <a:p>
            <a:r>
              <a:rPr lang="en-US" sz="1100" dirty="0"/>
              <a:t>A. </a:t>
            </a:r>
            <a:r>
              <a:rPr lang="en-US" sz="1100" dirty="0" err="1"/>
              <a:t>Babenko</a:t>
            </a:r>
            <a:r>
              <a:rPr lang="en-US" sz="1100" dirty="0"/>
              <a:t> and V. </a:t>
            </a:r>
            <a:r>
              <a:rPr lang="en-US" sz="1100" dirty="0" err="1"/>
              <a:t>Lempitsky</a:t>
            </a:r>
            <a:r>
              <a:rPr lang="en-US" sz="1100" dirty="0"/>
              <a:t>. The Inverted </a:t>
            </a:r>
            <a:r>
              <a:rPr lang="en-US" sz="1100" dirty="0" err="1"/>
              <a:t>MultiIndex</a:t>
            </a:r>
            <a:r>
              <a:rPr lang="en-US" sz="1100" dirty="0"/>
              <a:t>. IEEE Transactions on Pattern Analysis and Machine Intelligence (TPAMI), 37(6):1247–1260, June 2015.</a:t>
            </a:r>
          </a:p>
          <a:p>
            <a:r>
              <a:rPr lang="en-US" altLang="en-US" sz="1100" dirty="0"/>
              <a:t>Kostas </a:t>
            </a:r>
            <a:r>
              <a:rPr lang="en-US" altLang="en-US" sz="1100" dirty="0" err="1"/>
              <a:t>Zoumpatianos</a:t>
            </a:r>
            <a:r>
              <a:rPr lang="en-US" altLang="en-US" sz="1100" dirty="0"/>
              <a:t>, Stratos </a:t>
            </a:r>
            <a:r>
              <a:rPr lang="en-US" altLang="en-US" sz="1100" dirty="0" err="1"/>
              <a:t>Idreos</a:t>
            </a:r>
            <a:r>
              <a:rPr lang="en-US" altLang="en-US" sz="1100" dirty="0"/>
              <a:t>, Themis Palpanas: RINSE: Interactive Data Series Exploration with ADS+. Proc. VLDB Endow. 8(12): 1912-1915 (2015)</a:t>
            </a:r>
          </a:p>
          <a:p>
            <a:r>
              <a:rPr lang="en-US" altLang="en-US" sz="1100" dirty="0"/>
              <a:t>Kostas </a:t>
            </a:r>
            <a:r>
              <a:rPr lang="en-US" altLang="en-US" sz="1100" dirty="0" err="1"/>
              <a:t>Zoumpatianos</a:t>
            </a:r>
            <a:r>
              <a:rPr lang="en-US" altLang="en-US" sz="1100" dirty="0"/>
              <a:t>, Yin Lou, Themis </a:t>
            </a:r>
            <a:r>
              <a:rPr lang="en-US" altLang="en-US" sz="1100" dirty="0" err="1"/>
              <a:t>Palpanas</a:t>
            </a:r>
            <a:r>
              <a:rPr lang="en-US" altLang="en-US" sz="1100" dirty="0"/>
              <a:t>, Johannes </a:t>
            </a:r>
            <a:r>
              <a:rPr lang="en-US" altLang="en-US" sz="1100" dirty="0" err="1"/>
              <a:t>Gehrke</a:t>
            </a:r>
            <a:r>
              <a:rPr lang="en-US" altLang="en-US" sz="1100" dirty="0"/>
              <a:t>: Query Workloads for Data Series Indexes. KDD 2015: 1603-1612</a:t>
            </a:r>
          </a:p>
          <a:p>
            <a:r>
              <a:rPr lang="en-US" sz="1100" dirty="0"/>
              <a:t>Q. Huang, J. Feng, Y. Zhang, Q. Fang, and W. Ng. Query-aware Locality-sensitive Hashing for Approximate Nearest Neighbor Search. PVLDB, 9(1):1–12, 2015</a:t>
            </a:r>
          </a:p>
          <a:p>
            <a:r>
              <a:rPr lang="en-US" sz="1100" b="0" dirty="0">
                <a:effectLst/>
              </a:rPr>
              <a:t>David C. </a:t>
            </a:r>
            <a:r>
              <a:rPr lang="en-US" sz="1100" b="0" dirty="0" err="1">
                <a:effectLst/>
              </a:rPr>
              <a:t>Anastasiu</a:t>
            </a:r>
            <a:r>
              <a:rPr lang="en-US" sz="1100" b="0" dirty="0">
                <a:effectLst/>
              </a:rPr>
              <a:t> and George </a:t>
            </a:r>
            <a:r>
              <a:rPr lang="en-US" sz="1100" b="0" dirty="0" err="1">
                <a:effectLst/>
              </a:rPr>
              <a:t>Karypis</a:t>
            </a:r>
            <a:r>
              <a:rPr lang="en-US" sz="1100" b="0" dirty="0">
                <a:effectLst/>
              </a:rPr>
              <a:t>. 2015. L2Knng: Fast Exact K-Nearest Neighbor Graph Construction with L2-Norm Pruning. In CIKM ‘15.</a:t>
            </a:r>
            <a:endParaRPr lang="en-US" altLang="en-US" sz="1100" dirty="0"/>
          </a:p>
          <a:p>
            <a:r>
              <a:rPr lang="en-US" altLang="en-US" sz="1100" dirty="0"/>
              <a:t>Themis </a:t>
            </a:r>
            <a:r>
              <a:rPr lang="en-US" altLang="en-US" sz="1100" dirty="0" err="1"/>
              <a:t>Palpanas</a:t>
            </a:r>
            <a:r>
              <a:rPr lang="en-US" altLang="en-US" sz="1100" dirty="0"/>
              <a:t>: Big Sequence Management: A glimpse of the Past, the Present, and the Future. SOFSEM 2016: 63-80</a:t>
            </a:r>
          </a:p>
          <a:p>
            <a:r>
              <a:rPr lang="en-US" altLang="en-US" sz="1100" dirty="0"/>
              <a:t>Kostas </a:t>
            </a:r>
            <a:r>
              <a:rPr lang="en-US" altLang="en-US" sz="1100" dirty="0" err="1"/>
              <a:t>Zoumpatianos</a:t>
            </a:r>
            <a:r>
              <a:rPr lang="en-US" altLang="en-US" sz="1100" dirty="0"/>
              <a:t>, Stratos </a:t>
            </a:r>
            <a:r>
              <a:rPr lang="en-US" altLang="en-US" sz="1100" dirty="0" err="1"/>
              <a:t>Idreos</a:t>
            </a:r>
            <a:r>
              <a:rPr lang="en-US" altLang="en-US" sz="1100" dirty="0"/>
              <a:t>, Themis </a:t>
            </a:r>
            <a:r>
              <a:rPr lang="en-US" altLang="en-US" sz="1100" dirty="0" err="1"/>
              <a:t>Palpanas</a:t>
            </a:r>
            <a:r>
              <a:rPr lang="en-US" altLang="en-US" sz="1100" dirty="0"/>
              <a:t>: ADS: the adaptive data series index. VLDB J. 25(6): 843-866 (2016)</a:t>
            </a:r>
          </a:p>
          <a:p>
            <a:r>
              <a:rPr lang="en-US" sz="1100" dirty="0"/>
              <a:t>Y. A. </a:t>
            </a:r>
            <a:r>
              <a:rPr lang="en-US" sz="1100" dirty="0" err="1"/>
              <a:t>Malkov</a:t>
            </a:r>
            <a:r>
              <a:rPr lang="en-US" sz="1100" dirty="0"/>
              <a:t> and D. A. </a:t>
            </a:r>
            <a:r>
              <a:rPr lang="en-US" sz="1100" dirty="0" err="1"/>
              <a:t>Yashunin</a:t>
            </a:r>
            <a:r>
              <a:rPr lang="en-US" sz="1100" dirty="0"/>
              <a:t>. Efficient and robust approximate nearest neighbor search using Hierarchical Navigable Small World graphs. </a:t>
            </a:r>
            <a:r>
              <a:rPr lang="en-US" sz="1100" dirty="0" err="1"/>
              <a:t>CoRR</a:t>
            </a:r>
            <a:r>
              <a:rPr lang="en-US" sz="1100" dirty="0"/>
              <a:t>, abs/1603.09320, 2016</a:t>
            </a:r>
          </a:p>
          <a:p>
            <a:r>
              <a:rPr lang="fr-MA" sz="1200" dirty="0" err="1">
                <a:effectLst/>
              </a:rPr>
              <a:t>Xiaojuan</a:t>
            </a:r>
            <a:r>
              <a:rPr lang="fr-MA" sz="1200" dirty="0">
                <a:effectLst/>
              </a:rPr>
              <a:t> Wang, </a:t>
            </a:r>
            <a:r>
              <a:rPr lang="fr-MA" sz="1200" u="none" strike="noStrike" dirty="0">
                <a:effectLst/>
              </a:rPr>
              <a:t>Ting Zhang</a:t>
            </a:r>
            <a:r>
              <a:rPr lang="fr-MA" sz="1200" dirty="0">
                <a:effectLst/>
              </a:rPr>
              <a:t>, </a:t>
            </a:r>
            <a:r>
              <a:rPr lang="fr-MA" sz="1200" u="none" strike="noStrike" dirty="0">
                <a:effectLst/>
              </a:rPr>
              <a:t>Guo-Jun Qi</a:t>
            </a:r>
            <a:r>
              <a:rPr lang="fr-MA" sz="1200" dirty="0">
                <a:effectLst/>
              </a:rPr>
              <a:t>, </a:t>
            </a:r>
            <a:r>
              <a:rPr lang="fr-MA" sz="1200" u="none" strike="noStrike" dirty="0" err="1">
                <a:effectLst/>
              </a:rPr>
              <a:t>Jinhui</a:t>
            </a:r>
            <a:r>
              <a:rPr lang="fr-MA" sz="1200" u="none" strike="noStrike" dirty="0">
                <a:effectLst/>
              </a:rPr>
              <a:t> Tang</a:t>
            </a:r>
            <a:r>
              <a:rPr lang="fr-MA" sz="1200" dirty="0">
                <a:effectLst/>
              </a:rPr>
              <a:t>, </a:t>
            </a:r>
            <a:r>
              <a:rPr lang="fr-MA" sz="1200" u="none" strike="noStrike" dirty="0" err="1">
                <a:effectLst/>
              </a:rPr>
              <a:t>Jingdong</a:t>
            </a:r>
            <a:r>
              <a:rPr lang="fr-MA" sz="1200" u="none" strike="noStrike" dirty="0">
                <a:effectLst/>
              </a:rPr>
              <a:t> Wang</a:t>
            </a:r>
            <a:r>
              <a:rPr lang="fr-MA" sz="1200" dirty="0">
                <a:effectLst/>
              </a:rPr>
              <a:t>: </a:t>
            </a:r>
            <a:r>
              <a:rPr lang="fr-MA" sz="1200" dirty="0" err="1">
                <a:effectLst/>
              </a:rPr>
              <a:t>Supervised</a:t>
            </a:r>
            <a:r>
              <a:rPr lang="fr-MA" sz="1200" dirty="0">
                <a:effectLst/>
              </a:rPr>
              <a:t> </a:t>
            </a:r>
            <a:r>
              <a:rPr lang="fr-MA" sz="1200" dirty="0" err="1">
                <a:effectLst/>
              </a:rPr>
              <a:t>Quantization</a:t>
            </a:r>
            <a:r>
              <a:rPr lang="fr-MA" sz="1200" dirty="0">
                <a:effectLst/>
              </a:rPr>
              <a:t> for </a:t>
            </a:r>
            <a:r>
              <a:rPr lang="fr-MA" sz="1200" dirty="0" err="1">
                <a:effectLst/>
              </a:rPr>
              <a:t>Similarity</a:t>
            </a:r>
            <a:r>
              <a:rPr lang="fr-MA" sz="1200" dirty="0">
                <a:effectLst/>
              </a:rPr>
              <a:t> </a:t>
            </a:r>
            <a:r>
              <a:rPr lang="fr-MA" sz="1200" dirty="0" err="1">
                <a:effectLst/>
              </a:rPr>
              <a:t>Search</a:t>
            </a:r>
            <a:r>
              <a:rPr lang="fr-MA" sz="1200" dirty="0">
                <a:effectLst/>
              </a:rPr>
              <a:t>. </a:t>
            </a:r>
            <a:r>
              <a:rPr lang="fr-MA" sz="1200" u="none" strike="noStrike" dirty="0">
                <a:effectLst/>
              </a:rPr>
              <a:t>CVPR 2016</a:t>
            </a:r>
            <a:r>
              <a:rPr lang="fr-MA" sz="1200" dirty="0">
                <a:effectLst/>
              </a:rPr>
              <a:t>: 2018-2026</a:t>
            </a:r>
          </a:p>
          <a:p>
            <a:r>
              <a:rPr lang="fr-MA" sz="1200" dirty="0"/>
              <a:t>Cao, Y., Long, M., Wang, J., Zhu, H., Wen, Q.: </a:t>
            </a:r>
            <a:r>
              <a:rPr lang="fr-MA" sz="1200" dirty="0" err="1"/>
              <a:t>Deep</a:t>
            </a:r>
            <a:r>
              <a:rPr lang="fr-MA" sz="1200" dirty="0"/>
              <a:t> </a:t>
            </a:r>
            <a:r>
              <a:rPr lang="fr-MA" sz="1200" dirty="0" err="1"/>
              <a:t>quantization</a:t>
            </a:r>
            <a:r>
              <a:rPr lang="fr-MA" sz="1200" dirty="0"/>
              <a:t> network for efficient image </a:t>
            </a:r>
            <a:r>
              <a:rPr lang="fr-MA" sz="1200" dirty="0" err="1"/>
              <a:t>retrieval</a:t>
            </a:r>
            <a:r>
              <a:rPr lang="fr-MA" sz="1200" dirty="0"/>
              <a:t>. In: AAAI (2016) </a:t>
            </a:r>
          </a:p>
          <a:p>
            <a:r>
              <a:rPr lang="fr-MA" sz="1200" b="0" i="0" dirty="0">
                <a:solidFill>
                  <a:srgbClr val="333333"/>
                </a:solidFill>
                <a:effectLst/>
              </a:rPr>
              <a:t>H. Liu, R. Wang, S. Shan and X. Chen, "</a:t>
            </a:r>
            <a:r>
              <a:rPr lang="fr-MA" sz="1200" b="0" i="0" dirty="0" err="1">
                <a:solidFill>
                  <a:srgbClr val="333333"/>
                </a:solidFill>
                <a:effectLst/>
              </a:rPr>
              <a:t>Deep</a:t>
            </a:r>
            <a:r>
              <a:rPr lang="fr-MA" sz="1200" b="0" i="0" dirty="0">
                <a:solidFill>
                  <a:srgbClr val="333333"/>
                </a:solidFill>
                <a:effectLst/>
              </a:rPr>
              <a:t> </a:t>
            </a:r>
            <a:r>
              <a:rPr lang="fr-MA" sz="1200" b="0" i="0" dirty="0" err="1">
                <a:solidFill>
                  <a:srgbClr val="333333"/>
                </a:solidFill>
                <a:effectLst/>
              </a:rPr>
              <a:t>Supervised</a:t>
            </a:r>
            <a:r>
              <a:rPr lang="fr-MA" sz="1200" b="0" i="0" dirty="0">
                <a:solidFill>
                  <a:srgbClr val="333333"/>
                </a:solidFill>
                <a:effectLst/>
              </a:rPr>
              <a:t> </a:t>
            </a:r>
            <a:r>
              <a:rPr lang="fr-MA" sz="1200" b="0" i="0" dirty="0" err="1">
                <a:solidFill>
                  <a:srgbClr val="333333"/>
                </a:solidFill>
                <a:effectLst/>
              </a:rPr>
              <a:t>Hashing</a:t>
            </a:r>
            <a:r>
              <a:rPr lang="fr-MA" sz="1200" b="0" i="0" dirty="0">
                <a:solidFill>
                  <a:srgbClr val="333333"/>
                </a:solidFill>
                <a:effectLst/>
              </a:rPr>
              <a:t> for Fast Image </a:t>
            </a:r>
            <a:r>
              <a:rPr lang="fr-MA" sz="1200" b="0" i="0" dirty="0" err="1">
                <a:solidFill>
                  <a:srgbClr val="333333"/>
                </a:solidFill>
                <a:effectLst/>
              </a:rPr>
              <a:t>Retrieval</a:t>
            </a:r>
            <a:r>
              <a:rPr lang="fr-MA" sz="1200" b="0" i="0" dirty="0">
                <a:solidFill>
                  <a:srgbClr val="333333"/>
                </a:solidFill>
                <a:effectLst/>
              </a:rPr>
              <a:t>," </a:t>
            </a:r>
            <a:r>
              <a:rPr lang="fr-MA" sz="1200" b="0" i="1" dirty="0">
                <a:solidFill>
                  <a:srgbClr val="333333"/>
                </a:solidFill>
                <a:effectLst/>
              </a:rPr>
              <a:t>2016 IEEE </a:t>
            </a:r>
            <a:r>
              <a:rPr lang="fr-MA" sz="1200" b="0" i="1" dirty="0" err="1">
                <a:solidFill>
                  <a:srgbClr val="333333"/>
                </a:solidFill>
                <a:effectLst/>
              </a:rPr>
              <a:t>Conference</a:t>
            </a:r>
            <a:r>
              <a:rPr lang="fr-MA" sz="1200" b="0" i="1" dirty="0">
                <a:solidFill>
                  <a:srgbClr val="333333"/>
                </a:solidFill>
                <a:effectLst/>
              </a:rPr>
              <a:t> on Computer Vision and Pattern Recognition (CVPR)</a:t>
            </a:r>
            <a:r>
              <a:rPr lang="fr-MA" sz="1200" b="0" i="0" dirty="0">
                <a:solidFill>
                  <a:srgbClr val="333333"/>
                </a:solidFill>
                <a:effectLst/>
              </a:rPr>
              <a:t>, 2016, pp. 2064-2072.</a:t>
            </a:r>
            <a:endParaRPr lang="en-US" sz="1200" dirty="0"/>
          </a:p>
          <a:p>
            <a:r>
              <a:rPr lang="en-US" altLang="en-US" sz="1100" dirty="0"/>
              <a:t>Djamel </a:t>
            </a:r>
            <a:r>
              <a:rPr lang="en-US" altLang="en-US" sz="1100" dirty="0" err="1"/>
              <a:t>Edine</a:t>
            </a:r>
            <a:r>
              <a:rPr lang="en-US" altLang="en-US" sz="1100" dirty="0"/>
              <a:t> </a:t>
            </a:r>
            <a:r>
              <a:rPr lang="en-US" altLang="en-US" sz="1100" dirty="0" err="1"/>
              <a:t>Yagoubi</a:t>
            </a:r>
            <a:r>
              <a:rPr lang="en-US" altLang="en-US" sz="1100" dirty="0"/>
              <a:t>, Reza </a:t>
            </a:r>
            <a:r>
              <a:rPr lang="en-US" altLang="en-US" sz="1100" dirty="0" err="1"/>
              <a:t>Akbarinia</a:t>
            </a:r>
            <a:r>
              <a:rPr lang="en-US" altLang="en-US" sz="1100" dirty="0"/>
              <a:t>, Florent </a:t>
            </a:r>
            <a:r>
              <a:rPr lang="en-US" altLang="en-US" sz="1100" dirty="0" err="1"/>
              <a:t>Masseglia</a:t>
            </a:r>
            <a:r>
              <a:rPr lang="en-US" altLang="en-US" sz="1100" dirty="0"/>
              <a:t>, Themis Palpanas: </a:t>
            </a:r>
            <a:r>
              <a:rPr lang="en-US" altLang="en-US" sz="1100" dirty="0" err="1"/>
              <a:t>DPiSAX</a:t>
            </a:r>
            <a:r>
              <a:rPr lang="en-US" altLang="en-US" sz="1100" dirty="0"/>
              <a:t>: Massively Distributed Partitioned </a:t>
            </a:r>
            <a:r>
              <a:rPr lang="en-US" altLang="en-US" sz="1100" dirty="0" err="1"/>
              <a:t>iSAX</a:t>
            </a:r>
            <a:r>
              <a:rPr lang="en-US" altLang="en-US" sz="1100" dirty="0"/>
              <a:t>. ICDM 2017: 1135-1140</a:t>
            </a:r>
          </a:p>
          <a:p>
            <a:r>
              <a:rPr lang="en-CA" sz="1100" dirty="0"/>
              <a:t>A. </a:t>
            </a:r>
            <a:r>
              <a:rPr lang="en-CA" sz="1100" dirty="0" err="1"/>
              <a:t>Mueen</a:t>
            </a:r>
            <a:r>
              <a:rPr lang="en-CA" sz="1100" dirty="0"/>
              <a:t>, Y. Zhu, M. Yeh, K. </a:t>
            </a:r>
            <a:r>
              <a:rPr lang="en-CA" sz="1100" dirty="0" err="1"/>
              <a:t>Kamgar</a:t>
            </a:r>
            <a:r>
              <a:rPr lang="en-CA" sz="1100" dirty="0"/>
              <a:t>, K. Viswanathan, C. Gupta, and E. Keogh. The Fastest Similarity Search Algorithm for Time Series Subsequences under Euclidean Distance, August 2017. http://www.cs.unm.edu/~mueen/ FastestSimilaritySearch.html.</a:t>
            </a:r>
          </a:p>
        </p:txBody>
      </p:sp>
      <p:sp>
        <p:nvSpPr>
          <p:cNvPr id="2" name="Espace réservé du pied de page 1">
            <a:extLst>
              <a:ext uri="{FF2B5EF4-FFF2-40B4-BE49-F238E27FC236}">
                <a16:creationId xmlns:a16="http://schemas.microsoft.com/office/drawing/2014/main" id="{56ACCA91-5E6B-4DEB-911D-F1FF27607379}"/>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16CA26D-74FF-41ED-ACE8-664756410C0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347</a:t>
            </a:fld>
            <a:endParaRPr lang="en-US" dirty="0"/>
          </a:p>
        </p:txBody>
      </p:sp>
    </p:spTree>
    <p:extLst>
      <p:ext uri="{BB962C8B-B14F-4D97-AF65-F5344CB8AC3E}">
        <p14:creationId xmlns:p14="http://schemas.microsoft.com/office/powerpoint/2010/main" val="272358460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7D89D2-99E3-4DB8-8169-EF628E4A0819}"/>
              </a:ext>
            </a:extLst>
          </p:cNvPr>
          <p:cNvSpPr>
            <a:spLocks noGrp="1"/>
          </p:cNvSpPr>
          <p:nvPr>
            <p:ph type="title"/>
          </p:nvPr>
        </p:nvSpPr>
        <p:spPr>
          <a:xfrm>
            <a:off x="457200" y="304800"/>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dirty="0"/>
          </a:p>
        </p:txBody>
      </p:sp>
      <p:sp>
        <p:nvSpPr>
          <p:cNvPr id="7" name="Content Placeholder 6">
            <a:extLst>
              <a:ext uri="{FF2B5EF4-FFF2-40B4-BE49-F238E27FC236}">
                <a16:creationId xmlns:a16="http://schemas.microsoft.com/office/drawing/2014/main" id="{0B23BB92-8557-487E-8F52-5268E050FBDB}"/>
              </a:ext>
            </a:extLst>
          </p:cNvPr>
          <p:cNvSpPr>
            <a:spLocks noGrp="1"/>
          </p:cNvSpPr>
          <p:nvPr>
            <p:ph idx="1"/>
          </p:nvPr>
        </p:nvSpPr>
        <p:spPr>
          <a:xfrm>
            <a:off x="457200" y="1091609"/>
            <a:ext cx="8229600" cy="5355336"/>
          </a:xfrm>
        </p:spPr>
        <p:txBody>
          <a:bodyPr>
            <a:noAutofit/>
          </a:bodyPr>
          <a:lstStyle/>
          <a:p>
            <a:r>
              <a:rPr lang="en-US" sz="1100" b="0" i="0" dirty="0">
                <a:solidFill>
                  <a:srgbClr val="000000"/>
                </a:solidFill>
                <a:effectLst/>
              </a:rPr>
              <a:t>D. Cai, X. Gu, and C. Wang. A revisit on deep </a:t>
            </a:r>
            <a:r>
              <a:rPr lang="en-US" sz="1100" b="0" i="0" dirty="0" err="1">
                <a:solidFill>
                  <a:srgbClr val="000000"/>
                </a:solidFill>
                <a:effectLst/>
              </a:rPr>
              <a:t>hashings</a:t>
            </a:r>
            <a:r>
              <a:rPr lang="en-US" sz="1100" b="0" i="0" dirty="0">
                <a:solidFill>
                  <a:srgbClr val="000000"/>
                </a:solidFill>
                <a:effectLst/>
              </a:rPr>
              <a:t> for large-scale content based image retrieval, 2017.</a:t>
            </a:r>
            <a:r>
              <a:rPr lang="en-US" sz="1100" dirty="0"/>
              <a:t> </a:t>
            </a:r>
          </a:p>
          <a:p>
            <a:r>
              <a:rPr lang="en-US" altLang="en-US" sz="1100" dirty="0" err="1"/>
              <a:t>Katsiaryna</a:t>
            </a:r>
            <a:r>
              <a:rPr lang="en-US" altLang="en-US" sz="1100" dirty="0"/>
              <a:t> </a:t>
            </a:r>
            <a:r>
              <a:rPr lang="en-US" altLang="en-US" sz="1100" dirty="0" err="1"/>
              <a:t>Mirylenka</a:t>
            </a:r>
            <a:r>
              <a:rPr lang="en-US" altLang="en-US" sz="1100" dirty="0"/>
              <a:t>, Michele </a:t>
            </a:r>
            <a:r>
              <a:rPr lang="en-US" altLang="en-US" sz="1100" dirty="0" err="1"/>
              <a:t>Dallachiesa</a:t>
            </a:r>
            <a:r>
              <a:rPr lang="en-US" altLang="en-US" sz="1100" dirty="0"/>
              <a:t>, Themis Palpanas: Correlation-Aware Distance Measures for Data Series. ICDE 2017: 502-505</a:t>
            </a:r>
          </a:p>
          <a:p>
            <a:r>
              <a:rPr lang="en-US" altLang="en-US" sz="1100" dirty="0" err="1"/>
              <a:t>Katsiaryna</a:t>
            </a:r>
            <a:r>
              <a:rPr lang="en-US" altLang="en-US" sz="1100" dirty="0"/>
              <a:t> </a:t>
            </a:r>
            <a:r>
              <a:rPr lang="en-US" altLang="en-US" sz="1100" dirty="0" err="1"/>
              <a:t>Mirylenka</a:t>
            </a:r>
            <a:r>
              <a:rPr lang="en-US" altLang="en-US" sz="1100" dirty="0"/>
              <a:t>, Michele </a:t>
            </a:r>
            <a:r>
              <a:rPr lang="en-US" altLang="en-US" sz="1100" dirty="0" err="1"/>
              <a:t>Dallachiesa</a:t>
            </a:r>
            <a:r>
              <a:rPr lang="en-US" altLang="en-US" sz="1100" dirty="0"/>
              <a:t>, Themis </a:t>
            </a:r>
            <a:r>
              <a:rPr lang="en-US" altLang="en-US" sz="1100" dirty="0" err="1"/>
              <a:t>Palpanas</a:t>
            </a:r>
            <a:r>
              <a:rPr lang="en-US" altLang="en-US" sz="1100" dirty="0"/>
              <a:t>: Data Series Similarity Using Correlation-Aware Measures. SSDBM 2017: 11:1-11:12</a:t>
            </a:r>
          </a:p>
          <a:p>
            <a:r>
              <a:rPr lang="en-US" altLang="en-US" sz="1100" dirty="0"/>
              <a:t>Kostas </a:t>
            </a:r>
            <a:r>
              <a:rPr lang="en-US" altLang="en-US" sz="1100" dirty="0" err="1"/>
              <a:t>Zoumpatianos</a:t>
            </a:r>
            <a:r>
              <a:rPr lang="en-US" altLang="en-US" sz="1100" dirty="0"/>
              <a:t>, Themis </a:t>
            </a:r>
            <a:r>
              <a:rPr lang="en-US" altLang="en-US" sz="1100" dirty="0" err="1"/>
              <a:t>Palpanas</a:t>
            </a:r>
            <a:r>
              <a:rPr lang="en-US" altLang="en-US" sz="1100" dirty="0"/>
              <a:t>: Data Series Management: Fulfilling the Need for Big Sequence Analytics. ICDE 2018: 1677-1678</a:t>
            </a:r>
          </a:p>
          <a:p>
            <a:r>
              <a:rPr lang="en-CA" sz="1100" dirty="0"/>
              <a:t>A. Arora, S. Sinha, P. Kumar, and A. Bhattacharya. HD-index: Pushing the Scalability-accuracy Boundary for Approximate </a:t>
            </a:r>
            <a:r>
              <a:rPr lang="en-CA" sz="1100" dirty="0" err="1"/>
              <a:t>kNN</a:t>
            </a:r>
            <a:r>
              <a:rPr lang="en-CA" sz="1100" dirty="0"/>
              <a:t> Search in High-dimensional Spaces. PVLDB, 11(8):906–919, 2018</a:t>
            </a:r>
          </a:p>
          <a:p>
            <a:r>
              <a:rPr lang="en-US" sz="1200" dirty="0"/>
              <a:t>J. Wang, T. Zhang, j. song, N. </a:t>
            </a:r>
            <a:r>
              <a:rPr lang="en-US" sz="1200" dirty="0" err="1"/>
              <a:t>Sebe</a:t>
            </a:r>
            <a:r>
              <a:rPr lang="en-US" sz="1200" dirty="0"/>
              <a:t>, and H. T. Shen. 2018. A Survey on Learning to Hash. TPAMI 40, 4 (2018)</a:t>
            </a:r>
          </a:p>
          <a:p>
            <a:r>
              <a:rPr lang="en-US" altLang="en-US" sz="1200" dirty="0"/>
              <a:t>Michele </a:t>
            </a:r>
            <a:r>
              <a:rPr lang="en-US" altLang="en-US" sz="1200" dirty="0" err="1"/>
              <a:t>Linardi</a:t>
            </a:r>
            <a:r>
              <a:rPr lang="en-US" altLang="en-US" sz="1200" dirty="0"/>
              <a:t>, Themis Palpanas: ULISSE: </a:t>
            </a:r>
            <a:r>
              <a:rPr lang="en-US" altLang="en-US" sz="1200" dirty="0" err="1"/>
              <a:t>ULtra</a:t>
            </a:r>
            <a:r>
              <a:rPr lang="en-US" altLang="en-US" sz="1200" dirty="0"/>
              <a:t> Compact Index for Variable-Length Similarity Search in Data Series. ICDE 2018: 1356-1359</a:t>
            </a:r>
          </a:p>
          <a:p>
            <a:r>
              <a:rPr lang="en-US" sz="1200" dirty="0"/>
              <a:t>J. Wang, T. Zhang, j. song, N. </a:t>
            </a:r>
            <a:r>
              <a:rPr lang="en-US" sz="1200" dirty="0" err="1"/>
              <a:t>Sebe</a:t>
            </a:r>
            <a:r>
              <a:rPr lang="en-US" sz="1200" dirty="0"/>
              <a:t>, and H. T. Shen. A survey on learning to hash. TPAMI, 40(4): 769-790 (2018).</a:t>
            </a:r>
            <a:endParaRPr lang="en-US" altLang="en-US" sz="1200" dirty="0"/>
          </a:p>
          <a:p>
            <a:r>
              <a:rPr lang="en-US" altLang="en-US" sz="1200" dirty="0"/>
              <a:t>Kostas </a:t>
            </a:r>
            <a:r>
              <a:rPr lang="en-US" altLang="en-US" sz="1200" dirty="0" err="1"/>
              <a:t>Zoumpatianos</a:t>
            </a:r>
            <a:r>
              <a:rPr lang="en-US" altLang="en-US" sz="1200" dirty="0"/>
              <a:t>, Yin Lou, Ioana Ileana, Themis Palpanas, Johannes </a:t>
            </a:r>
            <a:r>
              <a:rPr lang="en-US" altLang="en-US" sz="1200" dirty="0" err="1"/>
              <a:t>Gehrke</a:t>
            </a:r>
            <a:r>
              <a:rPr lang="en-US" altLang="en-US" sz="1200" dirty="0"/>
              <a:t>: Generating data series query workloads. VLDB J. 27(6): 823-846 (2018)</a:t>
            </a:r>
          </a:p>
          <a:p>
            <a:r>
              <a:rPr lang="en-US" altLang="en-US" sz="1200" dirty="0" err="1"/>
              <a:t>Haridimos</a:t>
            </a:r>
            <a:r>
              <a:rPr lang="en-US" altLang="en-US" sz="1200" dirty="0"/>
              <a:t> </a:t>
            </a:r>
            <a:r>
              <a:rPr lang="en-US" altLang="en-US" sz="1200" dirty="0" err="1"/>
              <a:t>Kondylakis</a:t>
            </a:r>
            <a:r>
              <a:rPr lang="en-US" altLang="en-US" sz="1200" dirty="0"/>
              <a:t>, Niv Dayan, Kostas </a:t>
            </a:r>
            <a:r>
              <a:rPr lang="en-US" altLang="en-US" sz="1200" dirty="0" err="1"/>
              <a:t>Zoumpatianos</a:t>
            </a:r>
            <a:r>
              <a:rPr lang="en-US" altLang="en-US" sz="1200" dirty="0"/>
              <a:t>, Themis Palpanas: Coconut: A Scalable Bottom-Up Approach for Building Data Series Indexes. Proc. VLDB Endow. 11(6): 677-690 (2018)</a:t>
            </a:r>
          </a:p>
          <a:p>
            <a:r>
              <a:rPr lang="en-US" altLang="en-US" sz="1200" dirty="0" err="1"/>
              <a:t>Cagatay</a:t>
            </a:r>
            <a:r>
              <a:rPr lang="en-US" altLang="en-US" sz="1200" dirty="0"/>
              <a:t> </a:t>
            </a:r>
            <a:r>
              <a:rPr lang="en-US" altLang="en-US" sz="1200" dirty="0" err="1"/>
              <a:t>Turkay</a:t>
            </a:r>
            <a:r>
              <a:rPr lang="en-US" altLang="en-US" sz="1200" dirty="0"/>
              <a:t>, Nicola </a:t>
            </a:r>
            <a:r>
              <a:rPr lang="en-US" altLang="en-US" sz="1200" dirty="0" err="1"/>
              <a:t>Pezzotti</a:t>
            </a:r>
            <a:r>
              <a:rPr lang="en-US" altLang="en-US" sz="1200" dirty="0"/>
              <a:t>, Carsten Binnig, Hendrik </a:t>
            </a:r>
            <a:r>
              <a:rPr lang="en-US" altLang="en-US" sz="1200" dirty="0" err="1"/>
              <a:t>Strobelt</a:t>
            </a:r>
            <a:r>
              <a:rPr lang="en-US" altLang="en-US" sz="1200" dirty="0"/>
              <a:t>, Barbara Hammer, Daniel A. </a:t>
            </a:r>
            <a:r>
              <a:rPr lang="en-US" altLang="en-US" sz="1200" dirty="0" err="1"/>
              <a:t>Keim</a:t>
            </a:r>
            <a:r>
              <a:rPr lang="en-US" altLang="en-US" sz="1200" dirty="0"/>
              <a:t>, Jean-Daniel Fekete, Themis Palpanas, </a:t>
            </a:r>
            <a:r>
              <a:rPr lang="en-US" altLang="en-US" sz="1200" dirty="0" err="1"/>
              <a:t>Yunhai</a:t>
            </a:r>
            <a:r>
              <a:rPr lang="en-US" altLang="en-US" sz="1200" dirty="0"/>
              <a:t> Wang, Florin </a:t>
            </a:r>
            <a:r>
              <a:rPr lang="en-US" altLang="en-US" sz="1200" dirty="0" err="1"/>
              <a:t>Rusu</a:t>
            </a:r>
            <a:r>
              <a:rPr lang="en-US" altLang="en-US" sz="1200" dirty="0"/>
              <a:t>: Progressive Data Science: Potential and Challenges. </a:t>
            </a:r>
            <a:r>
              <a:rPr lang="en-US" altLang="en-US" sz="1200" dirty="0" err="1"/>
              <a:t>CoRR</a:t>
            </a:r>
            <a:r>
              <a:rPr lang="en-US" altLang="en-US" sz="1200" dirty="0"/>
              <a:t> abs/1812.08032 (2018)</a:t>
            </a:r>
          </a:p>
          <a:p>
            <a:r>
              <a:rPr lang="en-US" altLang="en-US" sz="1200" dirty="0"/>
              <a:t>Michele </a:t>
            </a:r>
            <a:r>
              <a:rPr lang="en-US" altLang="en-US" sz="1200" dirty="0" err="1"/>
              <a:t>Linardi</a:t>
            </a:r>
            <a:r>
              <a:rPr lang="en-US" altLang="en-US" sz="1200" dirty="0"/>
              <a:t>, Themis Palpanas: Scalable, Variable-Length Similarity Search in Data Series: The ULISSE Approach. Proc. VLDB Endow. 11(13): 2236-2248 (2018)</a:t>
            </a:r>
          </a:p>
          <a:p>
            <a:pPr algn="l">
              <a:buFont typeface="Arial" panose="020B0604020202020204" pitchFamily="34" charset="0"/>
              <a:buChar char="•"/>
            </a:pPr>
            <a:r>
              <a:rPr lang="fr-MA" sz="1200" dirty="0">
                <a:effectLst/>
              </a:rPr>
              <a:t>Tim </a:t>
            </a:r>
            <a:r>
              <a:rPr lang="fr-MA" sz="1200" dirty="0" err="1">
                <a:effectLst/>
              </a:rPr>
              <a:t>Kraska</a:t>
            </a:r>
            <a:r>
              <a:rPr lang="fr-MA" sz="1200" dirty="0">
                <a:effectLst/>
              </a:rPr>
              <a:t>, </a:t>
            </a:r>
            <a:r>
              <a:rPr lang="fr-MA" sz="1200" u="none" strike="noStrike" dirty="0">
                <a:effectLst/>
              </a:rPr>
              <a:t>Alex </a:t>
            </a:r>
            <a:r>
              <a:rPr lang="fr-MA" sz="1200" u="none" strike="noStrike" dirty="0" err="1">
                <a:effectLst/>
              </a:rPr>
              <a:t>Beutel</a:t>
            </a:r>
            <a:r>
              <a:rPr lang="fr-MA" sz="1200" dirty="0">
                <a:effectLst/>
              </a:rPr>
              <a:t>, </a:t>
            </a:r>
            <a:r>
              <a:rPr lang="fr-MA" sz="1200" u="none" strike="noStrike" dirty="0">
                <a:effectLst/>
              </a:rPr>
              <a:t>Ed H. Chi</a:t>
            </a:r>
            <a:r>
              <a:rPr lang="fr-MA" sz="1200" dirty="0">
                <a:effectLst/>
              </a:rPr>
              <a:t>, </a:t>
            </a:r>
            <a:r>
              <a:rPr lang="fr-MA" sz="1200" u="none" strike="noStrike" dirty="0">
                <a:effectLst/>
              </a:rPr>
              <a:t>Jeffrey Dean</a:t>
            </a:r>
            <a:r>
              <a:rPr lang="fr-MA" sz="1200" dirty="0">
                <a:effectLst/>
              </a:rPr>
              <a:t>, </a:t>
            </a:r>
            <a:r>
              <a:rPr lang="fr-MA" sz="1200" u="none" strike="noStrike" dirty="0" err="1">
                <a:effectLst/>
                <a:hlinkClick r:id="rId2">
                  <a:extLst>
                    <a:ext uri="{A12FA001-AC4F-418D-AE19-62706E023703}">
                      <ahyp:hlinkClr xmlns:ahyp="http://schemas.microsoft.com/office/drawing/2018/hyperlinkcolor" val="tx"/>
                    </a:ext>
                  </a:extLst>
                </a:hlinkClick>
              </a:rPr>
              <a:t>Neoklis</a:t>
            </a:r>
            <a:r>
              <a:rPr lang="fr-MA" sz="1200" u="none" strike="noStrike" dirty="0">
                <a:effectLst/>
                <a:hlinkClick r:id="rId2">
                  <a:extLst>
                    <a:ext uri="{A12FA001-AC4F-418D-AE19-62706E023703}">
                      <ahyp:hlinkClr xmlns:ahyp="http://schemas.microsoft.com/office/drawing/2018/hyperlinkcolor" val="tx"/>
                    </a:ext>
                  </a:extLst>
                </a:hlinkClick>
              </a:rPr>
              <a:t> </a:t>
            </a:r>
            <a:r>
              <a:rPr lang="fr-MA" sz="1200" u="none" strike="noStrike" dirty="0" err="1">
                <a:effectLst/>
                <a:hlinkClick r:id="rId2">
                  <a:extLst>
                    <a:ext uri="{A12FA001-AC4F-418D-AE19-62706E023703}">
                      <ahyp:hlinkClr xmlns:ahyp="http://schemas.microsoft.com/office/drawing/2018/hyperlinkcolor" val="tx"/>
                    </a:ext>
                  </a:extLst>
                </a:hlinkClick>
              </a:rPr>
              <a:t>Polyzotis</a:t>
            </a:r>
            <a:r>
              <a:rPr lang="fr-MA" sz="1200" dirty="0">
                <a:effectLst/>
              </a:rPr>
              <a:t>: The Case for </a:t>
            </a:r>
            <a:r>
              <a:rPr lang="fr-MA" sz="1200" dirty="0" err="1">
                <a:effectLst/>
              </a:rPr>
              <a:t>Learned</a:t>
            </a:r>
            <a:r>
              <a:rPr lang="fr-MA" sz="1200" dirty="0">
                <a:effectLst/>
              </a:rPr>
              <a:t> Index Structures. </a:t>
            </a:r>
            <a:r>
              <a:rPr lang="fr-MA" sz="1200" u="none" strike="noStrike" dirty="0">
                <a:effectLst/>
              </a:rPr>
              <a:t>SIGMOD </a:t>
            </a:r>
            <a:r>
              <a:rPr lang="fr-MA" sz="1200" u="none" strike="noStrike" dirty="0" err="1">
                <a:effectLst/>
              </a:rPr>
              <a:t>Conference</a:t>
            </a:r>
            <a:r>
              <a:rPr lang="fr-MA" sz="1200" u="none" strike="noStrike" dirty="0">
                <a:effectLst/>
              </a:rPr>
              <a:t> 2018</a:t>
            </a:r>
            <a:r>
              <a:rPr lang="fr-MA" sz="1200" dirty="0">
                <a:effectLst/>
              </a:rPr>
              <a:t>: 489-504.</a:t>
            </a:r>
            <a:endParaRPr lang="fr-MA" sz="1200" i="1" dirty="0">
              <a:effectLst/>
            </a:endParaRPr>
          </a:p>
          <a:p>
            <a:r>
              <a:rPr lang="fr-MA" sz="1200" b="0" i="0" dirty="0">
                <a:solidFill>
                  <a:srgbClr val="333333"/>
                </a:solidFill>
                <a:effectLst/>
              </a:rPr>
              <a:t>H. Yang, K. Lin and C. Chen, "</a:t>
            </a:r>
            <a:r>
              <a:rPr lang="fr-MA" sz="1200" b="0" i="0" dirty="0" err="1">
                <a:solidFill>
                  <a:srgbClr val="333333"/>
                </a:solidFill>
                <a:effectLst/>
              </a:rPr>
              <a:t>Supervised</a:t>
            </a:r>
            <a:r>
              <a:rPr lang="fr-MA" sz="1200" b="0" i="0" dirty="0">
                <a:solidFill>
                  <a:srgbClr val="333333"/>
                </a:solidFill>
                <a:effectLst/>
              </a:rPr>
              <a:t> Learning of </a:t>
            </a:r>
            <a:r>
              <a:rPr lang="fr-MA" sz="1200" b="0" i="0" dirty="0" err="1">
                <a:solidFill>
                  <a:srgbClr val="333333"/>
                </a:solidFill>
                <a:effectLst/>
              </a:rPr>
              <a:t>Semantics-Preserving</a:t>
            </a:r>
            <a:r>
              <a:rPr lang="fr-MA" sz="1200" b="0" i="0" dirty="0">
                <a:solidFill>
                  <a:srgbClr val="333333"/>
                </a:solidFill>
                <a:effectLst/>
              </a:rPr>
              <a:t> Hash via </a:t>
            </a:r>
            <a:r>
              <a:rPr lang="fr-MA" sz="1200" b="0" i="0" dirty="0" err="1">
                <a:solidFill>
                  <a:srgbClr val="333333"/>
                </a:solidFill>
                <a:effectLst/>
              </a:rPr>
              <a:t>Deep</a:t>
            </a:r>
            <a:r>
              <a:rPr lang="fr-MA" sz="1200" b="0" i="0" dirty="0">
                <a:solidFill>
                  <a:srgbClr val="333333"/>
                </a:solidFill>
                <a:effectLst/>
              </a:rPr>
              <a:t> </a:t>
            </a:r>
            <a:r>
              <a:rPr lang="fr-MA" sz="1200" b="0" i="0" dirty="0" err="1">
                <a:solidFill>
                  <a:srgbClr val="333333"/>
                </a:solidFill>
                <a:effectLst/>
              </a:rPr>
              <a:t>Convolutional</a:t>
            </a:r>
            <a:r>
              <a:rPr lang="fr-MA" sz="1200" b="0" i="0" dirty="0">
                <a:solidFill>
                  <a:srgbClr val="333333"/>
                </a:solidFill>
                <a:effectLst/>
              </a:rPr>
              <a:t> Neural Networks," in </a:t>
            </a:r>
            <a:r>
              <a:rPr lang="fr-MA" sz="1200" b="0" i="1" dirty="0">
                <a:solidFill>
                  <a:srgbClr val="333333"/>
                </a:solidFill>
                <a:effectLst/>
              </a:rPr>
              <a:t>IEEE Transactions on Pattern </a:t>
            </a:r>
            <a:r>
              <a:rPr lang="fr-MA" sz="1200" b="0" i="1" dirty="0" err="1">
                <a:solidFill>
                  <a:srgbClr val="333333"/>
                </a:solidFill>
                <a:effectLst/>
              </a:rPr>
              <a:t>Analysis</a:t>
            </a:r>
            <a:r>
              <a:rPr lang="fr-MA" sz="1200" b="0" i="1" dirty="0">
                <a:solidFill>
                  <a:srgbClr val="333333"/>
                </a:solidFill>
                <a:effectLst/>
              </a:rPr>
              <a:t> and Machine Intelligence</a:t>
            </a:r>
            <a:r>
              <a:rPr lang="fr-MA" sz="1200" b="0" i="0" dirty="0">
                <a:solidFill>
                  <a:srgbClr val="333333"/>
                </a:solidFill>
                <a:effectLst/>
              </a:rPr>
              <a:t>, vol. 40, no. 2, pp. 437-451, 1 </a:t>
            </a:r>
            <a:r>
              <a:rPr lang="fr-MA" sz="1200" b="0" i="0" dirty="0" err="1">
                <a:solidFill>
                  <a:srgbClr val="333333"/>
                </a:solidFill>
                <a:effectLst/>
              </a:rPr>
              <a:t>Feb</a:t>
            </a:r>
            <a:r>
              <a:rPr lang="fr-MA" sz="1200" b="0" i="0" dirty="0">
                <a:solidFill>
                  <a:srgbClr val="333333"/>
                </a:solidFill>
                <a:effectLst/>
              </a:rPr>
              <a:t>. 2018.</a:t>
            </a:r>
            <a:endParaRPr lang="en-CA" sz="1200" dirty="0"/>
          </a:p>
          <a:p>
            <a:endParaRPr lang="en-CA" sz="1200" dirty="0"/>
          </a:p>
        </p:txBody>
      </p:sp>
      <p:sp>
        <p:nvSpPr>
          <p:cNvPr id="2" name="Espace réservé du pied de page 1">
            <a:extLst>
              <a:ext uri="{FF2B5EF4-FFF2-40B4-BE49-F238E27FC236}">
                <a16:creationId xmlns:a16="http://schemas.microsoft.com/office/drawing/2014/main" id="{56ACCA91-5E6B-4DEB-911D-F1FF27607379}"/>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B16CA26D-74FF-41ED-ACE8-664756410C0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348</a:t>
            </a:fld>
            <a:endParaRPr lang="en-US" dirty="0"/>
          </a:p>
        </p:txBody>
      </p:sp>
    </p:spTree>
    <p:extLst>
      <p:ext uri="{BB962C8B-B14F-4D97-AF65-F5344CB8AC3E}">
        <p14:creationId xmlns:p14="http://schemas.microsoft.com/office/powerpoint/2010/main" val="25034985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30195"/>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6867" name="Content Placeholder 2"/>
          <p:cNvSpPr>
            <a:spLocks noGrp="1"/>
          </p:cNvSpPr>
          <p:nvPr>
            <p:ph idx="1"/>
          </p:nvPr>
        </p:nvSpPr>
        <p:spPr>
          <a:xfrm>
            <a:off x="457200" y="1159934"/>
            <a:ext cx="8229600" cy="5367871"/>
          </a:xfrm>
        </p:spPr>
        <p:txBody>
          <a:bodyPr>
            <a:noAutofit/>
          </a:bodyPr>
          <a:lstStyle/>
          <a:p>
            <a:r>
              <a:rPr lang="en-US" altLang="en-US" sz="1200" dirty="0"/>
              <a:t>Karima </a:t>
            </a:r>
            <a:r>
              <a:rPr lang="en-US" altLang="en-US" sz="1200" dirty="0" err="1"/>
              <a:t>Echihabi</a:t>
            </a:r>
            <a:r>
              <a:rPr lang="en-US" altLang="en-US" sz="1200" dirty="0"/>
              <a:t>, Kostas </a:t>
            </a:r>
            <a:r>
              <a:rPr lang="en-US" altLang="en-US" sz="1200" dirty="0" err="1"/>
              <a:t>Zoumpatianos</a:t>
            </a:r>
            <a:r>
              <a:rPr lang="en-US" altLang="en-US" sz="1200" dirty="0"/>
              <a:t>, Themis Palpanas, </a:t>
            </a:r>
            <a:r>
              <a:rPr lang="en-US" altLang="en-US" sz="1200" dirty="0" err="1"/>
              <a:t>Houda</a:t>
            </a:r>
            <a:r>
              <a:rPr lang="en-US" altLang="en-US" sz="1200" dirty="0"/>
              <a:t> </a:t>
            </a:r>
            <a:r>
              <a:rPr lang="en-US" altLang="en-US" sz="1200" dirty="0" err="1"/>
              <a:t>Benbrahim</a:t>
            </a:r>
            <a:r>
              <a:rPr lang="en-US" altLang="en-US" sz="1200" dirty="0"/>
              <a:t>: The Lernaean Hydra of Data Series Similarity Search: An Experimental Evaluation of the State of the Art. Proc. VLDB Endow. 12(2): 112-127 (2018)</a:t>
            </a:r>
          </a:p>
          <a:p>
            <a:r>
              <a:rPr lang="en-US" altLang="en-US" sz="1200" dirty="0" err="1"/>
              <a:t>Botao</a:t>
            </a:r>
            <a:r>
              <a:rPr lang="en-US" altLang="en-US" sz="1200" dirty="0"/>
              <a:t> Peng, </a:t>
            </a:r>
            <a:r>
              <a:rPr lang="en-US" altLang="en-US" sz="1200" dirty="0" err="1"/>
              <a:t>Panagiota</a:t>
            </a:r>
            <a:r>
              <a:rPr lang="en-US" altLang="en-US" sz="1200" dirty="0"/>
              <a:t> </a:t>
            </a:r>
            <a:r>
              <a:rPr lang="en-US" altLang="en-US" sz="1200" dirty="0" err="1"/>
              <a:t>Fatourou</a:t>
            </a:r>
            <a:r>
              <a:rPr lang="en-US" altLang="en-US" sz="1200" dirty="0"/>
              <a:t>, Themis </a:t>
            </a:r>
            <a:r>
              <a:rPr lang="en-US" altLang="en-US" sz="1200" dirty="0" err="1"/>
              <a:t>Palpanas</a:t>
            </a:r>
            <a:r>
              <a:rPr lang="en-US" altLang="en-US" sz="1200" dirty="0"/>
              <a:t>: </a:t>
            </a:r>
            <a:r>
              <a:rPr lang="en-US" altLang="en-US" sz="1200" dirty="0" err="1"/>
              <a:t>ParIS</a:t>
            </a:r>
            <a:r>
              <a:rPr lang="en-US" altLang="en-US" sz="1200" dirty="0"/>
              <a:t>: The Next Destination for Fast Data Series Indexing and Query Answering. </a:t>
            </a:r>
            <a:r>
              <a:rPr lang="en-US" altLang="en-US" sz="1200" dirty="0" err="1"/>
              <a:t>BigData</a:t>
            </a:r>
            <a:r>
              <a:rPr lang="en-US" altLang="en-US" sz="1200" dirty="0"/>
              <a:t> 2018: 791-800</a:t>
            </a:r>
          </a:p>
          <a:p>
            <a:r>
              <a:rPr lang="fr-MA" sz="1200" dirty="0"/>
              <a:t>Akhil </a:t>
            </a:r>
            <a:r>
              <a:rPr lang="fr-MA" sz="1200" dirty="0" err="1"/>
              <a:t>Arora</a:t>
            </a:r>
            <a:r>
              <a:rPr lang="fr-MA" sz="1200" dirty="0"/>
              <a:t>, </a:t>
            </a:r>
            <a:r>
              <a:rPr lang="fr-MA" sz="1200" dirty="0" err="1"/>
              <a:t>Sakshi</a:t>
            </a:r>
            <a:r>
              <a:rPr lang="fr-MA" sz="1200" dirty="0"/>
              <a:t> Sinha, </a:t>
            </a:r>
            <a:r>
              <a:rPr lang="fr-MA" sz="1200" dirty="0" err="1"/>
              <a:t>Piyush</a:t>
            </a:r>
            <a:r>
              <a:rPr lang="fr-MA" sz="1200" dirty="0"/>
              <a:t> Kumar, </a:t>
            </a:r>
            <a:r>
              <a:rPr lang="fr-MA" sz="1200" dirty="0" err="1"/>
              <a:t>Arnab</a:t>
            </a:r>
            <a:r>
              <a:rPr lang="fr-MA" sz="1200" dirty="0"/>
              <a:t> </a:t>
            </a:r>
            <a:r>
              <a:rPr lang="fr-MA" sz="1200" dirty="0" err="1"/>
              <a:t>Bhattacharya</a:t>
            </a:r>
            <a:r>
              <a:rPr lang="fr-MA" sz="1200" dirty="0"/>
              <a:t>: HD-Index: Pushing the </a:t>
            </a:r>
            <a:r>
              <a:rPr lang="fr-MA" sz="1200" dirty="0" err="1"/>
              <a:t>Scalability-Accuracy</a:t>
            </a:r>
            <a:r>
              <a:rPr lang="fr-MA" sz="1200" dirty="0"/>
              <a:t> </a:t>
            </a:r>
            <a:r>
              <a:rPr lang="fr-MA" sz="1200" dirty="0" err="1"/>
              <a:t>Boundary</a:t>
            </a:r>
            <a:r>
              <a:rPr lang="fr-MA" sz="1200" dirty="0"/>
              <a:t> for </a:t>
            </a:r>
            <a:r>
              <a:rPr lang="fr-MA" sz="1200" dirty="0" err="1"/>
              <a:t>Approximate</a:t>
            </a:r>
            <a:r>
              <a:rPr lang="fr-MA" sz="1200" dirty="0"/>
              <a:t> </a:t>
            </a:r>
            <a:r>
              <a:rPr lang="fr-MA" sz="1200" dirty="0" err="1"/>
              <a:t>kNN</a:t>
            </a:r>
            <a:r>
              <a:rPr lang="fr-MA" sz="1200" dirty="0"/>
              <a:t> </a:t>
            </a:r>
            <a:r>
              <a:rPr lang="fr-MA" sz="1200" dirty="0" err="1"/>
              <a:t>Search</a:t>
            </a:r>
            <a:r>
              <a:rPr lang="fr-MA" sz="1200" dirty="0"/>
              <a:t> in High-</a:t>
            </a:r>
            <a:r>
              <a:rPr lang="fr-MA" sz="1200" dirty="0" err="1"/>
              <a:t>Dimensional</a:t>
            </a:r>
            <a:r>
              <a:rPr lang="fr-MA" sz="1200" dirty="0"/>
              <a:t> </a:t>
            </a:r>
            <a:r>
              <a:rPr lang="fr-MA" sz="1200" dirty="0" err="1"/>
              <a:t>Spaces</a:t>
            </a:r>
            <a:r>
              <a:rPr lang="fr-MA" sz="1200" dirty="0"/>
              <a:t>. PVLDB. 11(8): 906-919 (2018). </a:t>
            </a:r>
          </a:p>
          <a:p>
            <a:r>
              <a:rPr lang="en-US" altLang="en-US" sz="1200" dirty="0"/>
              <a:t>D.E. </a:t>
            </a:r>
            <a:r>
              <a:rPr lang="en-US" altLang="en-US" sz="1200" dirty="0" err="1"/>
              <a:t>Yagoubi</a:t>
            </a:r>
            <a:r>
              <a:rPr lang="en-US" altLang="en-US" sz="1200" dirty="0"/>
              <a:t>, R. </a:t>
            </a:r>
            <a:r>
              <a:rPr lang="en-US" altLang="en-US" sz="1200" dirty="0" err="1"/>
              <a:t>Akbarinia</a:t>
            </a:r>
            <a:r>
              <a:rPr lang="en-US" altLang="en-US" sz="1200" dirty="0"/>
              <a:t>, B. Kolev, O. Levchenko, F. </a:t>
            </a:r>
            <a:r>
              <a:rPr lang="en-US" altLang="en-US" sz="1200" dirty="0" err="1"/>
              <a:t>Masseglia</a:t>
            </a:r>
            <a:r>
              <a:rPr lang="en-US" altLang="en-US" sz="1200" dirty="0"/>
              <a:t>, P. </a:t>
            </a:r>
            <a:r>
              <a:rPr lang="en-US" altLang="en-US" sz="1200" dirty="0" err="1"/>
              <a:t>Valduriez</a:t>
            </a:r>
            <a:r>
              <a:rPr lang="en-US" altLang="en-US" sz="1200" dirty="0"/>
              <a:t>, D. </a:t>
            </a:r>
            <a:r>
              <a:rPr lang="en-US" altLang="en-US" sz="1200" dirty="0" err="1"/>
              <a:t>Shasha</a:t>
            </a:r>
            <a:r>
              <a:rPr lang="en-US" altLang="en-US" sz="1200" dirty="0"/>
              <a:t>. </a:t>
            </a:r>
            <a:r>
              <a:rPr lang="en-US" altLang="en-US" sz="1200" dirty="0" err="1"/>
              <a:t>ParCorr</a:t>
            </a:r>
            <a:r>
              <a:rPr lang="en-US" altLang="en-US" sz="1200" dirty="0"/>
              <a:t>: efficient parallel methods to identify similar time series pairs across sliding windows. Data Mining and Knowledge Discovery (DMKD), 2018</a:t>
            </a:r>
          </a:p>
          <a:p>
            <a:r>
              <a:rPr lang="en-US" sz="1200" b="0" dirty="0">
                <a:solidFill>
                  <a:srgbClr val="222222"/>
                </a:solidFill>
                <a:effectLst/>
              </a:rPr>
              <a:t>Tan Yu, et al. "Product quantization network for fast image retrieval." Proceedings of the European Conference on Computer Vision (ECCV). 2018.</a:t>
            </a:r>
          </a:p>
          <a:p>
            <a:r>
              <a:rPr lang="fr-MA" sz="1200" b="0" dirty="0" err="1">
                <a:solidFill>
                  <a:srgbClr val="222222"/>
                </a:solidFill>
                <a:effectLst/>
              </a:rPr>
              <a:t>Matsui</a:t>
            </a:r>
            <a:r>
              <a:rPr lang="fr-MA" sz="1200" b="0" dirty="0">
                <a:solidFill>
                  <a:srgbClr val="222222"/>
                </a:solidFill>
                <a:effectLst/>
              </a:rPr>
              <a:t>, </a:t>
            </a:r>
            <a:r>
              <a:rPr lang="fr-MA" sz="1200" b="0" dirty="0" err="1">
                <a:solidFill>
                  <a:srgbClr val="222222"/>
                </a:solidFill>
                <a:effectLst/>
              </a:rPr>
              <a:t>Yusuke</a:t>
            </a:r>
            <a:r>
              <a:rPr lang="fr-MA" sz="1200" b="0" dirty="0">
                <a:solidFill>
                  <a:srgbClr val="222222"/>
                </a:solidFill>
                <a:effectLst/>
              </a:rPr>
              <a:t>, et al. "A </a:t>
            </a:r>
            <a:r>
              <a:rPr lang="fr-MA" sz="1200" b="0" dirty="0" err="1">
                <a:solidFill>
                  <a:srgbClr val="222222"/>
                </a:solidFill>
                <a:effectLst/>
              </a:rPr>
              <a:t>survey</a:t>
            </a:r>
            <a:r>
              <a:rPr lang="fr-MA" sz="1200" b="0" dirty="0">
                <a:solidFill>
                  <a:srgbClr val="222222"/>
                </a:solidFill>
                <a:effectLst/>
              </a:rPr>
              <a:t> of </a:t>
            </a:r>
            <a:r>
              <a:rPr lang="fr-MA" sz="1200" b="0" dirty="0" err="1">
                <a:solidFill>
                  <a:srgbClr val="222222"/>
                </a:solidFill>
                <a:effectLst/>
              </a:rPr>
              <a:t>product</a:t>
            </a:r>
            <a:r>
              <a:rPr lang="fr-MA" sz="1200" b="0" dirty="0">
                <a:solidFill>
                  <a:srgbClr val="222222"/>
                </a:solidFill>
                <a:effectLst/>
              </a:rPr>
              <a:t> </a:t>
            </a:r>
            <a:r>
              <a:rPr lang="fr-MA" sz="1200" b="0" dirty="0" err="1">
                <a:solidFill>
                  <a:srgbClr val="222222"/>
                </a:solidFill>
                <a:effectLst/>
              </a:rPr>
              <a:t>quantization</a:t>
            </a:r>
            <a:r>
              <a:rPr lang="fr-MA" sz="1200" b="0" dirty="0">
                <a:solidFill>
                  <a:srgbClr val="222222"/>
                </a:solidFill>
                <a:effectLst/>
              </a:rPr>
              <a:t>." ITE Transactions on Media </a:t>
            </a:r>
            <a:r>
              <a:rPr lang="fr-MA" sz="1200" b="0" dirty="0" err="1">
                <a:solidFill>
                  <a:srgbClr val="222222"/>
                </a:solidFill>
                <a:effectLst/>
              </a:rPr>
              <a:t>Technology</a:t>
            </a:r>
            <a:r>
              <a:rPr lang="fr-MA" sz="1200" b="0" dirty="0">
                <a:solidFill>
                  <a:srgbClr val="222222"/>
                </a:solidFill>
                <a:effectLst/>
              </a:rPr>
              <a:t> and Applications 6.1 (2018): 2-10.</a:t>
            </a:r>
            <a:endParaRPr lang="en-US" altLang="en-US" sz="1200" dirty="0"/>
          </a:p>
          <a:p>
            <a:r>
              <a:rPr lang="en-US" altLang="en-US" sz="1200" dirty="0" err="1"/>
              <a:t>Haridimos</a:t>
            </a:r>
            <a:r>
              <a:rPr lang="en-US" altLang="en-US" sz="1200" dirty="0"/>
              <a:t> </a:t>
            </a:r>
            <a:r>
              <a:rPr lang="en-US" altLang="en-US" sz="1200" dirty="0" err="1"/>
              <a:t>Kondylakis</a:t>
            </a:r>
            <a:r>
              <a:rPr lang="en-US" altLang="en-US" sz="1200" dirty="0"/>
              <a:t>, Niv Dayan, Kostas </a:t>
            </a:r>
            <a:r>
              <a:rPr lang="en-US" altLang="en-US" sz="1200" dirty="0" err="1"/>
              <a:t>Zoumpatianos</a:t>
            </a:r>
            <a:r>
              <a:rPr lang="en-US" altLang="en-US" sz="1200" dirty="0"/>
              <a:t>, Themis Palpanas: Coconut Palm: Static and Streaming Data Series Exploration Now in your Palm. SIGMOD Conference 2019: 1941-1944</a:t>
            </a:r>
          </a:p>
          <a:p>
            <a:r>
              <a:rPr lang="en-US" altLang="en-US" sz="1200" dirty="0"/>
              <a:t>Themis </a:t>
            </a:r>
            <a:r>
              <a:rPr lang="en-US" altLang="en-US" sz="1200" dirty="0" err="1"/>
              <a:t>Palpanas</a:t>
            </a:r>
            <a:r>
              <a:rPr lang="en-US" altLang="en-US" sz="1200" dirty="0"/>
              <a:t>, Volker Beckmann: Report on the First and Second Interdisciplinary Time Series Analysis Workshop (ITISA). SIGMOD Rec. 48(3): 36-40 (2019)</a:t>
            </a:r>
          </a:p>
          <a:p>
            <a:r>
              <a:rPr lang="en-US" sz="1200" b="0" i="0" dirty="0">
                <a:solidFill>
                  <a:srgbClr val="000000"/>
                </a:solidFill>
                <a:effectLst/>
              </a:rPr>
              <a:t>S. Morozov and A. </a:t>
            </a:r>
            <a:r>
              <a:rPr lang="en-US" sz="1200" b="0" i="0" dirty="0" err="1">
                <a:solidFill>
                  <a:srgbClr val="000000"/>
                </a:solidFill>
                <a:effectLst/>
              </a:rPr>
              <a:t>Babenko</a:t>
            </a:r>
            <a:r>
              <a:rPr lang="en-US" sz="1200" b="0" i="0" dirty="0">
                <a:solidFill>
                  <a:srgbClr val="000000"/>
                </a:solidFill>
                <a:effectLst/>
              </a:rPr>
              <a:t>. Unsupervised neural quantization for compressed-domain similarity search. In </a:t>
            </a:r>
            <a:r>
              <a:rPr lang="en-US" sz="1200" b="0" i="1" dirty="0">
                <a:solidFill>
                  <a:srgbClr val="000000"/>
                </a:solidFill>
                <a:effectLst/>
              </a:rPr>
              <a:t>ICCV</a:t>
            </a:r>
            <a:r>
              <a:rPr lang="en-US" sz="1200" b="0" i="0" dirty="0">
                <a:solidFill>
                  <a:srgbClr val="000000"/>
                </a:solidFill>
                <a:effectLst/>
              </a:rPr>
              <a:t>, 2019.</a:t>
            </a:r>
            <a:r>
              <a:rPr lang="en-US" sz="1200" dirty="0"/>
              <a:t> </a:t>
            </a:r>
          </a:p>
          <a:p>
            <a:r>
              <a:rPr lang="en-US" sz="1200" dirty="0">
                <a:effectLst/>
              </a:rPr>
              <a:t>Benjamin Klein, </a:t>
            </a:r>
            <a:r>
              <a:rPr lang="en-US" sz="1200" u="none" strike="noStrike" dirty="0" err="1">
                <a:effectLst/>
              </a:rPr>
              <a:t>Lior</a:t>
            </a:r>
            <a:r>
              <a:rPr lang="en-US" sz="1200" u="none" strike="noStrike" dirty="0">
                <a:effectLst/>
              </a:rPr>
              <a:t> Wolf</a:t>
            </a:r>
            <a:r>
              <a:rPr lang="en-US" sz="1200" dirty="0">
                <a:effectLst/>
              </a:rPr>
              <a:t>: End-To-End Supervised Product Quantization for Image Search and Retrieval. </a:t>
            </a:r>
            <a:r>
              <a:rPr lang="en-US" sz="1200" u="none" strike="noStrike" dirty="0">
                <a:effectLst/>
              </a:rPr>
              <a:t>CVPR 2019</a:t>
            </a:r>
            <a:r>
              <a:rPr lang="en-US" sz="1200" dirty="0">
                <a:effectLst/>
              </a:rPr>
              <a:t>: 5041-5050</a:t>
            </a:r>
          </a:p>
          <a:p>
            <a:r>
              <a:rPr lang="fr-MA" sz="1200" dirty="0"/>
              <a:t>Alexandre </a:t>
            </a:r>
            <a:r>
              <a:rPr lang="fr-MA" sz="1200" dirty="0" err="1"/>
              <a:t>Sablayrolles</a:t>
            </a:r>
            <a:r>
              <a:rPr lang="fr-MA" sz="1200" dirty="0"/>
              <a:t>, </a:t>
            </a:r>
            <a:r>
              <a:rPr lang="fr-MA" sz="1200" dirty="0" err="1"/>
              <a:t>Matthijs</a:t>
            </a:r>
            <a:r>
              <a:rPr lang="fr-MA" sz="1200" dirty="0"/>
              <a:t> Douze, </a:t>
            </a:r>
            <a:r>
              <a:rPr lang="fr-MA" sz="1200" dirty="0" err="1"/>
              <a:t>Cordelia</a:t>
            </a:r>
            <a:r>
              <a:rPr lang="fr-MA" sz="1200" dirty="0"/>
              <a:t> Schmid, and Herve Jegou. </a:t>
            </a:r>
            <a:r>
              <a:rPr lang="fr-MA" sz="1200" dirty="0" err="1"/>
              <a:t>Spreading</a:t>
            </a:r>
            <a:r>
              <a:rPr lang="fr-MA" sz="1200" dirty="0"/>
              <a:t> </a:t>
            </a:r>
            <a:r>
              <a:rPr lang="fr-MA" sz="1200" dirty="0" err="1"/>
              <a:t>vectors</a:t>
            </a:r>
            <a:r>
              <a:rPr lang="fr-MA" sz="1200" dirty="0"/>
              <a:t> for </a:t>
            </a:r>
            <a:r>
              <a:rPr lang="fr-MA" sz="1200" dirty="0" err="1"/>
              <a:t>similarity</a:t>
            </a:r>
            <a:r>
              <a:rPr lang="fr-MA" sz="1200" dirty="0"/>
              <a:t> </a:t>
            </a:r>
            <a:r>
              <a:rPr lang="fr-MA" sz="1200" dirty="0" err="1"/>
              <a:t>search</a:t>
            </a:r>
            <a:r>
              <a:rPr lang="fr-MA" sz="1200" dirty="0"/>
              <a:t>., ICLR, 2019</a:t>
            </a:r>
          </a:p>
          <a:p>
            <a:r>
              <a:rPr lang="en-US" sz="1200" dirty="0"/>
              <a:t>Osman </a:t>
            </a:r>
            <a:r>
              <a:rPr lang="en-US" sz="1200" dirty="0" err="1"/>
              <a:t>Durmaz</a:t>
            </a:r>
            <a:r>
              <a:rPr lang="en-US" sz="1200" dirty="0"/>
              <a:t> and Hasan </a:t>
            </a:r>
            <a:r>
              <a:rPr lang="en-US" sz="1200" dirty="0" err="1"/>
              <a:t>Sakir</a:t>
            </a:r>
            <a:r>
              <a:rPr lang="en-US" sz="1200" dirty="0"/>
              <a:t> Bilge. 2019. Fast image similarity search by distributed locality sensitive hashing. Pattern Recognition Letters 128 (2019), 361–369</a:t>
            </a:r>
            <a:br>
              <a:rPr lang="en-US" sz="1200" dirty="0"/>
            </a:br>
            <a:endParaRPr lang="en-US" altLang="en-US" sz="1200" dirty="0"/>
          </a:p>
        </p:txBody>
      </p:sp>
      <p:sp>
        <p:nvSpPr>
          <p:cNvPr id="2" name="Espace réservé du pied de page 1">
            <a:extLst>
              <a:ext uri="{FF2B5EF4-FFF2-40B4-BE49-F238E27FC236}">
                <a16:creationId xmlns:a16="http://schemas.microsoft.com/office/drawing/2014/main" id="{A50857AE-9F3F-41BA-8066-5EBF2890CB2C}"/>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1FD474FE-E5FF-445B-BF8F-F753BD894BB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349</a:t>
            </a:fld>
            <a:endParaRPr lang="en-US" dirty="0"/>
          </a:p>
        </p:txBody>
      </p:sp>
    </p:spTree>
    <p:extLst>
      <p:ext uri="{BB962C8B-B14F-4D97-AF65-F5344CB8AC3E}">
        <p14:creationId xmlns:p14="http://schemas.microsoft.com/office/powerpoint/2010/main" val="272277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5;p13"/>
          <p:cNvSpPr/>
          <p:nvPr/>
        </p:nvSpPr>
        <p:spPr>
          <a:xfrm>
            <a:off x="2625826" y="1576273"/>
            <a:ext cx="4023300" cy="4023300"/>
          </a:xfrm>
          <a:prstGeom prst="ellipse">
            <a:avLst/>
          </a:prstGeom>
          <a:solidFill>
            <a:srgbClr val="FFF6F9"/>
          </a:solid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69" name="Google Shape;69;p13"/>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cxnSp>
        <p:nvCxnSpPr>
          <p:cNvPr id="72" name="Google Shape;72;p13"/>
          <p:cNvCxnSpPr/>
          <p:nvPr/>
        </p:nvCxnSpPr>
        <p:spPr>
          <a:xfrm>
            <a:off x="4607978" y="3576847"/>
            <a:ext cx="1111500" cy="1712100"/>
          </a:xfrm>
          <a:prstGeom prst="straightConnector1">
            <a:avLst/>
          </a:prstGeom>
          <a:noFill/>
          <a:ln w="9525" cap="flat" cmpd="sng">
            <a:solidFill>
              <a:srgbClr val="A61C00"/>
            </a:solidFill>
            <a:prstDash val="solid"/>
            <a:round/>
            <a:headEnd type="none" w="med" len="med"/>
            <a:tailEnd type="none" w="med" len="med"/>
          </a:ln>
        </p:spPr>
      </p:cxnSp>
      <p:sp>
        <p:nvSpPr>
          <p:cNvPr id="73" name="Google Shape;73;p13"/>
          <p:cNvSpPr txBox="1"/>
          <p:nvPr/>
        </p:nvSpPr>
        <p:spPr>
          <a:xfrm rot="3368981">
            <a:off x="4697962" y="4375223"/>
            <a:ext cx="1517167" cy="525479"/>
          </a:xfrm>
          <a:prstGeom prst="rect">
            <a:avLst/>
          </a:prstGeom>
          <a:noFill/>
          <a:ln>
            <a:noFill/>
          </a:ln>
        </p:spPr>
        <p:txBody>
          <a:bodyPr spcFirstLastPara="1" wrap="square" lIns="91425" tIns="91425" rIns="91425" bIns="91425" anchor="t" anchorCtr="0">
            <a:noAutofit/>
          </a:bodyPr>
          <a:lstStyle/>
          <a:p>
            <a:r>
              <a:rPr lang="en" sz="1600" b="1" dirty="0">
                <a:solidFill>
                  <a:srgbClr val="0B5394"/>
                </a:solidFill>
              </a:rPr>
              <a:t> </a:t>
            </a:r>
            <a:r>
              <a:rPr lang="en" sz="1600" b="1" dirty="0">
                <a:solidFill>
                  <a:srgbClr val="A61C00"/>
                </a:solidFill>
              </a:rPr>
              <a:t>(1+ε) r</a:t>
            </a:r>
            <a:r>
              <a:rPr lang="en" sz="1400" b="1" baseline="-25000" dirty="0">
                <a:solidFill>
                  <a:srgbClr val="A61C00"/>
                </a:solidFill>
              </a:rPr>
              <a:t>δ</a:t>
            </a:r>
            <a:r>
              <a:rPr lang="en" sz="1600" b="1" dirty="0">
                <a:solidFill>
                  <a:srgbClr val="A61C00"/>
                </a:solidFill>
              </a:rPr>
              <a:t>(O</a:t>
            </a:r>
            <a:r>
              <a:rPr lang="en" sz="1600" b="1" baseline="-25000" dirty="0">
                <a:solidFill>
                  <a:srgbClr val="A61C00"/>
                </a:solidFill>
              </a:rPr>
              <a:t>Q</a:t>
            </a:r>
            <a:r>
              <a:rPr lang="en" sz="1600" b="1" dirty="0">
                <a:solidFill>
                  <a:srgbClr val="A61C00"/>
                </a:solidFill>
              </a:rPr>
              <a:t>)</a:t>
            </a:r>
            <a:endParaRPr sz="1600" b="1" baseline="-25000" dirty="0">
              <a:solidFill>
                <a:srgbClr val="A61C00"/>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8"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sp>
        <p:nvSpPr>
          <p:cNvPr id="42"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44" name="Google Shape;84;p13"/>
          <p:cNvCxnSpPr/>
          <p:nvPr/>
        </p:nvCxnSpPr>
        <p:spPr>
          <a:xfrm>
            <a:off x="4622055" y="3633043"/>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7" name="Google Shape;78;p13"/>
          <p:cNvSpPr txBox="1"/>
          <p:nvPr/>
        </p:nvSpPr>
        <p:spPr>
          <a:xfrm>
            <a:off x="3939385" y="5084326"/>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45"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36" name="Google Shape;71;p13"/>
          <p:cNvSpPr txBox="1"/>
          <p:nvPr/>
        </p:nvSpPr>
        <p:spPr>
          <a:xfrm>
            <a:off x="4365446" y="4172049"/>
            <a:ext cx="499931"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41" name="Google Shape;78;p13">
            <a:extLst>
              <a:ext uri="{FF2B5EF4-FFF2-40B4-BE49-F238E27FC236}">
                <a16:creationId xmlns:a16="http://schemas.microsoft.com/office/drawing/2014/main" id="{C44BB1EF-A43C-47AB-A738-6B86FAD6BE2A}"/>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8" name="Google Shape;81;p13">
            <a:extLst>
              <a:ext uri="{FF2B5EF4-FFF2-40B4-BE49-F238E27FC236}">
                <a16:creationId xmlns:a16="http://schemas.microsoft.com/office/drawing/2014/main" id="{556658C7-1752-4680-9C0E-3CE6AF5E6212}"/>
              </a:ext>
            </a:extLst>
          </p:cNvPr>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49" name="Google Shape;67;p13">
            <a:extLst>
              <a:ext uri="{FF2B5EF4-FFF2-40B4-BE49-F238E27FC236}">
                <a16:creationId xmlns:a16="http://schemas.microsoft.com/office/drawing/2014/main" id="{4C1BB8F4-918B-4744-8B29-39A1A478107C}"/>
              </a:ext>
            </a:extLst>
          </p:cNvPr>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1" name="Google Shape;63;p13">
            <a:extLst>
              <a:ext uri="{FF2B5EF4-FFF2-40B4-BE49-F238E27FC236}">
                <a16:creationId xmlns:a16="http://schemas.microsoft.com/office/drawing/2014/main" id="{065AE5D6-7EDD-4AE8-87AB-2E13CAF13811}"/>
              </a:ext>
            </a:extLst>
          </p:cNvPr>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63;p13">
            <a:extLst>
              <a:ext uri="{FF2B5EF4-FFF2-40B4-BE49-F238E27FC236}">
                <a16:creationId xmlns:a16="http://schemas.microsoft.com/office/drawing/2014/main" id="{0088242D-C864-4957-917D-ADABF64B55D9}"/>
              </a:ext>
            </a:extLst>
          </p:cNvPr>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63;p13">
            <a:extLst>
              <a:ext uri="{FF2B5EF4-FFF2-40B4-BE49-F238E27FC236}">
                <a16:creationId xmlns:a16="http://schemas.microsoft.com/office/drawing/2014/main" id="{8CBC7D66-735E-491E-AD35-05DC1F7AA2F9}"/>
              </a:ext>
            </a:extLst>
          </p:cNvPr>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63;p13">
            <a:extLst>
              <a:ext uri="{FF2B5EF4-FFF2-40B4-BE49-F238E27FC236}">
                <a16:creationId xmlns:a16="http://schemas.microsoft.com/office/drawing/2014/main" id="{B6C447E9-9850-498B-BED8-1DB2D3DA2308}"/>
              </a:ext>
            </a:extLst>
          </p:cNvPr>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3;p13">
            <a:extLst>
              <a:ext uri="{FF2B5EF4-FFF2-40B4-BE49-F238E27FC236}">
                <a16:creationId xmlns:a16="http://schemas.microsoft.com/office/drawing/2014/main" id="{D743766D-0E40-4968-99BC-8BF0C73D5ABC}"/>
              </a:ext>
            </a:extLst>
          </p:cNvPr>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58;p13">
            <a:extLst>
              <a:ext uri="{FF2B5EF4-FFF2-40B4-BE49-F238E27FC236}">
                <a16:creationId xmlns:a16="http://schemas.microsoft.com/office/drawing/2014/main" id="{9FB06AAB-AA19-4A8F-AA40-A7D0E6BB06F2}"/>
              </a:ext>
            </a:extLst>
          </p:cNvPr>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81" name="Google Shape;380;p29">
            <a:extLst>
              <a:ext uri="{FF2B5EF4-FFF2-40B4-BE49-F238E27FC236}">
                <a16:creationId xmlns:a16="http://schemas.microsoft.com/office/drawing/2014/main" id="{A41ACFEC-B35B-4608-8E6A-9FF352CA0929}"/>
              </a:ext>
            </a:extLst>
          </p:cNvPr>
          <p:cNvSpPr txBox="1">
            <a:spLocks/>
          </p:cNvSpPr>
          <p:nvPr/>
        </p:nvSpPr>
        <p:spPr>
          <a:xfrm>
            <a:off x="5325623" y="5407504"/>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83" name="Google Shape;380;p29">
            <a:extLst>
              <a:ext uri="{FF2B5EF4-FFF2-40B4-BE49-F238E27FC236}">
                <a16:creationId xmlns:a16="http://schemas.microsoft.com/office/drawing/2014/main" id="{45653BD8-66D0-44D0-8945-09421C52F2CB}"/>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84" name="Google Shape;380;p29">
            <a:extLst>
              <a:ext uri="{FF2B5EF4-FFF2-40B4-BE49-F238E27FC236}">
                <a16:creationId xmlns:a16="http://schemas.microsoft.com/office/drawing/2014/main" id="{5E0CAA22-26FA-488F-BE88-503B309F02F1}"/>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Google Shape;71;p13">
            <a:extLst>
              <a:ext uri="{FF2B5EF4-FFF2-40B4-BE49-F238E27FC236}">
                <a16:creationId xmlns:a16="http://schemas.microsoft.com/office/drawing/2014/main" id="{573F5350-8FA8-4698-A3AF-682E0CF07B5A}"/>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86" name="Google Shape;74;p13">
            <a:extLst>
              <a:ext uri="{FF2B5EF4-FFF2-40B4-BE49-F238E27FC236}">
                <a16:creationId xmlns:a16="http://schemas.microsoft.com/office/drawing/2014/main" id="{6ADEA5F2-A8F7-4289-AB75-91719C8C93A4}"/>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87" name="Title 1">
            <a:extLst>
              <a:ext uri="{FF2B5EF4-FFF2-40B4-BE49-F238E27FC236}">
                <a16:creationId xmlns:a16="http://schemas.microsoft.com/office/drawing/2014/main" id="{DCF8EC8C-5487-4C82-8383-BEFF511B65B3}"/>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CCE4163B-A05F-4A99-A11F-8F77907A32B2}"/>
              </a:ext>
            </a:extLst>
          </p:cNvPr>
          <p:cNvSpPr>
            <a:spLocks noGrp="1"/>
          </p:cNvSpPr>
          <p:nvPr>
            <p:ph type="ftr" sz="quarter" idx="11"/>
          </p:nvPr>
        </p:nvSpPr>
        <p:spPr/>
        <p:txBody>
          <a:bodyPr/>
          <a:lstStyle/>
          <a:p>
            <a:r>
              <a:rPr lang="en-US"/>
              <a:t>Echihabi, Zoumpatianos, Palpanas - VLDB 2021</a:t>
            </a:r>
            <a:endParaRPr lang="en-CA" dirty="0"/>
          </a:p>
        </p:txBody>
      </p:sp>
      <p:sp>
        <p:nvSpPr>
          <p:cNvPr id="47" name="Google Shape;380;p29">
            <a:extLst>
              <a:ext uri="{FF2B5EF4-FFF2-40B4-BE49-F238E27FC236}">
                <a16:creationId xmlns:a16="http://schemas.microsoft.com/office/drawing/2014/main" id="{5D4CBAE7-B56A-4FDE-80CF-76908FC8477B}"/>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50" name="Rectangle 49">
            <a:extLst>
              <a:ext uri="{FF2B5EF4-FFF2-40B4-BE49-F238E27FC236}">
                <a16:creationId xmlns:a16="http://schemas.microsoft.com/office/drawing/2014/main" id="{343BAC55-56DF-4DA0-88AC-CA6863B4DB4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58" name="Rectangle 57">
            <a:extLst>
              <a:ext uri="{FF2B5EF4-FFF2-40B4-BE49-F238E27FC236}">
                <a16:creationId xmlns:a16="http://schemas.microsoft.com/office/drawing/2014/main" id="{0411AE41-5B79-451C-8FDB-FA779FE64B88}"/>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66" name="Rounded Rectangle 12">
            <a:extLst>
              <a:ext uri="{FF2B5EF4-FFF2-40B4-BE49-F238E27FC236}">
                <a16:creationId xmlns:a16="http://schemas.microsoft.com/office/drawing/2014/main" id="{8EEDFCA6-9175-4798-9537-6B5BE3E7A69B}"/>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numéro de diapositive 2">
            <a:extLst>
              <a:ext uri="{FF2B5EF4-FFF2-40B4-BE49-F238E27FC236}">
                <a16:creationId xmlns:a16="http://schemas.microsoft.com/office/drawing/2014/main" id="{60536602-91E8-4C75-A53C-184E658DCC0E}"/>
              </a:ext>
            </a:extLst>
          </p:cNvPr>
          <p:cNvSpPr>
            <a:spLocks noGrp="1"/>
          </p:cNvSpPr>
          <p:nvPr>
            <p:ph type="sldNum" sz="quarter" idx="12"/>
          </p:nvPr>
        </p:nvSpPr>
        <p:spPr/>
        <p:txBody>
          <a:bodyPr/>
          <a:lstStyle/>
          <a:p>
            <a:fld id="{B5C6C3C4-1F13-A745-94B4-FF34C1932FEB}" type="slidenum">
              <a:rPr lang="en-US" smtClean="0"/>
              <a:pPr/>
              <a:t>35</a:t>
            </a:fld>
            <a:endParaRPr lang="en-US" dirty="0"/>
          </a:p>
        </p:txBody>
      </p:sp>
    </p:spTree>
    <p:extLst>
      <p:ext uri="{BB962C8B-B14F-4D97-AF65-F5344CB8AC3E}">
        <p14:creationId xmlns:p14="http://schemas.microsoft.com/office/powerpoint/2010/main" val="395447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4" grpId="0"/>
      <p:bldP spid="47"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0932"/>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6867" name="Content Placeholder 2"/>
          <p:cNvSpPr>
            <a:spLocks noGrp="1"/>
          </p:cNvSpPr>
          <p:nvPr>
            <p:ph idx="1"/>
          </p:nvPr>
        </p:nvSpPr>
        <p:spPr>
          <a:xfrm>
            <a:off x="85060" y="1110828"/>
            <a:ext cx="8867554" cy="5476240"/>
          </a:xfrm>
        </p:spPr>
        <p:txBody>
          <a:bodyPr>
            <a:noAutofit/>
          </a:bodyPr>
          <a:lstStyle/>
          <a:p>
            <a:r>
              <a:rPr lang="en-US" altLang="en-US" sz="1200" dirty="0" err="1"/>
              <a:t>Oleksandra</a:t>
            </a:r>
            <a:r>
              <a:rPr lang="en-US" altLang="en-US" sz="1200" dirty="0"/>
              <a:t> Levchenko, </a:t>
            </a:r>
            <a:r>
              <a:rPr lang="en-US" altLang="en-US" sz="1200" dirty="0" err="1"/>
              <a:t>Boyan</a:t>
            </a:r>
            <a:r>
              <a:rPr lang="en-US" altLang="en-US" sz="1200" dirty="0"/>
              <a:t> Kolev, Djamel </a:t>
            </a:r>
            <a:r>
              <a:rPr lang="en-US" altLang="en-US" sz="1200" dirty="0" err="1"/>
              <a:t>Edine</a:t>
            </a:r>
            <a:r>
              <a:rPr lang="en-US" altLang="en-US" sz="1200" dirty="0"/>
              <a:t> </a:t>
            </a:r>
            <a:r>
              <a:rPr lang="en-US" altLang="en-US" sz="1200" dirty="0" err="1"/>
              <a:t>Yagoubi</a:t>
            </a:r>
            <a:r>
              <a:rPr lang="en-US" altLang="en-US" sz="1200" dirty="0"/>
              <a:t>, Dennis E. </a:t>
            </a:r>
            <a:r>
              <a:rPr lang="en-US" altLang="en-US" sz="1200" dirty="0" err="1"/>
              <a:t>Shasha</a:t>
            </a:r>
            <a:r>
              <a:rPr lang="en-US" altLang="en-US" sz="1200" dirty="0"/>
              <a:t>, Themis </a:t>
            </a:r>
            <a:r>
              <a:rPr lang="en-US" altLang="en-US" sz="1200" dirty="0" err="1"/>
              <a:t>Palpanas</a:t>
            </a:r>
            <a:r>
              <a:rPr lang="en-US" altLang="en-US" sz="1200" dirty="0"/>
              <a:t>, Patrick </a:t>
            </a:r>
            <a:r>
              <a:rPr lang="en-US" altLang="en-US" sz="1200" dirty="0" err="1"/>
              <a:t>Valduriez</a:t>
            </a:r>
            <a:r>
              <a:rPr lang="en-US" altLang="en-US" sz="1200" dirty="0"/>
              <a:t>, Reza </a:t>
            </a:r>
            <a:r>
              <a:rPr lang="en-US" altLang="en-US" sz="1200" dirty="0" err="1"/>
              <a:t>Akbarinia</a:t>
            </a:r>
            <a:r>
              <a:rPr lang="en-US" altLang="en-US" sz="1200" dirty="0"/>
              <a:t>, Florent </a:t>
            </a:r>
            <a:r>
              <a:rPr lang="en-US" altLang="en-US" sz="1200" dirty="0" err="1"/>
              <a:t>Masseglia</a:t>
            </a:r>
            <a:r>
              <a:rPr lang="en-US" altLang="en-US" sz="1200" dirty="0"/>
              <a:t>: Distributed Algorithms to Find Similar Time Series. ECML/PKDD (3) 2019: 781-785</a:t>
            </a:r>
          </a:p>
          <a:p>
            <a:r>
              <a:rPr lang="en-US" altLang="en-US" sz="1200" dirty="0" err="1"/>
              <a:t>Haridimos</a:t>
            </a:r>
            <a:r>
              <a:rPr lang="en-US" altLang="en-US" sz="1200" dirty="0"/>
              <a:t> </a:t>
            </a:r>
            <a:r>
              <a:rPr lang="en-US" altLang="en-US" sz="1200" dirty="0" err="1"/>
              <a:t>Kondylakis</a:t>
            </a:r>
            <a:r>
              <a:rPr lang="en-US" altLang="en-US" sz="1200" dirty="0"/>
              <a:t>, Niv Dayan, Kostas </a:t>
            </a:r>
            <a:r>
              <a:rPr lang="en-US" altLang="en-US" sz="1200" dirty="0" err="1"/>
              <a:t>Zoumpatianos</a:t>
            </a:r>
            <a:r>
              <a:rPr lang="en-US" altLang="en-US" sz="1200" dirty="0"/>
              <a:t>, Themis </a:t>
            </a:r>
            <a:r>
              <a:rPr lang="en-US" altLang="en-US" sz="1200" dirty="0" err="1"/>
              <a:t>Palpanas</a:t>
            </a:r>
            <a:r>
              <a:rPr lang="en-US" altLang="en-US" sz="1200" dirty="0"/>
              <a:t>: Coconut: sortable summarizations for scalable indexes over static and streaming data series. VLDB J. 28(6): 847-869 (2019)</a:t>
            </a:r>
          </a:p>
          <a:p>
            <a:r>
              <a:rPr lang="en-US" altLang="en-US" sz="1200" dirty="0"/>
              <a:t>Danila </a:t>
            </a:r>
            <a:r>
              <a:rPr lang="en-US" altLang="en-US" sz="1200" dirty="0" err="1"/>
              <a:t>Piatov</a:t>
            </a:r>
            <a:r>
              <a:rPr lang="en-US" altLang="en-US" sz="1200" dirty="0"/>
              <a:t>, Sven Helmer, Anton </a:t>
            </a:r>
            <a:r>
              <a:rPr lang="en-US" altLang="en-US" sz="1200" dirty="0" err="1"/>
              <a:t>Dignös</a:t>
            </a:r>
            <a:r>
              <a:rPr lang="en-US" altLang="en-US" sz="1200" dirty="0"/>
              <a:t>, Johann </a:t>
            </a:r>
            <a:r>
              <a:rPr lang="en-US" altLang="en-US" sz="1200" dirty="0" err="1"/>
              <a:t>Gamper</a:t>
            </a:r>
            <a:r>
              <a:rPr lang="en-US" altLang="en-US" sz="1200" dirty="0"/>
              <a:t>: Interactive and space-efficient multi-dimensional time series subsequence matching. Inf. Syst. 82: 121-135 (2019)</a:t>
            </a:r>
          </a:p>
          <a:p>
            <a:r>
              <a:rPr lang="en-US" altLang="en-US" sz="1200" dirty="0"/>
              <a:t>Karima </a:t>
            </a:r>
            <a:r>
              <a:rPr lang="en-US" altLang="en-US" sz="1200" dirty="0" err="1"/>
              <a:t>Echihabi</a:t>
            </a:r>
            <a:r>
              <a:rPr lang="en-US" altLang="en-US" sz="1200" dirty="0"/>
              <a:t>, Kostas </a:t>
            </a:r>
            <a:r>
              <a:rPr lang="en-US" altLang="en-US" sz="1200" dirty="0" err="1"/>
              <a:t>Zoumpatianos</a:t>
            </a:r>
            <a:r>
              <a:rPr lang="en-US" altLang="en-US" sz="1200" dirty="0"/>
              <a:t>, Themis </a:t>
            </a:r>
            <a:r>
              <a:rPr lang="en-US" altLang="en-US" sz="1200" dirty="0" err="1"/>
              <a:t>Palpanas</a:t>
            </a:r>
            <a:r>
              <a:rPr lang="en-US" altLang="en-US" sz="1200" dirty="0"/>
              <a:t>, </a:t>
            </a:r>
            <a:r>
              <a:rPr lang="en-US" altLang="en-US" sz="1200" dirty="0" err="1"/>
              <a:t>Houda</a:t>
            </a:r>
            <a:r>
              <a:rPr lang="en-US" altLang="en-US" sz="1200" dirty="0"/>
              <a:t> </a:t>
            </a:r>
            <a:r>
              <a:rPr lang="en-US" altLang="en-US" sz="1200" dirty="0" err="1"/>
              <a:t>Benbrahim</a:t>
            </a:r>
            <a:r>
              <a:rPr lang="en-US" altLang="en-US" sz="1200" dirty="0"/>
              <a:t>: Return of the </a:t>
            </a:r>
            <a:r>
              <a:rPr lang="en-US" altLang="en-US" sz="1200" dirty="0" err="1"/>
              <a:t>Lernaean</a:t>
            </a:r>
            <a:r>
              <a:rPr lang="en-US" altLang="en-US" sz="1200" dirty="0"/>
              <a:t> Hydra: Experimental Evaluation of Data Series Approximate Similarity Search. Proc. VLDB Endow. 13(3): 403-420 (2019)</a:t>
            </a:r>
          </a:p>
          <a:p>
            <a:r>
              <a:rPr lang="en-US" altLang="en-US" sz="1200" dirty="0"/>
              <a:t>Anna </a:t>
            </a:r>
            <a:r>
              <a:rPr lang="en-US" altLang="en-US" sz="1200" dirty="0" err="1"/>
              <a:t>Gogolou</a:t>
            </a:r>
            <a:r>
              <a:rPr lang="en-US" altLang="en-US" sz="1200" dirty="0"/>
              <a:t>, </a:t>
            </a:r>
            <a:r>
              <a:rPr lang="en-US" altLang="en-US" sz="1200" dirty="0" err="1"/>
              <a:t>Theophanis</a:t>
            </a:r>
            <a:r>
              <a:rPr lang="en-US" altLang="en-US" sz="1200" dirty="0"/>
              <a:t> </a:t>
            </a:r>
            <a:r>
              <a:rPr lang="en-US" altLang="en-US" sz="1200" dirty="0" err="1"/>
              <a:t>Tsandilas</a:t>
            </a:r>
            <a:r>
              <a:rPr lang="en-US" altLang="en-US" sz="1200" dirty="0"/>
              <a:t>, Themis Palpanas, Anastasia </a:t>
            </a:r>
            <a:r>
              <a:rPr lang="en-US" altLang="en-US" sz="1200" dirty="0" err="1"/>
              <a:t>Bezerianos</a:t>
            </a:r>
            <a:r>
              <a:rPr lang="en-US" altLang="en-US" sz="1200" dirty="0"/>
              <a:t>: Comparing Similarity Perception in Time Series Visualizations. IEEE Trans. Vis. </a:t>
            </a:r>
            <a:r>
              <a:rPr lang="en-US" altLang="en-US" sz="1200" dirty="0" err="1"/>
              <a:t>Comput</a:t>
            </a:r>
            <a:r>
              <a:rPr lang="en-US" altLang="en-US" sz="1200" dirty="0"/>
              <a:t>. Graph. 25(1): 523-533 (2019)</a:t>
            </a:r>
          </a:p>
          <a:p>
            <a:r>
              <a:rPr lang="en-US" altLang="en-US" sz="1200" dirty="0"/>
              <a:t>John </a:t>
            </a:r>
            <a:r>
              <a:rPr lang="en-US" altLang="en-US" sz="1200" dirty="0" err="1"/>
              <a:t>Paparrizos</a:t>
            </a:r>
            <a:r>
              <a:rPr lang="en-US" altLang="en-US" sz="1200" dirty="0"/>
              <a:t>, Michael J. Franklin: GRAIL: Efficient Time-Series Representation Learning. Proc. VLDB Endow. 12(11): 1762-1777 (2019)</a:t>
            </a:r>
          </a:p>
          <a:p>
            <a:r>
              <a:rPr lang="en-US" sz="1200" dirty="0"/>
              <a:t>Cong Fu, Chao Xiang, </a:t>
            </a:r>
            <a:r>
              <a:rPr lang="en-US" sz="1200" dirty="0" err="1"/>
              <a:t>Changxu</a:t>
            </a:r>
            <a:r>
              <a:rPr lang="en-US" sz="1200" dirty="0"/>
              <a:t> Wang, and Deng Cai. 2019. Fast approximate nearest neighbor search with the navigating spreading-out graph. Proc. VLDB Endow. 12, 5 (January 2019), 461–474.</a:t>
            </a:r>
            <a:endParaRPr lang="en-US" altLang="en-US" sz="1200" dirty="0"/>
          </a:p>
          <a:p>
            <a:r>
              <a:rPr lang="en-CA" sz="1200" dirty="0" err="1"/>
              <a:t>Jiaye</a:t>
            </a:r>
            <a:r>
              <a:rPr lang="en-CA" sz="1200" dirty="0"/>
              <a:t> Wu, Peng Wang, </a:t>
            </a:r>
            <a:r>
              <a:rPr lang="en-CA" sz="1200" dirty="0" err="1"/>
              <a:t>Ningting</a:t>
            </a:r>
            <a:r>
              <a:rPr lang="en-CA" sz="1200" dirty="0"/>
              <a:t> Pan, Chen Wang, Wei Wang, </a:t>
            </a:r>
            <a:r>
              <a:rPr lang="en-CA" sz="1200" dirty="0" err="1"/>
              <a:t>Jianmin</a:t>
            </a:r>
            <a:r>
              <a:rPr lang="en-CA" sz="1200" dirty="0"/>
              <a:t> Wang: KV-Match: A Subsequence Matching Approach Supporting Normalization and Time Warping. ICDE 2019: 866-877</a:t>
            </a:r>
          </a:p>
          <a:p>
            <a:r>
              <a:rPr lang="en-US" altLang="en-US" sz="1200" dirty="0"/>
              <a:t>Liang Zhang, </a:t>
            </a:r>
            <a:r>
              <a:rPr lang="en-US" altLang="en-US" sz="1200" dirty="0" err="1"/>
              <a:t>Noura</a:t>
            </a:r>
            <a:r>
              <a:rPr lang="en-US" altLang="en-US" sz="1200" dirty="0"/>
              <a:t> Alghamdi, Mohamed Y. </a:t>
            </a:r>
            <a:r>
              <a:rPr lang="en-US" altLang="en-US" sz="1200" dirty="0" err="1"/>
              <a:t>Eltabakh</a:t>
            </a:r>
            <a:r>
              <a:rPr lang="en-US" altLang="en-US" sz="1200" dirty="0"/>
              <a:t>, Elke A. </a:t>
            </a:r>
            <a:r>
              <a:rPr lang="en-US" altLang="en-US" sz="1200" dirty="0" err="1"/>
              <a:t>Rundensteiner</a:t>
            </a:r>
            <a:r>
              <a:rPr lang="en-US" altLang="en-US" sz="1200" dirty="0"/>
              <a:t>: TARDIS: Distributed Indexing Framework for Big Time Series Data. ICDE 2019: 1202-1213</a:t>
            </a:r>
          </a:p>
        </p:txBody>
      </p:sp>
      <p:sp>
        <p:nvSpPr>
          <p:cNvPr id="2" name="Espace réservé du pied de page 1">
            <a:extLst>
              <a:ext uri="{FF2B5EF4-FFF2-40B4-BE49-F238E27FC236}">
                <a16:creationId xmlns:a16="http://schemas.microsoft.com/office/drawing/2014/main" id="{53706B36-2681-4663-AF18-7466333EC576}"/>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165B284-0EB5-4F2A-9E42-E23787D022D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350</a:t>
            </a:fld>
            <a:endParaRPr lang="en-US" dirty="0"/>
          </a:p>
        </p:txBody>
      </p:sp>
    </p:spTree>
    <p:extLst>
      <p:ext uri="{BB962C8B-B14F-4D97-AF65-F5344CB8AC3E}">
        <p14:creationId xmlns:p14="http://schemas.microsoft.com/office/powerpoint/2010/main" val="47698748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0932"/>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6867" name="Content Placeholder 2"/>
          <p:cNvSpPr>
            <a:spLocks noGrp="1"/>
          </p:cNvSpPr>
          <p:nvPr>
            <p:ph idx="1"/>
          </p:nvPr>
        </p:nvSpPr>
        <p:spPr>
          <a:xfrm>
            <a:off x="85060" y="1110828"/>
            <a:ext cx="8867554" cy="5476240"/>
          </a:xfrm>
        </p:spPr>
        <p:txBody>
          <a:bodyPr>
            <a:noAutofit/>
          </a:bodyPr>
          <a:lstStyle/>
          <a:p>
            <a:r>
              <a:rPr lang="en-US" sz="1200" b="0" dirty="0" err="1">
                <a:effectLst/>
              </a:rPr>
              <a:t>Conglong</a:t>
            </a:r>
            <a:r>
              <a:rPr lang="en-US" sz="1200" b="0" dirty="0">
                <a:effectLst/>
              </a:rPr>
              <a:t> Li, </a:t>
            </a:r>
            <a:r>
              <a:rPr lang="en-US" sz="1200" b="0" dirty="0" err="1">
                <a:effectLst/>
              </a:rPr>
              <a:t>Minjia</a:t>
            </a:r>
            <a:r>
              <a:rPr lang="en-US" sz="1200" b="0" dirty="0">
                <a:effectLst/>
              </a:rPr>
              <a:t> Zhang, David G. Andersen, and </a:t>
            </a:r>
            <a:r>
              <a:rPr lang="en-US" sz="1200" b="0" dirty="0" err="1">
                <a:effectLst/>
              </a:rPr>
              <a:t>Yuxiong</a:t>
            </a:r>
            <a:r>
              <a:rPr lang="en-US" sz="1200" b="0" dirty="0">
                <a:effectLst/>
              </a:rPr>
              <a:t> </a:t>
            </a:r>
            <a:r>
              <a:rPr lang="en-US" sz="1200" b="0" dirty="0" err="1">
                <a:effectLst/>
              </a:rPr>
              <a:t>He.Improving</a:t>
            </a:r>
            <a:r>
              <a:rPr lang="en-US" sz="1200" b="0" dirty="0">
                <a:effectLst/>
              </a:rPr>
              <a:t> Approximate Nearest Neighbor Search through Learned Adaptive Early Termination. SIGMOD Conference 2020. 2539–2554. </a:t>
            </a:r>
            <a:r>
              <a:rPr lang="en-US" altLang="en-US" sz="1200" dirty="0"/>
              <a:t>Anna </a:t>
            </a:r>
            <a:r>
              <a:rPr lang="en-US" altLang="en-US" sz="1200" dirty="0" err="1"/>
              <a:t>Gogolou</a:t>
            </a:r>
            <a:r>
              <a:rPr lang="en-US" altLang="en-US" sz="1200" dirty="0"/>
              <a:t>, </a:t>
            </a:r>
            <a:r>
              <a:rPr lang="en-US" altLang="en-US" sz="1200" dirty="0" err="1"/>
              <a:t>Theophanis</a:t>
            </a:r>
            <a:r>
              <a:rPr lang="en-US" altLang="en-US" sz="1200" dirty="0"/>
              <a:t> </a:t>
            </a:r>
            <a:r>
              <a:rPr lang="en-US" altLang="en-US" sz="1200" dirty="0" err="1"/>
              <a:t>Tsandilas</a:t>
            </a:r>
            <a:r>
              <a:rPr lang="en-US" altLang="en-US" sz="1200" dirty="0"/>
              <a:t>, Karima </a:t>
            </a:r>
            <a:r>
              <a:rPr lang="en-US" altLang="en-US" sz="1200" dirty="0" err="1"/>
              <a:t>Echihabi</a:t>
            </a:r>
            <a:r>
              <a:rPr lang="en-US" altLang="en-US" sz="1200" dirty="0"/>
              <a:t>, Anastasia </a:t>
            </a:r>
            <a:r>
              <a:rPr lang="en-US" altLang="en-US" sz="1200" dirty="0" err="1"/>
              <a:t>Bezerianos</a:t>
            </a:r>
            <a:r>
              <a:rPr lang="en-US" altLang="en-US" sz="1200" dirty="0"/>
              <a:t>, Themis Palpanas: Data Series Progressive Similarity Search with Probabilistic Quality Guarantees. SIGMOD Conference 2020: 1857-1873</a:t>
            </a:r>
            <a:endParaRPr lang="en-CA" sz="1200" dirty="0"/>
          </a:p>
          <a:p>
            <a:r>
              <a:rPr lang="en-US" altLang="en-US" sz="1200" dirty="0"/>
              <a:t>Themis  Palpanas.  Evolution of a Data Series Index - The </a:t>
            </a:r>
            <a:r>
              <a:rPr lang="en-US" altLang="en-US" sz="1200" dirty="0" err="1"/>
              <a:t>iSAX</a:t>
            </a:r>
            <a:r>
              <a:rPr lang="en-US" altLang="en-US" sz="1200" dirty="0"/>
              <a:t> Family of Data Series Indexes. CCIS, 1197 (2020)</a:t>
            </a:r>
          </a:p>
          <a:p>
            <a:r>
              <a:rPr lang="fr-MA" sz="1200" dirty="0"/>
              <a:t>Xiao Luo, Chong Chen, </a:t>
            </a:r>
            <a:r>
              <a:rPr lang="fr-MA" sz="1200" dirty="0" err="1"/>
              <a:t>Huasong</a:t>
            </a:r>
            <a:r>
              <a:rPr lang="fr-MA" sz="1200" dirty="0"/>
              <a:t> Zhong, </a:t>
            </a:r>
            <a:r>
              <a:rPr lang="fr-MA" sz="1200" dirty="0" err="1"/>
              <a:t>Hao</a:t>
            </a:r>
            <a:r>
              <a:rPr lang="fr-MA" sz="1200" dirty="0"/>
              <a:t> Zhang, </a:t>
            </a:r>
            <a:r>
              <a:rPr lang="fr-MA" sz="1200" dirty="0" err="1"/>
              <a:t>Minghua</a:t>
            </a:r>
            <a:r>
              <a:rPr lang="fr-MA" sz="1200" dirty="0"/>
              <a:t> Deng, </a:t>
            </a:r>
            <a:r>
              <a:rPr lang="fr-MA" sz="1200" dirty="0" err="1"/>
              <a:t>Jianqiang</a:t>
            </a:r>
            <a:r>
              <a:rPr lang="fr-MA" sz="1200" dirty="0"/>
              <a:t> Huang, and </a:t>
            </a:r>
            <a:r>
              <a:rPr lang="fr-MA" sz="1200" dirty="0" err="1"/>
              <a:t>Xiansheng</a:t>
            </a:r>
            <a:r>
              <a:rPr lang="fr-MA" sz="1200" dirty="0"/>
              <a:t> Hua. 2020. A Survey on </a:t>
            </a:r>
            <a:r>
              <a:rPr lang="fr-MA" sz="1200" dirty="0" err="1"/>
              <a:t>Deep</a:t>
            </a:r>
            <a:r>
              <a:rPr lang="fr-MA" sz="1200" dirty="0"/>
              <a:t> </a:t>
            </a:r>
            <a:r>
              <a:rPr lang="fr-MA" sz="1200" dirty="0" err="1"/>
              <a:t>Hashing</a:t>
            </a:r>
            <a:r>
              <a:rPr lang="fr-MA" sz="1200" dirty="0"/>
              <a:t> Methods. </a:t>
            </a:r>
          </a:p>
          <a:p>
            <a:r>
              <a:rPr lang="en-US" sz="1200" u="none" strike="noStrike" dirty="0">
                <a:effectLst/>
              </a:rPr>
              <a:t>Abdullah Al-Mamun</a:t>
            </a:r>
            <a:r>
              <a:rPr lang="en-US" sz="1200" dirty="0">
                <a:effectLst/>
              </a:rPr>
              <a:t>, </a:t>
            </a:r>
            <a:r>
              <a:rPr lang="en-US" sz="1200" u="none" strike="noStrike" dirty="0">
                <a:effectLst/>
              </a:rPr>
              <a:t>Hao Wu</a:t>
            </a:r>
            <a:r>
              <a:rPr lang="en-US" sz="1200" dirty="0">
                <a:effectLst/>
              </a:rPr>
              <a:t>, </a:t>
            </a:r>
            <a:r>
              <a:rPr lang="en-US" sz="1200" u="none" strike="noStrike" dirty="0">
                <a:effectLst/>
              </a:rPr>
              <a:t>Walid G. </a:t>
            </a:r>
            <a:r>
              <a:rPr lang="en-US" sz="1200" u="none" strike="noStrike" dirty="0" err="1">
                <a:effectLst/>
              </a:rPr>
              <a:t>Aref</a:t>
            </a:r>
            <a:r>
              <a:rPr lang="en-US" sz="1200" dirty="0" err="1">
                <a:effectLst/>
              </a:rPr>
              <a:t>:A</a:t>
            </a:r>
            <a:r>
              <a:rPr lang="en-US" sz="1200" dirty="0">
                <a:effectLst/>
              </a:rPr>
              <a:t> Tutorial on Learned Multi-dimensional Indexes. SIGSPATIAL/GIS 2020: 1-4</a:t>
            </a:r>
          </a:p>
          <a:p>
            <a:r>
              <a:rPr lang="en-US" sz="1200" u="none" strike="noStrike" cap="none" dirty="0" err="1">
                <a:ea typeface="Calibri"/>
                <a:cs typeface="Calibri"/>
                <a:sym typeface="Calibri"/>
              </a:rPr>
              <a:t>Angjela</a:t>
            </a:r>
            <a:r>
              <a:rPr lang="en-US" sz="1200" u="none" strike="noStrike" cap="none" dirty="0">
                <a:ea typeface="Calibri"/>
                <a:cs typeface="Calibri"/>
                <a:sym typeface="Calibri"/>
              </a:rPr>
              <a:t> </a:t>
            </a:r>
            <a:r>
              <a:rPr lang="en-US" sz="1200" u="none" strike="noStrike" cap="none" dirty="0" err="1">
                <a:ea typeface="Calibri"/>
                <a:cs typeface="Calibri"/>
                <a:sym typeface="Calibri"/>
              </a:rPr>
              <a:t>Davitkova</a:t>
            </a:r>
            <a:r>
              <a:rPr lang="en-US" sz="1200" u="none" strike="noStrike" cap="none" dirty="0">
                <a:ea typeface="Calibri"/>
                <a:cs typeface="Calibri"/>
                <a:sym typeface="Calibri"/>
              </a:rPr>
              <a:t>, </a:t>
            </a:r>
            <a:r>
              <a:rPr lang="en-US" sz="1200" u="none" strike="noStrike" cap="none" dirty="0" err="1">
                <a:ea typeface="Calibri"/>
                <a:cs typeface="Calibri"/>
                <a:sym typeface="Calibri"/>
              </a:rPr>
              <a:t>Evica</a:t>
            </a:r>
            <a:r>
              <a:rPr lang="en-US" sz="1200" u="none" strike="noStrike" cap="none" dirty="0">
                <a:ea typeface="Calibri"/>
                <a:cs typeface="Calibri"/>
                <a:sym typeface="Calibri"/>
              </a:rPr>
              <a:t> </a:t>
            </a:r>
            <a:r>
              <a:rPr lang="en-US" sz="1200" u="none" strike="noStrike" cap="none" dirty="0" err="1">
                <a:ea typeface="Calibri"/>
                <a:cs typeface="Calibri"/>
                <a:sym typeface="Calibri"/>
              </a:rPr>
              <a:t>Milchevski</a:t>
            </a:r>
            <a:r>
              <a:rPr lang="en-US" sz="1200" u="none" strike="noStrike" cap="none" dirty="0">
                <a:ea typeface="Calibri"/>
                <a:cs typeface="Calibri"/>
                <a:sym typeface="Calibri"/>
              </a:rPr>
              <a:t>, and Sebastian Michel. 2020. The </a:t>
            </a:r>
            <a:r>
              <a:rPr lang="en-US" sz="1200" u="none" strike="noStrike" cap="none" dirty="0" err="1">
                <a:ea typeface="Calibri"/>
                <a:cs typeface="Calibri"/>
                <a:sym typeface="Calibri"/>
              </a:rPr>
              <a:t>ML-Index:A</a:t>
            </a:r>
            <a:r>
              <a:rPr lang="en-US" sz="1200" u="none" strike="noStrike" cap="none" dirty="0">
                <a:ea typeface="Calibri"/>
                <a:cs typeface="Calibri"/>
                <a:sym typeface="Calibri"/>
              </a:rPr>
              <a:t> Multidimensional, Learned Index for Point, Range, and Nearest-Neighbor Queries.. In EDBT. 407–410.</a:t>
            </a:r>
          </a:p>
          <a:p>
            <a:r>
              <a:rPr lang="en-US" sz="1200" dirty="0">
                <a:solidFill>
                  <a:srgbClr val="000000"/>
                </a:solidFill>
                <a:ea typeface="Arial"/>
                <a:cs typeface="Arial"/>
                <a:sym typeface="Arial"/>
              </a:rPr>
              <a:t>Jianzhong Qi, </a:t>
            </a:r>
            <a:r>
              <a:rPr lang="en-US" sz="1200" dirty="0" err="1">
                <a:solidFill>
                  <a:srgbClr val="000000"/>
                </a:solidFill>
                <a:ea typeface="Arial"/>
                <a:cs typeface="Arial"/>
                <a:sym typeface="Arial"/>
              </a:rPr>
              <a:t>Guanli</a:t>
            </a:r>
            <a:r>
              <a:rPr lang="en-US" sz="1200" dirty="0">
                <a:solidFill>
                  <a:srgbClr val="000000"/>
                </a:solidFill>
                <a:ea typeface="Arial"/>
                <a:cs typeface="Arial"/>
                <a:sym typeface="Arial"/>
              </a:rPr>
              <a:t> Liu, Christian S Jensen, and Lars Kulik. 2020. Effectively learning spatial indices. Proceedings of the VLDB Endowment13, 12 (2020), 2341–2354.</a:t>
            </a:r>
          </a:p>
          <a:p>
            <a:r>
              <a:rPr lang="en-US" altLang="en-US" sz="1200" dirty="0"/>
              <a:t>Djamel </a:t>
            </a:r>
            <a:r>
              <a:rPr lang="en-US" altLang="en-US" sz="1200" dirty="0" err="1"/>
              <a:t>Edine</a:t>
            </a:r>
            <a:r>
              <a:rPr lang="en-US" altLang="en-US" sz="1200" dirty="0"/>
              <a:t> </a:t>
            </a:r>
            <a:r>
              <a:rPr lang="en-US" altLang="en-US" sz="1200" dirty="0" err="1"/>
              <a:t>Yagoubi</a:t>
            </a:r>
            <a:r>
              <a:rPr lang="en-US" altLang="en-US" sz="1200" dirty="0"/>
              <a:t>, Reza </a:t>
            </a:r>
            <a:r>
              <a:rPr lang="en-US" altLang="en-US" sz="1200" dirty="0" err="1"/>
              <a:t>Akbarinia</a:t>
            </a:r>
            <a:r>
              <a:rPr lang="en-US" altLang="en-US" sz="1200" dirty="0"/>
              <a:t>, Florent </a:t>
            </a:r>
            <a:r>
              <a:rPr lang="en-US" altLang="en-US" sz="1200" dirty="0" err="1"/>
              <a:t>Masseglia</a:t>
            </a:r>
            <a:r>
              <a:rPr lang="en-US" altLang="en-US" sz="1200" dirty="0"/>
              <a:t>, Themis Palpanas: Massively Distributed Time Series Indexing and Querying. IEEE Trans. </a:t>
            </a:r>
            <a:r>
              <a:rPr lang="en-US" altLang="en-US" sz="1200" dirty="0" err="1"/>
              <a:t>Knowl</a:t>
            </a:r>
            <a:r>
              <a:rPr lang="en-US" altLang="en-US" sz="1200" dirty="0"/>
              <a:t>. Data Eng. 32(1): 108-120 (2020)</a:t>
            </a:r>
          </a:p>
          <a:p>
            <a:r>
              <a:rPr lang="en-US" altLang="en-US" sz="1200" dirty="0" err="1"/>
              <a:t>Botao</a:t>
            </a:r>
            <a:r>
              <a:rPr lang="en-US" altLang="en-US" sz="1200" dirty="0"/>
              <a:t> Peng, </a:t>
            </a:r>
            <a:r>
              <a:rPr lang="en-US" altLang="en-US" sz="1200" dirty="0" err="1"/>
              <a:t>Panagiota</a:t>
            </a:r>
            <a:r>
              <a:rPr lang="en-US" altLang="en-US" sz="1200" dirty="0"/>
              <a:t> </a:t>
            </a:r>
            <a:r>
              <a:rPr lang="en-US" altLang="en-US" sz="1200" dirty="0" err="1"/>
              <a:t>Fatourou</a:t>
            </a:r>
            <a:r>
              <a:rPr lang="en-US" altLang="en-US" sz="1200" dirty="0"/>
              <a:t>, Themis Palpanas: MESSI: In-Memory Data Series Indexing. ICDE 2020: 337-348</a:t>
            </a:r>
          </a:p>
          <a:p>
            <a:r>
              <a:rPr lang="en-US" altLang="en-US" sz="1200" dirty="0" err="1"/>
              <a:t>Kefeng</a:t>
            </a:r>
            <a:r>
              <a:rPr lang="en-US" altLang="en-US" sz="1200" dirty="0"/>
              <a:t> Feng, Peng Wang, </a:t>
            </a:r>
            <a:r>
              <a:rPr lang="en-US" altLang="en-US" sz="1200" dirty="0" err="1"/>
              <a:t>Jiaye</a:t>
            </a:r>
            <a:r>
              <a:rPr lang="en-US" altLang="en-US" sz="1200" dirty="0"/>
              <a:t> Wu, Wei Wang: L-Match: A Lightweight and Effective Subsequence Matching Approach. IEEE Access 8: 71572-71583 (2020)</a:t>
            </a:r>
          </a:p>
          <a:p>
            <a:r>
              <a:rPr lang="en-US" altLang="en-US" sz="1200" dirty="0"/>
              <a:t>Chen Wang, </a:t>
            </a:r>
            <a:r>
              <a:rPr lang="en-US" altLang="en-US" sz="1200" dirty="0" err="1"/>
              <a:t>Xiangdong</a:t>
            </a:r>
            <a:r>
              <a:rPr lang="en-US" altLang="en-US" sz="1200" dirty="0"/>
              <a:t> Huang, </a:t>
            </a:r>
            <a:r>
              <a:rPr lang="en-US" altLang="en-US" sz="1200" dirty="0" err="1"/>
              <a:t>Jialin</a:t>
            </a:r>
            <a:r>
              <a:rPr lang="en-US" altLang="en-US" sz="1200" dirty="0"/>
              <a:t> </a:t>
            </a:r>
            <a:r>
              <a:rPr lang="en-US" altLang="en-US" sz="1200" dirty="0" err="1"/>
              <a:t>Qiao</a:t>
            </a:r>
            <a:r>
              <a:rPr lang="en-US" altLang="en-US" sz="1200" dirty="0"/>
              <a:t>, Tian Jiang, Lei Rui, </a:t>
            </a:r>
            <a:r>
              <a:rPr lang="en-US" altLang="en-US" sz="1200" dirty="0" err="1"/>
              <a:t>Jinrui</a:t>
            </a:r>
            <a:r>
              <a:rPr lang="en-US" altLang="en-US" sz="1200" dirty="0"/>
              <a:t> Zhang, Rong Kang, Julian </a:t>
            </a:r>
            <a:r>
              <a:rPr lang="en-US" altLang="en-US" sz="1200" dirty="0" err="1"/>
              <a:t>Feinauer</a:t>
            </a:r>
            <a:r>
              <a:rPr lang="en-US" altLang="en-US" sz="1200" dirty="0"/>
              <a:t>, Kevin </a:t>
            </a:r>
            <a:r>
              <a:rPr lang="en-US" altLang="en-US" sz="1200" dirty="0" err="1"/>
              <a:t>Mcgrail</a:t>
            </a:r>
            <a:r>
              <a:rPr lang="en-US" altLang="en-US" sz="1200" dirty="0"/>
              <a:t>, Peng Wang, </a:t>
            </a:r>
            <a:r>
              <a:rPr lang="en-US" altLang="en-US" sz="1200" dirty="0" err="1"/>
              <a:t>Diaohan</a:t>
            </a:r>
            <a:r>
              <a:rPr lang="en-US" altLang="en-US" sz="1200" dirty="0"/>
              <a:t> Luo, Jun Yuan, </a:t>
            </a:r>
            <a:r>
              <a:rPr lang="en-US" altLang="en-US" sz="1200" dirty="0" err="1"/>
              <a:t>Jianmin</a:t>
            </a:r>
            <a:r>
              <a:rPr lang="en-US" altLang="en-US" sz="1200" dirty="0"/>
              <a:t> Wang, </a:t>
            </a:r>
            <a:r>
              <a:rPr lang="en-US" altLang="en-US" sz="1200" dirty="0" err="1"/>
              <a:t>Jiaguang</a:t>
            </a:r>
            <a:r>
              <a:rPr lang="en-US" altLang="en-US" sz="1200" dirty="0"/>
              <a:t> Sun: Apache </a:t>
            </a:r>
            <a:r>
              <a:rPr lang="en-US" altLang="en-US" sz="1200" dirty="0" err="1"/>
              <a:t>IoTDB</a:t>
            </a:r>
            <a:r>
              <a:rPr lang="en-US" altLang="en-US" sz="1200" dirty="0"/>
              <a:t>: Time-series database for Internet of Things. Proc. VLDB Endow. 13(12): 2901-2904 (2020)</a:t>
            </a:r>
          </a:p>
          <a:p>
            <a:r>
              <a:rPr lang="fr-MA" sz="1200" u="none" strike="noStrike" dirty="0" err="1">
                <a:effectLst/>
              </a:rPr>
              <a:t>Ruiqi</a:t>
            </a:r>
            <a:r>
              <a:rPr lang="fr-MA" sz="1200" u="none" strike="noStrike" dirty="0">
                <a:effectLst/>
              </a:rPr>
              <a:t> Guo</a:t>
            </a:r>
            <a:r>
              <a:rPr lang="fr-MA" sz="1200" dirty="0">
                <a:effectLst/>
              </a:rPr>
              <a:t>, </a:t>
            </a:r>
            <a:r>
              <a:rPr lang="fr-MA" sz="1200" u="none" strike="noStrike" dirty="0">
                <a:effectLst/>
              </a:rPr>
              <a:t>Philip Sun</a:t>
            </a:r>
            <a:r>
              <a:rPr lang="fr-MA" sz="1200" dirty="0">
                <a:effectLst/>
              </a:rPr>
              <a:t>, </a:t>
            </a:r>
            <a:r>
              <a:rPr lang="fr-MA" sz="1200" u="none" strike="noStrike" dirty="0">
                <a:effectLst/>
              </a:rPr>
              <a:t>Erik Lindgren</a:t>
            </a:r>
            <a:r>
              <a:rPr lang="fr-MA" sz="1200" dirty="0">
                <a:effectLst/>
              </a:rPr>
              <a:t>, </a:t>
            </a:r>
            <a:r>
              <a:rPr lang="fr-MA" sz="1200" u="none" strike="noStrike" dirty="0">
                <a:effectLst/>
              </a:rPr>
              <a:t>Quan Geng</a:t>
            </a:r>
            <a:r>
              <a:rPr lang="fr-MA" sz="1200" dirty="0">
                <a:effectLst/>
              </a:rPr>
              <a:t>, </a:t>
            </a:r>
            <a:r>
              <a:rPr lang="fr-MA" sz="1200" u="none" strike="noStrike" dirty="0">
                <a:effectLst/>
              </a:rPr>
              <a:t>David </a:t>
            </a:r>
            <a:r>
              <a:rPr lang="fr-MA" sz="1200" u="none" strike="noStrike" dirty="0" err="1">
                <a:effectLst/>
              </a:rPr>
              <a:t>Simcha</a:t>
            </a:r>
            <a:r>
              <a:rPr lang="fr-MA" sz="1200" dirty="0">
                <a:effectLst/>
              </a:rPr>
              <a:t>, </a:t>
            </a:r>
            <a:r>
              <a:rPr lang="fr-MA" sz="1200" u="none" strike="noStrike" dirty="0">
                <a:effectLst/>
              </a:rPr>
              <a:t>Felix </a:t>
            </a:r>
            <a:r>
              <a:rPr lang="fr-MA" sz="1200" u="none" strike="noStrike" dirty="0" err="1">
                <a:effectLst/>
              </a:rPr>
              <a:t>Chern</a:t>
            </a:r>
            <a:r>
              <a:rPr lang="fr-MA" sz="1200" dirty="0">
                <a:effectLst/>
              </a:rPr>
              <a:t>, </a:t>
            </a:r>
            <a:r>
              <a:rPr lang="fr-MA" sz="1200" u="none" strike="noStrike" dirty="0">
                <a:effectLst/>
              </a:rPr>
              <a:t>Sanjiv Kumar</a:t>
            </a:r>
            <a:r>
              <a:rPr lang="fr-MA" sz="1200" dirty="0">
                <a:effectLst/>
              </a:rPr>
              <a:t>: </a:t>
            </a:r>
            <a:r>
              <a:rPr lang="fr-MA" sz="1200" dirty="0" err="1">
                <a:effectLst/>
              </a:rPr>
              <a:t>Accelerating</a:t>
            </a:r>
            <a:r>
              <a:rPr lang="fr-MA" sz="1200" dirty="0">
                <a:effectLst/>
              </a:rPr>
              <a:t> Large- </a:t>
            </a:r>
            <a:r>
              <a:rPr lang="fr-MA" sz="1200" dirty="0" err="1">
                <a:effectLst/>
              </a:rPr>
              <a:t>Scale</a:t>
            </a:r>
            <a:r>
              <a:rPr lang="fr-MA" sz="1200" dirty="0">
                <a:effectLst/>
              </a:rPr>
              <a:t> </a:t>
            </a:r>
            <a:r>
              <a:rPr lang="fr-MA" sz="1200" dirty="0" err="1">
                <a:effectLst/>
              </a:rPr>
              <a:t>Inference</a:t>
            </a:r>
            <a:r>
              <a:rPr lang="fr-MA" sz="1200" dirty="0">
                <a:effectLst/>
              </a:rPr>
              <a:t> </a:t>
            </a:r>
            <a:r>
              <a:rPr lang="fr-MA" sz="1200" dirty="0" err="1">
                <a:effectLst/>
              </a:rPr>
              <a:t>with</a:t>
            </a:r>
            <a:r>
              <a:rPr lang="fr-MA" sz="1200" dirty="0">
                <a:effectLst/>
              </a:rPr>
              <a:t> </a:t>
            </a:r>
            <a:r>
              <a:rPr lang="fr-MA" sz="1200" dirty="0" err="1">
                <a:effectLst/>
              </a:rPr>
              <a:t>Anisotropic</a:t>
            </a:r>
            <a:r>
              <a:rPr lang="fr-MA" sz="1200" dirty="0">
                <a:effectLst/>
              </a:rPr>
              <a:t> </a:t>
            </a:r>
            <a:r>
              <a:rPr lang="fr-MA" sz="1200" dirty="0" err="1">
                <a:effectLst/>
              </a:rPr>
              <a:t>Vector</a:t>
            </a:r>
            <a:r>
              <a:rPr lang="fr-MA" sz="1200" dirty="0">
                <a:effectLst/>
              </a:rPr>
              <a:t> </a:t>
            </a:r>
            <a:r>
              <a:rPr lang="fr-MA" sz="1200" dirty="0" err="1">
                <a:effectLst/>
              </a:rPr>
              <a:t>Quantization</a:t>
            </a:r>
            <a:r>
              <a:rPr lang="fr-MA" sz="1200" dirty="0">
                <a:effectLst/>
              </a:rPr>
              <a:t>. </a:t>
            </a:r>
            <a:r>
              <a:rPr lang="fr-MA" sz="1200" u="none" strike="noStrike" dirty="0">
                <a:effectLst/>
                <a:hlinkClick r:id="rId3">
                  <a:extLst>
                    <a:ext uri="{A12FA001-AC4F-418D-AE19-62706E023703}">
                      <ahyp:hlinkClr xmlns:ahyp="http://schemas.microsoft.com/office/drawing/2018/hyperlinkcolor" val="tx"/>
                    </a:ext>
                  </a:extLst>
                </a:hlinkClick>
              </a:rPr>
              <a:t>ICML 2020</a:t>
            </a:r>
            <a:r>
              <a:rPr lang="fr-MA" sz="1200" dirty="0">
                <a:effectLst/>
              </a:rPr>
              <a:t>: 3887-3896.</a:t>
            </a:r>
          </a:p>
          <a:p>
            <a:r>
              <a:rPr lang="fr-MA" sz="1200" i="0" u="none" strike="noStrike" dirty="0" err="1">
                <a:effectLst/>
              </a:rPr>
              <a:t>Jianbin</a:t>
            </a:r>
            <a:r>
              <a:rPr lang="fr-MA" sz="1200" i="0" u="none" strike="noStrike" dirty="0">
                <a:effectLst/>
              </a:rPr>
              <a:t> Qin</a:t>
            </a:r>
            <a:r>
              <a:rPr lang="fr-MA" sz="1200" i="0" dirty="0">
                <a:effectLst/>
              </a:rPr>
              <a:t>, Wei Wang, </a:t>
            </a:r>
            <a:r>
              <a:rPr lang="fr-MA" sz="1200" i="0" u="none" strike="noStrike" dirty="0">
                <a:effectLst/>
              </a:rPr>
              <a:t>Chuan Xiao</a:t>
            </a:r>
            <a:r>
              <a:rPr lang="fr-MA" sz="1200" i="0" dirty="0">
                <a:effectLst/>
              </a:rPr>
              <a:t>, </a:t>
            </a:r>
            <a:r>
              <a:rPr lang="fr-MA" sz="1200" i="0" u="none" strike="noStrike" dirty="0">
                <a:effectLst/>
              </a:rPr>
              <a:t>Ying Zhang</a:t>
            </a:r>
            <a:r>
              <a:rPr lang="fr-MA" sz="1200" i="0" dirty="0">
                <a:effectLst/>
              </a:rPr>
              <a:t>: </a:t>
            </a:r>
            <a:r>
              <a:rPr lang="fr-MA" sz="1200" i="0" dirty="0" err="1">
                <a:effectLst/>
              </a:rPr>
              <a:t>Similarity</a:t>
            </a:r>
            <a:r>
              <a:rPr lang="fr-MA" sz="1200" i="0" dirty="0">
                <a:effectLst/>
              </a:rPr>
              <a:t> </a:t>
            </a:r>
            <a:r>
              <a:rPr lang="fr-MA" sz="1200" i="0" dirty="0" err="1">
                <a:effectLst/>
              </a:rPr>
              <a:t>Query</a:t>
            </a:r>
            <a:r>
              <a:rPr lang="fr-MA" sz="1200" i="0" dirty="0">
                <a:effectLst/>
              </a:rPr>
              <a:t> </a:t>
            </a:r>
            <a:r>
              <a:rPr lang="fr-MA" sz="1200" i="0" dirty="0" err="1">
                <a:effectLst/>
              </a:rPr>
              <a:t>Processing</a:t>
            </a:r>
            <a:r>
              <a:rPr lang="fr-MA" sz="1200" i="0" dirty="0">
                <a:effectLst/>
              </a:rPr>
              <a:t> for High-</a:t>
            </a:r>
            <a:r>
              <a:rPr lang="fr-MA" sz="1200" i="0" dirty="0" err="1">
                <a:effectLst/>
              </a:rPr>
              <a:t>Dimensional</a:t>
            </a:r>
            <a:r>
              <a:rPr lang="fr-MA" sz="1200" i="0" dirty="0">
                <a:effectLst/>
              </a:rPr>
              <a:t> Data. </a:t>
            </a:r>
            <a:r>
              <a:rPr lang="fr-MA" sz="1200" i="0" u="none" strike="noStrike" dirty="0">
                <a:effectLst/>
              </a:rPr>
              <a:t>Proc. VLDB </a:t>
            </a:r>
            <a:r>
              <a:rPr lang="fr-MA" sz="1200" i="0" u="none" strike="noStrike" dirty="0" err="1">
                <a:effectLst/>
              </a:rPr>
              <a:t>Endow</a:t>
            </a:r>
            <a:r>
              <a:rPr lang="fr-MA" sz="1200" i="0" u="none" strike="noStrike" dirty="0">
                <a:effectLst/>
              </a:rPr>
              <a:t>. 13(12)</a:t>
            </a:r>
            <a:r>
              <a:rPr lang="fr-MA" sz="1200" i="0" dirty="0">
                <a:effectLst/>
              </a:rPr>
              <a:t>: 3437-3440 (2020)</a:t>
            </a:r>
            <a:endParaRPr lang="en-US" altLang="en-US" sz="1200" dirty="0"/>
          </a:p>
          <a:p>
            <a:endParaRPr lang="en-US" altLang="en-US" sz="1200" dirty="0"/>
          </a:p>
          <a:p>
            <a:endParaRPr lang="en-US" sz="2000" u="none" strike="noStrike" cap="none" dirty="0">
              <a:ea typeface="Arial"/>
              <a:cs typeface="Arial"/>
              <a:sym typeface="Arial"/>
            </a:endParaRPr>
          </a:p>
          <a:p>
            <a:endParaRPr lang="en-US" sz="1200" i="1" dirty="0">
              <a:effectLst/>
            </a:endParaRPr>
          </a:p>
          <a:p>
            <a:endParaRPr lang="en-US" altLang="en-US" sz="1200" dirty="0"/>
          </a:p>
          <a:p>
            <a:endParaRPr lang="en-US" altLang="en-US" sz="1200" dirty="0"/>
          </a:p>
        </p:txBody>
      </p:sp>
      <p:sp>
        <p:nvSpPr>
          <p:cNvPr id="2" name="Espace réservé du pied de page 1">
            <a:extLst>
              <a:ext uri="{FF2B5EF4-FFF2-40B4-BE49-F238E27FC236}">
                <a16:creationId xmlns:a16="http://schemas.microsoft.com/office/drawing/2014/main" id="{53706B36-2681-4663-AF18-7466333EC576}"/>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165B284-0EB5-4F2A-9E42-E23787D022D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351</a:t>
            </a:fld>
            <a:endParaRPr lang="en-US" dirty="0"/>
          </a:p>
        </p:txBody>
      </p:sp>
    </p:spTree>
    <p:extLst>
      <p:ext uri="{BB962C8B-B14F-4D97-AF65-F5344CB8AC3E}">
        <p14:creationId xmlns:p14="http://schemas.microsoft.com/office/powerpoint/2010/main" val="3857963704"/>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6867" name="Content Placeholder 2"/>
          <p:cNvSpPr>
            <a:spLocks noGrp="1"/>
          </p:cNvSpPr>
          <p:nvPr>
            <p:ph idx="1"/>
          </p:nvPr>
        </p:nvSpPr>
        <p:spPr>
          <a:xfrm>
            <a:off x="74507" y="1008455"/>
            <a:ext cx="8612293" cy="5583878"/>
          </a:xfrm>
        </p:spPr>
        <p:txBody>
          <a:bodyPr>
            <a:normAutofit fontScale="92500"/>
          </a:bodyPr>
          <a:lstStyle/>
          <a:p>
            <a:r>
              <a:rPr lang="en-US" altLang="en-US" sz="1300" dirty="0" err="1"/>
              <a:t>Mingjie</a:t>
            </a:r>
            <a:r>
              <a:rPr lang="en-US" altLang="en-US" sz="1300" dirty="0"/>
              <a:t> Li, Ying Zhang, </a:t>
            </a:r>
            <a:r>
              <a:rPr lang="en-US" altLang="en-US" sz="1300" dirty="0" err="1"/>
              <a:t>Yifang</a:t>
            </a:r>
            <a:r>
              <a:rPr lang="en-US" altLang="en-US" sz="1300" dirty="0"/>
              <a:t> Sun, Wei Wang, Ivor W. Tsang, </a:t>
            </a:r>
            <a:r>
              <a:rPr lang="en-US" altLang="en-US" sz="1300" dirty="0" err="1"/>
              <a:t>Xuemin</a:t>
            </a:r>
            <a:r>
              <a:rPr lang="en-US" altLang="en-US" sz="1300" dirty="0"/>
              <a:t> Lin: I/O Efficient Approximate Nearest </a:t>
            </a:r>
            <a:r>
              <a:rPr lang="en-US" altLang="en-US" sz="1300" dirty="0" err="1"/>
              <a:t>Neighbour</a:t>
            </a:r>
            <a:r>
              <a:rPr lang="en-US" altLang="en-US" sz="1300" dirty="0"/>
              <a:t> Search based on Learned Functions. ICDE 2020: 289-300</a:t>
            </a:r>
          </a:p>
          <a:p>
            <a:r>
              <a:rPr lang="en-US" altLang="en-US" sz="1300" dirty="0"/>
              <a:t>Michele </a:t>
            </a:r>
            <a:r>
              <a:rPr lang="en-US" altLang="en-US" sz="1300" dirty="0" err="1"/>
              <a:t>Linardi</a:t>
            </a:r>
            <a:r>
              <a:rPr lang="en-US" altLang="en-US" sz="1300" dirty="0"/>
              <a:t>, Themis Palpanas. Scalable Data Series Subsequence Matching with ULISSE. VLDBJ 2020</a:t>
            </a:r>
          </a:p>
          <a:p>
            <a:r>
              <a:rPr lang="en-US" altLang="en-US" sz="1300" dirty="0"/>
              <a:t>John </a:t>
            </a:r>
            <a:r>
              <a:rPr lang="en-US" altLang="en-US" sz="1300" dirty="0" err="1"/>
              <a:t>Paparrizos</a:t>
            </a:r>
            <a:r>
              <a:rPr lang="en-US" altLang="en-US" sz="1300" dirty="0"/>
              <a:t>, </a:t>
            </a:r>
            <a:r>
              <a:rPr lang="en-US" altLang="en-US" sz="1300" dirty="0" err="1"/>
              <a:t>Chunwei</a:t>
            </a:r>
            <a:r>
              <a:rPr lang="en-US" altLang="en-US" sz="1300" dirty="0"/>
              <a:t> Liu, Aaron J. Elmore, Michael J. Franklin: Debunking Four Long-Standing Misconceptions of Time-Series Distance Measures. SIGMOD Conference 2020</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and  Themis  </a:t>
            </a:r>
            <a:r>
              <a:rPr lang="en-US" altLang="en-US" sz="1300" dirty="0" err="1"/>
              <a:t>Palpanas</a:t>
            </a:r>
            <a:r>
              <a:rPr lang="en-US" altLang="en-US" sz="1300" dirty="0"/>
              <a:t>. Scalable Machine Learning on High-Dimensional Vectors: From Data Series to Deep Network Embeddings. In WIMS, 2020</a:t>
            </a:r>
          </a:p>
          <a:p>
            <a:r>
              <a:rPr lang="en-US" altLang="en-US" sz="1300" dirty="0" err="1"/>
              <a:t>Oleksandra</a:t>
            </a:r>
            <a:r>
              <a:rPr lang="en-US" altLang="en-US" sz="1300" dirty="0"/>
              <a:t> Levchenko, </a:t>
            </a:r>
            <a:r>
              <a:rPr lang="en-US" altLang="en-US" sz="1300" dirty="0" err="1"/>
              <a:t>Boyan</a:t>
            </a:r>
            <a:r>
              <a:rPr lang="en-US" altLang="en-US" sz="1300" dirty="0"/>
              <a:t> Kolev, Djamel-</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Masseflia</a:t>
            </a:r>
            <a:r>
              <a:rPr lang="en-US" altLang="en-US" sz="1300" dirty="0"/>
              <a:t>, Themis </a:t>
            </a:r>
            <a:r>
              <a:rPr lang="en-US" altLang="en-US" sz="1300" dirty="0" err="1"/>
              <a:t>Palpanas</a:t>
            </a:r>
            <a:r>
              <a:rPr lang="en-US" altLang="en-US" sz="1300" dirty="0"/>
              <a:t>, Dennis </a:t>
            </a:r>
            <a:r>
              <a:rPr lang="en-US" altLang="en-US" sz="1300" dirty="0" err="1"/>
              <a:t>Shasha</a:t>
            </a:r>
            <a:r>
              <a:rPr lang="en-US" altLang="en-US" sz="1300" dirty="0"/>
              <a:t>, Patrick </a:t>
            </a:r>
            <a:r>
              <a:rPr lang="en-US" altLang="en-US" sz="1300" dirty="0" err="1"/>
              <a:t>Valduriez</a:t>
            </a:r>
            <a:r>
              <a:rPr lang="en-US" altLang="en-US" sz="1300" dirty="0"/>
              <a:t>. </a:t>
            </a:r>
            <a:r>
              <a:rPr lang="en-US" altLang="en-US" sz="1300" dirty="0" err="1"/>
              <a:t>BestNeighbor</a:t>
            </a:r>
            <a:r>
              <a:rPr lang="en-US" altLang="en-US" sz="1300" dirty="0"/>
              <a:t>: Efficient Evaluation of </a:t>
            </a:r>
            <a:r>
              <a:rPr lang="en-US" altLang="en-US" sz="1300" dirty="0" err="1"/>
              <a:t>kNN</a:t>
            </a:r>
            <a:r>
              <a:rPr lang="en-US" altLang="en-US" sz="1300" dirty="0"/>
              <a:t> Queries on Large Time Series Databases. Knowledge and Information Systems (KAIS), 2020</a:t>
            </a:r>
          </a:p>
          <a:p>
            <a:r>
              <a:rPr lang="fr-MA" sz="1300" dirty="0" err="1"/>
              <a:t>Kejing</a:t>
            </a:r>
            <a:r>
              <a:rPr lang="fr-MA" sz="1300" dirty="0"/>
              <a:t> Lu, </a:t>
            </a:r>
            <a:r>
              <a:rPr lang="fr-MA" sz="1300" dirty="0" err="1"/>
              <a:t>Hongya</a:t>
            </a:r>
            <a:r>
              <a:rPr lang="fr-MA" sz="1300" dirty="0"/>
              <a:t> Wang, Wei Wang, </a:t>
            </a:r>
            <a:r>
              <a:rPr lang="fr-MA" sz="1300" dirty="0" err="1"/>
              <a:t>Mineichi</a:t>
            </a:r>
            <a:r>
              <a:rPr lang="fr-MA" sz="1300" dirty="0"/>
              <a:t> </a:t>
            </a:r>
            <a:r>
              <a:rPr lang="fr-MA" sz="1300" dirty="0" err="1"/>
              <a:t>Kudo</a:t>
            </a:r>
            <a:r>
              <a:rPr lang="fr-MA" sz="1300" dirty="0"/>
              <a:t>. VHP: </a:t>
            </a:r>
            <a:r>
              <a:rPr lang="fr-MA" sz="1300" dirty="0" err="1"/>
              <a:t>Approximate</a:t>
            </a:r>
            <a:r>
              <a:rPr lang="fr-MA" sz="1300" dirty="0"/>
              <a:t> </a:t>
            </a:r>
            <a:r>
              <a:rPr lang="fr-MA" sz="1300" dirty="0" err="1"/>
              <a:t>Nearest</a:t>
            </a:r>
            <a:r>
              <a:rPr lang="fr-MA" sz="1300" dirty="0"/>
              <a:t> </a:t>
            </a:r>
            <a:r>
              <a:rPr lang="fr-MA" sz="1300" dirty="0" err="1"/>
              <a:t>Neighbor</a:t>
            </a:r>
            <a:r>
              <a:rPr lang="fr-MA" sz="1300" dirty="0"/>
              <a:t> </a:t>
            </a:r>
            <a:r>
              <a:rPr lang="fr-MA" sz="1300" dirty="0" err="1"/>
              <a:t>Search</a:t>
            </a:r>
            <a:r>
              <a:rPr lang="fr-MA" sz="1300" dirty="0"/>
              <a:t> via Virtual </a:t>
            </a:r>
            <a:r>
              <a:rPr lang="fr-MA" sz="1300" dirty="0" err="1"/>
              <a:t>Hypersphere</a:t>
            </a:r>
            <a:r>
              <a:rPr lang="fr-MA" sz="1300" dirty="0"/>
              <a:t> </a:t>
            </a:r>
            <a:r>
              <a:rPr lang="fr-MA" sz="1300" dirty="0" err="1"/>
              <a:t>Partitioning</a:t>
            </a:r>
            <a:r>
              <a:rPr lang="fr-MA" sz="1300" dirty="0"/>
              <a:t>. PVLDB, 13(9): 1443-1455, 2020</a:t>
            </a:r>
          </a:p>
          <a:p>
            <a:r>
              <a:rPr lang="en-AU" sz="1300" dirty="0" err="1"/>
              <a:t>Yury</a:t>
            </a:r>
            <a:r>
              <a:rPr lang="en-AU" sz="1300" dirty="0"/>
              <a:t> A. </a:t>
            </a:r>
            <a:r>
              <a:rPr lang="en-AU" sz="1300" dirty="0" err="1"/>
              <a:t>Malkov</a:t>
            </a:r>
            <a:r>
              <a:rPr lang="en-AU" sz="1300" dirty="0"/>
              <a:t>, D. A. </a:t>
            </a:r>
            <a:r>
              <a:rPr lang="en-AU" sz="1300" dirty="0" err="1"/>
              <a:t>Yashunin</a:t>
            </a:r>
            <a:r>
              <a:rPr lang="en-AU" sz="1300" dirty="0"/>
              <a:t>: Efficient and Robust Approximate Nearest </a:t>
            </a:r>
            <a:r>
              <a:rPr lang="en-AU" sz="1300" dirty="0" err="1"/>
              <a:t>Neighbor</a:t>
            </a:r>
            <a:r>
              <a:rPr lang="en-AU" sz="1300" dirty="0"/>
              <a:t> Search Using Hierarchical Navigable Small World Graphs. IEEE Trans. Pattern Anal. Mach. </a:t>
            </a:r>
            <a:r>
              <a:rPr lang="en-AU" sz="1300" dirty="0" err="1"/>
              <a:t>Intell</a:t>
            </a:r>
            <a:r>
              <a:rPr lang="en-AU" sz="1300" dirty="0"/>
              <a:t>. 42(4): 824-836 (2020) </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Paris+: Data series indexing on multi-core architectures. TKDE, 2021</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Palpanas. SING: Sequence Indexing Using GPUs. ICDE, 2021</a:t>
            </a:r>
          </a:p>
          <a:p>
            <a:r>
              <a:rPr lang="en-US" sz="1300" b="0" i="0" dirty="0">
                <a:solidFill>
                  <a:srgbClr val="000000"/>
                </a:solidFill>
                <a:effectLst/>
              </a:rPr>
              <a:t>Q. Wang and T. Palpanas. Deep Learning Embeddings for Data Series Similarity Search. In </a:t>
            </a:r>
            <a:r>
              <a:rPr lang="en-US" sz="1300" b="0" i="1" dirty="0">
                <a:solidFill>
                  <a:srgbClr val="000000"/>
                </a:solidFill>
                <a:effectLst/>
              </a:rPr>
              <a:t>SIGKDD</a:t>
            </a:r>
            <a:r>
              <a:rPr lang="en-US" sz="1300" b="0" i="0" dirty="0">
                <a:solidFill>
                  <a:srgbClr val="000000"/>
                </a:solidFill>
                <a:effectLst/>
              </a:rPr>
              <a:t>, 2021.</a:t>
            </a:r>
            <a:r>
              <a:rPr lang="en-US" sz="1300" dirty="0"/>
              <a:t> </a:t>
            </a:r>
            <a:endParaRPr lang="en-US" altLang="en-US" sz="1300" dirty="0"/>
          </a:p>
          <a:p>
            <a:r>
              <a:rPr lang="en-US" sz="1300" dirty="0"/>
              <a:t>Karima </a:t>
            </a:r>
            <a:r>
              <a:rPr lang="en-US" sz="1300" dirty="0" err="1"/>
              <a:t>Echihabi</a:t>
            </a:r>
            <a:r>
              <a:rPr lang="en-US" sz="1300" dirty="0"/>
              <a:t>, Kostas </a:t>
            </a:r>
            <a:r>
              <a:rPr lang="en-US" sz="1300" dirty="0" err="1"/>
              <a:t>Zoumpatianos</a:t>
            </a:r>
            <a:r>
              <a:rPr lang="en-US" sz="1300" dirty="0"/>
              <a:t>, Themis </a:t>
            </a:r>
            <a:r>
              <a:rPr lang="en-US" sz="1300" dirty="0" err="1"/>
              <a:t>Palpanas</a:t>
            </a:r>
            <a:r>
              <a:rPr lang="en-US" sz="1300" dirty="0"/>
              <a:t>. Big Sequence Management: Scaling Up and Out. EDBT 2021</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Fast Data Series Indexing for In-Memory Data. VLDBJ 2021</a:t>
            </a:r>
          </a:p>
          <a:p>
            <a:r>
              <a:rPr lang="fr-MA" sz="1200" strike="noStrike" dirty="0">
                <a:effectLst/>
              </a:rPr>
              <a:t>Jeff Johnson</a:t>
            </a:r>
            <a:r>
              <a:rPr lang="fr-MA" sz="1200" dirty="0">
                <a:effectLst/>
              </a:rPr>
              <a:t>, </a:t>
            </a:r>
            <a:r>
              <a:rPr lang="fr-MA" sz="1200" strike="noStrike" dirty="0" err="1">
                <a:effectLst/>
              </a:rPr>
              <a:t>Matthijs</a:t>
            </a:r>
            <a:r>
              <a:rPr lang="fr-MA" sz="1200" strike="noStrike" dirty="0">
                <a:effectLst/>
              </a:rPr>
              <a:t> Douze</a:t>
            </a:r>
            <a:r>
              <a:rPr lang="fr-MA" sz="1200" dirty="0">
                <a:effectLst/>
              </a:rPr>
              <a:t>, </a:t>
            </a:r>
            <a:r>
              <a:rPr lang="fr-MA" sz="1200" strike="noStrike" dirty="0">
                <a:effectLst/>
              </a:rPr>
              <a:t>Hervé </a:t>
            </a:r>
            <a:r>
              <a:rPr lang="fr-MA" sz="1200" strike="noStrike" dirty="0" err="1">
                <a:effectLst/>
              </a:rPr>
              <a:t>Jégou</a:t>
            </a:r>
            <a:r>
              <a:rPr lang="fr-MA" sz="1200" dirty="0">
                <a:effectLst/>
              </a:rPr>
              <a:t>: Billion-</a:t>
            </a:r>
            <a:r>
              <a:rPr lang="fr-MA" sz="1200" dirty="0" err="1">
                <a:effectLst/>
              </a:rPr>
              <a:t>Scale</a:t>
            </a:r>
            <a:r>
              <a:rPr lang="fr-MA" sz="1200" dirty="0">
                <a:effectLst/>
              </a:rPr>
              <a:t> </a:t>
            </a:r>
            <a:r>
              <a:rPr lang="fr-MA" sz="1200" dirty="0" err="1">
                <a:effectLst/>
              </a:rPr>
              <a:t>Similarity</a:t>
            </a:r>
            <a:r>
              <a:rPr lang="fr-MA" sz="1200" dirty="0">
                <a:effectLst/>
              </a:rPr>
              <a:t> </a:t>
            </a:r>
            <a:r>
              <a:rPr lang="fr-MA" sz="1200" dirty="0" err="1">
                <a:effectLst/>
              </a:rPr>
              <a:t>Search</a:t>
            </a:r>
            <a:r>
              <a:rPr lang="fr-MA" sz="1200" dirty="0">
                <a:effectLst/>
              </a:rPr>
              <a:t> </a:t>
            </a:r>
            <a:r>
              <a:rPr lang="fr-MA" sz="1200" dirty="0" err="1">
                <a:effectLst/>
              </a:rPr>
              <a:t>with</a:t>
            </a:r>
            <a:r>
              <a:rPr lang="fr-MA" sz="1200" dirty="0">
                <a:effectLst/>
              </a:rPr>
              <a:t> </a:t>
            </a:r>
            <a:r>
              <a:rPr lang="fr-MA" sz="1200" dirty="0" err="1">
                <a:effectLst/>
              </a:rPr>
              <a:t>GPUs</a:t>
            </a:r>
            <a:r>
              <a:rPr lang="fr-MA" sz="1200" dirty="0">
                <a:effectLst/>
              </a:rPr>
              <a:t>. </a:t>
            </a:r>
            <a:r>
              <a:rPr lang="fr-MA" sz="1200" strike="noStrike" dirty="0">
                <a:effectLst/>
              </a:rPr>
              <a:t>IEEE Trans. Big Data 7(3)</a:t>
            </a:r>
            <a:r>
              <a:rPr lang="fr-MA" sz="1200" dirty="0">
                <a:effectLst/>
              </a:rPr>
              <a:t>: 535-547 (2021)</a:t>
            </a:r>
          </a:p>
          <a:p>
            <a:r>
              <a:rPr lang="fr-MA" sz="1200" strike="noStrike" dirty="0" err="1">
                <a:effectLst/>
              </a:rPr>
              <a:t>Mengzhao</a:t>
            </a:r>
            <a:r>
              <a:rPr lang="fr-MA" sz="1200" strike="noStrike" dirty="0">
                <a:effectLst/>
              </a:rPr>
              <a:t> Wang</a:t>
            </a:r>
            <a:r>
              <a:rPr lang="fr-MA" sz="1200" dirty="0">
                <a:effectLst/>
              </a:rPr>
              <a:t>, </a:t>
            </a:r>
            <a:r>
              <a:rPr lang="fr-MA" sz="1200" strike="noStrike" dirty="0" err="1">
                <a:effectLst/>
              </a:rPr>
              <a:t>Xiaoliang</a:t>
            </a:r>
            <a:r>
              <a:rPr lang="fr-MA" sz="1200" strike="noStrike" dirty="0">
                <a:effectLst/>
              </a:rPr>
              <a:t> Xu</a:t>
            </a:r>
            <a:r>
              <a:rPr lang="fr-MA" sz="1200" dirty="0">
                <a:effectLst/>
              </a:rPr>
              <a:t>, </a:t>
            </a:r>
            <a:r>
              <a:rPr lang="fr-MA" sz="1200" strike="noStrike" dirty="0">
                <a:effectLst/>
              </a:rPr>
              <a:t>Qiang Yue</a:t>
            </a:r>
            <a:r>
              <a:rPr lang="fr-MA" sz="1200" dirty="0">
                <a:effectLst/>
              </a:rPr>
              <a:t>, </a:t>
            </a:r>
            <a:r>
              <a:rPr lang="fr-MA" sz="1200" strike="noStrike" dirty="0" err="1">
                <a:effectLst/>
              </a:rPr>
              <a:t>Yuxiang</a:t>
            </a:r>
            <a:r>
              <a:rPr lang="fr-MA" sz="1200" strike="noStrike" dirty="0">
                <a:effectLst/>
              </a:rPr>
              <a:t> Wang</a:t>
            </a:r>
            <a:r>
              <a:rPr lang="fr-MA" sz="1200" dirty="0">
                <a:effectLst/>
              </a:rPr>
              <a:t>: A </a:t>
            </a:r>
            <a:r>
              <a:rPr lang="fr-MA" sz="1200" dirty="0" err="1"/>
              <a:t>C</a:t>
            </a:r>
            <a:r>
              <a:rPr lang="fr-MA" sz="1200" dirty="0" err="1">
                <a:effectLst/>
              </a:rPr>
              <a:t>omprehensive</a:t>
            </a:r>
            <a:r>
              <a:rPr lang="fr-MA" sz="1200" dirty="0">
                <a:effectLst/>
              </a:rPr>
              <a:t> Survey and </a:t>
            </a:r>
            <a:r>
              <a:rPr lang="fr-MA" sz="1200" dirty="0" err="1">
                <a:effectLst/>
              </a:rPr>
              <a:t>Experimental</a:t>
            </a:r>
            <a:r>
              <a:rPr lang="fr-MA" sz="1200" dirty="0">
                <a:effectLst/>
              </a:rPr>
              <a:t> </a:t>
            </a:r>
            <a:r>
              <a:rPr lang="fr-MA" sz="1200" dirty="0" err="1">
                <a:effectLst/>
              </a:rPr>
              <a:t>Comparison</a:t>
            </a:r>
            <a:r>
              <a:rPr lang="fr-MA" sz="1200" dirty="0">
                <a:effectLst/>
              </a:rPr>
              <a:t> of Graph </a:t>
            </a:r>
            <a:r>
              <a:rPr lang="fr-MA" sz="1200" dirty="0" err="1">
                <a:effectLst/>
              </a:rPr>
              <a:t>Based</a:t>
            </a:r>
            <a:r>
              <a:rPr lang="fr-MA" sz="1200" dirty="0">
                <a:effectLst/>
              </a:rPr>
              <a:t> </a:t>
            </a:r>
            <a:r>
              <a:rPr lang="fr-MA" sz="1200" dirty="0" err="1">
                <a:effectLst/>
              </a:rPr>
              <a:t>Approximate</a:t>
            </a:r>
            <a:r>
              <a:rPr lang="fr-MA" sz="1200" dirty="0">
                <a:effectLst/>
              </a:rPr>
              <a:t> </a:t>
            </a:r>
            <a:r>
              <a:rPr lang="fr-MA" sz="1200" dirty="0" err="1">
                <a:effectLst/>
              </a:rPr>
              <a:t>Nearest</a:t>
            </a:r>
            <a:r>
              <a:rPr lang="fr-MA" sz="1200" dirty="0">
                <a:effectLst/>
              </a:rPr>
              <a:t> </a:t>
            </a:r>
            <a:r>
              <a:rPr lang="fr-MA" sz="1200" dirty="0" err="1">
                <a:effectLst/>
              </a:rPr>
              <a:t>Neighbor</a:t>
            </a:r>
            <a:r>
              <a:rPr lang="fr-MA" sz="1200" dirty="0">
                <a:effectLst/>
              </a:rPr>
              <a:t> </a:t>
            </a:r>
            <a:r>
              <a:rPr lang="fr-MA" sz="1200" dirty="0" err="1">
                <a:effectLst/>
              </a:rPr>
              <a:t>Search</a:t>
            </a:r>
            <a:r>
              <a:rPr lang="fr-MA" sz="1200" dirty="0">
                <a:effectLst/>
              </a:rPr>
              <a:t>. PVLDB, 2021.</a:t>
            </a:r>
          </a:p>
          <a:p>
            <a:r>
              <a:rPr lang="en-US" sz="1200" dirty="0"/>
              <a:t>Karima </a:t>
            </a:r>
            <a:r>
              <a:rPr lang="en-US" sz="1200" dirty="0" err="1"/>
              <a:t>Echihabi</a:t>
            </a:r>
            <a:r>
              <a:rPr lang="en-US" sz="1200" dirty="0"/>
              <a:t>, Kostas </a:t>
            </a:r>
            <a:r>
              <a:rPr lang="en-US" sz="1200" dirty="0" err="1"/>
              <a:t>Zoumpatianos</a:t>
            </a:r>
            <a:r>
              <a:rPr lang="en-US" sz="1200" dirty="0"/>
              <a:t>, Themis </a:t>
            </a:r>
            <a:r>
              <a:rPr lang="en-US" sz="1200" dirty="0" err="1"/>
              <a:t>Palpanas</a:t>
            </a:r>
            <a:r>
              <a:rPr lang="en-US" sz="1200" dirty="0"/>
              <a:t>. High-Dimensional Similarity Search for Scalable Data Science. ICDE 2021</a:t>
            </a:r>
          </a:p>
          <a:p>
            <a:r>
              <a:rPr lang="en-US" sz="1200" dirty="0"/>
              <a:t>Ji Sun, Guoliang Li, Nan Tang: Learned Cardinality Estimation for Similarity Queries. SIGMOD Conference 2021</a:t>
            </a:r>
            <a:endParaRPr lang="fr-MA" sz="1200" dirty="0"/>
          </a:p>
          <a:p>
            <a:endParaRPr lang="en-US" altLang="en-US" sz="1300" dirty="0"/>
          </a:p>
          <a:p>
            <a:endParaRPr lang="en-US" altLang="en-US" sz="1300" dirty="0"/>
          </a:p>
        </p:txBody>
      </p:sp>
      <p:sp>
        <p:nvSpPr>
          <p:cNvPr id="2" name="Espace réservé du pied de page 1">
            <a:extLst>
              <a:ext uri="{FF2B5EF4-FFF2-40B4-BE49-F238E27FC236}">
                <a16:creationId xmlns:a16="http://schemas.microsoft.com/office/drawing/2014/main" id="{731D42F0-CE7D-4299-9D74-ECE72A938137}"/>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5FEC4477-07D5-49B4-9C17-7CAD0A32AF3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352</a:t>
            </a:fld>
            <a:endParaRPr lang="en-US" dirty="0"/>
          </a:p>
        </p:txBody>
      </p:sp>
    </p:spTree>
    <p:extLst>
      <p:ext uri="{BB962C8B-B14F-4D97-AF65-F5344CB8AC3E}">
        <p14:creationId xmlns:p14="http://schemas.microsoft.com/office/powerpoint/2010/main" val="1320502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a:bodyPr>
          <a:lstStyle/>
          <a:p>
            <a:r>
              <a:rPr lang="en-US" altLang="en-US" dirty="0">
                <a:ea typeface="ＭＳ Ｐゴシック" pitchFamily="-107" charset="-128"/>
              </a:rPr>
              <a:t>Maximum Inner Product Search (MIPS)</a:t>
            </a:r>
          </a:p>
        </p:txBody>
      </p:sp>
      <p:sp>
        <p:nvSpPr>
          <p:cNvPr id="2" name="Espace réservé du pied de page 1">
            <a:extLst>
              <a:ext uri="{FF2B5EF4-FFF2-40B4-BE49-F238E27FC236}">
                <a16:creationId xmlns:a16="http://schemas.microsoft.com/office/drawing/2014/main" id="{1E275BDC-FB7A-45EC-B029-2B8B4E34553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44954D5-A052-4BE4-B5FD-EC88A458A6A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36</a:t>
            </a:fld>
            <a:endParaRPr lang="en-US" dirty="0"/>
          </a:p>
        </p:txBody>
      </p:sp>
      <p:sp>
        <p:nvSpPr>
          <p:cNvPr id="5" name="Content Placeholder 4">
            <a:extLst>
              <a:ext uri="{FF2B5EF4-FFF2-40B4-BE49-F238E27FC236}">
                <a16:creationId xmlns:a16="http://schemas.microsoft.com/office/drawing/2014/main" id="{C549833B-8B36-465B-9BD7-D8B9B6022AF6}"/>
              </a:ext>
            </a:extLst>
          </p:cNvPr>
          <p:cNvSpPr>
            <a:spLocks noGrp="1"/>
          </p:cNvSpPr>
          <p:nvPr>
            <p:ph idx="1"/>
          </p:nvPr>
        </p:nvSpPr>
        <p:spPr>
          <a:xfrm>
            <a:off x="184041" y="1638124"/>
            <a:ext cx="8929738" cy="4446763"/>
          </a:xfrm>
        </p:spPr>
        <p:txBody>
          <a:bodyPr>
            <a:normAutofit/>
          </a:bodyPr>
          <a:lstStyle/>
          <a:p>
            <a:r>
              <a:rPr lang="en-US" dirty="0"/>
              <a:t>Problem Definition:</a:t>
            </a:r>
          </a:p>
          <a:p>
            <a:pPr lvl="1"/>
            <a:r>
              <a:rPr lang="en-US" sz="2000" dirty="0"/>
              <a:t>Given a collection of candidate vectors S and a query Q , find a candidate vector C maximizing the inner product with the query: :</a:t>
            </a:r>
          </a:p>
          <a:p>
            <a:pPr lvl="2"/>
            <a:r>
              <a:rPr lang="en-US" sz="2000" dirty="0"/>
              <a:t> Given S ⊂ R</a:t>
            </a:r>
            <a:r>
              <a:rPr lang="en-US" sz="2000" baseline="30000" dirty="0"/>
              <a:t>d</a:t>
            </a:r>
            <a:r>
              <a:rPr lang="en-US" sz="2000" dirty="0"/>
              <a:t> and Q ∈ R</a:t>
            </a:r>
            <a:r>
              <a:rPr lang="en-US" sz="2000" baseline="30000" dirty="0"/>
              <a:t>d</a:t>
            </a:r>
            <a:r>
              <a:rPr lang="en-US" sz="2000" dirty="0"/>
              <a:t> , C = </a:t>
            </a:r>
            <a:r>
              <a:rPr lang="en-US" sz="2000" dirty="0" err="1"/>
              <a:t>argmax</a:t>
            </a:r>
            <a:r>
              <a:rPr lang="en-US" sz="2000" baseline="-25000" dirty="0" err="1"/>
              <a:t>X∈S</a:t>
            </a:r>
            <a:r>
              <a:rPr lang="en-US" sz="2000" baseline="-25000" dirty="0"/>
              <a:t> </a:t>
            </a:r>
            <a:r>
              <a:rPr lang="en-US" sz="2000" dirty="0"/>
              <a:t>Q</a:t>
            </a:r>
            <a:r>
              <a:rPr lang="en-US" sz="2000" baseline="30000" dirty="0"/>
              <a:t>T</a:t>
            </a:r>
            <a:r>
              <a:rPr lang="en-US" sz="2000" dirty="0"/>
              <a:t> X</a:t>
            </a:r>
          </a:p>
          <a:p>
            <a:pPr lvl="1"/>
            <a:endParaRPr lang="fr-MA" dirty="0"/>
          </a:p>
        </p:txBody>
      </p:sp>
    </p:spTree>
    <p:extLst>
      <p:ext uri="{BB962C8B-B14F-4D97-AF65-F5344CB8AC3E}">
        <p14:creationId xmlns:p14="http://schemas.microsoft.com/office/powerpoint/2010/main" val="2804489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a:bodyPr>
          <a:lstStyle/>
          <a:p>
            <a:r>
              <a:rPr lang="en-US" altLang="en-US" dirty="0">
                <a:ea typeface="ＭＳ Ｐゴシック" pitchFamily="-107" charset="-128"/>
              </a:rPr>
              <a:t>Maximum Inner Product Search (MIPS)</a:t>
            </a:r>
          </a:p>
        </p:txBody>
      </p:sp>
      <p:sp>
        <p:nvSpPr>
          <p:cNvPr id="2" name="Espace réservé du pied de page 1">
            <a:extLst>
              <a:ext uri="{FF2B5EF4-FFF2-40B4-BE49-F238E27FC236}">
                <a16:creationId xmlns:a16="http://schemas.microsoft.com/office/drawing/2014/main" id="{1E275BDC-FB7A-45EC-B029-2B8B4E34553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444954D5-A052-4BE4-B5FD-EC88A458A6A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37</a:t>
            </a:fld>
            <a:endParaRPr lang="en-US" dirty="0"/>
          </a:p>
        </p:txBody>
      </p:sp>
      <p:sp>
        <p:nvSpPr>
          <p:cNvPr id="5" name="Content Placeholder 4">
            <a:extLst>
              <a:ext uri="{FF2B5EF4-FFF2-40B4-BE49-F238E27FC236}">
                <a16:creationId xmlns:a16="http://schemas.microsoft.com/office/drawing/2014/main" id="{C549833B-8B36-465B-9BD7-D8B9B6022AF6}"/>
              </a:ext>
            </a:extLst>
          </p:cNvPr>
          <p:cNvSpPr>
            <a:spLocks noGrp="1"/>
          </p:cNvSpPr>
          <p:nvPr>
            <p:ph idx="1"/>
          </p:nvPr>
        </p:nvSpPr>
        <p:spPr>
          <a:xfrm>
            <a:off x="184041" y="1638124"/>
            <a:ext cx="8929738" cy="4446763"/>
          </a:xfrm>
        </p:spPr>
        <p:txBody>
          <a:bodyPr>
            <a:normAutofit/>
          </a:bodyPr>
          <a:lstStyle/>
          <a:p>
            <a:r>
              <a:rPr lang="en-US" dirty="0"/>
              <a:t>Problem Definition:</a:t>
            </a:r>
          </a:p>
          <a:p>
            <a:pPr lvl="1"/>
            <a:r>
              <a:rPr lang="en-US" sz="2000" dirty="0"/>
              <a:t>Given a collection of candidate vectors S and a query Q , find a candidate vector C maximizing the inner product with the query: :</a:t>
            </a:r>
          </a:p>
          <a:p>
            <a:pPr lvl="2"/>
            <a:r>
              <a:rPr lang="en-US" sz="2000" dirty="0"/>
              <a:t> Given S ⊂ R</a:t>
            </a:r>
            <a:r>
              <a:rPr lang="en-US" sz="2000" baseline="30000" dirty="0"/>
              <a:t>d</a:t>
            </a:r>
            <a:r>
              <a:rPr lang="en-US" sz="2000" dirty="0"/>
              <a:t> and Q ∈ R</a:t>
            </a:r>
            <a:r>
              <a:rPr lang="en-US" sz="2000" baseline="30000" dirty="0"/>
              <a:t>d</a:t>
            </a:r>
            <a:r>
              <a:rPr lang="en-US" sz="2000" dirty="0"/>
              <a:t> , C = </a:t>
            </a:r>
            <a:r>
              <a:rPr lang="en-US" sz="2000" dirty="0" err="1"/>
              <a:t>argmax</a:t>
            </a:r>
            <a:r>
              <a:rPr lang="en-US" sz="2000" baseline="-25000" dirty="0" err="1"/>
              <a:t>X∈S</a:t>
            </a:r>
            <a:r>
              <a:rPr lang="en-US" sz="2000" baseline="-25000" dirty="0"/>
              <a:t> </a:t>
            </a:r>
            <a:r>
              <a:rPr lang="en-US" sz="2000" dirty="0"/>
              <a:t>Q</a:t>
            </a:r>
            <a:r>
              <a:rPr lang="en-US" sz="2000" baseline="30000" dirty="0"/>
              <a:t>T</a:t>
            </a:r>
            <a:r>
              <a:rPr lang="en-US" sz="2000" dirty="0"/>
              <a:t> X</a:t>
            </a:r>
          </a:p>
          <a:p>
            <a:pPr lvl="1"/>
            <a:r>
              <a:rPr lang="en-US" sz="2000" dirty="0"/>
              <a:t>MIPS is closely related to NN search:</a:t>
            </a:r>
          </a:p>
          <a:p>
            <a:pPr lvl="2"/>
            <a:r>
              <a:rPr lang="fr-MA" sz="2000" dirty="0"/>
              <a:t>If ∥Q∥</a:t>
            </a:r>
            <a:r>
              <a:rPr lang="fr-MA" sz="2000" baseline="-25000" dirty="0"/>
              <a:t>2</a:t>
            </a:r>
            <a:r>
              <a:rPr lang="fr-MA" sz="2000" dirty="0"/>
              <a:t> = 1,  ∥Q − X∥</a:t>
            </a:r>
            <a:r>
              <a:rPr lang="fr-MA" sz="2000" baseline="-25000" dirty="0"/>
              <a:t>2</a:t>
            </a:r>
            <a:r>
              <a:rPr lang="fr-MA" sz="2000" dirty="0"/>
              <a:t> = 1 + ∥X∥</a:t>
            </a:r>
            <a:r>
              <a:rPr lang="fr-MA" sz="2000" baseline="-25000" dirty="0"/>
              <a:t>2</a:t>
            </a:r>
            <a:r>
              <a:rPr lang="fr-MA" sz="2000" dirty="0"/>
              <a:t>− 2Q</a:t>
            </a:r>
            <a:r>
              <a:rPr lang="fr-MA" sz="2000" baseline="30000" dirty="0"/>
              <a:t>T</a:t>
            </a:r>
            <a:r>
              <a:rPr lang="fr-MA" sz="2000" dirty="0"/>
              <a:t>X</a:t>
            </a:r>
          </a:p>
          <a:p>
            <a:pPr lvl="1"/>
            <a:r>
              <a:rPr lang="fr-MA" sz="2000" dirty="0"/>
              <a:t>MIPS and NN </a:t>
            </a:r>
            <a:r>
              <a:rPr lang="fr-MA" sz="2000" dirty="0" err="1"/>
              <a:t>search</a:t>
            </a:r>
            <a:r>
              <a:rPr lang="fr-MA" sz="2000" dirty="0"/>
              <a:t> are </a:t>
            </a:r>
            <a:r>
              <a:rPr lang="fr-MA" sz="2000" dirty="0" err="1"/>
              <a:t>equivalent</a:t>
            </a:r>
            <a:r>
              <a:rPr lang="fr-MA" sz="2000" dirty="0"/>
              <a:t> </a:t>
            </a:r>
            <a:r>
              <a:rPr lang="fr-MA" sz="2000" dirty="0" err="1"/>
              <a:t>when</a:t>
            </a:r>
            <a:r>
              <a:rPr lang="fr-MA" sz="2000" dirty="0"/>
              <a:t>  all </a:t>
            </a:r>
            <a:r>
              <a:rPr lang="fr-MA" sz="2000" dirty="0" err="1"/>
              <a:t>vectors</a:t>
            </a:r>
            <a:r>
              <a:rPr lang="fr-MA" sz="2000" dirty="0"/>
              <a:t> X in S have constant </a:t>
            </a:r>
            <a:r>
              <a:rPr lang="fr-MA" sz="2000" dirty="0" err="1"/>
              <a:t>length</a:t>
            </a:r>
            <a:r>
              <a:rPr lang="fr-MA" sz="2000" dirty="0"/>
              <a:t> c</a:t>
            </a:r>
          </a:p>
          <a:p>
            <a:pPr lvl="1"/>
            <a:r>
              <a:rPr lang="fr-MA" sz="2000" dirty="0" err="1"/>
              <a:t>Otherwise</a:t>
            </a:r>
            <a:r>
              <a:rPr lang="fr-MA" sz="2000" dirty="0"/>
              <a:t>, MIPS can </a:t>
            </a:r>
            <a:r>
              <a:rPr lang="fr-MA" sz="2000" dirty="0" err="1"/>
              <a:t>be</a:t>
            </a:r>
            <a:r>
              <a:rPr lang="fr-MA" sz="2000" dirty="0"/>
              <a:t> </a:t>
            </a:r>
            <a:r>
              <a:rPr lang="fr-MA" sz="2000" dirty="0" err="1"/>
              <a:t>converted</a:t>
            </a:r>
            <a:r>
              <a:rPr lang="fr-MA" sz="2000" dirty="0"/>
              <a:t> to NN </a:t>
            </a:r>
            <a:r>
              <a:rPr lang="fr-MA" sz="2000" dirty="0" err="1"/>
              <a:t>search</a:t>
            </a:r>
            <a:r>
              <a:rPr lang="fr-MA" sz="2000" dirty="0"/>
              <a:t> </a:t>
            </a:r>
            <a:r>
              <a:rPr lang="fr-MA" sz="2000" dirty="0" err="1"/>
              <a:t>with</a:t>
            </a:r>
            <a:r>
              <a:rPr lang="fr-MA" sz="2000" dirty="0"/>
              <a:t> ED or </a:t>
            </a:r>
            <a:r>
              <a:rPr lang="fr-MA" sz="2000" dirty="0" err="1"/>
              <a:t>Cosine</a:t>
            </a:r>
            <a:r>
              <a:rPr lang="fr-MA" sz="2000" dirty="0"/>
              <a:t> </a:t>
            </a:r>
            <a:r>
              <a:rPr lang="fr-MA" sz="2000" dirty="0" err="1"/>
              <a:t>similarity</a:t>
            </a:r>
            <a:r>
              <a:rPr lang="fr-MA" sz="2000" dirty="0"/>
              <a:t> [1][2][3]</a:t>
            </a:r>
          </a:p>
          <a:p>
            <a:pPr lvl="1"/>
            <a:endParaRPr lang="fr-MA" dirty="0"/>
          </a:p>
        </p:txBody>
      </p:sp>
      <p:sp>
        <p:nvSpPr>
          <p:cNvPr id="7" name="ZoneTexte 6">
            <a:extLst>
              <a:ext uri="{FF2B5EF4-FFF2-40B4-BE49-F238E27FC236}">
                <a16:creationId xmlns:a16="http://schemas.microsoft.com/office/drawing/2014/main" id="{1955C8BE-278E-406C-BBBE-46EFBC09D1F8}"/>
              </a:ext>
            </a:extLst>
          </p:cNvPr>
          <p:cNvSpPr txBox="1"/>
          <p:nvPr/>
        </p:nvSpPr>
        <p:spPr>
          <a:xfrm>
            <a:off x="342900" y="5438534"/>
            <a:ext cx="8617059" cy="1384995"/>
          </a:xfrm>
          <a:prstGeom prst="rect">
            <a:avLst/>
          </a:prstGeom>
          <a:noFill/>
        </p:spPr>
        <p:txBody>
          <a:bodyPr wrap="square">
            <a:spAutoFit/>
          </a:bodyPr>
          <a:lstStyle/>
          <a:p>
            <a:r>
              <a:rPr lang="en-US" sz="1200" dirty="0"/>
              <a:t>[1]  </a:t>
            </a:r>
            <a:r>
              <a:rPr lang="en-US" sz="1200" dirty="0" err="1"/>
              <a:t>Anshumali</a:t>
            </a:r>
            <a:r>
              <a:rPr lang="en-US" sz="1200" dirty="0"/>
              <a:t> Shrivastava and Ping Li. 2014a. Asymmetric LSH (ALSH) for Sublinear Time Maximum Inner Product Search (MIPS). In NIPS. 2321–2329.</a:t>
            </a:r>
            <a:br>
              <a:rPr lang="en-US" sz="1200" dirty="0"/>
            </a:br>
            <a:r>
              <a:rPr lang="en-US" sz="1200" dirty="0"/>
              <a:t>[2] Yoram Bachrach, Yehuda Finkelstein, Ran Gilad-Bachrach, </a:t>
            </a:r>
            <a:r>
              <a:rPr lang="en-US" sz="1200" dirty="0" err="1"/>
              <a:t>Liran</a:t>
            </a:r>
            <a:r>
              <a:rPr lang="en-US" sz="1200" dirty="0"/>
              <a:t> </a:t>
            </a:r>
            <a:r>
              <a:rPr lang="en-US" sz="1200" dirty="0" err="1"/>
              <a:t>Katzir</a:t>
            </a:r>
            <a:r>
              <a:rPr lang="en-US" sz="1200" dirty="0"/>
              <a:t>, Noam </a:t>
            </a:r>
            <a:r>
              <a:rPr lang="en-US" sz="1200" dirty="0" err="1"/>
              <a:t>Koenigstein</a:t>
            </a:r>
            <a:r>
              <a:rPr lang="en-US" sz="1200" dirty="0"/>
              <a:t>, Nir Nice, and Ulrich Paquet. 2014. Speeding Up the Xbox Recommender System Using a Euclidean Transformation for Inner-product Spaces. In </a:t>
            </a:r>
            <a:r>
              <a:rPr lang="en-US" sz="1200" dirty="0" err="1"/>
              <a:t>RecSys</a:t>
            </a:r>
            <a:r>
              <a:rPr lang="en-US" sz="1200" dirty="0"/>
              <a:t>. 257–264.</a:t>
            </a:r>
            <a:br>
              <a:rPr lang="en-US" sz="1200" dirty="0"/>
            </a:br>
            <a:r>
              <a:rPr lang="en-US" sz="1200" dirty="0"/>
              <a:t>[3] B. </a:t>
            </a:r>
            <a:r>
              <a:rPr lang="en-US" sz="1200" dirty="0" err="1"/>
              <a:t>Neyshabur</a:t>
            </a:r>
            <a:r>
              <a:rPr lang="en-US" sz="1200" dirty="0"/>
              <a:t> and N. </a:t>
            </a:r>
            <a:r>
              <a:rPr lang="en-US" sz="1200" dirty="0" err="1"/>
              <a:t>Srebro</a:t>
            </a:r>
            <a:r>
              <a:rPr lang="en-US" sz="1200" dirty="0"/>
              <a:t>. 2014. On Symmetric and Asymmetric LSHs for Inner Product Search. </a:t>
            </a:r>
            <a:r>
              <a:rPr lang="en-US" sz="1200" dirty="0" err="1"/>
              <a:t>ArXiv</a:t>
            </a:r>
            <a:r>
              <a:rPr lang="en-US" sz="1200" dirty="0"/>
              <a:t> e-prints (Oct. 2014).</a:t>
            </a:r>
            <a:endParaRPr lang="fr-MA" sz="1200" dirty="0"/>
          </a:p>
        </p:txBody>
      </p:sp>
    </p:spTree>
    <p:extLst>
      <p:ext uri="{BB962C8B-B14F-4D97-AF65-F5344CB8AC3E}">
        <p14:creationId xmlns:p14="http://schemas.microsoft.com/office/powerpoint/2010/main" val="129917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High-d Similarity Search</a:t>
            </a:r>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7" y="2662240"/>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                 Process</a:t>
            </a:r>
          </a:p>
        </p:txBody>
      </p:sp>
    </p:spTree>
    <p:extLst>
      <p:ext uri="{BB962C8B-B14F-4D97-AF65-F5344CB8AC3E}">
        <p14:creationId xmlns:p14="http://schemas.microsoft.com/office/powerpoint/2010/main" val="2313396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563024" y="-80392"/>
            <a:ext cx="8229600" cy="1143000"/>
          </a:xfrm>
        </p:spPr>
        <p:txBody>
          <a:bodyPr>
            <a:normAutofit/>
          </a:bodyPr>
          <a:lstStyle/>
          <a:p>
            <a:r>
              <a:rPr lang="en-US" dirty="0"/>
              <a:t>Similarity Search Process</a:t>
            </a:r>
          </a:p>
        </p:txBody>
      </p:sp>
      <p:sp>
        <p:nvSpPr>
          <p:cNvPr id="3" name="Footer Placeholder 2">
            <a:extLst>
              <a:ext uri="{FF2B5EF4-FFF2-40B4-BE49-F238E27FC236}">
                <a16:creationId xmlns:a16="http://schemas.microsoft.com/office/drawing/2014/main" id="{805E0774-5771-45A6-A0AA-E8AFE5627306}"/>
              </a:ext>
            </a:extLst>
          </p:cNvPr>
          <p:cNvSpPr>
            <a:spLocks noGrp="1"/>
          </p:cNvSpPr>
          <p:nvPr>
            <p:ph type="ftr" sz="quarter" idx="11"/>
          </p:nvPr>
        </p:nvSpPr>
        <p:spPr>
          <a:xfrm>
            <a:off x="2465296" y="6577059"/>
            <a:ext cx="4222376" cy="257381"/>
          </a:xfrm>
          <a:prstGeom prst="rect">
            <a:avLst/>
          </a:prstGeom>
        </p:spPr>
        <p:txBody>
          <a:bodyPr/>
          <a:lstStyle/>
          <a:p>
            <a:pPr defTabSz="457189"/>
            <a:r>
              <a:rPr lang="en-US">
                <a:solidFill>
                  <a:prstClr val="black"/>
                </a:solidFill>
                <a:latin typeface="Calibri"/>
                <a:cs typeface="+mn-cs"/>
              </a:rPr>
              <a:t>Echihabi, Zoumpatianos, Palpanas - VLDB 2021</a:t>
            </a:r>
            <a:endParaRPr lang="en-US" dirty="0">
              <a:solidFill>
                <a:prstClr val="black"/>
              </a:solidFill>
              <a:latin typeface="Calibri"/>
              <a:cs typeface="+mn-cs"/>
            </a:endParaRPr>
          </a:p>
        </p:txBody>
      </p:sp>
      <p:sp>
        <p:nvSpPr>
          <p:cNvPr id="5" name="Slide Number Placeholder 4"/>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39</a:t>
            </a:fld>
            <a:endParaRPr lang="en-US">
              <a:solidFill>
                <a:prstClr val="black">
                  <a:tint val="75000"/>
                </a:prstClr>
              </a:solidFill>
            </a:endParaRP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Tree>
    <p:extLst>
      <p:ext uri="{BB962C8B-B14F-4D97-AF65-F5344CB8AC3E}">
        <p14:creationId xmlns:p14="http://schemas.microsoft.com/office/powerpoint/2010/main" val="113034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Introduction, Motivation</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93131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3" name="Footer Placeholder 2">
            <a:extLst>
              <a:ext uri="{FF2B5EF4-FFF2-40B4-BE49-F238E27FC236}">
                <a16:creationId xmlns:a16="http://schemas.microsoft.com/office/drawing/2014/main" id="{8AA1A99A-35A7-4D70-B721-A40AE5DF41B8}"/>
              </a:ext>
            </a:extLst>
          </p:cNvPr>
          <p:cNvSpPr>
            <a:spLocks noGrp="1"/>
          </p:cNvSpPr>
          <p:nvPr>
            <p:ph type="ftr" sz="quarter" idx="11"/>
          </p:nvPr>
        </p:nvSpPr>
        <p:spPr>
          <a:xfrm>
            <a:off x="2465296" y="6577059"/>
            <a:ext cx="4222376" cy="257381"/>
          </a:xfrm>
          <a:prstGeom prst="rect">
            <a:avLst/>
          </a:prstGeom>
        </p:spPr>
        <p:txBody>
          <a:bodyPr/>
          <a:lstStyle/>
          <a:p>
            <a:pPr defTabSz="457189"/>
            <a:r>
              <a:rPr lang="en-US">
                <a:solidFill>
                  <a:prstClr val="black"/>
                </a:solidFill>
                <a:latin typeface="Calibri"/>
                <a:cs typeface="+mn-cs"/>
              </a:rPr>
              <a:t>Echihabi, Zoumpatianos, Palpanas - VLDB 2021</a:t>
            </a:r>
            <a:endParaRPr lang="en-US" dirty="0">
              <a:solidFill>
                <a:prstClr val="black"/>
              </a:solidFill>
              <a:latin typeface="Calibri"/>
              <a:cs typeface="+mn-cs"/>
            </a:endParaRPr>
          </a:p>
        </p:txBody>
      </p:sp>
      <p:sp>
        <p:nvSpPr>
          <p:cNvPr id="5" name="Slide Number Placeholder 4"/>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40</a:t>
            </a:fld>
            <a:endParaRPr lang="en-US">
              <a:solidFill>
                <a:prstClr val="black">
                  <a:tint val="75000"/>
                </a:prstClr>
              </a:solidFill>
            </a:endParaRPr>
          </a:p>
        </p:txBody>
      </p:sp>
      <p:sp>
        <p:nvSpPr>
          <p:cNvPr id="22" name="Title 1">
            <a:extLst>
              <a:ext uri="{FF2B5EF4-FFF2-40B4-BE49-F238E27FC236}">
                <a16:creationId xmlns:a16="http://schemas.microsoft.com/office/drawing/2014/main" id="{1ED74454-2B0D-4B36-9238-30AE82001135}"/>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2006384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40" name="Picture 39"/>
          <p:cNvPicPr>
            <a:picLocks noChangeAspect="1"/>
          </p:cNvPicPr>
          <p:nvPr/>
        </p:nvPicPr>
        <p:blipFill>
          <a:blip r:embed="rId3"/>
          <a:stretch>
            <a:fillRect/>
          </a:stretch>
        </p:blipFill>
        <p:spPr>
          <a:xfrm>
            <a:off x="7141114" y="1447547"/>
            <a:ext cx="2031139" cy="2870868"/>
          </a:xfrm>
          <a:prstGeom prst="rect">
            <a:avLst/>
          </a:prstGeom>
        </p:spPr>
      </p:pic>
      <p:sp>
        <p:nvSpPr>
          <p:cNvPr id="23" name="Right Arrow 22"/>
          <p:cNvSpPr/>
          <p:nvPr/>
        </p:nvSpPr>
        <p:spPr>
          <a:xfrm>
            <a:off x="5637579" y="3177185"/>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sp>
        <p:nvSpPr>
          <p:cNvPr id="13" name="TextBox 12"/>
          <p:cNvSpPr txBox="1"/>
          <p:nvPr/>
        </p:nvSpPr>
        <p:spPr>
          <a:xfrm>
            <a:off x="5280901" y="4398780"/>
            <a:ext cx="3648277"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query answering </a:t>
            </a:r>
            <a:r>
              <a:rPr lang="en-US" sz="2200" dirty="0">
                <a:solidFill>
                  <a:prstClr val="black"/>
                </a:solidFill>
                <a:latin typeface="Gill Sans"/>
                <a:cs typeface="Gill Sans"/>
              </a:rPr>
              <a:t>time</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sp>
        <p:nvSpPr>
          <p:cNvPr id="38" name="TextBox 37"/>
          <p:cNvSpPr txBox="1"/>
          <p:nvPr/>
        </p:nvSpPr>
        <p:spPr>
          <a:xfrm>
            <a:off x="6283602" y="3269295"/>
            <a:ext cx="968791"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Answers</a:t>
            </a:r>
          </a:p>
        </p:txBody>
      </p:sp>
      <p:sp>
        <p:nvSpPr>
          <p:cNvPr id="59" name="Left Brace 58"/>
          <p:cNvSpPr/>
          <p:nvPr/>
        </p:nvSpPr>
        <p:spPr>
          <a:xfrm rot="5400000" flipH="1">
            <a:off x="6682963" y="2257443"/>
            <a:ext cx="262168" cy="4205863"/>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71" name="Picture 70"/>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4">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29" name="Right Arrow 28"/>
          <p:cNvSpPr/>
          <p:nvPr/>
        </p:nvSpPr>
        <p:spPr>
          <a:xfrm flipH="1">
            <a:off x="5557633" y="2316961"/>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6" name="TextBox 35"/>
          <p:cNvSpPr txBox="1"/>
          <p:nvPr/>
        </p:nvSpPr>
        <p:spPr>
          <a:xfrm>
            <a:off x="6283601" y="2393791"/>
            <a:ext cx="899605"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Queries</a:t>
            </a:r>
          </a:p>
        </p:txBody>
      </p:sp>
      <p:sp>
        <p:nvSpPr>
          <p:cNvPr id="3" name="Footer Placeholder 2">
            <a:extLst>
              <a:ext uri="{FF2B5EF4-FFF2-40B4-BE49-F238E27FC236}">
                <a16:creationId xmlns:a16="http://schemas.microsoft.com/office/drawing/2014/main" id="{9E834837-3713-4524-8E2C-1630E887A209}"/>
              </a:ext>
            </a:extLst>
          </p:cNvPr>
          <p:cNvSpPr>
            <a:spLocks noGrp="1"/>
          </p:cNvSpPr>
          <p:nvPr>
            <p:ph type="ftr" sz="quarter" idx="11"/>
          </p:nvPr>
        </p:nvSpPr>
        <p:spPr>
          <a:xfrm>
            <a:off x="2465296" y="6577059"/>
            <a:ext cx="4222376" cy="257381"/>
          </a:xfrm>
          <a:prstGeom prst="rect">
            <a:avLst/>
          </a:prstGeom>
        </p:spPr>
        <p:txBody>
          <a:bodyPr/>
          <a:lstStyle/>
          <a:p>
            <a:pPr defTabSz="457189"/>
            <a:r>
              <a:rPr lang="en-US">
                <a:solidFill>
                  <a:prstClr val="black"/>
                </a:solidFill>
                <a:latin typeface="Calibri"/>
                <a:cs typeface="+mn-cs"/>
              </a:rPr>
              <a:t>Echihabi, Zoumpatianos, Palpanas - VLDB 2021</a:t>
            </a:r>
            <a:endParaRPr lang="en-US" dirty="0">
              <a:solidFill>
                <a:prstClr val="black"/>
              </a:solidFill>
              <a:latin typeface="Calibri"/>
              <a:cs typeface="+mn-cs"/>
            </a:endParaRPr>
          </a:p>
        </p:txBody>
      </p:sp>
      <p:sp>
        <p:nvSpPr>
          <p:cNvPr id="5" name="Slide Number Placeholder 4"/>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41</a:t>
            </a:fld>
            <a:endParaRPr lang="en-US">
              <a:solidFill>
                <a:prstClr val="black">
                  <a:tint val="75000"/>
                </a:prstClr>
              </a:solidFill>
            </a:endParaRPr>
          </a:p>
        </p:txBody>
      </p:sp>
      <p:sp>
        <p:nvSpPr>
          <p:cNvPr id="32" name="Title 1">
            <a:extLst>
              <a:ext uri="{FF2B5EF4-FFF2-40B4-BE49-F238E27FC236}">
                <a16:creationId xmlns:a16="http://schemas.microsoft.com/office/drawing/2014/main" id="{DE202F7C-5259-4542-8863-13F25A02A9B2}"/>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111338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40" name="Picture 39"/>
          <p:cNvPicPr>
            <a:picLocks noChangeAspect="1"/>
          </p:cNvPicPr>
          <p:nvPr/>
        </p:nvPicPr>
        <p:blipFill>
          <a:blip r:embed="rId2"/>
          <a:stretch>
            <a:fillRect/>
          </a:stretch>
        </p:blipFill>
        <p:spPr>
          <a:xfrm>
            <a:off x="7141114" y="1447547"/>
            <a:ext cx="2031139" cy="2870868"/>
          </a:xfrm>
          <a:prstGeom prst="rect">
            <a:avLst/>
          </a:prstGeom>
        </p:spPr>
      </p:pic>
      <p:sp>
        <p:nvSpPr>
          <p:cNvPr id="23" name="Right Arrow 22"/>
          <p:cNvSpPr/>
          <p:nvPr/>
        </p:nvSpPr>
        <p:spPr>
          <a:xfrm>
            <a:off x="5637579" y="3177185"/>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sp>
        <p:nvSpPr>
          <p:cNvPr id="13" name="TextBox 12"/>
          <p:cNvSpPr txBox="1"/>
          <p:nvPr/>
        </p:nvSpPr>
        <p:spPr>
          <a:xfrm>
            <a:off x="5280901" y="4398780"/>
            <a:ext cx="3648277"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query answering </a:t>
            </a:r>
            <a:r>
              <a:rPr lang="en-US" sz="2200" dirty="0">
                <a:solidFill>
                  <a:prstClr val="black"/>
                </a:solidFill>
                <a:latin typeface="Gill Sans"/>
                <a:cs typeface="Gill Sans"/>
              </a:rPr>
              <a:t>time</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sp>
        <p:nvSpPr>
          <p:cNvPr id="38" name="TextBox 37"/>
          <p:cNvSpPr txBox="1"/>
          <p:nvPr/>
        </p:nvSpPr>
        <p:spPr>
          <a:xfrm>
            <a:off x="6283602" y="3269295"/>
            <a:ext cx="968791"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Answers</a:t>
            </a:r>
          </a:p>
        </p:txBody>
      </p:sp>
      <p:sp>
        <p:nvSpPr>
          <p:cNvPr id="59" name="Left Brace 58"/>
          <p:cNvSpPr/>
          <p:nvPr/>
        </p:nvSpPr>
        <p:spPr>
          <a:xfrm rot="5400000" flipH="1">
            <a:off x="6682963" y="2257443"/>
            <a:ext cx="262168" cy="4205863"/>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29" name="Right Arrow 28"/>
          <p:cNvSpPr/>
          <p:nvPr/>
        </p:nvSpPr>
        <p:spPr>
          <a:xfrm flipH="1">
            <a:off x="5557633" y="2316961"/>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6" name="TextBox 35"/>
          <p:cNvSpPr txBox="1"/>
          <p:nvPr/>
        </p:nvSpPr>
        <p:spPr>
          <a:xfrm>
            <a:off x="6283601" y="2393791"/>
            <a:ext cx="899605"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Queries</a:t>
            </a:r>
          </a:p>
        </p:txBody>
      </p:sp>
      <p:sp>
        <p:nvSpPr>
          <p:cNvPr id="3" name="Footer Placeholder 2">
            <a:extLst>
              <a:ext uri="{FF2B5EF4-FFF2-40B4-BE49-F238E27FC236}">
                <a16:creationId xmlns:a16="http://schemas.microsoft.com/office/drawing/2014/main" id="{416576C4-31B8-431B-9DFD-60BFED948DBA}"/>
              </a:ext>
            </a:extLst>
          </p:cNvPr>
          <p:cNvSpPr>
            <a:spLocks noGrp="1"/>
          </p:cNvSpPr>
          <p:nvPr>
            <p:ph type="ftr" sz="quarter" idx="11"/>
          </p:nvPr>
        </p:nvSpPr>
        <p:spPr>
          <a:xfrm>
            <a:off x="2465296" y="6577059"/>
            <a:ext cx="4222376" cy="257381"/>
          </a:xfrm>
          <a:prstGeom prst="rect">
            <a:avLst/>
          </a:prstGeom>
        </p:spPr>
        <p:txBody>
          <a:bodyPr/>
          <a:lstStyle/>
          <a:p>
            <a:pPr defTabSz="457189"/>
            <a:r>
              <a:rPr lang="en-US">
                <a:solidFill>
                  <a:prstClr val="black"/>
                </a:solidFill>
                <a:latin typeface="Calibri"/>
                <a:cs typeface="+mn-cs"/>
              </a:rPr>
              <a:t>Echihabi, Zoumpatianos, Palpanas - VLDB 2021</a:t>
            </a:r>
            <a:endParaRPr lang="en-US" dirty="0">
              <a:solidFill>
                <a:prstClr val="black"/>
              </a:solidFill>
              <a:latin typeface="Calibri"/>
              <a:cs typeface="+mn-cs"/>
            </a:endParaRPr>
          </a:p>
        </p:txBody>
      </p:sp>
      <p:sp>
        <p:nvSpPr>
          <p:cNvPr id="5" name="Slide Number Placeholder 4"/>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42</a:t>
            </a:fld>
            <a:endParaRPr lang="en-US">
              <a:solidFill>
                <a:prstClr val="black">
                  <a:tint val="75000"/>
                </a:prstClr>
              </a:solidFill>
            </a:endParaRPr>
          </a:p>
        </p:txBody>
      </p:sp>
      <p:grpSp>
        <p:nvGrpSpPr>
          <p:cNvPr id="26" name="Group 25"/>
          <p:cNvGrpSpPr/>
          <p:nvPr/>
        </p:nvGrpSpPr>
        <p:grpSpPr>
          <a:xfrm>
            <a:off x="2379266" y="4829671"/>
            <a:ext cx="4725771" cy="1512887"/>
            <a:chOff x="2379266" y="4830028"/>
            <a:chExt cx="4725770" cy="1206396"/>
          </a:xfrm>
        </p:grpSpPr>
        <p:cxnSp>
          <p:nvCxnSpPr>
            <p:cNvPr id="27" name="Straight Arrow Connector 26"/>
            <p:cNvCxnSpPr>
              <a:stCxn id="31" idx="1"/>
            </p:cNvCxnSpPr>
            <p:nvPr/>
          </p:nvCxnSpPr>
          <p:spPr>
            <a:xfrm flipH="1" flipV="1">
              <a:off x="2379266" y="4831637"/>
              <a:ext cx="957321" cy="7559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1" idx="3"/>
            </p:cNvCxnSpPr>
            <p:nvPr/>
          </p:nvCxnSpPr>
          <p:spPr>
            <a:xfrm flipV="1">
              <a:off x="6138344" y="4830028"/>
              <a:ext cx="966692" cy="757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3336587" y="5138657"/>
              <a:ext cx="2801757" cy="897767"/>
              <a:chOff x="3336587" y="5138657"/>
              <a:chExt cx="2801757" cy="897767"/>
            </a:xfrm>
          </p:grpSpPr>
          <p:sp>
            <p:nvSpPr>
              <p:cNvPr id="31" name="Rounded Rectangle 30"/>
              <p:cNvSpPr/>
              <p:nvPr/>
            </p:nvSpPr>
            <p:spPr>
              <a:xfrm>
                <a:off x="3336587" y="5138657"/>
                <a:ext cx="2801757" cy="89776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32" name="TextBox 31"/>
              <p:cNvSpPr txBox="1"/>
              <p:nvPr/>
            </p:nvSpPr>
            <p:spPr>
              <a:xfrm>
                <a:off x="3404683" y="5401276"/>
                <a:ext cx="2683213" cy="343595"/>
              </a:xfrm>
              <a:prstGeom prst="rect">
                <a:avLst/>
              </a:prstGeom>
              <a:noFill/>
            </p:spPr>
            <p:txBody>
              <a:bodyPr wrap="square" rtlCol="0">
                <a:spAutoFit/>
              </a:bodyPr>
              <a:lstStyle/>
              <a:p>
                <a:pPr defTabSz="457189">
                  <a:defRPr/>
                </a:pPr>
                <a:r>
                  <a:rPr lang="en-US" sz="2200" i="1" dirty="0">
                    <a:solidFill>
                      <a:prstClr val="white"/>
                    </a:solidFill>
                    <a:latin typeface="Gill Sans"/>
                    <a:cs typeface="Gill Sans"/>
                  </a:rPr>
                  <a:t>these times are big!</a:t>
                </a:r>
              </a:p>
            </p:txBody>
          </p:sp>
        </p:grpSp>
      </p:grpSp>
      <p:sp>
        <p:nvSpPr>
          <p:cNvPr id="35" name="Title 1">
            <a:extLst>
              <a:ext uri="{FF2B5EF4-FFF2-40B4-BE49-F238E27FC236}">
                <a16:creationId xmlns:a16="http://schemas.microsoft.com/office/drawing/2014/main" id="{13D7401C-935F-48AA-96EA-DB082C46CAA2}"/>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3935490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40" name="Picture 39"/>
          <p:cNvPicPr>
            <a:picLocks noChangeAspect="1"/>
          </p:cNvPicPr>
          <p:nvPr/>
        </p:nvPicPr>
        <p:blipFill>
          <a:blip r:embed="rId2"/>
          <a:stretch>
            <a:fillRect/>
          </a:stretch>
        </p:blipFill>
        <p:spPr>
          <a:xfrm>
            <a:off x="7141114" y="1447547"/>
            <a:ext cx="2031139" cy="2870868"/>
          </a:xfrm>
          <a:prstGeom prst="rect">
            <a:avLst/>
          </a:prstGeom>
        </p:spPr>
      </p:pic>
      <p:sp>
        <p:nvSpPr>
          <p:cNvPr id="23" name="Right Arrow 22"/>
          <p:cNvSpPr/>
          <p:nvPr/>
        </p:nvSpPr>
        <p:spPr>
          <a:xfrm>
            <a:off x="5637579" y="3177185"/>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sp>
        <p:nvSpPr>
          <p:cNvPr id="13" name="TextBox 12"/>
          <p:cNvSpPr txBox="1"/>
          <p:nvPr/>
        </p:nvSpPr>
        <p:spPr>
          <a:xfrm>
            <a:off x="5280901" y="4398780"/>
            <a:ext cx="3648277"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query answering </a:t>
            </a:r>
            <a:r>
              <a:rPr lang="en-US" sz="2200" dirty="0">
                <a:solidFill>
                  <a:prstClr val="black"/>
                </a:solidFill>
                <a:latin typeface="Gill Sans"/>
                <a:cs typeface="Gill Sans"/>
              </a:rPr>
              <a:t>time</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sp>
        <p:nvSpPr>
          <p:cNvPr id="38" name="TextBox 37"/>
          <p:cNvSpPr txBox="1"/>
          <p:nvPr/>
        </p:nvSpPr>
        <p:spPr>
          <a:xfrm>
            <a:off x="6283602" y="3269295"/>
            <a:ext cx="968791"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Answers</a:t>
            </a:r>
          </a:p>
        </p:txBody>
      </p:sp>
      <p:sp>
        <p:nvSpPr>
          <p:cNvPr id="59" name="Left Brace 58"/>
          <p:cNvSpPr/>
          <p:nvPr/>
        </p:nvSpPr>
        <p:spPr>
          <a:xfrm rot="5400000" flipH="1">
            <a:off x="6682963" y="2257443"/>
            <a:ext cx="262168" cy="4205863"/>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cxnSp>
        <p:nvCxnSpPr>
          <p:cNvPr id="75" name="Straight Arrow Connector 74"/>
          <p:cNvCxnSpPr>
            <a:cxnSpLocks/>
            <a:endCxn id="11" idx="2"/>
          </p:cNvCxnSpPr>
          <p:nvPr/>
        </p:nvCxnSpPr>
        <p:spPr>
          <a:xfrm flipH="1" flipV="1">
            <a:off x="2379267" y="4831684"/>
            <a:ext cx="1193670" cy="6474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cxnSpLocks/>
            <a:endCxn id="13" idx="2"/>
          </p:cNvCxnSpPr>
          <p:nvPr/>
        </p:nvCxnSpPr>
        <p:spPr>
          <a:xfrm flipV="1">
            <a:off x="5868031" y="4829667"/>
            <a:ext cx="1237009" cy="6474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2528044" y="5479164"/>
            <a:ext cx="4431499" cy="985395"/>
            <a:chOff x="2528043" y="5138650"/>
            <a:chExt cx="4431498" cy="1201644"/>
          </a:xfrm>
        </p:grpSpPr>
        <p:sp>
          <p:nvSpPr>
            <p:cNvPr id="85" name="Rounded Rectangle 84"/>
            <p:cNvSpPr/>
            <p:nvPr/>
          </p:nvSpPr>
          <p:spPr>
            <a:xfrm>
              <a:off x="2528043" y="5138650"/>
              <a:ext cx="4431498" cy="1201644"/>
            </a:xfrm>
            <a:prstGeom prst="roundRect">
              <a:avLst/>
            </a:prstGeom>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94" name="TextBox 93"/>
            <p:cNvSpPr txBox="1"/>
            <p:nvPr/>
          </p:nvSpPr>
          <p:spPr>
            <a:xfrm>
              <a:off x="2638306" y="5263555"/>
              <a:ext cx="4220007" cy="938298"/>
            </a:xfrm>
            <a:prstGeom prst="rect">
              <a:avLst/>
            </a:prstGeom>
            <a:noFill/>
          </p:spPr>
          <p:txBody>
            <a:bodyPr wrap="square" rtlCol="0">
              <a:spAutoFit/>
            </a:bodyPr>
            <a:lstStyle/>
            <a:p>
              <a:pPr algn="ctr" defTabSz="457189">
                <a:defRPr/>
              </a:pPr>
              <a:r>
                <a:rPr lang="en-US" sz="2200" b="1" i="1" dirty="0">
                  <a:solidFill>
                    <a:prstClr val="white"/>
                  </a:solidFill>
                  <a:latin typeface="Gill Sans"/>
                  <a:cs typeface="Gill Sans"/>
                </a:rPr>
                <a:t>we need solutions </a:t>
              </a:r>
            </a:p>
            <a:p>
              <a:pPr algn="ctr" defTabSz="457189">
                <a:defRPr/>
              </a:pPr>
              <a:r>
                <a:rPr lang="en-US" sz="2200" b="1" i="1" dirty="0">
                  <a:solidFill>
                    <a:prstClr val="white"/>
                  </a:solidFill>
                  <a:latin typeface="Gill Sans"/>
                  <a:cs typeface="Gill Sans"/>
                </a:rPr>
                <a:t>for both problems!</a:t>
              </a:r>
            </a:p>
          </p:txBody>
        </p:sp>
      </p:grpSp>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29" name="Right Arrow 28"/>
          <p:cNvSpPr/>
          <p:nvPr/>
        </p:nvSpPr>
        <p:spPr>
          <a:xfrm flipH="1">
            <a:off x="5557633" y="2316961"/>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6" name="TextBox 35"/>
          <p:cNvSpPr txBox="1"/>
          <p:nvPr/>
        </p:nvSpPr>
        <p:spPr>
          <a:xfrm>
            <a:off x="6283601" y="2393791"/>
            <a:ext cx="899605"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Queries</a:t>
            </a:r>
          </a:p>
        </p:txBody>
      </p:sp>
      <p:sp>
        <p:nvSpPr>
          <p:cNvPr id="8" name="Footer Placeholder 7">
            <a:extLst>
              <a:ext uri="{FF2B5EF4-FFF2-40B4-BE49-F238E27FC236}">
                <a16:creationId xmlns:a16="http://schemas.microsoft.com/office/drawing/2014/main" id="{480BC844-61CF-4014-A29E-39574A1671D1}"/>
              </a:ext>
            </a:extLst>
          </p:cNvPr>
          <p:cNvSpPr>
            <a:spLocks noGrp="1"/>
          </p:cNvSpPr>
          <p:nvPr>
            <p:ph type="ftr" sz="quarter" idx="11"/>
          </p:nvPr>
        </p:nvSpPr>
        <p:spPr>
          <a:xfrm>
            <a:off x="2465296" y="6577059"/>
            <a:ext cx="4222376" cy="257381"/>
          </a:xfrm>
          <a:prstGeom prst="rect">
            <a:avLst/>
          </a:prstGeom>
        </p:spPr>
        <p:txBody>
          <a:bodyPr/>
          <a:lstStyle/>
          <a:p>
            <a:pPr defTabSz="457189"/>
            <a:r>
              <a:rPr lang="en-US">
                <a:solidFill>
                  <a:prstClr val="black"/>
                </a:solidFill>
                <a:latin typeface="Calibri"/>
                <a:cs typeface="+mn-cs"/>
              </a:rPr>
              <a:t>Echihabi, Zoumpatianos, Palpanas - VLDB 2021</a:t>
            </a:r>
            <a:endParaRPr lang="en-US" dirty="0">
              <a:solidFill>
                <a:prstClr val="black"/>
              </a:solidFill>
              <a:latin typeface="Calibri"/>
              <a:cs typeface="+mn-cs"/>
            </a:endParaRPr>
          </a:p>
        </p:txBody>
      </p:sp>
      <p:sp>
        <p:nvSpPr>
          <p:cNvPr id="5" name="Slide Number Placeholder 4"/>
          <p:cNvSpPr>
            <a:spLocks noGrp="1"/>
          </p:cNvSpPr>
          <p:nvPr>
            <p:ph type="sldNum" sz="quarter" idx="12"/>
          </p:nvPr>
        </p:nvSpPr>
        <p:spPr>
          <a:xfrm>
            <a:off x="-119619" y="-38145"/>
            <a:ext cx="762000" cy="365760"/>
          </a:xfrm>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43</a:t>
            </a:fld>
            <a:endParaRPr lang="en-US">
              <a:solidFill>
                <a:prstClr val="black">
                  <a:tint val="75000"/>
                </a:prstClr>
              </a:solidFill>
            </a:endParaRPr>
          </a:p>
        </p:txBody>
      </p:sp>
      <p:sp>
        <p:nvSpPr>
          <p:cNvPr id="35" name="Title 1">
            <a:extLst>
              <a:ext uri="{FF2B5EF4-FFF2-40B4-BE49-F238E27FC236}">
                <a16:creationId xmlns:a16="http://schemas.microsoft.com/office/drawing/2014/main" id="{0313E438-95C3-4156-9354-9292026A5887}"/>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296047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3315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endParaRPr lang="en-US" dirty="0"/>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8884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1" name="AutoShape 429"/>
          <p:cNvSpPr>
            <a:spLocks noChangeArrowheads="1"/>
          </p:cNvSpPr>
          <p:nvPr/>
        </p:nvSpPr>
        <p:spPr bwMode="auto">
          <a:xfrm flipH="1">
            <a:off x="5272091" y="4103688"/>
            <a:ext cx="2625725"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20" name="AutoShape 428"/>
          <p:cNvSpPr>
            <a:spLocks noChangeArrowheads="1"/>
          </p:cNvSpPr>
          <p:nvPr/>
        </p:nvSpPr>
        <p:spPr bwMode="auto">
          <a:xfrm flipH="1">
            <a:off x="2679702" y="4103688"/>
            <a:ext cx="2597151"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00" name="AutoShape 408"/>
          <p:cNvSpPr>
            <a:spLocks noChangeArrowheads="1"/>
          </p:cNvSpPr>
          <p:nvPr/>
        </p:nvSpPr>
        <p:spPr bwMode="auto">
          <a:xfrm flipH="1">
            <a:off x="2" y="4103688"/>
            <a:ext cx="2520951"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18" name="Rectangle 426"/>
          <p:cNvSpPr>
            <a:spLocks noChangeArrowheads="1"/>
          </p:cNvSpPr>
          <p:nvPr/>
        </p:nvSpPr>
        <p:spPr bwMode="auto">
          <a:xfrm>
            <a:off x="5324477" y="3"/>
            <a:ext cx="1304925"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17" name="Rectangle 425"/>
          <p:cNvSpPr>
            <a:spLocks noChangeArrowheads="1"/>
          </p:cNvSpPr>
          <p:nvPr/>
        </p:nvSpPr>
        <p:spPr bwMode="auto">
          <a:xfrm>
            <a:off x="2667001" y="3"/>
            <a:ext cx="130810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93" name="Rectangle 401"/>
          <p:cNvSpPr>
            <a:spLocks noChangeArrowheads="1"/>
          </p:cNvSpPr>
          <p:nvPr/>
        </p:nvSpPr>
        <p:spPr bwMode="auto">
          <a:xfrm>
            <a:off x="2" y="3"/>
            <a:ext cx="1250951"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463" name="Freeform 5"/>
          <p:cNvSpPr>
            <a:spLocks noChangeAspect="1"/>
          </p:cNvSpPr>
          <p:nvPr/>
        </p:nvSpPr>
        <p:spPr bwMode="auto">
          <a:xfrm>
            <a:off x="125416" y="674691"/>
            <a:ext cx="1081087" cy="338137"/>
          </a:xfrm>
          <a:custGeom>
            <a:avLst/>
            <a:gdLst>
              <a:gd name="T0" fmla="*/ 2147483647 w 5896"/>
              <a:gd name="T1" fmla="*/ 2147483647 h 1201"/>
              <a:gd name="T2" fmla="*/ 2147483647 w 5896"/>
              <a:gd name="T3" fmla="*/ 2147483647 h 1201"/>
              <a:gd name="T4" fmla="*/ 2147483647 w 5896"/>
              <a:gd name="T5" fmla="*/ 2147483647 h 1201"/>
              <a:gd name="T6" fmla="*/ 2147483647 w 5896"/>
              <a:gd name="T7" fmla="*/ 2147483647 h 1201"/>
              <a:gd name="T8" fmla="*/ 2147483647 w 5896"/>
              <a:gd name="T9" fmla="*/ 2147483647 h 1201"/>
              <a:gd name="T10" fmla="*/ 2147483647 w 5896"/>
              <a:gd name="T11" fmla="*/ 2147483647 h 1201"/>
              <a:gd name="T12" fmla="*/ 2147483647 w 5896"/>
              <a:gd name="T13" fmla="*/ 2147483647 h 1201"/>
              <a:gd name="T14" fmla="*/ 2147483647 w 5896"/>
              <a:gd name="T15" fmla="*/ 2147483647 h 1201"/>
              <a:gd name="T16" fmla="*/ 2147483647 w 5896"/>
              <a:gd name="T17" fmla="*/ 2147483647 h 1201"/>
              <a:gd name="T18" fmla="*/ 2147483647 w 5896"/>
              <a:gd name="T19" fmla="*/ 2147483647 h 1201"/>
              <a:gd name="T20" fmla="*/ 2147483647 w 5896"/>
              <a:gd name="T21" fmla="*/ 2147483647 h 1201"/>
              <a:gd name="T22" fmla="*/ 2147483647 w 5896"/>
              <a:gd name="T23" fmla="*/ 2147483647 h 1201"/>
              <a:gd name="T24" fmla="*/ 2147483647 w 5896"/>
              <a:gd name="T25" fmla="*/ 2147483647 h 1201"/>
              <a:gd name="T26" fmla="*/ 2147483647 w 5896"/>
              <a:gd name="T27" fmla="*/ 2147483647 h 1201"/>
              <a:gd name="T28" fmla="*/ 2147483647 w 5896"/>
              <a:gd name="T29" fmla="*/ 2147483647 h 1201"/>
              <a:gd name="T30" fmla="*/ 2147483647 w 5896"/>
              <a:gd name="T31" fmla="*/ 2147483647 h 1201"/>
              <a:gd name="T32" fmla="*/ 2147483647 w 5896"/>
              <a:gd name="T33" fmla="*/ 2147483647 h 1201"/>
              <a:gd name="T34" fmla="*/ 2147483647 w 5896"/>
              <a:gd name="T35" fmla="*/ 2147483647 h 1201"/>
              <a:gd name="T36" fmla="*/ 2147483647 w 5896"/>
              <a:gd name="T37" fmla="*/ 2147483647 h 1201"/>
              <a:gd name="T38" fmla="*/ 2147483647 w 5896"/>
              <a:gd name="T39" fmla="*/ 2147483647 h 1201"/>
              <a:gd name="T40" fmla="*/ 2147483647 w 5896"/>
              <a:gd name="T41" fmla="*/ 2147483647 h 1201"/>
              <a:gd name="T42" fmla="*/ 2147483647 w 5896"/>
              <a:gd name="T43" fmla="*/ 2147483647 h 1201"/>
              <a:gd name="T44" fmla="*/ 2147483647 w 5896"/>
              <a:gd name="T45" fmla="*/ 2147483647 h 1201"/>
              <a:gd name="T46" fmla="*/ 2147483647 w 5896"/>
              <a:gd name="T47" fmla="*/ 2147483647 h 1201"/>
              <a:gd name="T48" fmla="*/ 2147483647 w 5896"/>
              <a:gd name="T49" fmla="*/ 2147483647 h 1201"/>
              <a:gd name="T50" fmla="*/ 2147483647 w 5896"/>
              <a:gd name="T51" fmla="*/ 2147483647 h 1201"/>
              <a:gd name="T52" fmla="*/ 2147483647 w 5896"/>
              <a:gd name="T53" fmla="*/ 2147483647 h 1201"/>
              <a:gd name="T54" fmla="*/ 2147483647 w 5896"/>
              <a:gd name="T55" fmla="*/ 2147483647 h 1201"/>
              <a:gd name="T56" fmla="*/ 2147483647 w 5896"/>
              <a:gd name="T57" fmla="*/ 2147483647 h 1201"/>
              <a:gd name="T58" fmla="*/ 2147483647 w 5896"/>
              <a:gd name="T59" fmla="*/ 2147483647 h 1201"/>
              <a:gd name="T60" fmla="*/ 2147483647 w 5896"/>
              <a:gd name="T61" fmla="*/ 2147483647 h 1201"/>
              <a:gd name="T62" fmla="*/ 2147483647 w 5896"/>
              <a:gd name="T63" fmla="*/ 2147483647 h 1201"/>
              <a:gd name="T64" fmla="*/ 2147483647 w 5896"/>
              <a:gd name="T65" fmla="*/ 2147483647 h 1201"/>
              <a:gd name="T66" fmla="*/ 2147483647 w 5896"/>
              <a:gd name="T67" fmla="*/ 2147483647 h 1201"/>
              <a:gd name="T68" fmla="*/ 2147483647 w 5896"/>
              <a:gd name="T69" fmla="*/ 2147483647 h 1201"/>
              <a:gd name="T70" fmla="*/ 2147483647 w 5896"/>
              <a:gd name="T71" fmla="*/ 2147483647 h 1201"/>
              <a:gd name="T72" fmla="*/ 2147483647 w 5896"/>
              <a:gd name="T73" fmla="*/ 0 h 1201"/>
              <a:gd name="T74" fmla="*/ 2147483647 w 5896"/>
              <a:gd name="T75" fmla="*/ 2147483647 h 1201"/>
              <a:gd name="T76" fmla="*/ 2147483647 w 5896"/>
              <a:gd name="T77" fmla="*/ 2147483647 h 1201"/>
              <a:gd name="T78" fmla="*/ 2147483647 w 5896"/>
              <a:gd name="T79" fmla="*/ 2147483647 h 1201"/>
              <a:gd name="T80" fmla="*/ 2147483647 w 5896"/>
              <a:gd name="T81" fmla="*/ 2147483647 h 1201"/>
              <a:gd name="T82" fmla="*/ 2147483647 w 5896"/>
              <a:gd name="T83" fmla="*/ 2147483647 h 1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201">
                <a:moveTo>
                  <a:pt x="0" y="855"/>
                </a:moveTo>
                <a:lnTo>
                  <a:pt x="45" y="930"/>
                </a:lnTo>
                <a:lnTo>
                  <a:pt x="90" y="990"/>
                </a:lnTo>
                <a:lnTo>
                  <a:pt x="135" y="1035"/>
                </a:lnTo>
                <a:lnTo>
                  <a:pt x="180" y="1096"/>
                </a:lnTo>
                <a:lnTo>
                  <a:pt x="240" y="1126"/>
                </a:lnTo>
                <a:lnTo>
                  <a:pt x="285" y="1156"/>
                </a:lnTo>
                <a:lnTo>
                  <a:pt x="330" y="1186"/>
                </a:lnTo>
                <a:lnTo>
                  <a:pt x="375" y="1201"/>
                </a:lnTo>
                <a:lnTo>
                  <a:pt x="420" y="1201"/>
                </a:lnTo>
                <a:lnTo>
                  <a:pt x="465" y="1201"/>
                </a:lnTo>
                <a:lnTo>
                  <a:pt x="510" y="1186"/>
                </a:lnTo>
                <a:lnTo>
                  <a:pt x="555" y="1171"/>
                </a:lnTo>
                <a:lnTo>
                  <a:pt x="600" y="1141"/>
                </a:lnTo>
                <a:lnTo>
                  <a:pt x="645" y="1126"/>
                </a:lnTo>
                <a:lnTo>
                  <a:pt x="690" y="1081"/>
                </a:lnTo>
                <a:lnTo>
                  <a:pt x="750" y="1050"/>
                </a:lnTo>
                <a:lnTo>
                  <a:pt x="795" y="1005"/>
                </a:lnTo>
                <a:lnTo>
                  <a:pt x="840" y="960"/>
                </a:lnTo>
                <a:lnTo>
                  <a:pt x="885" y="930"/>
                </a:lnTo>
                <a:lnTo>
                  <a:pt x="930" y="885"/>
                </a:lnTo>
                <a:lnTo>
                  <a:pt x="975" y="840"/>
                </a:lnTo>
                <a:lnTo>
                  <a:pt x="1020" y="810"/>
                </a:lnTo>
                <a:lnTo>
                  <a:pt x="1065" y="780"/>
                </a:lnTo>
                <a:lnTo>
                  <a:pt x="1110" y="750"/>
                </a:lnTo>
                <a:lnTo>
                  <a:pt x="1155" y="735"/>
                </a:lnTo>
                <a:lnTo>
                  <a:pt x="1215" y="705"/>
                </a:lnTo>
                <a:lnTo>
                  <a:pt x="1260" y="690"/>
                </a:lnTo>
                <a:lnTo>
                  <a:pt x="1305" y="690"/>
                </a:lnTo>
                <a:lnTo>
                  <a:pt x="1350" y="675"/>
                </a:lnTo>
                <a:lnTo>
                  <a:pt x="1395" y="675"/>
                </a:lnTo>
                <a:lnTo>
                  <a:pt x="1440" y="675"/>
                </a:lnTo>
                <a:lnTo>
                  <a:pt x="1485" y="675"/>
                </a:lnTo>
                <a:lnTo>
                  <a:pt x="1530" y="675"/>
                </a:lnTo>
                <a:lnTo>
                  <a:pt x="1575" y="675"/>
                </a:lnTo>
                <a:lnTo>
                  <a:pt x="1620" y="675"/>
                </a:lnTo>
                <a:lnTo>
                  <a:pt x="1665" y="675"/>
                </a:lnTo>
                <a:lnTo>
                  <a:pt x="1725" y="675"/>
                </a:lnTo>
                <a:lnTo>
                  <a:pt x="1770" y="675"/>
                </a:lnTo>
                <a:lnTo>
                  <a:pt x="1815" y="675"/>
                </a:lnTo>
                <a:lnTo>
                  <a:pt x="1860" y="660"/>
                </a:lnTo>
                <a:lnTo>
                  <a:pt x="1905" y="660"/>
                </a:lnTo>
                <a:lnTo>
                  <a:pt x="1950" y="645"/>
                </a:lnTo>
                <a:lnTo>
                  <a:pt x="1995" y="630"/>
                </a:lnTo>
                <a:lnTo>
                  <a:pt x="2040" y="600"/>
                </a:lnTo>
                <a:lnTo>
                  <a:pt x="2085" y="585"/>
                </a:lnTo>
                <a:lnTo>
                  <a:pt x="2130" y="570"/>
                </a:lnTo>
                <a:lnTo>
                  <a:pt x="2175" y="540"/>
                </a:lnTo>
                <a:lnTo>
                  <a:pt x="2235" y="525"/>
                </a:lnTo>
                <a:lnTo>
                  <a:pt x="2280" y="495"/>
                </a:lnTo>
                <a:lnTo>
                  <a:pt x="2325" y="480"/>
                </a:lnTo>
                <a:lnTo>
                  <a:pt x="2370" y="465"/>
                </a:lnTo>
                <a:lnTo>
                  <a:pt x="2415" y="450"/>
                </a:lnTo>
                <a:lnTo>
                  <a:pt x="2460" y="435"/>
                </a:lnTo>
                <a:lnTo>
                  <a:pt x="2505" y="420"/>
                </a:lnTo>
                <a:lnTo>
                  <a:pt x="2550" y="405"/>
                </a:lnTo>
                <a:lnTo>
                  <a:pt x="2595" y="405"/>
                </a:lnTo>
                <a:lnTo>
                  <a:pt x="2640" y="405"/>
                </a:lnTo>
                <a:lnTo>
                  <a:pt x="2685" y="405"/>
                </a:lnTo>
                <a:lnTo>
                  <a:pt x="2745" y="420"/>
                </a:lnTo>
                <a:lnTo>
                  <a:pt x="2790" y="435"/>
                </a:lnTo>
                <a:lnTo>
                  <a:pt x="2836" y="450"/>
                </a:lnTo>
                <a:lnTo>
                  <a:pt x="2881" y="465"/>
                </a:lnTo>
                <a:lnTo>
                  <a:pt x="2926" y="480"/>
                </a:lnTo>
                <a:lnTo>
                  <a:pt x="2971" y="495"/>
                </a:lnTo>
                <a:lnTo>
                  <a:pt x="3016" y="510"/>
                </a:lnTo>
                <a:lnTo>
                  <a:pt x="3061" y="540"/>
                </a:lnTo>
                <a:lnTo>
                  <a:pt x="3106" y="555"/>
                </a:lnTo>
                <a:lnTo>
                  <a:pt x="3151" y="570"/>
                </a:lnTo>
                <a:lnTo>
                  <a:pt x="3211" y="585"/>
                </a:lnTo>
                <a:lnTo>
                  <a:pt x="3256" y="585"/>
                </a:lnTo>
                <a:lnTo>
                  <a:pt x="3301" y="600"/>
                </a:lnTo>
                <a:lnTo>
                  <a:pt x="3346" y="600"/>
                </a:lnTo>
                <a:lnTo>
                  <a:pt x="3391" y="600"/>
                </a:lnTo>
                <a:lnTo>
                  <a:pt x="3436" y="600"/>
                </a:lnTo>
                <a:lnTo>
                  <a:pt x="3481" y="585"/>
                </a:lnTo>
                <a:lnTo>
                  <a:pt x="3526" y="585"/>
                </a:lnTo>
                <a:lnTo>
                  <a:pt x="3571" y="570"/>
                </a:lnTo>
                <a:lnTo>
                  <a:pt x="3616" y="555"/>
                </a:lnTo>
                <a:lnTo>
                  <a:pt x="3661" y="525"/>
                </a:lnTo>
                <a:lnTo>
                  <a:pt x="3721" y="510"/>
                </a:lnTo>
                <a:lnTo>
                  <a:pt x="3766" y="480"/>
                </a:lnTo>
                <a:lnTo>
                  <a:pt x="3811" y="465"/>
                </a:lnTo>
                <a:lnTo>
                  <a:pt x="3856" y="435"/>
                </a:lnTo>
                <a:lnTo>
                  <a:pt x="3901" y="405"/>
                </a:lnTo>
                <a:lnTo>
                  <a:pt x="3946" y="390"/>
                </a:lnTo>
                <a:lnTo>
                  <a:pt x="3991" y="360"/>
                </a:lnTo>
                <a:lnTo>
                  <a:pt x="4036" y="330"/>
                </a:lnTo>
                <a:lnTo>
                  <a:pt x="4081" y="315"/>
                </a:lnTo>
                <a:lnTo>
                  <a:pt x="4126" y="300"/>
                </a:lnTo>
                <a:lnTo>
                  <a:pt x="4171" y="270"/>
                </a:lnTo>
                <a:lnTo>
                  <a:pt x="4231" y="255"/>
                </a:lnTo>
                <a:lnTo>
                  <a:pt x="4276" y="240"/>
                </a:lnTo>
                <a:lnTo>
                  <a:pt x="4321" y="225"/>
                </a:lnTo>
                <a:lnTo>
                  <a:pt x="4366" y="210"/>
                </a:lnTo>
                <a:lnTo>
                  <a:pt x="4411" y="195"/>
                </a:lnTo>
                <a:lnTo>
                  <a:pt x="4456" y="180"/>
                </a:lnTo>
                <a:lnTo>
                  <a:pt x="4501" y="165"/>
                </a:lnTo>
                <a:lnTo>
                  <a:pt x="4546" y="150"/>
                </a:lnTo>
                <a:lnTo>
                  <a:pt x="4591" y="135"/>
                </a:lnTo>
                <a:lnTo>
                  <a:pt x="4636" y="120"/>
                </a:lnTo>
                <a:lnTo>
                  <a:pt x="4681" y="105"/>
                </a:lnTo>
                <a:lnTo>
                  <a:pt x="4741" y="90"/>
                </a:lnTo>
                <a:lnTo>
                  <a:pt x="4786" y="75"/>
                </a:lnTo>
                <a:lnTo>
                  <a:pt x="4831" y="60"/>
                </a:lnTo>
                <a:lnTo>
                  <a:pt x="4876" y="45"/>
                </a:lnTo>
                <a:lnTo>
                  <a:pt x="4921" y="30"/>
                </a:lnTo>
                <a:lnTo>
                  <a:pt x="4966" y="15"/>
                </a:lnTo>
                <a:lnTo>
                  <a:pt x="5011" y="0"/>
                </a:lnTo>
                <a:lnTo>
                  <a:pt x="5056" y="0"/>
                </a:lnTo>
                <a:lnTo>
                  <a:pt x="5101" y="0"/>
                </a:lnTo>
                <a:lnTo>
                  <a:pt x="5146" y="0"/>
                </a:lnTo>
                <a:lnTo>
                  <a:pt x="5191" y="15"/>
                </a:lnTo>
                <a:lnTo>
                  <a:pt x="5251" y="30"/>
                </a:lnTo>
                <a:lnTo>
                  <a:pt x="5296" y="45"/>
                </a:lnTo>
                <a:lnTo>
                  <a:pt x="5341" y="75"/>
                </a:lnTo>
                <a:lnTo>
                  <a:pt x="5386" y="105"/>
                </a:lnTo>
                <a:lnTo>
                  <a:pt x="5431" y="150"/>
                </a:lnTo>
                <a:lnTo>
                  <a:pt x="5476" y="195"/>
                </a:lnTo>
                <a:lnTo>
                  <a:pt x="5521" y="240"/>
                </a:lnTo>
                <a:lnTo>
                  <a:pt x="5566" y="300"/>
                </a:lnTo>
                <a:lnTo>
                  <a:pt x="5611" y="360"/>
                </a:lnTo>
                <a:lnTo>
                  <a:pt x="5656" y="435"/>
                </a:lnTo>
                <a:lnTo>
                  <a:pt x="5716" y="495"/>
                </a:lnTo>
                <a:lnTo>
                  <a:pt x="5761" y="570"/>
                </a:lnTo>
                <a:lnTo>
                  <a:pt x="5806" y="645"/>
                </a:lnTo>
                <a:lnTo>
                  <a:pt x="5851" y="720"/>
                </a:lnTo>
                <a:lnTo>
                  <a:pt x="5896" y="795"/>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4" name="Freeform 6"/>
          <p:cNvSpPr>
            <a:spLocks noChangeAspect="1"/>
          </p:cNvSpPr>
          <p:nvPr/>
        </p:nvSpPr>
        <p:spPr bwMode="auto">
          <a:xfrm>
            <a:off x="122239" y="1270000"/>
            <a:ext cx="1079500" cy="127000"/>
          </a:xfrm>
          <a:custGeom>
            <a:avLst/>
            <a:gdLst>
              <a:gd name="T0" fmla="*/ 2147483647 w 5896"/>
              <a:gd name="T1" fmla="*/ 25413228 h 4186"/>
              <a:gd name="T2" fmla="*/ 2147483647 w 5896"/>
              <a:gd name="T3" fmla="*/ 25413228 h 4186"/>
              <a:gd name="T4" fmla="*/ 2147483647 w 5896"/>
              <a:gd name="T5" fmla="*/ 25413228 h 4186"/>
              <a:gd name="T6" fmla="*/ 2147483647 w 5896"/>
              <a:gd name="T7" fmla="*/ 25413228 h 4186"/>
              <a:gd name="T8" fmla="*/ 2147483647 w 5896"/>
              <a:gd name="T9" fmla="*/ 25413228 h 4186"/>
              <a:gd name="T10" fmla="*/ 2147483647 w 5896"/>
              <a:gd name="T11" fmla="*/ 25413228 h 4186"/>
              <a:gd name="T12" fmla="*/ 2147483647 w 5896"/>
              <a:gd name="T13" fmla="*/ 51691670 h 4186"/>
              <a:gd name="T14" fmla="*/ 2147483647 w 5896"/>
              <a:gd name="T15" fmla="*/ 51691670 h 4186"/>
              <a:gd name="T16" fmla="*/ 2147483647 w 5896"/>
              <a:gd name="T17" fmla="*/ 51691670 h 4186"/>
              <a:gd name="T18" fmla="*/ 2147483647 w 5896"/>
              <a:gd name="T19" fmla="*/ 51691670 h 4186"/>
              <a:gd name="T20" fmla="*/ 2147483647 w 5896"/>
              <a:gd name="T21" fmla="*/ 25413228 h 4186"/>
              <a:gd name="T22" fmla="*/ 2147483647 w 5896"/>
              <a:gd name="T23" fmla="*/ 25413228 h 4186"/>
              <a:gd name="T24" fmla="*/ 2147483647 w 5896"/>
              <a:gd name="T25" fmla="*/ 25413228 h 4186"/>
              <a:gd name="T26" fmla="*/ 2147483647 w 5896"/>
              <a:gd name="T27" fmla="*/ 25413228 h 4186"/>
              <a:gd name="T28" fmla="*/ 2147483647 w 5896"/>
              <a:gd name="T29" fmla="*/ 25413228 h 4186"/>
              <a:gd name="T30" fmla="*/ 2147483647 w 5896"/>
              <a:gd name="T31" fmla="*/ 25413228 h 4186"/>
              <a:gd name="T32" fmla="*/ 2147483647 w 5896"/>
              <a:gd name="T33" fmla="*/ 25413228 h 4186"/>
              <a:gd name="T34" fmla="*/ 2147483647 w 5896"/>
              <a:gd name="T35" fmla="*/ 25413228 h 4186"/>
              <a:gd name="T36" fmla="*/ 2147483647 w 5896"/>
              <a:gd name="T37" fmla="*/ 25413228 h 4186"/>
              <a:gd name="T38" fmla="*/ 2147483647 w 5896"/>
              <a:gd name="T39" fmla="*/ 25413228 h 4186"/>
              <a:gd name="T40" fmla="*/ 2147483647 w 5896"/>
              <a:gd name="T41" fmla="*/ 25413228 h 4186"/>
              <a:gd name="T42" fmla="*/ 2147483647 w 5896"/>
              <a:gd name="T43" fmla="*/ 0 h 4186"/>
              <a:gd name="T44" fmla="*/ 2147483647 w 5896"/>
              <a:gd name="T45" fmla="*/ 0 h 4186"/>
              <a:gd name="T46" fmla="*/ 2147483647 w 5896"/>
              <a:gd name="T47" fmla="*/ 0 h 4186"/>
              <a:gd name="T48" fmla="*/ 2147483647 w 5896"/>
              <a:gd name="T49" fmla="*/ 0 h 4186"/>
              <a:gd name="T50" fmla="*/ 2147483647 w 5896"/>
              <a:gd name="T51" fmla="*/ 0 h 4186"/>
              <a:gd name="T52" fmla="*/ 2147483647 w 5896"/>
              <a:gd name="T53" fmla="*/ 0 h 4186"/>
              <a:gd name="T54" fmla="*/ 2147483647 w 5896"/>
              <a:gd name="T55" fmla="*/ 0 h 4186"/>
              <a:gd name="T56" fmla="*/ 2147483647 w 5896"/>
              <a:gd name="T57" fmla="*/ 0 h 4186"/>
              <a:gd name="T58" fmla="*/ 2147483647 w 5896"/>
              <a:gd name="T59" fmla="*/ 0 h 4186"/>
              <a:gd name="T60" fmla="*/ 2147483647 w 5896"/>
              <a:gd name="T61" fmla="*/ 0 h 4186"/>
              <a:gd name="T62" fmla="*/ 2147483647 w 5896"/>
              <a:gd name="T63" fmla="*/ 0 h 4186"/>
              <a:gd name="T64" fmla="*/ 2147483647 w 5896"/>
              <a:gd name="T65" fmla="*/ 0 h 4186"/>
              <a:gd name="T66" fmla="*/ 2147483647 w 5896"/>
              <a:gd name="T67" fmla="*/ 0 h 4186"/>
              <a:gd name="T68" fmla="*/ 2147483647 w 5896"/>
              <a:gd name="T69" fmla="*/ 0 h 4186"/>
              <a:gd name="T70" fmla="*/ 2147483647 w 5896"/>
              <a:gd name="T71" fmla="*/ 0 h 4186"/>
              <a:gd name="T72" fmla="*/ 2147483647 w 5896"/>
              <a:gd name="T73" fmla="*/ 0 h 4186"/>
              <a:gd name="T74" fmla="*/ 2147483647 w 5896"/>
              <a:gd name="T75" fmla="*/ 0 h 4186"/>
              <a:gd name="T76" fmla="*/ 2147483647 w 5896"/>
              <a:gd name="T77" fmla="*/ 25413228 h 4186"/>
              <a:gd name="T78" fmla="*/ 2147483647 w 5896"/>
              <a:gd name="T79" fmla="*/ 25413228 h 4186"/>
              <a:gd name="T80" fmla="*/ 2147483647 w 5896"/>
              <a:gd name="T81" fmla="*/ 25413228 h 4186"/>
              <a:gd name="T82" fmla="*/ 2147483647 w 5896"/>
              <a:gd name="T83" fmla="*/ 25413228 h 4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186">
                <a:moveTo>
                  <a:pt x="0" y="2715"/>
                </a:moveTo>
                <a:lnTo>
                  <a:pt x="45" y="2820"/>
                </a:lnTo>
                <a:lnTo>
                  <a:pt x="90" y="2910"/>
                </a:lnTo>
                <a:lnTo>
                  <a:pt x="135" y="3000"/>
                </a:lnTo>
                <a:lnTo>
                  <a:pt x="180" y="3090"/>
                </a:lnTo>
                <a:lnTo>
                  <a:pt x="240" y="3180"/>
                </a:lnTo>
                <a:lnTo>
                  <a:pt x="285" y="3270"/>
                </a:lnTo>
                <a:lnTo>
                  <a:pt x="330" y="3360"/>
                </a:lnTo>
                <a:lnTo>
                  <a:pt x="375" y="3435"/>
                </a:lnTo>
                <a:lnTo>
                  <a:pt x="420" y="3510"/>
                </a:lnTo>
                <a:lnTo>
                  <a:pt x="465" y="3585"/>
                </a:lnTo>
                <a:lnTo>
                  <a:pt x="510" y="3660"/>
                </a:lnTo>
                <a:lnTo>
                  <a:pt x="555" y="3720"/>
                </a:lnTo>
                <a:lnTo>
                  <a:pt x="600" y="3780"/>
                </a:lnTo>
                <a:lnTo>
                  <a:pt x="645" y="3840"/>
                </a:lnTo>
                <a:lnTo>
                  <a:pt x="690" y="3900"/>
                </a:lnTo>
                <a:lnTo>
                  <a:pt x="750" y="3946"/>
                </a:lnTo>
                <a:lnTo>
                  <a:pt x="795" y="3991"/>
                </a:lnTo>
                <a:lnTo>
                  <a:pt x="840" y="4036"/>
                </a:lnTo>
                <a:lnTo>
                  <a:pt x="885" y="4081"/>
                </a:lnTo>
                <a:lnTo>
                  <a:pt x="930" y="4111"/>
                </a:lnTo>
                <a:lnTo>
                  <a:pt x="975" y="4126"/>
                </a:lnTo>
                <a:lnTo>
                  <a:pt x="1020" y="4156"/>
                </a:lnTo>
                <a:lnTo>
                  <a:pt x="1065" y="4171"/>
                </a:lnTo>
                <a:lnTo>
                  <a:pt x="1110" y="4186"/>
                </a:lnTo>
                <a:lnTo>
                  <a:pt x="1155" y="4186"/>
                </a:lnTo>
                <a:lnTo>
                  <a:pt x="1215" y="4186"/>
                </a:lnTo>
                <a:lnTo>
                  <a:pt x="1260" y="4186"/>
                </a:lnTo>
                <a:lnTo>
                  <a:pt x="1305" y="4186"/>
                </a:lnTo>
                <a:lnTo>
                  <a:pt x="1350" y="4171"/>
                </a:lnTo>
                <a:lnTo>
                  <a:pt x="1395" y="4141"/>
                </a:lnTo>
                <a:lnTo>
                  <a:pt x="1440" y="4126"/>
                </a:lnTo>
                <a:lnTo>
                  <a:pt x="1485" y="4096"/>
                </a:lnTo>
                <a:lnTo>
                  <a:pt x="1530" y="4066"/>
                </a:lnTo>
                <a:lnTo>
                  <a:pt x="1575" y="4021"/>
                </a:lnTo>
                <a:lnTo>
                  <a:pt x="1620" y="3991"/>
                </a:lnTo>
                <a:lnTo>
                  <a:pt x="1665" y="3931"/>
                </a:lnTo>
                <a:lnTo>
                  <a:pt x="1725" y="3885"/>
                </a:lnTo>
                <a:lnTo>
                  <a:pt x="1770" y="3825"/>
                </a:lnTo>
                <a:lnTo>
                  <a:pt x="1815" y="3765"/>
                </a:lnTo>
                <a:lnTo>
                  <a:pt x="1860" y="3705"/>
                </a:lnTo>
                <a:lnTo>
                  <a:pt x="1905" y="3630"/>
                </a:lnTo>
                <a:lnTo>
                  <a:pt x="1950" y="3570"/>
                </a:lnTo>
                <a:lnTo>
                  <a:pt x="1995" y="3495"/>
                </a:lnTo>
                <a:lnTo>
                  <a:pt x="2040" y="3405"/>
                </a:lnTo>
                <a:lnTo>
                  <a:pt x="2085" y="3330"/>
                </a:lnTo>
                <a:lnTo>
                  <a:pt x="2130" y="3240"/>
                </a:lnTo>
                <a:lnTo>
                  <a:pt x="2175" y="3165"/>
                </a:lnTo>
                <a:lnTo>
                  <a:pt x="2235" y="3075"/>
                </a:lnTo>
                <a:lnTo>
                  <a:pt x="2280" y="2970"/>
                </a:lnTo>
                <a:lnTo>
                  <a:pt x="2325" y="2880"/>
                </a:lnTo>
                <a:lnTo>
                  <a:pt x="2370" y="2790"/>
                </a:lnTo>
                <a:lnTo>
                  <a:pt x="2415" y="2685"/>
                </a:lnTo>
                <a:lnTo>
                  <a:pt x="2460" y="2580"/>
                </a:lnTo>
                <a:lnTo>
                  <a:pt x="2505" y="2490"/>
                </a:lnTo>
                <a:lnTo>
                  <a:pt x="2550" y="2385"/>
                </a:lnTo>
                <a:lnTo>
                  <a:pt x="2595" y="2280"/>
                </a:lnTo>
                <a:lnTo>
                  <a:pt x="2640" y="2175"/>
                </a:lnTo>
                <a:lnTo>
                  <a:pt x="2685" y="2070"/>
                </a:lnTo>
                <a:lnTo>
                  <a:pt x="2745" y="1980"/>
                </a:lnTo>
                <a:lnTo>
                  <a:pt x="2790" y="1875"/>
                </a:lnTo>
                <a:lnTo>
                  <a:pt x="2836" y="1770"/>
                </a:lnTo>
                <a:lnTo>
                  <a:pt x="2881" y="1665"/>
                </a:lnTo>
                <a:lnTo>
                  <a:pt x="2926" y="1575"/>
                </a:lnTo>
                <a:lnTo>
                  <a:pt x="2971" y="1470"/>
                </a:lnTo>
                <a:lnTo>
                  <a:pt x="3016" y="1365"/>
                </a:lnTo>
                <a:lnTo>
                  <a:pt x="3061" y="1275"/>
                </a:lnTo>
                <a:lnTo>
                  <a:pt x="3106" y="1185"/>
                </a:lnTo>
                <a:lnTo>
                  <a:pt x="3151" y="1095"/>
                </a:lnTo>
                <a:lnTo>
                  <a:pt x="3211" y="1005"/>
                </a:lnTo>
                <a:lnTo>
                  <a:pt x="3256" y="915"/>
                </a:lnTo>
                <a:lnTo>
                  <a:pt x="3301" y="825"/>
                </a:lnTo>
                <a:lnTo>
                  <a:pt x="3346" y="750"/>
                </a:lnTo>
                <a:lnTo>
                  <a:pt x="3391" y="675"/>
                </a:lnTo>
                <a:lnTo>
                  <a:pt x="3436" y="600"/>
                </a:lnTo>
                <a:lnTo>
                  <a:pt x="3481" y="525"/>
                </a:lnTo>
                <a:lnTo>
                  <a:pt x="3526" y="465"/>
                </a:lnTo>
                <a:lnTo>
                  <a:pt x="3571" y="405"/>
                </a:lnTo>
                <a:lnTo>
                  <a:pt x="3616" y="345"/>
                </a:lnTo>
                <a:lnTo>
                  <a:pt x="3661" y="285"/>
                </a:lnTo>
                <a:lnTo>
                  <a:pt x="3721" y="240"/>
                </a:lnTo>
                <a:lnTo>
                  <a:pt x="3766" y="195"/>
                </a:lnTo>
                <a:lnTo>
                  <a:pt x="3811" y="150"/>
                </a:lnTo>
                <a:lnTo>
                  <a:pt x="3856" y="105"/>
                </a:lnTo>
                <a:lnTo>
                  <a:pt x="3901" y="75"/>
                </a:lnTo>
                <a:lnTo>
                  <a:pt x="3946" y="60"/>
                </a:lnTo>
                <a:lnTo>
                  <a:pt x="3991" y="30"/>
                </a:lnTo>
                <a:lnTo>
                  <a:pt x="4036" y="15"/>
                </a:lnTo>
                <a:lnTo>
                  <a:pt x="4081" y="0"/>
                </a:lnTo>
                <a:lnTo>
                  <a:pt x="4126" y="0"/>
                </a:lnTo>
                <a:lnTo>
                  <a:pt x="4171" y="0"/>
                </a:lnTo>
                <a:lnTo>
                  <a:pt x="4231" y="0"/>
                </a:lnTo>
                <a:lnTo>
                  <a:pt x="4276" y="0"/>
                </a:lnTo>
                <a:lnTo>
                  <a:pt x="4321" y="15"/>
                </a:lnTo>
                <a:lnTo>
                  <a:pt x="4366" y="45"/>
                </a:lnTo>
                <a:lnTo>
                  <a:pt x="4411" y="60"/>
                </a:lnTo>
                <a:lnTo>
                  <a:pt x="4456" y="90"/>
                </a:lnTo>
                <a:lnTo>
                  <a:pt x="4501" y="120"/>
                </a:lnTo>
                <a:lnTo>
                  <a:pt x="4546" y="165"/>
                </a:lnTo>
                <a:lnTo>
                  <a:pt x="4591" y="195"/>
                </a:lnTo>
                <a:lnTo>
                  <a:pt x="4636" y="255"/>
                </a:lnTo>
                <a:lnTo>
                  <a:pt x="4681" y="300"/>
                </a:lnTo>
                <a:lnTo>
                  <a:pt x="4741" y="360"/>
                </a:lnTo>
                <a:lnTo>
                  <a:pt x="4786" y="420"/>
                </a:lnTo>
                <a:lnTo>
                  <a:pt x="4831" y="480"/>
                </a:lnTo>
                <a:lnTo>
                  <a:pt x="4876" y="555"/>
                </a:lnTo>
                <a:lnTo>
                  <a:pt x="4921" y="615"/>
                </a:lnTo>
                <a:lnTo>
                  <a:pt x="4966" y="690"/>
                </a:lnTo>
                <a:lnTo>
                  <a:pt x="5011" y="780"/>
                </a:lnTo>
                <a:lnTo>
                  <a:pt x="5056" y="855"/>
                </a:lnTo>
                <a:lnTo>
                  <a:pt x="5101" y="945"/>
                </a:lnTo>
                <a:lnTo>
                  <a:pt x="5146" y="1020"/>
                </a:lnTo>
                <a:lnTo>
                  <a:pt x="5191" y="1110"/>
                </a:lnTo>
                <a:lnTo>
                  <a:pt x="5251" y="1215"/>
                </a:lnTo>
                <a:lnTo>
                  <a:pt x="5296" y="1305"/>
                </a:lnTo>
                <a:lnTo>
                  <a:pt x="5341" y="1395"/>
                </a:lnTo>
                <a:lnTo>
                  <a:pt x="5386" y="1500"/>
                </a:lnTo>
                <a:lnTo>
                  <a:pt x="5431" y="1605"/>
                </a:lnTo>
                <a:lnTo>
                  <a:pt x="5476" y="1695"/>
                </a:lnTo>
                <a:lnTo>
                  <a:pt x="5521" y="1800"/>
                </a:lnTo>
                <a:lnTo>
                  <a:pt x="5566" y="1905"/>
                </a:lnTo>
                <a:lnTo>
                  <a:pt x="5611" y="2010"/>
                </a:lnTo>
                <a:lnTo>
                  <a:pt x="5656" y="2115"/>
                </a:lnTo>
                <a:lnTo>
                  <a:pt x="5716" y="2205"/>
                </a:lnTo>
                <a:lnTo>
                  <a:pt x="5761" y="2310"/>
                </a:lnTo>
                <a:lnTo>
                  <a:pt x="5806" y="2415"/>
                </a:lnTo>
                <a:lnTo>
                  <a:pt x="5851" y="2520"/>
                </a:lnTo>
                <a:lnTo>
                  <a:pt x="5896" y="2610"/>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5" name="Freeform 7"/>
          <p:cNvSpPr>
            <a:spLocks noChangeAspect="1"/>
          </p:cNvSpPr>
          <p:nvPr/>
        </p:nvSpPr>
        <p:spPr bwMode="auto">
          <a:xfrm>
            <a:off x="122239" y="1922463"/>
            <a:ext cx="1079500" cy="139700"/>
          </a:xfrm>
          <a:custGeom>
            <a:avLst/>
            <a:gdLst>
              <a:gd name="T0" fmla="*/ 2147483647 w 5896"/>
              <a:gd name="T1" fmla="*/ 25389489 h 4606"/>
              <a:gd name="T2" fmla="*/ 2147483647 w 5896"/>
              <a:gd name="T3" fmla="*/ 51617027 h 4606"/>
              <a:gd name="T4" fmla="*/ 2147483647 w 5896"/>
              <a:gd name="T5" fmla="*/ 51617027 h 4606"/>
              <a:gd name="T6" fmla="*/ 2147483647 w 5896"/>
              <a:gd name="T7" fmla="*/ 51617027 h 4606"/>
              <a:gd name="T8" fmla="*/ 2147483647 w 5896"/>
              <a:gd name="T9" fmla="*/ 51617027 h 4606"/>
              <a:gd name="T10" fmla="*/ 2147483647 w 5896"/>
              <a:gd name="T11" fmla="*/ 51617027 h 4606"/>
              <a:gd name="T12" fmla="*/ 2147483647 w 5896"/>
              <a:gd name="T13" fmla="*/ 25389489 h 4606"/>
              <a:gd name="T14" fmla="*/ 2147483647 w 5896"/>
              <a:gd name="T15" fmla="*/ 25389489 h 4606"/>
              <a:gd name="T16" fmla="*/ 2147483647 w 5896"/>
              <a:gd name="T17" fmla="*/ 25389489 h 4606"/>
              <a:gd name="T18" fmla="*/ 2147483647 w 5896"/>
              <a:gd name="T19" fmla="*/ 25389489 h 4606"/>
              <a:gd name="T20" fmla="*/ 2147483647 w 5896"/>
              <a:gd name="T21" fmla="*/ 0 h 4606"/>
              <a:gd name="T22" fmla="*/ 2147483647 w 5896"/>
              <a:gd name="T23" fmla="*/ 0 h 4606"/>
              <a:gd name="T24" fmla="*/ 2147483647 w 5896"/>
              <a:gd name="T25" fmla="*/ 0 h 4606"/>
              <a:gd name="T26" fmla="*/ 2147483647 w 5896"/>
              <a:gd name="T27" fmla="*/ 0 h 4606"/>
              <a:gd name="T28" fmla="*/ 2147483647 w 5896"/>
              <a:gd name="T29" fmla="*/ 0 h 4606"/>
              <a:gd name="T30" fmla="*/ 2147483647 w 5896"/>
              <a:gd name="T31" fmla="*/ 0 h 4606"/>
              <a:gd name="T32" fmla="*/ 2147483647 w 5896"/>
              <a:gd name="T33" fmla="*/ 0 h 4606"/>
              <a:gd name="T34" fmla="*/ 2147483647 w 5896"/>
              <a:gd name="T35" fmla="*/ 0 h 4606"/>
              <a:gd name="T36" fmla="*/ 2147483647 w 5896"/>
              <a:gd name="T37" fmla="*/ 25389489 h 4606"/>
              <a:gd name="T38" fmla="*/ 2147483647 w 5896"/>
              <a:gd name="T39" fmla="*/ 25389489 h 4606"/>
              <a:gd name="T40" fmla="*/ 2147483647 w 5896"/>
              <a:gd name="T41" fmla="*/ 25389489 h 4606"/>
              <a:gd name="T42" fmla="*/ 2147483647 w 5896"/>
              <a:gd name="T43" fmla="*/ 25389489 h 4606"/>
              <a:gd name="T44" fmla="*/ 2147483647 w 5896"/>
              <a:gd name="T45" fmla="*/ 25389489 h 4606"/>
              <a:gd name="T46" fmla="*/ 2147483647 w 5896"/>
              <a:gd name="T47" fmla="*/ 51617027 h 4606"/>
              <a:gd name="T48" fmla="*/ 2147483647 w 5896"/>
              <a:gd name="T49" fmla="*/ 51617027 h 4606"/>
              <a:gd name="T50" fmla="*/ 2147483647 w 5896"/>
              <a:gd name="T51" fmla="*/ 51617027 h 4606"/>
              <a:gd name="T52" fmla="*/ 2147483647 w 5896"/>
              <a:gd name="T53" fmla="*/ 51617027 h 4606"/>
              <a:gd name="T54" fmla="*/ 2147483647 w 5896"/>
              <a:gd name="T55" fmla="*/ 25389489 h 4606"/>
              <a:gd name="T56" fmla="*/ 2147483647 w 5896"/>
              <a:gd name="T57" fmla="*/ 25389489 h 4606"/>
              <a:gd name="T58" fmla="*/ 2147483647 w 5896"/>
              <a:gd name="T59" fmla="*/ 25389489 h 4606"/>
              <a:gd name="T60" fmla="*/ 2147483647 w 5896"/>
              <a:gd name="T61" fmla="*/ 25389489 h 4606"/>
              <a:gd name="T62" fmla="*/ 2147483647 w 5896"/>
              <a:gd name="T63" fmla="*/ 25389489 h 4606"/>
              <a:gd name="T64" fmla="*/ 2147483647 w 5896"/>
              <a:gd name="T65" fmla="*/ 0 h 4606"/>
              <a:gd name="T66" fmla="*/ 2147483647 w 5896"/>
              <a:gd name="T67" fmla="*/ 0 h 4606"/>
              <a:gd name="T68" fmla="*/ 2147483647 w 5896"/>
              <a:gd name="T69" fmla="*/ 0 h 4606"/>
              <a:gd name="T70" fmla="*/ 2147483647 w 5896"/>
              <a:gd name="T71" fmla="*/ 0 h 4606"/>
              <a:gd name="T72" fmla="*/ 2147483647 w 5896"/>
              <a:gd name="T73" fmla="*/ 0 h 4606"/>
              <a:gd name="T74" fmla="*/ 2147483647 w 5896"/>
              <a:gd name="T75" fmla="*/ 0 h 4606"/>
              <a:gd name="T76" fmla="*/ 2147483647 w 5896"/>
              <a:gd name="T77" fmla="*/ 0 h 4606"/>
              <a:gd name="T78" fmla="*/ 2147483647 w 5896"/>
              <a:gd name="T79" fmla="*/ 0 h 4606"/>
              <a:gd name="T80" fmla="*/ 2147483647 w 5896"/>
              <a:gd name="T81" fmla="*/ 25389489 h 4606"/>
              <a:gd name="T82" fmla="*/ 2147483647 w 5896"/>
              <a:gd name="T83" fmla="*/ 25389489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6" name="Freeform 8"/>
          <p:cNvSpPr>
            <a:spLocks noChangeAspect="1"/>
          </p:cNvSpPr>
          <p:nvPr/>
        </p:nvSpPr>
        <p:spPr bwMode="auto">
          <a:xfrm>
            <a:off x="122239" y="2493967"/>
            <a:ext cx="1079500" cy="130175"/>
          </a:xfrm>
          <a:custGeom>
            <a:avLst/>
            <a:gdLst>
              <a:gd name="T0" fmla="*/ 2147483647 w 5896"/>
              <a:gd name="T1" fmla="*/ 50118342 h 4306"/>
              <a:gd name="T2" fmla="*/ 2147483647 w 5896"/>
              <a:gd name="T3" fmla="*/ 50118342 h 4306"/>
              <a:gd name="T4" fmla="*/ 2147483647 w 5896"/>
              <a:gd name="T5" fmla="*/ 25059625 h 4306"/>
              <a:gd name="T6" fmla="*/ 2147483647 w 5896"/>
              <a:gd name="T7" fmla="*/ 25059625 h 4306"/>
              <a:gd name="T8" fmla="*/ 2147483647 w 5896"/>
              <a:gd name="T9" fmla="*/ 25059625 h 4306"/>
              <a:gd name="T10" fmla="*/ 2147483647 w 5896"/>
              <a:gd name="T11" fmla="*/ 25059625 h 4306"/>
              <a:gd name="T12" fmla="*/ 2147483647 w 5896"/>
              <a:gd name="T13" fmla="*/ 0 h 4306"/>
              <a:gd name="T14" fmla="*/ 2147483647 w 5896"/>
              <a:gd name="T15" fmla="*/ 0 h 4306"/>
              <a:gd name="T16" fmla="*/ 2147483647 w 5896"/>
              <a:gd name="T17" fmla="*/ 0 h 4306"/>
              <a:gd name="T18" fmla="*/ 2147483647 w 5896"/>
              <a:gd name="T19" fmla="*/ 0 h 4306"/>
              <a:gd name="T20" fmla="*/ 2147483647 w 5896"/>
              <a:gd name="T21" fmla="*/ 0 h 4306"/>
              <a:gd name="T22" fmla="*/ 2147483647 w 5896"/>
              <a:gd name="T23" fmla="*/ 25059625 h 4306"/>
              <a:gd name="T24" fmla="*/ 2147483647 w 5896"/>
              <a:gd name="T25" fmla="*/ 25059625 h 4306"/>
              <a:gd name="T26" fmla="*/ 2147483647 w 5896"/>
              <a:gd name="T27" fmla="*/ 25059625 h 4306"/>
              <a:gd name="T28" fmla="*/ 2147483647 w 5896"/>
              <a:gd name="T29" fmla="*/ 25059625 h 4306"/>
              <a:gd name="T30" fmla="*/ 2147483647 w 5896"/>
              <a:gd name="T31" fmla="*/ 50118342 h 4306"/>
              <a:gd name="T32" fmla="*/ 2147483647 w 5896"/>
              <a:gd name="T33" fmla="*/ 25059625 h 4306"/>
              <a:gd name="T34" fmla="*/ 2147483647 w 5896"/>
              <a:gd name="T35" fmla="*/ 25059625 h 4306"/>
              <a:gd name="T36" fmla="*/ 2147483647 w 5896"/>
              <a:gd name="T37" fmla="*/ 25059625 h 4306"/>
              <a:gd name="T38" fmla="*/ 2147483647 w 5896"/>
              <a:gd name="T39" fmla="*/ 25059625 h 4306"/>
              <a:gd name="T40" fmla="*/ 2147483647 w 5896"/>
              <a:gd name="T41" fmla="*/ 0 h 4306"/>
              <a:gd name="T42" fmla="*/ 2147483647 w 5896"/>
              <a:gd name="T43" fmla="*/ 0 h 4306"/>
              <a:gd name="T44" fmla="*/ 2147483647 w 5896"/>
              <a:gd name="T45" fmla="*/ 0 h 4306"/>
              <a:gd name="T46" fmla="*/ 2147483647 w 5896"/>
              <a:gd name="T47" fmla="*/ 0 h 4306"/>
              <a:gd name="T48" fmla="*/ 2147483647 w 5896"/>
              <a:gd name="T49" fmla="*/ 0 h 4306"/>
              <a:gd name="T50" fmla="*/ 2147483647 w 5896"/>
              <a:gd name="T51" fmla="*/ 25059625 h 4306"/>
              <a:gd name="T52" fmla="*/ 2147483647 w 5896"/>
              <a:gd name="T53" fmla="*/ 25059625 h 4306"/>
              <a:gd name="T54" fmla="*/ 2147483647 w 5896"/>
              <a:gd name="T55" fmla="*/ 25059625 h 4306"/>
              <a:gd name="T56" fmla="*/ 2147483647 w 5896"/>
              <a:gd name="T57" fmla="*/ 25059625 h 4306"/>
              <a:gd name="T58" fmla="*/ 2147483647 w 5896"/>
              <a:gd name="T59" fmla="*/ 50118342 h 4306"/>
              <a:gd name="T60" fmla="*/ 2147483647 w 5896"/>
              <a:gd name="T61" fmla="*/ 50118342 h 4306"/>
              <a:gd name="T62" fmla="*/ 2147483647 w 5896"/>
              <a:gd name="T63" fmla="*/ 25059625 h 4306"/>
              <a:gd name="T64" fmla="*/ 2147483647 w 5896"/>
              <a:gd name="T65" fmla="*/ 25059625 h 4306"/>
              <a:gd name="T66" fmla="*/ 2147483647 w 5896"/>
              <a:gd name="T67" fmla="*/ 25059625 h 4306"/>
              <a:gd name="T68" fmla="*/ 2147483647 w 5896"/>
              <a:gd name="T69" fmla="*/ 0 h 4306"/>
              <a:gd name="T70" fmla="*/ 2147483647 w 5896"/>
              <a:gd name="T71" fmla="*/ 0 h 4306"/>
              <a:gd name="T72" fmla="*/ 2147483647 w 5896"/>
              <a:gd name="T73" fmla="*/ 0 h 4306"/>
              <a:gd name="T74" fmla="*/ 2147483647 w 5896"/>
              <a:gd name="T75" fmla="*/ 0 h 4306"/>
              <a:gd name="T76" fmla="*/ 2147483647 w 5896"/>
              <a:gd name="T77" fmla="*/ 0 h 4306"/>
              <a:gd name="T78" fmla="*/ 2147483647 w 5896"/>
              <a:gd name="T79" fmla="*/ 0 h 4306"/>
              <a:gd name="T80" fmla="*/ 2147483647 w 5896"/>
              <a:gd name="T81" fmla="*/ 25059625 h 4306"/>
              <a:gd name="T82" fmla="*/ 2147483647 w 5896"/>
              <a:gd name="T83" fmla="*/ 25059625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7" name="Freeform 9"/>
          <p:cNvSpPr>
            <a:spLocks noChangeAspect="1"/>
          </p:cNvSpPr>
          <p:nvPr/>
        </p:nvSpPr>
        <p:spPr bwMode="auto">
          <a:xfrm>
            <a:off x="122239" y="3060702"/>
            <a:ext cx="1079500" cy="131763"/>
          </a:xfrm>
          <a:custGeom>
            <a:avLst/>
            <a:gdLst>
              <a:gd name="T0" fmla="*/ 2147483647 w 5896"/>
              <a:gd name="T1" fmla="*/ 25609560 h 4335"/>
              <a:gd name="T2" fmla="*/ 2147483647 w 5896"/>
              <a:gd name="T3" fmla="*/ 52062586 h 4335"/>
              <a:gd name="T4" fmla="*/ 2147483647 w 5896"/>
              <a:gd name="T5" fmla="*/ 52062586 h 4335"/>
              <a:gd name="T6" fmla="*/ 2147483647 w 5896"/>
              <a:gd name="T7" fmla="*/ 25609560 h 4335"/>
              <a:gd name="T8" fmla="*/ 2147483647 w 5896"/>
              <a:gd name="T9" fmla="*/ 25609560 h 4335"/>
              <a:gd name="T10" fmla="*/ 2147483647 w 5896"/>
              <a:gd name="T11" fmla="*/ 25609560 h 4335"/>
              <a:gd name="T12" fmla="*/ 2147483647 w 5896"/>
              <a:gd name="T13" fmla="*/ 0 h 4335"/>
              <a:gd name="T14" fmla="*/ 2147483647 w 5896"/>
              <a:gd name="T15" fmla="*/ 0 h 4335"/>
              <a:gd name="T16" fmla="*/ 2147483647 w 5896"/>
              <a:gd name="T17" fmla="*/ 0 h 4335"/>
              <a:gd name="T18" fmla="*/ 2147483647 w 5896"/>
              <a:gd name="T19" fmla="*/ 0 h 4335"/>
              <a:gd name="T20" fmla="*/ 2147483647 w 5896"/>
              <a:gd name="T21" fmla="*/ 25609560 h 4335"/>
              <a:gd name="T22" fmla="*/ 2147483647 w 5896"/>
              <a:gd name="T23" fmla="*/ 25609560 h 4335"/>
              <a:gd name="T24" fmla="*/ 2147483647 w 5896"/>
              <a:gd name="T25" fmla="*/ 52062586 h 4335"/>
              <a:gd name="T26" fmla="*/ 2147483647 w 5896"/>
              <a:gd name="T27" fmla="*/ 52062586 h 4335"/>
              <a:gd name="T28" fmla="*/ 2147483647 w 5896"/>
              <a:gd name="T29" fmla="*/ 25609560 h 4335"/>
              <a:gd name="T30" fmla="*/ 2147483647 w 5896"/>
              <a:gd name="T31" fmla="*/ 25609560 h 4335"/>
              <a:gd name="T32" fmla="*/ 2147483647 w 5896"/>
              <a:gd name="T33" fmla="*/ 0 h 4335"/>
              <a:gd name="T34" fmla="*/ 2147483647 w 5896"/>
              <a:gd name="T35" fmla="*/ 0 h 4335"/>
              <a:gd name="T36" fmla="*/ 2147483647 w 5896"/>
              <a:gd name="T37" fmla="*/ 0 h 4335"/>
              <a:gd name="T38" fmla="*/ 2147483647 w 5896"/>
              <a:gd name="T39" fmla="*/ 0 h 4335"/>
              <a:gd name="T40" fmla="*/ 2147483647 w 5896"/>
              <a:gd name="T41" fmla="*/ 25609560 h 4335"/>
              <a:gd name="T42" fmla="*/ 2147483647 w 5896"/>
              <a:gd name="T43" fmla="*/ 25609560 h 4335"/>
              <a:gd name="T44" fmla="*/ 2147483647 w 5896"/>
              <a:gd name="T45" fmla="*/ 25609560 h 4335"/>
              <a:gd name="T46" fmla="*/ 2147483647 w 5896"/>
              <a:gd name="T47" fmla="*/ 52062586 h 4335"/>
              <a:gd name="T48" fmla="*/ 2147483647 w 5896"/>
              <a:gd name="T49" fmla="*/ 25609560 h 4335"/>
              <a:gd name="T50" fmla="*/ 2147483647 w 5896"/>
              <a:gd name="T51" fmla="*/ 25609560 h 4335"/>
              <a:gd name="T52" fmla="*/ 2147483647 w 5896"/>
              <a:gd name="T53" fmla="*/ 25609560 h 4335"/>
              <a:gd name="T54" fmla="*/ 2147483647 w 5896"/>
              <a:gd name="T55" fmla="*/ 0 h 4335"/>
              <a:gd name="T56" fmla="*/ 2147483647 w 5896"/>
              <a:gd name="T57" fmla="*/ 0 h 4335"/>
              <a:gd name="T58" fmla="*/ 2147483647 w 5896"/>
              <a:gd name="T59" fmla="*/ 0 h 4335"/>
              <a:gd name="T60" fmla="*/ 2147483647 w 5896"/>
              <a:gd name="T61" fmla="*/ 0 h 4335"/>
              <a:gd name="T62" fmla="*/ 2147483647 w 5896"/>
              <a:gd name="T63" fmla="*/ 25609560 h 4335"/>
              <a:gd name="T64" fmla="*/ 2147483647 w 5896"/>
              <a:gd name="T65" fmla="*/ 25609560 h 4335"/>
              <a:gd name="T66" fmla="*/ 2147483647 w 5896"/>
              <a:gd name="T67" fmla="*/ 52062586 h 4335"/>
              <a:gd name="T68" fmla="*/ 2147483647 w 5896"/>
              <a:gd name="T69" fmla="*/ 52062586 h 4335"/>
              <a:gd name="T70" fmla="*/ 2147483647 w 5896"/>
              <a:gd name="T71" fmla="*/ 25609560 h 4335"/>
              <a:gd name="T72" fmla="*/ 2147483647 w 5896"/>
              <a:gd name="T73" fmla="*/ 25609560 h 4335"/>
              <a:gd name="T74" fmla="*/ 2147483647 w 5896"/>
              <a:gd name="T75" fmla="*/ 25609560 h 4335"/>
              <a:gd name="T76" fmla="*/ 2147483647 w 5896"/>
              <a:gd name="T77" fmla="*/ 0 h 4335"/>
              <a:gd name="T78" fmla="*/ 2147483647 w 5896"/>
              <a:gd name="T79" fmla="*/ 0 h 4335"/>
              <a:gd name="T80" fmla="*/ 2147483647 w 5896"/>
              <a:gd name="T81" fmla="*/ 0 h 4335"/>
              <a:gd name="T82" fmla="*/ 2147483647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8" name="Line 10"/>
          <p:cNvSpPr>
            <a:spLocks noChangeAspect="1" noChangeShapeType="1"/>
          </p:cNvSpPr>
          <p:nvPr/>
        </p:nvSpPr>
        <p:spPr bwMode="auto">
          <a:xfrm>
            <a:off x="112713" y="1069975"/>
            <a:ext cx="116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9" name="Line 11"/>
          <p:cNvSpPr>
            <a:spLocks noChangeAspect="1" noChangeShapeType="1"/>
          </p:cNvSpPr>
          <p:nvPr/>
        </p:nvSpPr>
        <p:spPr bwMode="auto">
          <a:xfrm flipV="1">
            <a:off x="112713" y="381003"/>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0" name="Line 12"/>
          <p:cNvSpPr>
            <a:spLocks noChangeAspect="1" noChangeShapeType="1"/>
          </p:cNvSpPr>
          <p:nvPr/>
        </p:nvSpPr>
        <p:spPr bwMode="auto">
          <a:xfrm flipV="1">
            <a:off x="112713"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1" name="Rectangle 13"/>
          <p:cNvSpPr>
            <a:spLocks noChangeAspect="1" noChangeArrowheads="1"/>
          </p:cNvSpPr>
          <p:nvPr/>
        </p:nvSpPr>
        <p:spPr bwMode="auto">
          <a:xfrm>
            <a:off x="104775" y="1087439"/>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72" name="Line 14"/>
          <p:cNvSpPr>
            <a:spLocks noChangeAspect="1" noChangeShapeType="1"/>
          </p:cNvSpPr>
          <p:nvPr/>
        </p:nvSpPr>
        <p:spPr bwMode="auto">
          <a:xfrm flipV="1">
            <a:off x="279401" y="1050926"/>
            <a:ext cx="1588"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3" name="Rectangle 15"/>
          <p:cNvSpPr>
            <a:spLocks noChangeAspect="1" noChangeArrowheads="1"/>
          </p:cNvSpPr>
          <p:nvPr/>
        </p:nvSpPr>
        <p:spPr bwMode="auto">
          <a:xfrm>
            <a:off x="258763"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74" name="Line 16"/>
          <p:cNvSpPr>
            <a:spLocks noChangeAspect="1" noChangeShapeType="1"/>
          </p:cNvSpPr>
          <p:nvPr/>
        </p:nvSpPr>
        <p:spPr bwMode="auto">
          <a:xfrm flipV="1">
            <a:off x="446088"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5" name="Rectangle 17"/>
          <p:cNvSpPr>
            <a:spLocks noChangeAspect="1" noChangeArrowheads="1"/>
          </p:cNvSpPr>
          <p:nvPr/>
        </p:nvSpPr>
        <p:spPr bwMode="auto">
          <a:xfrm>
            <a:off x="427037"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76" name="Line 18"/>
          <p:cNvSpPr>
            <a:spLocks noChangeAspect="1" noChangeShapeType="1"/>
          </p:cNvSpPr>
          <p:nvPr/>
        </p:nvSpPr>
        <p:spPr bwMode="auto">
          <a:xfrm flipV="1">
            <a:off x="614363"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7" name="Rectangle 19"/>
          <p:cNvSpPr>
            <a:spLocks noChangeAspect="1" noChangeArrowheads="1"/>
          </p:cNvSpPr>
          <p:nvPr/>
        </p:nvSpPr>
        <p:spPr bwMode="auto">
          <a:xfrm>
            <a:off x="593725"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78" name="Line 20"/>
          <p:cNvSpPr>
            <a:spLocks noChangeAspect="1" noChangeShapeType="1"/>
          </p:cNvSpPr>
          <p:nvPr/>
        </p:nvSpPr>
        <p:spPr bwMode="auto">
          <a:xfrm flipV="1">
            <a:off x="779463"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9" name="Rectangle 21"/>
          <p:cNvSpPr>
            <a:spLocks noChangeAspect="1" noChangeArrowheads="1"/>
          </p:cNvSpPr>
          <p:nvPr/>
        </p:nvSpPr>
        <p:spPr bwMode="auto">
          <a:xfrm>
            <a:off x="760413"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480" name="Line 22"/>
          <p:cNvSpPr>
            <a:spLocks noChangeAspect="1" noChangeShapeType="1"/>
          </p:cNvSpPr>
          <p:nvPr/>
        </p:nvSpPr>
        <p:spPr bwMode="auto">
          <a:xfrm flipV="1">
            <a:off x="946151"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1" name="Rectangle 23"/>
          <p:cNvSpPr>
            <a:spLocks noChangeAspect="1" noChangeArrowheads="1"/>
          </p:cNvSpPr>
          <p:nvPr/>
        </p:nvSpPr>
        <p:spPr bwMode="auto">
          <a:xfrm>
            <a:off x="917575" y="1087439"/>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482" name="Line 24"/>
          <p:cNvSpPr>
            <a:spLocks noChangeAspect="1" noChangeShapeType="1"/>
          </p:cNvSpPr>
          <p:nvPr/>
        </p:nvSpPr>
        <p:spPr bwMode="auto">
          <a:xfrm flipV="1">
            <a:off x="1114425"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3" name="Rectangle 25"/>
          <p:cNvSpPr>
            <a:spLocks noChangeAspect="1" noChangeArrowheads="1"/>
          </p:cNvSpPr>
          <p:nvPr/>
        </p:nvSpPr>
        <p:spPr bwMode="auto">
          <a:xfrm>
            <a:off x="1085851" y="1087439"/>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484" name="Line 28"/>
          <p:cNvSpPr>
            <a:spLocks noChangeAspect="1" noChangeShapeType="1"/>
          </p:cNvSpPr>
          <p:nvPr/>
        </p:nvSpPr>
        <p:spPr bwMode="auto">
          <a:xfrm>
            <a:off x="112716" y="1069975"/>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5" name="Freeform 29"/>
          <p:cNvSpPr>
            <a:spLocks noChangeAspect="1"/>
          </p:cNvSpPr>
          <p:nvPr/>
        </p:nvSpPr>
        <p:spPr bwMode="auto">
          <a:xfrm>
            <a:off x="119066" y="250828"/>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383" name="Text Box 191"/>
          <p:cNvSpPr txBox="1">
            <a:spLocks noChangeAspect="1" noChangeArrowheads="1"/>
          </p:cNvSpPr>
          <p:nvPr/>
        </p:nvSpPr>
        <p:spPr bwMode="auto">
          <a:xfrm>
            <a:off x="846142" y="79216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a:solidFill>
                <a:srgbClr val="000000"/>
              </a:solidFill>
              <a:latin typeface="Tahoma" charset="0"/>
            </a:endParaRPr>
          </a:p>
        </p:txBody>
      </p:sp>
      <p:sp>
        <p:nvSpPr>
          <p:cNvPr id="19487" name="Line 26"/>
          <p:cNvSpPr>
            <a:spLocks noChangeAspect="1" noChangeShapeType="1"/>
          </p:cNvSpPr>
          <p:nvPr/>
        </p:nvSpPr>
        <p:spPr bwMode="auto">
          <a:xfrm flipV="1">
            <a:off x="1200151"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8" name="Line 72"/>
          <p:cNvSpPr>
            <a:spLocks noChangeAspect="1" noChangeShapeType="1"/>
          </p:cNvSpPr>
          <p:nvPr/>
        </p:nvSpPr>
        <p:spPr bwMode="auto">
          <a:xfrm>
            <a:off x="1420817" y="1069975"/>
            <a:ext cx="11652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9" name="Line 73"/>
          <p:cNvSpPr>
            <a:spLocks noChangeAspect="1" noChangeShapeType="1"/>
          </p:cNvSpPr>
          <p:nvPr/>
        </p:nvSpPr>
        <p:spPr bwMode="auto">
          <a:xfrm flipV="1">
            <a:off x="1420813" y="381003"/>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0" name="Line 74"/>
          <p:cNvSpPr>
            <a:spLocks noChangeAspect="1" noChangeShapeType="1"/>
          </p:cNvSpPr>
          <p:nvPr/>
        </p:nvSpPr>
        <p:spPr bwMode="auto">
          <a:xfrm flipV="1">
            <a:off x="1420813"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1" name="Rectangle 75"/>
          <p:cNvSpPr>
            <a:spLocks noChangeAspect="1" noChangeArrowheads="1"/>
          </p:cNvSpPr>
          <p:nvPr/>
        </p:nvSpPr>
        <p:spPr bwMode="auto">
          <a:xfrm>
            <a:off x="1412875" y="108902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92" name="Line 76"/>
          <p:cNvSpPr>
            <a:spLocks noChangeAspect="1" noChangeShapeType="1"/>
          </p:cNvSpPr>
          <p:nvPr/>
        </p:nvSpPr>
        <p:spPr bwMode="auto">
          <a:xfrm flipV="1">
            <a:off x="1589088"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3" name="Rectangle 77"/>
          <p:cNvSpPr>
            <a:spLocks noChangeAspect="1" noChangeArrowheads="1"/>
          </p:cNvSpPr>
          <p:nvPr/>
        </p:nvSpPr>
        <p:spPr bwMode="auto">
          <a:xfrm>
            <a:off x="1568449"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94" name="Line 78"/>
          <p:cNvSpPr>
            <a:spLocks noChangeAspect="1" noChangeShapeType="1"/>
          </p:cNvSpPr>
          <p:nvPr/>
        </p:nvSpPr>
        <p:spPr bwMode="auto">
          <a:xfrm flipV="1">
            <a:off x="1754188"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5" name="Rectangle 79"/>
          <p:cNvSpPr>
            <a:spLocks noChangeAspect="1" noChangeArrowheads="1"/>
          </p:cNvSpPr>
          <p:nvPr/>
        </p:nvSpPr>
        <p:spPr bwMode="auto">
          <a:xfrm>
            <a:off x="1736725"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96" name="Line 80"/>
          <p:cNvSpPr>
            <a:spLocks noChangeAspect="1" noChangeShapeType="1"/>
          </p:cNvSpPr>
          <p:nvPr/>
        </p:nvSpPr>
        <p:spPr bwMode="auto">
          <a:xfrm flipV="1">
            <a:off x="1922463"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7" name="Rectangle 81"/>
          <p:cNvSpPr>
            <a:spLocks noChangeAspect="1" noChangeArrowheads="1"/>
          </p:cNvSpPr>
          <p:nvPr/>
        </p:nvSpPr>
        <p:spPr bwMode="auto">
          <a:xfrm>
            <a:off x="1901825"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98" name="Line 82"/>
          <p:cNvSpPr>
            <a:spLocks noChangeAspect="1" noChangeShapeType="1"/>
          </p:cNvSpPr>
          <p:nvPr/>
        </p:nvSpPr>
        <p:spPr bwMode="auto">
          <a:xfrm flipV="1">
            <a:off x="2084388"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9" name="Rectangle 83"/>
          <p:cNvSpPr>
            <a:spLocks noChangeAspect="1" noChangeArrowheads="1"/>
          </p:cNvSpPr>
          <p:nvPr/>
        </p:nvSpPr>
        <p:spPr bwMode="auto">
          <a:xfrm>
            <a:off x="2066925"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500" name="Line 84"/>
          <p:cNvSpPr>
            <a:spLocks noChangeAspect="1" noChangeShapeType="1"/>
          </p:cNvSpPr>
          <p:nvPr/>
        </p:nvSpPr>
        <p:spPr bwMode="auto">
          <a:xfrm flipV="1">
            <a:off x="2251075"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1" name="Rectangle 85"/>
          <p:cNvSpPr>
            <a:spLocks noChangeAspect="1" noChangeArrowheads="1"/>
          </p:cNvSpPr>
          <p:nvPr/>
        </p:nvSpPr>
        <p:spPr bwMode="auto">
          <a:xfrm>
            <a:off x="2225675" y="10890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502" name="Line 86"/>
          <p:cNvSpPr>
            <a:spLocks noChangeAspect="1" noChangeShapeType="1"/>
          </p:cNvSpPr>
          <p:nvPr/>
        </p:nvSpPr>
        <p:spPr bwMode="auto">
          <a:xfrm flipV="1">
            <a:off x="2417763"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3" name="Rectangle 87"/>
          <p:cNvSpPr>
            <a:spLocks noChangeAspect="1" noChangeArrowheads="1"/>
          </p:cNvSpPr>
          <p:nvPr/>
        </p:nvSpPr>
        <p:spPr bwMode="auto">
          <a:xfrm>
            <a:off x="2392363" y="10890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504" name="Line 90"/>
          <p:cNvSpPr>
            <a:spLocks noChangeAspect="1" noChangeShapeType="1"/>
          </p:cNvSpPr>
          <p:nvPr/>
        </p:nvSpPr>
        <p:spPr bwMode="auto">
          <a:xfrm>
            <a:off x="1420813" y="1069975"/>
            <a:ext cx="111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5" name="Freeform 92"/>
          <p:cNvSpPr>
            <a:spLocks noChangeAspect="1"/>
          </p:cNvSpPr>
          <p:nvPr/>
        </p:nvSpPr>
        <p:spPr bwMode="auto">
          <a:xfrm>
            <a:off x="1431928" y="671514"/>
            <a:ext cx="1057275" cy="354012"/>
          </a:xfrm>
          <a:custGeom>
            <a:avLst/>
            <a:gdLst>
              <a:gd name="T0" fmla="*/ 2147483647 w 5896"/>
              <a:gd name="T1" fmla="*/ 2147483647 h 1155"/>
              <a:gd name="T2" fmla="*/ 2147483647 w 5896"/>
              <a:gd name="T3" fmla="*/ 2147483647 h 1155"/>
              <a:gd name="T4" fmla="*/ 2147483647 w 5896"/>
              <a:gd name="T5" fmla="*/ 2147483647 h 1155"/>
              <a:gd name="T6" fmla="*/ 2147483647 w 5896"/>
              <a:gd name="T7" fmla="*/ 2147483647 h 1155"/>
              <a:gd name="T8" fmla="*/ 2147483647 w 5896"/>
              <a:gd name="T9" fmla="*/ 2147483647 h 1155"/>
              <a:gd name="T10" fmla="*/ 2147483647 w 5896"/>
              <a:gd name="T11" fmla="*/ 2147483647 h 1155"/>
              <a:gd name="T12" fmla="*/ 2147483647 w 5896"/>
              <a:gd name="T13" fmla="*/ 2147483647 h 1155"/>
              <a:gd name="T14" fmla="*/ 2147483647 w 5896"/>
              <a:gd name="T15" fmla="*/ 2147483647 h 1155"/>
              <a:gd name="T16" fmla="*/ 2147483647 w 5896"/>
              <a:gd name="T17" fmla="*/ 2147483647 h 1155"/>
              <a:gd name="T18" fmla="*/ 2147483647 w 5896"/>
              <a:gd name="T19" fmla="*/ 2147483647 h 1155"/>
              <a:gd name="T20" fmla="*/ 2147483647 w 5896"/>
              <a:gd name="T21" fmla="*/ 2147483647 h 1155"/>
              <a:gd name="T22" fmla="*/ 2147483647 w 5896"/>
              <a:gd name="T23" fmla="*/ 2147483647 h 1155"/>
              <a:gd name="T24" fmla="*/ 2147483647 w 5896"/>
              <a:gd name="T25" fmla="*/ 2147483647 h 1155"/>
              <a:gd name="T26" fmla="*/ 2147483647 w 5896"/>
              <a:gd name="T27" fmla="*/ 2147483647 h 1155"/>
              <a:gd name="T28" fmla="*/ 2147483647 w 5896"/>
              <a:gd name="T29" fmla="*/ 2147483647 h 1155"/>
              <a:gd name="T30" fmla="*/ 2147483647 w 5896"/>
              <a:gd name="T31" fmla="*/ 2147483647 h 1155"/>
              <a:gd name="T32" fmla="*/ 2147483647 w 5896"/>
              <a:gd name="T33" fmla="*/ 2147483647 h 1155"/>
              <a:gd name="T34" fmla="*/ 2147483647 w 5896"/>
              <a:gd name="T35" fmla="*/ 2147483647 h 1155"/>
              <a:gd name="T36" fmla="*/ 2147483647 w 5896"/>
              <a:gd name="T37" fmla="*/ 2147483647 h 1155"/>
              <a:gd name="T38" fmla="*/ 2147483647 w 5896"/>
              <a:gd name="T39" fmla="*/ 2147483647 h 1155"/>
              <a:gd name="T40" fmla="*/ 2147483647 w 5896"/>
              <a:gd name="T41" fmla="*/ 2147483647 h 1155"/>
              <a:gd name="T42" fmla="*/ 2147483647 w 5896"/>
              <a:gd name="T43" fmla="*/ 2147483647 h 1155"/>
              <a:gd name="T44" fmla="*/ 2147483647 w 5896"/>
              <a:gd name="T45" fmla="*/ 2147483647 h 1155"/>
              <a:gd name="T46" fmla="*/ 2147483647 w 5896"/>
              <a:gd name="T47" fmla="*/ 2147483647 h 1155"/>
              <a:gd name="T48" fmla="*/ 2147483647 w 5896"/>
              <a:gd name="T49" fmla="*/ 2147483647 h 1155"/>
              <a:gd name="T50" fmla="*/ 2147483647 w 5896"/>
              <a:gd name="T51" fmla="*/ 2147483647 h 1155"/>
              <a:gd name="T52" fmla="*/ 2147483647 w 5896"/>
              <a:gd name="T53" fmla="*/ 2147483647 h 1155"/>
              <a:gd name="T54" fmla="*/ 2147483647 w 5896"/>
              <a:gd name="T55" fmla="*/ 2147483647 h 1155"/>
              <a:gd name="T56" fmla="*/ 2147483647 w 5896"/>
              <a:gd name="T57" fmla="*/ 2147483647 h 1155"/>
              <a:gd name="T58" fmla="*/ 2147483647 w 5896"/>
              <a:gd name="T59" fmla="*/ 2147483647 h 1155"/>
              <a:gd name="T60" fmla="*/ 2147483647 w 5896"/>
              <a:gd name="T61" fmla="*/ 2147483647 h 1155"/>
              <a:gd name="T62" fmla="*/ 2147483647 w 5896"/>
              <a:gd name="T63" fmla="*/ 2147483647 h 1155"/>
              <a:gd name="T64" fmla="*/ 2147483647 w 5896"/>
              <a:gd name="T65" fmla="*/ 0 h 1155"/>
              <a:gd name="T66" fmla="*/ 2147483647 w 5896"/>
              <a:gd name="T67" fmla="*/ 0 h 1155"/>
              <a:gd name="T68" fmla="*/ 2147483647 w 5896"/>
              <a:gd name="T69" fmla="*/ 0 h 1155"/>
              <a:gd name="T70" fmla="*/ 2147483647 w 5896"/>
              <a:gd name="T71" fmla="*/ 0 h 1155"/>
              <a:gd name="T72" fmla="*/ 2147483647 w 5896"/>
              <a:gd name="T73" fmla="*/ 0 h 1155"/>
              <a:gd name="T74" fmla="*/ 2147483647 w 5896"/>
              <a:gd name="T75" fmla="*/ 2147483647 h 1155"/>
              <a:gd name="T76" fmla="*/ 2147483647 w 5896"/>
              <a:gd name="T77" fmla="*/ 2147483647 h 1155"/>
              <a:gd name="T78" fmla="*/ 2147483647 w 5896"/>
              <a:gd name="T79" fmla="*/ 2147483647 h 1155"/>
              <a:gd name="T80" fmla="*/ 2147483647 w 5896"/>
              <a:gd name="T81" fmla="*/ 2147483647 h 1155"/>
              <a:gd name="T82" fmla="*/ 2147483647 w 5896"/>
              <a:gd name="T83" fmla="*/ 2147483647 h 11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155">
                <a:moveTo>
                  <a:pt x="0" y="1155"/>
                </a:moveTo>
                <a:lnTo>
                  <a:pt x="45" y="1155"/>
                </a:lnTo>
                <a:lnTo>
                  <a:pt x="90" y="1155"/>
                </a:lnTo>
                <a:lnTo>
                  <a:pt x="135" y="1155"/>
                </a:lnTo>
                <a:lnTo>
                  <a:pt x="180" y="1155"/>
                </a:lnTo>
                <a:lnTo>
                  <a:pt x="240" y="1155"/>
                </a:lnTo>
                <a:lnTo>
                  <a:pt x="285" y="1155"/>
                </a:lnTo>
                <a:lnTo>
                  <a:pt x="330" y="1155"/>
                </a:lnTo>
                <a:lnTo>
                  <a:pt x="375" y="1155"/>
                </a:lnTo>
                <a:lnTo>
                  <a:pt x="420" y="1155"/>
                </a:lnTo>
                <a:lnTo>
                  <a:pt x="465" y="1155"/>
                </a:lnTo>
                <a:lnTo>
                  <a:pt x="510" y="1155"/>
                </a:lnTo>
                <a:lnTo>
                  <a:pt x="555" y="1155"/>
                </a:lnTo>
                <a:lnTo>
                  <a:pt x="600" y="1155"/>
                </a:lnTo>
                <a:lnTo>
                  <a:pt x="645" y="1155"/>
                </a:lnTo>
                <a:lnTo>
                  <a:pt x="690" y="1155"/>
                </a:lnTo>
                <a:lnTo>
                  <a:pt x="750" y="735"/>
                </a:lnTo>
                <a:lnTo>
                  <a:pt x="795" y="735"/>
                </a:lnTo>
                <a:lnTo>
                  <a:pt x="840" y="735"/>
                </a:lnTo>
                <a:lnTo>
                  <a:pt x="885" y="735"/>
                </a:lnTo>
                <a:lnTo>
                  <a:pt x="930" y="735"/>
                </a:lnTo>
                <a:lnTo>
                  <a:pt x="975" y="735"/>
                </a:lnTo>
                <a:lnTo>
                  <a:pt x="1020" y="735"/>
                </a:lnTo>
                <a:lnTo>
                  <a:pt x="1065" y="735"/>
                </a:lnTo>
                <a:lnTo>
                  <a:pt x="1110" y="735"/>
                </a:lnTo>
                <a:lnTo>
                  <a:pt x="1155" y="735"/>
                </a:lnTo>
                <a:lnTo>
                  <a:pt x="1215" y="735"/>
                </a:lnTo>
                <a:lnTo>
                  <a:pt x="1260" y="735"/>
                </a:lnTo>
                <a:lnTo>
                  <a:pt x="1305" y="735"/>
                </a:lnTo>
                <a:lnTo>
                  <a:pt x="1350" y="735"/>
                </a:lnTo>
                <a:lnTo>
                  <a:pt x="1395" y="735"/>
                </a:lnTo>
                <a:lnTo>
                  <a:pt x="1440" y="735"/>
                </a:lnTo>
                <a:lnTo>
                  <a:pt x="1485" y="585"/>
                </a:lnTo>
                <a:lnTo>
                  <a:pt x="1530" y="585"/>
                </a:lnTo>
                <a:lnTo>
                  <a:pt x="1575" y="585"/>
                </a:lnTo>
                <a:lnTo>
                  <a:pt x="1620" y="585"/>
                </a:lnTo>
                <a:lnTo>
                  <a:pt x="1665" y="585"/>
                </a:lnTo>
                <a:lnTo>
                  <a:pt x="1725" y="585"/>
                </a:lnTo>
                <a:lnTo>
                  <a:pt x="1770" y="585"/>
                </a:lnTo>
                <a:lnTo>
                  <a:pt x="1815" y="585"/>
                </a:lnTo>
                <a:lnTo>
                  <a:pt x="1860" y="585"/>
                </a:lnTo>
                <a:lnTo>
                  <a:pt x="1905" y="585"/>
                </a:lnTo>
                <a:lnTo>
                  <a:pt x="1950" y="585"/>
                </a:lnTo>
                <a:lnTo>
                  <a:pt x="1995" y="585"/>
                </a:lnTo>
                <a:lnTo>
                  <a:pt x="2040" y="585"/>
                </a:lnTo>
                <a:lnTo>
                  <a:pt x="2085" y="585"/>
                </a:lnTo>
                <a:lnTo>
                  <a:pt x="2130" y="585"/>
                </a:lnTo>
                <a:lnTo>
                  <a:pt x="2175" y="585"/>
                </a:lnTo>
                <a:lnTo>
                  <a:pt x="2235" y="420"/>
                </a:lnTo>
                <a:lnTo>
                  <a:pt x="2280" y="420"/>
                </a:lnTo>
                <a:lnTo>
                  <a:pt x="2325" y="420"/>
                </a:lnTo>
                <a:lnTo>
                  <a:pt x="2370" y="420"/>
                </a:lnTo>
                <a:lnTo>
                  <a:pt x="2415" y="420"/>
                </a:lnTo>
                <a:lnTo>
                  <a:pt x="2460" y="420"/>
                </a:lnTo>
                <a:lnTo>
                  <a:pt x="2505" y="420"/>
                </a:lnTo>
                <a:lnTo>
                  <a:pt x="2550" y="420"/>
                </a:lnTo>
                <a:lnTo>
                  <a:pt x="2595" y="420"/>
                </a:lnTo>
                <a:lnTo>
                  <a:pt x="2640" y="420"/>
                </a:lnTo>
                <a:lnTo>
                  <a:pt x="2685" y="420"/>
                </a:lnTo>
                <a:lnTo>
                  <a:pt x="2745" y="420"/>
                </a:lnTo>
                <a:lnTo>
                  <a:pt x="2790" y="420"/>
                </a:lnTo>
                <a:lnTo>
                  <a:pt x="2836" y="420"/>
                </a:lnTo>
                <a:lnTo>
                  <a:pt x="2881" y="420"/>
                </a:lnTo>
                <a:lnTo>
                  <a:pt x="2926" y="420"/>
                </a:lnTo>
                <a:lnTo>
                  <a:pt x="2971" y="495"/>
                </a:lnTo>
                <a:lnTo>
                  <a:pt x="3016" y="495"/>
                </a:lnTo>
                <a:lnTo>
                  <a:pt x="3061" y="495"/>
                </a:lnTo>
                <a:lnTo>
                  <a:pt x="3106" y="495"/>
                </a:lnTo>
                <a:lnTo>
                  <a:pt x="3151" y="495"/>
                </a:lnTo>
                <a:lnTo>
                  <a:pt x="3211" y="495"/>
                </a:lnTo>
                <a:lnTo>
                  <a:pt x="3256" y="495"/>
                </a:lnTo>
                <a:lnTo>
                  <a:pt x="3301" y="495"/>
                </a:lnTo>
                <a:lnTo>
                  <a:pt x="3346" y="495"/>
                </a:lnTo>
                <a:lnTo>
                  <a:pt x="3391" y="495"/>
                </a:lnTo>
                <a:lnTo>
                  <a:pt x="3436" y="495"/>
                </a:lnTo>
                <a:lnTo>
                  <a:pt x="3481" y="495"/>
                </a:lnTo>
                <a:lnTo>
                  <a:pt x="3526" y="495"/>
                </a:lnTo>
                <a:lnTo>
                  <a:pt x="3571" y="495"/>
                </a:lnTo>
                <a:lnTo>
                  <a:pt x="3616" y="495"/>
                </a:lnTo>
                <a:lnTo>
                  <a:pt x="3661" y="495"/>
                </a:lnTo>
                <a:lnTo>
                  <a:pt x="3721" y="300"/>
                </a:lnTo>
                <a:lnTo>
                  <a:pt x="3766" y="300"/>
                </a:lnTo>
                <a:lnTo>
                  <a:pt x="3811" y="300"/>
                </a:lnTo>
                <a:lnTo>
                  <a:pt x="3856" y="300"/>
                </a:lnTo>
                <a:lnTo>
                  <a:pt x="3901" y="300"/>
                </a:lnTo>
                <a:lnTo>
                  <a:pt x="3946" y="300"/>
                </a:lnTo>
                <a:lnTo>
                  <a:pt x="3991" y="300"/>
                </a:lnTo>
                <a:lnTo>
                  <a:pt x="4036" y="300"/>
                </a:lnTo>
                <a:lnTo>
                  <a:pt x="4081" y="300"/>
                </a:lnTo>
                <a:lnTo>
                  <a:pt x="4126" y="300"/>
                </a:lnTo>
                <a:lnTo>
                  <a:pt x="4171" y="300"/>
                </a:lnTo>
                <a:lnTo>
                  <a:pt x="4231" y="300"/>
                </a:lnTo>
                <a:lnTo>
                  <a:pt x="4276" y="300"/>
                </a:lnTo>
                <a:lnTo>
                  <a:pt x="4321" y="300"/>
                </a:lnTo>
                <a:lnTo>
                  <a:pt x="4366" y="300"/>
                </a:lnTo>
                <a:lnTo>
                  <a:pt x="4411" y="300"/>
                </a:lnTo>
                <a:lnTo>
                  <a:pt x="4456" y="0"/>
                </a:lnTo>
                <a:lnTo>
                  <a:pt x="4501" y="0"/>
                </a:lnTo>
                <a:lnTo>
                  <a:pt x="4546" y="0"/>
                </a:lnTo>
                <a:lnTo>
                  <a:pt x="4591" y="0"/>
                </a:lnTo>
                <a:lnTo>
                  <a:pt x="4636" y="0"/>
                </a:lnTo>
                <a:lnTo>
                  <a:pt x="4681" y="0"/>
                </a:lnTo>
                <a:lnTo>
                  <a:pt x="4741" y="0"/>
                </a:lnTo>
                <a:lnTo>
                  <a:pt x="4786" y="0"/>
                </a:lnTo>
                <a:lnTo>
                  <a:pt x="4831" y="0"/>
                </a:lnTo>
                <a:lnTo>
                  <a:pt x="4876" y="0"/>
                </a:lnTo>
                <a:lnTo>
                  <a:pt x="4921" y="0"/>
                </a:lnTo>
                <a:lnTo>
                  <a:pt x="4966" y="0"/>
                </a:lnTo>
                <a:lnTo>
                  <a:pt x="5011" y="0"/>
                </a:lnTo>
                <a:lnTo>
                  <a:pt x="5056" y="0"/>
                </a:lnTo>
                <a:lnTo>
                  <a:pt x="5101" y="0"/>
                </a:lnTo>
                <a:lnTo>
                  <a:pt x="5146" y="0"/>
                </a:lnTo>
                <a:lnTo>
                  <a:pt x="5191" y="210"/>
                </a:lnTo>
                <a:lnTo>
                  <a:pt x="5251" y="210"/>
                </a:lnTo>
                <a:lnTo>
                  <a:pt x="5296" y="210"/>
                </a:lnTo>
                <a:lnTo>
                  <a:pt x="5341" y="210"/>
                </a:lnTo>
                <a:lnTo>
                  <a:pt x="5386" y="210"/>
                </a:lnTo>
                <a:lnTo>
                  <a:pt x="5431" y="210"/>
                </a:lnTo>
                <a:lnTo>
                  <a:pt x="5476" y="210"/>
                </a:lnTo>
                <a:lnTo>
                  <a:pt x="5521" y="210"/>
                </a:lnTo>
                <a:lnTo>
                  <a:pt x="5566" y="210"/>
                </a:lnTo>
                <a:lnTo>
                  <a:pt x="5611" y="210"/>
                </a:lnTo>
                <a:lnTo>
                  <a:pt x="5656" y="210"/>
                </a:lnTo>
                <a:lnTo>
                  <a:pt x="5716" y="210"/>
                </a:lnTo>
                <a:lnTo>
                  <a:pt x="5761" y="210"/>
                </a:lnTo>
                <a:lnTo>
                  <a:pt x="5806" y="210"/>
                </a:lnTo>
                <a:lnTo>
                  <a:pt x="5851" y="210"/>
                </a:lnTo>
                <a:lnTo>
                  <a:pt x="5896" y="210"/>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6" name="Line 94"/>
          <p:cNvSpPr>
            <a:spLocks noChangeAspect="1" noChangeShapeType="1"/>
          </p:cNvSpPr>
          <p:nvPr/>
        </p:nvSpPr>
        <p:spPr bwMode="auto">
          <a:xfrm>
            <a:off x="1425578" y="1328739"/>
            <a:ext cx="1063625"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nvGrpSpPr>
          <p:cNvPr id="19507" name="Group 95"/>
          <p:cNvGrpSpPr>
            <a:grpSpLocks noChangeAspect="1"/>
          </p:cNvGrpSpPr>
          <p:nvPr/>
        </p:nvGrpSpPr>
        <p:grpSpPr bwMode="auto">
          <a:xfrm>
            <a:off x="1425578" y="1387477"/>
            <a:ext cx="1063625" cy="212725"/>
            <a:chOff x="2592" y="2880"/>
            <a:chExt cx="4608" cy="288"/>
          </a:xfrm>
        </p:grpSpPr>
        <p:sp>
          <p:nvSpPr>
            <p:cNvPr id="19763" name="Line 96"/>
            <p:cNvSpPr>
              <a:spLocks noChangeAspect="1" noChangeShapeType="1"/>
            </p:cNvSpPr>
            <p:nvPr/>
          </p:nvSpPr>
          <p:spPr bwMode="auto">
            <a:xfrm>
              <a:off x="2592" y="2880"/>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4" name="Line 97"/>
            <p:cNvSpPr>
              <a:spLocks noChangeAspect="1" noChangeShapeType="1"/>
            </p:cNvSpPr>
            <p:nvPr/>
          </p:nvSpPr>
          <p:spPr bwMode="auto">
            <a:xfrm>
              <a:off x="4896" y="3168"/>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5" name="Line 98"/>
            <p:cNvSpPr>
              <a:spLocks noChangeAspect="1" noChangeShapeType="1"/>
            </p:cNvSpPr>
            <p:nvPr/>
          </p:nvSpPr>
          <p:spPr bwMode="auto">
            <a:xfrm>
              <a:off x="4896" y="288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08" name="Group 99"/>
          <p:cNvGrpSpPr>
            <a:grpSpLocks noChangeAspect="1"/>
          </p:cNvGrpSpPr>
          <p:nvPr/>
        </p:nvGrpSpPr>
        <p:grpSpPr bwMode="auto">
          <a:xfrm>
            <a:off x="1425578" y="1658941"/>
            <a:ext cx="1063625" cy="212725"/>
            <a:chOff x="2592" y="4032"/>
            <a:chExt cx="4608" cy="288"/>
          </a:xfrm>
        </p:grpSpPr>
        <p:sp>
          <p:nvSpPr>
            <p:cNvPr id="19758" name="Line 100"/>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9" name="Line 101"/>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0" name="Line 102"/>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1" name="Line 103"/>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2" name="Line 104"/>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09" name="Group 105"/>
          <p:cNvGrpSpPr>
            <a:grpSpLocks noChangeAspect="1"/>
          </p:cNvGrpSpPr>
          <p:nvPr/>
        </p:nvGrpSpPr>
        <p:grpSpPr bwMode="auto">
          <a:xfrm flipH="1">
            <a:off x="1425578" y="1931991"/>
            <a:ext cx="1063625" cy="211137"/>
            <a:chOff x="2592" y="4032"/>
            <a:chExt cx="4608" cy="288"/>
          </a:xfrm>
        </p:grpSpPr>
        <p:sp>
          <p:nvSpPr>
            <p:cNvPr id="19753" name="Line 106"/>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4" name="Line 107"/>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5" name="Line 108"/>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6" name="Line 109"/>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7" name="Line 110"/>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0" name="Group 111"/>
          <p:cNvGrpSpPr>
            <a:grpSpLocks noChangeAspect="1"/>
          </p:cNvGrpSpPr>
          <p:nvPr/>
        </p:nvGrpSpPr>
        <p:grpSpPr bwMode="auto">
          <a:xfrm>
            <a:off x="1425578" y="2203453"/>
            <a:ext cx="1063625" cy="212725"/>
            <a:chOff x="2592" y="4320"/>
            <a:chExt cx="4608" cy="288"/>
          </a:xfrm>
        </p:grpSpPr>
        <p:sp>
          <p:nvSpPr>
            <p:cNvPr id="19748" name="Line 112"/>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9" name="Line 113"/>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0" name="Line 114"/>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1" name="Line 115"/>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2" name="Line 116"/>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1" name="Group 117"/>
          <p:cNvGrpSpPr>
            <a:grpSpLocks noChangeAspect="1"/>
          </p:cNvGrpSpPr>
          <p:nvPr/>
        </p:nvGrpSpPr>
        <p:grpSpPr bwMode="auto">
          <a:xfrm>
            <a:off x="1425578" y="2476503"/>
            <a:ext cx="1063625" cy="212725"/>
            <a:chOff x="2592" y="4752"/>
            <a:chExt cx="4608" cy="288"/>
          </a:xfrm>
        </p:grpSpPr>
        <p:sp>
          <p:nvSpPr>
            <p:cNvPr id="19741" name="Line 118"/>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2" name="Line 119"/>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3" name="Line 120"/>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4" name="Line 121"/>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5" name="Line 122"/>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6" name="Line 123"/>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7" name="Line 124"/>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2" name="Group 125"/>
          <p:cNvGrpSpPr>
            <a:grpSpLocks noChangeAspect="1"/>
          </p:cNvGrpSpPr>
          <p:nvPr/>
        </p:nvGrpSpPr>
        <p:grpSpPr bwMode="auto">
          <a:xfrm flipH="1" flipV="1">
            <a:off x="1425578" y="2749553"/>
            <a:ext cx="1063625" cy="212725"/>
            <a:chOff x="2592" y="4752"/>
            <a:chExt cx="4608" cy="288"/>
          </a:xfrm>
        </p:grpSpPr>
        <p:sp>
          <p:nvSpPr>
            <p:cNvPr id="19734" name="Line 126"/>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5" name="Line 127"/>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6" name="Line 128"/>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7" name="Line 129"/>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8" name="Line 130"/>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9" name="Line 131"/>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0" name="Line 132"/>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3" name="Group 133"/>
          <p:cNvGrpSpPr>
            <a:grpSpLocks noChangeAspect="1"/>
          </p:cNvGrpSpPr>
          <p:nvPr/>
        </p:nvGrpSpPr>
        <p:grpSpPr bwMode="auto">
          <a:xfrm flipH="1" flipV="1">
            <a:off x="1425578" y="3022601"/>
            <a:ext cx="1063625" cy="211139"/>
            <a:chOff x="2592" y="4320"/>
            <a:chExt cx="4608" cy="288"/>
          </a:xfrm>
        </p:grpSpPr>
        <p:sp>
          <p:nvSpPr>
            <p:cNvPr id="19729" name="Line 134"/>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0" name="Line 135"/>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1" name="Line 136"/>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2" name="Line 137"/>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3" name="Line 138"/>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8384" name="Text Box 192"/>
          <p:cNvSpPr txBox="1">
            <a:spLocks noChangeAspect="1" noChangeArrowheads="1"/>
          </p:cNvSpPr>
          <p:nvPr/>
        </p:nvSpPr>
        <p:spPr bwMode="auto">
          <a:xfrm>
            <a:off x="2190754" y="72707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400">
              <a:solidFill>
                <a:srgbClr val="000000"/>
              </a:solidFill>
              <a:latin typeface="Tahoma" charset="0"/>
            </a:endParaRPr>
          </a:p>
        </p:txBody>
      </p:sp>
      <p:sp>
        <p:nvSpPr>
          <p:cNvPr id="19515" name="Line 88"/>
          <p:cNvSpPr>
            <a:spLocks noChangeAspect="1" noChangeShapeType="1"/>
          </p:cNvSpPr>
          <p:nvPr/>
        </p:nvSpPr>
        <p:spPr bwMode="auto">
          <a:xfrm flipV="1">
            <a:off x="2590800"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6" name="Line 199"/>
          <p:cNvSpPr>
            <a:spLocks noChangeAspect="1" noChangeShapeType="1"/>
          </p:cNvSpPr>
          <p:nvPr/>
        </p:nvSpPr>
        <p:spPr bwMode="auto">
          <a:xfrm>
            <a:off x="2740028" y="1042990"/>
            <a:ext cx="10906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7" name="Line 200"/>
          <p:cNvSpPr>
            <a:spLocks noChangeAspect="1" noChangeShapeType="1"/>
          </p:cNvSpPr>
          <p:nvPr/>
        </p:nvSpPr>
        <p:spPr bwMode="auto">
          <a:xfrm flipV="1">
            <a:off x="2740026" y="401639"/>
            <a:ext cx="1588" cy="6413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8" name="Line 201"/>
          <p:cNvSpPr>
            <a:spLocks noChangeAspect="1" noChangeShapeType="1"/>
          </p:cNvSpPr>
          <p:nvPr/>
        </p:nvSpPr>
        <p:spPr bwMode="auto">
          <a:xfrm flipV="1">
            <a:off x="2740026" y="1027116"/>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9" name="Rectangle 202"/>
          <p:cNvSpPr>
            <a:spLocks noChangeAspect="1" noChangeArrowheads="1"/>
          </p:cNvSpPr>
          <p:nvPr/>
        </p:nvSpPr>
        <p:spPr bwMode="auto">
          <a:xfrm>
            <a:off x="2733677" y="1060450"/>
            <a:ext cx="4921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0" name="Rectangle 203"/>
          <p:cNvSpPr>
            <a:spLocks noChangeAspect="1" noChangeArrowheads="1"/>
          </p:cNvSpPr>
          <p:nvPr/>
        </p:nvSpPr>
        <p:spPr bwMode="auto">
          <a:xfrm>
            <a:off x="2732088" y="1060451"/>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21" name="Line 204"/>
          <p:cNvSpPr>
            <a:spLocks noChangeAspect="1" noChangeShapeType="1"/>
          </p:cNvSpPr>
          <p:nvPr/>
        </p:nvSpPr>
        <p:spPr bwMode="auto">
          <a:xfrm flipV="1">
            <a:off x="2897188"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22" name="Rectangle 205"/>
          <p:cNvSpPr>
            <a:spLocks noChangeAspect="1" noChangeArrowheads="1"/>
          </p:cNvSpPr>
          <p:nvPr/>
        </p:nvSpPr>
        <p:spPr bwMode="auto">
          <a:xfrm>
            <a:off x="2879725" y="1060450"/>
            <a:ext cx="76200"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3" name="Rectangle 206"/>
          <p:cNvSpPr>
            <a:spLocks noChangeAspect="1" noChangeArrowheads="1"/>
          </p:cNvSpPr>
          <p:nvPr/>
        </p:nvSpPr>
        <p:spPr bwMode="auto">
          <a:xfrm>
            <a:off x="2879725"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24" name="Line 207"/>
          <p:cNvSpPr>
            <a:spLocks noChangeAspect="1" noChangeShapeType="1"/>
          </p:cNvSpPr>
          <p:nvPr/>
        </p:nvSpPr>
        <p:spPr bwMode="auto">
          <a:xfrm flipV="1">
            <a:off x="3052763"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25" name="Rectangle 208"/>
          <p:cNvSpPr>
            <a:spLocks noChangeAspect="1" noChangeArrowheads="1"/>
          </p:cNvSpPr>
          <p:nvPr/>
        </p:nvSpPr>
        <p:spPr bwMode="auto">
          <a:xfrm>
            <a:off x="3035300" y="1060450"/>
            <a:ext cx="76200"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6" name="Rectangle 209"/>
          <p:cNvSpPr>
            <a:spLocks noChangeAspect="1" noChangeArrowheads="1"/>
          </p:cNvSpPr>
          <p:nvPr/>
        </p:nvSpPr>
        <p:spPr bwMode="auto">
          <a:xfrm>
            <a:off x="3036888"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27" name="Line 210"/>
          <p:cNvSpPr>
            <a:spLocks noChangeAspect="1" noChangeShapeType="1"/>
          </p:cNvSpPr>
          <p:nvPr/>
        </p:nvSpPr>
        <p:spPr bwMode="auto">
          <a:xfrm flipV="1">
            <a:off x="3209925"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28" name="Rectangle 211"/>
          <p:cNvSpPr>
            <a:spLocks noChangeAspect="1" noChangeArrowheads="1"/>
          </p:cNvSpPr>
          <p:nvPr/>
        </p:nvSpPr>
        <p:spPr bwMode="auto">
          <a:xfrm>
            <a:off x="3190875" y="1060450"/>
            <a:ext cx="76200"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9" name="Rectangle 212"/>
          <p:cNvSpPr>
            <a:spLocks noChangeAspect="1" noChangeArrowheads="1"/>
          </p:cNvSpPr>
          <p:nvPr/>
        </p:nvSpPr>
        <p:spPr bwMode="auto">
          <a:xfrm>
            <a:off x="3192463"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30" name="Line 213"/>
          <p:cNvSpPr>
            <a:spLocks noChangeAspect="1" noChangeShapeType="1"/>
          </p:cNvSpPr>
          <p:nvPr/>
        </p:nvSpPr>
        <p:spPr bwMode="auto">
          <a:xfrm flipV="1">
            <a:off x="3360741" y="1027116"/>
            <a:ext cx="1587"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31" name="Rectangle 214"/>
          <p:cNvSpPr>
            <a:spLocks noChangeAspect="1" noChangeArrowheads="1"/>
          </p:cNvSpPr>
          <p:nvPr/>
        </p:nvSpPr>
        <p:spPr bwMode="auto">
          <a:xfrm>
            <a:off x="3346453" y="1060450"/>
            <a:ext cx="7461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32" name="Rectangle 215"/>
          <p:cNvSpPr>
            <a:spLocks noChangeAspect="1" noChangeArrowheads="1"/>
          </p:cNvSpPr>
          <p:nvPr/>
        </p:nvSpPr>
        <p:spPr bwMode="auto">
          <a:xfrm>
            <a:off x="3346449"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33" name="Line 216"/>
          <p:cNvSpPr>
            <a:spLocks noChangeAspect="1" noChangeShapeType="1"/>
          </p:cNvSpPr>
          <p:nvPr/>
        </p:nvSpPr>
        <p:spPr bwMode="auto">
          <a:xfrm flipV="1">
            <a:off x="3519488"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34" name="Rectangle 217"/>
          <p:cNvSpPr>
            <a:spLocks noChangeAspect="1" noChangeArrowheads="1"/>
          </p:cNvSpPr>
          <p:nvPr/>
        </p:nvSpPr>
        <p:spPr bwMode="auto">
          <a:xfrm>
            <a:off x="3494091" y="1060450"/>
            <a:ext cx="104775"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35" name="Rectangle 218"/>
          <p:cNvSpPr>
            <a:spLocks noChangeAspect="1" noChangeArrowheads="1"/>
          </p:cNvSpPr>
          <p:nvPr/>
        </p:nvSpPr>
        <p:spPr bwMode="auto">
          <a:xfrm>
            <a:off x="3494088" y="1060451"/>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36" name="Line 219"/>
          <p:cNvSpPr>
            <a:spLocks noChangeAspect="1" noChangeShapeType="1"/>
          </p:cNvSpPr>
          <p:nvPr/>
        </p:nvSpPr>
        <p:spPr bwMode="auto">
          <a:xfrm flipV="1">
            <a:off x="3673475" y="1027116"/>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37" name="Rectangle 220"/>
          <p:cNvSpPr>
            <a:spLocks noChangeAspect="1" noChangeArrowheads="1"/>
          </p:cNvSpPr>
          <p:nvPr/>
        </p:nvSpPr>
        <p:spPr bwMode="auto">
          <a:xfrm>
            <a:off x="3649664" y="1060450"/>
            <a:ext cx="10636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38" name="Rectangle 221"/>
          <p:cNvSpPr>
            <a:spLocks noChangeAspect="1" noChangeArrowheads="1"/>
          </p:cNvSpPr>
          <p:nvPr/>
        </p:nvSpPr>
        <p:spPr bwMode="auto">
          <a:xfrm>
            <a:off x="3648075" y="1060451"/>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39" name="Line 222"/>
          <p:cNvSpPr>
            <a:spLocks noChangeAspect="1" noChangeShapeType="1"/>
          </p:cNvSpPr>
          <p:nvPr/>
        </p:nvSpPr>
        <p:spPr bwMode="auto">
          <a:xfrm flipV="1">
            <a:off x="3830639"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40" name="Rectangle 223"/>
          <p:cNvSpPr>
            <a:spLocks noChangeAspect="1" noChangeArrowheads="1"/>
          </p:cNvSpPr>
          <p:nvPr/>
        </p:nvSpPr>
        <p:spPr bwMode="auto">
          <a:xfrm>
            <a:off x="3805238" y="1060450"/>
            <a:ext cx="10636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41" name="Line 225"/>
          <p:cNvSpPr>
            <a:spLocks noChangeAspect="1" noChangeShapeType="1"/>
          </p:cNvSpPr>
          <p:nvPr/>
        </p:nvSpPr>
        <p:spPr bwMode="auto">
          <a:xfrm>
            <a:off x="2740029" y="1042990"/>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42" name="Freeform 227"/>
          <p:cNvSpPr>
            <a:spLocks noChangeAspect="1"/>
          </p:cNvSpPr>
          <p:nvPr/>
        </p:nvSpPr>
        <p:spPr bwMode="auto">
          <a:xfrm>
            <a:off x="2751139" y="671513"/>
            <a:ext cx="989012" cy="330200"/>
          </a:xfrm>
          <a:custGeom>
            <a:avLst/>
            <a:gdLst>
              <a:gd name="T0" fmla="*/ 2147483647 w 3009"/>
              <a:gd name="T1" fmla="*/ 2147483647 h 656"/>
              <a:gd name="T2" fmla="*/ 2147483647 w 3009"/>
              <a:gd name="T3" fmla="*/ 2147483647 h 656"/>
              <a:gd name="T4" fmla="*/ 2147483647 w 3009"/>
              <a:gd name="T5" fmla="*/ 2147483647 h 656"/>
              <a:gd name="T6" fmla="*/ 2147483647 w 3009"/>
              <a:gd name="T7" fmla="*/ 2147483647 h 656"/>
              <a:gd name="T8" fmla="*/ 2147483647 w 3009"/>
              <a:gd name="T9" fmla="*/ 2147483647 h 656"/>
              <a:gd name="T10" fmla="*/ 2147483647 w 3009"/>
              <a:gd name="T11" fmla="*/ 2147483647 h 656"/>
              <a:gd name="T12" fmla="*/ 2147483647 w 3009"/>
              <a:gd name="T13" fmla="*/ 2147483647 h 656"/>
              <a:gd name="T14" fmla="*/ 2147483647 w 3009"/>
              <a:gd name="T15" fmla="*/ 2147483647 h 656"/>
              <a:gd name="T16" fmla="*/ 2147483647 w 3009"/>
              <a:gd name="T17" fmla="*/ 2147483647 h 656"/>
              <a:gd name="T18" fmla="*/ 2147483647 w 3009"/>
              <a:gd name="T19" fmla="*/ 2147483647 h 656"/>
              <a:gd name="T20" fmla="*/ 2147483647 w 3009"/>
              <a:gd name="T21" fmla="*/ 2147483647 h 656"/>
              <a:gd name="T22" fmla="*/ 2147483647 w 3009"/>
              <a:gd name="T23" fmla="*/ 2147483647 h 656"/>
              <a:gd name="T24" fmla="*/ 2147483647 w 3009"/>
              <a:gd name="T25" fmla="*/ 2147483647 h 656"/>
              <a:gd name="T26" fmla="*/ 2147483647 w 3009"/>
              <a:gd name="T27" fmla="*/ 2147483647 h 656"/>
              <a:gd name="T28" fmla="*/ 2147483647 w 3009"/>
              <a:gd name="T29" fmla="*/ 2147483647 h 656"/>
              <a:gd name="T30" fmla="*/ 2147483647 w 3009"/>
              <a:gd name="T31" fmla="*/ 2147483647 h 656"/>
              <a:gd name="T32" fmla="*/ 2147483647 w 3009"/>
              <a:gd name="T33" fmla="*/ 2147483647 h 656"/>
              <a:gd name="T34" fmla="*/ 2147483647 w 3009"/>
              <a:gd name="T35" fmla="*/ 2147483647 h 656"/>
              <a:gd name="T36" fmla="*/ 2147483647 w 3009"/>
              <a:gd name="T37" fmla="*/ 2147483647 h 656"/>
              <a:gd name="T38" fmla="*/ 2147483647 w 3009"/>
              <a:gd name="T39" fmla="*/ 2147483647 h 656"/>
              <a:gd name="T40" fmla="*/ 2147483647 w 3009"/>
              <a:gd name="T41" fmla="*/ 2147483647 h 656"/>
              <a:gd name="T42" fmla="*/ 2147483647 w 3009"/>
              <a:gd name="T43" fmla="*/ 2147483647 h 656"/>
              <a:gd name="T44" fmla="*/ 2147483647 w 3009"/>
              <a:gd name="T45" fmla="*/ 2147483647 h 656"/>
              <a:gd name="T46" fmla="*/ 2147483647 w 3009"/>
              <a:gd name="T47" fmla="*/ 2147483647 h 656"/>
              <a:gd name="T48" fmla="*/ 2147483647 w 3009"/>
              <a:gd name="T49" fmla="*/ 2147483647 h 656"/>
              <a:gd name="T50" fmla="*/ 2147483647 w 3009"/>
              <a:gd name="T51" fmla="*/ 2147483647 h 656"/>
              <a:gd name="T52" fmla="*/ 2147483647 w 3009"/>
              <a:gd name="T53" fmla="*/ 2147483647 h 656"/>
              <a:gd name="T54" fmla="*/ 2147483647 w 3009"/>
              <a:gd name="T55" fmla="*/ 2147483647 h 656"/>
              <a:gd name="T56" fmla="*/ 2147483647 w 3009"/>
              <a:gd name="T57" fmla="*/ 2147483647 h 656"/>
              <a:gd name="T58" fmla="*/ 2147483647 w 3009"/>
              <a:gd name="T59" fmla="*/ 2147483647 h 656"/>
              <a:gd name="T60" fmla="*/ 2147483647 w 3009"/>
              <a:gd name="T61" fmla="*/ 2147483647 h 656"/>
              <a:gd name="T62" fmla="*/ 2147483647 w 3009"/>
              <a:gd name="T63" fmla="*/ 2147483647 h 656"/>
              <a:gd name="T64" fmla="*/ 2147483647 w 3009"/>
              <a:gd name="T65" fmla="*/ 0 h 656"/>
              <a:gd name="T66" fmla="*/ 2147483647 w 3009"/>
              <a:gd name="T67" fmla="*/ 0 h 656"/>
              <a:gd name="T68" fmla="*/ 2147483647 w 3009"/>
              <a:gd name="T69" fmla="*/ 0 h 656"/>
              <a:gd name="T70" fmla="*/ 2147483647 w 3009"/>
              <a:gd name="T71" fmla="*/ 0 h 656"/>
              <a:gd name="T72" fmla="*/ 2147483647 w 3009"/>
              <a:gd name="T73" fmla="*/ 0 h 656"/>
              <a:gd name="T74" fmla="*/ 2147483647 w 3009"/>
              <a:gd name="T75" fmla="*/ 2147483647 h 656"/>
              <a:gd name="T76" fmla="*/ 2147483647 w 3009"/>
              <a:gd name="T77" fmla="*/ 2147483647 h 656"/>
              <a:gd name="T78" fmla="*/ 2147483647 w 3009"/>
              <a:gd name="T79" fmla="*/ 2147483647 h 656"/>
              <a:gd name="T80" fmla="*/ 2147483647 w 3009"/>
              <a:gd name="T81" fmla="*/ 2147483647 h 656"/>
              <a:gd name="T82" fmla="*/ 2147483647 w 3009"/>
              <a:gd name="T83" fmla="*/ 2147483647 h 6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09" h="656">
                <a:moveTo>
                  <a:pt x="0" y="656"/>
                </a:moveTo>
                <a:lnTo>
                  <a:pt x="23" y="656"/>
                </a:lnTo>
                <a:lnTo>
                  <a:pt x="46" y="656"/>
                </a:lnTo>
                <a:lnTo>
                  <a:pt x="69" y="656"/>
                </a:lnTo>
                <a:lnTo>
                  <a:pt x="92" y="656"/>
                </a:lnTo>
                <a:lnTo>
                  <a:pt x="122" y="656"/>
                </a:lnTo>
                <a:lnTo>
                  <a:pt x="145" y="656"/>
                </a:lnTo>
                <a:lnTo>
                  <a:pt x="168" y="656"/>
                </a:lnTo>
                <a:lnTo>
                  <a:pt x="191" y="656"/>
                </a:lnTo>
                <a:lnTo>
                  <a:pt x="214" y="656"/>
                </a:lnTo>
                <a:lnTo>
                  <a:pt x="237" y="656"/>
                </a:lnTo>
                <a:lnTo>
                  <a:pt x="260" y="656"/>
                </a:lnTo>
                <a:lnTo>
                  <a:pt x="283" y="656"/>
                </a:lnTo>
                <a:lnTo>
                  <a:pt x="306" y="656"/>
                </a:lnTo>
                <a:lnTo>
                  <a:pt x="329" y="656"/>
                </a:lnTo>
                <a:lnTo>
                  <a:pt x="352" y="656"/>
                </a:lnTo>
                <a:lnTo>
                  <a:pt x="383" y="417"/>
                </a:lnTo>
                <a:lnTo>
                  <a:pt x="405" y="417"/>
                </a:lnTo>
                <a:lnTo>
                  <a:pt x="428" y="417"/>
                </a:lnTo>
                <a:lnTo>
                  <a:pt x="451" y="417"/>
                </a:lnTo>
                <a:lnTo>
                  <a:pt x="474" y="417"/>
                </a:lnTo>
                <a:lnTo>
                  <a:pt x="497" y="417"/>
                </a:lnTo>
                <a:lnTo>
                  <a:pt x="520" y="417"/>
                </a:lnTo>
                <a:lnTo>
                  <a:pt x="543" y="417"/>
                </a:lnTo>
                <a:lnTo>
                  <a:pt x="566" y="417"/>
                </a:lnTo>
                <a:lnTo>
                  <a:pt x="589" y="417"/>
                </a:lnTo>
                <a:lnTo>
                  <a:pt x="620" y="417"/>
                </a:lnTo>
                <a:lnTo>
                  <a:pt x="643" y="417"/>
                </a:lnTo>
                <a:lnTo>
                  <a:pt x="666" y="417"/>
                </a:lnTo>
                <a:lnTo>
                  <a:pt x="689" y="417"/>
                </a:lnTo>
                <a:lnTo>
                  <a:pt x="712" y="417"/>
                </a:lnTo>
                <a:lnTo>
                  <a:pt x="735" y="417"/>
                </a:lnTo>
                <a:lnTo>
                  <a:pt x="758" y="333"/>
                </a:lnTo>
                <a:lnTo>
                  <a:pt x="781" y="333"/>
                </a:lnTo>
                <a:lnTo>
                  <a:pt x="804" y="333"/>
                </a:lnTo>
                <a:lnTo>
                  <a:pt x="827" y="333"/>
                </a:lnTo>
                <a:lnTo>
                  <a:pt x="850" y="333"/>
                </a:lnTo>
                <a:lnTo>
                  <a:pt x="880" y="333"/>
                </a:lnTo>
                <a:lnTo>
                  <a:pt x="903" y="333"/>
                </a:lnTo>
                <a:lnTo>
                  <a:pt x="926" y="333"/>
                </a:lnTo>
                <a:lnTo>
                  <a:pt x="949" y="333"/>
                </a:lnTo>
                <a:lnTo>
                  <a:pt x="972" y="333"/>
                </a:lnTo>
                <a:lnTo>
                  <a:pt x="995" y="333"/>
                </a:lnTo>
                <a:lnTo>
                  <a:pt x="1018" y="333"/>
                </a:lnTo>
                <a:lnTo>
                  <a:pt x="1041" y="333"/>
                </a:lnTo>
                <a:lnTo>
                  <a:pt x="1064" y="333"/>
                </a:lnTo>
                <a:lnTo>
                  <a:pt x="1087" y="333"/>
                </a:lnTo>
                <a:lnTo>
                  <a:pt x="1110" y="333"/>
                </a:lnTo>
                <a:lnTo>
                  <a:pt x="1141" y="239"/>
                </a:lnTo>
                <a:lnTo>
                  <a:pt x="1164" y="239"/>
                </a:lnTo>
                <a:lnTo>
                  <a:pt x="1187" y="239"/>
                </a:lnTo>
                <a:lnTo>
                  <a:pt x="1210" y="239"/>
                </a:lnTo>
                <a:lnTo>
                  <a:pt x="1233" y="239"/>
                </a:lnTo>
                <a:lnTo>
                  <a:pt x="1256" y="239"/>
                </a:lnTo>
                <a:lnTo>
                  <a:pt x="1279" y="239"/>
                </a:lnTo>
                <a:lnTo>
                  <a:pt x="1302" y="239"/>
                </a:lnTo>
                <a:lnTo>
                  <a:pt x="1324" y="239"/>
                </a:lnTo>
                <a:lnTo>
                  <a:pt x="1347" y="239"/>
                </a:lnTo>
                <a:lnTo>
                  <a:pt x="1370" y="239"/>
                </a:lnTo>
                <a:lnTo>
                  <a:pt x="1401" y="239"/>
                </a:lnTo>
                <a:lnTo>
                  <a:pt x="1424" y="239"/>
                </a:lnTo>
                <a:lnTo>
                  <a:pt x="1449" y="239"/>
                </a:lnTo>
                <a:lnTo>
                  <a:pt x="1472" y="239"/>
                </a:lnTo>
                <a:lnTo>
                  <a:pt x="1495" y="239"/>
                </a:lnTo>
                <a:lnTo>
                  <a:pt x="1518" y="281"/>
                </a:lnTo>
                <a:lnTo>
                  <a:pt x="1541" y="281"/>
                </a:lnTo>
                <a:lnTo>
                  <a:pt x="1564" y="281"/>
                </a:lnTo>
                <a:lnTo>
                  <a:pt x="1587" y="281"/>
                </a:lnTo>
                <a:lnTo>
                  <a:pt x="1610" y="281"/>
                </a:lnTo>
                <a:lnTo>
                  <a:pt x="1640" y="281"/>
                </a:lnTo>
                <a:lnTo>
                  <a:pt x="1663" y="281"/>
                </a:lnTo>
                <a:lnTo>
                  <a:pt x="1686" y="281"/>
                </a:lnTo>
                <a:lnTo>
                  <a:pt x="1709" y="281"/>
                </a:lnTo>
                <a:lnTo>
                  <a:pt x="1732" y="281"/>
                </a:lnTo>
                <a:lnTo>
                  <a:pt x="1755" y="281"/>
                </a:lnTo>
                <a:lnTo>
                  <a:pt x="1778" y="281"/>
                </a:lnTo>
                <a:lnTo>
                  <a:pt x="1801" y="281"/>
                </a:lnTo>
                <a:lnTo>
                  <a:pt x="1824" y="281"/>
                </a:lnTo>
                <a:lnTo>
                  <a:pt x="1847" y="281"/>
                </a:lnTo>
                <a:lnTo>
                  <a:pt x="1870" y="281"/>
                </a:lnTo>
                <a:lnTo>
                  <a:pt x="1901" y="170"/>
                </a:lnTo>
                <a:lnTo>
                  <a:pt x="1924" y="170"/>
                </a:lnTo>
                <a:lnTo>
                  <a:pt x="1947" y="170"/>
                </a:lnTo>
                <a:lnTo>
                  <a:pt x="1970" y="170"/>
                </a:lnTo>
                <a:lnTo>
                  <a:pt x="1993" y="170"/>
                </a:lnTo>
                <a:lnTo>
                  <a:pt x="2016" y="170"/>
                </a:lnTo>
                <a:lnTo>
                  <a:pt x="2039" y="170"/>
                </a:lnTo>
                <a:lnTo>
                  <a:pt x="2062" y="170"/>
                </a:lnTo>
                <a:lnTo>
                  <a:pt x="2085" y="170"/>
                </a:lnTo>
                <a:lnTo>
                  <a:pt x="2108" y="170"/>
                </a:lnTo>
                <a:lnTo>
                  <a:pt x="2131" y="170"/>
                </a:lnTo>
                <a:lnTo>
                  <a:pt x="2161" y="170"/>
                </a:lnTo>
                <a:lnTo>
                  <a:pt x="2184" y="170"/>
                </a:lnTo>
                <a:lnTo>
                  <a:pt x="2207" y="170"/>
                </a:lnTo>
                <a:lnTo>
                  <a:pt x="2230" y="170"/>
                </a:lnTo>
                <a:lnTo>
                  <a:pt x="2253" y="170"/>
                </a:lnTo>
                <a:lnTo>
                  <a:pt x="2276" y="0"/>
                </a:lnTo>
                <a:lnTo>
                  <a:pt x="2299" y="0"/>
                </a:lnTo>
                <a:lnTo>
                  <a:pt x="2322" y="0"/>
                </a:lnTo>
                <a:lnTo>
                  <a:pt x="2345" y="0"/>
                </a:lnTo>
                <a:lnTo>
                  <a:pt x="2368" y="0"/>
                </a:lnTo>
                <a:lnTo>
                  <a:pt x="2391" y="0"/>
                </a:lnTo>
                <a:lnTo>
                  <a:pt x="2422" y="0"/>
                </a:lnTo>
                <a:lnTo>
                  <a:pt x="2445" y="0"/>
                </a:lnTo>
                <a:lnTo>
                  <a:pt x="2467" y="0"/>
                </a:lnTo>
                <a:lnTo>
                  <a:pt x="2490" y="0"/>
                </a:lnTo>
                <a:lnTo>
                  <a:pt x="2513" y="0"/>
                </a:lnTo>
                <a:lnTo>
                  <a:pt x="2536" y="0"/>
                </a:lnTo>
                <a:lnTo>
                  <a:pt x="2559" y="0"/>
                </a:lnTo>
                <a:lnTo>
                  <a:pt x="2582" y="0"/>
                </a:lnTo>
                <a:lnTo>
                  <a:pt x="2605" y="0"/>
                </a:lnTo>
                <a:lnTo>
                  <a:pt x="2628" y="0"/>
                </a:lnTo>
                <a:lnTo>
                  <a:pt x="2651" y="120"/>
                </a:lnTo>
                <a:lnTo>
                  <a:pt x="2682" y="120"/>
                </a:lnTo>
                <a:lnTo>
                  <a:pt x="2705" y="120"/>
                </a:lnTo>
                <a:lnTo>
                  <a:pt x="2728" y="120"/>
                </a:lnTo>
                <a:lnTo>
                  <a:pt x="2751" y="120"/>
                </a:lnTo>
                <a:lnTo>
                  <a:pt x="2774" y="120"/>
                </a:lnTo>
                <a:lnTo>
                  <a:pt x="2797" y="120"/>
                </a:lnTo>
                <a:lnTo>
                  <a:pt x="2820" y="120"/>
                </a:lnTo>
                <a:lnTo>
                  <a:pt x="2843" y="120"/>
                </a:lnTo>
                <a:lnTo>
                  <a:pt x="2866" y="120"/>
                </a:lnTo>
                <a:lnTo>
                  <a:pt x="2889" y="120"/>
                </a:lnTo>
                <a:lnTo>
                  <a:pt x="2919" y="120"/>
                </a:lnTo>
                <a:lnTo>
                  <a:pt x="2942" y="120"/>
                </a:lnTo>
                <a:lnTo>
                  <a:pt x="2965" y="120"/>
                </a:lnTo>
                <a:lnTo>
                  <a:pt x="2988" y="120"/>
                </a:lnTo>
                <a:lnTo>
                  <a:pt x="3009" y="120"/>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43" name="Rectangle 228"/>
          <p:cNvSpPr>
            <a:spLocks noChangeAspect="1" noChangeArrowheads="1"/>
          </p:cNvSpPr>
          <p:nvPr/>
        </p:nvSpPr>
        <p:spPr bwMode="auto">
          <a:xfrm>
            <a:off x="3795715" y="473077"/>
            <a:ext cx="682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44" name="Rectangle 230"/>
          <p:cNvSpPr>
            <a:spLocks noChangeAspect="1" noChangeArrowheads="1"/>
          </p:cNvSpPr>
          <p:nvPr/>
        </p:nvSpPr>
        <p:spPr bwMode="auto">
          <a:xfrm>
            <a:off x="3795715" y="698503"/>
            <a:ext cx="682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grpSp>
        <p:nvGrpSpPr>
          <p:cNvPr id="19545" name="Group 349"/>
          <p:cNvGrpSpPr>
            <a:grpSpLocks/>
          </p:cNvGrpSpPr>
          <p:nvPr/>
        </p:nvGrpSpPr>
        <p:grpSpPr bwMode="auto">
          <a:xfrm>
            <a:off x="2755903" y="1190628"/>
            <a:ext cx="993775" cy="92075"/>
            <a:chOff x="4588" y="817"/>
            <a:chExt cx="801" cy="65"/>
          </a:xfrm>
        </p:grpSpPr>
        <p:sp>
          <p:nvSpPr>
            <p:cNvPr id="19725" name="Line 233"/>
            <p:cNvSpPr>
              <a:spLocks noChangeAspect="1" noChangeShapeType="1"/>
            </p:cNvSpPr>
            <p:nvPr/>
          </p:nvSpPr>
          <p:spPr bwMode="auto">
            <a:xfrm flipV="1">
              <a:off x="45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6" name="Line 234"/>
            <p:cNvSpPr>
              <a:spLocks noChangeAspect="1" noChangeShapeType="1"/>
            </p:cNvSpPr>
            <p:nvPr/>
          </p:nvSpPr>
          <p:spPr bwMode="auto">
            <a:xfrm>
              <a:off x="4588" y="817"/>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7" name="Line 235"/>
            <p:cNvSpPr>
              <a:spLocks noChangeAspect="1" noChangeShapeType="1"/>
            </p:cNvSpPr>
            <p:nvPr/>
          </p:nvSpPr>
          <p:spPr bwMode="auto">
            <a:xfrm>
              <a:off x="46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8" name="Line 236"/>
            <p:cNvSpPr>
              <a:spLocks noChangeAspect="1" noChangeShapeType="1"/>
            </p:cNvSpPr>
            <p:nvPr/>
          </p:nvSpPr>
          <p:spPr bwMode="auto">
            <a:xfrm>
              <a:off x="4688" y="881"/>
              <a:ext cx="7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6" name="Group 348"/>
          <p:cNvGrpSpPr>
            <a:grpSpLocks/>
          </p:cNvGrpSpPr>
          <p:nvPr/>
        </p:nvGrpSpPr>
        <p:grpSpPr bwMode="auto">
          <a:xfrm>
            <a:off x="2755903" y="1450976"/>
            <a:ext cx="993775" cy="95251"/>
            <a:chOff x="4588" y="947"/>
            <a:chExt cx="801" cy="67"/>
          </a:xfrm>
        </p:grpSpPr>
        <p:grpSp>
          <p:nvGrpSpPr>
            <p:cNvPr id="19719" name="Group 347"/>
            <p:cNvGrpSpPr>
              <a:grpSpLocks/>
            </p:cNvGrpSpPr>
            <p:nvPr/>
          </p:nvGrpSpPr>
          <p:grpSpPr bwMode="auto">
            <a:xfrm>
              <a:off x="4588" y="947"/>
              <a:ext cx="201" cy="67"/>
              <a:chOff x="4588" y="947"/>
              <a:chExt cx="201" cy="67"/>
            </a:xfrm>
          </p:grpSpPr>
          <p:sp>
            <p:nvSpPr>
              <p:cNvPr id="19721" name="Line 237"/>
              <p:cNvSpPr>
                <a:spLocks noChangeAspect="1" noChangeShapeType="1"/>
              </p:cNvSpPr>
              <p:nvPr/>
            </p:nvSpPr>
            <p:spPr bwMode="auto">
              <a:xfrm>
                <a:off x="4588" y="1013"/>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2" name="Line 238"/>
              <p:cNvSpPr>
                <a:spLocks noChangeAspect="1" noChangeShapeType="1"/>
              </p:cNvSpPr>
              <p:nvPr/>
            </p:nvSpPr>
            <p:spPr bwMode="auto">
              <a:xfrm flipV="1">
                <a:off x="46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3" name="Line 239"/>
              <p:cNvSpPr>
                <a:spLocks noChangeAspect="1" noChangeShapeType="1"/>
              </p:cNvSpPr>
              <p:nvPr/>
            </p:nvSpPr>
            <p:spPr bwMode="auto">
              <a:xfrm>
                <a:off x="4688" y="947"/>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4" name="Line 240"/>
              <p:cNvSpPr>
                <a:spLocks noChangeAspect="1" noChangeShapeType="1"/>
              </p:cNvSpPr>
              <p:nvPr/>
            </p:nvSpPr>
            <p:spPr bwMode="auto">
              <a:xfrm>
                <a:off x="47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19720" name="Line 241"/>
            <p:cNvSpPr>
              <a:spLocks noChangeAspect="1" noChangeShapeType="1"/>
            </p:cNvSpPr>
            <p:nvPr/>
          </p:nvSpPr>
          <p:spPr bwMode="auto">
            <a:xfrm>
              <a:off x="4788" y="1013"/>
              <a:ext cx="6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7" name="Group 346"/>
          <p:cNvGrpSpPr>
            <a:grpSpLocks/>
          </p:cNvGrpSpPr>
          <p:nvPr/>
        </p:nvGrpSpPr>
        <p:grpSpPr bwMode="auto">
          <a:xfrm>
            <a:off x="2755903" y="1712916"/>
            <a:ext cx="993775" cy="96837"/>
            <a:chOff x="4588" y="1079"/>
            <a:chExt cx="801" cy="67"/>
          </a:xfrm>
        </p:grpSpPr>
        <p:sp>
          <p:nvSpPr>
            <p:cNvPr id="19714" name="Line 242"/>
            <p:cNvSpPr>
              <a:spLocks noChangeAspect="1" noChangeShapeType="1"/>
            </p:cNvSpPr>
            <p:nvPr/>
          </p:nvSpPr>
          <p:spPr bwMode="auto">
            <a:xfrm>
              <a:off x="4588" y="1145"/>
              <a:ext cx="2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5" name="Line 243"/>
            <p:cNvSpPr>
              <a:spLocks noChangeAspect="1" noChangeShapeType="1"/>
            </p:cNvSpPr>
            <p:nvPr/>
          </p:nvSpPr>
          <p:spPr bwMode="auto">
            <a:xfrm flipV="1">
              <a:off x="47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6" name="Line 244"/>
            <p:cNvSpPr>
              <a:spLocks noChangeAspect="1" noChangeShapeType="1"/>
            </p:cNvSpPr>
            <p:nvPr/>
          </p:nvSpPr>
          <p:spPr bwMode="auto">
            <a:xfrm>
              <a:off x="4788" y="1079"/>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7" name="Line 245"/>
            <p:cNvSpPr>
              <a:spLocks noChangeAspect="1" noChangeShapeType="1"/>
            </p:cNvSpPr>
            <p:nvPr/>
          </p:nvSpPr>
          <p:spPr bwMode="auto">
            <a:xfrm>
              <a:off x="48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8" name="Line 246"/>
            <p:cNvSpPr>
              <a:spLocks noChangeAspect="1" noChangeShapeType="1"/>
            </p:cNvSpPr>
            <p:nvPr/>
          </p:nvSpPr>
          <p:spPr bwMode="auto">
            <a:xfrm>
              <a:off x="4888" y="1145"/>
              <a:ext cx="5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8" name="Group 345"/>
          <p:cNvGrpSpPr>
            <a:grpSpLocks/>
          </p:cNvGrpSpPr>
          <p:nvPr/>
        </p:nvGrpSpPr>
        <p:grpSpPr bwMode="auto">
          <a:xfrm>
            <a:off x="2755903" y="1976441"/>
            <a:ext cx="993775" cy="96837"/>
            <a:chOff x="4588" y="1208"/>
            <a:chExt cx="801" cy="68"/>
          </a:xfrm>
        </p:grpSpPr>
        <p:sp>
          <p:nvSpPr>
            <p:cNvPr id="19709" name="Line 247"/>
            <p:cNvSpPr>
              <a:spLocks noChangeAspect="1" noChangeShapeType="1"/>
            </p:cNvSpPr>
            <p:nvPr/>
          </p:nvSpPr>
          <p:spPr bwMode="auto">
            <a:xfrm>
              <a:off x="4588" y="1275"/>
              <a:ext cx="3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0" name="Line 248"/>
            <p:cNvSpPr>
              <a:spLocks noChangeAspect="1" noChangeShapeType="1"/>
            </p:cNvSpPr>
            <p:nvPr/>
          </p:nvSpPr>
          <p:spPr bwMode="auto">
            <a:xfrm flipV="1">
              <a:off x="4888" y="1208"/>
              <a:ext cx="1"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1" name="Line 249"/>
            <p:cNvSpPr>
              <a:spLocks noChangeAspect="1" noChangeShapeType="1"/>
            </p:cNvSpPr>
            <p:nvPr/>
          </p:nvSpPr>
          <p:spPr bwMode="auto">
            <a:xfrm>
              <a:off x="4888" y="1208"/>
              <a:ext cx="101"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2" name="Line 250"/>
            <p:cNvSpPr>
              <a:spLocks noChangeAspect="1" noChangeShapeType="1"/>
            </p:cNvSpPr>
            <p:nvPr/>
          </p:nvSpPr>
          <p:spPr bwMode="auto">
            <a:xfrm>
              <a:off x="4989" y="1208"/>
              <a:ext cx="0"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3" name="Line 251"/>
            <p:cNvSpPr>
              <a:spLocks noChangeAspect="1" noChangeShapeType="1"/>
            </p:cNvSpPr>
            <p:nvPr/>
          </p:nvSpPr>
          <p:spPr bwMode="auto">
            <a:xfrm>
              <a:off x="4989" y="1275"/>
              <a:ext cx="4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9" name="Group 252"/>
          <p:cNvGrpSpPr>
            <a:grpSpLocks noChangeAspect="1"/>
          </p:cNvGrpSpPr>
          <p:nvPr/>
        </p:nvGrpSpPr>
        <p:grpSpPr bwMode="auto">
          <a:xfrm>
            <a:off x="2755902" y="3028950"/>
            <a:ext cx="995363" cy="95251"/>
            <a:chOff x="1594" y="2554"/>
            <a:chExt cx="1515" cy="50"/>
          </a:xfrm>
        </p:grpSpPr>
        <p:sp>
          <p:nvSpPr>
            <p:cNvPr id="19705" name="Line 253"/>
            <p:cNvSpPr>
              <a:spLocks noChangeAspect="1" noChangeShapeType="1"/>
            </p:cNvSpPr>
            <p:nvPr/>
          </p:nvSpPr>
          <p:spPr bwMode="auto">
            <a:xfrm flipV="1">
              <a:off x="310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6" name="Line 254"/>
            <p:cNvSpPr>
              <a:spLocks noChangeAspect="1" noChangeShapeType="1"/>
            </p:cNvSpPr>
            <p:nvPr/>
          </p:nvSpPr>
          <p:spPr bwMode="auto">
            <a:xfrm>
              <a:off x="2918" y="255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7" name="Line 255"/>
            <p:cNvSpPr>
              <a:spLocks noChangeAspect="1" noChangeShapeType="1"/>
            </p:cNvSpPr>
            <p:nvPr/>
          </p:nvSpPr>
          <p:spPr bwMode="auto">
            <a:xfrm>
              <a:off x="291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8" name="Line 256"/>
            <p:cNvSpPr>
              <a:spLocks noChangeAspect="1" noChangeShapeType="1"/>
            </p:cNvSpPr>
            <p:nvPr/>
          </p:nvSpPr>
          <p:spPr bwMode="auto">
            <a:xfrm>
              <a:off x="1594" y="2603"/>
              <a:ext cx="1324"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50" name="Group 257"/>
          <p:cNvGrpSpPr>
            <a:grpSpLocks noChangeAspect="1"/>
          </p:cNvGrpSpPr>
          <p:nvPr/>
        </p:nvGrpSpPr>
        <p:grpSpPr bwMode="auto">
          <a:xfrm>
            <a:off x="2755903" y="2765428"/>
            <a:ext cx="993775" cy="93663"/>
            <a:chOff x="1594" y="2455"/>
            <a:chExt cx="1514" cy="50"/>
          </a:xfrm>
        </p:grpSpPr>
        <p:sp>
          <p:nvSpPr>
            <p:cNvPr id="19700" name="Line 258"/>
            <p:cNvSpPr>
              <a:spLocks noChangeAspect="1" noChangeShapeType="1"/>
            </p:cNvSpPr>
            <p:nvPr/>
          </p:nvSpPr>
          <p:spPr bwMode="auto">
            <a:xfrm>
              <a:off x="2918" y="250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1" name="Line 259"/>
            <p:cNvSpPr>
              <a:spLocks noChangeAspect="1" noChangeShapeType="1"/>
            </p:cNvSpPr>
            <p:nvPr/>
          </p:nvSpPr>
          <p:spPr bwMode="auto">
            <a:xfrm flipV="1">
              <a:off x="2918"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2" name="Line 260"/>
            <p:cNvSpPr>
              <a:spLocks noChangeAspect="1" noChangeShapeType="1"/>
            </p:cNvSpPr>
            <p:nvPr/>
          </p:nvSpPr>
          <p:spPr bwMode="auto">
            <a:xfrm>
              <a:off x="2730" y="2455"/>
              <a:ext cx="18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3" name="Line 261"/>
            <p:cNvSpPr>
              <a:spLocks noChangeAspect="1" noChangeShapeType="1"/>
            </p:cNvSpPr>
            <p:nvPr/>
          </p:nvSpPr>
          <p:spPr bwMode="auto">
            <a:xfrm>
              <a:off x="2730"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4" name="Line 262"/>
            <p:cNvSpPr>
              <a:spLocks noChangeAspect="1" noChangeShapeType="1"/>
            </p:cNvSpPr>
            <p:nvPr/>
          </p:nvSpPr>
          <p:spPr bwMode="auto">
            <a:xfrm>
              <a:off x="1594" y="2504"/>
              <a:ext cx="113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51" name="Group 263"/>
          <p:cNvGrpSpPr>
            <a:grpSpLocks noChangeAspect="1"/>
          </p:cNvGrpSpPr>
          <p:nvPr/>
        </p:nvGrpSpPr>
        <p:grpSpPr bwMode="auto">
          <a:xfrm>
            <a:off x="2755903" y="2505079"/>
            <a:ext cx="993775" cy="93663"/>
            <a:chOff x="1594" y="2357"/>
            <a:chExt cx="1514" cy="49"/>
          </a:xfrm>
        </p:grpSpPr>
        <p:sp>
          <p:nvSpPr>
            <p:cNvPr id="19695" name="Line 264"/>
            <p:cNvSpPr>
              <a:spLocks noChangeAspect="1" noChangeShapeType="1"/>
            </p:cNvSpPr>
            <p:nvPr/>
          </p:nvSpPr>
          <p:spPr bwMode="auto">
            <a:xfrm>
              <a:off x="2730" y="2405"/>
              <a:ext cx="37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6" name="Line 265"/>
            <p:cNvSpPr>
              <a:spLocks noChangeAspect="1" noChangeShapeType="1"/>
            </p:cNvSpPr>
            <p:nvPr/>
          </p:nvSpPr>
          <p:spPr bwMode="auto">
            <a:xfrm flipV="1">
              <a:off x="273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7" name="Line 266"/>
            <p:cNvSpPr>
              <a:spLocks noChangeAspect="1" noChangeShapeType="1"/>
            </p:cNvSpPr>
            <p:nvPr/>
          </p:nvSpPr>
          <p:spPr bwMode="auto">
            <a:xfrm>
              <a:off x="2540" y="2357"/>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8" name="Line 267"/>
            <p:cNvSpPr>
              <a:spLocks noChangeAspect="1" noChangeShapeType="1"/>
            </p:cNvSpPr>
            <p:nvPr/>
          </p:nvSpPr>
          <p:spPr bwMode="auto">
            <a:xfrm>
              <a:off x="254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9" name="Line 268"/>
            <p:cNvSpPr>
              <a:spLocks noChangeAspect="1" noChangeShapeType="1"/>
            </p:cNvSpPr>
            <p:nvPr/>
          </p:nvSpPr>
          <p:spPr bwMode="auto">
            <a:xfrm>
              <a:off x="1594" y="2405"/>
              <a:ext cx="94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52" name="Group 269"/>
          <p:cNvGrpSpPr>
            <a:grpSpLocks noChangeAspect="1"/>
          </p:cNvGrpSpPr>
          <p:nvPr/>
        </p:nvGrpSpPr>
        <p:grpSpPr bwMode="auto">
          <a:xfrm>
            <a:off x="2755903" y="2241551"/>
            <a:ext cx="993775" cy="96839"/>
            <a:chOff x="1594" y="2258"/>
            <a:chExt cx="1514" cy="51"/>
          </a:xfrm>
        </p:grpSpPr>
        <p:sp>
          <p:nvSpPr>
            <p:cNvPr id="19690" name="Line 270"/>
            <p:cNvSpPr>
              <a:spLocks noChangeAspect="1" noChangeShapeType="1"/>
            </p:cNvSpPr>
            <p:nvPr/>
          </p:nvSpPr>
          <p:spPr bwMode="auto">
            <a:xfrm>
              <a:off x="2540" y="2308"/>
              <a:ext cx="56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1" name="Line 271"/>
            <p:cNvSpPr>
              <a:spLocks noChangeAspect="1" noChangeShapeType="1"/>
            </p:cNvSpPr>
            <p:nvPr/>
          </p:nvSpPr>
          <p:spPr bwMode="auto">
            <a:xfrm flipV="1">
              <a:off x="2540"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2" name="Line 272"/>
            <p:cNvSpPr>
              <a:spLocks noChangeAspect="1" noChangeShapeType="1"/>
            </p:cNvSpPr>
            <p:nvPr/>
          </p:nvSpPr>
          <p:spPr bwMode="auto">
            <a:xfrm>
              <a:off x="2351" y="2258"/>
              <a:ext cx="189"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3" name="Line 273"/>
            <p:cNvSpPr>
              <a:spLocks noChangeAspect="1" noChangeShapeType="1"/>
            </p:cNvSpPr>
            <p:nvPr/>
          </p:nvSpPr>
          <p:spPr bwMode="auto">
            <a:xfrm>
              <a:off x="2351"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4" name="Line 274"/>
            <p:cNvSpPr>
              <a:spLocks noChangeAspect="1" noChangeShapeType="1"/>
            </p:cNvSpPr>
            <p:nvPr/>
          </p:nvSpPr>
          <p:spPr bwMode="auto">
            <a:xfrm>
              <a:off x="1594" y="2308"/>
              <a:ext cx="757"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19553" name="Line 278"/>
          <p:cNvSpPr>
            <a:spLocks noChangeAspect="1" noChangeShapeType="1"/>
          </p:cNvSpPr>
          <p:nvPr/>
        </p:nvSpPr>
        <p:spPr bwMode="auto">
          <a:xfrm>
            <a:off x="4081464" y="1079501"/>
            <a:ext cx="1160463"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4" name="Line 279"/>
          <p:cNvSpPr>
            <a:spLocks noChangeAspect="1" noChangeShapeType="1"/>
          </p:cNvSpPr>
          <p:nvPr/>
        </p:nvSpPr>
        <p:spPr bwMode="auto">
          <a:xfrm flipV="1">
            <a:off x="4081463" y="457201"/>
            <a:ext cx="0" cy="622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5" name="Line 280"/>
          <p:cNvSpPr>
            <a:spLocks noChangeAspect="1" noChangeShapeType="1"/>
          </p:cNvSpPr>
          <p:nvPr/>
        </p:nvSpPr>
        <p:spPr bwMode="auto">
          <a:xfrm flipV="1">
            <a:off x="4081463"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6" name="Rectangle 281"/>
          <p:cNvSpPr>
            <a:spLocks noChangeAspect="1" noChangeArrowheads="1"/>
          </p:cNvSpPr>
          <p:nvPr/>
        </p:nvSpPr>
        <p:spPr bwMode="auto">
          <a:xfrm>
            <a:off x="4073528" y="1096964"/>
            <a:ext cx="53975"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57" name="Rectangle 282"/>
          <p:cNvSpPr>
            <a:spLocks noChangeAspect="1" noChangeArrowheads="1"/>
          </p:cNvSpPr>
          <p:nvPr/>
        </p:nvSpPr>
        <p:spPr bwMode="auto">
          <a:xfrm>
            <a:off x="4076700" y="109379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58" name="Line 283"/>
          <p:cNvSpPr>
            <a:spLocks noChangeAspect="1" noChangeShapeType="1"/>
          </p:cNvSpPr>
          <p:nvPr/>
        </p:nvSpPr>
        <p:spPr bwMode="auto">
          <a:xfrm flipV="1">
            <a:off x="4246566" y="1065216"/>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9" name="Rectangle 284"/>
          <p:cNvSpPr>
            <a:spLocks noChangeAspect="1" noChangeArrowheads="1"/>
          </p:cNvSpPr>
          <p:nvPr/>
        </p:nvSpPr>
        <p:spPr bwMode="auto">
          <a:xfrm>
            <a:off x="4229102" y="1096964"/>
            <a:ext cx="8096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0" name="Rectangle 285"/>
          <p:cNvSpPr>
            <a:spLocks noChangeAspect="1" noChangeArrowheads="1"/>
          </p:cNvSpPr>
          <p:nvPr/>
        </p:nvSpPr>
        <p:spPr bwMode="auto">
          <a:xfrm>
            <a:off x="4230688"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61" name="Line 286"/>
          <p:cNvSpPr>
            <a:spLocks noChangeAspect="1" noChangeShapeType="1"/>
          </p:cNvSpPr>
          <p:nvPr/>
        </p:nvSpPr>
        <p:spPr bwMode="auto">
          <a:xfrm flipV="1">
            <a:off x="4413251" y="1065216"/>
            <a:ext cx="1588"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62" name="Rectangle 287"/>
          <p:cNvSpPr>
            <a:spLocks noChangeAspect="1" noChangeArrowheads="1"/>
          </p:cNvSpPr>
          <p:nvPr/>
        </p:nvSpPr>
        <p:spPr bwMode="auto">
          <a:xfrm>
            <a:off x="4394202" y="1096964"/>
            <a:ext cx="82551"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3" name="Rectangle 288"/>
          <p:cNvSpPr>
            <a:spLocks noChangeAspect="1" noChangeArrowheads="1"/>
          </p:cNvSpPr>
          <p:nvPr/>
        </p:nvSpPr>
        <p:spPr bwMode="auto">
          <a:xfrm>
            <a:off x="4394200"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64" name="Line 289"/>
          <p:cNvSpPr>
            <a:spLocks noChangeAspect="1" noChangeShapeType="1"/>
          </p:cNvSpPr>
          <p:nvPr/>
        </p:nvSpPr>
        <p:spPr bwMode="auto">
          <a:xfrm flipV="1">
            <a:off x="4579939"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65" name="Rectangle 290"/>
          <p:cNvSpPr>
            <a:spLocks noChangeAspect="1" noChangeArrowheads="1"/>
          </p:cNvSpPr>
          <p:nvPr/>
        </p:nvSpPr>
        <p:spPr bwMode="auto">
          <a:xfrm>
            <a:off x="4560889" y="1096964"/>
            <a:ext cx="8096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6" name="Rectangle 291"/>
          <p:cNvSpPr>
            <a:spLocks noChangeAspect="1" noChangeArrowheads="1"/>
          </p:cNvSpPr>
          <p:nvPr/>
        </p:nvSpPr>
        <p:spPr bwMode="auto">
          <a:xfrm>
            <a:off x="4564063"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67" name="Line 292"/>
          <p:cNvSpPr>
            <a:spLocks noChangeAspect="1" noChangeShapeType="1"/>
          </p:cNvSpPr>
          <p:nvPr/>
        </p:nvSpPr>
        <p:spPr bwMode="auto">
          <a:xfrm flipV="1">
            <a:off x="4743451"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68" name="Rectangle 293"/>
          <p:cNvSpPr>
            <a:spLocks noChangeAspect="1" noChangeArrowheads="1"/>
          </p:cNvSpPr>
          <p:nvPr/>
        </p:nvSpPr>
        <p:spPr bwMode="auto">
          <a:xfrm>
            <a:off x="4725991" y="1096964"/>
            <a:ext cx="79375"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9" name="Rectangle 294"/>
          <p:cNvSpPr>
            <a:spLocks noChangeAspect="1" noChangeArrowheads="1"/>
          </p:cNvSpPr>
          <p:nvPr/>
        </p:nvSpPr>
        <p:spPr bwMode="auto">
          <a:xfrm>
            <a:off x="4725988"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70" name="Line 295"/>
          <p:cNvSpPr>
            <a:spLocks noChangeAspect="1" noChangeShapeType="1"/>
          </p:cNvSpPr>
          <p:nvPr/>
        </p:nvSpPr>
        <p:spPr bwMode="auto">
          <a:xfrm flipV="1">
            <a:off x="4910141" y="1065216"/>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71" name="Rectangle 296"/>
          <p:cNvSpPr>
            <a:spLocks noChangeAspect="1" noChangeArrowheads="1"/>
          </p:cNvSpPr>
          <p:nvPr/>
        </p:nvSpPr>
        <p:spPr bwMode="auto">
          <a:xfrm>
            <a:off x="4883154" y="1096964"/>
            <a:ext cx="11271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72" name="Rectangle 297"/>
          <p:cNvSpPr>
            <a:spLocks noChangeAspect="1" noChangeArrowheads="1"/>
          </p:cNvSpPr>
          <p:nvPr/>
        </p:nvSpPr>
        <p:spPr bwMode="auto">
          <a:xfrm>
            <a:off x="4883151" y="109379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73" name="Line 298"/>
          <p:cNvSpPr>
            <a:spLocks noChangeAspect="1" noChangeShapeType="1"/>
          </p:cNvSpPr>
          <p:nvPr/>
        </p:nvSpPr>
        <p:spPr bwMode="auto">
          <a:xfrm flipV="1">
            <a:off x="5075239"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74" name="Rectangle 299"/>
          <p:cNvSpPr>
            <a:spLocks noChangeAspect="1" noChangeArrowheads="1"/>
          </p:cNvSpPr>
          <p:nvPr/>
        </p:nvSpPr>
        <p:spPr bwMode="auto">
          <a:xfrm>
            <a:off x="5048251" y="1096964"/>
            <a:ext cx="11430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75" name="Rectangle 300"/>
          <p:cNvSpPr>
            <a:spLocks noChangeAspect="1" noChangeArrowheads="1"/>
          </p:cNvSpPr>
          <p:nvPr/>
        </p:nvSpPr>
        <p:spPr bwMode="auto">
          <a:xfrm>
            <a:off x="5048251" y="109379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76" name="Line 301"/>
          <p:cNvSpPr>
            <a:spLocks noChangeAspect="1" noChangeShapeType="1"/>
          </p:cNvSpPr>
          <p:nvPr/>
        </p:nvSpPr>
        <p:spPr bwMode="auto">
          <a:xfrm flipV="1">
            <a:off x="5241925"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77" name="Rectangle 302"/>
          <p:cNvSpPr>
            <a:spLocks noChangeAspect="1" noChangeArrowheads="1"/>
          </p:cNvSpPr>
          <p:nvPr/>
        </p:nvSpPr>
        <p:spPr bwMode="auto">
          <a:xfrm>
            <a:off x="5214939" y="1096964"/>
            <a:ext cx="112712"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78" name="Line 304"/>
          <p:cNvSpPr>
            <a:spLocks noChangeAspect="1" noChangeShapeType="1"/>
          </p:cNvSpPr>
          <p:nvPr/>
        </p:nvSpPr>
        <p:spPr bwMode="auto">
          <a:xfrm>
            <a:off x="4081463" y="1079501"/>
            <a:ext cx="111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nvGrpSpPr>
          <p:cNvPr id="19579" name="Group 310"/>
          <p:cNvGrpSpPr>
            <a:grpSpLocks noChangeAspect="1"/>
          </p:cNvGrpSpPr>
          <p:nvPr/>
        </p:nvGrpSpPr>
        <p:grpSpPr bwMode="auto">
          <a:xfrm>
            <a:off x="4092579" y="735014"/>
            <a:ext cx="1058863" cy="258763"/>
            <a:chOff x="615" y="1427"/>
            <a:chExt cx="1515" cy="353"/>
          </a:xfrm>
        </p:grpSpPr>
        <p:sp>
          <p:nvSpPr>
            <p:cNvPr id="8503" name="Line 311"/>
            <p:cNvSpPr>
              <a:spLocks noChangeAspect="1" noChangeShapeType="1"/>
            </p:cNvSpPr>
            <p:nvPr/>
          </p:nvSpPr>
          <p:spPr bwMode="auto">
            <a:xfrm>
              <a:off x="858" y="1613"/>
              <a:ext cx="83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4" name="Line 312"/>
            <p:cNvSpPr>
              <a:spLocks noChangeAspect="1" noChangeShapeType="1"/>
            </p:cNvSpPr>
            <p:nvPr/>
          </p:nvSpPr>
          <p:spPr bwMode="auto">
            <a:xfrm>
              <a:off x="615" y="1780"/>
              <a:ext cx="23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5" name="Line 313"/>
            <p:cNvSpPr>
              <a:spLocks noChangeAspect="1" noChangeShapeType="1"/>
            </p:cNvSpPr>
            <p:nvPr/>
          </p:nvSpPr>
          <p:spPr bwMode="auto">
            <a:xfrm>
              <a:off x="1719" y="1431"/>
              <a:ext cx="3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6" name="Line 314"/>
            <p:cNvSpPr>
              <a:spLocks noChangeAspect="1" noChangeShapeType="1"/>
            </p:cNvSpPr>
            <p:nvPr/>
          </p:nvSpPr>
          <p:spPr bwMode="auto">
            <a:xfrm flipH="1">
              <a:off x="2037" y="1492"/>
              <a:ext cx="93"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7" name="Line 315"/>
            <p:cNvSpPr>
              <a:spLocks noChangeAspect="1" noChangeShapeType="1"/>
            </p:cNvSpPr>
            <p:nvPr/>
          </p:nvSpPr>
          <p:spPr bwMode="auto">
            <a:xfrm flipH="1">
              <a:off x="840" y="1611"/>
              <a:ext cx="20" cy="16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8" name="Line 316"/>
            <p:cNvSpPr>
              <a:spLocks noChangeAspect="1" noChangeShapeType="1"/>
            </p:cNvSpPr>
            <p:nvPr/>
          </p:nvSpPr>
          <p:spPr bwMode="auto">
            <a:xfrm flipH="1">
              <a:off x="1694" y="1429"/>
              <a:ext cx="30" cy="18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9" name="Line 317"/>
            <p:cNvSpPr>
              <a:spLocks noChangeAspect="1" noChangeShapeType="1"/>
            </p:cNvSpPr>
            <p:nvPr/>
          </p:nvSpPr>
          <p:spPr bwMode="auto">
            <a:xfrm>
              <a:off x="2019" y="1427"/>
              <a:ext cx="20" cy="6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grpSp>
      <p:grpSp>
        <p:nvGrpSpPr>
          <p:cNvPr id="19580" name="Group 318"/>
          <p:cNvGrpSpPr>
            <a:grpSpLocks noChangeAspect="1"/>
          </p:cNvGrpSpPr>
          <p:nvPr/>
        </p:nvGrpSpPr>
        <p:grpSpPr bwMode="auto">
          <a:xfrm>
            <a:off x="4097341" y="1289051"/>
            <a:ext cx="1057275" cy="90488"/>
            <a:chOff x="624" y="2531"/>
            <a:chExt cx="1509" cy="123"/>
          </a:xfrm>
        </p:grpSpPr>
        <p:sp>
          <p:nvSpPr>
            <p:cNvPr id="19679" name="Line 319"/>
            <p:cNvSpPr>
              <a:spLocks noChangeAspect="1" noChangeShapeType="1"/>
            </p:cNvSpPr>
            <p:nvPr/>
          </p:nvSpPr>
          <p:spPr bwMode="auto">
            <a:xfrm flipV="1">
              <a:off x="626" y="253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80" name="Line 320"/>
            <p:cNvSpPr>
              <a:spLocks noChangeAspect="1" noChangeShapeType="1"/>
            </p:cNvSpPr>
            <p:nvPr/>
          </p:nvSpPr>
          <p:spPr bwMode="auto">
            <a:xfrm>
              <a:off x="849" y="253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81" name="Line 321"/>
            <p:cNvSpPr>
              <a:spLocks noChangeAspect="1" noChangeShapeType="1"/>
            </p:cNvSpPr>
            <p:nvPr/>
          </p:nvSpPr>
          <p:spPr bwMode="auto">
            <a:xfrm>
              <a:off x="850" y="2647"/>
              <a:ext cx="1283"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514" name="Line 322"/>
            <p:cNvSpPr>
              <a:spLocks noChangeAspect="1" noChangeShapeType="1"/>
            </p:cNvSpPr>
            <p:nvPr/>
          </p:nvSpPr>
          <p:spPr bwMode="auto">
            <a:xfrm>
              <a:off x="624" y="2531"/>
              <a:ext cx="231"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grpSp>
      <p:grpSp>
        <p:nvGrpSpPr>
          <p:cNvPr id="19581" name="Group 323"/>
          <p:cNvGrpSpPr>
            <a:grpSpLocks noChangeAspect="1"/>
          </p:cNvGrpSpPr>
          <p:nvPr/>
        </p:nvGrpSpPr>
        <p:grpSpPr bwMode="auto">
          <a:xfrm>
            <a:off x="4095754" y="3046414"/>
            <a:ext cx="1063625" cy="88900"/>
            <a:chOff x="621" y="3552"/>
            <a:chExt cx="1518" cy="122"/>
          </a:xfrm>
        </p:grpSpPr>
        <p:sp>
          <p:nvSpPr>
            <p:cNvPr id="8516" name="Line 324"/>
            <p:cNvSpPr>
              <a:spLocks noChangeAspect="1" noChangeShapeType="1"/>
            </p:cNvSpPr>
            <p:nvPr/>
          </p:nvSpPr>
          <p:spPr bwMode="auto">
            <a:xfrm flipH="1">
              <a:off x="2046" y="3554"/>
              <a:ext cx="93"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676" name="Line 325"/>
            <p:cNvSpPr>
              <a:spLocks noChangeAspect="1" noChangeShapeType="1"/>
            </p:cNvSpPr>
            <p:nvPr/>
          </p:nvSpPr>
          <p:spPr bwMode="auto">
            <a:xfrm flipV="1">
              <a:off x="2049" y="355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7" name="Line 326"/>
            <p:cNvSpPr>
              <a:spLocks noChangeAspect="1" noChangeShapeType="1"/>
            </p:cNvSpPr>
            <p:nvPr/>
          </p:nvSpPr>
          <p:spPr bwMode="auto">
            <a:xfrm>
              <a:off x="2134" y="3552"/>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8" name="Line 327"/>
            <p:cNvSpPr>
              <a:spLocks noChangeAspect="1" noChangeShapeType="1"/>
            </p:cNvSpPr>
            <p:nvPr/>
          </p:nvSpPr>
          <p:spPr bwMode="auto">
            <a:xfrm>
              <a:off x="621" y="3670"/>
              <a:ext cx="1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82" name="Group 328"/>
          <p:cNvGrpSpPr>
            <a:grpSpLocks noChangeAspect="1"/>
          </p:cNvGrpSpPr>
          <p:nvPr/>
        </p:nvGrpSpPr>
        <p:grpSpPr bwMode="auto">
          <a:xfrm>
            <a:off x="4095751" y="2457454"/>
            <a:ext cx="1054100" cy="93663"/>
            <a:chOff x="621" y="3265"/>
            <a:chExt cx="1507" cy="125"/>
          </a:xfrm>
        </p:grpSpPr>
        <p:sp>
          <p:nvSpPr>
            <p:cNvPr id="8521" name="Line 329"/>
            <p:cNvSpPr>
              <a:spLocks noChangeAspect="1" noChangeShapeType="1"/>
            </p:cNvSpPr>
            <p:nvPr/>
          </p:nvSpPr>
          <p:spPr bwMode="auto">
            <a:xfrm>
              <a:off x="1729" y="3269"/>
              <a:ext cx="30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671" name="Line 330"/>
            <p:cNvSpPr>
              <a:spLocks noChangeAspect="1" noChangeShapeType="1"/>
            </p:cNvSpPr>
            <p:nvPr/>
          </p:nvSpPr>
          <p:spPr bwMode="auto">
            <a:xfrm flipV="1">
              <a:off x="1729" y="3265"/>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2" name="Line 331"/>
            <p:cNvSpPr>
              <a:spLocks noChangeAspect="1" noChangeShapeType="1"/>
            </p:cNvSpPr>
            <p:nvPr/>
          </p:nvSpPr>
          <p:spPr bwMode="auto">
            <a:xfrm>
              <a:off x="2023" y="326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3" name="Line 332"/>
            <p:cNvSpPr>
              <a:spLocks noChangeAspect="1" noChangeShapeType="1"/>
            </p:cNvSpPr>
            <p:nvPr/>
          </p:nvSpPr>
          <p:spPr bwMode="auto">
            <a:xfrm>
              <a:off x="621" y="3382"/>
              <a:ext cx="1109"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4" name="Line 333"/>
            <p:cNvSpPr>
              <a:spLocks noChangeAspect="1" noChangeShapeType="1"/>
            </p:cNvSpPr>
            <p:nvPr/>
          </p:nvSpPr>
          <p:spPr bwMode="auto">
            <a:xfrm>
              <a:off x="2022" y="3386"/>
              <a:ext cx="106" cy="0"/>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83" name="Group 334"/>
          <p:cNvGrpSpPr>
            <a:grpSpLocks noChangeAspect="1"/>
          </p:cNvGrpSpPr>
          <p:nvPr/>
        </p:nvGrpSpPr>
        <p:grpSpPr bwMode="auto">
          <a:xfrm>
            <a:off x="4095751" y="1873251"/>
            <a:ext cx="1054100" cy="90488"/>
            <a:chOff x="621" y="2919"/>
            <a:chExt cx="1507" cy="123"/>
          </a:xfrm>
        </p:grpSpPr>
        <p:sp>
          <p:nvSpPr>
            <p:cNvPr id="8527" name="Line 335"/>
            <p:cNvSpPr>
              <a:spLocks noChangeAspect="1" noChangeShapeType="1"/>
            </p:cNvSpPr>
            <p:nvPr/>
          </p:nvSpPr>
          <p:spPr bwMode="auto">
            <a:xfrm>
              <a:off x="866" y="2921"/>
              <a:ext cx="84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666" name="Line 336"/>
            <p:cNvSpPr>
              <a:spLocks noChangeAspect="1" noChangeShapeType="1"/>
            </p:cNvSpPr>
            <p:nvPr/>
          </p:nvSpPr>
          <p:spPr bwMode="auto">
            <a:xfrm flipV="1">
              <a:off x="869" y="291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7" name="Line 337"/>
            <p:cNvSpPr>
              <a:spLocks noChangeAspect="1" noChangeShapeType="1"/>
            </p:cNvSpPr>
            <p:nvPr/>
          </p:nvSpPr>
          <p:spPr bwMode="auto">
            <a:xfrm>
              <a:off x="1700" y="292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8" name="Line 338"/>
            <p:cNvSpPr>
              <a:spLocks noChangeAspect="1" noChangeShapeType="1"/>
            </p:cNvSpPr>
            <p:nvPr/>
          </p:nvSpPr>
          <p:spPr bwMode="auto">
            <a:xfrm>
              <a:off x="1700" y="3037"/>
              <a:ext cx="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9" name="Line 339"/>
            <p:cNvSpPr>
              <a:spLocks noChangeAspect="1" noChangeShapeType="1"/>
            </p:cNvSpPr>
            <p:nvPr/>
          </p:nvSpPr>
          <p:spPr bwMode="auto">
            <a:xfrm>
              <a:off x="621" y="3037"/>
              <a:ext cx="252"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8532" name="Text Box 340"/>
          <p:cNvSpPr txBox="1">
            <a:spLocks noChangeAspect="1" noChangeArrowheads="1"/>
          </p:cNvSpPr>
          <p:nvPr/>
        </p:nvSpPr>
        <p:spPr bwMode="auto">
          <a:xfrm>
            <a:off x="4797428" y="95567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1400" b="1">
              <a:solidFill>
                <a:srgbClr val="000000"/>
              </a:solidFill>
              <a:latin typeface="Tahoma" charset="0"/>
            </a:endParaRPr>
          </a:p>
        </p:txBody>
      </p:sp>
      <p:sp>
        <p:nvSpPr>
          <p:cNvPr id="19585" name="Freeform 396"/>
          <p:cNvSpPr>
            <a:spLocks noChangeAspect="1"/>
          </p:cNvSpPr>
          <p:nvPr/>
        </p:nvSpPr>
        <p:spPr bwMode="auto">
          <a:xfrm>
            <a:off x="1431926" y="268291"/>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6" name="Freeform 398"/>
          <p:cNvSpPr>
            <a:spLocks noChangeAspect="1"/>
          </p:cNvSpPr>
          <p:nvPr/>
        </p:nvSpPr>
        <p:spPr bwMode="auto">
          <a:xfrm>
            <a:off x="4086228" y="268291"/>
            <a:ext cx="1069975"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7" name="Freeform 399"/>
          <p:cNvSpPr>
            <a:spLocks noChangeAspect="1"/>
          </p:cNvSpPr>
          <p:nvPr/>
        </p:nvSpPr>
        <p:spPr bwMode="auto">
          <a:xfrm>
            <a:off x="2743201" y="249241"/>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8" name="Line 357"/>
          <p:cNvSpPr>
            <a:spLocks noChangeAspect="1" noChangeShapeType="1"/>
          </p:cNvSpPr>
          <p:nvPr/>
        </p:nvSpPr>
        <p:spPr bwMode="auto">
          <a:xfrm>
            <a:off x="5418139" y="1058863"/>
            <a:ext cx="11096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9" name="Line 358"/>
          <p:cNvSpPr>
            <a:spLocks noChangeAspect="1" noChangeShapeType="1"/>
          </p:cNvSpPr>
          <p:nvPr/>
        </p:nvSpPr>
        <p:spPr bwMode="auto">
          <a:xfrm flipV="1">
            <a:off x="5418139" y="441326"/>
            <a:ext cx="0" cy="61753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0" name="Line 359"/>
          <p:cNvSpPr>
            <a:spLocks noChangeAspect="1" noChangeShapeType="1"/>
          </p:cNvSpPr>
          <p:nvPr/>
        </p:nvSpPr>
        <p:spPr bwMode="auto">
          <a:xfrm flipV="1">
            <a:off x="5418139"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1" name="Rectangle 360"/>
          <p:cNvSpPr>
            <a:spLocks noChangeAspect="1" noChangeArrowheads="1"/>
          </p:cNvSpPr>
          <p:nvPr/>
        </p:nvSpPr>
        <p:spPr bwMode="auto">
          <a:xfrm>
            <a:off x="5410200" y="107632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592" name="Line 361"/>
          <p:cNvSpPr>
            <a:spLocks noChangeAspect="1" noChangeShapeType="1"/>
          </p:cNvSpPr>
          <p:nvPr/>
        </p:nvSpPr>
        <p:spPr bwMode="auto">
          <a:xfrm flipV="1">
            <a:off x="5576888"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3" name="Rectangle 362"/>
          <p:cNvSpPr>
            <a:spLocks noChangeAspect="1" noChangeArrowheads="1"/>
          </p:cNvSpPr>
          <p:nvPr/>
        </p:nvSpPr>
        <p:spPr bwMode="auto">
          <a:xfrm>
            <a:off x="5559425"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594" name="Line 363"/>
          <p:cNvSpPr>
            <a:spLocks noChangeAspect="1" noChangeShapeType="1"/>
          </p:cNvSpPr>
          <p:nvPr/>
        </p:nvSpPr>
        <p:spPr bwMode="auto">
          <a:xfrm flipV="1">
            <a:off x="5735639"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5" name="Rectangle 364"/>
          <p:cNvSpPr>
            <a:spLocks noChangeAspect="1" noChangeArrowheads="1"/>
          </p:cNvSpPr>
          <p:nvPr/>
        </p:nvSpPr>
        <p:spPr bwMode="auto">
          <a:xfrm>
            <a:off x="5718175"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596" name="Line 365"/>
          <p:cNvSpPr>
            <a:spLocks noChangeAspect="1" noChangeShapeType="1"/>
          </p:cNvSpPr>
          <p:nvPr/>
        </p:nvSpPr>
        <p:spPr bwMode="auto">
          <a:xfrm flipV="1">
            <a:off x="5894388"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7" name="Rectangle 366"/>
          <p:cNvSpPr>
            <a:spLocks noChangeAspect="1" noChangeArrowheads="1"/>
          </p:cNvSpPr>
          <p:nvPr/>
        </p:nvSpPr>
        <p:spPr bwMode="auto">
          <a:xfrm>
            <a:off x="5876925"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598" name="Line 367"/>
          <p:cNvSpPr>
            <a:spLocks noChangeAspect="1" noChangeShapeType="1"/>
          </p:cNvSpPr>
          <p:nvPr/>
        </p:nvSpPr>
        <p:spPr bwMode="auto">
          <a:xfrm flipV="1">
            <a:off x="6051551"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9" name="Rectangle 368"/>
          <p:cNvSpPr>
            <a:spLocks noChangeAspect="1" noChangeArrowheads="1"/>
          </p:cNvSpPr>
          <p:nvPr/>
        </p:nvSpPr>
        <p:spPr bwMode="auto">
          <a:xfrm>
            <a:off x="6034088"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00" name="Line 369"/>
          <p:cNvSpPr>
            <a:spLocks noChangeAspect="1" noChangeShapeType="1"/>
          </p:cNvSpPr>
          <p:nvPr/>
        </p:nvSpPr>
        <p:spPr bwMode="auto">
          <a:xfrm flipV="1">
            <a:off x="6210300"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1" name="Rectangle 370"/>
          <p:cNvSpPr>
            <a:spLocks noChangeAspect="1" noChangeArrowheads="1"/>
          </p:cNvSpPr>
          <p:nvPr/>
        </p:nvSpPr>
        <p:spPr bwMode="auto">
          <a:xfrm>
            <a:off x="6183314" y="10763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02" name="Line 371"/>
          <p:cNvSpPr>
            <a:spLocks noChangeAspect="1" noChangeShapeType="1"/>
          </p:cNvSpPr>
          <p:nvPr/>
        </p:nvSpPr>
        <p:spPr bwMode="auto">
          <a:xfrm flipV="1">
            <a:off x="6369051"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3" name="Rectangle 372"/>
          <p:cNvSpPr>
            <a:spLocks noChangeAspect="1" noChangeArrowheads="1"/>
          </p:cNvSpPr>
          <p:nvPr/>
        </p:nvSpPr>
        <p:spPr bwMode="auto">
          <a:xfrm>
            <a:off x="6340475" y="10763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04" name="Line 373"/>
          <p:cNvSpPr>
            <a:spLocks noChangeAspect="1" noChangeShapeType="1"/>
          </p:cNvSpPr>
          <p:nvPr/>
        </p:nvSpPr>
        <p:spPr bwMode="auto">
          <a:xfrm flipV="1">
            <a:off x="6527800"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5" name="Line 374"/>
          <p:cNvSpPr>
            <a:spLocks noChangeAspect="1" noChangeShapeType="1"/>
          </p:cNvSpPr>
          <p:nvPr/>
        </p:nvSpPr>
        <p:spPr bwMode="auto">
          <a:xfrm>
            <a:off x="5418141" y="1058863"/>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nvGrpSpPr>
          <p:cNvPr id="19606" name="Group 376"/>
          <p:cNvGrpSpPr>
            <a:grpSpLocks/>
          </p:cNvGrpSpPr>
          <p:nvPr/>
        </p:nvGrpSpPr>
        <p:grpSpPr bwMode="auto">
          <a:xfrm>
            <a:off x="5438778" y="638179"/>
            <a:ext cx="1012825" cy="358775"/>
            <a:chOff x="3586" y="2280"/>
            <a:chExt cx="1505" cy="371"/>
          </a:xfrm>
        </p:grpSpPr>
        <p:sp>
          <p:nvSpPr>
            <p:cNvPr id="19657" name="Line 377"/>
            <p:cNvSpPr>
              <a:spLocks noChangeShapeType="1"/>
            </p:cNvSpPr>
            <p:nvPr/>
          </p:nvSpPr>
          <p:spPr bwMode="auto">
            <a:xfrm flipV="1">
              <a:off x="5021" y="2374"/>
              <a:ext cx="70" cy="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58" name="Line 378"/>
            <p:cNvSpPr>
              <a:spLocks noChangeShapeType="1"/>
            </p:cNvSpPr>
            <p:nvPr/>
          </p:nvSpPr>
          <p:spPr bwMode="auto">
            <a:xfrm>
              <a:off x="4852" y="2280"/>
              <a:ext cx="157" cy="10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59" name="Line 379"/>
            <p:cNvSpPr>
              <a:spLocks noChangeShapeType="1"/>
            </p:cNvSpPr>
            <p:nvPr/>
          </p:nvSpPr>
          <p:spPr bwMode="auto">
            <a:xfrm flipV="1">
              <a:off x="3762" y="2476"/>
              <a:ext cx="118" cy="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0" name="Line 380"/>
            <p:cNvSpPr>
              <a:spLocks noChangeShapeType="1"/>
            </p:cNvSpPr>
            <p:nvPr/>
          </p:nvSpPr>
          <p:spPr bwMode="auto">
            <a:xfrm>
              <a:off x="4203" y="2414"/>
              <a:ext cx="310" cy="4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1" name="Line 381"/>
            <p:cNvSpPr>
              <a:spLocks noChangeShapeType="1"/>
            </p:cNvSpPr>
            <p:nvPr/>
          </p:nvSpPr>
          <p:spPr bwMode="auto">
            <a:xfrm flipV="1">
              <a:off x="4525" y="2288"/>
              <a:ext cx="315" cy="16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2" name="Line 382"/>
            <p:cNvSpPr>
              <a:spLocks noChangeShapeType="1"/>
            </p:cNvSpPr>
            <p:nvPr/>
          </p:nvSpPr>
          <p:spPr bwMode="auto">
            <a:xfrm flipV="1">
              <a:off x="3945" y="2420"/>
              <a:ext cx="247" cy="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3" name="Line 383"/>
            <p:cNvSpPr>
              <a:spLocks noChangeShapeType="1"/>
            </p:cNvSpPr>
            <p:nvPr/>
          </p:nvSpPr>
          <p:spPr bwMode="auto">
            <a:xfrm flipV="1">
              <a:off x="3586" y="2611"/>
              <a:ext cx="166" cy="4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4" name="Line 384"/>
            <p:cNvSpPr>
              <a:spLocks noChangeShapeType="1"/>
            </p:cNvSpPr>
            <p:nvPr/>
          </p:nvSpPr>
          <p:spPr bwMode="auto">
            <a:xfrm>
              <a:off x="3894" y="2473"/>
              <a:ext cx="37" cy="2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19607" name="Line 385"/>
          <p:cNvSpPr>
            <a:spLocks noChangeShapeType="1"/>
          </p:cNvSpPr>
          <p:nvPr/>
        </p:nvSpPr>
        <p:spPr bwMode="auto">
          <a:xfrm flipV="1">
            <a:off x="6494465" y="3155954"/>
            <a:ext cx="46037"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8" name="Line 386"/>
          <p:cNvSpPr>
            <a:spLocks noChangeShapeType="1"/>
          </p:cNvSpPr>
          <p:nvPr/>
        </p:nvSpPr>
        <p:spPr bwMode="auto">
          <a:xfrm>
            <a:off x="6380167" y="2870203"/>
            <a:ext cx="104775" cy="1000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9" name="Line 387"/>
          <p:cNvSpPr>
            <a:spLocks noChangeShapeType="1"/>
          </p:cNvSpPr>
          <p:nvPr/>
        </p:nvSpPr>
        <p:spPr bwMode="auto">
          <a:xfrm flipV="1">
            <a:off x="5622926" y="1519238"/>
            <a:ext cx="77788" cy="12065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0" name="Line 388"/>
          <p:cNvSpPr>
            <a:spLocks noChangeShapeType="1"/>
          </p:cNvSpPr>
          <p:nvPr/>
        </p:nvSpPr>
        <p:spPr bwMode="auto">
          <a:xfrm>
            <a:off x="5919789" y="2303466"/>
            <a:ext cx="207963" cy="412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1" name="Line 389"/>
          <p:cNvSpPr>
            <a:spLocks noChangeShapeType="1"/>
          </p:cNvSpPr>
          <p:nvPr/>
        </p:nvSpPr>
        <p:spPr bwMode="auto">
          <a:xfrm flipV="1">
            <a:off x="6135691" y="2528889"/>
            <a:ext cx="212725" cy="157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2" name="Line 390"/>
          <p:cNvSpPr>
            <a:spLocks noChangeShapeType="1"/>
          </p:cNvSpPr>
          <p:nvPr/>
        </p:nvSpPr>
        <p:spPr bwMode="auto">
          <a:xfrm flipV="1">
            <a:off x="5746751" y="2032003"/>
            <a:ext cx="165100" cy="857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3" name="Line 391"/>
          <p:cNvSpPr>
            <a:spLocks noChangeShapeType="1"/>
          </p:cNvSpPr>
          <p:nvPr/>
        </p:nvSpPr>
        <p:spPr bwMode="auto">
          <a:xfrm flipV="1">
            <a:off x="5503865" y="1296989"/>
            <a:ext cx="111125" cy="381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4" name="Line 392"/>
          <p:cNvSpPr>
            <a:spLocks noChangeShapeType="1"/>
          </p:cNvSpPr>
          <p:nvPr/>
        </p:nvSpPr>
        <p:spPr bwMode="auto">
          <a:xfrm>
            <a:off x="5710241" y="1824039"/>
            <a:ext cx="26987" cy="238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5" name="Freeform 400"/>
          <p:cNvSpPr>
            <a:spLocks noChangeAspect="1"/>
          </p:cNvSpPr>
          <p:nvPr/>
        </p:nvSpPr>
        <p:spPr bwMode="auto">
          <a:xfrm>
            <a:off x="5434016" y="268291"/>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602" name="Text Box 410"/>
          <p:cNvSpPr txBox="1">
            <a:spLocks noChangeArrowheads="1"/>
          </p:cNvSpPr>
          <p:nvPr/>
        </p:nvSpPr>
        <p:spPr bwMode="auto">
          <a:xfrm rot="3960000">
            <a:off x="2373314" y="5101193"/>
            <a:ext cx="314325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dirty="0">
                <a:solidFill>
                  <a:srgbClr val="000000"/>
                </a:solidFill>
                <a:latin typeface="Tahoma" charset="0"/>
              </a:rPr>
              <a:t>Keogh, </a:t>
            </a:r>
            <a:r>
              <a:rPr lang="en-US" sz="1400" dirty="0" err="1">
                <a:solidFill>
                  <a:srgbClr val="000000"/>
                </a:solidFill>
                <a:latin typeface="Tahoma" charset="0"/>
              </a:rPr>
              <a:t>Chakrabarti</a:t>
            </a:r>
            <a:r>
              <a:rPr lang="en-US" sz="1400" dirty="0">
                <a:solidFill>
                  <a:srgbClr val="000000"/>
                </a:solidFill>
                <a:latin typeface="Tahoma" charset="0"/>
              </a:rPr>
              <a:t>, </a:t>
            </a:r>
            <a:r>
              <a:rPr lang="en-US" sz="1400" dirty="0" err="1">
                <a:solidFill>
                  <a:srgbClr val="000000"/>
                </a:solidFill>
                <a:latin typeface="Tahoma" charset="0"/>
              </a:rPr>
              <a:t>Pazzani</a:t>
            </a:r>
            <a:r>
              <a:rPr lang="en-US" sz="1400" dirty="0">
                <a:solidFill>
                  <a:srgbClr val="000000"/>
                </a:solidFill>
                <a:latin typeface="Tahoma" charset="0"/>
              </a:rPr>
              <a:t> &amp;  </a:t>
            </a:r>
            <a:r>
              <a:rPr lang="en-US" sz="1400" dirty="0" err="1">
                <a:solidFill>
                  <a:srgbClr val="000000"/>
                </a:solidFill>
                <a:latin typeface="Tahoma" charset="0"/>
              </a:rPr>
              <a:t>Mehrotra</a:t>
            </a:r>
            <a:r>
              <a:rPr lang="en-US" sz="1400" dirty="0">
                <a:solidFill>
                  <a:srgbClr val="000000"/>
                </a:solidFill>
                <a:latin typeface="Tahoma" charset="0"/>
              </a:rPr>
              <a:t> KAIS 2000</a:t>
            </a:r>
          </a:p>
          <a:p>
            <a:pPr fontAlgn="base">
              <a:spcBef>
                <a:spcPct val="0"/>
              </a:spcBef>
              <a:spcAft>
                <a:spcPct val="0"/>
              </a:spcAft>
              <a:defRPr/>
            </a:pPr>
            <a:r>
              <a:rPr lang="en-US" sz="1400" dirty="0">
                <a:solidFill>
                  <a:srgbClr val="000000"/>
                </a:solidFill>
                <a:latin typeface="Tahoma" charset="0"/>
              </a:rPr>
              <a:t>Yi &amp; </a:t>
            </a:r>
            <a:r>
              <a:rPr lang="en-US" sz="1400" dirty="0" err="1">
                <a:solidFill>
                  <a:srgbClr val="000000"/>
                </a:solidFill>
                <a:latin typeface="Tahoma" charset="0"/>
              </a:rPr>
              <a:t>Faloutsos</a:t>
            </a:r>
            <a:r>
              <a:rPr lang="en-US" sz="1400" dirty="0">
                <a:solidFill>
                  <a:srgbClr val="000000"/>
                </a:solidFill>
                <a:latin typeface="Tahoma" charset="0"/>
              </a:rPr>
              <a:t> VLDB 2000 </a:t>
            </a:r>
          </a:p>
        </p:txBody>
      </p:sp>
      <p:sp>
        <p:nvSpPr>
          <p:cNvPr id="8603" name="Text Box 411"/>
          <p:cNvSpPr txBox="1">
            <a:spLocks noChangeArrowheads="1"/>
          </p:cNvSpPr>
          <p:nvPr/>
        </p:nvSpPr>
        <p:spPr bwMode="auto">
          <a:xfrm rot="3960000">
            <a:off x="3794129" y="5131128"/>
            <a:ext cx="3019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a:solidFill>
                  <a:srgbClr val="000000"/>
                </a:solidFill>
                <a:latin typeface="Tahoma" charset="0"/>
              </a:rPr>
              <a:t>Keogh, Chakrabarti, Pazzani &amp;  Mehrotra SIGMOD 2001</a:t>
            </a:r>
          </a:p>
        </p:txBody>
      </p:sp>
      <p:sp>
        <p:nvSpPr>
          <p:cNvPr id="8604" name="Text Box 412"/>
          <p:cNvSpPr txBox="1">
            <a:spLocks noChangeArrowheads="1"/>
          </p:cNvSpPr>
          <p:nvPr/>
        </p:nvSpPr>
        <p:spPr bwMode="auto">
          <a:xfrm rot="3960000">
            <a:off x="1303340" y="4902302"/>
            <a:ext cx="23717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a:solidFill>
                  <a:srgbClr val="000000"/>
                </a:solidFill>
                <a:latin typeface="Tahoma" charset="0"/>
              </a:rPr>
              <a:t>Chan &amp; Fu. ICDE 1999</a:t>
            </a:r>
          </a:p>
        </p:txBody>
      </p:sp>
      <p:sp>
        <p:nvSpPr>
          <p:cNvPr id="8607" name="Text Box 415"/>
          <p:cNvSpPr txBox="1">
            <a:spLocks noChangeArrowheads="1"/>
          </p:cNvSpPr>
          <p:nvPr/>
        </p:nvSpPr>
        <p:spPr bwMode="auto">
          <a:xfrm rot="3960000">
            <a:off x="-230187" y="5044276"/>
            <a:ext cx="30162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dirty="0">
                <a:solidFill>
                  <a:srgbClr val="000000"/>
                </a:solidFill>
                <a:latin typeface="Tahoma" charset="0"/>
              </a:rPr>
              <a:t>Agrawal, </a:t>
            </a:r>
            <a:r>
              <a:rPr lang="en-US" sz="1400" dirty="0" err="1">
                <a:solidFill>
                  <a:srgbClr val="000000"/>
                </a:solidFill>
                <a:latin typeface="Tahoma" charset="0"/>
              </a:rPr>
              <a:t>Faloutsos</a:t>
            </a:r>
            <a:r>
              <a:rPr lang="en-US" sz="1400" dirty="0">
                <a:solidFill>
                  <a:srgbClr val="000000"/>
                </a:solidFill>
                <a:latin typeface="Tahoma" charset="0"/>
              </a:rPr>
              <a:t>, &amp;. Swami. FODO 1993</a:t>
            </a:r>
          </a:p>
          <a:p>
            <a:pPr fontAlgn="base">
              <a:spcBef>
                <a:spcPct val="0"/>
              </a:spcBef>
              <a:spcAft>
                <a:spcPct val="0"/>
              </a:spcAft>
              <a:defRPr/>
            </a:pPr>
            <a:r>
              <a:rPr lang="en-US" sz="1400" dirty="0" err="1">
                <a:solidFill>
                  <a:srgbClr val="000000"/>
                </a:solidFill>
                <a:latin typeface="Tahoma" charset="0"/>
              </a:rPr>
              <a:t>Faloutsos</a:t>
            </a:r>
            <a:r>
              <a:rPr lang="en-US" sz="1400" dirty="0">
                <a:solidFill>
                  <a:srgbClr val="000000"/>
                </a:solidFill>
                <a:latin typeface="Tahoma" charset="0"/>
              </a:rPr>
              <a:t>,  Ranganathan, &amp; </a:t>
            </a:r>
            <a:r>
              <a:rPr lang="en-US" sz="1400" dirty="0" err="1">
                <a:solidFill>
                  <a:srgbClr val="000000"/>
                </a:solidFill>
                <a:latin typeface="Tahoma" charset="0"/>
              </a:rPr>
              <a:t>Manolopoulos</a:t>
            </a:r>
            <a:r>
              <a:rPr lang="en-US" sz="1400" dirty="0">
                <a:solidFill>
                  <a:srgbClr val="000000"/>
                </a:solidFill>
                <a:latin typeface="Tahoma" charset="0"/>
              </a:rPr>
              <a:t>. SIGMOD 1994</a:t>
            </a:r>
          </a:p>
        </p:txBody>
      </p:sp>
      <p:sp>
        <p:nvSpPr>
          <p:cNvPr id="8608" name="Text Box 416"/>
          <p:cNvSpPr txBox="1">
            <a:spLocks noChangeArrowheads="1"/>
          </p:cNvSpPr>
          <p:nvPr/>
        </p:nvSpPr>
        <p:spPr bwMode="auto">
          <a:xfrm rot="3960000">
            <a:off x="5192715" y="4824969"/>
            <a:ext cx="23717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dirty="0" err="1">
                <a:solidFill>
                  <a:srgbClr val="000000"/>
                </a:solidFill>
                <a:latin typeface="Tahoma" charset="0"/>
              </a:rPr>
              <a:t>Morinaka</a:t>
            </a:r>
            <a:r>
              <a:rPr lang="en-US" sz="1400" dirty="0">
                <a:solidFill>
                  <a:srgbClr val="000000"/>
                </a:solidFill>
                <a:latin typeface="Tahoma" charset="0"/>
              </a:rPr>
              <a:t>, </a:t>
            </a:r>
          </a:p>
          <a:p>
            <a:pPr fontAlgn="base">
              <a:spcBef>
                <a:spcPct val="0"/>
              </a:spcBef>
              <a:spcAft>
                <a:spcPct val="0"/>
              </a:spcAft>
              <a:defRPr/>
            </a:pPr>
            <a:r>
              <a:rPr lang="en-US" sz="1400" dirty="0">
                <a:solidFill>
                  <a:srgbClr val="000000"/>
                </a:solidFill>
                <a:latin typeface="Tahoma" charset="0"/>
              </a:rPr>
              <a:t>Yoshikawa, </a:t>
            </a:r>
            <a:r>
              <a:rPr lang="en-US" sz="1400" dirty="0" err="1">
                <a:solidFill>
                  <a:srgbClr val="000000"/>
                </a:solidFill>
                <a:latin typeface="Tahoma" charset="0"/>
              </a:rPr>
              <a:t>Amagasa</a:t>
            </a:r>
            <a:r>
              <a:rPr lang="en-US" sz="1400" dirty="0">
                <a:solidFill>
                  <a:srgbClr val="000000"/>
                </a:solidFill>
                <a:latin typeface="Tahoma" charset="0"/>
              </a:rPr>
              <a:t>, &amp; </a:t>
            </a:r>
            <a:r>
              <a:rPr lang="en-US" sz="1400" dirty="0" err="1">
                <a:solidFill>
                  <a:srgbClr val="000000"/>
                </a:solidFill>
                <a:latin typeface="Tahoma" charset="0"/>
              </a:rPr>
              <a:t>Uemura</a:t>
            </a:r>
            <a:r>
              <a:rPr lang="en-US" sz="1400" dirty="0">
                <a:solidFill>
                  <a:srgbClr val="000000"/>
                </a:solidFill>
                <a:latin typeface="Tahoma" charset="0"/>
              </a:rPr>
              <a:t>,  PAKDD 2001</a:t>
            </a:r>
          </a:p>
        </p:txBody>
      </p:sp>
      <p:sp>
        <p:nvSpPr>
          <p:cNvPr id="8609" name="Text Box 417"/>
          <p:cNvSpPr txBox="1">
            <a:spLocks noChangeArrowheads="1"/>
          </p:cNvSpPr>
          <p:nvPr/>
        </p:nvSpPr>
        <p:spPr bwMode="auto">
          <a:xfrm>
            <a:off x="179391" y="3306764"/>
            <a:ext cx="669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a:solidFill>
                  <a:srgbClr val="000000"/>
                </a:solidFill>
                <a:latin typeface="Tahoma" charset="0"/>
              </a:rPr>
              <a:t>DFT</a:t>
            </a:r>
            <a:endParaRPr lang="en-US" sz="2400">
              <a:solidFill>
                <a:srgbClr val="000000"/>
              </a:solidFill>
              <a:latin typeface="Tahoma" charset="0"/>
            </a:endParaRPr>
          </a:p>
        </p:txBody>
      </p:sp>
      <p:sp>
        <p:nvSpPr>
          <p:cNvPr id="8610" name="Text Box 418"/>
          <p:cNvSpPr txBox="1">
            <a:spLocks noChangeArrowheads="1"/>
          </p:cNvSpPr>
          <p:nvPr/>
        </p:nvSpPr>
        <p:spPr bwMode="auto">
          <a:xfrm>
            <a:off x="1473203" y="3306764"/>
            <a:ext cx="7715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a:solidFill>
                  <a:srgbClr val="000000"/>
                </a:solidFill>
                <a:latin typeface="Tahoma" charset="0"/>
              </a:rPr>
              <a:t>DWT</a:t>
            </a:r>
            <a:endParaRPr lang="en-US" sz="2400">
              <a:solidFill>
                <a:srgbClr val="000000"/>
              </a:solidFill>
              <a:latin typeface="Tahoma" charset="0"/>
            </a:endParaRPr>
          </a:p>
        </p:txBody>
      </p:sp>
      <p:sp>
        <p:nvSpPr>
          <p:cNvPr id="8612" name="Text Box 420"/>
          <p:cNvSpPr txBox="1">
            <a:spLocks noChangeArrowheads="1"/>
          </p:cNvSpPr>
          <p:nvPr/>
        </p:nvSpPr>
        <p:spPr bwMode="auto">
          <a:xfrm>
            <a:off x="4179889" y="3306764"/>
            <a:ext cx="868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a:solidFill>
                  <a:srgbClr val="000000"/>
                </a:solidFill>
                <a:latin typeface="Tahoma" charset="0"/>
              </a:rPr>
              <a:t>APCA</a:t>
            </a:r>
            <a:endParaRPr lang="en-US" sz="2400">
              <a:solidFill>
                <a:srgbClr val="000000"/>
              </a:solidFill>
              <a:latin typeface="Tahoma" charset="0"/>
            </a:endParaRPr>
          </a:p>
        </p:txBody>
      </p:sp>
      <p:sp>
        <p:nvSpPr>
          <p:cNvPr id="8613" name="Text Box 421"/>
          <p:cNvSpPr txBox="1">
            <a:spLocks noChangeArrowheads="1"/>
          </p:cNvSpPr>
          <p:nvPr/>
        </p:nvSpPr>
        <p:spPr bwMode="auto">
          <a:xfrm>
            <a:off x="3036888" y="3336927"/>
            <a:ext cx="696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a:solidFill>
                  <a:srgbClr val="000000"/>
                </a:solidFill>
                <a:latin typeface="Tahoma" charset="0"/>
              </a:rPr>
              <a:t>PAA</a:t>
            </a:r>
            <a:endParaRPr lang="en-US" sz="2400" dirty="0">
              <a:solidFill>
                <a:srgbClr val="000000"/>
              </a:solidFill>
              <a:latin typeface="Tahoma" charset="0"/>
            </a:endParaRPr>
          </a:p>
        </p:txBody>
      </p:sp>
      <p:sp>
        <p:nvSpPr>
          <p:cNvPr id="8614" name="Text Box 422"/>
          <p:cNvSpPr txBox="1">
            <a:spLocks noChangeArrowheads="1"/>
          </p:cNvSpPr>
          <p:nvPr/>
        </p:nvSpPr>
        <p:spPr bwMode="auto">
          <a:xfrm>
            <a:off x="5734053" y="3306764"/>
            <a:ext cx="669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a:solidFill>
                  <a:srgbClr val="000000"/>
                </a:solidFill>
                <a:latin typeface="Tahoma" charset="0"/>
              </a:rPr>
              <a:t>PLA</a:t>
            </a:r>
            <a:endParaRPr lang="en-US" sz="2400" dirty="0">
              <a:solidFill>
                <a:srgbClr val="000000"/>
              </a:solidFill>
              <a:latin typeface="Tahoma" charset="0"/>
            </a:endParaRPr>
          </a:p>
        </p:txBody>
      </p:sp>
      <p:sp>
        <p:nvSpPr>
          <p:cNvPr id="19626" name="Line 433"/>
          <p:cNvSpPr>
            <a:spLocks noChangeAspect="1" noChangeShapeType="1"/>
          </p:cNvSpPr>
          <p:nvPr/>
        </p:nvSpPr>
        <p:spPr bwMode="auto">
          <a:xfrm flipV="1">
            <a:off x="6516688" y="1036641"/>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27" name="Line 434"/>
          <p:cNvSpPr>
            <a:spLocks noChangeAspect="1" noChangeShapeType="1"/>
          </p:cNvSpPr>
          <p:nvPr/>
        </p:nvSpPr>
        <p:spPr bwMode="auto">
          <a:xfrm>
            <a:off x="6684966" y="1049339"/>
            <a:ext cx="11080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28" name="Line 435"/>
          <p:cNvSpPr>
            <a:spLocks noChangeAspect="1" noChangeShapeType="1"/>
          </p:cNvSpPr>
          <p:nvPr/>
        </p:nvSpPr>
        <p:spPr bwMode="auto">
          <a:xfrm flipV="1">
            <a:off x="6684963" y="431801"/>
            <a:ext cx="0" cy="61753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29" name="Line 436"/>
          <p:cNvSpPr>
            <a:spLocks noChangeAspect="1" noChangeShapeType="1"/>
          </p:cNvSpPr>
          <p:nvPr/>
        </p:nvSpPr>
        <p:spPr bwMode="auto">
          <a:xfrm flipV="1">
            <a:off x="668496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0" name="Rectangle 437"/>
          <p:cNvSpPr>
            <a:spLocks noChangeAspect="1" noChangeArrowheads="1"/>
          </p:cNvSpPr>
          <p:nvPr/>
        </p:nvSpPr>
        <p:spPr bwMode="auto">
          <a:xfrm>
            <a:off x="6677025" y="1066802"/>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631" name="Line 438"/>
          <p:cNvSpPr>
            <a:spLocks noChangeAspect="1" noChangeShapeType="1"/>
          </p:cNvSpPr>
          <p:nvPr/>
        </p:nvSpPr>
        <p:spPr bwMode="auto">
          <a:xfrm flipV="1">
            <a:off x="684371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2" name="Rectangle 439"/>
          <p:cNvSpPr>
            <a:spLocks noChangeAspect="1" noChangeArrowheads="1"/>
          </p:cNvSpPr>
          <p:nvPr/>
        </p:nvSpPr>
        <p:spPr bwMode="auto">
          <a:xfrm>
            <a:off x="6826249"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633" name="Line 440"/>
          <p:cNvSpPr>
            <a:spLocks noChangeAspect="1" noChangeShapeType="1"/>
          </p:cNvSpPr>
          <p:nvPr/>
        </p:nvSpPr>
        <p:spPr bwMode="auto">
          <a:xfrm flipV="1">
            <a:off x="700246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4" name="Rectangle 441"/>
          <p:cNvSpPr>
            <a:spLocks noChangeAspect="1" noChangeArrowheads="1"/>
          </p:cNvSpPr>
          <p:nvPr/>
        </p:nvSpPr>
        <p:spPr bwMode="auto">
          <a:xfrm>
            <a:off x="6983413"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635" name="Line 442"/>
          <p:cNvSpPr>
            <a:spLocks noChangeAspect="1" noChangeShapeType="1"/>
          </p:cNvSpPr>
          <p:nvPr/>
        </p:nvSpPr>
        <p:spPr bwMode="auto">
          <a:xfrm flipV="1">
            <a:off x="716121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6" name="Rectangle 443"/>
          <p:cNvSpPr>
            <a:spLocks noChangeAspect="1" noChangeArrowheads="1"/>
          </p:cNvSpPr>
          <p:nvPr/>
        </p:nvSpPr>
        <p:spPr bwMode="auto">
          <a:xfrm>
            <a:off x="7142163"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637" name="Line 444"/>
          <p:cNvSpPr>
            <a:spLocks noChangeAspect="1" noChangeShapeType="1"/>
          </p:cNvSpPr>
          <p:nvPr/>
        </p:nvSpPr>
        <p:spPr bwMode="auto">
          <a:xfrm flipV="1">
            <a:off x="7318375"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8" name="Rectangle 445"/>
          <p:cNvSpPr>
            <a:spLocks noChangeAspect="1" noChangeArrowheads="1"/>
          </p:cNvSpPr>
          <p:nvPr/>
        </p:nvSpPr>
        <p:spPr bwMode="auto">
          <a:xfrm>
            <a:off x="7300913"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39" name="Line 446"/>
          <p:cNvSpPr>
            <a:spLocks noChangeAspect="1" noChangeShapeType="1"/>
          </p:cNvSpPr>
          <p:nvPr/>
        </p:nvSpPr>
        <p:spPr bwMode="auto">
          <a:xfrm flipV="1">
            <a:off x="7477125"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0" name="Rectangle 447"/>
          <p:cNvSpPr>
            <a:spLocks noChangeAspect="1" noChangeArrowheads="1"/>
          </p:cNvSpPr>
          <p:nvPr/>
        </p:nvSpPr>
        <p:spPr bwMode="auto">
          <a:xfrm>
            <a:off x="7450139" y="1066802"/>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41" name="Line 448"/>
          <p:cNvSpPr>
            <a:spLocks noChangeAspect="1" noChangeShapeType="1"/>
          </p:cNvSpPr>
          <p:nvPr/>
        </p:nvSpPr>
        <p:spPr bwMode="auto">
          <a:xfrm flipV="1">
            <a:off x="7634288"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2" name="Rectangle 449"/>
          <p:cNvSpPr>
            <a:spLocks noChangeAspect="1" noChangeArrowheads="1"/>
          </p:cNvSpPr>
          <p:nvPr/>
        </p:nvSpPr>
        <p:spPr bwMode="auto">
          <a:xfrm>
            <a:off x="7607300" y="1066802"/>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43" name="Line 450"/>
          <p:cNvSpPr>
            <a:spLocks noChangeAspect="1" noChangeShapeType="1"/>
          </p:cNvSpPr>
          <p:nvPr/>
        </p:nvSpPr>
        <p:spPr bwMode="auto">
          <a:xfrm flipV="1">
            <a:off x="7793039"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4" name="Line 451"/>
          <p:cNvSpPr>
            <a:spLocks noChangeAspect="1" noChangeShapeType="1"/>
          </p:cNvSpPr>
          <p:nvPr/>
        </p:nvSpPr>
        <p:spPr bwMode="auto">
          <a:xfrm>
            <a:off x="6684965" y="1049339"/>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5" name="Freeform 452"/>
          <p:cNvSpPr>
            <a:spLocks noChangeAspect="1"/>
          </p:cNvSpPr>
          <p:nvPr/>
        </p:nvSpPr>
        <p:spPr bwMode="auto">
          <a:xfrm>
            <a:off x="6700841" y="258765"/>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645" name="Text Box 453"/>
          <p:cNvSpPr txBox="1">
            <a:spLocks noChangeArrowheads="1"/>
          </p:cNvSpPr>
          <p:nvPr/>
        </p:nvSpPr>
        <p:spPr bwMode="auto">
          <a:xfrm>
            <a:off x="6654800" y="649288"/>
            <a:ext cx="165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err="1">
                <a:solidFill>
                  <a:srgbClr val="0000FF"/>
                </a:solidFill>
                <a:latin typeface="Tahoma" charset="0"/>
              </a:rPr>
              <a:t>aabbbccb</a:t>
            </a:r>
            <a:endParaRPr lang="en-US" sz="2000" dirty="0">
              <a:solidFill>
                <a:srgbClr val="0000FF"/>
              </a:solidFill>
              <a:latin typeface="Tahoma" charset="0"/>
            </a:endParaRPr>
          </a:p>
        </p:txBody>
      </p:sp>
      <p:grpSp>
        <p:nvGrpSpPr>
          <p:cNvPr id="19647" name="Group 454"/>
          <p:cNvGrpSpPr>
            <a:grpSpLocks/>
          </p:cNvGrpSpPr>
          <p:nvPr/>
        </p:nvGrpSpPr>
        <p:grpSpPr bwMode="auto">
          <a:xfrm>
            <a:off x="6648453" y="1168401"/>
            <a:ext cx="1177925" cy="2004934"/>
            <a:chOff x="4172" y="736"/>
            <a:chExt cx="871" cy="856"/>
          </a:xfrm>
        </p:grpSpPr>
        <p:sp>
          <p:nvSpPr>
            <p:cNvPr id="8647" name="Text Box 455"/>
            <p:cNvSpPr txBox="1">
              <a:spLocks noChangeArrowheads="1"/>
            </p:cNvSpPr>
            <p:nvPr/>
          </p:nvSpPr>
          <p:spPr bwMode="auto">
            <a:xfrm>
              <a:off x="4172" y="736"/>
              <a:ext cx="20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a</a:t>
              </a:r>
            </a:p>
          </p:txBody>
        </p:sp>
        <p:sp>
          <p:nvSpPr>
            <p:cNvPr id="8648" name="Text Box 456"/>
            <p:cNvSpPr txBox="1">
              <a:spLocks noChangeArrowheads="1"/>
            </p:cNvSpPr>
            <p:nvPr/>
          </p:nvSpPr>
          <p:spPr bwMode="auto">
            <a:xfrm>
              <a:off x="4268" y="832"/>
              <a:ext cx="19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a</a:t>
              </a:r>
            </a:p>
          </p:txBody>
        </p:sp>
        <p:sp>
          <p:nvSpPr>
            <p:cNvPr id="8649" name="Text Box 457"/>
            <p:cNvSpPr txBox="1">
              <a:spLocks noChangeArrowheads="1"/>
            </p:cNvSpPr>
            <p:nvPr/>
          </p:nvSpPr>
          <p:spPr bwMode="auto">
            <a:xfrm>
              <a:off x="4365" y="928"/>
              <a:ext cx="19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sp>
          <p:nvSpPr>
            <p:cNvPr id="8650" name="Text Box 458"/>
            <p:cNvSpPr txBox="1">
              <a:spLocks noChangeArrowheads="1"/>
            </p:cNvSpPr>
            <p:nvPr/>
          </p:nvSpPr>
          <p:spPr bwMode="auto">
            <a:xfrm>
              <a:off x="4460" y="1024"/>
              <a:ext cx="202"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sp>
          <p:nvSpPr>
            <p:cNvPr id="8651" name="Text Box 459"/>
            <p:cNvSpPr txBox="1">
              <a:spLocks noChangeArrowheads="1"/>
            </p:cNvSpPr>
            <p:nvPr/>
          </p:nvSpPr>
          <p:spPr bwMode="auto">
            <a:xfrm>
              <a:off x="4556" y="1120"/>
              <a:ext cx="201"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sp>
          <p:nvSpPr>
            <p:cNvPr id="8652" name="Text Box 460"/>
            <p:cNvSpPr txBox="1">
              <a:spLocks noChangeArrowheads="1"/>
            </p:cNvSpPr>
            <p:nvPr/>
          </p:nvSpPr>
          <p:spPr bwMode="auto">
            <a:xfrm>
              <a:off x="4652" y="1216"/>
              <a:ext cx="19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c</a:t>
              </a:r>
            </a:p>
          </p:txBody>
        </p:sp>
        <p:sp>
          <p:nvSpPr>
            <p:cNvPr id="8653" name="Text Box 461"/>
            <p:cNvSpPr txBox="1">
              <a:spLocks noChangeArrowheads="1"/>
            </p:cNvSpPr>
            <p:nvPr/>
          </p:nvSpPr>
          <p:spPr bwMode="auto">
            <a:xfrm>
              <a:off x="4748" y="1312"/>
              <a:ext cx="19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c</a:t>
              </a:r>
            </a:p>
          </p:txBody>
        </p:sp>
        <p:sp>
          <p:nvSpPr>
            <p:cNvPr id="8654" name="Text Box 462"/>
            <p:cNvSpPr txBox="1">
              <a:spLocks noChangeArrowheads="1"/>
            </p:cNvSpPr>
            <p:nvPr/>
          </p:nvSpPr>
          <p:spPr bwMode="auto">
            <a:xfrm>
              <a:off x="4843" y="1408"/>
              <a:ext cx="20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grpSp>
      <p:sp>
        <p:nvSpPr>
          <p:cNvPr id="8656" name="Text Box 464"/>
          <p:cNvSpPr txBox="1">
            <a:spLocks noChangeArrowheads="1"/>
          </p:cNvSpPr>
          <p:nvPr/>
        </p:nvSpPr>
        <p:spPr bwMode="auto">
          <a:xfrm>
            <a:off x="6751642" y="3306764"/>
            <a:ext cx="10747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a:solidFill>
                  <a:srgbClr val="000000"/>
                </a:solidFill>
                <a:latin typeface="Tahoma" charset="0"/>
              </a:rPr>
              <a:t>SAX</a:t>
            </a:r>
            <a:endParaRPr lang="en-US" sz="2400" dirty="0">
              <a:solidFill>
                <a:srgbClr val="000000"/>
              </a:solidFill>
              <a:latin typeface="Tahoma" charset="0"/>
            </a:endParaRPr>
          </a:p>
        </p:txBody>
      </p:sp>
      <p:sp>
        <p:nvSpPr>
          <p:cNvPr id="2" name="Footer Placeholder 1">
            <a:extLst>
              <a:ext uri="{FF2B5EF4-FFF2-40B4-BE49-F238E27FC236}">
                <a16:creationId xmlns:a16="http://schemas.microsoft.com/office/drawing/2014/main" id="{52D6A744-E051-4F7E-87FF-AA4718798CAB}"/>
              </a:ext>
            </a:extLst>
          </p:cNvPr>
          <p:cNvSpPr>
            <a:spLocks noGrp="1"/>
          </p:cNvSpPr>
          <p:nvPr>
            <p:ph type="ftr" sz="quarter" idx="11"/>
          </p:nvPr>
        </p:nvSpPr>
        <p:spPr/>
        <p:txBody>
          <a:bodyPr/>
          <a:lstStyle/>
          <a:p>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0F4B4DA1-E531-4BB2-B644-61A2071BF159}"/>
              </a:ext>
            </a:extLst>
          </p:cNvPr>
          <p:cNvSpPr>
            <a:spLocks noGrp="1"/>
          </p:cNvSpPr>
          <p:nvPr>
            <p:ph type="sldNum" sz="quarter" idx="12"/>
          </p:nvPr>
        </p:nvSpPr>
        <p:spPr>
          <a:xfrm>
            <a:off x="-119619" y="15020"/>
            <a:ext cx="762000" cy="365760"/>
          </a:xfrm>
        </p:spPr>
        <p:txBody>
          <a:bodyPr/>
          <a:lstStyle/>
          <a:p>
            <a:fld id="{B5C6C3C4-1F13-A745-94B4-FF34C1932FEB}" type="slidenum">
              <a:rPr lang="en-US" smtClean="0"/>
              <a:pPr/>
              <a:t>46</a:t>
            </a:fld>
            <a:endParaRPr lang="en-US" dirty="0"/>
          </a:p>
        </p:txBody>
      </p:sp>
      <p:sp>
        <p:nvSpPr>
          <p:cNvPr id="313" name="Rectangle 312">
            <a:extLst>
              <a:ext uri="{FF2B5EF4-FFF2-40B4-BE49-F238E27FC236}">
                <a16:creationId xmlns:a16="http://schemas.microsoft.com/office/drawing/2014/main" id="{873ABA4C-45B0-4D29-87D4-1F3D2BAF5E85}"/>
              </a:ext>
            </a:extLst>
          </p:cNvPr>
          <p:cNvSpPr/>
          <p:nvPr/>
        </p:nvSpPr>
        <p:spPr>
          <a:xfrm>
            <a:off x="7693844" y="5683412"/>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14" name="Rectangle 313">
            <a:extLst>
              <a:ext uri="{FF2B5EF4-FFF2-40B4-BE49-F238E27FC236}">
                <a16:creationId xmlns:a16="http://schemas.microsoft.com/office/drawing/2014/main" id="{D297FA82-51DC-40CE-B70A-AF788F23AAA6}"/>
              </a:ext>
            </a:extLst>
          </p:cNvPr>
          <p:cNvSpPr/>
          <p:nvPr/>
        </p:nvSpPr>
        <p:spPr>
          <a:xfrm>
            <a:off x="7697289" y="5459207"/>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5" name="Rounded Rectangle 12">
            <a:extLst>
              <a:ext uri="{FF2B5EF4-FFF2-40B4-BE49-F238E27FC236}">
                <a16:creationId xmlns:a16="http://schemas.microsoft.com/office/drawing/2014/main" id="{2991B868-3F1E-4CA2-ADDD-7C44BC9E2734}"/>
              </a:ext>
            </a:extLst>
          </p:cNvPr>
          <p:cNvSpPr/>
          <p:nvPr/>
        </p:nvSpPr>
        <p:spPr>
          <a:xfrm>
            <a:off x="7794147" y="5805494"/>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Keogh -</a:t>
            </a:r>
          </a:p>
          <a:p>
            <a:pPr marL="0" lvl="1" algn="ctr" defTabSz="457189">
              <a:lnSpc>
                <a:spcPct val="90000"/>
              </a:lnSpc>
              <a:defRPr/>
            </a:pPr>
            <a:r>
              <a:rPr lang="en-US" sz="1300" kern="0" dirty="0">
                <a:solidFill>
                  <a:prstClr val="white"/>
                </a:solidFill>
                <a:latin typeface="Gill Sans" charset="0"/>
                <a:ea typeface="Gill Sans" charset="0"/>
                <a:cs typeface="Gill Sans" charset="0"/>
              </a:rPr>
              <a:t>KDD‘04</a:t>
            </a:r>
            <a:endParaRPr lang="en-US" sz="1300" b="1" kern="0" dirty="0">
              <a:solidFill>
                <a:prstClr val="white"/>
              </a:solidFill>
              <a:latin typeface="Gill Sans" charset="0"/>
              <a:ea typeface="Gill Sans" charset="0"/>
              <a:cs typeface="Gill Sans" charset="0"/>
            </a:endParaRPr>
          </a:p>
        </p:txBody>
      </p:sp>
      <p:sp>
        <p:nvSpPr>
          <p:cNvPr id="316" name="TextBox 315">
            <a:extLst>
              <a:ext uri="{FF2B5EF4-FFF2-40B4-BE49-F238E27FC236}">
                <a16:creationId xmlns:a16="http://schemas.microsoft.com/office/drawing/2014/main" id="{E335EF0F-7768-4CEA-AF56-47A95D669C5C}"/>
              </a:ext>
            </a:extLst>
          </p:cNvPr>
          <p:cNvSpPr txBox="1"/>
          <p:nvPr/>
        </p:nvSpPr>
        <p:spPr>
          <a:xfrm>
            <a:off x="7626158" y="4460163"/>
            <a:ext cx="1428475" cy="954107"/>
          </a:xfrm>
          <a:prstGeom prst="rect">
            <a:avLst/>
          </a:prstGeom>
          <a:noFill/>
        </p:spPr>
        <p:txBody>
          <a:bodyPr wrap="square" rtlCol="0">
            <a:spAutoFit/>
          </a:bodyPr>
          <a:lstStyle/>
          <a:p>
            <a:r>
              <a:rPr lang="en-US" sz="1400" dirty="0"/>
              <a:t>for a complete and detailed presentation, see tutorial:</a:t>
            </a:r>
          </a:p>
        </p:txBody>
      </p:sp>
    </p:spTree>
    <p:extLst>
      <p:ext uri="{BB962C8B-B14F-4D97-AF65-F5344CB8AC3E}">
        <p14:creationId xmlns:p14="http://schemas.microsoft.com/office/powerpoint/2010/main" val="2395595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Classes of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7177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773" name="Google Shape;773;p5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4" name="Google Shape;774;p5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5" name="Google Shape;775;p5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6" name="Google Shape;776;p5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7" name="Google Shape;777;p5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8" name="Google Shape;778;p5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9" name="Google Shape;779;p5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0" name="Google Shape;780;p5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1" name="Google Shape;781;p5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2" name="Google Shape;782;p5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3" name="Google Shape;783;p5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4" name="Google Shape;784;p5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5" name="Google Shape;785;p5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6" name="Google Shape;786;p5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787" name="Google Shape;787;p5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788" name="Google Shape;788;p5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789" name="Google Shape;789;p5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790" name="Google Shape;790;p5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791" name="Google Shape;791;p5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2" name="Google Shape;792;p5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3" name="Google Shape;793;p5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4" name="Google Shape;794;p5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5" name="Google Shape;795;p5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6" name="Google Shape;796;p5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7" name="Google Shape;797;p5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8" name="Google Shape;798;p5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9" name="Google Shape;799;p5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0" name="Google Shape;800;p5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1" name="Google Shape;801;p5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2" name="Google Shape;802;p5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3" name="Google Shape;803;p5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4" name="Google Shape;804;p5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05" name="Google Shape;805;p5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06" name="Google Shape;806;p51"/>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07" name="Google Shape;807;p5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8" name="Google Shape;808;p5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9" name="Google Shape;809;p5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0" name="Google Shape;810;p5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1" name="Google Shape;811;p5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2" name="Google Shape;812;p5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3" name="Google Shape;813;p5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4" name="Google Shape;814;p5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5" name="Google Shape;815;p5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6" name="Google Shape;816;p5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7" name="Google Shape;817;p5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8" name="Google Shape;818;p5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9" name="Google Shape;819;p5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0" name="Google Shape;820;p5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21" name="Google Shape;821;p5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22" name="Google Shape;822;p5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3" name="Google Shape;823;p5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4" name="Google Shape;824;p5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5" name="Google Shape;825;p5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6" name="Google Shape;826;p5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7" name="Google Shape;827;p5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8" name="Google Shape;828;p5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9" name="Google Shape;829;p5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0" name="Google Shape;830;p5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1" name="Google Shape;831;p5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2" name="Google Shape;832;p5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3" name="Google Shape;833;p5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4" name="Google Shape;834;p5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835" name="Google Shape;835;p5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836" name="Google Shape;836;p5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837" name="Google Shape;837;p5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838" name="Google Shape;838;p51"/>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839" name="Google Shape;839;p51"/>
          <p:cNvCxnSpPr>
            <a:stCxn id="833" idx="6"/>
            <a:endCxn id="838"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840" name="Google Shape;840;p5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841" name="Google Shape;841;p5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42" name="Google Shape;842;p51"/>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43" name="Google Shape;843;p51"/>
          <p:cNvCxnSpPr>
            <a:stCxn id="844" idx="3"/>
            <a:endCxn id="84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5" name="Google Shape;845;p51"/>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46" name="Google Shape;846;p51"/>
          <p:cNvCxnSpPr>
            <a:stCxn id="844" idx="5"/>
            <a:endCxn id="84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7" name="Google Shape;847;p51"/>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48" name="Google Shape;848;p51"/>
          <p:cNvCxnSpPr>
            <a:stCxn id="842" idx="3"/>
            <a:endCxn id="84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0" name="Google Shape;850;p51"/>
          <p:cNvCxnSpPr>
            <a:stCxn id="842" idx="5"/>
            <a:endCxn id="84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4" name="Google Shape;844;p5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51" name="Google Shape;851;p51"/>
          <p:cNvCxnSpPr>
            <a:stCxn id="847" idx="3"/>
            <a:endCxn id="85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3" name="Google Shape;853;p51"/>
          <p:cNvCxnSpPr>
            <a:stCxn id="847" idx="5"/>
            <a:endCxn id="85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54" name="Google Shape;854;p51"/>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52" name="Google Shape;852;p5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49" name="Google Shape;849;p5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55" name="Google Shape;855;p5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56" name="Google Shape;856;p5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57" name="Google Shape;857;p5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858" name="Google Shape;858;p51"/>
          <p:cNvCxnSpPr>
            <a:stCxn id="854" idx="4"/>
            <a:endCxn id="85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859" name="Google Shape;859;p51"/>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860" name="Google Shape;860;p5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861" name="Google Shape;861;p5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862" name="Google Shape;862;p5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863" name="Google Shape;863;p5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864" name="Google Shape;864;p51"/>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865" name="Google Shape;865;p5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866" name="Google Shape;866;p51"/>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867" name="Google Shape;867;p5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FAF35F13-D1E6-46FC-98BA-83D57CFEFD92}"/>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1A38AAC7-6D23-497B-9F48-C82E3FEDA525}"/>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6BE9CF1B-850C-45EB-A221-269F852A45A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48</a:t>
            </a:fld>
            <a:endParaRPr lang="en-US" dirty="0"/>
          </a:p>
        </p:txBody>
      </p:sp>
      <p:sp>
        <p:nvSpPr>
          <p:cNvPr id="102" name="Title 1">
            <a:extLst>
              <a:ext uri="{FF2B5EF4-FFF2-40B4-BE49-F238E27FC236}">
                <a16:creationId xmlns:a16="http://schemas.microsoft.com/office/drawing/2014/main" id="{BE217D5A-2D8B-4992-A089-9B712B4AF27A}"/>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Tree>
    <p:extLst>
      <p:ext uri="{BB962C8B-B14F-4D97-AF65-F5344CB8AC3E}">
        <p14:creationId xmlns:p14="http://schemas.microsoft.com/office/powerpoint/2010/main" val="2703490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75" name="Google Shape;875;p5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6" name="Google Shape;876;p5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7" name="Google Shape;877;p5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8" name="Google Shape;878;p5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9" name="Google Shape;879;p5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0" name="Google Shape;880;p5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1" name="Google Shape;881;p5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2" name="Google Shape;882;p5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3" name="Google Shape;883;p5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4" name="Google Shape;884;p5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5" name="Google Shape;885;p5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6" name="Google Shape;886;p5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7" name="Google Shape;887;p5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8" name="Google Shape;888;p5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89" name="Google Shape;889;p5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890" name="Google Shape;890;p5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91" name="Google Shape;891;p5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92" name="Google Shape;892;p5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93" name="Google Shape;893;p5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4" name="Google Shape;894;p5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5" name="Google Shape;895;p5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6" name="Google Shape;896;p5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7" name="Google Shape;897;p5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8" name="Google Shape;898;p5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9" name="Google Shape;899;p5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0" name="Google Shape;900;p5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1" name="Google Shape;901;p5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2" name="Google Shape;902;p5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3" name="Google Shape;903;p5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4" name="Google Shape;904;p5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5" name="Google Shape;905;p5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6" name="Google Shape;906;p5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07" name="Google Shape;907;p5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08" name="Google Shape;908;p52"/>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09" name="Google Shape;909;p5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0" name="Google Shape;910;p5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1" name="Google Shape;911;p5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2" name="Google Shape;912;p5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3" name="Google Shape;913;p5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4" name="Google Shape;914;p5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5" name="Google Shape;915;p5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6" name="Google Shape;916;p5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7" name="Google Shape;917;p5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8" name="Google Shape;918;p5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9" name="Google Shape;919;p5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0" name="Google Shape;920;p5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1" name="Google Shape;921;p5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2" name="Google Shape;922;p5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23" name="Google Shape;923;p5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24" name="Google Shape;924;p5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5" name="Google Shape;925;p5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6" name="Google Shape;926;p5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7" name="Google Shape;927;p5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8" name="Google Shape;928;p5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9" name="Google Shape;929;p5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0" name="Google Shape;930;p5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1" name="Google Shape;931;p5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2" name="Google Shape;932;p5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3" name="Google Shape;933;p5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4" name="Google Shape;934;p5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5" name="Google Shape;935;p5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6" name="Google Shape;936;p5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937" name="Google Shape;937;p5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938" name="Google Shape;938;p5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939" name="Google Shape;939;p5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940" name="Google Shape;940;p5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941" name="Google Shape;941;p52"/>
          <p:cNvCxnSpPr>
            <a:stCxn id="935" idx="6"/>
            <a:endCxn id="940"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942" name="Google Shape;942;p5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943" name="Google Shape;943;p5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44" name="Google Shape;944;p52"/>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45" name="Google Shape;945;p52"/>
          <p:cNvCxnSpPr>
            <a:stCxn id="946" idx="3"/>
            <a:endCxn id="94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7" name="Google Shape;947;p52"/>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48" name="Google Shape;948;p52"/>
          <p:cNvCxnSpPr>
            <a:stCxn id="946" idx="5"/>
            <a:endCxn id="94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9" name="Google Shape;949;p52"/>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50" name="Google Shape;950;p52"/>
          <p:cNvCxnSpPr>
            <a:stCxn id="944" idx="3"/>
            <a:endCxn id="95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2" name="Google Shape;952;p52"/>
          <p:cNvCxnSpPr>
            <a:stCxn id="944" idx="5"/>
            <a:endCxn id="94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6" name="Google Shape;946;p5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53" name="Google Shape;953;p52"/>
          <p:cNvCxnSpPr>
            <a:stCxn id="949" idx="3"/>
            <a:endCxn id="95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5" name="Google Shape;955;p52"/>
          <p:cNvCxnSpPr>
            <a:stCxn id="949" idx="5"/>
            <a:endCxn id="95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56" name="Google Shape;956;p52"/>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4" name="Google Shape;954;p5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1" name="Google Shape;951;p5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7" name="Google Shape;957;p5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8" name="Google Shape;958;p5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59" name="Google Shape;959;p5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960" name="Google Shape;960;p52"/>
          <p:cNvCxnSpPr>
            <a:stCxn id="956" idx="4"/>
            <a:endCxn id="95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961" name="Google Shape;961;p52"/>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962" name="Google Shape;962;p5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963" name="Google Shape;963;p5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964" name="Google Shape;964;p5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965" name="Google Shape;965;p5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966" name="Google Shape;966;p52"/>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967" name="Google Shape;967;p5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968" name="Google Shape;968;p52"/>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969" name="Google Shape;969;p5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971" name="Google Shape;971;p52"/>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100" b="1">
              <a:solidFill>
                <a:srgbClr val="2E75B5"/>
              </a:solidFill>
              <a:latin typeface="Arial"/>
              <a:ea typeface="Arial"/>
              <a:cs typeface="Arial"/>
              <a:sym typeface="Arial"/>
            </a:endParaRPr>
          </a:p>
        </p:txBody>
      </p:sp>
      <p:sp>
        <p:nvSpPr>
          <p:cNvPr id="105" name="Title 1">
            <a:extLst>
              <a:ext uri="{FF2B5EF4-FFF2-40B4-BE49-F238E27FC236}">
                <a16:creationId xmlns:a16="http://schemas.microsoft.com/office/drawing/2014/main" id="{5FCD8301-7D9A-4DC8-A316-BF7DEC4AD3D5}"/>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
        <p:nvSpPr>
          <p:cNvPr id="3" name="Espace réservé du texte 2">
            <a:extLst>
              <a:ext uri="{FF2B5EF4-FFF2-40B4-BE49-F238E27FC236}">
                <a16:creationId xmlns:a16="http://schemas.microsoft.com/office/drawing/2014/main" id="{9E009718-2456-4EB7-BEF6-D0F3A69FD417}"/>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957BCB90-DC93-402D-A918-2D0FE8792242}"/>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FB422602-D9A3-43D7-B1B6-7A855E1B5BD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49</a:t>
            </a:fld>
            <a:endParaRPr lang="en-US" dirty="0"/>
          </a:p>
        </p:txBody>
      </p:sp>
    </p:spTree>
    <p:extLst>
      <p:ext uri="{BB962C8B-B14F-4D97-AF65-F5344CB8AC3E}">
        <p14:creationId xmlns:p14="http://schemas.microsoft.com/office/powerpoint/2010/main" val="45120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3751"/>
            <a:ext cx="8229600" cy="1066800"/>
          </a:xfrm>
          <a:prstGeom prst="rect">
            <a:avLst/>
          </a:prstGeom>
        </p:spPr>
        <p:txBody>
          <a:bodyPr>
            <a:normAutofit/>
          </a:bodyPr>
          <a:lstStyle/>
          <a:p>
            <a:r>
              <a:rPr lang="en-CA" sz="3000" dirty="0"/>
              <a:t>High-d data are everywhere</a:t>
            </a:r>
          </a:p>
        </p:txBody>
      </p:sp>
      <p:pic>
        <p:nvPicPr>
          <p:cNvPr id="7" name="Google Shape;104;p16"/>
          <p:cNvPicPr preferRelativeResize="0"/>
          <p:nvPr/>
        </p:nvPicPr>
        <p:blipFill>
          <a:blip r:embed="rId2">
            <a:alphaModFix/>
          </a:blip>
          <a:stretch>
            <a:fillRect/>
          </a:stretch>
        </p:blipFill>
        <p:spPr>
          <a:xfrm>
            <a:off x="6912209" y="4809612"/>
            <a:ext cx="1663365" cy="973739"/>
          </a:xfrm>
          <a:prstGeom prst="rect">
            <a:avLst/>
          </a:prstGeom>
          <a:noFill/>
          <a:ln>
            <a:noFill/>
          </a:ln>
        </p:spPr>
      </p:pic>
      <p:pic>
        <p:nvPicPr>
          <p:cNvPr id="8" name="Google Shape;105;p16"/>
          <p:cNvPicPr preferRelativeResize="0"/>
          <p:nvPr/>
        </p:nvPicPr>
        <p:blipFill>
          <a:blip r:embed="rId3">
            <a:alphaModFix/>
          </a:blip>
          <a:stretch>
            <a:fillRect/>
          </a:stretch>
        </p:blipFill>
        <p:spPr>
          <a:xfrm>
            <a:off x="629310" y="1818694"/>
            <a:ext cx="1531843" cy="941321"/>
          </a:xfrm>
          <a:prstGeom prst="rect">
            <a:avLst/>
          </a:prstGeom>
          <a:noFill/>
          <a:ln>
            <a:noFill/>
          </a:ln>
        </p:spPr>
      </p:pic>
      <p:sp>
        <p:nvSpPr>
          <p:cNvPr id="9" name="Google Shape;106;p16"/>
          <p:cNvSpPr txBox="1"/>
          <p:nvPr/>
        </p:nvSpPr>
        <p:spPr>
          <a:xfrm>
            <a:off x="914405" y="2769407"/>
            <a:ext cx="1637061"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Finance</a:t>
            </a:r>
            <a:endParaRPr sz="1351" dirty="0">
              <a:solidFill>
                <a:srgbClr val="0070C0"/>
              </a:solidFill>
            </a:endParaRPr>
          </a:p>
        </p:txBody>
      </p:sp>
      <p:pic>
        <p:nvPicPr>
          <p:cNvPr id="11" name="Google Shape;109;p16"/>
          <p:cNvPicPr preferRelativeResize="0"/>
          <p:nvPr/>
        </p:nvPicPr>
        <p:blipFill>
          <a:blip r:embed="rId4">
            <a:alphaModFix/>
          </a:blip>
          <a:stretch>
            <a:fillRect/>
          </a:stretch>
        </p:blipFill>
        <p:spPr>
          <a:xfrm>
            <a:off x="627660" y="4739284"/>
            <a:ext cx="1488973" cy="925133"/>
          </a:xfrm>
          <a:prstGeom prst="rect">
            <a:avLst/>
          </a:prstGeom>
          <a:noFill/>
          <a:ln>
            <a:noFill/>
          </a:ln>
        </p:spPr>
      </p:pic>
      <p:pic>
        <p:nvPicPr>
          <p:cNvPr id="12" name="Google Shape;111;p16"/>
          <p:cNvPicPr preferRelativeResize="0"/>
          <p:nvPr/>
        </p:nvPicPr>
        <p:blipFill>
          <a:blip r:embed="rId5">
            <a:alphaModFix/>
          </a:blip>
          <a:stretch>
            <a:fillRect/>
          </a:stretch>
        </p:blipFill>
        <p:spPr>
          <a:xfrm>
            <a:off x="4749275" y="1683873"/>
            <a:ext cx="1778321" cy="1076139"/>
          </a:xfrm>
          <a:prstGeom prst="rect">
            <a:avLst/>
          </a:prstGeom>
          <a:noFill/>
          <a:ln>
            <a:noFill/>
          </a:ln>
        </p:spPr>
      </p:pic>
      <p:sp>
        <p:nvSpPr>
          <p:cNvPr id="13" name="Google Shape;112;p16"/>
          <p:cNvSpPr txBox="1"/>
          <p:nvPr/>
        </p:nvSpPr>
        <p:spPr>
          <a:xfrm>
            <a:off x="5048608" y="2744081"/>
            <a:ext cx="1744200"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Manufacturing</a:t>
            </a:r>
            <a:endParaRPr sz="1351" dirty="0">
              <a:solidFill>
                <a:srgbClr val="0070C0"/>
              </a:solidFill>
            </a:endParaRPr>
          </a:p>
        </p:txBody>
      </p:sp>
      <p:pic>
        <p:nvPicPr>
          <p:cNvPr id="14" name="Google Shape;107;p16"/>
          <p:cNvPicPr preferRelativeResize="0"/>
          <p:nvPr/>
        </p:nvPicPr>
        <p:blipFill>
          <a:blip r:embed="rId6">
            <a:alphaModFix/>
          </a:blip>
          <a:stretch>
            <a:fillRect/>
          </a:stretch>
        </p:blipFill>
        <p:spPr>
          <a:xfrm>
            <a:off x="7196763" y="3107866"/>
            <a:ext cx="1059887" cy="1068587"/>
          </a:xfrm>
          <a:prstGeom prst="rect">
            <a:avLst/>
          </a:prstGeom>
          <a:noFill/>
          <a:ln>
            <a:noFill/>
          </a:ln>
        </p:spPr>
      </p:pic>
      <p:sp>
        <p:nvSpPr>
          <p:cNvPr id="15" name="Google Shape;108;p16"/>
          <p:cNvSpPr txBox="1"/>
          <p:nvPr/>
        </p:nvSpPr>
        <p:spPr>
          <a:xfrm>
            <a:off x="7196763" y="4218197"/>
            <a:ext cx="1247759" cy="302259"/>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Seismology</a:t>
            </a:r>
            <a:endParaRPr sz="1351" dirty="0">
              <a:solidFill>
                <a:srgbClr val="0070C0"/>
              </a:solidFill>
            </a:endParaRPr>
          </a:p>
        </p:txBody>
      </p:sp>
      <p:sp>
        <p:nvSpPr>
          <p:cNvPr id="18" name="Google Shape;110;p16"/>
          <p:cNvSpPr txBox="1"/>
          <p:nvPr/>
        </p:nvSpPr>
        <p:spPr>
          <a:xfrm>
            <a:off x="782914" y="5704921"/>
            <a:ext cx="1333719"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Neuroscience</a:t>
            </a:r>
            <a:endParaRPr sz="1351" dirty="0">
              <a:solidFill>
                <a:srgbClr val="0070C0"/>
              </a:solidFill>
            </a:endParaRPr>
          </a:p>
        </p:txBody>
      </p:sp>
      <p:pic>
        <p:nvPicPr>
          <p:cNvPr id="21" name="Google Shape;129;p18"/>
          <p:cNvPicPr preferRelativeResize="0"/>
          <p:nvPr/>
        </p:nvPicPr>
        <p:blipFill>
          <a:blip r:embed="rId7">
            <a:alphaModFix/>
          </a:blip>
          <a:stretch>
            <a:fillRect/>
          </a:stretch>
        </p:blipFill>
        <p:spPr>
          <a:xfrm>
            <a:off x="2729035" y="1824313"/>
            <a:ext cx="1534943" cy="928229"/>
          </a:xfrm>
          <a:prstGeom prst="rect">
            <a:avLst/>
          </a:prstGeom>
          <a:noFill/>
          <a:ln>
            <a:noFill/>
          </a:ln>
        </p:spPr>
      </p:pic>
      <p:sp>
        <p:nvSpPr>
          <p:cNvPr id="22" name="Google Shape;130;p18"/>
          <p:cNvSpPr txBox="1"/>
          <p:nvPr/>
        </p:nvSpPr>
        <p:spPr>
          <a:xfrm>
            <a:off x="2777357" y="2760011"/>
            <a:ext cx="1252515" cy="287871"/>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Paleontology</a:t>
            </a:r>
            <a:endParaRPr sz="1351" dirty="0">
              <a:solidFill>
                <a:srgbClr val="0070C0"/>
              </a:solidFill>
            </a:endParaRPr>
          </a:p>
        </p:txBody>
      </p:sp>
      <p:pic>
        <p:nvPicPr>
          <p:cNvPr id="23" name="Google Shape;131;p18"/>
          <p:cNvPicPr preferRelativeResize="0"/>
          <p:nvPr/>
        </p:nvPicPr>
        <p:blipFill rotWithShape="1">
          <a:blip r:embed="rId8">
            <a:alphaModFix/>
          </a:blip>
          <a:srcRect l="54231"/>
          <a:stretch/>
        </p:blipFill>
        <p:spPr>
          <a:xfrm>
            <a:off x="5370610" y="4622160"/>
            <a:ext cx="1058348" cy="1048435"/>
          </a:xfrm>
          <a:prstGeom prst="rect">
            <a:avLst/>
          </a:prstGeom>
          <a:noFill/>
          <a:ln>
            <a:noFill/>
          </a:ln>
        </p:spPr>
      </p:pic>
      <p:sp>
        <p:nvSpPr>
          <p:cNvPr id="24" name="Google Shape;132;p18"/>
          <p:cNvSpPr txBox="1"/>
          <p:nvPr/>
        </p:nvSpPr>
        <p:spPr>
          <a:xfrm>
            <a:off x="5415582" y="5690535"/>
            <a:ext cx="1144785" cy="185631"/>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Biology</a:t>
            </a:r>
            <a:endParaRPr sz="1351" dirty="0">
              <a:solidFill>
                <a:srgbClr val="0070C0"/>
              </a:solidFill>
            </a:endParaRPr>
          </a:p>
        </p:txBody>
      </p:sp>
      <p:pic>
        <p:nvPicPr>
          <p:cNvPr id="25" name="Google Shape;120;p17"/>
          <p:cNvPicPr preferRelativeResize="0"/>
          <p:nvPr/>
        </p:nvPicPr>
        <p:blipFill>
          <a:blip r:embed="rId9">
            <a:alphaModFix/>
          </a:blip>
          <a:stretch>
            <a:fillRect/>
          </a:stretch>
        </p:blipFill>
        <p:spPr>
          <a:xfrm>
            <a:off x="2777814" y="3288812"/>
            <a:ext cx="1486163" cy="913407"/>
          </a:xfrm>
          <a:prstGeom prst="rect">
            <a:avLst/>
          </a:prstGeom>
          <a:noFill/>
          <a:ln>
            <a:noFill/>
          </a:ln>
        </p:spPr>
      </p:pic>
      <p:sp>
        <p:nvSpPr>
          <p:cNvPr id="26" name="Google Shape;121;p17"/>
          <p:cNvSpPr txBox="1"/>
          <p:nvPr/>
        </p:nvSpPr>
        <p:spPr>
          <a:xfrm>
            <a:off x="3001643" y="4223816"/>
            <a:ext cx="1058456" cy="174992"/>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Astronomy</a:t>
            </a:r>
            <a:endParaRPr sz="1351" dirty="0">
              <a:solidFill>
                <a:srgbClr val="0070C0"/>
              </a:solidFill>
            </a:endParaRPr>
          </a:p>
        </p:txBody>
      </p:sp>
      <p:pic>
        <p:nvPicPr>
          <p:cNvPr id="47" name="Google Shape;145;p19"/>
          <p:cNvPicPr preferRelativeResize="0"/>
          <p:nvPr/>
        </p:nvPicPr>
        <p:blipFill>
          <a:blip r:embed="rId10">
            <a:alphaModFix/>
          </a:blip>
          <a:stretch>
            <a:fillRect/>
          </a:stretch>
        </p:blipFill>
        <p:spPr>
          <a:xfrm>
            <a:off x="627662" y="3288811"/>
            <a:ext cx="1539569" cy="909800"/>
          </a:xfrm>
          <a:prstGeom prst="rect">
            <a:avLst/>
          </a:prstGeom>
          <a:noFill/>
          <a:ln>
            <a:noFill/>
          </a:ln>
        </p:spPr>
      </p:pic>
      <p:sp>
        <p:nvSpPr>
          <p:cNvPr id="48" name="Google Shape;146;p19"/>
          <p:cNvSpPr txBox="1"/>
          <p:nvPr/>
        </p:nvSpPr>
        <p:spPr>
          <a:xfrm>
            <a:off x="834707" y="4199167"/>
            <a:ext cx="1177071" cy="348111"/>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Agriculture</a:t>
            </a:r>
            <a:endParaRPr sz="1351" dirty="0">
              <a:solidFill>
                <a:srgbClr val="0070C0"/>
              </a:solidFill>
            </a:endParaRPr>
          </a:p>
        </p:txBody>
      </p:sp>
      <p:pic>
        <p:nvPicPr>
          <p:cNvPr id="51" name="Google Shape;148;p19"/>
          <p:cNvPicPr preferRelativeResize="0"/>
          <p:nvPr/>
        </p:nvPicPr>
        <p:blipFill>
          <a:blip r:embed="rId11">
            <a:alphaModFix/>
          </a:blip>
          <a:stretch>
            <a:fillRect/>
          </a:stretch>
        </p:blipFill>
        <p:spPr>
          <a:xfrm>
            <a:off x="2777358" y="4764067"/>
            <a:ext cx="1486619" cy="926471"/>
          </a:xfrm>
          <a:prstGeom prst="rect">
            <a:avLst/>
          </a:prstGeom>
          <a:noFill/>
          <a:ln>
            <a:noFill/>
          </a:ln>
        </p:spPr>
      </p:pic>
      <p:sp>
        <p:nvSpPr>
          <p:cNvPr id="27" name="Google Shape;106;p16"/>
          <p:cNvSpPr txBox="1"/>
          <p:nvPr/>
        </p:nvSpPr>
        <p:spPr>
          <a:xfrm>
            <a:off x="3117230" y="5694369"/>
            <a:ext cx="1019903"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Medicine</a:t>
            </a:r>
            <a:endParaRPr sz="1351" dirty="0">
              <a:solidFill>
                <a:srgbClr val="0070C0"/>
              </a:solidFill>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2209" y="1853596"/>
            <a:ext cx="1531301" cy="857528"/>
          </a:xfrm>
          <a:prstGeom prst="rect">
            <a:avLst/>
          </a:prstGeom>
        </p:spPr>
      </p:pic>
      <p:sp>
        <p:nvSpPr>
          <p:cNvPr id="28" name="Google Shape;112;p16"/>
          <p:cNvSpPr txBox="1"/>
          <p:nvPr/>
        </p:nvSpPr>
        <p:spPr>
          <a:xfrm>
            <a:off x="7338354" y="2745955"/>
            <a:ext cx="919353" cy="301927"/>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Aviation</a:t>
            </a:r>
            <a:endParaRPr sz="1351" dirty="0">
              <a:solidFill>
                <a:srgbClr val="0070C0"/>
              </a:solidFill>
            </a:endParaRP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29996" y="3278287"/>
            <a:ext cx="1897536" cy="898167"/>
          </a:xfrm>
          <a:prstGeom prst="rect">
            <a:avLst/>
          </a:prstGeom>
        </p:spPr>
      </p:pic>
      <p:sp>
        <p:nvSpPr>
          <p:cNvPr id="29" name="Google Shape;108;p16"/>
          <p:cNvSpPr txBox="1"/>
          <p:nvPr/>
        </p:nvSpPr>
        <p:spPr>
          <a:xfrm>
            <a:off x="5231174" y="4236934"/>
            <a:ext cx="1247759" cy="302259"/>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Criminology</a:t>
            </a:r>
            <a:endParaRPr sz="1351" dirty="0">
              <a:solidFill>
                <a:srgbClr val="0070C0"/>
              </a:solidFill>
            </a:endParaRPr>
          </a:p>
        </p:txBody>
      </p:sp>
      <p:sp>
        <p:nvSpPr>
          <p:cNvPr id="6" name="Espace réservé du pied de page 5">
            <a:extLst>
              <a:ext uri="{FF2B5EF4-FFF2-40B4-BE49-F238E27FC236}">
                <a16:creationId xmlns:a16="http://schemas.microsoft.com/office/drawing/2014/main" id="{2858ADF9-E083-4245-973F-59038588E09E}"/>
              </a:ext>
            </a:extLst>
          </p:cNvPr>
          <p:cNvSpPr>
            <a:spLocks noGrp="1"/>
          </p:cNvSpPr>
          <p:nvPr>
            <p:ph type="ftr" sz="quarter" idx="11"/>
          </p:nvPr>
        </p:nvSpPr>
        <p:spPr/>
        <p:txBody>
          <a:bodyPr/>
          <a:lstStyle/>
          <a:p>
            <a:r>
              <a:rPr lang="en-US"/>
              <a:t>Echihabi, Zoumpatianos, Palpanas - VLDB 2021</a:t>
            </a:r>
            <a:endParaRPr lang="en-US" dirty="0"/>
          </a:p>
        </p:txBody>
      </p:sp>
      <p:sp>
        <p:nvSpPr>
          <p:cNvPr id="10" name="Espace réservé du numéro de diapositive 9">
            <a:extLst>
              <a:ext uri="{FF2B5EF4-FFF2-40B4-BE49-F238E27FC236}">
                <a16:creationId xmlns:a16="http://schemas.microsoft.com/office/drawing/2014/main" id="{E3FA37DE-FC1F-43C1-824A-D2E6D0E923A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a:t>
            </a:fld>
            <a:endParaRPr lang="en-US" dirty="0"/>
          </a:p>
        </p:txBody>
      </p:sp>
    </p:spTree>
    <p:extLst>
      <p:ext uri="{BB962C8B-B14F-4D97-AF65-F5344CB8AC3E}">
        <p14:creationId xmlns:p14="http://schemas.microsoft.com/office/powerpoint/2010/main" val="42322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5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78" name="Google Shape;978;p5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79" name="Google Shape;979;p5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0" name="Google Shape;980;p5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1" name="Google Shape;981;p5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2" name="Google Shape;982;p5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3" name="Google Shape;983;p5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4" name="Google Shape;984;p5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5" name="Google Shape;985;p5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6" name="Google Shape;986;p5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7" name="Google Shape;987;p5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8" name="Google Shape;988;p5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9" name="Google Shape;989;p5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0" name="Google Shape;990;p5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1" name="Google Shape;991;p5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92" name="Google Shape;992;p5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993" name="Google Shape;993;p5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94" name="Google Shape;994;p5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95" name="Google Shape;995;p5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96" name="Google Shape;996;p5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7" name="Google Shape;997;p5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8" name="Google Shape;998;p5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9" name="Google Shape;999;p5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0" name="Google Shape;1000;p5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1" name="Google Shape;1001;p5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2" name="Google Shape;1002;p5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3" name="Google Shape;1003;p5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4" name="Google Shape;1004;p5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5" name="Google Shape;1005;p5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6" name="Google Shape;1006;p5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7" name="Google Shape;1007;p5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8" name="Google Shape;1008;p5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9" name="Google Shape;1009;p5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10" name="Google Shape;1010;p5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11" name="Google Shape;1011;p53"/>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012" name="Google Shape;1012;p5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3" name="Google Shape;1013;p5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4" name="Google Shape;1014;p5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5" name="Google Shape;1015;p5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6" name="Google Shape;1016;p5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7" name="Google Shape;1017;p5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8" name="Google Shape;1018;p5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9" name="Google Shape;1019;p5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0" name="Google Shape;1020;p5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1" name="Google Shape;1021;p5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2" name="Google Shape;1022;p5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3" name="Google Shape;1023;p5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4" name="Google Shape;1024;p5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5" name="Google Shape;1025;p5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26" name="Google Shape;1026;p5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027" name="Google Shape;1027;p5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8" name="Google Shape;1028;p5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9" name="Google Shape;1029;p5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0" name="Google Shape;1030;p5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1" name="Google Shape;1031;p5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2" name="Google Shape;1032;p5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3" name="Google Shape;1033;p5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4" name="Google Shape;1034;p5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5" name="Google Shape;1035;p5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6" name="Google Shape;1036;p5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7" name="Google Shape;1037;p5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8" name="Google Shape;1038;p5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9" name="Google Shape;1039;p5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040" name="Google Shape;1040;p5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041" name="Google Shape;1041;p5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042" name="Google Shape;1042;p5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043" name="Google Shape;1043;p5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044" name="Google Shape;1044;p53"/>
          <p:cNvCxnSpPr>
            <a:stCxn id="1038" idx="6"/>
            <a:endCxn id="1043"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045" name="Google Shape;1045;p5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046" name="Google Shape;1046;p5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47" name="Google Shape;1047;p53"/>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48" name="Google Shape;1048;p53"/>
          <p:cNvCxnSpPr>
            <a:stCxn id="1049" idx="3"/>
            <a:endCxn id="104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0" name="Google Shape;1050;p5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51" name="Google Shape;1051;p53"/>
          <p:cNvCxnSpPr>
            <a:stCxn id="1049" idx="5"/>
            <a:endCxn id="105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2" name="Google Shape;1052;p53"/>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53" name="Google Shape;1053;p53"/>
          <p:cNvCxnSpPr>
            <a:stCxn id="1047" idx="3"/>
            <a:endCxn id="105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5" name="Google Shape;1055;p53"/>
          <p:cNvCxnSpPr>
            <a:stCxn id="1047" idx="5"/>
            <a:endCxn id="105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49" name="Google Shape;1049;p5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56" name="Google Shape;1056;p53"/>
          <p:cNvCxnSpPr>
            <a:stCxn id="1052" idx="3"/>
            <a:endCxn id="105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8" name="Google Shape;1058;p53"/>
          <p:cNvCxnSpPr>
            <a:stCxn id="1052" idx="5"/>
            <a:endCxn id="105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9" name="Google Shape;1059;p53"/>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57" name="Google Shape;1057;p5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54" name="Google Shape;1054;p5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60" name="Google Shape;1060;p5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61" name="Google Shape;1061;p5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62" name="Google Shape;1062;p5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063" name="Google Shape;1063;p53"/>
          <p:cNvCxnSpPr>
            <a:stCxn id="1059" idx="4"/>
            <a:endCxn id="106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064" name="Google Shape;1064;p53"/>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065" name="Google Shape;1065;p5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066" name="Google Shape;1066;p53"/>
          <p:cNvCxnSpPr>
            <a:stCxn id="991" idx="4"/>
            <a:endCxn id="1067" idx="0"/>
          </p:cNvCxnSpPr>
          <p:nvPr/>
        </p:nvCxnSpPr>
        <p:spPr>
          <a:xfrm flipH="1">
            <a:off x="331030" y="2374531"/>
            <a:ext cx="1120051" cy="1943775"/>
          </a:xfrm>
          <a:prstGeom prst="straightConnector1">
            <a:avLst/>
          </a:prstGeom>
          <a:noFill/>
          <a:ln w="9525" cap="flat" cmpd="sng">
            <a:solidFill>
              <a:schemeClr val="dk1"/>
            </a:solidFill>
            <a:prstDash val="solid"/>
            <a:round/>
            <a:headEnd type="none" w="sm" len="sm"/>
            <a:tailEnd type="none" w="sm" len="sm"/>
          </a:ln>
        </p:spPr>
      </p:cxnSp>
      <p:sp>
        <p:nvSpPr>
          <p:cNvPr id="1067" name="Google Shape;1067;p53"/>
          <p:cNvSpPr/>
          <p:nvPr/>
        </p:nvSpPr>
        <p:spPr>
          <a:xfrm>
            <a:off x="209394" y="431825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68" name="Google Shape;1068;p5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069" name="Google Shape;1069;p5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070" name="Google Shape;1070;p53"/>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071" name="Google Shape;1071;p53"/>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072" name="Google Shape;1072;p5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073" name="Google Shape;1073;p5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074" name="Google Shape;1074;p5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076" name="Google Shape;1076;p53"/>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107" name="Title 1">
            <a:extLst>
              <a:ext uri="{FF2B5EF4-FFF2-40B4-BE49-F238E27FC236}">
                <a16:creationId xmlns:a16="http://schemas.microsoft.com/office/drawing/2014/main" id="{370AA8E6-70F3-4D54-B3D9-908AA33E70DD}"/>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
        <p:nvSpPr>
          <p:cNvPr id="3" name="Espace réservé du texte 2">
            <a:extLst>
              <a:ext uri="{FF2B5EF4-FFF2-40B4-BE49-F238E27FC236}">
                <a16:creationId xmlns:a16="http://schemas.microsoft.com/office/drawing/2014/main" id="{23A5DB79-4EBE-4E04-9048-1EE0B35DC19C}"/>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768F29F2-735F-4A5F-9F56-EDE8EB9DA7F5}"/>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F02932AE-B260-4F72-80D2-645F4944888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50</a:t>
            </a:fld>
            <a:endParaRPr lang="en-US" dirty="0"/>
          </a:p>
        </p:txBody>
      </p:sp>
    </p:spTree>
    <p:extLst>
      <p:ext uri="{BB962C8B-B14F-4D97-AF65-F5344CB8AC3E}">
        <p14:creationId xmlns:p14="http://schemas.microsoft.com/office/powerpoint/2010/main" val="3725953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083" name="Google Shape;1083;p5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4" name="Google Shape;1084;p5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5" name="Google Shape;1085;p5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6" name="Google Shape;1086;p5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7" name="Google Shape;1087;p5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8" name="Google Shape;1088;p5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9" name="Google Shape;1089;p5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0" name="Google Shape;1090;p5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1" name="Google Shape;1091;p5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2" name="Google Shape;1092;p5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3" name="Google Shape;1093;p5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4" name="Google Shape;1094;p5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5" name="Google Shape;1095;p5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6" name="Google Shape;1096;p5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97" name="Google Shape;1097;p5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098" name="Google Shape;1098;p5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99" name="Google Shape;1099;p5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00" name="Google Shape;1100;p5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01" name="Google Shape;1101;p5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2" name="Google Shape;1102;p5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3" name="Google Shape;1103;p5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4" name="Google Shape;1104;p5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5" name="Google Shape;1105;p5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6" name="Google Shape;1106;p5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7" name="Google Shape;1107;p5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8" name="Google Shape;1108;p5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9" name="Google Shape;1109;p5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0" name="Google Shape;1110;p5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1" name="Google Shape;1111;p5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2" name="Google Shape;1112;p5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3" name="Google Shape;1113;p5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4" name="Google Shape;1114;p5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15" name="Google Shape;1115;p5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16" name="Google Shape;1116;p54"/>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17" name="Google Shape;1117;p5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8" name="Google Shape;1118;p5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9" name="Google Shape;1119;p5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0" name="Google Shape;1120;p5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1" name="Google Shape;1121;p5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2" name="Google Shape;1122;p5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3" name="Google Shape;1123;p5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4" name="Google Shape;1124;p5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5" name="Google Shape;1125;p5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6" name="Google Shape;1126;p5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7" name="Google Shape;1127;p5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8" name="Google Shape;1128;p5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9" name="Google Shape;1129;p5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0" name="Google Shape;1130;p5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31" name="Google Shape;1131;p5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32" name="Google Shape;1132;p5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3" name="Google Shape;1133;p5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4" name="Google Shape;1134;p5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5" name="Google Shape;1135;p5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6" name="Google Shape;1136;p5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7" name="Google Shape;1137;p5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8" name="Google Shape;1138;p5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9" name="Google Shape;1139;p5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0" name="Google Shape;1140;p5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1" name="Google Shape;1141;p5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2" name="Google Shape;1142;p5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3" name="Google Shape;1143;p5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4" name="Google Shape;1144;p5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145" name="Google Shape;1145;p5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146" name="Google Shape;1146;p5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147" name="Google Shape;1147;p5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148" name="Google Shape;1148;p5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149" name="Google Shape;1149;p54"/>
          <p:cNvCxnSpPr>
            <a:stCxn id="1143" idx="6"/>
            <a:endCxn id="1148"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150" name="Google Shape;1150;p5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151" name="Google Shape;1151;p5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52" name="Google Shape;1152;p54"/>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53" name="Google Shape;1153;p54"/>
          <p:cNvCxnSpPr>
            <a:stCxn id="1154" idx="3"/>
            <a:endCxn id="115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5" name="Google Shape;1155;p54"/>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56" name="Google Shape;1156;p54"/>
          <p:cNvCxnSpPr>
            <a:stCxn id="1154" idx="5"/>
            <a:endCxn id="115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7" name="Google Shape;1157;p54"/>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58" name="Google Shape;1158;p54"/>
          <p:cNvCxnSpPr>
            <a:stCxn id="1152" idx="3"/>
            <a:endCxn id="115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0" name="Google Shape;1160;p54"/>
          <p:cNvCxnSpPr>
            <a:stCxn id="1152" idx="5"/>
            <a:endCxn id="115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4" name="Google Shape;1154;p5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61" name="Google Shape;1161;p54"/>
          <p:cNvCxnSpPr>
            <a:stCxn id="1157" idx="3"/>
            <a:endCxn id="116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3" name="Google Shape;1163;p54"/>
          <p:cNvCxnSpPr>
            <a:stCxn id="1157" idx="5"/>
            <a:endCxn id="116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64" name="Google Shape;1164;p54"/>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62" name="Google Shape;1162;p5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59" name="Google Shape;1159;p5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65" name="Google Shape;1165;p5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66" name="Google Shape;1166;p5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67" name="Google Shape;1167;p5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168" name="Google Shape;1168;p54"/>
          <p:cNvCxnSpPr>
            <a:stCxn id="1164" idx="4"/>
            <a:endCxn id="116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169" name="Google Shape;1169;p54"/>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170" name="Google Shape;1170;p5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171" name="Google Shape;1171;p54"/>
          <p:cNvCxnSpPr>
            <a:stCxn id="1096" idx="4"/>
            <a:endCxn id="1172" idx="0"/>
          </p:cNvCxnSpPr>
          <p:nvPr/>
        </p:nvCxnSpPr>
        <p:spPr>
          <a:xfrm flipH="1">
            <a:off x="515307" y="2374531"/>
            <a:ext cx="935775" cy="2010375"/>
          </a:xfrm>
          <a:prstGeom prst="straightConnector1">
            <a:avLst/>
          </a:prstGeom>
          <a:noFill/>
          <a:ln w="9525" cap="flat" cmpd="sng">
            <a:solidFill>
              <a:schemeClr val="dk1"/>
            </a:solidFill>
            <a:prstDash val="solid"/>
            <a:round/>
            <a:headEnd type="none" w="sm" len="sm"/>
            <a:tailEnd type="none" w="sm" len="sm"/>
          </a:ln>
        </p:spPr>
      </p:cxnSp>
      <p:sp>
        <p:nvSpPr>
          <p:cNvPr id="1172" name="Google Shape;1172;p54"/>
          <p:cNvSpPr/>
          <p:nvPr/>
        </p:nvSpPr>
        <p:spPr>
          <a:xfrm>
            <a:off x="393642" y="438479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73" name="Google Shape;1173;p5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174" name="Google Shape;1174;p5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175" name="Google Shape;1175;p54"/>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176" name="Google Shape;1176;p54"/>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177" name="Google Shape;1177;p5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178" name="Google Shape;1178;p5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179" name="Google Shape;1179;p5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181" name="Google Shape;1181;p54"/>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107" name="Title 1">
            <a:extLst>
              <a:ext uri="{FF2B5EF4-FFF2-40B4-BE49-F238E27FC236}">
                <a16:creationId xmlns:a16="http://schemas.microsoft.com/office/drawing/2014/main" id="{89065E59-39FF-4C77-ADAF-9B4F2A3E53D3}"/>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
        <p:nvSpPr>
          <p:cNvPr id="3" name="Espace réservé du texte 2">
            <a:extLst>
              <a:ext uri="{FF2B5EF4-FFF2-40B4-BE49-F238E27FC236}">
                <a16:creationId xmlns:a16="http://schemas.microsoft.com/office/drawing/2014/main" id="{0785221D-52E7-4707-B6FD-C7489318F4AC}"/>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FDD213A3-D7B2-4B94-87D7-35C1AC48EC5C}"/>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6F4BB84A-C779-4742-9577-A5458135296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51</a:t>
            </a:fld>
            <a:endParaRPr lang="en-US" dirty="0"/>
          </a:p>
        </p:txBody>
      </p:sp>
    </p:spTree>
    <p:extLst>
      <p:ext uri="{BB962C8B-B14F-4D97-AF65-F5344CB8AC3E}">
        <p14:creationId xmlns:p14="http://schemas.microsoft.com/office/powerpoint/2010/main" val="1920792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5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88" name="Google Shape;1188;p5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89" name="Google Shape;1189;p5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0" name="Google Shape;1190;p5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1" name="Google Shape;1191;p5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2" name="Google Shape;1192;p5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3" name="Google Shape;1193;p5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4" name="Google Shape;1194;p5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5" name="Google Shape;1195;p5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6" name="Google Shape;1196;p5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7" name="Google Shape;1197;p5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8" name="Google Shape;1198;p5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9" name="Google Shape;1199;p5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0" name="Google Shape;1200;p5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1" name="Google Shape;1201;p5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02" name="Google Shape;1202;p5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203" name="Google Shape;1203;p5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04" name="Google Shape;1204;p5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05" name="Google Shape;1205;p5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06" name="Google Shape;1206;p5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7" name="Google Shape;1207;p5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8" name="Google Shape;1208;p5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9" name="Google Shape;1209;p5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0" name="Google Shape;1210;p5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1" name="Google Shape;1211;p5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2" name="Google Shape;1212;p5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3" name="Google Shape;1213;p5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4" name="Google Shape;1214;p5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5" name="Google Shape;1215;p5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6" name="Google Shape;1216;p5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7" name="Google Shape;1217;p5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8" name="Google Shape;1218;p5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9" name="Google Shape;1219;p5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20" name="Google Shape;1220;p5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21" name="Google Shape;1221;p55"/>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22" name="Google Shape;1222;p5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3" name="Google Shape;1223;p5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4" name="Google Shape;1224;p5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5" name="Google Shape;1225;p5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6" name="Google Shape;1226;p5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7" name="Google Shape;1227;p5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8" name="Google Shape;1228;p5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9" name="Google Shape;1229;p5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0" name="Google Shape;1230;p5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1" name="Google Shape;1231;p5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2" name="Google Shape;1232;p5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3" name="Google Shape;1233;p5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4" name="Google Shape;1234;p5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5" name="Google Shape;1235;p5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36" name="Google Shape;1236;p5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37" name="Google Shape;1237;p5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8" name="Google Shape;1238;p5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9" name="Google Shape;1239;p5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0" name="Google Shape;1240;p5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1" name="Google Shape;1241;p5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2" name="Google Shape;1242;p5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3" name="Google Shape;1243;p5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4" name="Google Shape;1244;p5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5" name="Google Shape;1245;p5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6" name="Google Shape;1246;p5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7" name="Google Shape;1247;p5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8" name="Google Shape;1248;p5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9" name="Google Shape;1249;p5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250" name="Google Shape;1250;p5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251" name="Google Shape;1251;p5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252" name="Google Shape;1252;p5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253" name="Google Shape;1253;p5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254" name="Google Shape;1254;p55"/>
          <p:cNvCxnSpPr>
            <a:stCxn id="1248" idx="6"/>
            <a:endCxn id="1253"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255" name="Google Shape;1255;p5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256" name="Google Shape;1256;p5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57" name="Google Shape;1257;p55"/>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58" name="Google Shape;1258;p55"/>
          <p:cNvCxnSpPr>
            <a:stCxn id="1259" idx="3"/>
            <a:endCxn id="125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0" name="Google Shape;1260;p55"/>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61" name="Google Shape;1261;p55"/>
          <p:cNvCxnSpPr>
            <a:stCxn id="1259" idx="5"/>
            <a:endCxn id="126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2" name="Google Shape;1262;p55"/>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63" name="Google Shape;1263;p55"/>
          <p:cNvCxnSpPr>
            <a:stCxn id="1257" idx="3"/>
            <a:endCxn id="126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5" name="Google Shape;1265;p55"/>
          <p:cNvCxnSpPr>
            <a:stCxn id="1257" idx="5"/>
            <a:endCxn id="126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59" name="Google Shape;1259;p5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66" name="Google Shape;1266;p55"/>
          <p:cNvCxnSpPr>
            <a:stCxn id="1262" idx="3"/>
            <a:endCxn id="126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8" name="Google Shape;1268;p55"/>
          <p:cNvCxnSpPr>
            <a:stCxn id="1262" idx="5"/>
            <a:endCxn id="126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9" name="Google Shape;1269;p55"/>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67" name="Google Shape;1267;p5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64" name="Google Shape;1264;p5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70" name="Google Shape;1270;p5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71" name="Google Shape;1271;p5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72" name="Google Shape;1272;p55"/>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273" name="Google Shape;1273;p55"/>
          <p:cNvCxnSpPr>
            <a:stCxn id="1269" idx="4"/>
            <a:endCxn id="127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274" name="Google Shape;1274;p55"/>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275" name="Google Shape;1275;p5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276" name="Google Shape;1276;p55"/>
          <p:cNvCxnSpPr>
            <a:stCxn id="1201" idx="4"/>
            <a:endCxn id="127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277" name="Google Shape;1277;p5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78" name="Google Shape;1278;p5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279" name="Google Shape;1279;p5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280" name="Google Shape;1280;p55"/>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281" name="Google Shape;1281;p55"/>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282" name="Google Shape;1282;p5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283" name="Google Shape;1283;p5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284" name="Google Shape;1284;p5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286" name="Google Shape;1286;p55"/>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107" name="Title 1">
            <a:extLst>
              <a:ext uri="{FF2B5EF4-FFF2-40B4-BE49-F238E27FC236}">
                <a16:creationId xmlns:a16="http://schemas.microsoft.com/office/drawing/2014/main" id="{D936F079-6EC5-43DF-998E-0EDB209A5BFB}"/>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
        <p:nvSpPr>
          <p:cNvPr id="3" name="Espace réservé du texte 2">
            <a:extLst>
              <a:ext uri="{FF2B5EF4-FFF2-40B4-BE49-F238E27FC236}">
                <a16:creationId xmlns:a16="http://schemas.microsoft.com/office/drawing/2014/main" id="{0172FF1C-4258-4339-800D-1FAF075F7022}"/>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33D2CF6D-ECAB-4443-AAB4-FE9EBFD87CFC}"/>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06E9134A-0554-4BA7-B651-AC23388BD38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52</a:t>
            </a:fld>
            <a:endParaRPr lang="en-US" dirty="0"/>
          </a:p>
        </p:txBody>
      </p:sp>
    </p:spTree>
    <p:extLst>
      <p:ext uri="{BB962C8B-B14F-4D97-AF65-F5344CB8AC3E}">
        <p14:creationId xmlns:p14="http://schemas.microsoft.com/office/powerpoint/2010/main" val="2692840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5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93" name="Google Shape;1293;p5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4" name="Google Shape;1294;p5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5" name="Google Shape;1295;p5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6" name="Google Shape;1296;p5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7" name="Google Shape;1297;p5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8" name="Google Shape;1298;p5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9" name="Google Shape;1299;p5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0" name="Google Shape;1300;p5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1" name="Google Shape;1301;p5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2" name="Google Shape;1302;p5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3" name="Google Shape;1303;p5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4" name="Google Shape;1304;p5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5" name="Google Shape;1305;p5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6" name="Google Shape;1306;p5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07" name="Google Shape;1307;p5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308" name="Google Shape;1308;p5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09" name="Google Shape;1309;p5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10" name="Google Shape;1310;p5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11" name="Google Shape;1311;p5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2" name="Google Shape;1312;p5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3" name="Google Shape;1313;p5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4" name="Google Shape;1314;p5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5" name="Google Shape;1315;p5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6" name="Google Shape;1316;p5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7" name="Google Shape;1317;p5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8" name="Google Shape;1318;p5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9" name="Google Shape;1319;p5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0" name="Google Shape;1320;p5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1" name="Google Shape;1321;p5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2" name="Google Shape;1322;p5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3" name="Google Shape;1323;p5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4" name="Google Shape;1324;p5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25" name="Google Shape;1325;p5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26" name="Google Shape;1326;p56"/>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27" name="Google Shape;1327;p5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8" name="Google Shape;1328;p5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9" name="Google Shape;1329;p5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0" name="Google Shape;1330;p5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1" name="Google Shape;1331;p5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2" name="Google Shape;1332;p5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3" name="Google Shape;1333;p5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4" name="Google Shape;1334;p5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5" name="Google Shape;1335;p5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6" name="Google Shape;1336;p5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7" name="Google Shape;1337;p5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8" name="Google Shape;1338;p5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9" name="Google Shape;1339;p5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0" name="Google Shape;1340;p5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41" name="Google Shape;1341;p5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42" name="Google Shape;1342;p5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3" name="Google Shape;1343;p5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4" name="Google Shape;1344;p5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5" name="Google Shape;1345;p5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6" name="Google Shape;1346;p5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7" name="Google Shape;1347;p5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8" name="Google Shape;1348;p5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9" name="Google Shape;1349;p5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0" name="Google Shape;1350;p5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1" name="Google Shape;1351;p5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2" name="Google Shape;1352;p5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3" name="Google Shape;1353;p5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4" name="Google Shape;1354;p5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355" name="Google Shape;1355;p5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356" name="Google Shape;1356;p5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357" name="Google Shape;1357;p5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358" name="Google Shape;1358;p5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359" name="Google Shape;1359;p56"/>
          <p:cNvCxnSpPr>
            <a:stCxn id="1353" idx="6"/>
            <a:endCxn id="1358"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360" name="Google Shape;1360;p5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361" name="Google Shape;1361;p5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62" name="Google Shape;1362;p56"/>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63" name="Google Shape;1363;p56"/>
          <p:cNvCxnSpPr>
            <a:stCxn id="1364" idx="3"/>
            <a:endCxn id="136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5" name="Google Shape;1365;p56"/>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66" name="Google Shape;1366;p56"/>
          <p:cNvCxnSpPr>
            <a:stCxn id="1364" idx="5"/>
            <a:endCxn id="136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7" name="Google Shape;1367;p56"/>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68" name="Google Shape;1368;p56"/>
          <p:cNvCxnSpPr>
            <a:stCxn id="1362" idx="3"/>
            <a:endCxn id="136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0" name="Google Shape;1370;p56"/>
          <p:cNvCxnSpPr>
            <a:stCxn id="1362" idx="5"/>
            <a:endCxn id="136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4" name="Google Shape;1364;p5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71" name="Google Shape;1371;p56"/>
          <p:cNvCxnSpPr>
            <a:stCxn id="1367" idx="3"/>
            <a:endCxn id="137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3" name="Google Shape;1373;p56"/>
          <p:cNvCxnSpPr>
            <a:stCxn id="1367" idx="5"/>
            <a:endCxn id="137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74" name="Google Shape;1374;p56"/>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72" name="Google Shape;1372;p5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69" name="Google Shape;1369;p5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75" name="Google Shape;1375;p5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76" name="Google Shape;1376;p5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77" name="Google Shape;1377;p56"/>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378" name="Google Shape;1378;p56"/>
          <p:cNvCxnSpPr>
            <a:stCxn id="1374" idx="4"/>
            <a:endCxn id="137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379" name="Google Shape;1379;p56"/>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380" name="Google Shape;1380;p5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381" name="Google Shape;1381;p56"/>
          <p:cNvCxnSpPr>
            <a:stCxn id="1306" idx="0"/>
            <a:endCxn id="1382" idx="0"/>
          </p:cNvCxnSpPr>
          <p:nvPr/>
        </p:nvCxnSpPr>
        <p:spPr>
          <a:xfrm>
            <a:off x="1451080" y="2300127"/>
            <a:ext cx="1265851" cy="1995300"/>
          </a:xfrm>
          <a:prstGeom prst="straightConnector1">
            <a:avLst/>
          </a:prstGeom>
          <a:noFill/>
          <a:ln w="9525" cap="flat" cmpd="sng">
            <a:solidFill>
              <a:schemeClr val="dk1"/>
            </a:solidFill>
            <a:prstDash val="solid"/>
            <a:round/>
            <a:headEnd type="none" w="sm" len="sm"/>
            <a:tailEnd type="none" w="sm" len="sm"/>
          </a:ln>
        </p:spPr>
      </p:cxnSp>
      <p:sp>
        <p:nvSpPr>
          <p:cNvPr id="1382" name="Google Shape;1382;p56"/>
          <p:cNvSpPr/>
          <p:nvPr/>
        </p:nvSpPr>
        <p:spPr>
          <a:xfrm>
            <a:off x="2598952" y="4295407"/>
            <a:ext cx="235863" cy="65233"/>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83" name="Google Shape;1383;p5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384" name="Google Shape;1384;p5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385" name="Google Shape;1385;p56"/>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386" name="Google Shape;1386;p56"/>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387" name="Google Shape;1387;p5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388" name="Google Shape;1388;p5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389" name="Google Shape;1389;p5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391" name="Google Shape;1391;p56"/>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107" name="Title 1">
            <a:extLst>
              <a:ext uri="{FF2B5EF4-FFF2-40B4-BE49-F238E27FC236}">
                <a16:creationId xmlns:a16="http://schemas.microsoft.com/office/drawing/2014/main" id="{AC1A030E-526B-4F6B-A2FB-53897279A68F}"/>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
        <p:nvSpPr>
          <p:cNvPr id="3" name="Espace réservé du texte 2">
            <a:extLst>
              <a:ext uri="{FF2B5EF4-FFF2-40B4-BE49-F238E27FC236}">
                <a16:creationId xmlns:a16="http://schemas.microsoft.com/office/drawing/2014/main" id="{18388E22-9150-4258-8F2D-70536EA46E58}"/>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DA2B431D-BDBC-4793-B398-3DBDBCF9B555}"/>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62A1E2F9-1A3F-4512-B973-EB42857BD3C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53</a:t>
            </a:fld>
            <a:endParaRPr lang="en-US" dirty="0"/>
          </a:p>
        </p:txBody>
      </p:sp>
    </p:spTree>
    <p:extLst>
      <p:ext uri="{BB962C8B-B14F-4D97-AF65-F5344CB8AC3E}">
        <p14:creationId xmlns:p14="http://schemas.microsoft.com/office/powerpoint/2010/main" val="1007656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5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98" name="Google Shape;1398;p5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99" name="Google Shape;1399;p5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0" name="Google Shape;1400;p5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1" name="Google Shape;1401;p5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2" name="Google Shape;1402;p5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3" name="Google Shape;1403;p5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4" name="Google Shape;1404;p5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5" name="Google Shape;1405;p5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6" name="Google Shape;1406;p5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7" name="Google Shape;1407;p5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8" name="Google Shape;1408;p5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9" name="Google Shape;1409;p5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0" name="Google Shape;1410;p5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1" name="Google Shape;1411;p5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12" name="Google Shape;1412;p5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13" name="Google Shape;1413;p5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14" name="Google Shape;1414;p5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15" name="Google Shape;1415;p5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416" name="Google Shape;1416;p5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7" name="Google Shape;1417;p5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8" name="Google Shape;1418;p5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9" name="Google Shape;1419;p5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0" name="Google Shape;1420;p5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1" name="Google Shape;1421;p5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2" name="Google Shape;1422;p5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3" name="Google Shape;1423;p5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4" name="Google Shape;1424;p5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5" name="Google Shape;1425;p5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6" name="Google Shape;1426;p5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7" name="Google Shape;1427;p5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8" name="Google Shape;1428;p5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9" name="Google Shape;1429;p5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30" name="Google Shape;1430;p5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31" name="Google Shape;1431;p5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432" name="Google Shape;1432;p5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3" name="Google Shape;1433;p5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4" name="Google Shape;1434;p5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5" name="Google Shape;1435;p5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6" name="Google Shape;1436;p5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7" name="Google Shape;1437;p5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8" name="Google Shape;1438;p5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9" name="Google Shape;1439;p5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0" name="Google Shape;1440;p5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1" name="Google Shape;1441;p5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2" name="Google Shape;1442;p5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3" name="Google Shape;1443;p5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4" name="Google Shape;1444;p5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5" name="Google Shape;1445;p5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446" name="Google Shape;1446;p5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447" name="Google Shape;1447;p5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448" name="Google Shape;1448;p5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449" name="Google Shape;1449;p5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50" name="Google Shape;1450;p57"/>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1" name="Google Shape;1451;p57"/>
          <p:cNvCxnSpPr>
            <a:stCxn id="1452" idx="3"/>
            <a:endCxn id="145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3" name="Google Shape;1453;p57"/>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4" name="Google Shape;1454;p57"/>
          <p:cNvCxnSpPr>
            <a:stCxn id="1452" idx="5"/>
            <a:endCxn id="1453"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5" name="Google Shape;1455;p57"/>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6" name="Google Shape;1456;p57"/>
          <p:cNvCxnSpPr>
            <a:stCxn id="1450" idx="3"/>
            <a:endCxn id="1457"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58" name="Google Shape;1458;p57"/>
          <p:cNvCxnSpPr>
            <a:stCxn id="1450" idx="5"/>
            <a:endCxn id="1455"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2" name="Google Shape;1452;p5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9" name="Google Shape;1459;p57"/>
          <p:cNvCxnSpPr>
            <a:stCxn id="1455" idx="3"/>
            <a:endCxn id="1460"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61" name="Google Shape;1461;p57"/>
          <p:cNvCxnSpPr>
            <a:stCxn id="1455" idx="5"/>
            <a:endCxn id="1462"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62" name="Google Shape;1462;p57"/>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60" name="Google Shape;1460;p5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57" name="Google Shape;1457;p5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63" name="Google Shape;1463;p5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64" name="Google Shape;1464;p5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65" name="Google Shape;1465;p57"/>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466" name="Google Shape;1466;p57"/>
          <p:cNvCxnSpPr>
            <a:stCxn id="1462" idx="4"/>
            <a:endCxn id="1465"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467" name="Google Shape;1467;p57"/>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468" name="Google Shape;1468;p5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469" name="Google Shape;1469;p57"/>
          <p:cNvCxnSpPr>
            <a:stCxn id="1411" idx="4"/>
            <a:endCxn id="1470"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470" name="Google Shape;1470;p5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71" name="Google Shape;1471;p57"/>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472" name="Google Shape;1472;p57"/>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473" name="Google Shape;1473;p5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474" name="Google Shape;1474;p5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475" name="Google Shape;1475;p5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476" name="Google Shape;1476;p5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478" name="Google Shape;1478;p57"/>
          <p:cNvSpPr txBox="1"/>
          <p:nvPr/>
        </p:nvSpPr>
        <p:spPr>
          <a:xfrm>
            <a:off x="3133673" y="1986768"/>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89" name="Title 1">
            <a:extLst>
              <a:ext uri="{FF2B5EF4-FFF2-40B4-BE49-F238E27FC236}">
                <a16:creationId xmlns:a16="http://schemas.microsoft.com/office/drawing/2014/main" id="{80B76CD8-992D-4EBB-814D-DC3A0A021869}"/>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
        <p:nvSpPr>
          <p:cNvPr id="3" name="Espace réservé du texte 2">
            <a:extLst>
              <a:ext uri="{FF2B5EF4-FFF2-40B4-BE49-F238E27FC236}">
                <a16:creationId xmlns:a16="http://schemas.microsoft.com/office/drawing/2014/main" id="{1D20F940-ED6C-4B5F-A83F-E64CBCB287C4}"/>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D8A7C5A6-79C6-4568-B826-183A988B616F}"/>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D94719B2-B606-4C3C-B9DB-6BB3910495C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54</a:t>
            </a:fld>
            <a:endParaRPr lang="en-US" dirty="0"/>
          </a:p>
        </p:txBody>
      </p:sp>
    </p:spTree>
    <p:extLst>
      <p:ext uri="{BB962C8B-B14F-4D97-AF65-F5344CB8AC3E}">
        <p14:creationId xmlns:p14="http://schemas.microsoft.com/office/powerpoint/2010/main" val="2358164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5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484" name="Google Shape;1484;p5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5" name="Google Shape;1485;p5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6" name="Google Shape;1486;p5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7" name="Google Shape;1487;p5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8" name="Google Shape;1488;p5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9" name="Google Shape;1489;p5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0" name="Google Shape;1490;p5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1" name="Google Shape;1491;p5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2" name="Google Shape;1492;p5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3" name="Google Shape;1493;p5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4" name="Google Shape;1494;p5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5" name="Google Shape;1495;p5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6" name="Google Shape;1496;p5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7" name="Google Shape;1497;p5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98" name="Google Shape;1498;p5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99" name="Google Shape;1499;p5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00" name="Google Shape;1500;p5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01" name="Google Shape;1501;p5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02" name="Google Shape;1502;p5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3" name="Google Shape;1503;p5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4" name="Google Shape;1504;p5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5" name="Google Shape;1505;p5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6" name="Google Shape;1506;p5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7" name="Google Shape;1507;p5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8" name="Google Shape;1508;p5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9" name="Google Shape;1509;p5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0" name="Google Shape;1510;p5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1" name="Google Shape;1511;p5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2" name="Google Shape;1512;p5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3" name="Google Shape;1513;p5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4" name="Google Shape;1514;p5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5" name="Google Shape;1515;p5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16" name="Google Shape;1516;p5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17" name="Google Shape;1517;p58"/>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18" name="Google Shape;1518;p5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9" name="Google Shape;1519;p5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0" name="Google Shape;1520;p5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1" name="Google Shape;1521;p5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2" name="Google Shape;1522;p5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3" name="Google Shape;1523;p5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4" name="Google Shape;1524;p5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5" name="Google Shape;1525;p5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6" name="Google Shape;1526;p5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7" name="Google Shape;1527;p5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8" name="Google Shape;1528;p5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9" name="Google Shape;1529;p5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30" name="Google Shape;1530;p5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31" name="Google Shape;1531;p5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532" name="Google Shape;1532;p5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533" name="Google Shape;1533;p5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534" name="Google Shape;1534;p5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535" name="Google Shape;1535;p5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36" name="Google Shape;1536;p58"/>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37" name="Google Shape;1537;p58"/>
          <p:cNvCxnSpPr>
            <a:stCxn id="1538" idx="3"/>
            <a:endCxn id="153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9" name="Google Shape;1539;p58"/>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40" name="Google Shape;1540;p58"/>
          <p:cNvCxnSpPr>
            <a:stCxn id="1538" idx="5"/>
            <a:endCxn id="1539"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1" name="Google Shape;1541;p58"/>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42" name="Google Shape;1542;p58"/>
          <p:cNvCxnSpPr>
            <a:stCxn id="1536" idx="3"/>
            <a:endCxn id="1543"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4" name="Google Shape;1544;p58"/>
          <p:cNvCxnSpPr>
            <a:stCxn id="1536" idx="5"/>
            <a:endCxn id="1541"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8" name="Google Shape;1538;p5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45" name="Google Shape;1545;p58"/>
          <p:cNvCxnSpPr>
            <a:stCxn id="1541" idx="3"/>
            <a:endCxn id="1546"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7" name="Google Shape;1547;p58"/>
          <p:cNvCxnSpPr>
            <a:stCxn id="1541" idx="5"/>
            <a:endCxn id="1548"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8" name="Google Shape;1548;p58"/>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46" name="Google Shape;1546;p5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43" name="Google Shape;1543;p5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49" name="Google Shape;1549;p5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50" name="Google Shape;1550;p5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51" name="Google Shape;1551;p58"/>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552" name="Google Shape;1552;p58"/>
          <p:cNvCxnSpPr>
            <a:stCxn id="1548" idx="4"/>
            <a:endCxn id="1551"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553" name="Google Shape;1553;p58"/>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554" name="Google Shape;1554;p5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555" name="Google Shape;1555;p58"/>
          <p:cNvCxnSpPr>
            <a:stCxn id="1497" idx="4"/>
            <a:endCxn id="1556"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556" name="Google Shape;1556;p5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57" name="Google Shape;1557;p58"/>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558" name="Google Shape;1558;p58"/>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559" name="Google Shape;1559;p5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560" name="Google Shape;1560;p5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561" name="Google Shape;1561;p5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562" name="Google Shape;1562;p5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564" name="Google Shape;1564;p58"/>
          <p:cNvSpPr txBox="1"/>
          <p:nvPr/>
        </p:nvSpPr>
        <p:spPr>
          <a:xfrm>
            <a:off x="3133673" y="1986768"/>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pic>
        <p:nvPicPr>
          <p:cNvPr id="1565" name="Google Shape;1565;p58"/>
          <p:cNvPicPr preferRelativeResize="0"/>
          <p:nvPr/>
        </p:nvPicPr>
        <p:blipFill rotWithShape="1">
          <a:blip r:embed="rId3">
            <a:alphaModFix/>
          </a:blip>
          <a:srcRect/>
          <a:stretch/>
        </p:blipFill>
        <p:spPr>
          <a:xfrm>
            <a:off x="1652207" y="2179002"/>
            <a:ext cx="1113831" cy="549491"/>
          </a:xfrm>
          <a:prstGeom prst="rect">
            <a:avLst/>
          </a:prstGeom>
          <a:noFill/>
          <a:ln>
            <a:noFill/>
          </a:ln>
        </p:spPr>
      </p:pic>
      <p:pic>
        <p:nvPicPr>
          <p:cNvPr id="1566" name="Google Shape;1566;p58" descr="Résultat de recherche d'images pour &quot;big data icon&quot;"/>
          <p:cNvPicPr preferRelativeResize="0"/>
          <p:nvPr/>
        </p:nvPicPr>
        <p:blipFill rotWithShape="1">
          <a:blip r:embed="rId4">
            <a:alphaModFix/>
          </a:blip>
          <a:srcRect l="8997" t="21051" r="8726" b="20267"/>
          <a:stretch/>
        </p:blipFill>
        <p:spPr>
          <a:xfrm>
            <a:off x="1652207" y="2953634"/>
            <a:ext cx="1009088" cy="733883"/>
          </a:xfrm>
          <a:prstGeom prst="rect">
            <a:avLst/>
          </a:prstGeom>
          <a:noFill/>
          <a:ln>
            <a:noFill/>
          </a:ln>
        </p:spPr>
      </p:pic>
      <p:sp>
        <p:nvSpPr>
          <p:cNvPr id="91" name="Title 1">
            <a:extLst>
              <a:ext uri="{FF2B5EF4-FFF2-40B4-BE49-F238E27FC236}">
                <a16:creationId xmlns:a16="http://schemas.microsoft.com/office/drawing/2014/main" id="{4F50930E-A842-4DDC-9CD6-45084538570E}"/>
              </a:ext>
            </a:extLst>
          </p:cNvPr>
          <p:cNvSpPr>
            <a:spLocks noGrp="1"/>
          </p:cNvSpPr>
          <p:nvPr>
            <p:ph type="title"/>
          </p:nvPr>
        </p:nvSpPr>
        <p:spPr>
          <a:xfrm>
            <a:off x="426211" y="558251"/>
            <a:ext cx="8229600" cy="1066800"/>
          </a:xfrm>
        </p:spPr>
        <p:txBody>
          <a:bodyPr>
            <a:normAutofit fontScale="90000"/>
          </a:bodyPr>
          <a:lstStyle/>
          <a:p>
            <a:r>
              <a:rPr lang="en-US" sz="3600" dirty="0"/>
              <a:t>Similarity Matching</a:t>
            </a:r>
            <a:br>
              <a:rPr lang="en-US" dirty="0"/>
            </a:br>
            <a:r>
              <a:rPr lang="en-US" dirty="0"/>
              <a:t>Serial Scan</a:t>
            </a:r>
          </a:p>
        </p:txBody>
      </p:sp>
      <p:sp>
        <p:nvSpPr>
          <p:cNvPr id="3" name="Espace réservé du texte 2">
            <a:extLst>
              <a:ext uri="{FF2B5EF4-FFF2-40B4-BE49-F238E27FC236}">
                <a16:creationId xmlns:a16="http://schemas.microsoft.com/office/drawing/2014/main" id="{1C43BEEB-12AE-47F1-ABBA-32300428FD3A}"/>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B8E1B9D2-2842-40F5-A44D-E3A537168AC1}"/>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5CB905EB-B6F5-46E2-91AA-44913F6B99B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55</a:t>
            </a:fld>
            <a:endParaRPr lang="en-US" dirty="0"/>
          </a:p>
        </p:txBody>
      </p:sp>
    </p:spTree>
    <p:extLst>
      <p:ext uri="{BB962C8B-B14F-4D97-AF65-F5344CB8AC3E}">
        <p14:creationId xmlns:p14="http://schemas.microsoft.com/office/powerpoint/2010/main" val="2002837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5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72" name="Google Shape;1572;p5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3" name="Google Shape;1573;p5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4" name="Google Shape;1574;p5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5" name="Google Shape;1575;p5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6" name="Google Shape;1576;p5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7" name="Google Shape;1577;p5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8" name="Google Shape;1578;p5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9" name="Google Shape;1579;p5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0" name="Google Shape;1580;p5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1" name="Google Shape;1581;p5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2" name="Google Shape;1582;p5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3" name="Google Shape;1583;p5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4" name="Google Shape;1584;p5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5" name="Google Shape;1585;p5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86" name="Google Shape;1586;p5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587" name="Google Shape;1587;p5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88" name="Google Shape;1588;p5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89" name="Google Shape;1589;p5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90" name="Google Shape;1590;p5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1" name="Google Shape;1591;p5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2" name="Google Shape;1592;p5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3" name="Google Shape;1593;p5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4" name="Google Shape;1594;p5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5" name="Google Shape;1595;p5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6" name="Google Shape;1596;p5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7" name="Google Shape;1597;p5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8" name="Google Shape;1598;p5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9" name="Google Shape;1599;p5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0" name="Google Shape;1600;p5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1" name="Google Shape;1601;p5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2" name="Google Shape;1602;p5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3" name="Google Shape;1603;p5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04" name="Google Shape;1604;p5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05" name="Google Shape;1605;p59"/>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06" name="Google Shape;1606;p5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7" name="Google Shape;1607;p5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8" name="Google Shape;1608;p5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9" name="Google Shape;1609;p5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0" name="Google Shape;1610;p5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1" name="Google Shape;1611;p5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2" name="Google Shape;1612;p5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3" name="Google Shape;1613;p5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4" name="Google Shape;1614;p5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5" name="Google Shape;1615;p5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6" name="Google Shape;1616;p5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7" name="Google Shape;1617;p5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8" name="Google Shape;1618;p5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9" name="Google Shape;1619;p5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620" name="Google Shape;1620;p5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621" name="Google Shape;1621;p5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622" name="Google Shape;1622;p5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623" name="Google Shape;1623;p5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24" name="Google Shape;1624;p59"/>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25" name="Google Shape;1625;p59"/>
          <p:cNvCxnSpPr>
            <a:stCxn id="1626" idx="3"/>
            <a:endCxn id="162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7" name="Google Shape;1627;p59"/>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28" name="Google Shape;1628;p59"/>
          <p:cNvCxnSpPr>
            <a:stCxn id="1626" idx="5"/>
            <a:endCxn id="162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9" name="Google Shape;1629;p59"/>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30" name="Google Shape;1630;p59"/>
          <p:cNvCxnSpPr>
            <a:stCxn id="1624" idx="3"/>
            <a:endCxn id="163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2" name="Google Shape;1632;p59"/>
          <p:cNvCxnSpPr>
            <a:stCxn id="1624" idx="5"/>
            <a:endCxn id="162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6" name="Google Shape;1626;p5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33" name="Google Shape;1633;p59"/>
          <p:cNvCxnSpPr>
            <a:stCxn id="1629" idx="3"/>
            <a:endCxn id="163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5" name="Google Shape;1635;p59"/>
          <p:cNvCxnSpPr>
            <a:stCxn id="1629" idx="5"/>
            <a:endCxn id="163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36" name="Google Shape;1636;p59"/>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4" name="Google Shape;1634;p5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1" name="Google Shape;1631;p5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7" name="Google Shape;1637;p5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8" name="Google Shape;1638;p5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39" name="Google Shape;1639;p59"/>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640" name="Google Shape;1640;p59"/>
          <p:cNvCxnSpPr>
            <a:stCxn id="1636" idx="4"/>
            <a:endCxn id="163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641" name="Google Shape;1641;p59"/>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642" name="Google Shape;1642;p5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643" name="Google Shape;1643;p59"/>
          <p:cNvCxnSpPr>
            <a:stCxn id="1585" idx="4"/>
            <a:endCxn id="164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644" name="Google Shape;1644;p5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45" name="Google Shape;1645;p59"/>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646" name="Google Shape;1646;p59"/>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647" name="Google Shape;1647;p5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648" name="Google Shape;1648;p5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649" name="Google Shape;1649;p5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650" name="Google Shape;1650;p5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651" name="Google Shape;1651;p59"/>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 name="Titre 1">
            <a:extLst>
              <a:ext uri="{FF2B5EF4-FFF2-40B4-BE49-F238E27FC236}">
                <a16:creationId xmlns:a16="http://schemas.microsoft.com/office/drawing/2014/main" id="{F2515753-A802-4B3F-A54D-056474517AA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5C759903-E324-41B2-815A-D40059AB1F8A}"/>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5F09D1A4-0913-48F8-97D4-02BFF8629DE9}"/>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F32F7EA9-0924-4DA4-BE56-85F8B27ABCD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6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58" name="Google Shape;1658;p6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59" name="Google Shape;1659;p6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0" name="Google Shape;1660;p6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1" name="Google Shape;1661;p6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2" name="Google Shape;1662;p6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3" name="Google Shape;1663;p6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4" name="Google Shape;1664;p6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5" name="Google Shape;1665;p6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6" name="Google Shape;1666;p6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7" name="Google Shape;1667;p6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8" name="Google Shape;1668;p6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9" name="Google Shape;1669;p6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0" name="Google Shape;1670;p6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1" name="Google Shape;1671;p6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72" name="Google Shape;1672;p6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673" name="Google Shape;1673;p6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74" name="Google Shape;1674;p6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75" name="Google Shape;1675;p6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76" name="Google Shape;1676;p6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7" name="Google Shape;1677;p6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8" name="Google Shape;1678;p6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9" name="Google Shape;1679;p6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0" name="Google Shape;1680;p6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1" name="Google Shape;1681;p6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2" name="Google Shape;1682;p6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3" name="Google Shape;1683;p6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4" name="Google Shape;1684;p6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5" name="Google Shape;1685;p6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6" name="Google Shape;1686;p6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7" name="Google Shape;1687;p6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8" name="Google Shape;1688;p6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9" name="Google Shape;1689;p6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90" name="Google Shape;1690;p6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91" name="Google Shape;1691;p60"/>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92" name="Google Shape;1692;p6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3" name="Google Shape;1693;p6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4" name="Google Shape;1694;p6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5" name="Google Shape;1695;p6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6" name="Google Shape;1696;p6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7" name="Google Shape;1697;p6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8" name="Google Shape;1698;p6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9" name="Google Shape;1699;p6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0" name="Google Shape;1700;p6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1" name="Google Shape;1701;p6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2" name="Google Shape;1702;p6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3" name="Google Shape;1703;p6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4" name="Google Shape;1704;p6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5" name="Google Shape;1705;p6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06" name="Google Shape;1706;p6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07" name="Google Shape;1707;p6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8" name="Google Shape;1708;p6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9" name="Google Shape;1709;p6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0" name="Google Shape;1710;p6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1" name="Google Shape;1711;p6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2" name="Google Shape;1712;p6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3" name="Google Shape;1713;p6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4" name="Google Shape;1714;p6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5" name="Google Shape;1715;p6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6" name="Google Shape;1716;p6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7" name="Google Shape;1717;p6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8" name="Google Shape;1718;p6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9" name="Google Shape;1719;p6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720" name="Google Shape;1720;p6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721" name="Google Shape;1721;p6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722" name="Google Shape;1722;p6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723" name="Google Shape;1723;p6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24" name="Google Shape;1724;p60"/>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25" name="Google Shape;1725;p60"/>
          <p:cNvCxnSpPr>
            <a:stCxn id="1726" idx="3"/>
            <a:endCxn id="172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7" name="Google Shape;1727;p60"/>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28" name="Google Shape;1728;p60"/>
          <p:cNvCxnSpPr>
            <a:stCxn id="1726" idx="5"/>
            <a:endCxn id="172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9" name="Google Shape;1729;p60"/>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30" name="Google Shape;1730;p60"/>
          <p:cNvCxnSpPr>
            <a:stCxn id="1724" idx="3"/>
            <a:endCxn id="173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2" name="Google Shape;1732;p60"/>
          <p:cNvCxnSpPr>
            <a:stCxn id="1724" idx="5"/>
            <a:endCxn id="172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6" name="Google Shape;1726;p6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33" name="Google Shape;1733;p60"/>
          <p:cNvCxnSpPr>
            <a:stCxn id="1729" idx="3"/>
            <a:endCxn id="173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5" name="Google Shape;1735;p60"/>
          <p:cNvCxnSpPr>
            <a:stCxn id="1729" idx="5"/>
            <a:endCxn id="173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36" name="Google Shape;1736;p60"/>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4" name="Google Shape;1734;p6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1" name="Google Shape;1731;p6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7" name="Google Shape;1737;p6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8" name="Google Shape;1738;p6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39" name="Google Shape;1739;p60"/>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740" name="Google Shape;1740;p60"/>
          <p:cNvCxnSpPr>
            <a:stCxn id="1736" idx="4"/>
            <a:endCxn id="173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741" name="Google Shape;1741;p60"/>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742" name="Google Shape;1742;p6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743" name="Google Shape;1743;p60"/>
          <p:cNvCxnSpPr>
            <a:stCxn id="1671" idx="4"/>
            <a:endCxn id="174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744" name="Google Shape;1744;p6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45" name="Google Shape;1745;p60"/>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746" name="Google Shape;1746;p60"/>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747" name="Google Shape;1747;p60"/>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748" name="Google Shape;1748;p6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749" name="Google Shape;1749;p6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750" name="Google Shape;1750;p6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751" name="Google Shape;1751;p6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 name="Titre 1">
            <a:extLst>
              <a:ext uri="{FF2B5EF4-FFF2-40B4-BE49-F238E27FC236}">
                <a16:creationId xmlns:a16="http://schemas.microsoft.com/office/drawing/2014/main" id="{7F6819AF-C39F-4E81-B00E-ACBEB9193E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3477270-4D2D-4212-A0DA-3070AC905897}"/>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39E8D6D5-2FC8-42A0-88AB-771E2D2AA3C6}"/>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17D625B9-9570-47A6-9F80-723FF285851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58" name="Google Shape;1758;p6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59" name="Google Shape;1759;p6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0" name="Google Shape;1760;p6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1" name="Google Shape;1761;p6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2" name="Google Shape;1762;p6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3" name="Google Shape;1763;p6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4" name="Google Shape;1764;p6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5" name="Google Shape;1765;p6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6" name="Google Shape;1766;p6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7" name="Google Shape;1767;p6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8" name="Google Shape;1768;p6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9" name="Google Shape;1769;p6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0" name="Google Shape;1770;p6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1" name="Google Shape;1771;p6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72" name="Google Shape;1772;p6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773" name="Google Shape;1773;p6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74" name="Google Shape;1774;p6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75" name="Google Shape;1775;p6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76" name="Google Shape;1776;p6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7" name="Google Shape;1777;p6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8" name="Google Shape;1778;p6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9" name="Google Shape;1779;p6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0" name="Google Shape;1780;p6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1" name="Google Shape;1781;p6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2" name="Google Shape;1782;p6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3" name="Google Shape;1783;p6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4" name="Google Shape;1784;p6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5" name="Google Shape;1785;p6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6" name="Google Shape;1786;p6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7" name="Google Shape;1787;p6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8" name="Google Shape;1788;p6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9" name="Google Shape;1789;p6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90" name="Google Shape;1790;p6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91" name="Google Shape;1791;p61"/>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92" name="Google Shape;1792;p6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3" name="Google Shape;1793;p6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4" name="Google Shape;1794;p6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5" name="Google Shape;1795;p6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6" name="Google Shape;1796;p6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7" name="Google Shape;1797;p6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8" name="Google Shape;1798;p6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9" name="Google Shape;1799;p6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0" name="Google Shape;1800;p6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1" name="Google Shape;1801;p6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2" name="Google Shape;1802;p6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3" name="Google Shape;1803;p6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4" name="Google Shape;1804;p6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5" name="Google Shape;1805;p6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06" name="Google Shape;1806;p6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07" name="Google Shape;1807;p6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8" name="Google Shape;1808;p6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9" name="Google Shape;1809;p6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0" name="Google Shape;1810;p6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1" name="Google Shape;1811;p6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2" name="Google Shape;1812;p6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3" name="Google Shape;1813;p6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4" name="Google Shape;1814;p6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5" name="Google Shape;1815;p6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6" name="Google Shape;1816;p6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7" name="Google Shape;1817;p6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8" name="Google Shape;1818;p6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9" name="Google Shape;1819;p6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820" name="Google Shape;1820;p6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821" name="Google Shape;1821;p6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822" name="Google Shape;1822;p6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823" name="Google Shape;1823;p6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24" name="Google Shape;1824;p61"/>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25" name="Google Shape;1825;p61"/>
          <p:cNvCxnSpPr>
            <a:stCxn id="1826" idx="3"/>
            <a:endCxn id="182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7" name="Google Shape;1827;p61"/>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28" name="Google Shape;1828;p61"/>
          <p:cNvCxnSpPr>
            <a:stCxn id="1826" idx="5"/>
            <a:endCxn id="182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9" name="Google Shape;1829;p61"/>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30" name="Google Shape;1830;p61"/>
          <p:cNvCxnSpPr>
            <a:stCxn id="1824" idx="3"/>
            <a:endCxn id="183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2" name="Google Shape;1832;p61"/>
          <p:cNvCxnSpPr>
            <a:stCxn id="1824" idx="5"/>
            <a:endCxn id="182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6" name="Google Shape;1826;p6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33" name="Google Shape;1833;p61"/>
          <p:cNvCxnSpPr>
            <a:stCxn id="1829" idx="3"/>
            <a:endCxn id="183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5" name="Google Shape;1835;p61"/>
          <p:cNvCxnSpPr>
            <a:stCxn id="1829" idx="5"/>
            <a:endCxn id="183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36" name="Google Shape;1836;p61"/>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4" name="Google Shape;1834;p6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1" name="Google Shape;1831;p6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7" name="Google Shape;1837;p6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8" name="Google Shape;1838;p6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39" name="Google Shape;1839;p6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840" name="Google Shape;1840;p61"/>
          <p:cNvCxnSpPr>
            <a:stCxn id="1836" idx="4"/>
            <a:endCxn id="183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841" name="Google Shape;1841;p61"/>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842" name="Google Shape;1842;p6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843" name="Google Shape;1843;p61"/>
          <p:cNvCxnSpPr>
            <a:stCxn id="1771" idx="4"/>
            <a:endCxn id="184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844" name="Google Shape;1844;p6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45" name="Google Shape;1845;p61"/>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847" name="Google Shape;1847;p61"/>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848" name="Google Shape;1848;p6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849" name="Google Shape;1849;p6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850" name="Google Shape;1850;p6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851" name="Google Shape;1851;p6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852" name="Google Shape;1852;p61"/>
          <p:cNvSpPr txBox="1"/>
          <p:nvPr/>
        </p:nvSpPr>
        <p:spPr>
          <a:xfrm>
            <a:off x="4071722"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+ꝏ</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1853" name="Google Shape;1853;p61"/>
          <p:cNvSpPr txBox="1"/>
          <p:nvPr/>
        </p:nvSpPr>
        <p:spPr>
          <a:xfrm>
            <a:off x="3516000" y="3246431"/>
            <a:ext cx="3516431" cy="292800"/>
          </a:xfrm>
          <a:prstGeom prst="rect">
            <a:avLst/>
          </a:prstGeom>
          <a:noFill/>
          <a:ln>
            <a:noFill/>
          </a:ln>
        </p:spPr>
        <p:txBody>
          <a:bodyPr spcFirstLastPara="1" wrap="square" lIns="91425" tIns="91425" rIns="91425" bIns="91425" anchor="t" anchorCtr="0">
            <a:noAutofit/>
          </a:bodyPr>
          <a:lstStyle/>
          <a:p>
            <a:r>
              <a:rPr lang="en-CA" b="1">
                <a:solidFill>
                  <a:srgbClr val="C00000"/>
                </a:solidFill>
                <a:latin typeface="Arial"/>
                <a:ea typeface="Arial"/>
                <a:cs typeface="Arial"/>
                <a:sym typeface="Arial"/>
              </a:rPr>
              <a:t>lower-bounding (lb) property:   </a:t>
            </a:r>
            <a:endParaRPr sz="1351"/>
          </a:p>
          <a:p>
            <a:r>
              <a:rPr lang="en-CA" sz="1200" b="1">
                <a:solidFill>
                  <a:schemeClr val="accent6"/>
                </a:solidFill>
                <a:latin typeface="Arial"/>
                <a:ea typeface="Arial"/>
                <a:cs typeface="Arial"/>
                <a:sym typeface="Arial"/>
              </a:rPr>
              <a:t> d</a:t>
            </a:r>
            <a:r>
              <a:rPr lang="en-CA" sz="1200" b="1" baseline="-25000">
                <a:solidFill>
                  <a:schemeClr val="accent6"/>
                </a:solidFill>
                <a:latin typeface="Arial"/>
                <a:ea typeface="Arial"/>
                <a:cs typeface="Arial"/>
                <a:sym typeface="Arial"/>
              </a:rPr>
              <a:t>lb</a:t>
            </a:r>
            <a:r>
              <a:rPr lang="en-CA" sz="1200" b="1">
                <a:solidFill>
                  <a:schemeClr val="accent6"/>
                </a:solidFill>
                <a:latin typeface="Arial"/>
                <a:ea typeface="Arial"/>
                <a:cs typeface="Arial"/>
                <a:sym typeface="Arial"/>
              </a:rPr>
              <a:t>(Q’, C</a:t>
            </a:r>
            <a:r>
              <a:rPr lang="en-CA" sz="1200" b="1" baseline="-25000">
                <a:solidFill>
                  <a:schemeClr val="accent6"/>
                </a:solidFill>
                <a:latin typeface="Arial"/>
                <a:ea typeface="Arial"/>
                <a:cs typeface="Arial"/>
                <a:sym typeface="Arial"/>
              </a:rPr>
              <a:t>i</a:t>
            </a:r>
            <a:r>
              <a:rPr lang="en-CA" sz="1200" b="1">
                <a:solidFill>
                  <a:schemeClr val="accent6"/>
                </a:solidFill>
                <a:latin typeface="Arial"/>
                <a:ea typeface="Arial"/>
                <a:cs typeface="Arial"/>
                <a:sym typeface="Arial"/>
              </a:rPr>
              <a:t>’)  </a:t>
            </a:r>
            <a:r>
              <a:rPr lang="en-CA" sz="1200" b="1">
                <a:solidFill>
                  <a:schemeClr val="dk1"/>
                </a:solidFill>
                <a:latin typeface="Arial"/>
                <a:ea typeface="Arial"/>
                <a:cs typeface="Arial"/>
                <a:sym typeface="Arial"/>
              </a:rPr>
              <a:t>&lt;=</a:t>
            </a:r>
            <a:r>
              <a:rPr lang="en-CA" sz="1200" b="1">
                <a:solidFill>
                  <a:schemeClr val="accent6"/>
                </a:solidFill>
                <a:latin typeface="Arial"/>
                <a:ea typeface="Arial"/>
                <a:cs typeface="Arial"/>
                <a:sym typeface="Arial"/>
              </a:rPr>
              <a:t> </a:t>
            </a:r>
            <a:r>
              <a:rPr lang="en-CA" sz="1200" b="1">
                <a:solidFill>
                  <a:srgbClr val="2E75B5"/>
                </a:solidFill>
                <a:latin typeface="Arial"/>
                <a:ea typeface="Arial"/>
                <a:cs typeface="Arial"/>
                <a:sym typeface="Arial"/>
              </a:rPr>
              <a:t>d(Q, C</a:t>
            </a:r>
            <a:r>
              <a:rPr lang="en-CA" sz="1200" b="1" baseline="-25000">
                <a:solidFill>
                  <a:srgbClr val="2E75B5"/>
                </a:solidFill>
                <a:latin typeface="Arial"/>
                <a:ea typeface="Arial"/>
                <a:cs typeface="Arial"/>
                <a:sym typeface="Arial"/>
              </a:rPr>
              <a:t>i</a:t>
            </a:r>
            <a:r>
              <a:rPr lang="en-CA" sz="1200" b="1">
                <a:solidFill>
                  <a:srgbClr val="2E75B5"/>
                </a:solidFill>
                <a:latin typeface="Arial"/>
                <a:ea typeface="Arial"/>
                <a:cs typeface="Arial"/>
                <a:sym typeface="Arial"/>
              </a:rPr>
              <a:t>)</a:t>
            </a:r>
            <a:r>
              <a:rPr lang="en-CA" sz="1200" b="1">
                <a:solidFill>
                  <a:schemeClr val="accent6"/>
                </a:solidFill>
                <a:latin typeface="Arial"/>
                <a:ea typeface="Arial"/>
                <a:cs typeface="Arial"/>
                <a:sym typeface="Arial"/>
              </a:rPr>
              <a:t> </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418C5AC-E128-44BD-8680-0D961FBA162F}"/>
              </a:ext>
            </a:extLst>
          </p:cNvPr>
          <p:cNvSpPr>
            <a:spLocks noGrp="1"/>
          </p:cNvSpPr>
          <p:nvPr>
            <p:ph type="title"/>
          </p:nvPr>
        </p:nvSpPr>
        <p:spPr/>
        <p:txBody>
          <a:bodyPr/>
          <a:lstStyle/>
          <a:p>
            <a:endParaRPr lang="fr-MA"/>
          </a:p>
        </p:txBody>
      </p:sp>
      <p:sp>
        <p:nvSpPr>
          <p:cNvPr id="103" name="Rectangle 102">
            <a:extLst>
              <a:ext uri="{FF2B5EF4-FFF2-40B4-BE49-F238E27FC236}">
                <a16:creationId xmlns:a16="http://schemas.microsoft.com/office/drawing/2014/main" id="{607B2E52-4CFE-4F5C-AFE6-6D261B7705FD}"/>
              </a:ext>
            </a:extLst>
          </p:cNvPr>
          <p:cNvSpPr/>
          <p:nvPr/>
        </p:nvSpPr>
        <p:spPr>
          <a:xfrm>
            <a:off x="6955266" y="3332895"/>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04" name="Rectangle 103">
            <a:extLst>
              <a:ext uri="{FF2B5EF4-FFF2-40B4-BE49-F238E27FC236}">
                <a16:creationId xmlns:a16="http://schemas.microsoft.com/office/drawing/2014/main" id="{966C4CEC-5ABB-4BD5-93AA-D8421A014F2C}"/>
              </a:ext>
            </a:extLst>
          </p:cNvPr>
          <p:cNvSpPr/>
          <p:nvPr/>
        </p:nvSpPr>
        <p:spPr>
          <a:xfrm>
            <a:off x="6959326" y="300382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5" name="Rounded Rectangle 8">
            <a:extLst>
              <a:ext uri="{FF2B5EF4-FFF2-40B4-BE49-F238E27FC236}">
                <a16:creationId xmlns:a16="http://schemas.microsoft.com/office/drawing/2014/main" id="{4E3FA081-37CB-421B-BE71-9B58E00B2F64}"/>
              </a:ext>
            </a:extLst>
          </p:cNvPr>
          <p:cNvSpPr/>
          <p:nvPr/>
        </p:nvSpPr>
        <p:spPr>
          <a:xfrm>
            <a:off x="7078679" y="3464817"/>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lvl="1" algn="ctr" defTabSz="457189">
              <a:lnSpc>
                <a:spcPct val="90000"/>
              </a:lnSpc>
              <a:defRPr/>
            </a:pPr>
            <a:r>
              <a:rPr lang="en-US" sz="1300" kern="0" dirty="0">
                <a:solidFill>
                  <a:prstClr val="white"/>
                </a:solidFill>
                <a:latin typeface="Gill Sans" charset="0"/>
                <a:ea typeface="Gill Sans" charset="0"/>
                <a:cs typeface="Gill Sans" charset="0"/>
              </a:rPr>
              <a:t>SIGMOD’94</a:t>
            </a:r>
            <a:endParaRPr lang="en-US" sz="1300" b="1" kern="0" dirty="0">
              <a:solidFill>
                <a:prstClr val="white"/>
              </a:solidFill>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9409A9D8-2D22-41D3-92C2-F84073C1ECA6}"/>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2144DA9D-90BD-469D-9B47-48FB6C21806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6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60" name="Google Shape;1860;p6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1" name="Google Shape;1861;p6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2" name="Google Shape;1862;p6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3" name="Google Shape;1863;p6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4" name="Google Shape;1864;p6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5" name="Google Shape;1865;p6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6" name="Google Shape;1866;p6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7" name="Google Shape;1867;p6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8" name="Google Shape;1868;p6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9" name="Google Shape;1869;p6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0" name="Google Shape;1870;p6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1" name="Google Shape;1871;p6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2" name="Google Shape;1872;p6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3" name="Google Shape;1873;p6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74" name="Google Shape;1874;p6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875" name="Google Shape;1875;p6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76" name="Google Shape;1876;p6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77" name="Google Shape;1877;p6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78" name="Google Shape;1878;p6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9" name="Google Shape;1879;p6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0" name="Google Shape;1880;p6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1" name="Google Shape;1881;p6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2" name="Google Shape;1882;p6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3" name="Google Shape;1883;p6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4" name="Google Shape;1884;p6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5" name="Google Shape;1885;p6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6" name="Google Shape;1886;p6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7" name="Google Shape;1887;p6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8" name="Google Shape;1888;p6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9" name="Google Shape;1889;p6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0" name="Google Shape;1890;p6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1" name="Google Shape;1891;p6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92" name="Google Shape;1892;p6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93" name="Google Shape;1893;p62"/>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94" name="Google Shape;1894;p6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5" name="Google Shape;1895;p6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6" name="Google Shape;1896;p6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7" name="Google Shape;1897;p6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8" name="Google Shape;1898;p6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9" name="Google Shape;1899;p6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0" name="Google Shape;1900;p6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1" name="Google Shape;1901;p6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2" name="Google Shape;1902;p6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3" name="Google Shape;1903;p6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4" name="Google Shape;1904;p6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5" name="Google Shape;1905;p6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6" name="Google Shape;1906;p6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7" name="Google Shape;1907;p6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08" name="Google Shape;1908;p6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09" name="Google Shape;1909;p6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0" name="Google Shape;1910;p6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1" name="Google Shape;1911;p6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2" name="Google Shape;1912;p6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3" name="Google Shape;1913;p6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4" name="Google Shape;1914;p6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5" name="Google Shape;1915;p6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6" name="Google Shape;1916;p6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7" name="Google Shape;1917;p6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8" name="Google Shape;1918;p6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9" name="Google Shape;1919;p6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20" name="Google Shape;1920;p6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21" name="Google Shape;1921;p6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922" name="Google Shape;1922;p6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923" name="Google Shape;1923;p6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924" name="Google Shape;1924;p6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1925" name="Google Shape;1925;p6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926" name="Google Shape;1926;p6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27" name="Google Shape;1927;p62"/>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28" name="Google Shape;1928;p62"/>
          <p:cNvCxnSpPr>
            <a:stCxn id="1929" idx="3"/>
            <a:endCxn id="192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0" name="Google Shape;1930;p62"/>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31" name="Google Shape;1931;p62"/>
          <p:cNvCxnSpPr>
            <a:stCxn id="1929" idx="5"/>
            <a:endCxn id="193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2" name="Google Shape;1932;p62"/>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33" name="Google Shape;1933;p62"/>
          <p:cNvCxnSpPr>
            <a:stCxn id="1927" idx="3"/>
            <a:endCxn id="193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5" name="Google Shape;1935;p62"/>
          <p:cNvCxnSpPr>
            <a:stCxn id="1927" idx="5"/>
            <a:endCxn id="193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29" name="Google Shape;1929;p6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36" name="Google Shape;1936;p62"/>
          <p:cNvCxnSpPr>
            <a:stCxn id="1932" idx="3"/>
            <a:endCxn id="193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8" name="Google Shape;1938;p62"/>
          <p:cNvCxnSpPr>
            <a:stCxn id="1932" idx="5"/>
            <a:endCxn id="193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9" name="Google Shape;1939;p62"/>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37" name="Google Shape;1937;p6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34" name="Google Shape;1934;p6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40" name="Google Shape;1940;p6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41" name="Google Shape;1941;p6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42" name="Google Shape;1942;p6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943" name="Google Shape;1943;p62"/>
          <p:cNvCxnSpPr>
            <a:stCxn id="1939" idx="4"/>
            <a:endCxn id="194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944" name="Google Shape;1944;p62"/>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945" name="Google Shape;1945;p6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946" name="Google Shape;1946;p62"/>
          <p:cNvCxnSpPr>
            <a:stCxn id="1873" idx="4"/>
            <a:endCxn id="194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947" name="Google Shape;1947;p6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48" name="Google Shape;1948;p6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949" name="Google Shape;1949;p62"/>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950" name="Google Shape;1950;p62"/>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951" name="Google Shape;1951;p6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952" name="Google Shape;1952;p6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953" name="Google Shape;1953;p6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954" name="Google Shape;1954;p6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955" name="Google Shape;1955;p62"/>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956" name="Google Shape;1956;p62"/>
          <p:cNvCxnSpPr>
            <a:stCxn id="1891" idx="3"/>
            <a:endCxn id="1955" idx="0"/>
          </p:cNvCxnSpPr>
          <p:nvPr/>
        </p:nvCxnSpPr>
        <p:spPr>
          <a:xfrm flipH="1">
            <a:off x="3743622" y="2363633"/>
            <a:ext cx="716851" cy="893925"/>
          </a:xfrm>
          <a:prstGeom prst="straightConnector1">
            <a:avLst/>
          </a:prstGeom>
          <a:noFill/>
          <a:ln w="9525" cap="flat" cmpd="sng">
            <a:solidFill>
              <a:schemeClr val="dk1"/>
            </a:solidFill>
            <a:prstDash val="solid"/>
            <a:round/>
            <a:headEnd type="none" w="sm" len="sm"/>
            <a:tailEnd type="none" w="sm" len="sm"/>
          </a:ln>
        </p:spPr>
      </p:cxnSp>
      <p:sp>
        <p:nvSpPr>
          <p:cNvPr id="1957" name="Google Shape;1957;p62"/>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958" name="Google Shape;1958;p62"/>
          <p:cNvSpPr txBox="1"/>
          <p:nvPr/>
        </p:nvSpPr>
        <p:spPr>
          <a:xfrm>
            <a:off x="4071722"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FE01135-F8FD-4E49-941C-F035ACF0E5B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E908E9A-02B1-40A4-A4A5-9671A7BF9EDE}"/>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26B28E08-F0F1-4395-BC6D-095AA48BE860}"/>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43F48391-6A82-45E4-8AF9-4A7C925DD6C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3751"/>
            <a:ext cx="8229600" cy="1066800"/>
          </a:xfrm>
          <a:prstGeom prst="rect">
            <a:avLst/>
          </a:prstGeom>
        </p:spPr>
        <p:txBody>
          <a:bodyPr>
            <a:normAutofit/>
          </a:bodyPr>
          <a:lstStyle/>
          <a:p>
            <a:r>
              <a:rPr lang="en-CA" sz="3000" dirty="0"/>
              <a:t>High-d data are everywhere</a:t>
            </a:r>
          </a:p>
        </p:txBody>
      </p:sp>
      <p:sp>
        <p:nvSpPr>
          <p:cNvPr id="6" name="Espace réservé du pied de page 5">
            <a:extLst>
              <a:ext uri="{FF2B5EF4-FFF2-40B4-BE49-F238E27FC236}">
                <a16:creationId xmlns:a16="http://schemas.microsoft.com/office/drawing/2014/main" id="{2858ADF9-E083-4245-973F-59038588E09E}"/>
              </a:ext>
            </a:extLst>
          </p:cNvPr>
          <p:cNvSpPr>
            <a:spLocks noGrp="1"/>
          </p:cNvSpPr>
          <p:nvPr>
            <p:ph type="ftr" sz="quarter" idx="11"/>
          </p:nvPr>
        </p:nvSpPr>
        <p:spPr/>
        <p:txBody>
          <a:bodyPr/>
          <a:lstStyle/>
          <a:p>
            <a:r>
              <a:rPr lang="en-US"/>
              <a:t>Echihabi, Zoumpatianos, Palpanas - VLDB 2021</a:t>
            </a:r>
            <a:endParaRPr lang="en-US" dirty="0"/>
          </a:p>
        </p:txBody>
      </p:sp>
      <p:sp>
        <p:nvSpPr>
          <p:cNvPr id="10" name="Espace réservé du numéro de diapositive 9">
            <a:extLst>
              <a:ext uri="{FF2B5EF4-FFF2-40B4-BE49-F238E27FC236}">
                <a16:creationId xmlns:a16="http://schemas.microsoft.com/office/drawing/2014/main" id="{E3FA37DE-FC1F-43C1-824A-D2E6D0E923A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a:t>
            </a:fld>
            <a:endParaRPr lang="en-US" dirty="0"/>
          </a:p>
        </p:txBody>
      </p:sp>
      <p:sp>
        <p:nvSpPr>
          <p:cNvPr id="30" name="Content Placeholder 2">
            <a:extLst>
              <a:ext uri="{FF2B5EF4-FFF2-40B4-BE49-F238E27FC236}">
                <a16:creationId xmlns:a16="http://schemas.microsoft.com/office/drawing/2014/main" id="{5D281AF2-FA91-413A-8747-C7E4B0EA5136}"/>
              </a:ext>
            </a:extLst>
          </p:cNvPr>
          <p:cNvSpPr>
            <a:spLocks noGrp="1"/>
          </p:cNvSpPr>
          <p:nvPr>
            <p:ph idx="1"/>
          </p:nvPr>
        </p:nvSpPr>
        <p:spPr>
          <a:xfrm>
            <a:off x="95690" y="1664453"/>
            <a:ext cx="8929738" cy="4686634"/>
          </a:xfrm>
        </p:spPr>
        <p:txBody>
          <a:bodyPr>
            <a:normAutofit/>
          </a:bodyPr>
          <a:lstStyle/>
          <a:p>
            <a:endParaRPr lang="en-US" sz="2000" dirty="0"/>
          </a:p>
          <a:p>
            <a:r>
              <a:rPr lang="en-US" sz="2000" dirty="0"/>
              <a:t>operation health monitoring</a:t>
            </a:r>
          </a:p>
          <a:p>
            <a:pPr lvl="1"/>
            <a:r>
              <a:rPr lang="en-US" sz="1800" dirty="0"/>
              <a:t>classification, anomaly detection</a:t>
            </a:r>
          </a:p>
          <a:p>
            <a:r>
              <a:rPr lang="en-US" sz="2000" dirty="0"/>
              <a:t>data integration</a:t>
            </a:r>
          </a:p>
          <a:p>
            <a:pPr lvl="1"/>
            <a:r>
              <a:rPr lang="en-US" sz="1800" dirty="0"/>
              <a:t>entity resolution, data discovery</a:t>
            </a:r>
          </a:p>
          <a:p>
            <a:r>
              <a:rPr lang="en-US" sz="2000" dirty="0"/>
              <a:t>recommender systems</a:t>
            </a:r>
          </a:p>
          <a:p>
            <a:pPr lvl="1"/>
            <a:r>
              <a:rPr lang="en-US" sz="1800" dirty="0"/>
              <a:t>predict user interest</a:t>
            </a:r>
          </a:p>
          <a:p>
            <a:r>
              <a:rPr lang="en-US" sz="2000" dirty="0"/>
              <a:t>information retrieval</a:t>
            </a:r>
          </a:p>
          <a:p>
            <a:pPr lvl="1"/>
            <a:r>
              <a:rPr lang="en-US" sz="1800" dirty="0"/>
              <a:t>similarity search</a:t>
            </a:r>
          </a:p>
          <a:p>
            <a:r>
              <a:rPr lang="en-US" sz="2000" dirty="0"/>
              <a:t>software engineering</a:t>
            </a:r>
          </a:p>
          <a:p>
            <a:pPr lvl="1"/>
            <a:r>
              <a:rPr lang="en-US" sz="1800" dirty="0"/>
              <a:t>find software dependencies</a:t>
            </a:r>
          </a:p>
          <a:p>
            <a:r>
              <a:rPr lang="en-US" sz="2000" dirty="0"/>
              <a:t>cybersecurity</a:t>
            </a:r>
          </a:p>
          <a:p>
            <a:pPr lvl="1"/>
            <a:r>
              <a:rPr lang="en-US" sz="1800" dirty="0"/>
              <a:t>network usage profiling, intrusion detection</a:t>
            </a:r>
          </a:p>
          <a:p>
            <a:r>
              <a:rPr lang="en-US" sz="2000" dirty="0"/>
              <a:t>…</a:t>
            </a:r>
          </a:p>
        </p:txBody>
      </p:sp>
    </p:spTree>
    <p:extLst>
      <p:ext uri="{BB962C8B-B14F-4D97-AF65-F5344CB8AC3E}">
        <p14:creationId xmlns:p14="http://schemas.microsoft.com/office/powerpoint/2010/main" val="3649096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6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65" name="Google Shape;1965;p6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6" name="Google Shape;1966;p6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7" name="Google Shape;1967;p6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8" name="Google Shape;1968;p6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9" name="Google Shape;1969;p6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0" name="Google Shape;1970;p6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1" name="Google Shape;1971;p6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2" name="Google Shape;1972;p6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3" name="Google Shape;1973;p6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4" name="Google Shape;1974;p6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5" name="Google Shape;1975;p6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6" name="Google Shape;1976;p6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7" name="Google Shape;1977;p6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8" name="Google Shape;1978;p6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79" name="Google Shape;1979;p6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980" name="Google Shape;1980;p6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81" name="Google Shape;1981;p6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82" name="Google Shape;1982;p6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83" name="Google Shape;1983;p6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4" name="Google Shape;1984;p6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5" name="Google Shape;1985;p6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6" name="Google Shape;1986;p6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7" name="Google Shape;1987;p6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8" name="Google Shape;1988;p6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9" name="Google Shape;1989;p6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0" name="Google Shape;1990;p6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1" name="Google Shape;1991;p6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2" name="Google Shape;1992;p6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3" name="Google Shape;1993;p6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4" name="Google Shape;1994;p6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5" name="Google Shape;1995;p6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6" name="Google Shape;1996;p6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97" name="Google Shape;1997;p6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98" name="Google Shape;1998;p63"/>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99" name="Google Shape;1999;p6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0" name="Google Shape;2000;p6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1" name="Google Shape;2001;p6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2" name="Google Shape;2002;p6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3" name="Google Shape;2003;p6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4" name="Google Shape;2004;p6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5" name="Google Shape;2005;p6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6" name="Google Shape;2006;p6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7" name="Google Shape;2007;p6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8" name="Google Shape;2008;p6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9" name="Google Shape;2009;p6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0" name="Google Shape;2010;p6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1" name="Google Shape;2011;p6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2" name="Google Shape;2012;p6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13" name="Google Shape;2013;p6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014" name="Google Shape;2014;p6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5" name="Google Shape;2015;p6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6" name="Google Shape;2016;p6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7" name="Google Shape;2017;p6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8" name="Google Shape;2018;p6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9" name="Google Shape;2019;p6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0" name="Google Shape;2020;p6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1" name="Google Shape;2021;p6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2" name="Google Shape;2022;p6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3" name="Google Shape;2023;p6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4" name="Google Shape;2024;p6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5" name="Google Shape;2025;p6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6" name="Google Shape;2026;p6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027" name="Google Shape;2027;p6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028" name="Google Shape;2028;p6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029" name="Google Shape;2029;p6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030" name="Google Shape;2030;p6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031" name="Google Shape;2031;p6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32" name="Google Shape;2032;p63"/>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33" name="Google Shape;2033;p63"/>
          <p:cNvCxnSpPr>
            <a:stCxn id="2034" idx="3"/>
            <a:endCxn id="203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5" name="Google Shape;2035;p6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36" name="Google Shape;2036;p63"/>
          <p:cNvCxnSpPr>
            <a:stCxn id="2034" idx="5"/>
            <a:endCxn id="203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7" name="Google Shape;2037;p63"/>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38" name="Google Shape;2038;p63"/>
          <p:cNvCxnSpPr>
            <a:stCxn id="2032" idx="3"/>
            <a:endCxn id="203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0" name="Google Shape;2040;p63"/>
          <p:cNvCxnSpPr>
            <a:stCxn id="2032" idx="5"/>
            <a:endCxn id="203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4" name="Google Shape;2034;p6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41" name="Google Shape;2041;p63"/>
          <p:cNvCxnSpPr>
            <a:stCxn id="2037" idx="3"/>
            <a:endCxn id="204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3" name="Google Shape;2043;p63"/>
          <p:cNvCxnSpPr>
            <a:stCxn id="2037" idx="5"/>
            <a:endCxn id="204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44" name="Google Shape;2044;p63"/>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42" name="Google Shape;2042;p6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39" name="Google Shape;2039;p6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45" name="Google Shape;2045;p6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46" name="Google Shape;2046;p6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47" name="Google Shape;2047;p6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048" name="Google Shape;2048;p63"/>
          <p:cNvCxnSpPr>
            <a:stCxn id="2044" idx="4"/>
            <a:endCxn id="204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049" name="Google Shape;2049;p63"/>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050" name="Google Shape;2050;p6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051" name="Google Shape;2051;p63"/>
          <p:cNvCxnSpPr>
            <a:stCxn id="1978" idx="4"/>
            <a:endCxn id="2052"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052" name="Google Shape;2052;p6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53" name="Google Shape;2053;p63"/>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054" name="Google Shape;2054;p63"/>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055" name="Google Shape;2055;p6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056" name="Google Shape;2056;p6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057" name="Google Shape;2057;p6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058" name="Google Shape;2058;p6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059" name="Google Shape;2059;p63"/>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060" name="Google Shape;2060;p63"/>
          <p:cNvCxnSpPr>
            <a:endCxn id="2059" idx="0"/>
          </p:cNvCxnSpPr>
          <p:nvPr/>
        </p:nvCxnSpPr>
        <p:spPr>
          <a:xfrm flipH="1">
            <a:off x="3743558" y="2363571"/>
            <a:ext cx="716851" cy="893925"/>
          </a:xfrm>
          <a:prstGeom prst="straightConnector1">
            <a:avLst/>
          </a:prstGeom>
          <a:noFill/>
          <a:ln w="9525" cap="flat" cmpd="sng">
            <a:solidFill>
              <a:schemeClr val="dk1"/>
            </a:solidFill>
            <a:prstDash val="solid"/>
            <a:round/>
            <a:headEnd type="none" w="sm" len="sm"/>
            <a:tailEnd type="none" w="sm" len="sm"/>
          </a:ln>
        </p:spPr>
      </p:cxnSp>
      <p:sp>
        <p:nvSpPr>
          <p:cNvPr id="2061" name="Google Shape;2061;p63"/>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062" name="Google Shape;2062;p6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063" name="Google Shape;2063;p63"/>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1DFED565-CC0D-4417-B060-B0DEA313AEA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DA250EF-BFDC-49AB-972E-151FEA7D5DDA}"/>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E4DF84D9-40D9-4EE7-A876-2CCE68236242}"/>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801AF803-058C-4DF4-B521-ABC7592E0CE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6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070" name="Google Shape;2070;p6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1" name="Google Shape;2071;p6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2" name="Google Shape;2072;p6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3" name="Google Shape;2073;p6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4" name="Google Shape;2074;p6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5" name="Google Shape;2075;p6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6" name="Google Shape;2076;p6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7" name="Google Shape;2077;p6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8" name="Google Shape;2078;p6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9" name="Google Shape;2079;p6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0" name="Google Shape;2080;p6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1" name="Google Shape;2081;p6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2" name="Google Shape;2082;p6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3" name="Google Shape;2083;p6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84" name="Google Shape;2084;p6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085" name="Google Shape;2085;p6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86" name="Google Shape;2086;p6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87" name="Google Shape;2087;p6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088" name="Google Shape;2088;p6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9" name="Google Shape;2089;p6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0" name="Google Shape;2090;p6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1" name="Google Shape;2091;p6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2" name="Google Shape;2092;p6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3" name="Google Shape;2093;p6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4" name="Google Shape;2094;p6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5" name="Google Shape;2095;p6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6" name="Google Shape;2096;p6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7" name="Google Shape;2097;p6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8" name="Google Shape;2098;p6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9" name="Google Shape;2099;p6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0" name="Google Shape;2100;p6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1" name="Google Shape;2101;p6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02" name="Google Shape;2102;p6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03" name="Google Shape;2103;p64"/>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04" name="Google Shape;2104;p6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5" name="Google Shape;2105;p6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6" name="Google Shape;2106;p6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7" name="Google Shape;2107;p6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8" name="Google Shape;2108;p6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9" name="Google Shape;2109;p6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0" name="Google Shape;2110;p6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1" name="Google Shape;2111;p6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2" name="Google Shape;2112;p6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3" name="Google Shape;2113;p6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4" name="Google Shape;2114;p6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5" name="Google Shape;2115;p6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6" name="Google Shape;2116;p6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7" name="Google Shape;2117;p6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18" name="Google Shape;2118;p6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19" name="Google Shape;2119;p6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0" name="Google Shape;2120;p6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1" name="Google Shape;2121;p6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2" name="Google Shape;2122;p6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3" name="Google Shape;2123;p6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4" name="Google Shape;2124;p6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5" name="Google Shape;2125;p6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6" name="Google Shape;2126;p6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7" name="Google Shape;2127;p6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8" name="Google Shape;2128;p6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9" name="Google Shape;2129;p6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30" name="Google Shape;2130;p6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31" name="Google Shape;2131;p6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32" name="Google Shape;2132;p6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133" name="Google Shape;2133;p6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134" name="Google Shape;2134;p6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135" name="Google Shape;2135;p64"/>
          <p:cNvSpPr/>
          <p:nvPr/>
        </p:nvSpPr>
        <p:spPr>
          <a:xfrm>
            <a:off x="3238250"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36" name="Google Shape;2136;p64"/>
          <p:cNvCxnSpPr>
            <a:stCxn id="2137" idx="4"/>
            <a:endCxn id="2135" idx="0"/>
          </p:cNvCxnSpPr>
          <p:nvPr/>
        </p:nvCxnSpPr>
        <p:spPr>
          <a:xfrm flipH="1">
            <a:off x="3359935" y="3331897"/>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138" name="Google Shape;2138;p6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139" name="Google Shape;2139;p6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40" name="Google Shape;2140;p64"/>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1" name="Google Shape;2141;p64"/>
          <p:cNvCxnSpPr>
            <a:stCxn id="2142" idx="3"/>
            <a:endCxn id="214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3" name="Google Shape;2143;p64"/>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4" name="Google Shape;2144;p64"/>
          <p:cNvCxnSpPr>
            <a:stCxn id="2142" idx="5"/>
            <a:endCxn id="2143"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5" name="Google Shape;2145;p64"/>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6" name="Google Shape;2146;p64"/>
          <p:cNvCxnSpPr>
            <a:stCxn id="2140" idx="3"/>
            <a:endCxn id="2147"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48" name="Google Shape;2148;p64"/>
          <p:cNvCxnSpPr>
            <a:stCxn id="2140" idx="5"/>
            <a:endCxn id="2145"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2" name="Google Shape;2142;p6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9" name="Google Shape;2149;p64"/>
          <p:cNvCxnSpPr>
            <a:stCxn id="2145" idx="3"/>
            <a:endCxn id="2150"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51" name="Google Shape;2151;p64"/>
          <p:cNvCxnSpPr>
            <a:stCxn id="2145" idx="5"/>
            <a:endCxn id="2152"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52" name="Google Shape;2152;p64"/>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50" name="Google Shape;2150;p6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47" name="Google Shape;2147;p6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53" name="Google Shape;2153;p6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54" name="Google Shape;2154;p6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55" name="Google Shape;2155;p6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56" name="Google Shape;2156;p64"/>
          <p:cNvCxnSpPr>
            <a:stCxn id="2152" idx="4"/>
            <a:endCxn id="2155"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157" name="Google Shape;2157;p64"/>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158" name="Google Shape;2158;p6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159" name="Google Shape;2159;p64"/>
          <p:cNvCxnSpPr>
            <a:stCxn id="2083" idx="4"/>
            <a:endCxn id="2160"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160" name="Google Shape;2160;p6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61" name="Google Shape;2161;p6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162" name="Google Shape;2162;p64"/>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163" name="Google Shape;2163;p64"/>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164" name="Google Shape;2164;p6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165" name="Google Shape;2165;p6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166" name="Google Shape;2166;p6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167" name="Google Shape;2167;p6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137" name="Google Shape;2137;p64"/>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68" name="Google Shape;2168;p64"/>
          <p:cNvCxnSpPr>
            <a:endCxn id="2137" idx="0"/>
          </p:cNvCxnSpPr>
          <p:nvPr/>
        </p:nvCxnSpPr>
        <p:spPr>
          <a:xfrm flipH="1">
            <a:off x="3743558" y="2363571"/>
            <a:ext cx="716851" cy="893925"/>
          </a:xfrm>
          <a:prstGeom prst="straightConnector1">
            <a:avLst/>
          </a:prstGeom>
          <a:noFill/>
          <a:ln w="9525" cap="flat" cmpd="sng">
            <a:solidFill>
              <a:schemeClr val="dk1"/>
            </a:solidFill>
            <a:prstDash val="solid"/>
            <a:round/>
            <a:headEnd type="none" w="sm" len="sm"/>
            <a:tailEnd type="none" w="sm" len="sm"/>
          </a:ln>
        </p:spPr>
      </p:cxnSp>
      <p:sp>
        <p:nvSpPr>
          <p:cNvPr id="2169" name="Google Shape;2169;p64"/>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170" name="Google Shape;2170;p6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171" name="Google Shape;2171;p64"/>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ACE9E3C-A344-426C-B2E1-EDFBE590E1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000FF62-82BC-4235-AEE7-10A3642AB556}"/>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834D69EF-8783-4220-9CFA-24CA4CBF9814}"/>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398180D9-B6AC-4664-AEE0-146A7F989DB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6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78" name="Google Shape;2178;p6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79" name="Google Shape;2179;p6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0" name="Google Shape;2180;p6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1" name="Google Shape;2181;p6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2" name="Google Shape;2182;p6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3" name="Google Shape;2183;p6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4" name="Google Shape;2184;p6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5" name="Google Shape;2185;p6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6" name="Google Shape;2186;p6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7" name="Google Shape;2187;p6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8" name="Google Shape;2188;p6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9" name="Google Shape;2189;p6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0" name="Google Shape;2190;p6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1" name="Google Shape;2191;p6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92" name="Google Shape;2192;p6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193" name="Google Shape;2193;p6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94" name="Google Shape;2194;p6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95" name="Google Shape;2195;p6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96" name="Google Shape;2196;p6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7" name="Google Shape;2197;p6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8" name="Google Shape;2198;p6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9" name="Google Shape;2199;p6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0" name="Google Shape;2200;p6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1" name="Google Shape;2201;p6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2" name="Google Shape;2202;p6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3" name="Google Shape;2203;p6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4" name="Google Shape;2204;p6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5" name="Google Shape;2205;p6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6" name="Google Shape;2206;p6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7" name="Google Shape;2207;p6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8" name="Google Shape;2208;p6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9" name="Google Shape;2209;p6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10" name="Google Shape;2210;p6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11" name="Google Shape;2211;p65"/>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12" name="Google Shape;2212;p6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3" name="Google Shape;2213;p6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4" name="Google Shape;2214;p6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5" name="Google Shape;2215;p6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6" name="Google Shape;2216;p6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7" name="Google Shape;2217;p6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8" name="Google Shape;2218;p6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9" name="Google Shape;2219;p6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0" name="Google Shape;2220;p6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1" name="Google Shape;2221;p6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2" name="Google Shape;2222;p6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3" name="Google Shape;2223;p6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4" name="Google Shape;2224;p6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5" name="Google Shape;2225;p6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26" name="Google Shape;2226;p6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27" name="Google Shape;2227;p6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8" name="Google Shape;2228;p6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9" name="Google Shape;2229;p6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0" name="Google Shape;2230;p6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1" name="Google Shape;2231;p6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2" name="Google Shape;2232;p6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3" name="Google Shape;2233;p6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4" name="Google Shape;2234;p6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5" name="Google Shape;2235;p6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6" name="Google Shape;2236;p6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7" name="Google Shape;2237;p6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8" name="Google Shape;2238;p6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9" name="Google Shape;2239;p6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40" name="Google Shape;2240;p6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241" name="Google Shape;2241;p6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242" name="Google Shape;2242;p6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243" name="Google Shape;2243;p65"/>
          <p:cNvSpPr/>
          <p:nvPr/>
        </p:nvSpPr>
        <p:spPr>
          <a:xfrm>
            <a:off x="3238250"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44" name="Google Shape;2244;p65"/>
          <p:cNvCxnSpPr>
            <a:stCxn id="2245" idx="4"/>
            <a:endCxn id="2243" idx="0"/>
          </p:cNvCxnSpPr>
          <p:nvPr/>
        </p:nvCxnSpPr>
        <p:spPr>
          <a:xfrm flipH="1">
            <a:off x="3359935" y="3331897"/>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246" name="Google Shape;2246;p6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247" name="Google Shape;2247;p6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48" name="Google Shape;2248;p65"/>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49" name="Google Shape;2249;p65"/>
          <p:cNvCxnSpPr>
            <a:stCxn id="2250" idx="3"/>
            <a:endCxn id="224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1" name="Google Shape;2251;p65"/>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52" name="Google Shape;2252;p65"/>
          <p:cNvCxnSpPr>
            <a:stCxn id="2250" idx="5"/>
            <a:endCxn id="2251"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3" name="Google Shape;2253;p65"/>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54" name="Google Shape;2254;p65"/>
          <p:cNvCxnSpPr>
            <a:stCxn id="2248" idx="3"/>
            <a:endCxn id="2255"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6" name="Google Shape;2256;p65"/>
          <p:cNvCxnSpPr>
            <a:stCxn id="2248" idx="5"/>
            <a:endCxn id="2253"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0" name="Google Shape;2250;p6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57" name="Google Shape;2257;p65"/>
          <p:cNvCxnSpPr>
            <a:stCxn id="2253" idx="3"/>
            <a:endCxn id="2258"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9" name="Google Shape;2259;p65"/>
          <p:cNvCxnSpPr>
            <a:stCxn id="2253" idx="5"/>
            <a:endCxn id="2260"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60" name="Google Shape;2260;p65"/>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58" name="Google Shape;2258;p6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55" name="Google Shape;2255;p6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61" name="Google Shape;2261;p6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62" name="Google Shape;2262;p6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63" name="Google Shape;2263;p65"/>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64" name="Google Shape;2264;p65"/>
          <p:cNvCxnSpPr>
            <a:stCxn id="2260" idx="4"/>
            <a:endCxn id="2263"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265" name="Google Shape;2265;p65"/>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266" name="Google Shape;2266;p6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267" name="Google Shape;2267;p65"/>
          <p:cNvCxnSpPr>
            <a:stCxn id="2191" idx="4"/>
            <a:endCxn id="226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268" name="Google Shape;2268;p6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69" name="Google Shape;2269;p6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270" name="Google Shape;2270;p65"/>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271" name="Google Shape;2271;p65"/>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272" name="Google Shape;2272;p6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273" name="Google Shape;2273;p6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274" name="Google Shape;2274;p6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275" name="Google Shape;2275;p6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245" name="Google Shape;2245;p65"/>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76" name="Google Shape;2276;p65"/>
          <p:cNvCxnSpPr>
            <a:endCxn id="2245" idx="0"/>
          </p:cNvCxnSpPr>
          <p:nvPr/>
        </p:nvCxnSpPr>
        <p:spPr>
          <a:xfrm flipH="1">
            <a:off x="3743558" y="2363571"/>
            <a:ext cx="716851" cy="893925"/>
          </a:xfrm>
          <a:prstGeom prst="straightConnector1">
            <a:avLst/>
          </a:prstGeom>
          <a:noFill/>
          <a:ln w="9525" cap="flat" cmpd="sng">
            <a:solidFill>
              <a:schemeClr val="dk1"/>
            </a:solidFill>
            <a:prstDash val="solid"/>
            <a:round/>
            <a:headEnd type="none" w="sm" len="sm"/>
            <a:tailEnd type="none" w="sm" len="sm"/>
          </a:ln>
        </p:spPr>
      </p:cxnSp>
      <p:sp>
        <p:nvSpPr>
          <p:cNvPr id="2277" name="Google Shape;2277;p65"/>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278" name="Google Shape;2278;p6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279" name="Google Shape;2279;p65"/>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BBED523-A603-4D20-908F-B2D5F929F55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F61171C-F3E4-4841-949A-0D1DB13CB1D1}"/>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E05F9B30-59D4-4A39-8068-45FA9FC1C06C}"/>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1817038E-D161-4924-A09E-55B8087BA1B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62</a:t>
            </a:fld>
            <a:endParaRPr lang="en-US" dirty="0"/>
          </a:p>
        </p:txBody>
      </p:sp>
    </p:spTree>
    <p:extLst>
      <p:ext uri="{BB962C8B-B14F-4D97-AF65-F5344CB8AC3E}">
        <p14:creationId xmlns:p14="http://schemas.microsoft.com/office/powerpoint/2010/main" val="2738203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6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86" name="Google Shape;2286;p6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87" name="Google Shape;2287;p6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88" name="Google Shape;2288;p6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89" name="Google Shape;2289;p6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0" name="Google Shape;2290;p6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1" name="Google Shape;2291;p6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2" name="Google Shape;2292;p6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3" name="Google Shape;2293;p6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4" name="Google Shape;2294;p6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5" name="Google Shape;2295;p6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6" name="Google Shape;2296;p6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7" name="Google Shape;2297;p6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8" name="Google Shape;2298;p6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9" name="Google Shape;2299;p6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00" name="Google Shape;2300;p6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301" name="Google Shape;2301;p6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02" name="Google Shape;2302;p6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03" name="Google Shape;2303;p6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04" name="Google Shape;2304;p6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5" name="Google Shape;2305;p6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6" name="Google Shape;2306;p6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7" name="Google Shape;2307;p6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8" name="Google Shape;2308;p6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9" name="Google Shape;2309;p6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0" name="Google Shape;2310;p6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1" name="Google Shape;2311;p6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2" name="Google Shape;2312;p6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3" name="Google Shape;2313;p6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4" name="Google Shape;2314;p6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5" name="Google Shape;2315;p6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6" name="Google Shape;2316;p6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7" name="Google Shape;2317;p6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18" name="Google Shape;2318;p6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19" name="Google Shape;2319;p66"/>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20" name="Google Shape;2320;p6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1" name="Google Shape;2321;p6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2" name="Google Shape;2322;p6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3" name="Google Shape;2323;p6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4" name="Google Shape;2324;p6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5" name="Google Shape;2325;p6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6" name="Google Shape;2326;p6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7" name="Google Shape;2327;p6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8" name="Google Shape;2328;p6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9" name="Google Shape;2329;p6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0" name="Google Shape;2330;p6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1" name="Google Shape;2331;p6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2" name="Google Shape;2332;p6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3" name="Google Shape;2333;p6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34" name="Google Shape;2334;p6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35" name="Google Shape;2335;p6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6" name="Google Shape;2336;p6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7" name="Google Shape;2337;p6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8" name="Google Shape;2338;p6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9" name="Google Shape;2339;p6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0" name="Google Shape;2340;p6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1" name="Google Shape;2341;p6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2" name="Google Shape;2342;p6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3" name="Google Shape;2343;p6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4" name="Google Shape;2344;p6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5" name="Google Shape;2345;p6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6" name="Google Shape;2346;p6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7" name="Google Shape;2347;p6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348" name="Google Shape;2348;p6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349" name="Google Shape;2349;p6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350" name="Google Shape;2350;p6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351" name="Google Shape;2351;p6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352" name="Google Shape;2352;p6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53" name="Google Shape;2353;p66"/>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54" name="Google Shape;2354;p66"/>
          <p:cNvCxnSpPr>
            <a:stCxn id="2355" idx="3"/>
            <a:endCxn id="235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6" name="Google Shape;2356;p66"/>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57" name="Google Shape;2357;p66"/>
          <p:cNvCxnSpPr>
            <a:stCxn id="2355" idx="5"/>
            <a:endCxn id="2356"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8" name="Google Shape;2358;p66"/>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59" name="Google Shape;2359;p66"/>
          <p:cNvCxnSpPr>
            <a:stCxn id="2353" idx="3"/>
            <a:endCxn id="2360"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1" name="Google Shape;2361;p66"/>
          <p:cNvCxnSpPr>
            <a:stCxn id="2353" idx="5"/>
            <a:endCxn id="2358"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5" name="Google Shape;2355;p6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62" name="Google Shape;2362;p66"/>
          <p:cNvCxnSpPr>
            <a:stCxn id="2358" idx="3"/>
            <a:endCxn id="2363"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4" name="Google Shape;2364;p66"/>
          <p:cNvCxnSpPr>
            <a:stCxn id="2358" idx="5"/>
            <a:endCxn id="2365"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65" name="Google Shape;2365;p66"/>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3" name="Google Shape;2363;p6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0" name="Google Shape;2360;p6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6" name="Google Shape;2366;p6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7" name="Google Shape;2367;p6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68" name="Google Shape;2368;p66"/>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369" name="Google Shape;2369;p66"/>
          <p:cNvCxnSpPr>
            <a:stCxn id="2365" idx="4"/>
            <a:endCxn id="2368"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370" name="Google Shape;2370;p66"/>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371" name="Google Shape;2371;p6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372" name="Google Shape;2372;p66"/>
          <p:cNvCxnSpPr>
            <a:stCxn id="2299" idx="4"/>
            <a:endCxn id="237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373" name="Google Shape;2373;p6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74" name="Google Shape;2374;p6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375" name="Google Shape;2375;p66"/>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376" name="Google Shape;2376;p66"/>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377" name="Google Shape;2377;p6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378" name="Google Shape;2378;p6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379" name="Google Shape;2379;p6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380" name="Google Shape;2380;p6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381" name="Google Shape;2381;p66"/>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382" name="Google Shape;2382;p66"/>
          <p:cNvCxnSpPr>
            <a:stCxn id="2317" idx="4"/>
            <a:endCxn id="2381"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383" name="Google Shape;2383;p66"/>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384" name="Google Shape;2384;p6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385" name="Google Shape;2385;p66"/>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261F52B-ECC4-400F-923F-862F614A77E1}"/>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95A85B2-DE18-4055-8D39-2D1F33A40F85}"/>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41FE71F4-6F52-435D-9C68-C1C5788A00C9}"/>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B13D6683-AF0A-4C7C-9AEA-DA6CD6C4E118}"/>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63</a:t>
            </a:fld>
            <a:endParaRPr lang="en-US" dirty="0"/>
          </a:p>
        </p:txBody>
      </p:sp>
    </p:spTree>
    <p:extLst>
      <p:ext uri="{BB962C8B-B14F-4D97-AF65-F5344CB8AC3E}">
        <p14:creationId xmlns:p14="http://schemas.microsoft.com/office/powerpoint/2010/main" val="2481863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483" name="Google Shape;2483;p6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485" name="Google Shape;2485;p6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486" name="Google Shape;2486;p6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487" name="Google Shape;2487;p67"/>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4AEF6A18-71A6-4B8D-81E2-47221A1BCED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A681CCA3-20AA-4EAB-8A88-9A1AD333A4D8}"/>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D53CCDFD-EAB6-4759-803A-56C3E43158E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64</a:t>
            </a:fld>
            <a:endParaRPr lang="en-US" dirty="0"/>
          </a:p>
        </p:txBody>
      </p:sp>
    </p:spTree>
    <p:extLst>
      <p:ext uri="{BB962C8B-B14F-4D97-AF65-F5344CB8AC3E}">
        <p14:creationId xmlns:p14="http://schemas.microsoft.com/office/powerpoint/2010/main" val="3700273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483" name="Google Shape;2483;p6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485" name="Google Shape;2485;p6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486" name="Google Shape;2486;p6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487" name="Google Shape;2487;p67"/>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BE105829-44FB-486C-9E31-0232600B24EA}"/>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A6997764-56AA-4625-BBC0-BA24573162D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65</a:t>
            </a:fld>
            <a:endParaRPr lang="en-US" dirty="0"/>
          </a:p>
        </p:txBody>
      </p:sp>
    </p:spTree>
    <p:extLst>
      <p:ext uri="{BB962C8B-B14F-4D97-AF65-F5344CB8AC3E}">
        <p14:creationId xmlns:p14="http://schemas.microsoft.com/office/powerpoint/2010/main" val="1871966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6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98" name="Google Shape;2498;p6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99" name="Google Shape;2499;p6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0" name="Google Shape;2500;p6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1" name="Google Shape;2501;p6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2" name="Google Shape;2502;p6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3" name="Google Shape;2503;p6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4" name="Google Shape;2504;p6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5" name="Google Shape;2505;p6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6" name="Google Shape;2506;p6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7" name="Google Shape;2507;p6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8" name="Google Shape;2508;p6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9" name="Google Shape;2509;p6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0" name="Google Shape;2510;p6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1" name="Google Shape;2511;p6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12" name="Google Shape;2512;p6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513" name="Google Shape;2513;p6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14" name="Google Shape;2514;p6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15" name="Google Shape;2515;p6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516" name="Google Shape;2516;p6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7" name="Google Shape;2517;p6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8" name="Google Shape;2518;p6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9" name="Google Shape;2519;p6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0" name="Google Shape;2520;p6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1" name="Google Shape;2521;p6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2" name="Google Shape;2522;p6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3" name="Google Shape;2523;p6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4" name="Google Shape;2524;p6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5" name="Google Shape;2525;p6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6" name="Google Shape;2526;p6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7" name="Google Shape;2527;p6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8" name="Google Shape;2528;p6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9" name="Google Shape;2529;p6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30" name="Google Shape;2530;p6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31" name="Google Shape;2531;p68"/>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532" name="Google Shape;2532;p6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3" name="Google Shape;2533;p6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4" name="Google Shape;2534;p6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5" name="Google Shape;2535;p6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6" name="Google Shape;2536;p6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7" name="Google Shape;2537;p6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8" name="Google Shape;2538;p6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9" name="Google Shape;2539;p6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0" name="Google Shape;2540;p6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1" name="Google Shape;2541;p6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2" name="Google Shape;2542;p6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3" name="Google Shape;2543;p6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4" name="Google Shape;2544;p6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5" name="Google Shape;2545;p6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46" name="Google Shape;2546;p68"/>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547" name="Google Shape;2547;p6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8" name="Google Shape;2548;p6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9" name="Google Shape;2549;p6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0" name="Google Shape;2550;p68"/>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1" name="Google Shape;2551;p6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2" name="Google Shape;2552;p6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3" name="Google Shape;2553;p6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4" name="Google Shape;2554;p6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5" name="Google Shape;2555;p68"/>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6" name="Google Shape;2556;p6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7" name="Google Shape;2557;p6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8" name="Google Shape;2558;p68"/>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9" name="Google Shape;2559;p6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560" name="Google Shape;2560;p6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561" name="Google Shape;2561;p6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562" name="Google Shape;2562;p6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563" name="Google Shape;2563;p68"/>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564" name="Google Shape;2564;p6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65" name="Google Shape;2565;p68"/>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66" name="Google Shape;2566;p68"/>
          <p:cNvCxnSpPr>
            <a:stCxn id="2567" idx="3"/>
            <a:endCxn id="256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8" name="Google Shape;2568;p68"/>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69" name="Google Shape;2569;p68"/>
          <p:cNvCxnSpPr>
            <a:stCxn id="2567" idx="5"/>
            <a:endCxn id="2568"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0" name="Google Shape;2570;p68"/>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71" name="Google Shape;2571;p68"/>
          <p:cNvCxnSpPr>
            <a:stCxn id="2565" idx="3"/>
            <a:endCxn id="2572"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3" name="Google Shape;2573;p68"/>
          <p:cNvCxnSpPr>
            <a:stCxn id="2565" idx="5"/>
            <a:endCxn id="2570"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7" name="Google Shape;2567;p6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74" name="Google Shape;2574;p68"/>
          <p:cNvCxnSpPr>
            <a:stCxn id="2570" idx="3"/>
            <a:endCxn id="2575"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6" name="Google Shape;2576;p68"/>
          <p:cNvCxnSpPr>
            <a:stCxn id="2570" idx="5"/>
            <a:endCxn id="2577"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7" name="Google Shape;2577;p68"/>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5" name="Google Shape;2575;p6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2" name="Google Shape;2572;p6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8" name="Google Shape;2578;p6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9" name="Google Shape;2579;p6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80" name="Google Shape;2580;p68"/>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581" name="Google Shape;2581;p68"/>
          <p:cNvCxnSpPr>
            <a:stCxn id="2577" idx="4"/>
            <a:endCxn id="2580"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582" name="Google Shape;2582;p68"/>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583" name="Google Shape;2583;p6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584" name="Google Shape;2584;p68"/>
          <p:cNvCxnSpPr>
            <a:stCxn id="2511" idx="4"/>
            <a:endCxn id="258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585" name="Google Shape;2585;p6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86" name="Google Shape;2586;p68"/>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587" name="Google Shape;2587;p68"/>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589" name="Google Shape;2589;p6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590" name="Google Shape;2590;p6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591" name="Google Shape;2591;p6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592" name="Google Shape;2592;p6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593" name="Google Shape;2593;p68"/>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594" name="Google Shape;2594;p68"/>
          <p:cNvCxnSpPr>
            <a:stCxn id="2529" idx="4"/>
            <a:endCxn id="2593"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595" name="Google Shape;2595;p68"/>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596" name="Google Shape;2596;p6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597" name="Google Shape;2597;p68"/>
          <p:cNvSpPr txBox="1"/>
          <p:nvPr/>
        </p:nvSpPr>
        <p:spPr>
          <a:xfrm>
            <a:off x="4071725"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endParaRPr sz="1100" b="1">
              <a:solidFill>
                <a:srgbClr val="434343"/>
              </a:solidFill>
              <a:latin typeface="Arial"/>
              <a:ea typeface="Arial"/>
              <a:cs typeface="Arial"/>
              <a:sym typeface="Arial"/>
            </a:endParaRPr>
          </a:p>
        </p:txBody>
      </p:sp>
      <p:sp>
        <p:nvSpPr>
          <p:cNvPr id="2598" name="Google Shape;2598;p68"/>
          <p:cNvSpPr txBox="1"/>
          <p:nvPr/>
        </p:nvSpPr>
        <p:spPr>
          <a:xfrm>
            <a:off x="3220607"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1"/>
          </a:p>
          <a:p>
            <a:endParaRPr sz="1100" b="1">
              <a:solidFill>
                <a:srgbClr val="434343"/>
              </a:solidFill>
              <a:latin typeface="Arial"/>
              <a:ea typeface="Arial"/>
              <a:cs typeface="Arial"/>
              <a:sym typeface="Arial"/>
            </a:endParaRPr>
          </a:p>
        </p:txBody>
      </p:sp>
      <p:sp>
        <p:nvSpPr>
          <p:cNvPr id="5" name="Google Shape;5567;p94">
            <a:extLst>
              <a:ext uri="{FF2B5EF4-FFF2-40B4-BE49-F238E27FC236}">
                <a16:creationId xmlns:a16="http://schemas.microsoft.com/office/drawing/2014/main" id="{4D35E719-C8F4-4A89-ABB8-5C3F6A129BEA}"/>
              </a:ext>
            </a:extLst>
          </p:cNvPr>
          <p:cNvSpPr txBox="1"/>
          <p:nvPr/>
        </p:nvSpPr>
        <p:spPr>
          <a:xfrm>
            <a:off x="2874518" y="1959662"/>
            <a:ext cx="1524513" cy="27949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1" dirty="0"/>
          </a:p>
          <a:p>
            <a:endParaRPr sz="1100" b="1" dirty="0">
              <a:solidFill>
                <a:srgbClr val="434343"/>
              </a:solidFill>
              <a:latin typeface="Arial"/>
              <a:ea typeface="Arial"/>
              <a:cs typeface="Arial"/>
              <a:sym typeface="Arial"/>
            </a:endParaRPr>
          </a:p>
        </p:txBody>
      </p:sp>
      <p:sp>
        <p:nvSpPr>
          <p:cNvPr id="6" name="Google Shape;2482;p67">
            <a:extLst>
              <a:ext uri="{FF2B5EF4-FFF2-40B4-BE49-F238E27FC236}">
                <a16:creationId xmlns:a16="http://schemas.microsoft.com/office/drawing/2014/main" id="{B59286A6-ECD9-4C2D-9A40-DCB29D35D237}"/>
              </a:ext>
            </a:extLst>
          </p:cNvPr>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dirty="0">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D2D78242-BDCB-413F-907A-E1C416D294B7}"/>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7FE776BC-EC67-4BAE-8095-32F343E69A5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66</a:t>
            </a:fld>
            <a:endParaRPr lang="en-US" dirty="0"/>
          </a:p>
        </p:txBody>
      </p:sp>
    </p:spTree>
    <p:extLst>
      <p:ext uri="{BB962C8B-B14F-4D97-AF65-F5344CB8AC3E}">
        <p14:creationId xmlns:p14="http://schemas.microsoft.com/office/powerpoint/2010/main" val="2079456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6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06" name="Google Shape;2606;p6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07" name="Google Shape;2607;p6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08" name="Google Shape;2608;p6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09" name="Google Shape;2609;p6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0" name="Google Shape;2610;p6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1" name="Google Shape;2611;p6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2" name="Google Shape;2612;p6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3" name="Google Shape;2613;p6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4" name="Google Shape;2614;p6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5" name="Google Shape;2615;p6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6" name="Google Shape;2616;p6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7" name="Google Shape;2617;p6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8" name="Google Shape;2618;p6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9" name="Google Shape;2619;p6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20" name="Google Shape;2620;p6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621" name="Google Shape;2621;p6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22" name="Google Shape;2622;p6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23" name="Google Shape;2623;p6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24" name="Google Shape;2624;p6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5" name="Google Shape;2625;p6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6" name="Google Shape;2626;p6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7" name="Google Shape;2627;p6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8" name="Google Shape;2628;p6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9" name="Google Shape;2629;p6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0" name="Google Shape;2630;p6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1" name="Google Shape;2631;p6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2" name="Google Shape;2632;p6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3" name="Google Shape;2633;p6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4" name="Google Shape;2634;p6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5" name="Google Shape;2635;p6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6" name="Google Shape;2636;p6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7" name="Google Shape;2637;p6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38" name="Google Shape;2638;p6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39" name="Google Shape;2639;p69"/>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40" name="Google Shape;2640;p6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1" name="Google Shape;2641;p6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2" name="Google Shape;2642;p6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3" name="Google Shape;2643;p6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4" name="Google Shape;2644;p6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5" name="Google Shape;2645;p6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6" name="Google Shape;2646;p6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7" name="Google Shape;2647;p6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8" name="Google Shape;2648;p6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9" name="Google Shape;2649;p6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0" name="Google Shape;2650;p6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1" name="Google Shape;2651;p6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2" name="Google Shape;2652;p6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3" name="Google Shape;2653;p6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54" name="Google Shape;2654;p69"/>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55" name="Google Shape;2655;p6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6" name="Google Shape;2656;p6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7" name="Google Shape;2657;p6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8" name="Google Shape;2658;p69"/>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9" name="Google Shape;2659;p6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0" name="Google Shape;2660;p6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1" name="Google Shape;2661;p6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2" name="Google Shape;2662;p6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3" name="Google Shape;2663;p69"/>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4" name="Google Shape;2664;p6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5" name="Google Shape;2665;p6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6" name="Google Shape;2666;p69"/>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7" name="Google Shape;2667;p6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668" name="Google Shape;2668;p6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669" name="Google Shape;2669;p6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670" name="Google Shape;2670;p6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671" name="Google Shape;2671;p69"/>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672" name="Google Shape;2672;p6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73" name="Google Shape;2673;p69"/>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74" name="Google Shape;2674;p69"/>
          <p:cNvCxnSpPr>
            <a:stCxn id="2675" idx="3"/>
            <a:endCxn id="267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6" name="Google Shape;2676;p69"/>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77" name="Google Shape;2677;p69"/>
          <p:cNvCxnSpPr>
            <a:stCxn id="2675" idx="5"/>
            <a:endCxn id="2676"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8" name="Google Shape;2678;p69"/>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79" name="Google Shape;2679;p69"/>
          <p:cNvCxnSpPr>
            <a:stCxn id="2673" idx="3"/>
            <a:endCxn id="2680"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1" name="Google Shape;2681;p69"/>
          <p:cNvCxnSpPr>
            <a:stCxn id="2673" idx="5"/>
            <a:endCxn id="2678"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5" name="Google Shape;2675;p6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82" name="Google Shape;2682;p69"/>
          <p:cNvCxnSpPr>
            <a:stCxn id="2678" idx="3"/>
            <a:endCxn id="2683"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4" name="Google Shape;2684;p69"/>
          <p:cNvCxnSpPr>
            <a:stCxn id="2678" idx="5"/>
            <a:endCxn id="2685"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85" name="Google Shape;2685;p69"/>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3" name="Google Shape;2683;p6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0" name="Google Shape;2680;p6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6" name="Google Shape;2686;p6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7" name="Google Shape;2687;p6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88" name="Google Shape;2688;p69"/>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689" name="Google Shape;2689;p69"/>
          <p:cNvCxnSpPr>
            <a:stCxn id="2685" idx="4"/>
            <a:endCxn id="2688"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690" name="Google Shape;2690;p69"/>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691" name="Google Shape;2691;p6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692" name="Google Shape;2692;p69"/>
          <p:cNvCxnSpPr>
            <a:stCxn id="2619" idx="4"/>
            <a:endCxn id="269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693" name="Google Shape;2693;p6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94" name="Google Shape;2694;p69"/>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695" name="Google Shape;2695;p69"/>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697" name="Google Shape;2697;p6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698" name="Google Shape;2698;p6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699" name="Google Shape;2699;p6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700" name="Google Shape;2700;p6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701" name="Google Shape;2701;p69"/>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702" name="Google Shape;2702;p69"/>
          <p:cNvCxnSpPr>
            <a:stCxn id="2637" idx="4"/>
            <a:endCxn id="2701"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703" name="Google Shape;2703;p69"/>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704" name="Google Shape;2704;p6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705" name="Google Shape;2705;p69"/>
          <p:cNvSpPr txBox="1"/>
          <p:nvPr/>
        </p:nvSpPr>
        <p:spPr>
          <a:xfrm>
            <a:off x="4071725"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 </a:t>
            </a:r>
            <a:endParaRPr sz="1100" b="1">
              <a:solidFill>
                <a:srgbClr val="434343"/>
              </a:solidFill>
              <a:latin typeface="Arial"/>
              <a:ea typeface="Arial"/>
              <a:cs typeface="Arial"/>
              <a:sym typeface="Arial"/>
            </a:endParaRPr>
          </a:p>
        </p:txBody>
      </p:sp>
      <p:sp>
        <p:nvSpPr>
          <p:cNvPr id="2706" name="Google Shape;2706;p69"/>
          <p:cNvSpPr txBox="1"/>
          <p:nvPr/>
        </p:nvSpPr>
        <p:spPr>
          <a:xfrm>
            <a:off x="3220607"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1"/>
          </a:p>
          <a:p>
            <a:endParaRPr sz="1100" b="1">
              <a:solidFill>
                <a:srgbClr val="434343"/>
              </a:solidFill>
              <a:latin typeface="Arial"/>
              <a:ea typeface="Arial"/>
              <a:cs typeface="Arial"/>
              <a:sym typeface="Arial"/>
            </a:endParaRPr>
          </a:p>
        </p:txBody>
      </p:sp>
      <p:sp>
        <p:nvSpPr>
          <p:cNvPr id="2707" name="Google Shape;2707;p69"/>
          <p:cNvSpPr txBox="1"/>
          <p:nvPr/>
        </p:nvSpPr>
        <p:spPr>
          <a:xfrm>
            <a:off x="3028074" y="3306062"/>
            <a:ext cx="1592783" cy="299297"/>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 C</a:t>
            </a:r>
            <a:r>
              <a:rPr lang="en-CA" b="1" baseline="-25000" dirty="0">
                <a:solidFill>
                  <a:srgbClr val="C00000"/>
                </a:solidFill>
                <a:latin typeface="Arial"/>
                <a:ea typeface="Arial"/>
                <a:cs typeface="Arial"/>
                <a:sym typeface="Arial"/>
              </a:rPr>
              <a:t>2</a:t>
            </a:r>
            <a:endParaRPr sz="1351" dirty="0"/>
          </a:p>
          <a:p>
            <a:endParaRPr sz="1100" b="1" dirty="0">
              <a:solidFill>
                <a:srgbClr val="434343"/>
              </a:solidFill>
              <a:latin typeface="Arial"/>
              <a:ea typeface="Arial"/>
              <a:cs typeface="Arial"/>
              <a:sym typeface="Arial"/>
            </a:endParaRPr>
          </a:p>
        </p:txBody>
      </p:sp>
      <p:sp>
        <p:nvSpPr>
          <p:cNvPr id="5" name="Google Shape;5566;p94">
            <a:extLst>
              <a:ext uri="{FF2B5EF4-FFF2-40B4-BE49-F238E27FC236}">
                <a16:creationId xmlns:a16="http://schemas.microsoft.com/office/drawing/2014/main" id="{25FA80FC-EE80-4133-8433-83B2BFC4E201}"/>
              </a:ext>
            </a:extLst>
          </p:cNvPr>
          <p:cNvSpPr txBox="1"/>
          <p:nvPr/>
        </p:nvSpPr>
        <p:spPr>
          <a:xfrm>
            <a:off x="2859404" y="2200274"/>
            <a:ext cx="1052731" cy="245275"/>
          </a:xfrm>
          <a:prstGeom prst="rect">
            <a:avLst/>
          </a:prstGeom>
          <a:noFill/>
          <a:ln>
            <a:noFill/>
          </a:ln>
        </p:spPr>
        <p:txBody>
          <a:bodyPr spcFirstLastPara="1" wrap="square" lIns="91425" tIns="91425" rIns="91425" bIns="91425" anchor="t" anchorCtr="0">
            <a:noAutofit/>
          </a:bodyPr>
          <a:lstStyle/>
          <a:p>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6" name="Google Shape;5567;p94">
            <a:extLst>
              <a:ext uri="{FF2B5EF4-FFF2-40B4-BE49-F238E27FC236}">
                <a16:creationId xmlns:a16="http://schemas.microsoft.com/office/drawing/2014/main" id="{83D1AEAE-7A1B-49E1-B247-907D15384F5D}"/>
              </a:ext>
            </a:extLst>
          </p:cNvPr>
          <p:cNvSpPr txBox="1"/>
          <p:nvPr/>
        </p:nvSpPr>
        <p:spPr>
          <a:xfrm>
            <a:off x="2874518" y="1959662"/>
            <a:ext cx="1524513" cy="27949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1" dirty="0"/>
          </a:p>
          <a:p>
            <a:endParaRPr sz="1100" b="1" dirty="0">
              <a:solidFill>
                <a:srgbClr val="434343"/>
              </a:solidFill>
              <a:latin typeface="Arial"/>
              <a:ea typeface="Arial"/>
              <a:cs typeface="Arial"/>
              <a:sym typeface="Arial"/>
            </a:endParaRPr>
          </a:p>
        </p:txBody>
      </p:sp>
      <p:sp>
        <p:nvSpPr>
          <p:cNvPr id="7" name="Google Shape;2482;p67">
            <a:extLst>
              <a:ext uri="{FF2B5EF4-FFF2-40B4-BE49-F238E27FC236}">
                <a16:creationId xmlns:a16="http://schemas.microsoft.com/office/drawing/2014/main" id="{EAB56289-AEB0-4A51-BC4A-048687FDF776}"/>
              </a:ext>
            </a:extLst>
          </p:cNvPr>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dirty="0">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B7B807CD-E4A0-49F2-B017-BD4A2AC853AE}"/>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D9DC0DEC-B183-4437-89CC-F87E61117DC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67</a:t>
            </a:fld>
            <a:endParaRPr lang="en-US" dirty="0"/>
          </a:p>
        </p:txBody>
      </p:sp>
    </p:spTree>
    <p:extLst>
      <p:ext uri="{BB962C8B-B14F-4D97-AF65-F5344CB8AC3E}">
        <p14:creationId xmlns:p14="http://schemas.microsoft.com/office/powerpoint/2010/main" val="619433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7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14" name="Google Shape;2714;p7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5" name="Google Shape;2715;p7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6" name="Google Shape;2716;p7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7" name="Google Shape;2717;p7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8" name="Google Shape;2718;p7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9" name="Google Shape;2719;p7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0" name="Google Shape;2720;p7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1" name="Google Shape;2721;p7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2" name="Google Shape;2722;p7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3" name="Google Shape;2723;p7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4" name="Google Shape;2724;p7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5" name="Google Shape;2725;p7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6" name="Google Shape;2726;p7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7" name="Google Shape;2727;p7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28" name="Google Shape;2728;p7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729" name="Google Shape;2729;p7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30" name="Google Shape;2730;p7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31" name="Google Shape;2731;p7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32" name="Google Shape;2732;p7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3" name="Google Shape;2733;p7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4" name="Google Shape;2734;p7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5" name="Google Shape;2735;p7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6" name="Google Shape;2736;p7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7" name="Google Shape;2737;p7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8" name="Google Shape;2738;p7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9" name="Google Shape;2739;p7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0" name="Google Shape;2740;p7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1" name="Google Shape;2741;p7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2" name="Google Shape;2742;p7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3" name="Google Shape;2743;p7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4" name="Google Shape;2744;p7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5" name="Google Shape;2745;p7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46" name="Google Shape;2746;p7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47" name="Google Shape;2747;p70"/>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48" name="Google Shape;2748;p7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9" name="Google Shape;2749;p7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0" name="Google Shape;2750;p7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1" name="Google Shape;2751;p7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2" name="Google Shape;2752;p7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3" name="Google Shape;2753;p7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4" name="Google Shape;2754;p7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5" name="Google Shape;2755;p7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6" name="Google Shape;2756;p7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7" name="Google Shape;2757;p7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8" name="Google Shape;2758;p7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9" name="Google Shape;2759;p7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0" name="Google Shape;2760;p7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1" name="Google Shape;2761;p7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62" name="Google Shape;2762;p7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63" name="Google Shape;2763;p7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4" name="Google Shape;2764;p7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5" name="Google Shape;2765;p7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6" name="Google Shape;2766;p7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7" name="Google Shape;2767;p7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8" name="Google Shape;2768;p7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9" name="Google Shape;2769;p7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0" name="Google Shape;2770;p7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1" name="Google Shape;2771;p7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2" name="Google Shape;2772;p7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3" name="Google Shape;2773;p7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4" name="Google Shape;2774;p7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5" name="Google Shape;2775;p7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776" name="Google Shape;2776;p7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777" name="Google Shape;2777;p7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778" name="Google Shape;2778;p7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779" name="Google Shape;2779;p70"/>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780" name="Google Shape;2780;p7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81" name="Google Shape;2781;p70"/>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82" name="Google Shape;2782;p70"/>
          <p:cNvCxnSpPr>
            <a:stCxn id="2783" idx="3"/>
            <a:endCxn id="2781"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4" name="Google Shape;2784;p70"/>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85" name="Google Shape;2785;p70"/>
          <p:cNvCxnSpPr>
            <a:stCxn id="2783" idx="5"/>
            <a:endCxn id="2784"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6" name="Google Shape;2786;p70"/>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87" name="Google Shape;2787;p70"/>
          <p:cNvCxnSpPr>
            <a:stCxn id="2781" idx="3"/>
            <a:endCxn id="2788"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89" name="Google Shape;2789;p70"/>
          <p:cNvCxnSpPr>
            <a:stCxn id="2781" idx="5"/>
            <a:endCxn id="2786"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3" name="Google Shape;2783;p7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90" name="Google Shape;2790;p70"/>
          <p:cNvCxnSpPr>
            <a:stCxn id="2786" idx="3"/>
            <a:endCxn id="2791"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92" name="Google Shape;2792;p70"/>
          <p:cNvCxnSpPr>
            <a:stCxn id="2786" idx="5"/>
            <a:endCxn id="2793"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93" name="Google Shape;2793;p70"/>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91" name="Google Shape;2791;p7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88" name="Google Shape;2788;p7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94" name="Google Shape;2794;p7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95" name="Google Shape;2795;p7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96" name="Google Shape;2796;p70"/>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797" name="Google Shape;2797;p70"/>
          <p:cNvCxnSpPr>
            <a:stCxn id="2793" idx="4"/>
            <a:endCxn id="2796"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798" name="Google Shape;2798;p70"/>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799" name="Google Shape;2799;p7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800" name="Google Shape;2800;p70"/>
          <p:cNvCxnSpPr>
            <a:stCxn id="2727" idx="4"/>
            <a:endCxn id="2801"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801" name="Google Shape;2801;p7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02" name="Google Shape;2802;p70"/>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803" name="Google Shape;2803;p70"/>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804" name="Google Shape;2804;p70"/>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805" name="Google Shape;2805;p7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806" name="Google Shape;2806;p7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807" name="Google Shape;2807;p7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808" name="Google Shape;2808;p7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809" name="Google Shape;2809;p70"/>
          <p:cNvSpPr/>
          <p:nvPr/>
        </p:nvSpPr>
        <p:spPr>
          <a:xfrm>
            <a:off x="4266766"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810" name="Google Shape;2810;p70"/>
          <p:cNvCxnSpPr>
            <a:stCxn id="2745" idx="4"/>
            <a:endCxn id="2809" idx="0"/>
          </p:cNvCxnSpPr>
          <p:nvPr/>
        </p:nvCxnSpPr>
        <p:spPr>
          <a:xfrm flipH="1">
            <a:off x="4388379" y="2374530"/>
            <a:ext cx="110700" cy="888075"/>
          </a:xfrm>
          <a:prstGeom prst="straightConnector1">
            <a:avLst/>
          </a:prstGeom>
          <a:noFill/>
          <a:ln w="9525" cap="flat" cmpd="sng">
            <a:solidFill>
              <a:schemeClr val="dk1"/>
            </a:solidFill>
            <a:prstDash val="solid"/>
            <a:round/>
            <a:headEnd type="none" w="sm" len="sm"/>
            <a:tailEnd type="none" w="sm" len="sm"/>
          </a:ln>
        </p:spPr>
      </p:cxnSp>
      <p:sp>
        <p:nvSpPr>
          <p:cNvPr id="2811" name="Google Shape;2811;p70"/>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812" name="Google Shape;2812;p7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813" name="Google Shape;2813;p70"/>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975CAE9-30E3-419A-8C52-31AAFC500E67}"/>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E758B9-FEE9-46EB-8583-3741703CD467}"/>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8E545093-C69D-4BF6-9F94-F32729755311}"/>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667F0616-725B-4EB8-8FAE-8656DAFE07D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68</a:t>
            </a:fld>
            <a:endParaRPr lang="en-US" dirty="0"/>
          </a:p>
        </p:txBody>
      </p:sp>
    </p:spTree>
    <p:extLst>
      <p:ext uri="{BB962C8B-B14F-4D97-AF65-F5344CB8AC3E}">
        <p14:creationId xmlns:p14="http://schemas.microsoft.com/office/powerpoint/2010/main" val="854403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2819" name="Google Shape;2819;p7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20" name="Google Shape;2820;p7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1" name="Google Shape;2821;p7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2" name="Google Shape;2822;p7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3" name="Google Shape;2823;p7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4" name="Google Shape;2824;p7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5" name="Google Shape;2825;p7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6" name="Google Shape;2826;p7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7" name="Google Shape;2827;p7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8" name="Google Shape;2828;p7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9" name="Google Shape;2829;p7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0" name="Google Shape;2830;p7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1" name="Google Shape;2831;p7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2" name="Google Shape;2832;p7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3" name="Google Shape;2833;p7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34" name="Google Shape;2834;p7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835" name="Google Shape;2835;p7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36" name="Google Shape;2836;p7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37" name="Google Shape;2837;p7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38" name="Google Shape;2838;p7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9" name="Google Shape;2839;p7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0" name="Google Shape;2840;p7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1" name="Google Shape;2841;p7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2" name="Google Shape;2842;p7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3" name="Google Shape;2843;p7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4" name="Google Shape;2844;p7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5" name="Google Shape;2845;p7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6" name="Google Shape;2846;p7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7" name="Google Shape;2847;p7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8" name="Google Shape;2848;p7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9" name="Google Shape;2849;p7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0" name="Google Shape;2850;p7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1" name="Google Shape;2851;p7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852" name="Google Shape;2852;p7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53" name="Google Shape;2853;p71"/>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54" name="Google Shape;2854;p7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5" name="Google Shape;2855;p7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6" name="Google Shape;2856;p7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7" name="Google Shape;2857;p7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8" name="Google Shape;2858;p7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9" name="Google Shape;2859;p7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0" name="Google Shape;2860;p7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1" name="Google Shape;2861;p7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2" name="Google Shape;2862;p7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3" name="Google Shape;2863;p7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4" name="Google Shape;2864;p7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5" name="Google Shape;2865;p7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6" name="Google Shape;2866;p7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7" name="Google Shape;2867;p7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68" name="Google Shape;2868;p7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69" name="Google Shape;2869;p7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0" name="Google Shape;2870;p7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1" name="Google Shape;2871;p7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2" name="Google Shape;2872;p7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3" name="Google Shape;2873;p7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4" name="Google Shape;2874;p7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5" name="Google Shape;2875;p7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6" name="Google Shape;2876;p7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7" name="Google Shape;2877;p7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8" name="Google Shape;2878;p7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9" name="Google Shape;2879;p7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80" name="Google Shape;2880;p7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81" name="Google Shape;2881;p7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882" name="Google Shape;2882;p7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883" name="Google Shape;2883;p7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884" name="Google Shape;2884;p7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885" name="Google Shape;2885;p7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886" name="Google Shape;2886;p7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87" name="Google Shape;2887;p71"/>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88" name="Google Shape;2888;p71"/>
          <p:cNvCxnSpPr>
            <a:stCxn id="2889" idx="3"/>
            <a:endCxn id="288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0" name="Google Shape;2890;p71"/>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91" name="Google Shape;2891;p71"/>
          <p:cNvCxnSpPr>
            <a:stCxn id="2889" idx="5"/>
            <a:endCxn id="289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2" name="Google Shape;2892;p71"/>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93" name="Google Shape;2893;p71"/>
          <p:cNvCxnSpPr>
            <a:stCxn id="2887" idx="3"/>
            <a:endCxn id="289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5" name="Google Shape;2895;p71"/>
          <p:cNvCxnSpPr>
            <a:stCxn id="2887" idx="5"/>
            <a:endCxn id="289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89" name="Google Shape;2889;p7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96" name="Google Shape;2896;p71"/>
          <p:cNvCxnSpPr>
            <a:stCxn id="2892" idx="3"/>
            <a:endCxn id="289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8" name="Google Shape;2898;p71"/>
          <p:cNvCxnSpPr>
            <a:stCxn id="2892" idx="5"/>
            <a:endCxn id="289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9" name="Google Shape;2899;p71"/>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897" name="Google Shape;2897;p7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894" name="Google Shape;2894;p7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900" name="Google Shape;2900;p7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901" name="Google Shape;2901;p7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02" name="Google Shape;2902;p7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903" name="Google Shape;2903;p71"/>
          <p:cNvCxnSpPr>
            <a:stCxn id="2899" idx="4"/>
            <a:endCxn id="290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904" name="Google Shape;2904;p71"/>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905" name="Google Shape;2905;p7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906" name="Google Shape;2906;p71"/>
          <p:cNvCxnSpPr>
            <a:stCxn id="2833" idx="4"/>
            <a:endCxn id="290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907" name="Google Shape;2907;p7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08" name="Google Shape;2908;p7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909" name="Google Shape;2909;p71"/>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910" name="Google Shape;2910;p71"/>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911" name="Google Shape;2911;p7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912" name="Google Shape;2912;p7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913" name="Google Shape;2913;p7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914" name="Google Shape;2914;p7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915" name="Google Shape;2915;p71"/>
          <p:cNvSpPr/>
          <p:nvPr/>
        </p:nvSpPr>
        <p:spPr>
          <a:xfrm>
            <a:off x="4266766"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916" name="Google Shape;2916;p71"/>
          <p:cNvCxnSpPr>
            <a:stCxn id="2851" idx="4"/>
            <a:endCxn id="2915" idx="0"/>
          </p:cNvCxnSpPr>
          <p:nvPr/>
        </p:nvCxnSpPr>
        <p:spPr>
          <a:xfrm flipH="1">
            <a:off x="4388379" y="2374530"/>
            <a:ext cx="110700" cy="888075"/>
          </a:xfrm>
          <a:prstGeom prst="straightConnector1">
            <a:avLst/>
          </a:prstGeom>
          <a:noFill/>
          <a:ln w="9525" cap="flat" cmpd="sng">
            <a:solidFill>
              <a:schemeClr val="dk1"/>
            </a:solidFill>
            <a:prstDash val="solid"/>
            <a:round/>
            <a:headEnd type="none" w="sm" len="sm"/>
            <a:tailEnd type="none" w="sm" len="sm"/>
          </a:ln>
        </p:spPr>
      </p:cxnSp>
      <p:sp>
        <p:nvSpPr>
          <p:cNvPr id="2917" name="Google Shape;2917;p71"/>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918" name="Google Shape;2918;p7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919" name="Google Shape;2919;p71"/>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58D4DF80-B885-467D-8276-BF662115C5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693E264-A7B9-4F61-9743-13C69063E863}"/>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DB334CC5-359B-453B-A2B2-70ECCD4B16E1}"/>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A7EAA601-1B7F-41B9-8277-5F812455D36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69</a:t>
            </a:fld>
            <a:endParaRPr lang="en-US" dirty="0"/>
          </a:p>
        </p:txBody>
      </p:sp>
    </p:spTree>
    <p:extLst>
      <p:ext uri="{BB962C8B-B14F-4D97-AF65-F5344CB8AC3E}">
        <p14:creationId xmlns:p14="http://schemas.microsoft.com/office/powerpoint/2010/main" val="3639977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49" y="3229370"/>
            <a:ext cx="2143125" cy="120015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233" y="4209487"/>
            <a:ext cx="2071688" cy="124301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237" y="2061634"/>
            <a:ext cx="1974281" cy="138633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28" y="4268627"/>
            <a:ext cx="2143125" cy="1200151"/>
          </a:xfrm>
          <a:prstGeom prst="rect">
            <a:avLst/>
          </a:prstGeom>
        </p:spPr>
      </p:pic>
      <p:pic>
        <p:nvPicPr>
          <p:cNvPr id="18" name="Google Shape;104;p16"/>
          <p:cNvPicPr preferRelativeResize="0"/>
          <p:nvPr/>
        </p:nvPicPr>
        <p:blipFill>
          <a:blip r:embed="rId6">
            <a:alphaModFix/>
          </a:blip>
          <a:stretch>
            <a:fillRect/>
          </a:stretch>
        </p:blipFill>
        <p:spPr>
          <a:xfrm>
            <a:off x="771291" y="2117650"/>
            <a:ext cx="2292792" cy="1330316"/>
          </a:xfrm>
          <a:prstGeom prst="rect">
            <a:avLst/>
          </a:prstGeom>
          <a:noFill/>
          <a:ln>
            <a:noFill/>
          </a:ln>
        </p:spPr>
      </p:pic>
      <p:sp>
        <p:nvSpPr>
          <p:cNvPr id="20" name="Content Placeholder 2"/>
          <p:cNvSpPr txBox="1">
            <a:spLocks/>
          </p:cNvSpPr>
          <p:nvPr/>
        </p:nvSpPr>
        <p:spPr>
          <a:xfrm>
            <a:off x="1007811" y="3532961"/>
            <a:ext cx="2508505"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latin typeface="Times New Roman" panose="02020603050405020304" pitchFamily="18" charset="0"/>
                <a:cs typeface="Times New Roman" panose="02020603050405020304" pitchFamily="18" charset="0"/>
              </a:rPr>
              <a:t>≈</a:t>
            </a:r>
            <a:r>
              <a:rPr lang="en-CA" sz="1800" dirty="0"/>
              <a:t> 500 ZB per year</a:t>
            </a:r>
          </a:p>
        </p:txBody>
      </p:sp>
      <p:sp>
        <p:nvSpPr>
          <p:cNvPr id="24" name="Content Placeholder 2"/>
          <p:cNvSpPr txBox="1">
            <a:spLocks/>
          </p:cNvSpPr>
          <p:nvPr/>
        </p:nvSpPr>
        <p:spPr>
          <a:xfrm>
            <a:off x="4114399" y="5575408"/>
            <a:ext cx="2473780"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t>&gt; 500 TB per day</a:t>
            </a:r>
          </a:p>
        </p:txBody>
      </p:sp>
      <p:sp>
        <p:nvSpPr>
          <p:cNvPr id="25" name="Content Placeholder 2"/>
          <p:cNvSpPr txBox="1">
            <a:spLocks/>
          </p:cNvSpPr>
          <p:nvPr/>
        </p:nvSpPr>
        <p:spPr>
          <a:xfrm>
            <a:off x="7424738" y="5468777"/>
            <a:ext cx="2603683"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351" dirty="0"/>
              <a:t>1 PB = 1 thousand TB</a:t>
            </a:r>
          </a:p>
          <a:p>
            <a:pPr marL="0" indent="0">
              <a:buNone/>
            </a:pPr>
            <a:r>
              <a:rPr lang="en-CA" sz="1351" dirty="0"/>
              <a:t>1 ZB =  1 billion TB</a:t>
            </a:r>
          </a:p>
          <a:p>
            <a:pPr marL="0" indent="0">
              <a:buNone/>
            </a:pPr>
            <a:endParaRPr lang="en-CA" sz="1800" dirty="0"/>
          </a:p>
        </p:txBody>
      </p:sp>
      <p:sp>
        <p:nvSpPr>
          <p:cNvPr id="27" name="Content Placeholder 2"/>
          <p:cNvSpPr txBox="1">
            <a:spLocks/>
          </p:cNvSpPr>
          <p:nvPr/>
        </p:nvSpPr>
        <p:spPr>
          <a:xfrm>
            <a:off x="996515" y="5574470"/>
            <a:ext cx="2473780"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t>&gt; 5 TB per day</a:t>
            </a:r>
          </a:p>
        </p:txBody>
      </p:sp>
      <p:sp>
        <p:nvSpPr>
          <p:cNvPr id="28" name="Content Placeholder 2"/>
          <p:cNvSpPr txBox="1">
            <a:spLocks/>
          </p:cNvSpPr>
          <p:nvPr/>
        </p:nvSpPr>
        <p:spPr>
          <a:xfrm>
            <a:off x="6775625" y="4509804"/>
            <a:ext cx="1647800"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latin typeface="Times New Roman" panose="02020603050405020304" pitchFamily="18" charset="0"/>
                <a:cs typeface="Times New Roman" panose="02020603050405020304" pitchFamily="18" charset="0"/>
              </a:rPr>
              <a:t>&gt;</a:t>
            </a:r>
            <a:r>
              <a:rPr lang="en-CA" sz="1800" dirty="0"/>
              <a:t> 40 PB per day</a:t>
            </a:r>
          </a:p>
        </p:txBody>
      </p:sp>
      <p:sp>
        <p:nvSpPr>
          <p:cNvPr id="29" name="Content Placeholder 2"/>
          <p:cNvSpPr txBox="1">
            <a:spLocks/>
          </p:cNvSpPr>
          <p:nvPr/>
        </p:nvSpPr>
        <p:spPr>
          <a:xfrm>
            <a:off x="4520414" y="3659506"/>
            <a:ext cx="1152475"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latin typeface="Times New Roman" panose="02020603050405020304" pitchFamily="18" charset="0"/>
                <a:cs typeface="Times New Roman" panose="02020603050405020304" pitchFamily="18" charset="0"/>
              </a:rPr>
              <a:t>≈</a:t>
            </a:r>
            <a:r>
              <a:rPr lang="en-CA" sz="1800" dirty="0"/>
              <a:t> 130 TB</a:t>
            </a:r>
          </a:p>
        </p:txBody>
      </p:sp>
      <p:sp>
        <p:nvSpPr>
          <p:cNvPr id="19" name="Title 1"/>
          <p:cNvSpPr txBox="1">
            <a:spLocks/>
          </p:cNvSpPr>
          <p:nvPr/>
        </p:nvSpPr>
        <p:spPr>
          <a:xfrm>
            <a:off x="250467" y="1190035"/>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High-d collections are massive</a:t>
            </a:r>
          </a:p>
        </p:txBody>
      </p:sp>
      <p:sp>
        <p:nvSpPr>
          <p:cNvPr id="5" name="Espace réservé du pied de page 4">
            <a:extLst>
              <a:ext uri="{FF2B5EF4-FFF2-40B4-BE49-F238E27FC236}">
                <a16:creationId xmlns:a16="http://schemas.microsoft.com/office/drawing/2014/main" id="{AA569236-2624-4C8E-A9F2-4444FE5FF56D}"/>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78F82D8A-B9CA-47EA-B09A-F3F151C41E0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a:t>
            </a:fld>
            <a:endParaRPr lang="en-US" dirty="0"/>
          </a:p>
        </p:txBody>
      </p:sp>
    </p:spTree>
    <p:extLst>
      <p:ext uri="{BB962C8B-B14F-4D97-AF65-F5344CB8AC3E}">
        <p14:creationId xmlns:p14="http://schemas.microsoft.com/office/powerpoint/2010/main" val="5671258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sp>
        <p:nvSpPr>
          <p:cNvPr id="2925" name="Google Shape;2925;p7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26" name="Google Shape;2926;p7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27" name="Google Shape;2927;p7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28" name="Google Shape;2928;p7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29" name="Google Shape;2929;p7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0" name="Google Shape;2930;p7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1" name="Google Shape;2931;p7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2" name="Google Shape;2932;p7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3" name="Google Shape;2933;p7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4" name="Google Shape;2934;p7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5" name="Google Shape;2935;p7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6" name="Google Shape;2936;p7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7" name="Google Shape;2937;p7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8" name="Google Shape;2938;p7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9" name="Google Shape;2939;p7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40" name="Google Shape;2940;p7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941" name="Google Shape;2941;p7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42" name="Google Shape;2942;p7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43" name="Google Shape;2943;p7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44" name="Google Shape;2944;p7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5" name="Google Shape;2945;p7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6" name="Google Shape;2946;p7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7" name="Google Shape;2947;p7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8" name="Google Shape;2948;p7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9" name="Google Shape;2949;p7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0" name="Google Shape;2950;p7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1" name="Google Shape;2951;p7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2" name="Google Shape;2952;p7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3" name="Google Shape;2953;p7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4" name="Google Shape;2954;p7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5" name="Google Shape;2955;p7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6" name="Google Shape;2956;p7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7" name="Google Shape;2957;p7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958" name="Google Shape;2958;p7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59" name="Google Shape;2959;p72"/>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60" name="Google Shape;2960;p7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1" name="Google Shape;2961;p7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2" name="Google Shape;2962;p7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3" name="Google Shape;2963;p7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4" name="Google Shape;2964;p7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5" name="Google Shape;2965;p7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6" name="Google Shape;2966;p7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7" name="Google Shape;2967;p7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8" name="Google Shape;2968;p7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9" name="Google Shape;2969;p7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0" name="Google Shape;2970;p7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1" name="Google Shape;2971;p7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2" name="Google Shape;2972;p7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3" name="Google Shape;2973;p7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74" name="Google Shape;2974;p7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75" name="Google Shape;2975;p7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6" name="Google Shape;2976;p7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7" name="Google Shape;2977;p7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8" name="Google Shape;2978;p7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9" name="Google Shape;2979;p7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0" name="Google Shape;2980;p7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1" name="Google Shape;2981;p7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2" name="Google Shape;2982;p7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3" name="Google Shape;2983;p7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4" name="Google Shape;2984;p7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5" name="Google Shape;2985;p7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6" name="Google Shape;2986;p7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7" name="Google Shape;2987;p7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988" name="Google Shape;2988;p7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989" name="Google Shape;2989;p7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990" name="Google Shape;2990;p7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991" name="Google Shape;2991;p7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992" name="Google Shape;2992;p7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93" name="Google Shape;2993;p72"/>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94" name="Google Shape;2994;p72"/>
          <p:cNvCxnSpPr>
            <a:stCxn id="2995" idx="3"/>
            <a:endCxn id="299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6" name="Google Shape;2996;p72"/>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97" name="Google Shape;2997;p72"/>
          <p:cNvCxnSpPr>
            <a:stCxn id="2995" idx="5"/>
            <a:endCxn id="2996"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8" name="Google Shape;2998;p72"/>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99" name="Google Shape;2999;p72"/>
          <p:cNvCxnSpPr>
            <a:stCxn id="2993" idx="3"/>
            <a:endCxn id="3000"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1" name="Google Shape;3001;p72"/>
          <p:cNvCxnSpPr>
            <a:stCxn id="2993" idx="5"/>
            <a:endCxn id="2998"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5" name="Google Shape;2995;p7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002" name="Google Shape;3002;p72"/>
          <p:cNvCxnSpPr>
            <a:stCxn id="2998" idx="3"/>
            <a:endCxn id="3003"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4" name="Google Shape;3004;p72"/>
          <p:cNvCxnSpPr>
            <a:stCxn id="2998" idx="5"/>
            <a:endCxn id="3005"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005" name="Google Shape;3005;p72"/>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3" name="Google Shape;3003;p7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0" name="Google Shape;3000;p7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6" name="Google Shape;3006;p7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7" name="Google Shape;3007;p7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08" name="Google Shape;3008;p7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09" name="Google Shape;3009;p72"/>
          <p:cNvCxnSpPr>
            <a:stCxn id="3005" idx="4"/>
            <a:endCxn id="3008"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3010" name="Google Shape;3010;p72"/>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3011" name="Google Shape;3011;p7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3012" name="Google Shape;3012;p72"/>
          <p:cNvCxnSpPr>
            <a:stCxn id="2939" idx="4"/>
            <a:endCxn id="301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013" name="Google Shape;3013;p7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14" name="Google Shape;3014;p7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015" name="Google Shape;3015;p72"/>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016" name="Google Shape;3016;p72"/>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017" name="Google Shape;3017;p7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018" name="Google Shape;3018;p7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019" name="Google Shape;3019;p7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020" name="Google Shape;3020;p7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021" name="Google Shape;3021;p72"/>
          <p:cNvSpPr/>
          <p:nvPr/>
        </p:nvSpPr>
        <p:spPr>
          <a:xfrm>
            <a:off x="4266766"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22" name="Google Shape;3022;p72"/>
          <p:cNvCxnSpPr>
            <a:stCxn id="2957" idx="4"/>
            <a:endCxn id="3021" idx="0"/>
          </p:cNvCxnSpPr>
          <p:nvPr/>
        </p:nvCxnSpPr>
        <p:spPr>
          <a:xfrm flipH="1">
            <a:off x="4388379" y="2374530"/>
            <a:ext cx="110700" cy="888075"/>
          </a:xfrm>
          <a:prstGeom prst="straightConnector1">
            <a:avLst/>
          </a:prstGeom>
          <a:noFill/>
          <a:ln w="9525" cap="flat" cmpd="sng">
            <a:solidFill>
              <a:schemeClr val="dk1"/>
            </a:solidFill>
            <a:prstDash val="solid"/>
            <a:round/>
            <a:headEnd type="none" w="sm" len="sm"/>
            <a:tailEnd type="none" w="sm" len="sm"/>
          </a:ln>
        </p:spPr>
      </p:cxnSp>
      <p:sp>
        <p:nvSpPr>
          <p:cNvPr id="3023" name="Google Shape;3023;p7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24" name="Google Shape;3024;p72"/>
          <p:cNvCxnSpPr>
            <a:endCxn id="3023" idx="0"/>
          </p:cNvCxnSpPr>
          <p:nvPr/>
        </p:nvCxnSpPr>
        <p:spPr>
          <a:xfrm>
            <a:off x="4399051" y="3322566"/>
            <a:ext cx="61200" cy="1021051"/>
          </a:xfrm>
          <a:prstGeom prst="straightConnector1">
            <a:avLst/>
          </a:prstGeom>
          <a:noFill/>
          <a:ln w="9525" cap="flat" cmpd="sng">
            <a:solidFill>
              <a:schemeClr val="dk1"/>
            </a:solidFill>
            <a:prstDash val="solid"/>
            <a:round/>
            <a:headEnd type="none" w="sm" len="sm"/>
            <a:tailEnd type="none" w="sm" len="sm"/>
          </a:ln>
        </p:spPr>
      </p:cxnSp>
      <p:sp>
        <p:nvSpPr>
          <p:cNvPr id="3025" name="Google Shape;3025;p72"/>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026" name="Google Shape;3026;p7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027" name="Google Shape;3027;p72"/>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68F81F5-7198-4DE4-907A-E1E634B47E7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C25F312-C0FA-49C4-B620-6D17673C85B0}"/>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B0D1899F-6647-4150-9D59-F347FB779771}"/>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809F1F3-4038-425E-8835-6894DD823BE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70</a:t>
            </a:fld>
            <a:endParaRPr lang="en-US" dirty="0"/>
          </a:p>
        </p:txBody>
      </p:sp>
    </p:spTree>
    <p:extLst>
      <p:ext uri="{BB962C8B-B14F-4D97-AF65-F5344CB8AC3E}">
        <p14:creationId xmlns:p14="http://schemas.microsoft.com/office/powerpoint/2010/main" val="3813199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7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33" name="Google Shape;3033;p7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4" name="Google Shape;3034;p7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5" name="Google Shape;3035;p7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6" name="Google Shape;3036;p7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7" name="Google Shape;3037;p7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8" name="Google Shape;3038;p7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9" name="Google Shape;3039;p7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0" name="Google Shape;3040;p7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1" name="Google Shape;3041;p7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2" name="Google Shape;3042;p7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3" name="Google Shape;3043;p7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4" name="Google Shape;3044;p7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5" name="Google Shape;3045;p7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6" name="Google Shape;3046;p7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047" name="Google Shape;3047;p7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048" name="Google Shape;3048;p7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49" name="Google Shape;3049;p7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50" name="Google Shape;3050;p7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51" name="Google Shape;3051;p7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2" name="Google Shape;3052;p7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3" name="Google Shape;3053;p7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4" name="Google Shape;3054;p7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5" name="Google Shape;3055;p7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6" name="Google Shape;3056;p7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7" name="Google Shape;3057;p7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8" name="Google Shape;3058;p7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9" name="Google Shape;3059;p7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0" name="Google Shape;3060;p7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1" name="Google Shape;3061;p7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2" name="Google Shape;3062;p7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3" name="Google Shape;3063;p7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4" name="Google Shape;3064;p7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65" name="Google Shape;3065;p7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66" name="Google Shape;3066;p73"/>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67" name="Google Shape;3067;p7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8" name="Google Shape;3068;p7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9" name="Google Shape;3069;p7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0" name="Google Shape;3070;p7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1" name="Google Shape;3071;p7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2" name="Google Shape;3072;p7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3" name="Google Shape;3073;p7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4" name="Google Shape;3074;p7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5" name="Google Shape;3075;p7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6" name="Google Shape;3076;p7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7" name="Google Shape;3077;p7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8" name="Google Shape;3078;p7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9" name="Google Shape;3079;p7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0" name="Google Shape;3080;p7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81" name="Google Shape;3081;p7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82" name="Google Shape;3082;p7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3" name="Google Shape;3083;p7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4" name="Google Shape;3084;p7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5" name="Google Shape;3085;p7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6" name="Google Shape;3086;p7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7" name="Google Shape;3087;p7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8" name="Google Shape;3088;p7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9" name="Google Shape;3089;p7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0" name="Google Shape;3090;p7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1" name="Google Shape;3091;p7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2" name="Google Shape;3092;p7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3" name="Google Shape;3093;p7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4" name="Google Shape;3094;p7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95" name="Google Shape;3095;p7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096" name="Google Shape;3096;p7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097" name="Google Shape;3097;p7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098" name="Google Shape;3098;p7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099" name="Google Shape;3099;p7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00" name="Google Shape;3100;p73"/>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1" name="Google Shape;3101;p73"/>
          <p:cNvCxnSpPr>
            <a:stCxn id="3102" idx="3"/>
            <a:endCxn id="310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3" name="Google Shape;3103;p7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4" name="Google Shape;3104;p73"/>
          <p:cNvCxnSpPr>
            <a:stCxn id="3102" idx="5"/>
            <a:endCxn id="3103"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5" name="Google Shape;3105;p73"/>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6" name="Google Shape;3106;p73"/>
          <p:cNvCxnSpPr>
            <a:stCxn id="3100" idx="3"/>
            <a:endCxn id="3107"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08" name="Google Shape;3108;p73"/>
          <p:cNvCxnSpPr>
            <a:stCxn id="3100" idx="5"/>
            <a:endCxn id="3105"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2" name="Google Shape;3102;p7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9" name="Google Shape;3109;p73"/>
          <p:cNvCxnSpPr>
            <a:stCxn id="3105" idx="3"/>
            <a:endCxn id="3110"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11" name="Google Shape;3111;p73"/>
          <p:cNvCxnSpPr>
            <a:stCxn id="3105" idx="5"/>
            <a:endCxn id="3112"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12" name="Google Shape;3112;p73"/>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10" name="Google Shape;3110;p7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07" name="Google Shape;3107;p7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13" name="Google Shape;3113;p7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14" name="Google Shape;3114;p7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15" name="Google Shape;3115;p7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116" name="Google Shape;3116;p73"/>
          <p:cNvCxnSpPr>
            <a:stCxn id="3112" idx="4"/>
            <a:endCxn id="3115"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3117" name="Google Shape;3117;p73"/>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3118" name="Google Shape;3118;p7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3119" name="Google Shape;3119;p73"/>
          <p:cNvCxnSpPr>
            <a:stCxn id="3046" idx="4"/>
            <a:endCxn id="3120"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120" name="Google Shape;3120;p7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21" name="Google Shape;3121;p7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122" name="Google Shape;3122;p73"/>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123" name="Google Shape;3123;p73"/>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124" name="Google Shape;3124;p7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125" name="Google Shape;3125;p7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126" name="Google Shape;3126;p7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127" name="Google Shape;3127;p7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128" name="Google Shape;3128;p73"/>
          <p:cNvSpPr/>
          <p:nvPr/>
        </p:nvSpPr>
        <p:spPr>
          <a:xfrm>
            <a:off x="5603903" y="429277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129" name="Google Shape;3129;p73"/>
          <p:cNvCxnSpPr/>
          <p:nvPr/>
        </p:nvCxnSpPr>
        <p:spPr>
          <a:xfrm>
            <a:off x="5217605" y="3322606"/>
            <a:ext cx="472701" cy="955551"/>
          </a:xfrm>
          <a:prstGeom prst="straightConnector1">
            <a:avLst/>
          </a:prstGeom>
          <a:noFill/>
          <a:ln w="9525" cap="flat" cmpd="sng">
            <a:solidFill>
              <a:schemeClr val="dk1"/>
            </a:solidFill>
            <a:prstDash val="solid"/>
            <a:round/>
            <a:headEnd type="none" w="sm" len="sm"/>
            <a:tailEnd type="none" w="sm" len="sm"/>
          </a:ln>
        </p:spPr>
      </p:cxnSp>
      <p:sp>
        <p:nvSpPr>
          <p:cNvPr id="3130" name="Google Shape;3130;p73"/>
          <p:cNvSpPr/>
          <p:nvPr/>
        </p:nvSpPr>
        <p:spPr>
          <a:xfrm>
            <a:off x="5039570"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131" name="Google Shape;3131;p73"/>
          <p:cNvCxnSpPr/>
          <p:nvPr/>
        </p:nvCxnSpPr>
        <p:spPr>
          <a:xfrm>
            <a:off x="4537687" y="2363633"/>
            <a:ext cx="674712" cy="873549"/>
          </a:xfrm>
          <a:prstGeom prst="straightConnector1">
            <a:avLst/>
          </a:prstGeom>
          <a:noFill/>
          <a:ln w="9525" cap="flat" cmpd="sng">
            <a:solidFill>
              <a:schemeClr val="dk1"/>
            </a:solidFill>
            <a:prstDash val="solid"/>
            <a:round/>
            <a:headEnd type="none" w="sm" len="sm"/>
            <a:tailEnd type="none" w="sm" len="sm"/>
          </a:ln>
        </p:spPr>
      </p:cxnSp>
      <p:sp>
        <p:nvSpPr>
          <p:cNvPr id="3132" name="Google Shape;3132;p73"/>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133" name="Google Shape;3133;p7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134" name="Google Shape;3134;p73"/>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n</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77269DD1-9600-451F-B07F-1B675909E7E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25D2551-11DE-4BD7-8AEF-4EE207C221A0}"/>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6C0C56D1-1EE7-4579-9E59-16E4C2FB754A}"/>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4E24B67B-42D8-412A-986F-3D0C56079B1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71</a:t>
            </a:fld>
            <a:endParaRPr lang="en-US" dirty="0"/>
          </a:p>
        </p:txBody>
      </p:sp>
    </p:spTree>
    <p:extLst>
      <p:ext uri="{BB962C8B-B14F-4D97-AF65-F5344CB8AC3E}">
        <p14:creationId xmlns:p14="http://schemas.microsoft.com/office/powerpoint/2010/main" val="539099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7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41" name="Google Shape;3141;p7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2" name="Google Shape;3142;p7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3" name="Google Shape;3143;p7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4" name="Google Shape;3144;p7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5" name="Google Shape;3145;p7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6" name="Google Shape;3146;p7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7" name="Google Shape;3147;p7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8" name="Google Shape;3148;p7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9" name="Google Shape;3149;p7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0" name="Google Shape;3150;p7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1" name="Google Shape;3151;p7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2" name="Google Shape;3152;p7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3" name="Google Shape;3153;p7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4" name="Google Shape;3154;p7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55" name="Google Shape;3155;p7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156" name="Google Shape;3156;p7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57" name="Google Shape;3157;p7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58" name="Google Shape;3158;p7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59" name="Google Shape;3159;p7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0" name="Google Shape;3160;p7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1" name="Google Shape;3161;p7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2" name="Google Shape;3162;p7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3" name="Google Shape;3163;p7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4" name="Google Shape;3164;p7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5" name="Google Shape;3165;p7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6" name="Google Shape;3166;p7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7" name="Google Shape;3167;p7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8" name="Google Shape;3168;p7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9" name="Google Shape;3169;p7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0" name="Google Shape;3170;p7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1" name="Google Shape;3171;p7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2" name="Google Shape;3172;p7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73" name="Google Shape;3173;p7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74" name="Google Shape;3174;p74"/>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75" name="Google Shape;3175;p7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6" name="Google Shape;3176;p7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7" name="Google Shape;3177;p7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8" name="Google Shape;3178;p7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9" name="Google Shape;3179;p7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0" name="Google Shape;3180;p7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1" name="Google Shape;3181;p7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2" name="Google Shape;3182;p7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3" name="Google Shape;3183;p7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4" name="Google Shape;3184;p7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5" name="Google Shape;3185;p7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6" name="Google Shape;3186;p7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7" name="Google Shape;3187;p7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8" name="Google Shape;3188;p7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89" name="Google Shape;3189;p7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90" name="Google Shape;3190;p7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1" name="Google Shape;3191;p7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2" name="Google Shape;3192;p7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3" name="Google Shape;3193;p7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4" name="Google Shape;3194;p7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5" name="Google Shape;3195;p7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6" name="Google Shape;3196;p7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7" name="Google Shape;3197;p7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8" name="Google Shape;3198;p7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9" name="Google Shape;3199;p7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00" name="Google Shape;3200;p7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01" name="Google Shape;3201;p7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02" name="Google Shape;3202;p7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203" name="Google Shape;3203;p7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204" name="Google Shape;3204;p7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205" name="Google Shape;3205;p7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206" name="Google Shape;3206;p7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207" name="Google Shape;3207;p7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08" name="Google Shape;3208;p74"/>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09" name="Google Shape;3209;p74"/>
          <p:cNvCxnSpPr>
            <a:stCxn id="3210" idx="3"/>
            <a:endCxn id="320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1" name="Google Shape;3211;p74"/>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12" name="Google Shape;3212;p74"/>
          <p:cNvCxnSpPr>
            <a:stCxn id="3210" idx="5"/>
            <a:endCxn id="3211"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3" name="Google Shape;3213;p74"/>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14" name="Google Shape;3214;p74"/>
          <p:cNvCxnSpPr>
            <a:stCxn id="3208" idx="3"/>
            <a:endCxn id="3215"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6" name="Google Shape;3216;p74"/>
          <p:cNvCxnSpPr>
            <a:stCxn id="3208" idx="5"/>
            <a:endCxn id="3213"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0" name="Google Shape;3210;p7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17" name="Google Shape;3217;p74"/>
          <p:cNvCxnSpPr>
            <a:stCxn id="3213" idx="3"/>
            <a:endCxn id="3218"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9" name="Google Shape;3219;p74"/>
          <p:cNvCxnSpPr>
            <a:stCxn id="3213" idx="5"/>
            <a:endCxn id="3220"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20" name="Google Shape;3220;p74"/>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18" name="Google Shape;3218;p7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15" name="Google Shape;3215;p7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21" name="Google Shape;3221;p7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22" name="Google Shape;3222;p7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23" name="Google Shape;3223;p7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224" name="Google Shape;3224;p74"/>
          <p:cNvCxnSpPr>
            <a:stCxn id="3220" idx="4"/>
            <a:endCxn id="3223"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3225" name="Google Shape;3225;p74"/>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3226" name="Google Shape;3226;p7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3227" name="Google Shape;3227;p74"/>
          <p:cNvCxnSpPr>
            <a:stCxn id="3154" idx="4"/>
            <a:endCxn id="322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228" name="Google Shape;3228;p7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29" name="Google Shape;3229;p7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230" name="Google Shape;3230;p74"/>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231" name="Google Shape;3231;p74"/>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232" name="Google Shape;3232;p7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233" name="Google Shape;3233;p7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234" name="Google Shape;3234;p7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235" name="Google Shape;3235;p7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236" name="Google Shape;3236;p7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237" name="Google Shape;3237;p74"/>
          <p:cNvCxnSpPr>
            <a:stCxn id="3172" idx="4"/>
            <a:endCxn id="3236" idx="0"/>
          </p:cNvCxnSpPr>
          <p:nvPr/>
        </p:nvCxnSpPr>
        <p:spPr>
          <a:xfrm flipH="1">
            <a:off x="4460157" y="2374531"/>
            <a:ext cx="38925" cy="1968975"/>
          </a:xfrm>
          <a:prstGeom prst="straightConnector1">
            <a:avLst/>
          </a:prstGeom>
          <a:noFill/>
          <a:ln w="9525" cap="flat" cmpd="sng">
            <a:solidFill>
              <a:schemeClr val="dk1"/>
            </a:solidFill>
            <a:prstDash val="solid"/>
            <a:round/>
            <a:headEnd type="none" w="sm" len="sm"/>
            <a:tailEnd type="none" w="sm" len="sm"/>
          </a:ln>
        </p:spPr>
      </p:cxnSp>
      <p:sp>
        <p:nvSpPr>
          <p:cNvPr id="3238" name="Google Shape;3238;p74"/>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239" name="Google Shape;3239;p7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 name="Titre 1">
            <a:extLst>
              <a:ext uri="{FF2B5EF4-FFF2-40B4-BE49-F238E27FC236}">
                <a16:creationId xmlns:a16="http://schemas.microsoft.com/office/drawing/2014/main" id="{CCF9FAC9-B3DF-493F-8942-ACD94700B03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BF534F6-FCB8-48CC-8935-FAEBC9F0C63C}"/>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F3FC9D3F-83F5-4F31-B971-1E6EF6437CA0}"/>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218F54AE-E0CB-4688-A11D-9FD95D4F600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72</a:t>
            </a:fld>
            <a:endParaRPr lang="en-US" dirty="0"/>
          </a:p>
        </p:txBody>
      </p:sp>
    </p:spTree>
    <p:extLst>
      <p:ext uri="{BB962C8B-B14F-4D97-AF65-F5344CB8AC3E}">
        <p14:creationId xmlns:p14="http://schemas.microsoft.com/office/powerpoint/2010/main" val="1796360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7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45" name="Google Shape;3245;p7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6" name="Google Shape;3246;p7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7" name="Google Shape;3247;p7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8" name="Google Shape;3248;p7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9" name="Google Shape;3249;p7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0" name="Google Shape;3250;p7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1" name="Google Shape;3251;p7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2" name="Google Shape;3252;p7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3" name="Google Shape;3253;p7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4" name="Google Shape;3254;p7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5" name="Google Shape;3255;p7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6" name="Google Shape;3256;p7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7" name="Google Shape;3257;p7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8" name="Google Shape;3258;p7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59" name="Google Shape;3259;p7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260" name="Google Shape;3260;p7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61" name="Google Shape;3261;p7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62" name="Google Shape;3262;p7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63" name="Google Shape;3263;p7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4" name="Google Shape;3264;p7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5" name="Google Shape;3265;p7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6" name="Google Shape;3266;p7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7" name="Google Shape;3267;p7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8" name="Google Shape;3268;p7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9" name="Google Shape;3269;p7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0" name="Google Shape;3270;p7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1" name="Google Shape;3271;p7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2" name="Google Shape;3272;p7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3" name="Google Shape;3273;p7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4" name="Google Shape;3274;p7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5" name="Google Shape;3275;p7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6" name="Google Shape;3276;p7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77" name="Google Shape;3277;p7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78" name="Google Shape;3278;p75"/>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79" name="Google Shape;3279;p7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0" name="Google Shape;3280;p7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1" name="Google Shape;3281;p7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2" name="Google Shape;3282;p7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3" name="Google Shape;3283;p7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4" name="Google Shape;3284;p7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5" name="Google Shape;3285;p7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6" name="Google Shape;3286;p7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7" name="Google Shape;3287;p7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8" name="Google Shape;3288;p7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9" name="Google Shape;3289;p7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0" name="Google Shape;3290;p7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1" name="Google Shape;3291;p7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2" name="Google Shape;3292;p7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93" name="Google Shape;3293;p7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94" name="Google Shape;3294;p7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5" name="Google Shape;3295;p7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6" name="Google Shape;3296;p7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7" name="Google Shape;3297;p7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8" name="Google Shape;3298;p7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9" name="Google Shape;3299;p7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0" name="Google Shape;3300;p7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1" name="Google Shape;3301;p7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2" name="Google Shape;3302;p7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3" name="Google Shape;3303;p7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4" name="Google Shape;3304;p7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5" name="Google Shape;3305;p7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6" name="Google Shape;3306;p7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307" name="Google Shape;3307;p7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308" name="Google Shape;3308;p7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309" name="Google Shape;3309;p7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310" name="Google Shape;3310;p7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311" name="Google Shape;3311;p7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312" name="Google Shape;3312;p7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13" name="Google Shape;3313;p7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14" name="Google Shape;3314;p7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315" name="Google Shape;3315;p75"/>
          <p:cNvCxnSpPr>
            <a:stCxn id="3258" idx="4"/>
            <a:endCxn id="3316"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316" name="Google Shape;3316;p7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17" name="Google Shape;3317;p7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318" name="Google Shape;3318;p7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319" name="Google Shape;3319;p7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320" name="Google Shape;3320;p7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321" name="Google Shape;3321;p7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322" name="Google Shape;3322;p75"/>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323" name="Google Shape;3323;p75"/>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324" name="Google Shape;3324;p7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325" name="Google Shape;3325;p75"/>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326" name="Google Shape;3326;p7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327" name="Google Shape;3327;p75"/>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328" name="Google Shape;3328;p75"/>
          <p:cNvCxnSpPr>
            <a:stCxn id="3329" idx="3"/>
            <a:endCxn id="332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0" name="Google Shape;3330;p75"/>
          <p:cNvCxnSpPr>
            <a:stCxn id="3329"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1" name="Google Shape;3331;p75"/>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332" name="Google Shape;3332;p75"/>
          <p:cNvCxnSpPr>
            <a:stCxn id="3327"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3" name="Google Shape;3333;p75"/>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29" name="Google Shape;3329;p7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334" name="Google Shape;3334;p75"/>
          <p:cNvCxnSpPr>
            <a:stCxn id="3331" idx="3"/>
            <a:endCxn id="3335"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6" name="Google Shape;3336;p75"/>
          <p:cNvCxnSpPr>
            <a:stCxn id="3331"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5" name="Google Shape;3335;p7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337" name="Google Shape;3337;p75"/>
          <p:cNvCxnSpPr>
            <a:stCxn id="3338" idx="3"/>
            <a:endCxn id="3339"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0" name="Google Shape;3340;p75"/>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8" name="Google Shape;3338;p75"/>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339" name="Google Shape;3339;p7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41" name="Google Shape;3341;p75"/>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342" name="Google Shape;3342;p75"/>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343" name="Google Shape;3343;p7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44" name="Google Shape;3344;p7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345" name="Google Shape;3345;p75"/>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6" name="Google Shape;3346;p75"/>
          <p:cNvCxnSpPr>
            <a:endCxn id="3347"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48" name="Google Shape;3348;p75"/>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47" name="Google Shape;3347;p75"/>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9166F536-384C-4E7B-891F-C730E587BEF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77726C1-E713-4542-9B78-10B70B232F86}"/>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5186C71D-3B2D-4369-B07B-8BF65F9AA379}"/>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1B91C9C5-EA63-4752-B765-85997F83C76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73</a:t>
            </a:fld>
            <a:endParaRPr lang="en-US" dirty="0"/>
          </a:p>
        </p:txBody>
      </p:sp>
    </p:spTree>
    <p:extLst>
      <p:ext uri="{BB962C8B-B14F-4D97-AF65-F5344CB8AC3E}">
        <p14:creationId xmlns:p14="http://schemas.microsoft.com/office/powerpoint/2010/main" val="2460505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352"/>
        <p:cNvGrpSpPr/>
        <p:nvPr/>
      </p:nvGrpSpPr>
      <p:grpSpPr>
        <a:xfrm>
          <a:off x="0" y="0"/>
          <a:ext cx="0" cy="0"/>
          <a:chOff x="0" y="0"/>
          <a:chExt cx="0" cy="0"/>
        </a:xfrm>
      </p:grpSpPr>
      <p:sp>
        <p:nvSpPr>
          <p:cNvPr id="3353" name="Google Shape;3353;p7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354" name="Google Shape;3354;p7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5" name="Google Shape;3355;p7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6" name="Google Shape;3356;p7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7" name="Google Shape;3357;p7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8" name="Google Shape;3358;p7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9" name="Google Shape;3359;p7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0" name="Google Shape;3360;p7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1" name="Google Shape;3361;p7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2" name="Google Shape;3362;p7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3" name="Google Shape;3363;p7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4" name="Google Shape;3364;p7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5" name="Google Shape;3365;p7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6" name="Google Shape;3366;p7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7" name="Google Shape;3367;p7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368" name="Google Shape;3368;p7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369" name="Google Shape;3369;p7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70" name="Google Shape;3370;p7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71" name="Google Shape;3371;p7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372" name="Google Shape;3372;p7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3" name="Google Shape;3373;p7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4" name="Google Shape;3374;p7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5" name="Google Shape;3375;p7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6" name="Google Shape;3376;p7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7" name="Google Shape;3377;p7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8" name="Google Shape;3378;p7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9" name="Google Shape;3379;p7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0" name="Google Shape;3380;p7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1" name="Google Shape;3381;p7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2" name="Google Shape;3382;p7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3" name="Google Shape;3383;p7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4" name="Google Shape;3384;p7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5" name="Google Shape;3385;p7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86" name="Google Shape;3386;p7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87" name="Google Shape;3387;p76"/>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388" name="Google Shape;3388;p7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9" name="Google Shape;3389;p7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0" name="Google Shape;3390;p7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1" name="Google Shape;3391;p7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2" name="Google Shape;3392;p7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3" name="Google Shape;3393;p7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4" name="Google Shape;3394;p7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5" name="Google Shape;3395;p7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6" name="Google Shape;3396;p7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7" name="Google Shape;3397;p7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8" name="Google Shape;3398;p7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9" name="Google Shape;3399;p7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0" name="Google Shape;3400;p7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1" name="Google Shape;3401;p7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02" name="Google Shape;3402;p7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03" name="Google Shape;3403;p7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4" name="Google Shape;3404;p7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5" name="Google Shape;3405;p7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6" name="Google Shape;3406;p7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7" name="Google Shape;3407;p7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8" name="Google Shape;3408;p7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9" name="Google Shape;3409;p7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0" name="Google Shape;3410;p7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1" name="Google Shape;3411;p7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2" name="Google Shape;3412;p7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3" name="Google Shape;3413;p7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4" name="Google Shape;3414;p7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5" name="Google Shape;3415;p7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416" name="Google Shape;3416;p7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417" name="Google Shape;3417;p7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418" name="Google Shape;3418;p7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419" name="Google Shape;3419;p7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420" name="Google Shape;3420;p7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421" name="Google Shape;3421;p7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22" name="Google Shape;3422;p7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23" name="Google Shape;3423;p7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424" name="Google Shape;3424;p76"/>
          <p:cNvCxnSpPr>
            <a:stCxn id="3367" idx="4"/>
            <a:endCxn id="342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425" name="Google Shape;3425;p7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26" name="Google Shape;3426;p7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427" name="Google Shape;3427;p7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428" name="Google Shape;3428;p7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429" name="Google Shape;3429;p7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430" name="Google Shape;3430;p7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431" name="Google Shape;3431;p76"/>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432" name="Google Shape;3432;p76"/>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433" name="Google Shape;3433;p7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434" name="Google Shape;3434;p76"/>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435" name="Google Shape;3435;p7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436" name="Google Shape;3436;p76"/>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437" name="Google Shape;3437;p76"/>
          <p:cNvCxnSpPr>
            <a:stCxn id="3438" idx="3"/>
            <a:endCxn id="343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39" name="Google Shape;3439;p76"/>
          <p:cNvCxnSpPr>
            <a:stCxn id="343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0" name="Google Shape;3440;p76"/>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441" name="Google Shape;3441;p76"/>
          <p:cNvCxnSpPr>
            <a:stCxn id="343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2" name="Google Shape;3442;p76"/>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38" name="Google Shape;3438;p7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443" name="Google Shape;3443;p76"/>
          <p:cNvCxnSpPr>
            <a:stCxn id="3440" idx="3"/>
            <a:endCxn id="344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5" name="Google Shape;3445;p76"/>
          <p:cNvCxnSpPr>
            <a:stCxn id="344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4" name="Google Shape;3444;p7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446" name="Google Shape;3446;p76"/>
          <p:cNvCxnSpPr>
            <a:stCxn id="3447" idx="3"/>
            <a:endCxn id="344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9" name="Google Shape;3449;p76"/>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7" name="Google Shape;3447;p76"/>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448" name="Google Shape;3448;p7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0" name="Google Shape;3450;p76"/>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451" name="Google Shape;3451;p76"/>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452" name="Google Shape;3452;p7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3" name="Google Shape;3453;p7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454" name="Google Shape;3454;p76"/>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55" name="Google Shape;3455;p76"/>
          <p:cNvCxnSpPr>
            <a:endCxn id="345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57" name="Google Shape;3457;p76"/>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6" name="Google Shape;3456;p76"/>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8" name="Google Shape;3458;p76"/>
          <p:cNvSpPr txBox="1"/>
          <p:nvPr/>
        </p:nvSpPr>
        <p:spPr>
          <a:xfrm>
            <a:off x="7229480"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093B783-96E0-486C-9218-AF8662334AA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C7B234D-BE9B-4A59-BC08-F74A239DF42D}"/>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5539F8F2-25BA-4A63-ACAF-55D283DB63AE}"/>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D40B21FA-80F9-4A3C-BF8A-35229196769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74</a:t>
            </a:fld>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7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64" name="Google Shape;3464;p7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5" name="Google Shape;3465;p7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6" name="Google Shape;3466;p7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7" name="Google Shape;3467;p7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8" name="Google Shape;3468;p7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9" name="Google Shape;3469;p7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0" name="Google Shape;3470;p7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1" name="Google Shape;3471;p7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2" name="Google Shape;3472;p7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3" name="Google Shape;3473;p7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4" name="Google Shape;3474;p7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5" name="Google Shape;3475;p7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6" name="Google Shape;3476;p7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7" name="Google Shape;3477;p7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478" name="Google Shape;3478;p7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479" name="Google Shape;3479;p7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80" name="Google Shape;3480;p7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81" name="Google Shape;3481;p7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82" name="Google Shape;3482;p7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3" name="Google Shape;3483;p7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4" name="Google Shape;3484;p7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5" name="Google Shape;3485;p7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6" name="Google Shape;3486;p7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7" name="Google Shape;3487;p7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8" name="Google Shape;3488;p7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9" name="Google Shape;3489;p7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0" name="Google Shape;3490;p7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1" name="Google Shape;3491;p7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2" name="Google Shape;3492;p7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3" name="Google Shape;3493;p7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4" name="Google Shape;3494;p7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5" name="Google Shape;3495;p7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96" name="Google Shape;3496;p7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97" name="Google Shape;3497;p7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98" name="Google Shape;3498;p7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9" name="Google Shape;3499;p7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0" name="Google Shape;3500;p7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1" name="Google Shape;3501;p7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2" name="Google Shape;3502;p7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3" name="Google Shape;3503;p7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4" name="Google Shape;3504;p7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5" name="Google Shape;3505;p7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6" name="Google Shape;3506;p7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7" name="Google Shape;3507;p7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8" name="Google Shape;3508;p7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9" name="Google Shape;3509;p7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0" name="Google Shape;3510;p7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1" name="Google Shape;3511;p7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12" name="Google Shape;3512;p7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513" name="Google Shape;3513;p7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4" name="Google Shape;3514;p7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5" name="Google Shape;3515;p7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6" name="Google Shape;3516;p7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7" name="Google Shape;3517;p7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8" name="Google Shape;3518;p7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9" name="Google Shape;3519;p7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0" name="Google Shape;3520;p7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1" name="Google Shape;3521;p7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2" name="Google Shape;3522;p7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3" name="Google Shape;3523;p7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4" name="Google Shape;3524;p7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5" name="Google Shape;3525;p7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526" name="Google Shape;3526;p7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527" name="Google Shape;3527;p7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528" name="Google Shape;3528;p7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529" name="Google Shape;3529;p77"/>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530" name="Google Shape;3530;p7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531" name="Google Shape;3531;p7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32" name="Google Shape;3532;p7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33" name="Google Shape;3533;p7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534" name="Google Shape;3534;p77"/>
          <p:cNvCxnSpPr>
            <a:stCxn id="3477" idx="4"/>
            <a:endCxn id="353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535" name="Google Shape;3535;p7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36" name="Google Shape;3536;p7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537" name="Google Shape;3537;p7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538" name="Google Shape;3538;p7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539" name="Google Shape;3539;p7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540" name="Google Shape;3540;p7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541" name="Google Shape;3541;p77"/>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542" name="Google Shape;3542;p77"/>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543" name="Google Shape;3543;p7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544" name="Google Shape;3544;p77"/>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545" name="Google Shape;3545;p7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546" name="Google Shape;3546;p77"/>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547" name="Google Shape;3547;p77"/>
          <p:cNvCxnSpPr>
            <a:stCxn id="3548" idx="3"/>
            <a:endCxn id="354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49" name="Google Shape;3549;p77"/>
          <p:cNvCxnSpPr>
            <a:stCxn id="354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0" name="Google Shape;3550;p77"/>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551" name="Google Shape;3551;p77"/>
          <p:cNvCxnSpPr>
            <a:stCxn id="354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2" name="Google Shape;3552;p77"/>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48" name="Google Shape;3548;p7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553" name="Google Shape;3553;p77"/>
          <p:cNvCxnSpPr>
            <a:stCxn id="3550" idx="3"/>
            <a:endCxn id="355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5" name="Google Shape;3555;p77"/>
          <p:cNvCxnSpPr>
            <a:stCxn id="355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4" name="Google Shape;3554;p7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556" name="Google Shape;3556;p77"/>
          <p:cNvCxnSpPr>
            <a:stCxn id="3557" idx="3"/>
            <a:endCxn id="355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9" name="Google Shape;3559;p77"/>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7" name="Google Shape;3557;p77"/>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558" name="Google Shape;3558;p7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0" name="Google Shape;3560;p77"/>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561" name="Google Shape;3561;p77"/>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562" name="Google Shape;3562;p7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3" name="Google Shape;3563;p7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564" name="Google Shape;3564;p77"/>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65" name="Google Shape;3565;p77"/>
          <p:cNvCxnSpPr>
            <a:endCxn id="356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67" name="Google Shape;3567;p77"/>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6" name="Google Shape;3566;p77"/>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8" name="Google Shape;3568;p77"/>
          <p:cNvSpPr txBox="1"/>
          <p:nvPr/>
        </p:nvSpPr>
        <p:spPr>
          <a:xfrm>
            <a:off x="7229480"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endParaRPr sz="1100" b="1">
              <a:solidFill>
                <a:srgbClr val="434343"/>
              </a:solidFill>
              <a:latin typeface="Arial"/>
              <a:ea typeface="Arial"/>
              <a:cs typeface="Arial"/>
              <a:sym typeface="Arial"/>
            </a:endParaRPr>
          </a:p>
        </p:txBody>
      </p:sp>
      <p:sp>
        <p:nvSpPr>
          <p:cNvPr id="3569" name="Google Shape;3569;p77"/>
          <p:cNvSpPr/>
          <p:nvPr/>
        </p:nvSpPr>
        <p:spPr>
          <a:xfrm>
            <a:off x="6739391" y="4247434"/>
            <a:ext cx="424687" cy="210031"/>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570" name="Google Shape;3570;p77"/>
          <p:cNvCxnSpPr/>
          <p:nvPr/>
        </p:nvCxnSpPr>
        <p:spPr>
          <a:xfrm flipH="1">
            <a:off x="6951735" y="3624836"/>
            <a:ext cx="153975" cy="622599"/>
          </a:xfrm>
          <a:prstGeom prst="straightConnector1">
            <a:avLst/>
          </a:prstGeom>
          <a:noFill/>
          <a:ln w="9525" cap="flat" cmpd="sng">
            <a:solidFill>
              <a:schemeClr val="dk2"/>
            </a:solidFill>
            <a:prstDash val="solid"/>
            <a:round/>
            <a:headEnd type="none" w="sm" len="sm"/>
            <a:tailEnd type="none" w="sm" len="sm"/>
          </a:ln>
        </p:spPr>
      </p:cxnSp>
      <p:cxnSp>
        <p:nvCxnSpPr>
          <p:cNvPr id="3571" name="Google Shape;3571;p77"/>
          <p:cNvCxnSpPr/>
          <p:nvPr/>
        </p:nvCxnSpPr>
        <p:spPr>
          <a:xfrm rot="5400000">
            <a:off x="6782838" y="2679967"/>
            <a:ext cx="1186425" cy="575551"/>
          </a:xfrm>
          <a:prstGeom prst="curvedConnector3">
            <a:avLst>
              <a:gd name="adj1" fmla="val 4999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3A2D1DC-69CD-4636-BB9E-6A4ACB2D5A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E87A1DA-1C31-43CD-94AD-E58A768BF5ED}"/>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137D3FE7-A8AE-40BA-8898-DC6BB677E814}"/>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FDC30F17-F666-4455-9CC2-5F737980B23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sp>
        <p:nvSpPr>
          <p:cNvPr id="3576" name="Google Shape;3576;p7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577" name="Google Shape;3577;p7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78" name="Google Shape;3578;p7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79" name="Google Shape;3579;p7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0" name="Google Shape;3580;p7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1" name="Google Shape;3581;p7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2" name="Google Shape;3582;p7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3" name="Google Shape;3583;p7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4" name="Google Shape;3584;p7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5" name="Google Shape;3585;p7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6" name="Google Shape;3586;p7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7" name="Google Shape;3587;p7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8" name="Google Shape;3588;p7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9" name="Google Shape;3589;p7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0" name="Google Shape;3590;p7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591" name="Google Shape;3591;p7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592" name="Google Shape;3592;p7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593" name="Google Shape;3593;p7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94" name="Google Shape;3594;p7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595" name="Google Shape;3595;p7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6" name="Google Shape;3596;p7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7" name="Google Shape;3597;p7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8" name="Google Shape;3598;p7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9" name="Google Shape;3599;p7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0" name="Google Shape;3600;p7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1" name="Google Shape;3601;p7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2" name="Google Shape;3602;p7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3" name="Google Shape;3603;p7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4" name="Google Shape;3604;p7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5" name="Google Shape;3605;p7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6" name="Google Shape;3606;p7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7" name="Google Shape;3607;p7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8" name="Google Shape;3608;p7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09" name="Google Shape;3609;p7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610" name="Google Shape;3610;p78"/>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611" name="Google Shape;3611;p7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2" name="Google Shape;3612;p7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3" name="Google Shape;3613;p7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4" name="Google Shape;3614;p7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5" name="Google Shape;3615;p7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6" name="Google Shape;3616;p7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7" name="Google Shape;3617;p7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8" name="Google Shape;3618;p7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9" name="Google Shape;3619;p7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0" name="Google Shape;3620;p7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1" name="Google Shape;3621;p7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2" name="Google Shape;3622;p7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3" name="Google Shape;3623;p7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4" name="Google Shape;3624;p7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25" name="Google Shape;3625;p78"/>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626" name="Google Shape;3626;p7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7" name="Google Shape;3627;p7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8" name="Google Shape;3628;p7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9" name="Google Shape;3629;p78"/>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0" name="Google Shape;3630;p7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1" name="Google Shape;3631;p7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2" name="Google Shape;3632;p7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3" name="Google Shape;3633;p7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4" name="Google Shape;3634;p78"/>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5" name="Google Shape;3635;p7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6" name="Google Shape;3636;p7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7" name="Google Shape;3637;p78"/>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8" name="Google Shape;3638;p7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639" name="Google Shape;3639;p7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640" name="Google Shape;3640;p7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641" name="Google Shape;3641;p7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642" name="Google Shape;3642;p78"/>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643" name="Google Shape;3643;p78"/>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644" name="Google Shape;3644;p7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45" name="Google Shape;3645;p7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46" name="Google Shape;3646;p7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647" name="Google Shape;3647;p78"/>
          <p:cNvCxnSpPr>
            <a:stCxn id="3590" idx="4"/>
            <a:endCxn id="364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648" name="Google Shape;3648;p7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49" name="Google Shape;3649;p78"/>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650" name="Google Shape;3650;p7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651" name="Google Shape;3651;p7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652" name="Google Shape;3652;p7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653" name="Google Shape;3653;p7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654" name="Google Shape;3654;p78"/>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655" name="Google Shape;3655;p78"/>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656" name="Google Shape;3656;p7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657" name="Google Shape;3657;p78"/>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658" name="Google Shape;3658;p7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659" name="Google Shape;3659;p78"/>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660" name="Google Shape;3660;p78"/>
          <p:cNvCxnSpPr>
            <a:stCxn id="3661" idx="3"/>
            <a:endCxn id="365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2" name="Google Shape;3662;p78"/>
          <p:cNvCxnSpPr>
            <a:stCxn id="3661"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3" name="Google Shape;3663;p78"/>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664" name="Google Shape;3664;p78"/>
          <p:cNvCxnSpPr>
            <a:stCxn id="3659"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5" name="Google Shape;3665;p78"/>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1" name="Google Shape;3661;p7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666" name="Google Shape;3666;p78"/>
          <p:cNvCxnSpPr>
            <a:stCxn id="3663" idx="3"/>
            <a:endCxn id="3667"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8" name="Google Shape;3668;p78"/>
          <p:cNvCxnSpPr>
            <a:stCxn id="3663"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7" name="Google Shape;3667;p7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669" name="Google Shape;3669;p78"/>
          <p:cNvCxnSpPr>
            <a:stCxn id="3670" idx="3"/>
            <a:endCxn id="3671"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2" name="Google Shape;3672;p78"/>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70" name="Google Shape;3670;p78"/>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671" name="Google Shape;3671;p7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73" name="Google Shape;3673;p78"/>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674" name="Google Shape;3674;p78"/>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675" name="Google Shape;3675;p7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76" name="Google Shape;3676;p7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677" name="Google Shape;3677;p78"/>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8" name="Google Shape;3678;p78"/>
          <p:cNvCxnSpPr>
            <a:endCxn id="3679"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80" name="Google Shape;3680;p78"/>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79" name="Google Shape;3679;p78"/>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81" name="Google Shape;3681;p78"/>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682" name="Google Shape;3682;p78"/>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BE06B191-D31A-4EBC-9366-0507EA12652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A1EE925B-9C6E-4599-A7E0-C29A9C25F30E}"/>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C462984D-444E-42F5-A87A-A40A7C9358D0}"/>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175DEC05-6320-4E7C-A57F-9FFB89C925B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7" name="Google Shape;3687;p7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688" name="Google Shape;3688;p7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89" name="Google Shape;3689;p7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0" name="Google Shape;3690;p7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1" name="Google Shape;3691;p7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2" name="Google Shape;3692;p7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3" name="Google Shape;3693;p7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4" name="Google Shape;3694;p7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5" name="Google Shape;3695;p7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6" name="Google Shape;3696;p7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7" name="Google Shape;3697;p7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8" name="Google Shape;3698;p7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9" name="Google Shape;3699;p7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0" name="Google Shape;3700;p7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1" name="Google Shape;3701;p7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702" name="Google Shape;3702;p7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703" name="Google Shape;3703;p7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04" name="Google Shape;3704;p7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05" name="Google Shape;3705;p7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706" name="Google Shape;3706;p7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7" name="Google Shape;3707;p7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8" name="Google Shape;3708;p7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9" name="Google Shape;3709;p7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0" name="Google Shape;3710;p7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1" name="Google Shape;3711;p7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2" name="Google Shape;3712;p7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3" name="Google Shape;3713;p7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4" name="Google Shape;3714;p7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5" name="Google Shape;3715;p7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6" name="Google Shape;3716;p7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7" name="Google Shape;3717;p7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8" name="Google Shape;3718;p7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9" name="Google Shape;3719;p7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20" name="Google Shape;3720;p7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21" name="Google Shape;3721;p79"/>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722" name="Google Shape;3722;p7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3" name="Google Shape;3723;p7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4" name="Google Shape;3724;p7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5" name="Google Shape;3725;p7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6" name="Google Shape;3726;p7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7" name="Google Shape;3727;p7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8" name="Google Shape;3728;p7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9" name="Google Shape;3729;p7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0" name="Google Shape;3730;p7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1" name="Google Shape;3731;p7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2" name="Google Shape;3732;p7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3" name="Google Shape;3733;p7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4" name="Google Shape;3734;p7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5" name="Google Shape;3735;p7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36" name="Google Shape;3736;p79"/>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737" name="Google Shape;3737;p7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8" name="Google Shape;3738;p7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9" name="Google Shape;3739;p7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0" name="Google Shape;3740;p79"/>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1" name="Google Shape;3741;p7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2" name="Google Shape;3742;p7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3" name="Google Shape;3743;p7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4" name="Google Shape;3744;p7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5" name="Google Shape;3745;p79"/>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6" name="Google Shape;3746;p7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7" name="Google Shape;3747;p7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8" name="Google Shape;3748;p79"/>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9" name="Google Shape;3749;p7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750" name="Google Shape;3750;p7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751" name="Google Shape;3751;p7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752" name="Google Shape;3752;p7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753" name="Google Shape;3753;p79"/>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754" name="Google Shape;3754;p79"/>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755" name="Google Shape;3755;p7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56" name="Google Shape;3756;p7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57" name="Google Shape;3757;p7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758" name="Google Shape;3758;p79"/>
          <p:cNvCxnSpPr>
            <a:stCxn id="3701" idx="4"/>
            <a:endCxn id="375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759" name="Google Shape;3759;p7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60" name="Google Shape;3760;p79"/>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761" name="Google Shape;3761;p7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762" name="Google Shape;3762;p7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763" name="Google Shape;3763;p7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764" name="Google Shape;3764;p7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765" name="Google Shape;3765;p79"/>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766" name="Google Shape;3766;p79"/>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767" name="Google Shape;3767;p7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768" name="Google Shape;3768;p79"/>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769" name="Google Shape;3769;p7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770" name="Google Shape;3770;p79"/>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771" name="Google Shape;3771;p79"/>
          <p:cNvCxnSpPr>
            <a:stCxn id="3772" idx="3"/>
            <a:endCxn id="377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3" name="Google Shape;3773;p79"/>
          <p:cNvCxnSpPr>
            <a:stCxn id="3772"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4" name="Google Shape;3774;p79"/>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775" name="Google Shape;3775;p79"/>
          <p:cNvCxnSpPr>
            <a:stCxn id="3770"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6" name="Google Shape;3776;p79"/>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2" name="Google Shape;3772;p7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777" name="Google Shape;3777;p79"/>
          <p:cNvCxnSpPr>
            <a:stCxn id="3774" idx="3"/>
            <a:endCxn id="3778"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9" name="Google Shape;3779;p79"/>
          <p:cNvCxnSpPr>
            <a:stCxn id="3774"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8" name="Google Shape;3778;p7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780" name="Google Shape;3780;p79"/>
          <p:cNvCxnSpPr>
            <a:stCxn id="3781" idx="3"/>
            <a:endCxn id="3782"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3" name="Google Shape;3783;p79"/>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81" name="Google Shape;3781;p79"/>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782" name="Google Shape;3782;p7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84" name="Google Shape;3784;p79"/>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785" name="Google Shape;3785;p79"/>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786" name="Google Shape;3786;p7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87" name="Google Shape;3787;p7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788" name="Google Shape;3788;p79"/>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9" name="Google Shape;3789;p79"/>
          <p:cNvCxnSpPr>
            <a:endCxn id="3790"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91" name="Google Shape;3791;p79"/>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90" name="Google Shape;3790;p79"/>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92" name="Google Shape;3792;p79"/>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793" name="Google Shape;3793;p79"/>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pic>
        <p:nvPicPr>
          <p:cNvPr id="3794" name="Google Shape;3794;p79"/>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3795" name="Google Shape;3795;p79"/>
          <p:cNvSpPr/>
          <p:nvPr/>
        </p:nvSpPr>
        <p:spPr>
          <a:xfrm>
            <a:off x="5936398" y="1539736"/>
            <a:ext cx="182675" cy="147515"/>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sp>
        <p:nvSpPr>
          <p:cNvPr id="3796" name="Google Shape;3796;p79"/>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3797" name="Google Shape;3797;p79"/>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61315DDB-311B-4AE5-B8C0-A1B59DAF57D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075A0D7-EA4A-44EA-A07D-2DBCB431345A}"/>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CFA50A69-3D17-4F6F-A0F6-DF576EF32EA0}"/>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D0374CBA-BAA8-4570-9FD1-A41AE7DF60D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77</a:t>
            </a:fld>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02" name="Google Shape;3802;p8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03" name="Google Shape;3803;p8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4" name="Google Shape;3804;p8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5" name="Google Shape;3805;p8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6" name="Google Shape;3806;p8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7" name="Google Shape;3807;p8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8" name="Google Shape;3808;p8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9" name="Google Shape;3809;p8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0" name="Google Shape;3810;p8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1" name="Google Shape;3811;p8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2" name="Google Shape;3812;p8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3" name="Google Shape;3813;p8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4" name="Google Shape;3814;p8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5" name="Google Shape;3815;p8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6" name="Google Shape;3816;p8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817" name="Google Shape;3817;p8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818" name="Google Shape;3818;p8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19" name="Google Shape;3819;p8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20" name="Google Shape;3820;p8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21" name="Google Shape;3821;p8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2" name="Google Shape;3822;p8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3" name="Google Shape;3823;p8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4" name="Google Shape;3824;p8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5" name="Google Shape;3825;p8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6" name="Google Shape;3826;p8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7" name="Google Shape;3827;p8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8" name="Google Shape;3828;p8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9" name="Google Shape;3829;p8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0" name="Google Shape;3830;p8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1" name="Google Shape;3831;p8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2" name="Google Shape;3832;p8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3" name="Google Shape;3833;p8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4" name="Google Shape;3834;p8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835" name="Google Shape;3835;p8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36" name="Google Shape;3836;p80"/>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37" name="Google Shape;3837;p8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8" name="Google Shape;3838;p8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9" name="Google Shape;3839;p8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0" name="Google Shape;3840;p8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1" name="Google Shape;3841;p8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2" name="Google Shape;3842;p8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3" name="Google Shape;3843;p8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4" name="Google Shape;3844;p8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5" name="Google Shape;3845;p8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6" name="Google Shape;3846;p8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7" name="Google Shape;3847;p8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8" name="Google Shape;3848;p8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9" name="Google Shape;3849;p8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0" name="Google Shape;3850;p8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51" name="Google Shape;3851;p8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52" name="Google Shape;3852;p8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3" name="Google Shape;3853;p8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4" name="Google Shape;3854;p8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5" name="Google Shape;3855;p8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6" name="Google Shape;3856;p8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7" name="Google Shape;3857;p8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8" name="Google Shape;3858;p8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9" name="Google Shape;3859;p8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0" name="Google Shape;3860;p8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1" name="Google Shape;3861;p8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2" name="Google Shape;3862;p8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3" name="Google Shape;3863;p8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4" name="Google Shape;3864;p8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865" name="Google Shape;3865;p8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866" name="Google Shape;3866;p8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867" name="Google Shape;3867;p8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868" name="Google Shape;3868;p80"/>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869" name="Google Shape;3869;p80"/>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870" name="Google Shape;3870;p8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71" name="Google Shape;3871;p8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872" name="Google Shape;3872;p8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873" name="Google Shape;3873;p80"/>
          <p:cNvCxnSpPr>
            <a:stCxn id="3816" idx="4"/>
            <a:endCxn id="387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874" name="Google Shape;3874;p8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75" name="Google Shape;3875;p80"/>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876" name="Google Shape;3876;p8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877" name="Google Shape;3877;p8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878" name="Google Shape;3878;p8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879" name="Google Shape;3879;p8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880" name="Google Shape;3880;p80"/>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881" name="Google Shape;3881;p80"/>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882" name="Google Shape;3882;p8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883" name="Google Shape;3883;p80"/>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884" name="Google Shape;3884;p8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885" name="Google Shape;3885;p80"/>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886" name="Google Shape;3886;p80"/>
          <p:cNvCxnSpPr>
            <a:stCxn id="3887" idx="3"/>
            <a:endCxn id="388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88" name="Google Shape;3888;p80"/>
          <p:cNvCxnSpPr>
            <a:stCxn id="388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9" name="Google Shape;3889;p80"/>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890" name="Google Shape;3890;p80"/>
          <p:cNvCxnSpPr>
            <a:stCxn id="388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1" name="Google Shape;3891;p80"/>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7" name="Google Shape;3887;p8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892" name="Google Shape;3892;p80"/>
          <p:cNvCxnSpPr>
            <a:stCxn id="3889" idx="3"/>
            <a:endCxn id="389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4" name="Google Shape;3894;p80"/>
          <p:cNvCxnSpPr>
            <a:stCxn id="388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3" name="Google Shape;3893;p8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895" name="Google Shape;3895;p80"/>
          <p:cNvCxnSpPr>
            <a:stCxn id="3896" idx="3"/>
            <a:endCxn id="389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8" name="Google Shape;3898;p80"/>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6" name="Google Shape;3896;p80"/>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897" name="Google Shape;3897;p8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899" name="Google Shape;3899;p80"/>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900" name="Google Shape;3900;p80"/>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901" name="Google Shape;3901;p8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02" name="Google Shape;3902;p8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903" name="Google Shape;3903;p80"/>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904" name="Google Shape;3904;p80"/>
          <p:cNvCxnSpPr>
            <a:endCxn id="390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06" name="Google Shape;3906;p80"/>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05" name="Google Shape;3905;p80"/>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07" name="Google Shape;3907;p80"/>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3908" name="Google Shape;3908;p80"/>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3909" name="Google Shape;3909;p80"/>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3910" name="Google Shape;3910;p80"/>
          <p:cNvSpPr txBox="1"/>
          <p:nvPr/>
        </p:nvSpPr>
        <p:spPr>
          <a:xfrm>
            <a:off x="5471548" y="1414698"/>
            <a:ext cx="827919" cy="27699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911" name="Google Shape;3911;p80"/>
          <p:cNvSpPr txBox="1"/>
          <p:nvPr/>
        </p:nvSpPr>
        <p:spPr>
          <a:xfrm>
            <a:off x="5785735" y="1700165"/>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pic>
        <p:nvPicPr>
          <p:cNvPr id="3912" name="Google Shape;3912;p80"/>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3913" name="Google Shape;3913;p80"/>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3914" name="Google Shape;3914;p80"/>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26C15B52-2686-4618-8C8E-47BA0DB244E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DF3FE3-1CF0-43DF-B7F7-CD02DF88C144}"/>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86AE8F61-711F-4CD6-9A0D-3AF027CF6182}"/>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2F9CD6F6-69B8-42EB-825D-6A53434597C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78</a:t>
            </a:fld>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8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20" name="Google Shape;3920;p8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1" name="Google Shape;3921;p8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2" name="Google Shape;3922;p8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3" name="Google Shape;3923;p8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4" name="Google Shape;3924;p8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5" name="Google Shape;3925;p8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6" name="Google Shape;3926;p8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7" name="Google Shape;3927;p8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8" name="Google Shape;3928;p8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9" name="Google Shape;3929;p8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0" name="Google Shape;3930;p8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1" name="Google Shape;3931;p8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2" name="Google Shape;3932;p8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3" name="Google Shape;3933;p8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934" name="Google Shape;3934;p8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935" name="Google Shape;3935;p8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36" name="Google Shape;3936;p8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37" name="Google Shape;3937;p8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38" name="Google Shape;3938;p8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9" name="Google Shape;3939;p8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0" name="Google Shape;3940;p8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1" name="Google Shape;3941;p8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2" name="Google Shape;3942;p8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3" name="Google Shape;3943;p8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4" name="Google Shape;3944;p8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5" name="Google Shape;3945;p8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6" name="Google Shape;3946;p8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7" name="Google Shape;3947;p8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8" name="Google Shape;3948;p8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9" name="Google Shape;3949;p8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0" name="Google Shape;3950;p8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1" name="Google Shape;3951;p8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52" name="Google Shape;3952;p8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53" name="Google Shape;3953;p81"/>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54" name="Google Shape;3954;p8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5" name="Google Shape;3955;p8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6" name="Google Shape;3956;p8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7" name="Google Shape;3957;p8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8" name="Google Shape;3958;p8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9" name="Google Shape;3959;p8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0" name="Google Shape;3960;p8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1" name="Google Shape;3961;p8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2" name="Google Shape;3962;p8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3" name="Google Shape;3963;p8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4" name="Google Shape;3964;p8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5" name="Google Shape;3965;p8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6" name="Google Shape;3966;p8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7" name="Google Shape;3967;p8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68" name="Google Shape;3968;p8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69" name="Google Shape;3969;p8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0" name="Google Shape;3970;p8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1" name="Google Shape;3971;p8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2" name="Google Shape;3972;p8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3" name="Google Shape;3973;p8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4" name="Google Shape;3974;p8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5" name="Google Shape;3975;p8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6" name="Google Shape;3976;p8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7" name="Google Shape;3977;p8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8" name="Google Shape;3978;p8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9" name="Google Shape;3979;p8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80" name="Google Shape;3980;p8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81" name="Google Shape;3981;p8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982" name="Google Shape;3982;p8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983" name="Google Shape;3983;p8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984" name="Google Shape;3984;p8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985" name="Google Shape;3985;p81"/>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986" name="Google Shape;3986;p8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987" name="Google Shape;3987;p8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88" name="Google Shape;3988;p8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89" name="Google Shape;3989;p8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990" name="Google Shape;3990;p81"/>
          <p:cNvCxnSpPr>
            <a:stCxn id="3933" idx="4"/>
            <a:endCxn id="3991"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991" name="Google Shape;3991;p8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92" name="Google Shape;3992;p8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993" name="Google Shape;3993;p8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994" name="Google Shape;3994;p8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995" name="Google Shape;3995;p8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996" name="Google Shape;3996;p8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997" name="Google Shape;3997;p81"/>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998" name="Google Shape;3998;p81"/>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999" name="Google Shape;3999;p8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000" name="Google Shape;4000;p81"/>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001" name="Google Shape;4001;p8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002" name="Google Shape;4002;p81"/>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003" name="Google Shape;4003;p81"/>
          <p:cNvCxnSpPr>
            <a:stCxn id="4004" idx="3"/>
            <a:endCxn id="400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5" name="Google Shape;4005;p81"/>
          <p:cNvCxnSpPr>
            <a:stCxn id="4004"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6" name="Google Shape;4006;p81"/>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007" name="Google Shape;4007;p81"/>
          <p:cNvCxnSpPr>
            <a:stCxn id="4002"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8" name="Google Shape;4008;p81"/>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4" name="Google Shape;4004;p8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009" name="Google Shape;4009;p81"/>
          <p:cNvCxnSpPr>
            <a:stCxn id="4006" idx="3"/>
            <a:endCxn id="4010"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1" name="Google Shape;4011;p81"/>
          <p:cNvCxnSpPr>
            <a:stCxn id="4006"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0" name="Google Shape;4010;p8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012" name="Google Shape;4012;p81"/>
          <p:cNvCxnSpPr>
            <a:stCxn id="4013" idx="3"/>
            <a:endCxn id="4014"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5" name="Google Shape;4015;p81"/>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3" name="Google Shape;4013;p81"/>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014" name="Google Shape;4014;p8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16" name="Google Shape;4016;p81"/>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017" name="Google Shape;4017;p81"/>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018" name="Google Shape;4018;p8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19" name="Google Shape;4019;p8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020" name="Google Shape;4020;p81"/>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21" name="Google Shape;4021;p81"/>
          <p:cNvCxnSpPr>
            <a:endCxn id="4022"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23" name="Google Shape;4023;p81"/>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22" name="Google Shape;4022;p81"/>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24" name="Google Shape;4024;p81"/>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025" name="Google Shape;4025;p81"/>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026" name="Google Shape;4026;p81"/>
          <p:cNvSpPr txBox="1"/>
          <p:nvPr/>
        </p:nvSpPr>
        <p:spPr>
          <a:xfrm>
            <a:off x="7229480" y="1497328"/>
            <a:ext cx="1892751"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027" name="Google Shape;4027;p81"/>
          <p:cNvSpPr txBox="1"/>
          <p:nvPr/>
        </p:nvSpPr>
        <p:spPr>
          <a:xfrm>
            <a:off x="5785735" y="1700165"/>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pic>
        <p:nvPicPr>
          <p:cNvPr id="4028" name="Google Shape;4028;p81"/>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029" name="Google Shape;4029;p81"/>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030" name="Google Shape;4030;p81"/>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FD6C9520-9EDD-4475-9342-55D5A5C3CF2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E4018D-20A8-47EC-B1D7-5F30FD99D8A0}"/>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98ACD9D4-4922-47F7-9485-E83908D5D253}"/>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3FB88F4E-3680-44CD-847D-A71ED48376A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CA" sz="3000" dirty="0"/>
              <a:t>Popular High-d data</a:t>
            </a:r>
          </a:p>
        </p:txBody>
      </p:sp>
      <p:grpSp>
        <p:nvGrpSpPr>
          <p:cNvPr id="8" name="Google Shape;76;p15"/>
          <p:cNvGrpSpPr/>
          <p:nvPr/>
        </p:nvGrpSpPr>
        <p:grpSpPr>
          <a:xfrm>
            <a:off x="513138" y="3061247"/>
            <a:ext cx="878879" cy="806829"/>
            <a:chOff x="2125113" y="3466752"/>
            <a:chExt cx="1003544" cy="993509"/>
          </a:xfrm>
        </p:grpSpPr>
        <p:pic>
          <p:nvPicPr>
            <p:cNvPr id="9" name="Google Shape;77;p15"/>
            <p:cNvPicPr preferRelativeResize="0"/>
            <p:nvPr/>
          </p:nvPicPr>
          <p:blipFill rotWithShape="1">
            <a:blip r:embed="rId3">
              <a:alphaModFix/>
            </a:blip>
            <a:srcRect/>
            <a:stretch/>
          </p:blipFill>
          <p:spPr>
            <a:xfrm>
              <a:off x="2125113" y="3466752"/>
              <a:ext cx="1003544" cy="993509"/>
            </a:xfrm>
            <a:prstGeom prst="rect">
              <a:avLst/>
            </a:prstGeom>
            <a:noFill/>
            <a:ln>
              <a:noFill/>
            </a:ln>
          </p:spPr>
        </p:pic>
        <p:sp>
          <p:nvSpPr>
            <p:cNvPr id="10" name="Google Shape;78;p15"/>
            <p:cNvSpPr txBox="1"/>
            <p:nvPr/>
          </p:nvSpPr>
          <p:spPr>
            <a:xfrm>
              <a:off x="2188885" y="3750309"/>
              <a:ext cx="876000" cy="369300"/>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Time</a:t>
              </a:r>
              <a:endParaRPr dirty="0">
                <a:solidFill>
                  <a:srgbClr val="1A9988"/>
                </a:solidFill>
              </a:endParaRPr>
            </a:p>
          </p:txBody>
        </p:sp>
      </p:grpSp>
      <p:grpSp>
        <p:nvGrpSpPr>
          <p:cNvPr id="11" name="Google Shape;79;p15"/>
          <p:cNvGrpSpPr/>
          <p:nvPr/>
        </p:nvGrpSpPr>
        <p:grpSpPr>
          <a:xfrm>
            <a:off x="1596995" y="2865858"/>
            <a:ext cx="1579799" cy="1122305"/>
            <a:chOff x="2291597" y="3644883"/>
            <a:chExt cx="2106397" cy="1496407"/>
          </a:xfrm>
        </p:grpSpPr>
        <p:pic>
          <p:nvPicPr>
            <p:cNvPr id="12" name="Google Shape;80;p15"/>
            <p:cNvPicPr preferRelativeResize="0"/>
            <p:nvPr/>
          </p:nvPicPr>
          <p:blipFill rotWithShape="1">
            <a:blip r:embed="rId4">
              <a:alphaModFix/>
            </a:blip>
            <a:srcRect/>
            <a:stretch/>
          </p:blipFill>
          <p:spPr>
            <a:xfrm>
              <a:off x="2291597" y="3644883"/>
              <a:ext cx="1891194" cy="1496407"/>
            </a:xfrm>
            <a:prstGeom prst="rect">
              <a:avLst/>
            </a:prstGeom>
            <a:noFill/>
            <a:ln>
              <a:noFill/>
            </a:ln>
          </p:spPr>
        </p:pic>
        <p:sp>
          <p:nvSpPr>
            <p:cNvPr id="13" name="Google Shape;81;p15"/>
            <p:cNvSpPr txBox="1"/>
            <p:nvPr/>
          </p:nvSpPr>
          <p:spPr>
            <a:xfrm rot="19427824">
              <a:off x="3145469" y="3798953"/>
              <a:ext cx="1252525" cy="36920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Angle</a:t>
              </a:r>
              <a:endParaRPr dirty="0">
                <a:solidFill>
                  <a:srgbClr val="1A9988"/>
                </a:solidFill>
              </a:endParaRPr>
            </a:p>
          </p:txBody>
        </p:sp>
      </p:grpSp>
      <p:pic>
        <p:nvPicPr>
          <p:cNvPr id="14" name="Google Shape;82;p15"/>
          <p:cNvPicPr preferRelativeResize="0"/>
          <p:nvPr/>
        </p:nvPicPr>
        <p:blipFill rotWithShape="1">
          <a:blip r:embed="rId5">
            <a:alphaModFix/>
          </a:blip>
          <a:srcRect/>
          <a:stretch/>
        </p:blipFill>
        <p:spPr>
          <a:xfrm>
            <a:off x="646492" y="4115342"/>
            <a:ext cx="1656651" cy="916265"/>
          </a:xfrm>
          <a:prstGeom prst="rect">
            <a:avLst/>
          </a:prstGeom>
          <a:noFill/>
          <a:ln>
            <a:noFill/>
          </a:ln>
        </p:spPr>
      </p:pic>
      <p:sp>
        <p:nvSpPr>
          <p:cNvPr id="15" name="Google Shape;83;p15"/>
          <p:cNvSpPr txBox="1"/>
          <p:nvPr/>
        </p:nvSpPr>
        <p:spPr>
          <a:xfrm>
            <a:off x="869825" y="4625531"/>
            <a:ext cx="1126125" cy="27697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Position</a:t>
            </a:r>
            <a:endParaRPr dirty="0">
              <a:solidFill>
                <a:srgbClr val="1A9988"/>
              </a:solidFill>
            </a:endParaRPr>
          </a:p>
        </p:txBody>
      </p:sp>
      <p:grpSp>
        <p:nvGrpSpPr>
          <p:cNvPr id="16" name="Google Shape;84;p15"/>
          <p:cNvGrpSpPr/>
          <p:nvPr/>
        </p:nvGrpSpPr>
        <p:grpSpPr>
          <a:xfrm>
            <a:off x="2708162" y="4159170"/>
            <a:ext cx="1447467" cy="668055"/>
            <a:chOff x="10698723" y="3598842"/>
            <a:chExt cx="1947149" cy="1049049"/>
          </a:xfrm>
        </p:grpSpPr>
        <p:pic>
          <p:nvPicPr>
            <p:cNvPr id="17" name="Google Shape;85;p15"/>
            <p:cNvPicPr preferRelativeResize="0"/>
            <p:nvPr/>
          </p:nvPicPr>
          <p:blipFill rotWithShape="1">
            <a:blip r:embed="rId6">
              <a:alphaModFix/>
            </a:blip>
            <a:srcRect t="47922" r="16819"/>
            <a:stretch/>
          </p:blipFill>
          <p:spPr>
            <a:xfrm>
              <a:off x="10784121" y="3856980"/>
              <a:ext cx="1384248" cy="337229"/>
            </a:xfrm>
            <a:prstGeom prst="rect">
              <a:avLst/>
            </a:prstGeom>
            <a:noFill/>
            <a:ln>
              <a:noFill/>
            </a:ln>
          </p:spPr>
        </p:pic>
        <p:sp>
          <p:nvSpPr>
            <p:cNvPr id="18" name="Google Shape;86;p15"/>
            <p:cNvSpPr txBox="1"/>
            <p:nvPr/>
          </p:nvSpPr>
          <p:spPr>
            <a:xfrm>
              <a:off x="10698723" y="4108188"/>
              <a:ext cx="1947149" cy="539703"/>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b="1" i="1" dirty="0">
                  <a:solidFill>
                    <a:srgbClr val="1A9988"/>
                  </a:solidFill>
                  <a:latin typeface="Gill Sans"/>
                  <a:ea typeface="Gill Sans"/>
                  <a:cs typeface="Gill Sans"/>
                  <a:sym typeface="Gill Sans"/>
                </a:rPr>
                <a:t>Frequency</a:t>
              </a:r>
              <a:endParaRPr b="1" i="1" dirty="0">
                <a:solidFill>
                  <a:srgbClr val="1A9988"/>
                </a:solidFill>
                <a:latin typeface="Gill Sans"/>
                <a:ea typeface="Gill Sans"/>
                <a:cs typeface="Gill Sans"/>
                <a:sym typeface="Gill Sans"/>
              </a:endParaRPr>
            </a:p>
          </p:txBody>
        </p:sp>
        <p:pic>
          <p:nvPicPr>
            <p:cNvPr id="19" name="Google Shape;87;p15"/>
            <p:cNvPicPr preferRelativeResize="0"/>
            <p:nvPr/>
          </p:nvPicPr>
          <p:blipFill rotWithShape="1">
            <a:blip r:embed="rId6">
              <a:alphaModFix/>
            </a:blip>
            <a:srcRect r="16819" b="47922"/>
            <a:stretch/>
          </p:blipFill>
          <p:spPr>
            <a:xfrm>
              <a:off x="10782891" y="3598842"/>
              <a:ext cx="1384248" cy="337226"/>
            </a:xfrm>
            <a:prstGeom prst="rect">
              <a:avLst/>
            </a:prstGeom>
            <a:noFill/>
            <a:ln>
              <a:noFill/>
            </a:ln>
          </p:spPr>
        </p:pic>
      </p:grpSp>
      <p:grpSp>
        <p:nvGrpSpPr>
          <p:cNvPr id="20" name="Google Shape;88;p15"/>
          <p:cNvGrpSpPr/>
          <p:nvPr/>
        </p:nvGrpSpPr>
        <p:grpSpPr>
          <a:xfrm>
            <a:off x="3189988" y="2952916"/>
            <a:ext cx="1050175" cy="794919"/>
            <a:chOff x="9077537" y="3147439"/>
            <a:chExt cx="1649075" cy="1248253"/>
          </a:xfrm>
        </p:grpSpPr>
        <p:sp>
          <p:nvSpPr>
            <p:cNvPr id="21" name="Google Shape;89;p15"/>
            <p:cNvSpPr txBox="1"/>
            <p:nvPr/>
          </p:nvSpPr>
          <p:spPr>
            <a:xfrm>
              <a:off x="9077537" y="3855992"/>
              <a:ext cx="1463398" cy="539700"/>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sz="1783" b="1" i="1" dirty="0">
                  <a:solidFill>
                    <a:srgbClr val="1A9988"/>
                  </a:solidFill>
                  <a:latin typeface="Gill Sans"/>
                  <a:ea typeface="Gill Sans"/>
                  <a:cs typeface="Gill Sans"/>
                  <a:sym typeface="Gill Sans"/>
                </a:rPr>
                <a:t>  </a:t>
              </a:r>
              <a:r>
                <a:rPr lang="en" b="1" i="1" dirty="0">
                  <a:solidFill>
                    <a:srgbClr val="1A9988"/>
                  </a:solidFill>
                  <a:latin typeface="Gill Sans"/>
                  <a:ea typeface="Gill Sans"/>
                  <a:cs typeface="Gill Sans"/>
                  <a:sym typeface="Gill Sans"/>
                </a:rPr>
                <a:t>Mass</a:t>
              </a:r>
              <a:endParaRPr b="1" i="1" dirty="0">
                <a:solidFill>
                  <a:srgbClr val="1A9988"/>
                </a:solidFill>
                <a:latin typeface="Gill Sans"/>
                <a:ea typeface="Gill Sans"/>
                <a:cs typeface="Gill Sans"/>
                <a:sym typeface="Gill Sans"/>
              </a:endParaRPr>
            </a:p>
          </p:txBody>
        </p:sp>
        <p:pic>
          <p:nvPicPr>
            <p:cNvPr id="22" name="Google Shape;90;p15"/>
            <p:cNvPicPr preferRelativeResize="0"/>
            <p:nvPr/>
          </p:nvPicPr>
          <p:blipFill rotWithShape="1">
            <a:blip r:embed="rId7">
              <a:alphaModFix/>
            </a:blip>
            <a:srcRect/>
            <a:stretch/>
          </p:blipFill>
          <p:spPr>
            <a:xfrm>
              <a:off x="9263311" y="3147439"/>
              <a:ext cx="1463301" cy="780428"/>
            </a:xfrm>
            <a:prstGeom prst="rect">
              <a:avLst/>
            </a:prstGeom>
            <a:noFill/>
            <a:ln>
              <a:noFill/>
            </a:ln>
          </p:spPr>
        </p:pic>
      </p:grpSp>
      <p:sp>
        <p:nvSpPr>
          <p:cNvPr id="23" name="Content Placeholder 2"/>
          <p:cNvSpPr txBox="1">
            <a:spLocks/>
          </p:cNvSpPr>
          <p:nvPr/>
        </p:nvSpPr>
        <p:spPr>
          <a:xfrm>
            <a:off x="340330" y="2004313"/>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Data series</a:t>
            </a:r>
            <a:r>
              <a:rPr lang="en-CA" sz="2100" dirty="0">
                <a:solidFill>
                  <a:schemeClr val="accent1">
                    <a:lumMod val="50000"/>
                  </a:schemeClr>
                </a:solidFill>
              </a:rPr>
              <a:t> </a:t>
            </a:r>
          </a:p>
          <a:p>
            <a:pPr marL="0" indent="0" algn="ctr">
              <a:buNone/>
            </a:pPr>
            <a:r>
              <a:rPr lang="en-CA" sz="1500" dirty="0"/>
              <a:t>A collection of points ordered over a dimension</a:t>
            </a:r>
          </a:p>
        </p:txBody>
      </p:sp>
      <p:sp>
        <p:nvSpPr>
          <p:cNvPr id="26" name="Content Placeholder 2"/>
          <p:cNvSpPr txBox="1">
            <a:spLocks/>
          </p:cNvSpPr>
          <p:nvPr/>
        </p:nvSpPr>
        <p:spPr>
          <a:xfrm>
            <a:off x="340330" y="1949759"/>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CA" sz="1500" dirty="0"/>
          </a:p>
        </p:txBody>
      </p:sp>
      <p:pic>
        <p:nvPicPr>
          <p:cNvPr id="25" name="Picture 24"/>
          <p:cNvPicPr>
            <a:picLocks noChangeAspect="1"/>
          </p:cNvPicPr>
          <p:nvPr/>
        </p:nvPicPr>
        <p:blipFill rotWithShape="1">
          <a:blip r:embed="rId8"/>
          <a:srcRect l="4995" t="6516" r="4655" b="4070"/>
          <a:stretch/>
        </p:blipFill>
        <p:spPr>
          <a:xfrm>
            <a:off x="5073861" y="2693270"/>
            <a:ext cx="3853469" cy="2568980"/>
          </a:xfrm>
          <a:prstGeom prst="rect">
            <a:avLst/>
          </a:prstGeom>
        </p:spPr>
      </p:pic>
      <p:sp>
        <p:nvSpPr>
          <p:cNvPr id="2" name="TextBox 1"/>
          <p:cNvSpPr txBox="1"/>
          <p:nvPr/>
        </p:nvSpPr>
        <p:spPr>
          <a:xfrm>
            <a:off x="5230381" y="5246598"/>
            <a:ext cx="3929525" cy="646331"/>
          </a:xfrm>
          <a:prstGeom prst="rect">
            <a:avLst/>
          </a:prstGeom>
          <a:noFill/>
        </p:spPr>
        <p:txBody>
          <a:bodyPr wrap="square" rtlCol="0">
            <a:spAutoFit/>
          </a:bodyPr>
          <a:lstStyle/>
          <a:p>
            <a:r>
              <a:rPr lang="en-CA" b="1" dirty="0">
                <a:solidFill>
                  <a:srgbClr val="C00000"/>
                </a:solidFill>
              </a:rPr>
              <a:t>embedded</a:t>
            </a:r>
          </a:p>
          <a:p>
            <a:r>
              <a:rPr lang="en-CA" b="1" dirty="0">
                <a:solidFill>
                  <a:srgbClr val="C00000"/>
                </a:solidFill>
              </a:rPr>
              <a:t>text, images, video, graphs, etc. </a:t>
            </a:r>
          </a:p>
        </p:txBody>
      </p:sp>
      <p:sp>
        <p:nvSpPr>
          <p:cNvPr id="29" name="Content Placeholder 2">
            <a:extLst>
              <a:ext uri="{FF2B5EF4-FFF2-40B4-BE49-F238E27FC236}">
                <a16:creationId xmlns:a16="http://schemas.microsoft.com/office/drawing/2014/main" id="{4FE2F960-7C45-483A-A78C-FB80ACD5AC36}"/>
              </a:ext>
            </a:extLst>
          </p:cNvPr>
          <p:cNvSpPr txBox="1">
            <a:spLocks/>
          </p:cNvSpPr>
          <p:nvPr/>
        </p:nvSpPr>
        <p:spPr>
          <a:xfrm>
            <a:off x="4786941" y="1980826"/>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Deep Embeddings</a:t>
            </a:r>
          </a:p>
          <a:p>
            <a:pPr marL="0" indent="0" algn="ctr">
              <a:buNone/>
            </a:pPr>
            <a:r>
              <a:rPr lang="en-CA" sz="1500" dirty="0"/>
              <a:t>A high-d vector learned from data using a DNN</a:t>
            </a:r>
          </a:p>
        </p:txBody>
      </p:sp>
      <p:sp>
        <p:nvSpPr>
          <p:cNvPr id="31" name="Title 6">
            <a:extLst>
              <a:ext uri="{FF2B5EF4-FFF2-40B4-BE49-F238E27FC236}">
                <a16:creationId xmlns:a16="http://schemas.microsoft.com/office/drawing/2014/main" id="{E9809798-16AE-4312-92C0-A3D3812FB0E2}"/>
              </a:ext>
            </a:extLst>
          </p:cNvPr>
          <p:cNvSpPr txBox="1">
            <a:spLocks/>
          </p:cNvSpPr>
          <p:nvPr/>
        </p:nvSpPr>
        <p:spPr>
          <a:xfrm>
            <a:off x="457200" y="5955554"/>
            <a:ext cx="6147848" cy="606148"/>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CA" sz="3000" dirty="0"/>
              <a:t>High-d data -&gt; High-d vectors</a:t>
            </a:r>
          </a:p>
        </p:txBody>
      </p:sp>
      <p:sp>
        <p:nvSpPr>
          <p:cNvPr id="4" name="Espace réservé du pied de page 3">
            <a:extLst>
              <a:ext uri="{FF2B5EF4-FFF2-40B4-BE49-F238E27FC236}">
                <a16:creationId xmlns:a16="http://schemas.microsoft.com/office/drawing/2014/main" id="{A753807C-B50A-4DE3-B7A6-0CAF7485321D}"/>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4C41F968-DF57-40B8-8068-8FA06126E62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a:t>
            </a:fld>
            <a:endParaRPr lang="en-US" dirty="0"/>
          </a:p>
        </p:txBody>
      </p:sp>
    </p:spTree>
    <p:extLst>
      <p:ext uri="{BB962C8B-B14F-4D97-AF65-F5344CB8AC3E}">
        <p14:creationId xmlns:p14="http://schemas.microsoft.com/office/powerpoint/2010/main" val="1253845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034"/>
        <p:cNvGrpSpPr/>
        <p:nvPr/>
      </p:nvGrpSpPr>
      <p:grpSpPr>
        <a:xfrm>
          <a:off x="0" y="0"/>
          <a:ext cx="0" cy="0"/>
          <a:chOff x="0" y="0"/>
          <a:chExt cx="0" cy="0"/>
        </a:xfrm>
      </p:grpSpPr>
      <p:sp>
        <p:nvSpPr>
          <p:cNvPr id="4035" name="Google Shape;4035;p8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36" name="Google Shape;4036;p8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37" name="Google Shape;4037;p8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38" name="Google Shape;4038;p8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39" name="Google Shape;4039;p8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0" name="Google Shape;4040;p8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1" name="Google Shape;4041;p8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2" name="Google Shape;4042;p8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3" name="Google Shape;4043;p8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4" name="Google Shape;4044;p8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5" name="Google Shape;4045;p8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6" name="Google Shape;4046;p8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7" name="Google Shape;4047;p8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8" name="Google Shape;4048;p8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9" name="Google Shape;4049;p8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050" name="Google Shape;4050;p8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051" name="Google Shape;4051;p8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52" name="Google Shape;4052;p8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53" name="Google Shape;4053;p8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54" name="Google Shape;4054;p8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5" name="Google Shape;4055;p8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6" name="Google Shape;4056;p8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7" name="Google Shape;4057;p8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8" name="Google Shape;4058;p8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9" name="Google Shape;4059;p8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0" name="Google Shape;4060;p8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1" name="Google Shape;4061;p8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2" name="Google Shape;4062;p8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3" name="Google Shape;4063;p8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4" name="Google Shape;4064;p8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5" name="Google Shape;4065;p8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6" name="Google Shape;4066;p8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7" name="Google Shape;4067;p8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68" name="Google Shape;4068;p8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69" name="Google Shape;4069;p82"/>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70" name="Google Shape;4070;p8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1" name="Google Shape;4071;p8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2" name="Google Shape;4072;p8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3" name="Google Shape;4073;p8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4" name="Google Shape;4074;p8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5" name="Google Shape;4075;p8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6" name="Google Shape;4076;p8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7" name="Google Shape;4077;p8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8" name="Google Shape;4078;p8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9" name="Google Shape;4079;p8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0" name="Google Shape;4080;p8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1" name="Google Shape;4081;p8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2" name="Google Shape;4082;p8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3" name="Google Shape;4083;p8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84" name="Google Shape;4084;p8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85" name="Google Shape;4085;p8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6" name="Google Shape;4086;p8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7" name="Google Shape;4087;p8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8" name="Google Shape;4088;p8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9" name="Google Shape;4089;p8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0" name="Google Shape;4090;p8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1" name="Google Shape;4091;p8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2" name="Google Shape;4092;p8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3" name="Google Shape;4093;p8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4" name="Google Shape;4094;p8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5" name="Google Shape;4095;p8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6" name="Google Shape;4096;p8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7" name="Google Shape;4097;p8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098" name="Google Shape;4098;p8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099" name="Google Shape;4099;p8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100" name="Google Shape;4100;p8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101" name="Google Shape;4101;p8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102" name="Google Shape;4102;p8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103" name="Google Shape;4103;p8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04" name="Google Shape;4104;p8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05" name="Google Shape;4105;p8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106" name="Google Shape;4106;p82"/>
          <p:cNvCxnSpPr>
            <a:stCxn id="4049" idx="4"/>
            <a:endCxn id="410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107" name="Google Shape;4107;p8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08" name="Google Shape;4108;p8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109" name="Google Shape;4109;p8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110" name="Google Shape;4110;p8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111" name="Google Shape;4111;p8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112" name="Google Shape;4112;p8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113" name="Google Shape;4113;p82"/>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114" name="Google Shape;4114;p82"/>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115" name="Google Shape;4115;p8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116" name="Google Shape;4116;p82"/>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117" name="Google Shape;4117;p8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118" name="Google Shape;4118;p82"/>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119" name="Google Shape;4119;p82"/>
          <p:cNvCxnSpPr>
            <a:stCxn id="4120" idx="3"/>
            <a:endCxn id="411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1" name="Google Shape;4121;p82"/>
          <p:cNvCxnSpPr>
            <a:stCxn id="4120"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2" name="Google Shape;4122;p82"/>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123" name="Google Shape;4123;p82"/>
          <p:cNvCxnSpPr>
            <a:stCxn id="4118"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4" name="Google Shape;4124;p82"/>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0" name="Google Shape;4120;p8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125" name="Google Shape;4125;p82"/>
          <p:cNvCxnSpPr>
            <a:stCxn id="4122" idx="3"/>
            <a:endCxn id="4126"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7" name="Google Shape;4127;p82"/>
          <p:cNvCxnSpPr>
            <a:stCxn id="4122"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6" name="Google Shape;4126;p8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128" name="Google Shape;4128;p82"/>
          <p:cNvCxnSpPr>
            <a:stCxn id="4129" idx="3"/>
            <a:endCxn id="4130"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1" name="Google Shape;4131;p82"/>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9" name="Google Shape;4129;p82"/>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130" name="Google Shape;4130;p8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32" name="Google Shape;4132;p82"/>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133" name="Google Shape;4133;p82"/>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134" name="Google Shape;4134;p8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35" name="Google Shape;4135;p8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136" name="Google Shape;4136;p82"/>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7" name="Google Shape;4137;p82"/>
          <p:cNvCxnSpPr>
            <a:endCxn id="4138"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39" name="Google Shape;4139;p82"/>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38" name="Google Shape;4138;p82"/>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40" name="Google Shape;4140;p82"/>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141" name="Google Shape;4141;p82"/>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142" name="Google Shape;4142;p82"/>
          <p:cNvSpPr txBox="1"/>
          <p:nvPr/>
        </p:nvSpPr>
        <p:spPr>
          <a:xfrm>
            <a:off x="7229480" y="1497328"/>
            <a:ext cx="1892751"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143" name="Google Shape;4143;p82"/>
          <p:cNvSpPr txBox="1"/>
          <p:nvPr/>
        </p:nvSpPr>
        <p:spPr>
          <a:xfrm>
            <a:off x="5785735" y="1700165"/>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pic>
        <p:nvPicPr>
          <p:cNvPr id="4144" name="Google Shape;4144;p82"/>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145" name="Google Shape;4145;p82"/>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146" name="Google Shape;4146;p82"/>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147" name="Google Shape;4147;p82"/>
          <p:cNvSpPr/>
          <p:nvPr/>
        </p:nvSpPr>
        <p:spPr>
          <a:xfrm>
            <a:off x="5926472" y="152410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sp>
        <p:nvSpPr>
          <p:cNvPr id="4148" name="Google Shape;4148;p82"/>
          <p:cNvSpPr/>
          <p:nvPr/>
        </p:nvSpPr>
        <p:spPr>
          <a:xfrm>
            <a:off x="5656307"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3BE3A355-E6F6-45C4-85C7-305D85BA2F3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5310FDB-DA30-4AB9-A100-1B1F5F0AD5A9}"/>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F4394A9E-ADC6-4D0A-810F-9F4AC377BA7F}"/>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42F9A85-9AB5-42EC-82C4-2B493368DAEB}"/>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152"/>
        <p:cNvGrpSpPr/>
        <p:nvPr/>
      </p:nvGrpSpPr>
      <p:grpSpPr>
        <a:xfrm>
          <a:off x="0" y="0"/>
          <a:ext cx="0" cy="0"/>
          <a:chOff x="0" y="0"/>
          <a:chExt cx="0" cy="0"/>
        </a:xfrm>
      </p:grpSpPr>
      <p:sp>
        <p:nvSpPr>
          <p:cNvPr id="4153" name="Google Shape;4153;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154" name="Google Shape;4154;p8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5" name="Google Shape;4155;p8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6" name="Google Shape;4156;p8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7" name="Google Shape;4157;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8" name="Google Shape;4158;p8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9" name="Google Shape;4159;p8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0" name="Google Shape;4160;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1" name="Google Shape;4161;p8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2" name="Google Shape;4162;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3" name="Google Shape;4163;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4" name="Google Shape;4164;p8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5" name="Google Shape;4165;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6" name="Google Shape;4166;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7" name="Google Shape;4167;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168" name="Google Shape;4168;p8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169" name="Google Shape;4169;p8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70" name="Google Shape;4170;p8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71" name="Google Shape;4171;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172" name="Google Shape;4172;p8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3" name="Google Shape;4173;p8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4" name="Google Shape;4174;p8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5" name="Google Shape;4175;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6" name="Google Shape;4176;p8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7" name="Google Shape;4177;p8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8" name="Google Shape;4178;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9" name="Google Shape;4179;p8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0" name="Google Shape;4180;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1" name="Google Shape;4181;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2" name="Google Shape;4182;p8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3" name="Google Shape;4183;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4" name="Google Shape;4184;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5" name="Google Shape;4185;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86" name="Google Shape;4186;p8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87" name="Google Shape;4187;p83"/>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188" name="Google Shape;4188;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9" name="Google Shape;4189;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0" name="Google Shape;4190;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1" name="Google Shape;4191;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2" name="Google Shape;4192;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3" name="Google Shape;4193;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4" name="Google Shape;4194;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5" name="Google Shape;4195;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6" name="Google Shape;4196;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7" name="Google Shape;4197;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8" name="Google Shape;4198;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9" name="Google Shape;4199;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0" name="Google Shape;4200;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1" name="Google Shape;4201;p8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02" name="Google Shape;4202;p8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203" name="Google Shape;4203;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4" name="Google Shape;4204;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5" name="Google Shape;4205;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6" name="Google Shape;4206;p8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7" name="Google Shape;4207;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8" name="Google Shape;4208;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9" name="Google Shape;4209;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0" name="Google Shape;4210;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1" name="Google Shape;4211;p8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2" name="Google Shape;4212;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3" name="Google Shape;4213;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4" name="Google Shape;4214;p8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5" name="Google Shape;4215;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216" name="Google Shape;4216;p8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217" name="Google Shape;4217;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218" name="Google Shape;4218;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219" name="Google Shape;4219;p8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220" name="Google Shape;4220;p8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221" name="Google Shape;4221;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22" name="Google Shape;4222;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23" name="Google Shape;4223;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224" name="Google Shape;4224;p83"/>
          <p:cNvCxnSpPr>
            <a:stCxn id="4167" idx="4"/>
            <a:endCxn id="422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225" name="Google Shape;4225;p8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26" name="Google Shape;4226;p8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227" name="Google Shape;4227;p8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228" name="Google Shape;4228;p8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229" name="Google Shape;4229;p8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230" name="Google Shape;4230;p8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231" name="Google Shape;4231;p83"/>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232" name="Google Shape;4232;p83"/>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233" name="Google Shape;4233;p8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234" name="Google Shape;4234;p83"/>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235" name="Google Shape;4235;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236" name="Google Shape;4236;p83"/>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237" name="Google Shape;4237;p83"/>
          <p:cNvCxnSpPr>
            <a:stCxn id="4238" idx="3"/>
            <a:endCxn id="423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39" name="Google Shape;4239;p83"/>
          <p:cNvCxnSpPr>
            <a:stCxn id="423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0" name="Google Shape;4240;p83"/>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241" name="Google Shape;4241;p83"/>
          <p:cNvCxnSpPr>
            <a:stCxn id="423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2" name="Google Shape;4242;p83"/>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38" name="Google Shape;4238;p8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243" name="Google Shape;4243;p83"/>
          <p:cNvCxnSpPr>
            <a:stCxn id="4240" idx="3"/>
            <a:endCxn id="424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5" name="Google Shape;4245;p83"/>
          <p:cNvCxnSpPr>
            <a:stCxn id="424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4" name="Google Shape;424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246" name="Google Shape;4246;p83"/>
          <p:cNvCxnSpPr>
            <a:stCxn id="4247" idx="3"/>
            <a:endCxn id="424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9" name="Google Shape;4249;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7" name="Google Shape;4247;p83"/>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248" name="Google Shape;4248;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0" name="Google Shape;4250;p83"/>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251" name="Google Shape;4251;p83"/>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252" name="Google Shape;4252;p8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3" name="Google Shape;4253;p8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254" name="Google Shape;4254;p83"/>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55" name="Google Shape;4255;p83"/>
          <p:cNvCxnSpPr>
            <a:endCxn id="425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57" name="Google Shape;4257;p83"/>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6" name="Google Shape;4256;p83"/>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8" name="Google Shape;4258;p83"/>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259" name="Google Shape;4259;p83"/>
          <p:cNvCxnSpPr/>
          <p:nvPr/>
        </p:nvCxnSpPr>
        <p:spPr>
          <a:xfrm rot="5400000">
            <a:off x="7267938" y="2524267"/>
            <a:ext cx="545625" cy="246151"/>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260" name="Google Shape;4260;p83"/>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261" name="Google Shape;4261;p83"/>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262" name="Google Shape;4262;p83"/>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263" name="Google Shape;4263;p83"/>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264" name="Google Shape;4264;p83"/>
          <p:cNvSpPr/>
          <p:nvPr/>
        </p:nvSpPr>
        <p:spPr>
          <a:xfrm>
            <a:off x="5905691"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CAB6E01-41BA-4F2F-80CD-BE4C559825A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026911-A556-441D-AEB0-303373306B59}"/>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81652B20-FF08-4862-86A3-17517CF2B9BE}"/>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E59E537-3346-49F9-809F-A38BABB2118E}"/>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81</a:t>
            </a:fld>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268"/>
        <p:cNvGrpSpPr/>
        <p:nvPr/>
      </p:nvGrpSpPr>
      <p:grpSpPr>
        <a:xfrm>
          <a:off x="0" y="0"/>
          <a:ext cx="0" cy="0"/>
          <a:chOff x="0" y="0"/>
          <a:chExt cx="0" cy="0"/>
        </a:xfrm>
      </p:grpSpPr>
      <p:sp>
        <p:nvSpPr>
          <p:cNvPr id="4269" name="Google Shape;4269;p8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270" name="Google Shape;4270;p8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1" name="Google Shape;4271;p8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2" name="Google Shape;4272;p8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3" name="Google Shape;4273;p8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4" name="Google Shape;4274;p8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5" name="Google Shape;4275;p8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6" name="Google Shape;4276;p8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7" name="Google Shape;4277;p8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8" name="Google Shape;4278;p8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9" name="Google Shape;4279;p8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0" name="Google Shape;4280;p8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1" name="Google Shape;4281;p8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2" name="Google Shape;4282;p8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3" name="Google Shape;4283;p8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284" name="Google Shape;4284;p8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285" name="Google Shape;4285;p8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286" name="Google Shape;4286;p8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87" name="Google Shape;4287;p8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288" name="Google Shape;4288;p8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9" name="Google Shape;4289;p8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0" name="Google Shape;4290;p8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1" name="Google Shape;4291;p8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2" name="Google Shape;4292;p8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3" name="Google Shape;4293;p8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4" name="Google Shape;4294;p8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5" name="Google Shape;4295;p8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6" name="Google Shape;4296;p8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7" name="Google Shape;4297;p8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8" name="Google Shape;4298;p8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9" name="Google Shape;4299;p8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0" name="Google Shape;4300;p8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1" name="Google Shape;4301;p8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02" name="Google Shape;4302;p8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303" name="Google Shape;4303;p84"/>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304" name="Google Shape;4304;p8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5" name="Google Shape;4305;p8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6" name="Google Shape;4306;p8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7" name="Google Shape;4307;p8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8" name="Google Shape;4308;p8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9" name="Google Shape;4309;p8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0" name="Google Shape;4310;p8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1" name="Google Shape;4311;p8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2" name="Google Shape;4312;p8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3" name="Google Shape;4313;p8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4" name="Google Shape;4314;p8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5" name="Google Shape;4315;p8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6" name="Google Shape;4316;p8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7" name="Google Shape;4317;p8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18" name="Google Shape;4318;p8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319" name="Google Shape;4319;p8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0" name="Google Shape;4320;p8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1" name="Google Shape;4321;p8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2" name="Google Shape;4322;p8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3" name="Google Shape;4323;p8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4" name="Google Shape;4324;p8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5" name="Google Shape;4325;p8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6" name="Google Shape;4326;p8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7" name="Google Shape;4327;p8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8" name="Google Shape;4328;p8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9" name="Google Shape;4329;p8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30" name="Google Shape;4330;p8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31" name="Google Shape;4331;p8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332" name="Google Shape;4332;p8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333" name="Google Shape;4333;p8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334" name="Google Shape;4334;p8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335" name="Google Shape;4335;p8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336" name="Google Shape;4336;p8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337" name="Google Shape;4337;p8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38" name="Google Shape;4338;p8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39" name="Google Shape;4339;p8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340" name="Google Shape;4340;p84"/>
          <p:cNvCxnSpPr>
            <a:stCxn id="4283" idx="4"/>
            <a:endCxn id="4341"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341" name="Google Shape;4341;p8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42" name="Google Shape;4342;p8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343" name="Google Shape;4343;p8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344" name="Google Shape;4344;p8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345" name="Google Shape;4345;p8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346" name="Google Shape;4346;p8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347" name="Google Shape;4347;p84"/>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348" name="Google Shape;4348;p84"/>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349" name="Google Shape;4349;p8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350" name="Google Shape;4350;p84"/>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351" name="Google Shape;4351;p8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352" name="Google Shape;4352;p84"/>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353" name="Google Shape;4353;p84"/>
          <p:cNvCxnSpPr>
            <a:stCxn id="4354" idx="3"/>
            <a:endCxn id="435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5" name="Google Shape;4355;p84"/>
          <p:cNvCxnSpPr>
            <a:stCxn id="4354"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6" name="Google Shape;4356;p84"/>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357" name="Google Shape;4357;p84"/>
          <p:cNvCxnSpPr>
            <a:stCxn id="4352"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8" name="Google Shape;4358;p84"/>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4" name="Google Shape;4354;p8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359" name="Google Shape;4359;p84"/>
          <p:cNvCxnSpPr>
            <a:stCxn id="4356" idx="3"/>
            <a:endCxn id="4360"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1" name="Google Shape;4361;p84"/>
          <p:cNvCxnSpPr>
            <a:stCxn id="4356"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0" name="Google Shape;4360;p8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362" name="Google Shape;4362;p84"/>
          <p:cNvCxnSpPr>
            <a:stCxn id="4363" idx="3"/>
            <a:endCxn id="4364"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5" name="Google Shape;4365;p84"/>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3" name="Google Shape;4363;p84"/>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364" name="Google Shape;4364;p8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66" name="Google Shape;4366;p84"/>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367" name="Google Shape;4367;p84"/>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368" name="Google Shape;4368;p8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69" name="Google Shape;4369;p8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370" name="Google Shape;4370;p84"/>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71" name="Google Shape;4371;p84"/>
          <p:cNvCxnSpPr>
            <a:endCxn id="4372"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73" name="Google Shape;4373;p84"/>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72" name="Google Shape;4372;p84"/>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74" name="Google Shape;4374;p84"/>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375" name="Google Shape;4375;p84"/>
          <p:cNvCxnSpPr/>
          <p:nvPr/>
        </p:nvCxnSpPr>
        <p:spPr>
          <a:xfrm rot="5400000">
            <a:off x="7267938" y="2524267"/>
            <a:ext cx="545625" cy="246151"/>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376" name="Google Shape;4376;p84"/>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377" name="Google Shape;4377;p84"/>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378" name="Google Shape;4378;p84"/>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379" name="Google Shape;4379;p84"/>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380" name="Google Shape;4380;p84"/>
          <p:cNvSpPr/>
          <p:nvPr/>
        </p:nvSpPr>
        <p:spPr>
          <a:xfrm>
            <a:off x="5905691"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7C30479D-7B13-420F-88B3-248A1EC9D16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8749C4-FA1A-4A1C-B7AA-D3BB7230B8B9}"/>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9C798AA5-5F33-46A1-9B92-216B8A6A4BD1}"/>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14A22AE8-58E3-4A6F-A168-DEBCD923E321}"/>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82</a:t>
            </a:fld>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384"/>
        <p:cNvGrpSpPr/>
        <p:nvPr/>
      </p:nvGrpSpPr>
      <p:grpSpPr>
        <a:xfrm>
          <a:off x="0" y="0"/>
          <a:ext cx="0" cy="0"/>
          <a:chOff x="0" y="0"/>
          <a:chExt cx="0" cy="0"/>
        </a:xfrm>
      </p:grpSpPr>
      <p:sp>
        <p:nvSpPr>
          <p:cNvPr id="4385" name="Google Shape;4385;p8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386" name="Google Shape;4386;p8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87" name="Google Shape;4387;p8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88" name="Google Shape;4388;p8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89" name="Google Shape;4389;p8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0" name="Google Shape;4390;p8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1" name="Google Shape;4391;p8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2" name="Google Shape;4392;p8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3" name="Google Shape;4393;p8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4" name="Google Shape;4394;p8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5" name="Google Shape;4395;p8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6" name="Google Shape;4396;p8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7" name="Google Shape;4397;p8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8" name="Google Shape;4398;p8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9" name="Google Shape;4399;p8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400" name="Google Shape;4400;p8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401" name="Google Shape;4401;p8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02" name="Google Shape;4402;p8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03" name="Google Shape;4403;p8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404" name="Google Shape;4404;p8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5" name="Google Shape;4405;p8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6" name="Google Shape;4406;p8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7" name="Google Shape;4407;p8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8" name="Google Shape;4408;p8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9" name="Google Shape;4409;p8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0" name="Google Shape;4410;p8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1" name="Google Shape;4411;p8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2" name="Google Shape;4412;p8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3" name="Google Shape;4413;p8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4" name="Google Shape;4414;p8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5" name="Google Shape;4415;p8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6" name="Google Shape;4416;p8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7" name="Google Shape;4417;p8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18" name="Google Shape;4418;p8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19" name="Google Shape;4419;p85"/>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420" name="Google Shape;4420;p8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1" name="Google Shape;4421;p8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2" name="Google Shape;4422;p8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3" name="Google Shape;4423;p8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4" name="Google Shape;4424;p8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5" name="Google Shape;4425;p8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6" name="Google Shape;4426;p8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7" name="Google Shape;4427;p8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8" name="Google Shape;4428;p8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9" name="Google Shape;4429;p8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0" name="Google Shape;4430;p8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1" name="Google Shape;4431;p8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2" name="Google Shape;4432;p8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3" name="Google Shape;4433;p8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34" name="Google Shape;4434;p8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435" name="Google Shape;4435;p8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6" name="Google Shape;4436;p8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7" name="Google Shape;4437;p8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8" name="Google Shape;4438;p8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9" name="Google Shape;4439;p8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0" name="Google Shape;4440;p8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1" name="Google Shape;4441;p8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2" name="Google Shape;4442;p8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3" name="Google Shape;4443;p8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4" name="Google Shape;4444;p8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5" name="Google Shape;4445;p8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6" name="Google Shape;4446;p8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7" name="Google Shape;4447;p8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448" name="Google Shape;4448;p8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449" name="Google Shape;4449;p8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450" name="Google Shape;4450;p8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451" name="Google Shape;4451;p8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452" name="Google Shape;4452;p8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453" name="Google Shape;4453;p8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54" name="Google Shape;4454;p8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55" name="Google Shape;4455;p8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456" name="Google Shape;4456;p85"/>
          <p:cNvCxnSpPr>
            <a:stCxn id="4399" idx="4"/>
            <a:endCxn id="445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457" name="Google Shape;4457;p8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58" name="Google Shape;4458;p8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459" name="Google Shape;4459;p8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460" name="Google Shape;4460;p8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461" name="Google Shape;4461;p8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462" name="Google Shape;4462;p8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463" name="Google Shape;4463;p85"/>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464" name="Google Shape;4464;p85"/>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465" name="Google Shape;4465;p8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466" name="Google Shape;4466;p85"/>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467" name="Google Shape;4467;p8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468" name="Google Shape;4468;p85"/>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469" name="Google Shape;4469;p85"/>
          <p:cNvCxnSpPr>
            <a:stCxn id="4470" idx="3"/>
            <a:endCxn id="446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1" name="Google Shape;4471;p85"/>
          <p:cNvCxnSpPr>
            <a:stCxn id="4470"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2" name="Google Shape;4472;p85"/>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473" name="Google Shape;4473;p85"/>
          <p:cNvCxnSpPr>
            <a:stCxn id="4468"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4" name="Google Shape;4474;p85"/>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0" name="Google Shape;4470;p8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475" name="Google Shape;4475;p85"/>
          <p:cNvCxnSpPr>
            <a:stCxn id="4472" idx="3"/>
            <a:endCxn id="4476"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7" name="Google Shape;4477;p85"/>
          <p:cNvCxnSpPr>
            <a:stCxn id="4472"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6" name="Google Shape;4476;p8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478" name="Google Shape;4478;p85"/>
          <p:cNvCxnSpPr>
            <a:stCxn id="4479" idx="3"/>
            <a:endCxn id="4480"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1" name="Google Shape;4481;p85"/>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9" name="Google Shape;4479;p85"/>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480" name="Google Shape;4480;p8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82" name="Google Shape;4482;p85"/>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483" name="Google Shape;4483;p85"/>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484" name="Google Shape;4484;p8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85" name="Google Shape;4485;p8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486" name="Google Shape;4486;p85"/>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7" name="Google Shape;4487;p85"/>
          <p:cNvCxnSpPr>
            <a:endCxn id="4488"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89" name="Google Shape;4489;p85"/>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88" name="Google Shape;4488;p85"/>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90" name="Google Shape;4490;p85"/>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491" name="Google Shape;4491;p85"/>
          <p:cNvCxnSpPr/>
          <p:nvPr/>
        </p:nvCxnSpPr>
        <p:spPr>
          <a:xfrm rot="5400000">
            <a:off x="7267938" y="2524267"/>
            <a:ext cx="545625" cy="246151"/>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492" name="Google Shape;4492;p85"/>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493" name="Google Shape;4493;p85"/>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494" name="Google Shape;4494;p85"/>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495" name="Google Shape;4495;p85"/>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496" name="Google Shape;4496;p85"/>
          <p:cNvSpPr/>
          <p:nvPr/>
        </p:nvSpPr>
        <p:spPr>
          <a:xfrm>
            <a:off x="5905691"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497" name="Google Shape;4497;p85"/>
          <p:cNvSpPr/>
          <p:nvPr/>
        </p:nvSpPr>
        <p:spPr>
          <a:xfrm>
            <a:off x="5656307"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498" name="Google Shape;4498;p85"/>
          <p:cNvSpPr/>
          <p:nvPr/>
        </p:nvSpPr>
        <p:spPr>
          <a:xfrm>
            <a:off x="5412123"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2FE09FEA-523E-4E93-A346-56D235853EE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B6B6D24-818D-4944-811C-8CD8826947E6}"/>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3EA7A723-A094-443B-AD9E-E9E415C9F8B2}"/>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1DB22AC5-03A8-41C8-9511-2C1CF56615A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83</a:t>
            </a:fld>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4503" name="Google Shape;4503;p8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04" name="Google Shape;4504;p8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5" name="Google Shape;4505;p8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6" name="Google Shape;4506;p8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7" name="Google Shape;4507;p8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8" name="Google Shape;4508;p8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9" name="Google Shape;4509;p8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0" name="Google Shape;4510;p8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1" name="Google Shape;4511;p8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2" name="Google Shape;4512;p8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3" name="Google Shape;4513;p8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4" name="Google Shape;4514;p8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5" name="Google Shape;4515;p8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6" name="Google Shape;4516;p8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7" name="Google Shape;4517;p8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518" name="Google Shape;4518;p8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519" name="Google Shape;4519;p8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20" name="Google Shape;4520;p8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21" name="Google Shape;4521;p8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22" name="Google Shape;4522;p8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3" name="Google Shape;4523;p8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4" name="Google Shape;4524;p8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5" name="Google Shape;4525;p8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6" name="Google Shape;4526;p8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7" name="Google Shape;4527;p8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8" name="Google Shape;4528;p8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9" name="Google Shape;4529;p8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0" name="Google Shape;4530;p8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1" name="Google Shape;4531;p8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2" name="Google Shape;4532;p8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3" name="Google Shape;4533;p8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4" name="Google Shape;4534;p8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5" name="Google Shape;4535;p8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536" name="Google Shape;4536;p8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37" name="Google Shape;4537;p86"/>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38" name="Google Shape;4538;p8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9" name="Google Shape;4539;p8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0" name="Google Shape;4540;p8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1" name="Google Shape;4541;p8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2" name="Google Shape;4542;p8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3" name="Google Shape;4543;p8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4" name="Google Shape;4544;p8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5" name="Google Shape;4545;p8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6" name="Google Shape;4546;p8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7" name="Google Shape;4547;p8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8" name="Google Shape;4548;p8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9" name="Google Shape;4549;p8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0" name="Google Shape;4550;p8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1" name="Google Shape;4551;p8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52" name="Google Shape;4552;p8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53" name="Google Shape;4553;p8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4" name="Google Shape;4554;p8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5" name="Google Shape;4555;p8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6" name="Google Shape;4556;p8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7" name="Google Shape;4557;p8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8" name="Google Shape;4558;p8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9" name="Google Shape;4559;p8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0" name="Google Shape;4560;p8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1" name="Google Shape;4561;p8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2" name="Google Shape;4562;p8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3" name="Google Shape;4563;p8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4" name="Google Shape;4564;p8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5" name="Google Shape;4565;p8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566" name="Google Shape;4566;p8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567" name="Google Shape;4567;p8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568" name="Google Shape;4568;p8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569" name="Google Shape;4569;p8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570" name="Google Shape;4570;p8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571" name="Google Shape;4571;p8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72" name="Google Shape;4572;p8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573" name="Google Shape;4573;p8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574" name="Google Shape;4574;p86"/>
          <p:cNvCxnSpPr>
            <a:stCxn id="4517" idx="4"/>
            <a:endCxn id="457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575" name="Google Shape;4575;p8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76" name="Google Shape;4576;p8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577" name="Google Shape;4577;p8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578" name="Google Shape;4578;p8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579" name="Google Shape;4579;p8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580" name="Google Shape;4580;p8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581" name="Google Shape;4581;p86"/>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582" name="Google Shape;4582;p86"/>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583" name="Google Shape;4583;p8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584" name="Google Shape;4584;p86"/>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585" name="Google Shape;4585;p8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586" name="Google Shape;4586;p86"/>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587" name="Google Shape;4587;p86"/>
          <p:cNvCxnSpPr>
            <a:stCxn id="4588" idx="3"/>
            <a:endCxn id="458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89" name="Google Shape;4589;p86"/>
          <p:cNvCxnSpPr>
            <a:stCxn id="458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0" name="Google Shape;4590;p86"/>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591" name="Google Shape;4591;p86"/>
          <p:cNvCxnSpPr>
            <a:stCxn id="458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2" name="Google Shape;4592;p86"/>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88" name="Google Shape;4588;p8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593" name="Google Shape;4593;p86"/>
          <p:cNvCxnSpPr>
            <a:stCxn id="4590" idx="3"/>
            <a:endCxn id="459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5" name="Google Shape;4595;p86"/>
          <p:cNvCxnSpPr>
            <a:stCxn id="459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4" name="Google Shape;4594;p8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596" name="Google Shape;4596;p86"/>
          <p:cNvCxnSpPr>
            <a:stCxn id="4597" idx="3"/>
            <a:endCxn id="459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9" name="Google Shape;4599;p86"/>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7" name="Google Shape;4597;p86"/>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598" name="Google Shape;4598;p8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0" name="Google Shape;4600;p86"/>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601" name="Google Shape;4601;p86"/>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602" name="Google Shape;4602;p8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3" name="Google Shape;4603;p8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604" name="Google Shape;4604;p86"/>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05" name="Google Shape;4605;p86"/>
          <p:cNvCxnSpPr>
            <a:endCxn id="460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607" name="Google Shape;4607;p86"/>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6" name="Google Shape;4606;p86"/>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8" name="Google Shape;4608;p86"/>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609" name="Google Shape;4609;p86"/>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610" name="Google Shape;4610;p86"/>
          <p:cNvCxnSpPr>
            <a:stCxn id="4585" idx="0"/>
            <a:endCxn id="4590" idx="1"/>
          </p:cNvCxnSpPr>
          <p:nvPr/>
        </p:nvCxnSpPr>
        <p:spPr>
          <a:xfrm rot="5400000">
            <a:off x="7153227" y="2762495"/>
            <a:ext cx="838351"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611" name="Google Shape;4611;p86"/>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612" name="Google Shape;4612;p86"/>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613" name="Google Shape;4613;p86"/>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614" name="Google Shape;4614;p86"/>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615" name="Google Shape;4615;p86"/>
          <p:cNvSpPr/>
          <p:nvPr/>
        </p:nvSpPr>
        <p:spPr>
          <a:xfrm>
            <a:off x="5656307"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61F6D0A-F6B0-4902-9A18-8E1155E92F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B81BE30A-3DC8-4D02-8C95-0B8D378C7605}"/>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B75FEAC2-DF96-468C-89DF-37B31A1DBC01}"/>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5408D284-8433-445C-AF5E-F8B1C5B254B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84</a:t>
            </a:fld>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8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21" name="Google Shape;4621;p8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2" name="Google Shape;4622;p8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3" name="Google Shape;4623;p8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4" name="Google Shape;4624;p8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5" name="Google Shape;4625;p8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6" name="Google Shape;4626;p8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7" name="Google Shape;4627;p8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8" name="Google Shape;4628;p8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9" name="Google Shape;4629;p8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0" name="Google Shape;4630;p8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1" name="Google Shape;4631;p8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2" name="Google Shape;4632;p8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3" name="Google Shape;4633;p8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4" name="Google Shape;4634;p8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635" name="Google Shape;4635;p8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636" name="Google Shape;4636;p8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37" name="Google Shape;4637;p8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38" name="Google Shape;4638;p8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39" name="Google Shape;4639;p8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0" name="Google Shape;4640;p8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1" name="Google Shape;4641;p8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2" name="Google Shape;4642;p8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3" name="Google Shape;4643;p8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4" name="Google Shape;4644;p8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5" name="Google Shape;4645;p8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6" name="Google Shape;4646;p8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7" name="Google Shape;4647;p8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8" name="Google Shape;4648;p8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9" name="Google Shape;4649;p8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0" name="Google Shape;4650;p8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1" name="Google Shape;4651;p8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2" name="Google Shape;4652;p8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53" name="Google Shape;4653;p8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54" name="Google Shape;4654;p87"/>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55" name="Google Shape;4655;p8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6" name="Google Shape;4656;p8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7" name="Google Shape;4657;p8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8" name="Google Shape;4658;p8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9" name="Google Shape;4659;p8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0" name="Google Shape;4660;p8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1" name="Google Shape;4661;p8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2" name="Google Shape;4662;p8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3" name="Google Shape;4663;p8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4" name="Google Shape;4664;p8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5" name="Google Shape;4665;p8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6" name="Google Shape;4666;p8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7" name="Google Shape;4667;p8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8" name="Google Shape;4668;p8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69" name="Google Shape;4669;p8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70" name="Google Shape;4670;p8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1" name="Google Shape;4671;p8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2" name="Google Shape;4672;p8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3" name="Google Shape;4673;p8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4" name="Google Shape;4674;p8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5" name="Google Shape;4675;p8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6" name="Google Shape;4676;p8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7" name="Google Shape;4677;p8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8" name="Google Shape;4678;p8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9" name="Google Shape;4679;p8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80" name="Google Shape;4680;p8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81" name="Google Shape;4681;p8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82" name="Google Shape;4682;p8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683" name="Google Shape;4683;p8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684" name="Google Shape;4684;p8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685" name="Google Shape;4685;p8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686" name="Google Shape;4686;p87"/>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687" name="Google Shape;4687;p8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688" name="Google Shape;4688;p8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89" name="Google Shape;4689;p8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90" name="Google Shape;4690;p8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691" name="Google Shape;4691;p87"/>
          <p:cNvCxnSpPr>
            <a:stCxn id="4634" idx="4"/>
            <a:endCxn id="4692"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692" name="Google Shape;4692;p8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93" name="Google Shape;4693;p8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694" name="Google Shape;4694;p8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695" name="Google Shape;4695;p8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696" name="Google Shape;4696;p8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697" name="Google Shape;4697;p8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698" name="Google Shape;4698;p87"/>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699" name="Google Shape;4699;p87"/>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700" name="Google Shape;4700;p8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701" name="Google Shape;4701;p87"/>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702" name="Google Shape;4702;p8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703" name="Google Shape;4703;p87"/>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704" name="Google Shape;4704;p87"/>
          <p:cNvCxnSpPr>
            <a:stCxn id="4705" idx="3"/>
            <a:endCxn id="470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6" name="Google Shape;4706;p87"/>
          <p:cNvCxnSpPr>
            <a:stCxn id="4705"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7" name="Google Shape;4707;p87"/>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708" name="Google Shape;4708;p87"/>
          <p:cNvCxnSpPr>
            <a:stCxn id="4703"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9" name="Google Shape;4709;p87"/>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5" name="Google Shape;4705;p8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710" name="Google Shape;4710;p87"/>
          <p:cNvCxnSpPr>
            <a:stCxn id="4707" idx="3"/>
            <a:endCxn id="4711"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2" name="Google Shape;4712;p87"/>
          <p:cNvCxnSpPr>
            <a:stCxn id="4707"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1" name="Google Shape;4711;p8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713" name="Google Shape;4713;p87"/>
          <p:cNvCxnSpPr>
            <a:stCxn id="4714" idx="3"/>
            <a:endCxn id="4715"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6" name="Google Shape;4716;p87"/>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4" name="Google Shape;4714;p87"/>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715" name="Google Shape;4715;p8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17" name="Google Shape;4717;p87"/>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718" name="Google Shape;4718;p87"/>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719" name="Google Shape;4719;p8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20" name="Google Shape;4720;p8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721" name="Google Shape;4721;p87"/>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22" name="Google Shape;4722;p87"/>
          <p:cNvCxnSpPr>
            <a:endCxn id="4723"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24" name="Google Shape;4724;p87"/>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23" name="Google Shape;4723;p87"/>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25" name="Google Shape;4725;p87"/>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726" name="Google Shape;4726;p87"/>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727" name="Google Shape;4727;p87"/>
          <p:cNvCxnSpPr>
            <a:stCxn id="4702" idx="0"/>
            <a:endCxn id="4707" idx="1"/>
          </p:cNvCxnSpPr>
          <p:nvPr/>
        </p:nvCxnSpPr>
        <p:spPr>
          <a:xfrm rot="5400000">
            <a:off x="7153227" y="2762495"/>
            <a:ext cx="838351"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728" name="Google Shape;4728;p87"/>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729" name="Google Shape;4729;p87"/>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730" name="Google Shape;4730;p87"/>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731" name="Google Shape;4731;p87"/>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732" name="Google Shape;4732;p87"/>
          <p:cNvSpPr/>
          <p:nvPr/>
        </p:nvSpPr>
        <p:spPr>
          <a:xfrm>
            <a:off x="5656307"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B839280D-AD58-4B3B-8ECE-94F6A921ABC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2240EBB-2FDD-47AA-B4A7-1557F69C9074}"/>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ACAEB99A-06B6-4006-B451-85AD1D6928CF}"/>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B0F136A1-7624-4111-AEEB-D12E3ADE7D83}"/>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736"/>
        <p:cNvGrpSpPr/>
        <p:nvPr/>
      </p:nvGrpSpPr>
      <p:grpSpPr>
        <a:xfrm>
          <a:off x="0" y="0"/>
          <a:ext cx="0" cy="0"/>
          <a:chOff x="0" y="0"/>
          <a:chExt cx="0" cy="0"/>
        </a:xfrm>
      </p:grpSpPr>
      <p:sp>
        <p:nvSpPr>
          <p:cNvPr id="4737" name="Google Shape;4737;p8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38" name="Google Shape;4738;p8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39" name="Google Shape;4739;p8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0" name="Google Shape;4740;p8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1" name="Google Shape;4741;p8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2" name="Google Shape;4742;p8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3" name="Google Shape;4743;p8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4" name="Google Shape;4744;p8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5" name="Google Shape;4745;p8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6" name="Google Shape;4746;p8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7" name="Google Shape;4747;p8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8" name="Google Shape;4748;p8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9" name="Google Shape;4749;p8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0" name="Google Shape;4750;p8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1" name="Google Shape;4751;p8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752" name="Google Shape;4752;p8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753" name="Google Shape;4753;p8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54" name="Google Shape;4754;p8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55" name="Google Shape;4755;p8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56" name="Google Shape;4756;p8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7" name="Google Shape;4757;p8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8" name="Google Shape;4758;p8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9" name="Google Shape;4759;p8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0" name="Google Shape;4760;p8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1" name="Google Shape;4761;p8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2" name="Google Shape;4762;p8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3" name="Google Shape;4763;p8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4" name="Google Shape;4764;p8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5" name="Google Shape;4765;p8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6" name="Google Shape;4766;p8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7" name="Google Shape;4767;p8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8" name="Google Shape;4768;p8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9" name="Google Shape;4769;p8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70" name="Google Shape;4770;p8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71" name="Google Shape;4771;p88"/>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72" name="Google Shape;4772;p8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3" name="Google Shape;4773;p8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4" name="Google Shape;4774;p8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5" name="Google Shape;4775;p8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6" name="Google Shape;4776;p8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7" name="Google Shape;4777;p8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8" name="Google Shape;4778;p8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9" name="Google Shape;4779;p8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0" name="Google Shape;4780;p8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1" name="Google Shape;4781;p8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2" name="Google Shape;4782;p8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3" name="Google Shape;4783;p8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4" name="Google Shape;4784;p8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5" name="Google Shape;4785;p8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86" name="Google Shape;4786;p88"/>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87" name="Google Shape;4787;p8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8" name="Google Shape;4788;p8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9" name="Google Shape;4789;p8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0" name="Google Shape;4790;p88"/>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1" name="Google Shape;4791;p8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2" name="Google Shape;4792;p8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3" name="Google Shape;4793;p8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4" name="Google Shape;4794;p8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5" name="Google Shape;4795;p88"/>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6" name="Google Shape;4796;p8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7" name="Google Shape;4797;p8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8" name="Google Shape;4798;p88"/>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9" name="Google Shape;4799;p8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800" name="Google Shape;4800;p8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801" name="Google Shape;4801;p8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802" name="Google Shape;4802;p8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803" name="Google Shape;4803;p88"/>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804" name="Google Shape;4804;p88"/>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805" name="Google Shape;4805;p8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06" name="Google Shape;4806;p8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07" name="Google Shape;4807;p8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808" name="Google Shape;4808;p88"/>
          <p:cNvCxnSpPr>
            <a:stCxn id="4751" idx="4"/>
            <a:endCxn id="480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809" name="Google Shape;4809;p8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10" name="Google Shape;4810;p88"/>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811" name="Google Shape;4811;p8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812" name="Google Shape;4812;p8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813" name="Google Shape;4813;p8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814" name="Google Shape;4814;p8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815" name="Google Shape;4815;p88"/>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816" name="Google Shape;4816;p88"/>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817" name="Google Shape;4817;p8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818" name="Google Shape;4818;p88"/>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819" name="Google Shape;4819;p8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820" name="Google Shape;4820;p88"/>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821" name="Google Shape;4821;p88"/>
          <p:cNvCxnSpPr>
            <a:stCxn id="4822" idx="3"/>
            <a:endCxn id="482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3" name="Google Shape;4823;p88"/>
          <p:cNvCxnSpPr>
            <a:stCxn id="4822"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4" name="Google Shape;4824;p88"/>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825" name="Google Shape;4825;p88"/>
          <p:cNvCxnSpPr>
            <a:stCxn id="4820"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6" name="Google Shape;4826;p88"/>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2" name="Google Shape;4822;p8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827" name="Google Shape;4827;p88"/>
          <p:cNvCxnSpPr>
            <a:stCxn id="4824" idx="3"/>
            <a:endCxn id="4828"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9" name="Google Shape;4829;p88"/>
          <p:cNvCxnSpPr>
            <a:stCxn id="4824"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8" name="Google Shape;4828;p8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830" name="Google Shape;4830;p88"/>
          <p:cNvCxnSpPr>
            <a:stCxn id="4831" idx="3"/>
            <a:endCxn id="4832"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3" name="Google Shape;4833;p88"/>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31" name="Google Shape;4831;p88"/>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832" name="Google Shape;4832;p8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34" name="Google Shape;4834;p88"/>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835" name="Google Shape;4835;p88"/>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36" name="Google Shape;4836;p8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37" name="Google Shape;4837;p8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838" name="Google Shape;4838;p88"/>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9" name="Google Shape;4839;p88"/>
          <p:cNvCxnSpPr>
            <a:endCxn id="4840"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41" name="Google Shape;4841;p88"/>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40" name="Google Shape;4840;p88"/>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42" name="Google Shape;4842;p88"/>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843" name="Google Shape;4843;p88"/>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844" name="Google Shape;4844;p88"/>
          <p:cNvCxnSpPr>
            <a:stCxn id="4819" idx="0"/>
            <a:endCxn id="4824" idx="1"/>
          </p:cNvCxnSpPr>
          <p:nvPr/>
        </p:nvCxnSpPr>
        <p:spPr>
          <a:xfrm rot="5400000">
            <a:off x="7153227" y="2762495"/>
            <a:ext cx="838351"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845" name="Google Shape;4845;p88"/>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4846" name="Google Shape;4846;p88"/>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847" name="Google Shape;4847;p88"/>
          <p:cNvSpPr/>
          <p:nvPr/>
        </p:nvSpPr>
        <p:spPr>
          <a:xfrm>
            <a:off x="5786191"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848" name="Google Shape;4848;p88"/>
          <p:cNvSpPr/>
          <p:nvPr/>
        </p:nvSpPr>
        <p:spPr>
          <a:xfrm>
            <a:off x="554200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849" name="Google Shape;4849;p88"/>
          <p:cNvSpPr/>
          <p:nvPr/>
        </p:nvSpPr>
        <p:spPr>
          <a:xfrm>
            <a:off x="6049375" y="1531439"/>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50" name="Google Shape;4850;p88"/>
          <p:cNvSpPr/>
          <p:nvPr/>
        </p:nvSpPr>
        <p:spPr>
          <a:xfrm>
            <a:off x="531261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51" name="Google Shape;4851;p88"/>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0EEEE37-48C4-4CE5-87F7-EA01D737613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D2052B4-AE9A-4FBD-A5F9-4209E6D1A1AD}"/>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4B7B597B-35D2-4229-8E9A-81CB7167CA14}"/>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6CFE633-8169-424C-B479-1739CB8CA704}"/>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855"/>
        <p:cNvGrpSpPr/>
        <p:nvPr/>
      </p:nvGrpSpPr>
      <p:grpSpPr>
        <a:xfrm>
          <a:off x="0" y="0"/>
          <a:ext cx="0" cy="0"/>
          <a:chOff x="0" y="0"/>
          <a:chExt cx="0" cy="0"/>
        </a:xfrm>
      </p:grpSpPr>
      <p:sp>
        <p:nvSpPr>
          <p:cNvPr id="4856" name="Google Shape;4856;p8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857" name="Google Shape;4857;p8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58" name="Google Shape;4858;p8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59" name="Google Shape;4859;p8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0" name="Google Shape;4860;p8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1" name="Google Shape;4861;p8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2" name="Google Shape;4862;p8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3" name="Google Shape;4863;p8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4" name="Google Shape;4864;p8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5" name="Google Shape;4865;p8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6" name="Google Shape;4866;p8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7" name="Google Shape;4867;p8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8" name="Google Shape;4868;p8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9" name="Google Shape;4869;p8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0" name="Google Shape;4870;p8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871" name="Google Shape;4871;p8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872" name="Google Shape;4872;p8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73" name="Google Shape;4873;p8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74" name="Google Shape;4874;p8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875" name="Google Shape;4875;p8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6" name="Google Shape;4876;p8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7" name="Google Shape;4877;p8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8" name="Google Shape;4878;p8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9" name="Google Shape;4879;p8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0" name="Google Shape;4880;p8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1" name="Google Shape;4881;p8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2" name="Google Shape;4882;p8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3" name="Google Shape;4883;p8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4" name="Google Shape;4884;p8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5" name="Google Shape;4885;p8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6" name="Google Shape;4886;p8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7" name="Google Shape;4887;p8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8" name="Google Shape;4888;p8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89" name="Google Shape;4889;p8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90" name="Google Shape;4890;p89"/>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891" name="Google Shape;4891;p8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2" name="Google Shape;4892;p8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3" name="Google Shape;4893;p8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4" name="Google Shape;4894;p8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5" name="Google Shape;4895;p8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6" name="Google Shape;4896;p8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7" name="Google Shape;4897;p8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8" name="Google Shape;4898;p8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9" name="Google Shape;4899;p8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0" name="Google Shape;4900;p8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1" name="Google Shape;4901;p8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2" name="Google Shape;4902;p8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3" name="Google Shape;4903;p8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4" name="Google Shape;4904;p8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05" name="Google Shape;4905;p89"/>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906" name="Google Shape;4906;p8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7" name="Google Shape;4907;p8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8" name="Google Shape;4908;p8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9" name="Google Shape;4909;p89"/>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0" name="Google Shape;4910;p8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1" name="Google Shape;4911;p8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2" name="Google Shape;4912;p8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3" name="Google Shape;4913;p8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4" name="Google Shape;4914;p89"/>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5" name="Google Shape;4915;p8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6" name="Google Shape;4916;p8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7" name="Google Shape;4917;p89"/>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8" name="Google Shape;4918;p8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919" name="Google Shape;4919;p8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920" name="Google Shape;4920;p8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921" name="Google Shape;4921;p8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922" name="Google Shape;4922;p89"/>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923" name="Google Shape;4923;p89"/>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924" name="Google Shape;4924;p8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25" name="Google Shape;4925;p8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26" name="Google Shape;4926;p8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927" name="Google Shape;4927;p89"/>
          <p:cNvCxnSpPr>
            <a:stCxn id="4870" idx="4"/>
            <a:endCxn id="492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928" name="Google Shape;4928;p8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29" name="Google Shape;4929;p89"/>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930" name="Google Shape;4930;p8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931" name="Google Shape;4931;p8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932" name="Google Shape;4932;p8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933" name="Google Shape;4933;p8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934" name="Google Shape;4934;p89"/>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935" name="Google Shape;4935;p89"/>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936" name="Google Shape;4936;p8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937" name="Google Shape;4937;p89"/>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938" name="Google Shape;4938;p8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939" name="Google Shape;4939;p89"/>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940" name="Google Shape;4940;p89"/>
          <p:cNvCxnSpPr>
            <a:stCxn id="4941" idx="3"/>
            <a:endCxn id="493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2" name="Google Shape;4942;p89"/>
          <p:cNvCxnSpPr>
            <a:stCxn id="4941"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3" name="Google Shape;4943;p89"/>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944" name="Google Shape;4944;p89"/>
          <p:cNvCxnSpPr>
            <a:stCxn id="4939"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5" name="Google Shape;4945;p89"/>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1" name="Google Shape;4941;p8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946" name="Google Shape;4946;p89"/>
          <p:cNvCxnSpPr>
            <a:stCxn id="4943" idx="3"/>
            <a:endCxn id="4947"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8" name="Google Shape;4948;p89"/>
          <p:cNvCxnSpPr>
            <a:stCxn id="4943"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7" name="Google Shape;4947;p8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949" name="Google Shape;4949;p89"/>
          <p:cNvCxnSpPr>
            <a:stCxn id="4950" idx="3"/>
            <a:endCxn id="4951"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2" name="Google Shape;4952;p89"/>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50" name="Google Shape;4950;p89"/>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951" name="Google Shape;4951;p8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53" name="Google Shape;4953;p89"/>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954" name="Google Shape;4954;p89"/>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55" name="Google Shape;4955;p8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56" name="Google Shape;4956;p8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957" name="Google Shape;4957;p89"/>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8" name="Google Shape;4958;p89"/>
          <p:cNvCxnSpPr>
            <a:endCxn id="4959"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60" name="Google Shape;4960;p89"/>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59" name="Google Shape;4959;p89"/>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61" name="Google Shape;4961;p89"/>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962" name="Google Shape;4962;p89"/>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63" name="Google Shape;4963;p89"/>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pic>
        <p:nvPicPr>
          <p:cNvPr id="4964" name="Google Shape;4964;p89"/>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4965" name="Google Shape;4965;p89"/>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966" name="Google Shape;4966;p89"/>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967" name="Google Shape;4967;p89"/>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968" name="Google Shape;4968;p89"/>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69" name="Google Shape;4969;p89"/>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57FEBF46-8DD4-4A03-9B28-1E6590CFE25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97C5F69-CD8B-4F8D-A07B-A35897BEE16A}"/>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FEF943D6-ACE4-4829-BC89-124572F1D713}"/>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92A93D32-A537-48CB-B3F2-F724F3458520}"/>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973"/>
        <p:cNvGrpSpPr/>
        <p:nvPr/>
      </p:nvGrpSpPr>
      <p:grpSpPr>
        <a:xfrm>
          <a:off x="0" y="0"/>
          <a:ext cx="0" cy="0"/>
          <a:chOff x="0" y="0"/>
          <a:chExt cx="0" cy="0"/>
        </a:xfrm>
      </p:grpSpPr>
      <p:sp>
        <p:nvSpPr>
          <p:cNvPr id="4974" name="Google Shape;4974;p9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975" name="Google Shape;4975;p9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6" name="Google Shape;4976;p9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7" name="Google Shape;4977;p9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8" name="Google Shape;4978;p9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9" name="Google Shape;4979;p9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0" name="Google Shape;4980;p9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1" name="Google Shape;4981;p9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2" name="Google Shape;4982;p9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3" name="Google Shape;4983;p9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4" name="Google Shape;4984;p9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5" name="Google Shape;4985;p9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6" name="Google Shape;4986;p9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7" name="Google Shape;4987;p9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8" name="Google Shape;4988;p9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989" name="Google Shape;4989;p9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990" name="Google Shape;4990;p9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991" name="Google Shape;4991;p9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92" name="Google Shape;4992;p9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993" name="Google Shape;4993;p9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4" name="Google Shape;4994;p9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5" name="Google Shape;4995;p9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6" name="Google Shape;4996;p9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7" name="Google Shape;4997;p9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8" name="Google Shape;4998;p9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9" name="Google Shape;4999;p9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0" name="Google Shape;5000;p9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1" name="Google Shape;5001;p9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2" name="Google Shape;5002;p9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3" name="Google Shape;5003;p9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4" name="Google Shape;5004;p9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5" name="Google Shape;5005;p9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6" name="Google Shape;5006;p9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07" name="Google Shape;5007;p9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008" name="Google Shape;5008;p90"/>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009" name="Google Shape;5009;p9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0" name="Google Shape;5010;p9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1" name="Google Shape;5011;p9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2" name="Google Shape;5012;p9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3" name="Google Shape;5013;p9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4" name="Google Shape;5014;p9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5" name="Google Shape;5015;p9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6" name="Google Shape;5016;p9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7" name="Google Shape;5017;p9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8" name="Google Shape;5018;p9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9" name="Google Shape;5019;p9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0" name="Google Shape;5020;p9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1" name="Google Shape;5021;p9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2" name="Google Shape;5022;p9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23" name="Google Shape;5023;p9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024" name="Google Shape;5024;p9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5" name="Google Shape;5025;p9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6" name="Google Shape;5026;p9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7" name="Google Shape;5027;p9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8" name="Google Shape;5028;p9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9" name="Google Shape;5029;p9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0" name="Google Shape;5030;p9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1" name="Google Shape;5031;p9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2" name="Google Shape;5032;p9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3" name="Google Shape;5033;p9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4" name="Google Shape;5034;p9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5" name="Google Shape;5035;p9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6" name="Google Shape;5036;p9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037" name="Google Shape;5037;p9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038" name="Google Shape;5038;p9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039" name="Google Shape;5039;p9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040" name="Google Shape;5040;p90"/>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041" name="Google Shape;5041;p90"/>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042" name="Google Shape;5042;p9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43" name="Google Shape;5043;p9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44" name="Google Shape;5044;p9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045" name="Google Shape;5045;p90"/>
          <p:cNvCxnSpPr>
            <a:stCxn id="4988" idx="4"/>
            <a:endCxn id="5046"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046" name="Google Shape;5046;p9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47" name="Google Shape;5047;p90"/>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048" name="Google Shape;5048;p9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049" name="Google Shape;5049;p9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050" name="Google Shape;5050;p9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051" name="Google Shape;5051;p9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052" name="Google Shape;5052;p90"/>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053" name="Google Shape;5053;p90"/>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054" name="Google Shape;5054;p9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055" name="Google Shape;5055;p90"/>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056" name="Google Shape;5056;p9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057" name="Google Shape;5057;p90"/>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058" name="Google Shape;5058;p90"/>
          <p:cNvCxnSpPr>
            <a:stCxn id="5059" idx="3"/>
            <a:endCxn id="505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0" name="Google Shape;5060;p90"/>
          <p:cNvCxnSpPr>
            <a:stCxn id="5059"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1" name="Google Shape;5061;p90"/>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062" name="Google Shape;5062;p90"/>
          <p:cNvCxnSpPr>
            <a:stCxn id="5057"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3" name="Google Shape;5063;p90"/>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59" name="Google Shape;5059;p9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064" name="Google Shape;5064;p90"/>
          <p:cNvCxnSpPr>
            <a:stCxn id="5061" idx="3"/>
            <a:endCxn id="5065"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6" name="Google Shape;5066;p90"/>
          <p:cNvCxnSpPr>
            <a:stCxn id="5061"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5" name="Google Shape;5065;p9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067" name="Google Shape;5067;p90"/>
          <p:cNvCxnSpPr>
            <a:stCxn id="5068" idx="3"/>
            <a:endCxn id="5069"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0" name="Google Shape;5070;p90"/>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8" name="Google Shape;5068;p90"/>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069" name="Google Shape;5069;p9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1" name="Google Shape;5071;p90"/>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072" name="Google Shape;5072;p90"/>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73" name="Google Shape;5073;p9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4" name="Google Shape;5074;p9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075" name="Google Shape;5075;p90"/>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6" name="Google Shape;5076;p90"/>
          <p:cNvCxnSpPr>
            <a:endCxn id="5077"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78" name="Google Shape;5078;p90"/>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7" name="Google Shape;5077;p90"/>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9" name="Google Shape;5079;p90"/>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080" name="Google Shape;5080;p90"/>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81" name="Google Shape;5081;p90"/>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pic>
        <p:nvPicPr>
          <p:cNvPr id="5082" name="Google Shape;5082;p90"/>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083" name="Google Shape;5083;p90"/>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084" name="Google Shape;5084;p90"/>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085" name="Google Shape;5085;p90"/>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086" name="Google Shape;5086;p90"/>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87" name="Google Shape;5087;p90"/>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E4B064F-953F-4D01-88B6-D60FB610B16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B526F01-5A26-45E0-A19D-B9DBEDF23ABB}"/>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FCBE4575-8675-48FB-BAAA-EC24633BABD5}"/>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7CBE0347-7E1A-4516-9377-95AD92CF765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091"/>
        <p:cNvGrpSpPr/>
        <p:nvPr/>
      </p:nvGrpSpPr>
      <p:grpSpPr>
        <a:xfrm>
          <a:off x="0" y="0"/>
          <a:ext cx="0" cy="0"/>
          <a:chOff x="0" y="0"/>
          <a:chExt cx="0" cy="0"/>
        </a:xfrm>
      </p:grpSpPr>
      <p:sp>
        <p:nvSpPr>
          <p:cNvPr id="5092" name="Google Shape;5092;p9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093" name="Google Shape;5093;p9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4" name="Google Shape;5094;p9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5" name="Google Shape;5095;p9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6" name="Google Shape;5096;p9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7" name="Google Shape;5097;p9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8" name="Google Shape;5098;p9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9" name="Google Shape;5099;p9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0" name="Google Shape;5100;p9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1" name="Google Shape;5101;p9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2" name="Google Shape;5102;p9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3" name="Google Shape;5103;p9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4" name="Google Shape;5104;p9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5" name="Google Shape;5105;p9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6" name="Google Shape;5106;p9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107" name="Google Shape;5107;p9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108" name="Google Shape;5108;p9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09" name="Google Shape;5109;p9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10" name="Google Shape;5110;p9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111" name="Google Shape;5111;p9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2" name="Google Shape;5112;p9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3" name="Google Shape;5113;p9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4" name="Google Shape;5114;p9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5" name="Google Shape;5115;p9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6" name="Google Shape;5116;p9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7" name="Google Shape;5117;p9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8" name="Google Shape;5118;p9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9" name="Google Shape;5119;p9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0" name="Google Shape;5120;p9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1" name="Google Shape;5121;p9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2" name="Google Shape;5122;p9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3" name="Google Shape;5123;p9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4" name="Google Shape;5124;p9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25" name="Google Shape;5125;p9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26" name="Google Shape;5126;p91"/>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127" name="Google Shape;5127;p9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8" name="Google Shape;5128;p9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9" name="Google Shape;5129;p9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0" name="Google Shape;5130;p9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1" name="Google Shape;5131;p9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2" name="Google Shape;5132;p9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3" name="Google Shape;5133;p9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4" name="Google Shape;5134;p9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5" name="Google Shape;5135;p9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6" name="Google Shape;5136;p9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7" name="Google Shape;5137;p9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8" name="Google Shape;5138;p9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9" name="Google Shape;5139;p9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0" name="Google Shape;5140;p9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41" name="Google Shape;5141;p9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142" name="Google Shape;5142;p9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3" name="Google Shape;5143;p9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4" name="Google Shape;5144;p9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5" name="Google Shape;5145;p9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6" name="Google Shape;5146;p9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7" name="Google Shape;5147;p9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8" name="Google Shape;5148;p9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9" name="Google Shape;5149;p9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0" name="Google Shape;5150;p9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1" name="Google Shape;5151;p9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2" name="Google Shape;5152;p9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3" name="Google Shape;5153;p9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4" name="Google Shape;5154;p9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155" name="Google Shape;5155;p9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156" name="Google Shape;5156;p9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157" name="Google Shape;5157;p9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158" name="Google Shape;5158;p91"/>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159" name="Google Shape;5159;p9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160" name="Google Shape;5160;p9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61" name="Google Shape;5161;p9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62" name="Google Shape;5162;p9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163" name="Google Shape;5163;p91"/>
          <p:cNvCxnSpPr>
            <a:stCxn id="5106" idx="4"/>
            <a:endCxn id="516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164" name="Google Shape;5164;p9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65" name="Google Shape;5165;p9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166" name="Google Shape;5166;p9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167" name="Google Shape;5167;p9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168" name="Google Shape;5168;p9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169" name="Google Shape;5169;p9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170" name="Google Shape;5170;p91"/>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171" name="Google Shape;5171;p91"/>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172" name="Google Shape;5172;p9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173" name="Google Shape;5173;p91"/>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174" name="Google Shape;5174;p9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175" name="Google Shape;5175;p91"/>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176" name="Google Shape;5176;p91"/>
          <p:cNvCxnSpPr>
            <a:stCxn id="5177" idx="3"/>
            <a:endCxn id="517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78" name="Google Shape;5178;p91"/>
          <p:cNvCxnSpPr>
            <a:stCxn id="517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9" name="Google Shape;5179;p91"/>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180" name="Google Shape;5180;p91"/>
          <p:cNvCxnSpPr>
            <a:stCxn id="517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1" name="Google Shape;5181;p91"/>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7" name="Google Shape;5177;p9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182" name="Google Shape;5182;p91"/>
          <p:cNvCxnSpPr>
            <a:stCxn id="5179" idx="3"/>
            <a:endCxn id="518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4" name="Google Shape;5184;p91"/>
          <p:cNvCxnSpPr>
            <a:stCxn id="517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3" name="Google Shape;5183;p9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185" name="Google Shape;5185;p91"/>
          <p:cNvCxnSpPr>
            <a:stCxn id="5186" idx="3"/>
            <a:endCxn id="518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8" name="Google Shape;5188;p91"/>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6" name="Google Shape;5186;p91"/>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187" name="Google Shape;5187;p9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89" name="Google Shape;5189;p91"/>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190" name="Google Shape;5190;p91"/>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1" name="Google Shape;5191;p9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92" name="Google Shape;5192;p9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193" name="Google Shape;5193;p91"/>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94" name="Google Shape;5194;p91"/>
          <p:cNvCxnSpPr>
            <a:endCxn id="519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96" name="Google Shape;5196;p91"/>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95" name="Google Shape;5195;p91"/>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97" name="Google Shape;5197;p91"/>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198" name="Google Shape;5198;p91"/>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9" name="Google Shape;5199;p91"/>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5200" name="Google Shape;5200;p9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201" name="Google Shape;5201;p91"/>
          <p:cNvCxnSpPr>
            <a:endCxn id="5200"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202" name="Google Shape;5202;p91"/>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203" name="Google Shape;5203;p91"/>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204" name="Google Shape;5204;p91"/>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205" name="Google Shape;5205;p91"/>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206" name="Google Shape;5206;p91"/>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207" name="Google Shape;5207;p91"/>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4C977AB-C3D2-4CEE-9854-14FE68D66D6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D30A00C-5AF1-4855-B9A4-EAD5790C0D52}"/>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A564716F-74CE-4F2C-907D-90DE33482AC1}"/>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362563D6-BC95-4314-9D0A-E047A4AEBD0F}"/>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36" name="Groupe 35">
            <a:extLst>
              <a:ext uri="{FF2B5EF4-FFF2-40B4-BE49-F238E27FC236}">
                <a16:creationId xmlns:a16="http://schemas.microsoft.com/office/drawing/2014/main" id="{92F9A3DE-997C-4199-B5AF-BF5522913552}"/>
              </a:ext>
            </a:extLst>
          </p:cNvPr>
          <p:cNvGrpSpPr/>
          <p:nvPr/>
        </p:nvGrpSpPr>
        <p:grpSpPr>
          <a:xfrm>
            <a:off x="3845361" y="4000022"/>
            <a:ext cx="1485185" cy="1485185"/>
            <a:chOff x="2677001" y="2614345"/>
            <a:chExt cx="1980247" cy="1980247"/>
          </a:xfrm>
          <a:solidFill>
            <a:srgbClr val="C00000"/>
          </a:solidFill>
        </p:grpSpPr>
        <p:sp>
          <p:nvSpPr>
            <p:cNvPr id="37" name="Ellipse 36">
              <a:extLst>
                <a:ext uri="{FF2B5EF4-FFF2-40B4-BE49-F238E27FC236}">
                  <a16:creationId xmlns:a16="http://schemas.microsoft.com/office/drawing/2014/main" id="{E1DA06CF-F502-4A7F-92D7-2291A2439047}"/>
                </a:ext>
              </a:extLst>
            </p:cNvPr>
            <p:cNvSpPr/>
            <p:nvPr/>
          </p:nvSpPr>
          <p:spPr>
            <a:xfrm>
              <a:off x="2677001" y="2614345"/>
              <a:ext cx="1980247" cy="1980247"/>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MA" sz="1351" dirty="0"/>
            </a:p>
          </p:txBody>
        </p:sp>
        <p:sp>
          <p:nvSpPr>
            <p:cNvPr id="38" name="Ellipse 4">
              <a:extLst>
                <a:ext uri="{FF2B5EF4-FFF2-40B4-BE49-F238E27FC236}">
                  <a16:creationId xmlns:a16="http://schemas.microsoft.com/office/drawing/2014/main" id="{8EFE1651-E472-4391-8191-4CF28F4F61F0}"/>
                </a:ext>
              </a:extLst>
            </p:cNvPr>
            <p:cNvSpPr txBox="1"/>
            <p:nvPr/>
          </p:nvSpPr>
          <p:spPr>
            <a:xfrm>
              <a:off x="2907286" y="3209840"/>
              <a:ext cx="1597756" cy="84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091">
                <a:lnSpc>
                  <a:spcPct val="90000"/>
                </a:lnSpc>
                <a:spcBef>
                  <a:spcPct val="0"/>
                </a:spcBef>
                <a:spcAft>
                  <a:spcPct val="35000"/>
                </a:spcAft>
              </a:pPr>
              <a:r>
                <a:rPr lang="en-US" sz="1600" b="1" dirty="0"/>
                <a:t>Similarity Search</a:t>
              </a:r>
            </a:p>
          </p:txBody>
        </p:sp>
      </p:grpSp>
      <p:sp>
        <p:nvSpPr>
          <p:cNvPr id="39" name="Flèche : gauche 38">
            <a:extLst>
              <a:ext uri="{FF2B5EF4-FFF2-40B4-BE49-F238E27FC236}">
                <a16:creationId xmlns:a16="http://schemas.microsoft.com/office/drawing/2014/main" id="{99DF6F7D-57DE-428B-87EC-BDE0244D43AB}"/>
              </a:ext>
            </a:extLst>
          </p:cNvPr>
          <p:cNvSpPr/>
          <p:nvPr/>
        </p:nvSpPr>
        <p:spPr>
          <a:xfrm rot="11700000">
            <a:off x="2537086" y="4179655"/>
            <a:ext cx="1297927" cy="423279"/>
          </a:xfrm>
          <a:prstGeom prst="lef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40" name="Flèche : gauche 39">
            <a:extLst>
              <a:ext uri="{FF2B5EF4-FFF2-40B4-BE49-F238E27FC236}">
                <a16:creationId xmlns:a16="http://schemas.microsoft.com/office/drawing/2014/main" id="{C9A4E47A-69FD-426F-8322-6529ED6B4927}"/>
              </a:ext>
            </a:extLst>
          </p:cNvPr>
          <p:cNvSpPr/>
          <p:nvPr/>
        </p:nvSpPr>
        <p:spPr>
          <a:xfrm rot="14700000">
            <a:off x="3318967" y="3201332"/>
            <a:ext cx="1297927" cy="423279"/>
          </a:xfrm>
          <a:prstGeom prst="leftArrow">
            <a:avLst>
              <a:gd name="adj1" fmla="val 60000"/>
              <a:gd name="adj2" fmla="val 50000"/>
            </a:avLst>
          </a:prstGeom>
          <a:solidFill>
            <a:srgbClr val="7030A0"/>
          </a:solidFill>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hueOff val="0"/>
              <a:satOff val="0"/>
              <a:lumOff val="0"/>
              <a:alphaOff val="0"/>
            </a:schemeClr>
          </a:fontRef>
        </p:style>
      </p:sp>
      <p:sp>
        <p:nvSpPr>
          <p:cNvPr id="41" name="Flèche : gauche 40">
            <a:extLst>
              <a:ext uri="{FF2B5EF4-FFF2-40B4-BE49-F238E27FC236}">
                <a16:creationId xmlns:a16="http://schemas.microsoft.com/office/drawing/2014/main" id="{EA752E07-B116-4714-88D5-64324F8802B9}"/>
              </a:ext>
            </a:extLst>
          </p:cNvPr>
          <p:cNvSpPr/>
          <p:nvPr/>
        </p:nvSpPr>
        <p:spPr>
          <a:xfrm rot="17700000">
            <a:off x="4559010" y="3201332"/>
            <a:ext cx="1297927" cy="423279"/>
          </a:xfrm>
          <a:prstGeom prst="leftArrow">
            <a:avLst>
              <a:gd name="adj1" fmla="val 60000"/>
              <a:gd name="adj2" fmla="val 50000"/>
            </a:avLst>
          </a:prstGeom>
          <a:solidFill>
            <a:srgbClr val="00B050"/>
          </a:solidFill>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hueOff val="0"/>
              <a:satOff val="0"/>
              <a:lumOff val="0"/>
              <a:alphaOff val="0"/>
            </a:schemeClr>
          </a:fontRef>
        </p:style>
      </p:sp>
      <p:sp>
        <p:nvSpPr>
          <p:cNvPr id="43" name="Flèche : gauche 42">
            <a:extLst>
              <a:ext uri="{FF2B5EF4-FFF2-40B4-BE49-F238E27FC236}">
                <a16:creationId xmlns:a16="http://schemas.microsoft.com/office/drawing/2014/main" id="{11B27A0E-C7EB-4AC4-9CF5-D1EA71E7055A}"/>
              </a:ext>
            </a:extLst>
          </p:cNvPr>
          <p:cNvSpPr/>
          <p:nvPr/>
        </p:nvSpPr>
        <p:spPr>
          <a:xfrm rot="20700000">
            <a:off x="5356095" y="4151260"/>
            <a:ext cx="1297927" cy="423279"/>
          </a:xfrm>
          <a:prstGeom prst="leftArrow">
            <a:avLst>
              <a:gd name="adj1" fmla="val 60000"/>
              <a:gd name="adj2" fmla="val 50000"/>
            </a:avLst>
          </a:prstGeom>
          <a:solidFill>
            <a:schemeClr val="accent5">
              <a:lumMod val="50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grpSp>
        <p:nvGrpSpPr>
          <p:cNvPr id="73" name="Groupe 72">
            <a:extLst>
              <a:ext uri="{FF2B5EF4-FFF2-40B4-BE49-F238E27FC236}">
                <a16:creationId xmlns:a16="http://schemas.microsoft.com/office/drawing/2014/main" id="{F0F13B1B-4A0A-480A-9C82-BADE96BE7EE2}"/>
              </a:ext>
            </a:extLst>
          </p:cNvPr>
          <p:cNvGrpSpPr/>
          <p:nvPr/>
        </p:nvGrpSpPr>
        <p:grpSpPr>
          <a:xfrm>
            <a:off x="5970850" y="3697743"/>
            <a:ext cx="1512281" cy="1446633"/>
            <a:chOff x="5451782" y="2121739"/>
            <a:chExt cx="1881235" cy="1504988"/>
          </a:xfrm>
          <a:solidFill>
            <a:schemeClr val="accent5">
              <a:lumMod val="50000"/>
            </a:schemeClr>
          </a:solidFill>
        </p:grpSpPr>
        <p:sp>
          <p:nvSpPr>
            <p:cNvPr id="75" name="Rectangle : coins arrondis 74">
              <a:extLst>
                <a:ext uri="{FF2B5EF4-FFF2-40B4-BE49-F238E27FC236}">
                  <a16:creationId xmlns:a16="http://schemas.microsoft.com/office/drawing/2014/main" id="{BC0F02CF-88A4-41D8-9A71-728FE73925AC}"/>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76" name="Rectangle : coins arrondis 10">
              <a:extLst>
                <a:ext uri="{FF2B5EF4-FFF2-40B4-BE49-F238E27FC236}">
                  <a16:creationId xmlns:a16="http://schemas.microsoft.com/office/drawing/2014/main" id="{457EB1B3-254B-4EEF-A3E9-B51E0110EB88}"/>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99" name="Content Placeholder 2">
            <a:extLst>
              <a:ext uri="{FF2B5EF4-FFF2-40B4-BE49-F238E27FC236}">
                <a16:creationId xmlns:a16="http://schemas.microsoft.com/office/drawing/2014/main" id="{B5108F8A-733F-4F8A-BDE7-28BCB035480A}"/>
              </a:ext>
            </a:extLst>
          </p:cNvPr>
          <p:cNvSpPr txBox="1">
            <a:spLocks/>
          </p:cNvSpPr>
          <p:nvPr/>
        </p:nvSpPr>
        <p:spPr>
          <a:xfrm>
            <a:off x="5756766" y="3719948"/>
            <a:ext cx="1940443" cy="280074"/>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Outlier Detection</a:t>
            </a:r>
            <a:endParaRPr lang="en-US" sz="900" b="1" dirty="0">
              <a:solidFill>
                <a:schemeClr val="bg1"/>
              </a:solidFill>
              <a:latin typeface="Calibri"/>
              <a:cs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51" name="Title 1">
            <a:extLst>
              <a:ext uri="{FF2B5EF4-FFF2-40B4-BE49-F238E27FC236}">
                <a16:creationId xmlns:a16="http://schemas.microsoft.com/office/drawing/2014/main" id="{6B6FC71E-2FE0-41A0-BF33-C72492549E6E}"/>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pic>
        <p:nvPicPr>
          <p:cNvPr id="67" name="Image 66">
            <a:extLst>
              <a:ext uri="{FF2B5EF4-FFF2-40B4-BE49-F238E27FC236}">
                <a16:creationId xmlns:a16="http://schemas.microsoft.com/office/drawing/2014/main" id="{8531214A-FC90-4383-BE39-E009EF74DF72}"/>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69" name="Image 68">
            <a:extLst>
              <a:ext uri="{FF2B5EF4-FFF2-40B4-BE49-F238E27FC236}">
                <a16:creationId xmlns:a16="http://schemas.microsoft.com/office/drawing/2014/main" id="{69472EDC-87AB-48CC-A12D-62AD67CC5803}"/>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9" name="Image 8">
            <a:extLst>
              <a:ext uri="{FF2B5EF4-FFF2-40B4-BE49-F238E27FC236}">
                <a16:creationId xmlns:a16="http://schemas.microsoft.com/office/drawing/2014/main" id="{FE9C6F03-F843-4F83-8456-4BEC6E624284}"/>
              </a:ext>
            </a:extLst>
          </p:cNvPr>
          <p:cNvPicPr>
            <a:picLocks noChangeAspect="1"/>
          </p:cNvPicPr>
          <p:nvPr/>
        </p:nvPicPr>
        <p:blipFill>
          <a:blip r:embed="rId5"/>
          <a:stretch>
            <a:fillRect/>
          </a:stretch>
        </p:blipFill>
        <p:spPr>
          <a:xfrm>
            <a:off x="5980722" y="4332776"/>
            <a:ext cx="1512281" cy="335331"/>
          </a:xfrm>
          <a:prstGeom prst="rect">
            <a:avLst/>
          </a:prstGeom>
        </p:spPr>
      </p:pic>
      <p:pic>
        <p:nvPicPr>
          <p:cNvPr id="70" name="Image 69">
            <a:extLst>
              <a:ext uri="{FF2B5EF4-FFF2-40B4-BE49-F238E27FC236}">
                <a16:creationId xmlns:a16="http://schemas.microsoft.com/office/drawing/2014/main" id="{D37CE907-3CEF-42D4-BFE1-CA863502B069}"/>
              </a:ext>
            </a:extLst>
          </p:cNvPr>
          <p:cNvPicPr>
            <a:picLocks noChangeAspect="1"/>
          </p:cNvPicPr>
          <p:nvPr/>
        </p:nvPicPr>
        <p:blipFill rotWithShape="1">
          <a:blip r:embed="rId6"/>
          <a:srcRect l="7361" t="5070" r="13465" b="11813"/>
          <a:stretch/>
        </p:blipFill>
        <p:spPr>
          <a:xfrm>
            <a:off x="5146531" y="2414512"/>
            <a:ext cx="814852" cy="1028911"/>
          </a:xfrm>
          <a:prstGeom prst="rect">
            <a:avLst/>
          </a:prstGeom>
        </p:spPr>
      </p:pic>
      <p:sp>
        <p:nvSpPr>
          <p:cNvPr id="44" name="Flèche : gauche 43">
            <a:extLst>
              <a:ext uri="{FF2B5EF4-FFF2-40B4-BE49-F238E27FC236}">
                <a16:creationId xmlns:a16="http://schemas.microsoft.com/office/drawing/2014/main" id="{F351D098-0536-415E-B6D8-F2E58C2675AE}"/>
              </a:ext>
            </a:extLst>
          </p:cNvPr>
          <p:cNvSpPr/>
          <p:nvPr/>
        </p:nvSpPr>
        <p:spPr>
          <a:xfrm rot="1769841">
            <a:off x="5218788" y="5279926"/>
            <a:ext cx="1377367"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5" name="Flèche : gauche 44">
            <a:extLst>
              <a:ext uri="{FF2B5EF4-FFF2-40B4-BE49-F238E27FC236}">
                <a16:creationId xmlns:a16="http://schemas.microsoft.com/office/drawing/2014/main" id="{A7501D1B-A6A9-450B-B925-A16A71072001}"/>
              </a:ext>
            </a:extLst>
          </p:cNvPr>
          <p:cNvSpPr/>
          <p:nvPr/>
        </p:nvSpPr>
        <p:spPr>
          <a:xfrm rot="9160896">
            <a:off x="2488000" y="5300156"/>
            <a:ext cx="1449831"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6" name="Rectangle : coins arrondis 45">
            <a:extLst>
              <a:ext uri="{FF2B5EF4-FFF2-40B4-BE49-F238E27FC236}">
                <a16:creationId xmlns:a16="http://schemas.microsoft.com/office/drawing/2014/main" id="{E67548DC-F3A3-4B2B-8359-414CBF4FC923}"/>
              </a:ext>
            </a:extLst>
          </p:cNvPr>
          <p:cNvSpPr/>
          <p:nvPr/>
        </p:nvSpPr>
        <p:spPr>
          <a:xfrm>
            <a:off x="-12998" y="5738010"/>
            <a:ext cx="9156999" cy="372379"/>
          </a:xfrm>
          <a:prstGeom prst="roundRect">
            <a:avLst>
              <a:gd name="adj" fmla="val 10000"/>
            </a:avLst>
          </a:prstGeom>
          <a:solidFill>
            <a:schemeClr val="bg2">
              <a:lumMod val="75000"/>
            </a:schemeClr>
          </a:solid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9" name="Content Placeholder 2">
            <a:extLst>
              <a:ext uri="{FF2B5EF4-FFF2-40B4-BE49-F238E27FC236}">
                <a16:creationId xmlns:a16="http://schemas.microsoft.com/office/drawing/2014/main" id="{AFEA219F-027A-424F-8B20-708580C0EEBD}"/>
              </a:ext>
            </a:extLst>
          </p:cNvPr>
          <p:cNvSpPr txBox="1">
            <a:spLocks/>
          </p:cNvSpPr>
          <p:nvPr/>
        </p:nvSpPr>
        <p:spPr>
          <a:xfrm>
            <a:off x="315150" y="5781780"/>
            <a:ext cx="4525561" cy="160703"/>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Cleaning</a:t>
            </a:r>
            <a:endParaRPr lang="en-US" sz="1200" b="1" dirty="0">
              <a:solidFill>
                <a:schemeClr val="bg1"/>
              </a:solidFill>
              <a:latin typeface="Calibri"/>
              <a:cs typeface="Calibri"/>
            </a:endParaRPr>
          </a:p>
        </p:txBody>
      </p:sp>
      <p:sp>
        <p:nvSpPr>
          <p:cNvPr id="50" name="Content Placeholder 2">
            <a:extLst>
              <a:ext uri="{FF2B5EF4-FFF2-40B4-BE49-F238E27FC236}">
                <a16:creationId xmlns:a16="http://schemas.microsoft.com/office/drawing/2014/main" id="{1AC2BCB4-FB24-4738-B1AF-6905B1F00A8B}"/>
              </a:ext>
            </a:extLst>
          </p:cNvPr>
          <p:cNvSpPr txBox="1">
            <a:spLocks/>
          </p:cNvSpPr>
          <p:nvPr/>
        </p:nvSpPr>
        <p:spPr>
          <a:xfrm>
            <a:off x="4203846" y="5783283"/>
            <a:ext cx="4525561" cy="276351"/>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Integration</a:t>
            </a:r>
            <a:endParaRPr lang="en-US" sz="1200" b="1" dirty="0">
              <a:solidFill>
                <a:schemeClr val="bg1"/>
              </a:solidFill>
              <a:latin typeface="Calibri"/>
              <a:cs typeface="Calibri"/>
            </a:endParaRPr>
          </a:p>
        </p:txBody>
      </p:sp>
      <p:sp>
        <p:nvSpPr>
          <p:cNvPr id="53" name="Rectangle 52">
            <a:extLst>
              <a:ext uri="{FF2B5EF4-FFF2-40B4-BE49-F238E27FC236}">
                <a16:creationId xmlns:a16="http://schemas.microsoft.com/office/drawing/2014/main" id="{D4A360F3-AA53-4932-B04B-2A2DC562423C}"/>
              </a:ext>
            </a:extLst>
          </p:cNvPr>
          <p:cNvSpPr/>
          <p:nvPr/>
        </p:nvSpPr>
        <p:spPr>
          <a:xfrm>
            <a:off x="5961383" y="3988832"/>
            <a:ext cx="1544385"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59" name="Rectangle 58">
            <a:extLst>
              <a:ext uri="{FF2B5EF4-FFF2-40B4-BE49-F238E27FC236}">
                <a16:creationId xmlns:a16="http://schemas.microsoft.com/office/drawing/2014/main" id="{5F334BBF-0091-4D7E-8EBE-23CB5E7388B9}"/>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2" name="Rectangle 61">
            <a:extLst>
              <a:ext uri="{FF2B5EF4-FFF2-40B4-BE49-F238E27FC236}">
                <a16:creationId xmlns:a16="http://schemas.microsoft.com/office/drawing/2014/main" id="{32A3FA1F-7E45-42A0-B9A2-610C67979BDE}"/>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3" name="Rectangle 62">
            <a:extLst>
              <a:ext uri="{FF2B5EF4-FFF2-40B4-BE49-F238E27FC236}">
                <a16:creationId xmlns:a16="http://schemas.microsoft.com/office/drawing/2014/main" id="{72884815-C74E-43FC-8268-50AA4B33C08D}"/>
              </a:ext>
            </a:extLst>
          </p:cNvPr>
          <p:cNvSpPr/>
          <p:nvPr/>
        </p:nvSpPr>
        <p:spPr>
          <a:xfrm>
            <a:off x="1638232" y="3957552"/>
            <a:ext cx="1512281"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4" name="Espace réservé du pied de page 3">
            <a:extLst>
              <a:ext uri="{FF2B5EF4-FFF2-40B4-BE49-F238E27FC236}">
                <a16:creationId xmlns:a16="http://schemas.microsoft.com/office/drawing/2014/main" id="{BC284549-3827-45EF-9098-7D05F7539806}"/>
              </a:ext>
            </a:extLst>
          </p:cNvPr>
          <p:cNvSpPr>
            <a:spLocks noGrp="1"/>
          </p:cNvSpPr>
          <p:nvPr>
            <p:ph type="ftr" sz="quarter" idx="11"/>
          </p:nvPr>
        </p:nvSpPr>
        <p:spPr/>
        <p:txBody>
          <a:bodyPr/>
          <a:lstStyle/>
          <a:p>
            <a:r>
              <a:rPr lang="en-US"/>
              <a:t>Echihabi, Zoumpatianos, Palpanas - VLDB 2021</a:t>
            </a:r>
            <a:endParaRPr lang="en-US" dirty="0"/>
          </a:p>
        </p:txBody>
      </p:sp>
      <p:sp>
        <p:nvSpPr>
          <p:cNvPr id="6" name="Espace réservé du numéro de diapositive 5">
            <a:extLst>
              <a:ext uri="{FF2B5EF4-FFF2-40B4-BE49-F238E27FC236}">
                <a16:creationId xmlns:a16="http://schemas.microsoft.com/office/drawing/2014/main" id="{6F8C24BD-C5FB-4A33-AC7B-E964CDCC325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9</a:t>
            </a:fld>
            <a:endParaRPr lang="en-US" dirty="0"/>
          </a:p>
        </p:txBody>
      </p:sp>
    </p:spTree>
    <p:extLst>
      <p:ext uri="{BB962C8B-B14F-4D97-AF65-F5344CB8AC3E}">
        <p14:creationId xmlns:p14="http://schemas.microsoft.com/office/powerpoint/2010/main" val="36897356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211"/>
        <p:cNvGrpSpPr/>
        <p:nvPr/>
      </p:nvGrpSpPr>
      <p:grpSpPr>
        <a:xfrm>
          <a:off x="0" y="0"/>
          <a:ext cx="0" cy="0"/>
          <a:chOff x="0" y="0"/>
          <a:chExt cx="0" cy="0"/>
        </a:xfrm>
      </p:grpSpPr>
      <p:sp>
        <p:nvSpPr>
          <p:cNvPr id="5212" name="Google Shape;5212;p9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13" name="Google Shape;5213;p9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4" name="Google Shape;5214;p9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5" name="Google Shape;5215;p9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6" name="Google Shape;5216;p9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7" name="Google Shape;5217;p9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8" name="Google Shape;5218;p9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9" name="Google Shape;5219;p9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0" name="Google Shape;5220;p9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1" name="Google Shape;5221;p9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2" name="Google Shape;5222;p9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3" name="Google Shape;5223;p9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4" name="Google Shape;5224;p9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5" name="Google Shape;5225;p9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6" name="Google Shape;5226;p9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227" name="Google Shape;5227;p9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228" name="Google Shape;5228;p9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29" name="Google Shape;5229;p9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30" name="Google Shape;5230;p9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31" name="Google Shape;5231;p9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2" name="Google Shape;5232;p9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3" name="Google Shape;5233;p9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4" name="Google Shape;5234;p9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5" name="Google Shape;5235;p9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6" name="Google Shape;5236;p9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7" name="Google Shape;5237;p9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8" name="Google Shape;5238;p9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9" name="Google Shape;5239;p9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0" name="Google Shape;5240;p9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1" name="Google Shape;5241;p9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2" name="Google Shape;5242;p9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3" name="Google Shape;5243;p9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4" name="Google Shape;5244;p9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245" name="Google Shape;5245;p9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46" name="Google Shape;5246;p92"/>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47" name="Google Shape;5247;p9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8" name="Google Shape;5248;p9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9" name="Google Shape;5249;p9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0" name="Google Shape;5250;p9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1" name="Google Shape;5251;p9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2" name="Google Shape;5252;p9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3" name="Google Shape;5253;p9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4" name="Google Shape;5254;p9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5" name="Google Shape;5255;p9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6" name="Google Shape;5256;p9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7" name="Google Shape;5257;p9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8" name="Google Shape;5258;p9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9" name="Google Shape;5259;p9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0" name="Google Shape;5260;p9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61" name="Google Shape;5261;p9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62" name="Google Shape;5262;p9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3" name="Google Shape;5263;p9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4" name="Google Shape;5264;p9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5" name="Google Shape;5265;p9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6" name="Google Shape;5266;p9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7" name="Google Shape;5267;p9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8" name="Google Shape;5268;p9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9" name="Google Shape;5269;p9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0" name="Google Shape;5270;p9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1" name="Google Shape;5271;p9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2" name="Google Shape;5272;p9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3" name="Google Shape;5273;p9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4" name="Google Shape;5274;p9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275" name="Google Shape;5275;p9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276" name="Google Shape;5276;p9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277" name="Google Shape;5277;p9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278" name="Google Shape;5278;p9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279" name="Google Shape;5279;p9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280" name="Google Shape;5280;p9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81" name="Google Shape;5281;p9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282" name="Google Shape;5282;p9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283" name="Google Shape;5283;p92"/>
          <p:cNvCxnSpPr>
            <a:stCxn id="5226" idx="4"/>
            <a:endCxn id="528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284" name="Google Shape;5284;p9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85" name="Google Shape;5285;p9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286" name="Google Shape;5286;p9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287" name="Google Shape;5287;p9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288" name="Google Shape;5288;p9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289" name="Google Shape;5289;p9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290" name="Google Shape;5290;p92"/>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291" name="Google Shape;5291;p92"/>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292" name="Google Shape;5292;p9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293" name="Google Shape;5293;p92"/>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294" name="Google Shape;5294;p9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295" name="Google Shape;5295;p92"/>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296" name="Google Shape;5296;p92"/>
          <p:cNvCxnSpPr>
            <a:stCxn id="5297" idx="3"/>
            <a:endCxn id="529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298" name="Google Shape;5298;p92"/>
          <p:cNvCxnSpPr>
            <a:stCxn id="529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9" name="Google Shape;5299;p92"/>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300" name="Google Shape;5300;p92"/>
          <p:cNvCxnSpPr>
            <a:stCxn id="529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1" name="Google Shape;5301;p92"/>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7" name="Google Shape;5297;p9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302" name="Google Shape;5302;p92"/>
          <p:cNvCxnSpPr>
            <a:stCxn id="5299" idx="3"/>
            <a:endCxn id="530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4" name="Google Shape;5304;p92"/>
          <p:cNvCxnSpPr>
            <a:stCxn id="529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3" name="Google Shape;5303;p9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305" name="Google Shape;5305;p92"/>
          <p:cNvCxnSpPr>
            <a:stCxn id="5306" idx="3"/>
            <a:endCxn id="530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8" name="Google Shape;5308;p92"/>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6" name="Google Shape;5306;p92"/>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307" name="Google Shape;5307;p9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09" name="Google Shape;5309;p92"/>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310" name="Google Shape;5310;p92"/>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1" name="Google Shape;5311;p9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12" name="Google Shape;5312;p9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313" name="Google Shape;5313;p92"/>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14" name="Google Shape;5314;p92"/>
          <p:cNvCxnSpPr>
            <a:endCxn id="531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16" name="Google Shape;5316;p92"/>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15" name="Google Shape;5315;p92"/>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17" name="Google Shape;5317;p92"/>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a:t>
            </a:r>
            <a:r>
              <a:rPr lang="en-CA" sz="1100" b="1">
                <a:solidFill>
                  <a:srgbClr val="C00000"/>
                </a:solidFill>
                <a:latin typeface="Arial"/>
                <a:ea typeface="Arial"/>
                <a:cs typeface="Arial"/>
                <a:sym typeface="Arial"/>
              </a:rPr>
              <a:t>C</a:t>
            </a:r>
            <a:r>
              <a:rPr lang="en-CA" sz="1100" b="1" baseline="-25000">
                <a:solidFill>
                  <a:srgbClr val="C00000"/>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318" name="Google Shape;5318;p92"/>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9" name="Google Shape;5319;p92"/>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5320" name="Google Shape;5320;p9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321" name="Google Shape;5321;p92"/>
          <p:cNvCxnSpPr>
            <a:endCxn id="5320"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322" name="Google Shape;5322;p92"/>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323" name="Google Shape;5323;p92"/>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324" name="Google Shape;5324;p92"/>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325" name="Google Shape;5325;p92"/>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326" name="Google Shape;5326;p92"/>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27" name="Google Shape;5327;p92"/>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4" name="Espace réservé du pied de page 3">
            <a:extLst>
              <a:ext uri="{FF2B5EF4-FFF2-40B4-BE49-F238E27FC236}">
                <a16:creationId xmlns:a16="http://schemas.microsoft.com/office/drawing/2014/main" id="{3E0D62D8-8670-45CC-AA40-1566C0A78F58}"/>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D69FD7C3-C246-4181-B17F-A993265168FD}"/>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331"/>
        <p:cNvGrpSpPr/>
        <p:nvPr/>
      </p:nvGrpSpPr>
      <p:grpSpPr>
        <a:xfrm>
          <a:off x="0" y="0"/>
          <a:ext cx="0" cy="0"/>
          <a:chOff x="0" y="0"/>
          <a:chExt cx="0" cy="0"/>
        </a:xfrm>
      </p:grpSpPr>
      <p:sp>
        <p:nvSpPr>
          <p:cNvPr id="5332" name="Google Shape;5332;p9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33" name="Google Shape;5333;p9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4" name="Google Shape;5334;p9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5" name="Google Shape;5335;p9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6" name="Google Shape;5336;p9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7" name="Google Shape;5337;p9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8" name="Google Shape;5338;p9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9" name="Google Shape;5339;p9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0" name="Google Shape;5340;p9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1" name="Google Shape;5341;p9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2" name="Google Shape;5342;p9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3" name="Google Shape;5343;p9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4" name="Google Shape;5344;p9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5" name="Google Shape;5345;p9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6" name="Google Shape;5346;p9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347" name="Google Shape;5347;p9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348" name="Google Shape;5348;p9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49" name="Google Shape;5349;p9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50" name="Google Shape;5350;p9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51" name="Google Shape;5351;p9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2" name="Google Shape;5352;p9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3" name="Google Shape;5353;p9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4" name="Google Shape;5354;p9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5" name="Google Shape;5355;p9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6" name="Google Shape;5356;p9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7" name="Google Shape;5357;p9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8" name="Google Shape;5358;p9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9" name="Google Shape;5359;p9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0" name="Google Shape;5360;p9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1" name="Google Shape;5361;p9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2" name="Google Shape;5362;p9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3" name="Google Shape;5363;p9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4" name="Google Shape;5364;p9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65" name="Google Shape;5365;p9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66" name="Google Shape;5366;p93"/>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67" name="Google Shape;5367;p9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8" name="Google Shape;5368;p9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9" name="Google Shape;5369;p9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0" name="Google Shape;5370;p9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1" name="Google Shape;5371;p9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2" name="Google Shape;5372;p9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3" name="Google Shape;5373;p9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4" name="Google Shape;5374;p9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5" name="Google Shape;5375;p9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6" name="Google Shape;5376;p9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7" name="Google Shape;5377;p9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8" name="Google Shape;5378;p9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9" name="Google Shape;5379;p9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0" name="Google Shape;5380;p9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81" name="Google Shape;5381;p9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82" name="Google Shape;5382;p9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3" name="Google Shape;5383;p9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4" name="Google Shape;5384;p9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5" name="Google Shape;5385;p9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6" name="Google Shape;5386;p9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7" name="Google Shape;5387;p9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8" name="Google Shape;5388;p9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9" name="Google Shape;5389;p9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0" name="Google Shape;5390;p9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1" name="Google Shape;5391;p9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2" name="Google Shape;5392;p9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3" name="Google Shape;5393;p9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4" name="Google Shape;5394;p9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395" name="Google Shape;5395;p9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396" name="Google Shape;5396;p9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397" name="Google Shape;5397;p9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398" name="Google Shape;5398;p9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399" name="Google Shape;5399;p9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400" name="Google Shape;5400;p9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01" name="Google Shape;5401;p9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02" name="Google Shape;5402;p9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403" name="Google Shape;5403;p93"/>
          <p:cNvCxnSpPr>
            <a:stCxn id="5346" idx="4"/>
            <a:endCxn id="540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404" name="Google Shape;5404;p9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05" name="Google Shape;5405;p9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406" name="Google Shape;5406;p9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407" name="Google Shape;5407;p9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408" name="Google Shape;5408;p9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409" name="Google Shape;5409;p9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410" name="Google Shape;5410;p93"/>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411" name="Google Shape;5411;p93"/>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412" name="Google Shape;5412;p9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413" name="Google Shape;5413;p93"/>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414" name="Google Shape;5414;p9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415" name="Google Shape;5415;p93"/>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416" name="Google Shape;5416;p93"/>
          <p:cNvCxnSpPr>
            <a:stCxn id="5417" idx="3"/>
            <a:endCxn id="541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18" name="Google Shape;5418;p93"/>
          <p:cNvCxnSpPr>
            <a:stCxn id="541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9" name="Google Shape;5419;p93"/>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420" name="Google Shape;5420;p93"/>
          <p:cNvCxnSpPr>
            <a:stCxn id="541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1" name="Google Shape;5421;p93"/>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7" name="Google Shape;5417;p9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422" name="Google Shape;5422;p93"/>
          <p:cNvCxnSpPr>
            <a:stCxn id="5419" idx="3"/>
            <a:endCxn id="542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4" name="Google Shape;5424;p93"/>
          <p:cNvCxnSpPr>
            <a:stCxn id="541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3" name="Google Shape;5423;p9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425" name="Google Shape;5425;p93"/>
          <p:cNvCxnSpPr>
            <a:stCxn id="5426" idx="3"/>
            <a:endCxn id="542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8" name="Google Shape;5428;p9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6" name="Google Shape;5426;p93"/>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427" name="Google Shape;5427;p9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29" name="Google Shape;5429;p93"/>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430" name="Google Shape;5430;p93"/>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431" name="Google Shape;5431;p9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32" name="Google Shape;5432;p9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433" name="Google Shape;5433;p93"/>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34" name="Google Shape;5434;p93"/>
          <p:cNvCxnSpPr>
            <a:endCxn id="543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36" name="Google Shape;5436;p93"/>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35" name="Google Shape;5435;p93"/>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37" name="Google Shape;5437;p93"/>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438" name="Google Shape;5438;p9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439" name="Google Shape;5439;p93"/>
          <p:cNvCxnSpPr>
            <a:endCxn id="5438"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440" name="Google Shape;5440;p93"/>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441" name="Google Shape;5441;p93"/>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442" name="Google Shape;5442;p93"/>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443" name="Google Shape;5443;p93"/>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44" name="Google Shape;5444;p93"/>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445" name="Google Shape;5445;p93"/>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446" name="Google Shape;5446;p93"/>
          <p:cNvCxnSpPr>
            <a:stCxn id="5401" idx="5"/>
            <a:endCxn id="5426" idx="7"/>
          </p:cNvCxnSpPr>
          <p:nvPr/>
        </p:nvCxnSpPr>
        <p:spPr>
          <a:xfrm rot="5400000">
            <a:off x="7004818" y="2516521"/>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F8894EC-37A5-4940-9982-A5B8F5A3F652}"/>
              </a:ext>
            </a:extLst>
          </p:cNvPr>
          <p:cNvSpPr>
            <a:spLocks noGrp="1"/>
          </p:cNvSpPr>
          <p:nvPr>
            <p:ph type="title"/>
          </p:nvPr>
        </p:nvSpPr>
        <p:spPr/>
        <p:txBody>
          <a:bodyPr/>
          <a:lstStyle/>
          <a:p>
            <a:endParaRPr lang="fr-MA" dirty="0"/>
          </a:p>
        </p:txBody>
      </p:sp>
      <p:sp>
        <p:nvSpPr>
          <p:cNvPr id="3" name="Espace réservé du texte 2">
            <a:extLst>
              <a:ext uri="{FF2B5EF4-FFF2-40B4-BE49-F238E27FC236}">
                <a16:creationId xmlns:a16="http://schemas.microsoft.com/office/drawing/2014/main" id="{909EB821-CD2D-4044-BFB4-7E9CF0BFF788}"/>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19054E46-A2DB-4235-9005-3E44D7162B6E}"/>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C3887C76-AC17-4CD2-AFB6-0684AAB5D5B7}"/>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450"/>
        <p:cNvGrpSpPr/>
        <p:nvPr/>
      </p:nvGrpSpPr>
      <p:grpSpPr>
        <a:xfrm>
          <a:off x="0" y="0"/>
          <a:ext cx="0" cy="0"/>
          <a:chOff x="0" y="0"/>
          <a:chExt cx="0" cy="0"/>
        </a:xfrm>
      </p:grpSpPr>
      <p:sp>
        <p:nvSpPr>
          <p:cNvPr id="5451" name="Google Shape;5451;p9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452" name="Google Shape;5452;p9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3" name="Google Shape;5453;p9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4" name="Google Shape;5454;p9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5" name="Google Shape;5455;p9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6" name="Google Shape;5456;p9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7" name="Google Shape;5457;p9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8" name="Google Shape;5458;p9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9" name="Google Shape;5459;p9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0" name="Google Shape;5460;p9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1" name="Google Shape;5461;p9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2" name="Google Shape;5462;p9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3" name="Google Shape;5463;p9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4" name="Google Shape;5464;p9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5" name="Google Shape;5465;p9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466" name="Google Shape;5466;p9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467" name="Google Shape;5467;p9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68" name="Google Shape;5468;p9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69" name="Google Shape;5469;p9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470" name="Google Shape;5470;p9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1" name="Google Shape;5471;p9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2" name="Google Shape;5472;p9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3" name="Google Shape;5473;p9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4" name="Google Shape;5474;p9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5" name="Google Shape;5475;p9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6" name="Google Shape;5476;p9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7" name="Google Shape;5477;p9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8" name="Google Shape;5478;p9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9" name="Google Shape;5479;p9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0" name="Google Shape;5480;p9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1" name="Google Shape;5481;p9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2" name="Google Shape;5482;p9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3" name="Google Shape;5483;p9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84" name="Google Shape;5484;p9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85" name="Google Shape;5485;p94"/>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486" name="Google Shape;5486;p9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7" name="Google Shape;5487;p9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8" name="Google Shape;5488;p9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9" name="Google Shape;5489;p9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0" name="Google Shape;5490;p9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1" name="Google Shape;5491;p9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2" name="Google Shape;5492;p9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3" name="Google Shape;5493;p9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4" name="Google Shape;5494;p9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5" name="Google Shape;5495;p9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6" name="Google Shape;5496;p9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7" name="Google Shape;5497;p9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8" name="Google Shape;5498;p9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9" name="Google Shape;5499;p9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00" name="Google Shape;5500;p9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501" name="Google Shape;5501;p9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2" name="Google Shape;5502;p9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3" name="Google Shape;5503;p9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4" name="Google Shape;5504;p9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5" name="Google Shape;5505;p9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6" name="Google Shape;5506;p9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7" name="Google Shape;5507;p9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8" name="Google Shape;5508;p9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9" name="Google Shape;5509;p9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0" name="Google Shape;5510;p9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1" name="Google Shape;5511;p9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2" name="Google Shape;5512;p9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3" name="Google Shape;5513;p9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514" name="Google Shape;5514;p9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515" name="Google Shape;5515;p9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516" name="Google Shape;5516;p9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517" name="Google Shape;5517;p9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518" name="Google Shape;5518;p9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519" name="Google Shape;5519;p9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20" name="Google Shape;5520;p9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21" name="Google Shape;5521;p9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522" name="Google Shape;5522;p94"/>
          <p:cNvCxnSpPr>
            <a:stCxn id="5465" idx="4"/>
            <a:endCxn id="552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523" name="Google Shape;5523;p9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24" name="Google Shape;5524;p9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525" name="Google Shape;5525;p9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526" name="Google Shape;5526;p9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527" name="Google Shape;5527;p9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528" name="Google Shape;5528;p9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529" name="Google Shape;5529;p94"/>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530" name="Google Shape;5530;p94"/>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531" name="Google Shape;5531;p9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532" name="Google Shape;5532;p94"/>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533" name="Google Shape;5533;p9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534" name="Google Shape;5534;p94"/>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535" name="Google Shape;5535;p94"/>
          <p:cNvCxnSpPr>
            <a:stCxn id="5536" idx="3"/>
            <a:endCxn id="553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37" name="Google Shape;5537;p94"/>
          <p:cNvCxnSpPr>
            <a:stCxn id="5536"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8" name="Google Shape;5538;p94"/>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539" name="Google Shape;5539;p94"/>
          <p:cNvCxnSpPr>
            <a:stCxn id="5534"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0" name="Google Shape;5540;p94"/>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6" name="Google Shape;5536;p9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541" name="Google Shape;5541;p94"/>
          <p:cNvCxnSpPr>
            <a:stCxn id="5538" idx="3"/>
            <a:endCxn id="5542"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3" name="Google Shape;5543;p94"/>
          <p:cNvCxnSpPr>
            <a:stCxn id="5538"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2" name="Google Shape;5542;p9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544" name="Google Shape;5544;p94"/>
          <p:cNvCxnSpPr>
            <a:stCxn id="5545" idx="3"/>
            <a:endCxn id="5546"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7" name="Google Shape;5547;p94"/>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5" name="Google Shape;5545;p94"/>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546" name="Google Shape;5546;p9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48" name="Google Shape;5548;p94"/>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549" name="Google Shape;5549;p94"/>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550" name="Google Shape;5550;p9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51" name="Google Shape;5551;p9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552" name="Google Shape;5552;p94"/>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53" name="Google Shape;5553;p94"/>
          <p:cNvCxnSpPr>
            <a:endCxn id="5554"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55" name="Google Shape;5555;p94"/>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54" name="Google Shape;5554;p94"/>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56" name="Google Shape;5556;p94"/>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557" name="Google Shape;5557;p9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558" name="Google Shape;5558;p94"/>
          <p:cNvCxnSpPr>
            <a:endCxn id="5557"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559" name="Google Shape;5559;p94"/>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560" name="Google Shape;5560;p94"/>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561" name="Google Shape;5561;p94"/>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562" name="Google Shape;5562;p94"/>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63" name="Google Shape;5563;p94"/>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564" name="Google Shape;5564;p94"/>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565" name="Google Shape;5565;p94"/>
          <p:cNvCxnSpPr>
            <a:stCxn id="5520" idx="5"/>
            <a:endCxn id="5545" idx="7"/>
          </p:cNvCxnSpPr>
          <p:nvPr/>
        </p:nvCxnSpPr>
        <p:spPr>
          <a:xfrm rot="5400000">
            <a:off x="7004818" y="2516521"/>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5566" name="Google Shape;5566;p94"/>
          <p:cNvSpPr txBox="1"/>
          <p:nvPr/>
        </p:nvSpPr>
        <p:spPr>
          <a:xfrm>
            <a:off x="5917830" y="2703188"/>
            <a:ext cx="1052731" cy="24527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a:t>
            </a:r>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5567" name="Google Shape;5567;p94"/>
          <p:cNvSpPr txBox="1"/>
          <p:nvPr/>
        </p:nvSpPr>
        <p:spPr>
          <a:xfrm>
            <a:off x="5932282" y="2391999"/>
            <a:ext cx="1524513" cy="27949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1" dirty="0"/>
          </a:p>
          <a:p>
            <a:endParaRPr sz="1100" b="1" dirty="0">
              <a:solidFill>
                <a:srgbClr val="434343"/>
              </a:solidFill>
              <a:latin typeface="Arial"/>
              <a:ea typeface="Arial"/>
              <a:cs typeface="Arial"/>
              <a:sym typeface="Arial"/>
            </a:endParaRPr>
          </a:p>
        </p:txBody>
      </p:sp>
      <p:sp>
        <p:nvSpPr>
          <p:cNvPr id="5568" name="Google Shape;5568;p94"/>
          <p:cNvSpPr/>
          <p:nvPr/>
        </p:nvSpPr>
        <p:spPr>
          <a:xfrm>
            <a:off x="6701544" y="286988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dirty="0">
                <a:solidFill>
                  <a:srgbClr val="000000"/>
                </a:solidFill>
                <a:latin typeface="Calibri"/>
                <a:ea typeface="Calibri"/>
                <a:cs typeface="Calibri"/>
                <a:sym typeface="Calibri"/>
              </a:rPr>
              <a:t>4  </a:t>
            </a:r>
            <a:endParaRPr sz="1200" dirty="0">
              <a:solidFill>
                <a:srgbClr val="000000"/>
              </a:solidFill>
              <a:latin typeface="Calibri"/>
              <a:ea typeface="Calibri"/>
              <a:cs typeface="Calibri"/>
              <a:sym typeface="Calibri"/>
            </a:endParaRPr>
          </a:p>
        </p:txBody>
      </p:sp>
      <p:sp>
        <p:nvSpPr>
          <p:cNvPr id="2" name="Espace réservé du pied de page 1">
            <a:extLst>
              <a:ext uri="{FF2B5EF4-FFF2-40B4-BE49-F238E27FC236}">
                <a16:creationId xmlns:a16="http://schemas.microsoft.com/office/drawing/2014/main" id="{207A2410-A27E-4B5C-BFCA-A0DB6F4D2608}"/>
              </a:ext>
            </a:extLst>
          </p:cNvPr>
          <p:cNvSpPr>
            <a:spLocks noGrp="1"/>
          </p:cNvSpPr>
          <p:nvPr>
            <p:ph type="ftr" sz="quarter" idx="11"/>
          </p:nvPr>
        </p:nvSpPr>
        <p:spPr/>
        <p:txBody>
          <a:bodyPr/>
          <a:lstStyle/>
          <a:p>
            <a:r>
              <a:rPr lang="en-US"/>
              <a:t>Echihabi, Zoumpatianos, Palpanas - VLDB 2021</a:t>
            </a:r>
            <a:endParaRPr lang="en-US" dirty="0"/>
          </a:p>
        </p:txBody>
      </p:sp>
      <p:sp>
        <p:nvSpPr>
          <p:cNvPr id="3" name="Espace réservé du numéro de diapositive 2">
            <a:extLst>
              <a:ext uri="{FF2B5EF4-FFF2-40B4-BE49-F238E27FC236}">
                <a16:creationId xmlns:a16="http://schemas.microsoft.com/office/drawing/2014/main" id="{CF6C960F-461B-4799-A032-961183E7795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572"/>
        <p:cNvGrpSpPr/>
        <p:nvPr/>
      </p:nvGrpSpPr>
      <p:grpSpPr>
        <a:xfrm>
          <a:off x="0" y="0"/>
          <a:ext cx="0" cy="0"/>
          <a:chOff x="0" y="0"/>
          <a:chExt cx="0" cy="0"/>
        </a:xfrm>
      </p:grpSpPr>
      <p:sp>
        <p:nvSpPr>
          <p:cNvPr id="5573" name="Google Shape;5573;p9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574" name="Google Shape;5574;p9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5" name="Google Shape;5575;p9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6" name="Google Shape;5576;p9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7" name="Google Shape;5577;p9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8" name="Google Shape;5578;p9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9" name="Google Shape;5579;p9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0" name="Google Shape;5580;p9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1" name="Google Shape;5581;p9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2" name="Google Shape;5582;p9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3" name="Google Shape;5583;p9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4" name="Google Shape;5584;p9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5" name="Google Shape;5585;p9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6" name="Google Shape;5586;p9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7" name="Google Shape;5587;p9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588" name="Google Shape;5588;p9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589" name="Google Shape;5589;p9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590" name="Google Shape;5590;p9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91" name="Google Shape;5591;p9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592" name="Google Shape;5592;p9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3" name="Google Shape;5593;p9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4" name="Google Shape;5594;p9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5" name="Google Shape;5595;p9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6" name="Google Shape;5596;p9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7" name="Google Shape;5597;p9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8" name="Google Shape;5598;p9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9" name="Google Shape;5599;p9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0" name="Google Shape;5600;p9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1" name="Google Shape;5601;p9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2" name="Google Shape;5602;p9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3" name="Google Shape;5603;p9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4" name="Google Shape;5604;p9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5" name="Google Shape;5605;p9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06" name="Google Shape;5606;p9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607" name="Google Shape;5607;p95"/>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608" name="Google Shape;5608;p9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9" name="Google Shape;5609;p9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0" name="Google Shape;5610;p9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1" name="Google Shape;5611;p9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2" name="Google Shape;5612;p9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3" name="Google Shape;5613;p9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4" name="Google Shape;5614;p9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5" name="Google Shape;5615;p9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6" name="Google Shape;5616;p9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7" name="Google Shape;5617;p9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8" name="Google Shape;5618;p9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9" name="Google Shape;5619;p9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0" name="Google Shape;5620;p9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1" name="Google Shape;5621;p9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22" name="Google Shape;5622;p9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623" name="Google Shape;5623;p9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4" name="Google Shape;5624;p9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5" name="Google Shape;5625;p9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6" name="Google Shape;5626;p9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7" name="Google Shape;5627;p9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8" name="Google Shape;5628;p9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9" name="Google Shape;5629;p9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0" name="Google Shape;5630;p9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1" name="Google Shape;5631;p9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2" name="Google Shape;5632;p9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3" name="Google Shape;5633;p9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4" name="Google Shape;5634;p9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5" name="Google Shape;5635;p9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636" name="Google Shape;5636;p9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637" name="Google Shape;5637;p9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638" name="Google Shape;5638;p9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639" name="Google Shape;5639;p9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640" name="Google Shape;5640;p9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641" name="Google Shape;5641;p9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42" name="Google Shape;5642;p9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43" name="Google Shape;5643;p9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644" name="Google Shape;5644;p95"/>
          <p:cNvCxnSpPr>
            <a:stCxn id="5587" idx="4"/>
            <a:endCxn id="564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645" name="Google Shape;5645;p9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46" name="Google Shape;5646;p9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647" name="Google Shape;5647;p9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648" name="Google Shape;5648;p9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649" name="Google Shape;5649;p9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650" name="Google Shape;5650;p9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651" name="Google Shape;5651;p95"/>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652" name="Google Shape;5652;p95"/>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653" name="Google Shape;5653;p9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654" name="Google Shape;5654;p95"/>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655" name="Google Shape;5655;p9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656" name="Google Shape;5656;p95"/>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657" name="Google Shape;5657;p95"/>
          <p:cNvCxnSpPr>
            <a:stCxn id="5658" idx="3"/>
            <a:endCxn id="565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59" name="Google Shape;5659;p95"/>
          <p:cNvCxnSpPr>
            <a:stCxn id="565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0" name="Google Shape;5660;p95"/>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661" name="Google Shape;5661;p95"/>
          <p:cNvCxnSpPr>
            <a:stCxn id="565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2" name="Google Shape;5662;p95"/>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58" name="Google Shape;5658;p9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663" name="Google Shape;5663;p95"/>
          <p:cNvCxnSpPr>
            <a:stCxn id="5660" idx="3"/>
            <a:endCxn id="566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5" name="Google Shape;5665;p95"/>
          <p:cNvCxnSpPr>
            <a:stCxn id="566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4" name="Google Shape;5664;p9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666" name="Google Shape;5666;p95"/>
          <p:cNvCxnSpPr>
            <a:stCxn id="5667" idx="3"/>
            <a:endCxn id="566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9" name="Google Shape;5669;p95"/>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7" name="Google Shape;5667;p95"/>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668" name="Google Shape;5668;p9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0" name="Google Shape;5670;p95"/>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671" name="Google Shape;5671;p95"/>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672" name="Google Shape;5672;p9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3" name="Google Shape;5673;p9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674" name="Google Shape;5674;p95"/>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75" name="Google Shape;5675;p95"/>
          <p:cNvCxnSpPr>
            <a:endCxn id="567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77" name="Google Shape;5677;p95"/>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6" name="Google Shape;5676;p95"/>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8" name="Google Shape;5678;p95"/>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679" name="Google Shape;5679;p95"/>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680" name="Google Shape;5680;p95"/>
          <p:cNvCxnSpPr>
            <a:endCxn id="5679"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681" name="Google Shape;5681;p95"/>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682" name="Google Shape;5682;p95"/>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683" name="Google Shape;5683;p95"/>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684" name="Google Shape;5684;p95"/>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85" name="Google Shape;5685;p95"/>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686" name="Google Shape;5686;p95"/>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687" name="Google Shape;5687;p95"/>
          <p:cNvCxnSpPr>
            <a:stCxn id="5642" idx="5"/>
            <a:endCxn id="5667" idx="7"/>
          </p:cNvCxnSpPr>
          <p:nvPr/>
        </p:nvCxnSpPr>
        <p:spPr>
          <a:xfrm rot="5400000">
            <a:off x="7004818" y="2516521"/>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pic>
        <p:nvPicPr>
          <p:cNvPr id="5688" name="Google Shape;5688;p95" descr="Free Download Of Stop Sign Icon Clipart PNG Transparent Background ..."/>
          <p:cNvPicPr preferRelativeResize="0"/>
          <p:nvPr/>
        </p:nvPicPr>
        <p:blipFill rotWithShape="1">
          <a:blip r:embed="rId4">
            <a:alphaModFix/>
          </a:blip>
          <a:srcRect l="34101" t="18426" r="33367" b="18557"/>
          <a:stretch/>
        </p:blipFill>
        <p:spPr>
          <a:xfrm>
            <a:off x="6332154" y="1464527"/>
            <a:ext cx="480143" cy="487548"/>
          </a:xfrm>
          <a:prstGeom prst="rect">
            <a:avLst/>
          </a:prstGeom>
          <a:noFill/>
          <a:ln>
            <a:noFill/>
          </a:ln>
        </p:spPr>
      </p:pic>
      <p:sp>
        <p:nvSpPr>
          <p:cNvPr id="2" name="Titre 1">
            <a:extLst>
              <a:ext uri="{FF2B5EF4-FFF2-40B4-BE49-F238E27FC236}">
                <a16:creationId xmlns:a16="http://schemas.microsoft.com/office/drawing/2014/main" id="{BE6F44B0-46C4-49E5-B0C8-3A03253461F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13D935B-CA7F-4F6A-BC48-C54A654A0FF2}"/>
              </a:ext>
            </a:extLst>
          </p:cNvPr>
          <p:cNvSpPr>
            <a:spLocks noGrp="1"/>
          </p:cNvSpPr>
          <p:nvPr>
            <p:ph idx="1"/>
          </p:nvPr>
        </p:nvSpPr>
        <p:spPr/>
        <p:txBody>
          <a:bodyPr/>
          <a:lstStyle/>
          <a:p>
            <a:endParaRPr lang="fr-MA"/>
          </a:p>
        </p:txBody>
      </p:sp>
      <p:sp>
        <p:nvSpPr>
          <p:cNvPr id="4" name="Espace réservé du pied de page 3">
            <a:extLst>
              <a:ext uri="{FF2B5EF4-FFF2-40B4-BE49-F238E27FC236}">
                <a16:creationId xmlns:a16="http://schemas.microsoft.com/office/drawing/2014/main" id="{EBDC81A3-34D2-4E22-99A0-B342CE3D47CB}"/>
              </a:ext>
            </a:extLst>
          </p:cNvPr>
          <p:cNvSpPr>
            <a:spLocks noGrp="1"/>
          </p:cNvSpPr>
          <p:nvPr>
            <p:ph type="ftr" sz="quarter" idx="11"/>
          </p:nvPr>
        </p:nvSpPr>
        <p:spPr/>
        <p:txBody>
          <a:bodyPr/>
          <a:lstStyle/>
          <a:p>
            <a:r>
              <a:rPr lang="en-US"/>
              <a:t>Echihabi, Zoumpatianos, Palpanas - VLDB 2021</a:t>
            </a:r>
            <a:endParaRPr lang="en-US" dirty="0"/>
          </a:p>
        </p:txBody>
      </p:sp>
      <p:sp>
        <p:nvSpPr>
          <p:cNvPr id="5" name="Espace réservé du numéro de diapositive 4">
            <a:extLst>
              <a:ext uri="{FF2B5EF4-FFF2-40B4-BE49-F238E27FC236}">
                <a16:creationId xmlns:a16="http://schemas.microsoft.com/office/drawing/2014/main" id="{74F67770-D146-4BC6-8EE4-B8C877EBC099}"/>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692"/>
        <p:cNvGrpSpPr/>
        <p:nvPr/>
      </p:nvGrpSpPr>
      <p:grpSpPr>
        <a:xfrm>
          <a:off x="0" y="0"/>
          <a:ext cx="0" cy="0"/>
          <a:chOff x="0" y="0"/>
          <a:chExt cx="0" cy="0"/>
        </a:xfrm>
      </p:grpSpPr>
      <p:sp>
        <p:nvSpPr>
          <p:cNvPr id="5693" name="Google Shape;5693;p9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694" name="Google Shape;5694;p9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5" name="Google Shape;5695;p9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6" name="Google Shape;5696;p9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7" name="Google Shape;5697;p9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8" name="Google Shape;5698;p9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9" name="Google Shape;5699;p9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0" name="Google Shape;5700;p9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1" name="Google Shape;5701;p9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2" name="Google Shape;5702;p9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3" name="Google Shape;5703;p9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4" name="Google Shape;5704;p9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5" name="Google Shape;5705;p9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6" name="Google Shape;5706;p9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7" name="Google Shape;5707;p9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708" name="Google Shape;5708;p9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709" name="Google Shape;5709;p9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10" name="Google Shape;5710;p9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11" name="Google Shape;5711;p9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712" name="Google Shape;5712;p9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3" name="Google Shape;5713;p9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4" name="Google Shape;5714;p9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5" name="Google Shape;5715;p9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6" name="Google Shape;5716;p9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7" name="Google Shape;5717;p9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8" name="Google Shape;5718;p9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9" name="Google Shape;5719;p9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0" name="Google Shape;5720;p9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1" name="Google Shape;5721;p9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2" name="Google Shape;5722;p9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3" name="Google Shape;5723;p9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4" name="Google Shape;5724;p9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5" name="Google Shape;5725;p9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26" name="Google Shape;5726;p9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27" name="Google Shape;5727;p96"/>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728" name="Google Shape;5728;p9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9" name="Google Shape;5729;p9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0" name="Google Shape;5730;p9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1" name="Google Shape;5731;p9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2" name="Google Shape;5732;p9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3" name="Google Shape;5733;p9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4" name="Google Shape;5734;p9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5" name="Google Shape;5735;p9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6" name="Google Shape;5736;p9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7" name="Google Shape;5737;p9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8" name="Google Shape;5738;p9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9" name="Google Shape;5739;p9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0" name="Google Shape;5740;p9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1" name="Google Shape;5741;p9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42" name="Google Shape;5742;p9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743" name="Google Shape;5743;p9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4" name="Google Shape;5744;p9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5" name="Google Shape;5745;p9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6" name="Google Shape;5746;p9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7" name="Google Shape;5747;p9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8" name="Google Shape;5748;p9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9" name="Google Shape;5749;p9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0" name="Google Shape;5750;p9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1" name="Google Shape;5751;p9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2" name="Google Shape;5752;p9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3" name="Google Shape;5753;p9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4" name="Google Shape;5754;p9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5" name="Google Shape;5755;p9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756" name="Google Shape;5756;p9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757" name="Google Shape;5757;p9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758" name="Google Shape;5758;p9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759" name="Google Shape;5759;p9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760" name="Google Shape;5760;p9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761" name="Google Shape;5761;p9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62" name="Google Shape;5762;p9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63" name="Google Shape;5763;p9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764" name="Google Shape;5764;p96"/>
          <p:cNvCxnSpPr>
            <a:stCxn id="5707" idx="4"/>
            <a:endCxn id="576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765" name="Google Shape;5765;p9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66" name="Google Shape;5766;p9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767" name="Google Shape;5767;p9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768" name="Google Shape;5768;p9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769" name="Google Shape;5769;p9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770" name="Google Shape;5770;p9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771" name="Google Shape;5771;p96"/>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772" name="Google Shape;5772;p96"/>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773" name="Google Shape;5773;p9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774" name="Google Shape;5774;p96"/>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775" name="Google Shape;5775;p9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776" name="Google Shape;5776;p96"/>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777" name="Google Shape;5777;p96"/>
          <p:cNvCxnSpPr>
            <a:stCxn id="5778" idx="3"/>
            <a:endCxn id="577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79" name="Google Shape;5779;p96"/>
          <p:cNvCxnSpPr>
            <a:stCxn id="577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0" name="Google Shape;5780;p96"/>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781" name="Google Shape;5781;p96"/>
          <p:cNvCxnSpPr>
            <a:stCxn id="577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2" name="Google Shape;5782;p96"/>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78" name="Google Shape;5778;p9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783" name="Google Shape;5783;p96"/>
          <p:cNvCxnSpPr>
            <a:stCxn id="5780" idx="3"/>
            <a:endCxn id="578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5" name="Google Shape;5785;p96"/>
          <p:cNvCxnSpPr>
            <a:stCxn id="578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4" name="Google Shape;5784;p9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786" name="Google Shape;5786;p96"/>
          <p:cNvCxnSpPr>
            <a:stCxn id="5787" idx="3"/>
            <a:endCxn id="578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9" name="Google Shape;5789;p96"/>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7" name="Google Shape;5787;p96"/>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788" name="Google Shape;5788;p9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0" name="Google Shape;5790;p96"/>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791" name="Google Shape;5791;p96"/>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792" name="Google Shape;5792;p9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3" name="Google Shape;5793;p9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794" name="Google Shape;5794;p96"/>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95" name="Google Shape;5795;p96"/>
          <p:cNvCxnSpPr>
            <a:endCxn id="579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97" name="Google Shape;5797;p96"/>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6" name="Google Shape;5796;p96"/>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8" name="Google Shape;5798;p96"/>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799" name="Google Shape;5799;p96"/>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800" name="Google Shape;5800;p96"/>
          <p:cNvCxnSpPr>
            <a:endCxn id="5799"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801" name="Google Shape;5801;p96"/>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802" name="Google Shape;5802;p96"/>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803" name="Google Shape;5803;p96"/>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804" name="Google Shape;5804;p96"/>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805" name="Google Shape;5805;p96"/>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806" name="Google Shape;5806;p96"/>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pic>
        <p:nvPicPr>
          <p:cNvPr id="5807" name="Google Shape;5807;p96" descr="Free Download Of Stop Sign Icon Clipart PNG Transparent Background ..."/>
          <p:cNvPicPr preferRelativeResize="0"/>
          <p:nvPr/>
        </p:nvPicPr>
        <p:blipFill rotWithShape="1">
          <a:blip r:embed="rId4">
            <a:alphaModFix/>
          </a:blip>
          <a:srcRect l="34101" t="18426" r="33367" b="18557"/>
          <a:stretch/>
        </p:blipFill>
        <p:spPr>
          <a:xfrm>
            <a:off x="6332154" y="1464527"/>
            <a:ext cx="480143" cy="487548"/>
          </a:xfrm>
          <a:prstGeom prst="rect">
            <a:avLst/>
          </a:prstGeom>
          <a:noFill/>
          <a:ln>
            <a:noFill/>
          </a:ln>
        </p:spPr>
      </p:pic>
      <p:sp>
        <p:nvSpPr>
          <p:cNvPr id="3" name="Espace réservé du texte 2">
            <a:extLst>
              <a:ext uri="{FF2B5EF4-FFF2-40B4-BE49-F238E27FC236}">
                <a16:creationId xmlns:a16="http://schemas.microsoft.com/office/drawing/2014/main" id="{879B638D-E2EF-4CCA-B32B-50E0DCD19FD0}"/>
              </a:ext>
            </a:extLst>
          </p:cNvPr>
          <p:cNvSpPr>
            <a:spLocks noGrp="1"/>
          </p:cNvSpPr>
          <p:nvPr>
            <p:ph idx="1"/>
          </p:nvPr>
        </p:nvSpPr>
        <p:spPr/>
        <p:txBody>
          <a:bodyPr/>
          <a:lstStyle/>
          <a:p>
            <a:endParaRPr lang="fr-MA"/>
          </a:p>
        </p:txBody>
      </p:sp>
      <p:sp>
        <p:nvSpPr>
          <p:cNvPr id="2" name="Espace réservé du pied de page 1">
            <a:extLst>
              <a:ext uri="{FF2B5EF4-FFF2-40B4-BE49-F238E27FC236}">
                <a16:creationId xmlns:a16="http://schemas.microsoft.com/office/drawing/2014/main" id="{EFDF3E26-751C-4760-B93D-F708132A0A04}"/>
              </a:ext>
            </a:extLst>
          </p:cNvPr>
          <p:cNvSpPr>
            <a:spLocks noGrp="1"/>
          </p:cNvSpPr>
          <p:nvPr>
            <p:ph type="ftr" sz="quarter" idx="11"/>
          </p:nvPr>
        </p:nvSpPr>
        <p:spPr/>
        <p:txBody>
          <a:bodyPr/>
          <a:lstStyle/>
          <a:p>
            <a:r>
              <a:rPr lang="en-US"/>
              <a:t>Echihabi, Zoumpatianos, Palpanas - VLDB 2021</a:t>
            </a:r>
            <a:endParaRPr lang="en-US" dirty="0"/>
          </a:p>
        </p:txBody>
      </p:sp>
      <p:sp>
        <p:nvSpPr>
          <p:cNvPr id="4" name="Espace réservé du numéro de diapositive 3">
            <a:extLst>
              <a:ext uri="{FF2B5EF4-FFF2-40B4-BE49-F238E27FC236}">
                <a16:creationId xmlns:a16="http://schemas.microsoft.com/office/drawing/2014/main" id="{15128E98-0380-4019-B36A-E063EB82EA3C}"/>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Similarity Search</a:t>
            </a:r>
            <a:br>
              <a:rPr lang="en-US" dirty="0"/>
            </a:br>
            <a:r>
              <a:rPr lang="en-US" dirty="0"/>
              <a:t>           Data Series Extensions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6651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14" name="Google Shape;2814;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15" name="Google Shape;2815;p8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6" name="Google Shape;2816;p8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7" name="Google Shape;2817;p8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8" name="Google Shape;2818;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9" name="Google Shape;2819;p8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0" name="Google Shape;2820;p8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1" name="Google Shape;2821;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2" name="Google Shape;2822;p8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3" name="Google Shape;2823;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4" name="Google Shape;2824;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5" name="Google Shape;2825;p8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6" name="Google Shape;2826;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7" name="Google Shape;2827;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8" name="Google Shape;2828;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cxnSp>
        <p:nvCxnSpPr>
          <p:cNvPr id="2829" name="Google Shape;2829;p8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med" len="med"/>
            <a:tailEnd type="triangle" w="med" len="med"/>
          </a:ln>
        </p:spPr>
      </p:cxnSp>
      <p:sp>
        <p:nvSpPr>
          <p:cNvPr id="2832" name="Google Shape;2832;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33" name="Google Shape;2833;p8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4" name="Google Shape;2834;p8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5" name="Google Shape;2835;p8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6" name="Google Shape;2836;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7" name="Google Shape;2837;p8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8" name="Google Shape;2838;p8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9" name="Google Shape;2839;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0" name="Google Shape;2840;p8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1" name="Google Shape;2841;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2" name="Google Shape;2842;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3" name="Google Shape;2843;p8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4" name="Google Shape;2844;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5" name="Google Shape;2845;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6" name="Google Shape;2846;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3" name="Google Shape;2863;p8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64" name="Google Shape;2864;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5" name="Google Shape;2865;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6" name="Google Shape;2866;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7" name="Google Shape;2867;p8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8" name="Google Shape;2868;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9" name="Google Shape;2869;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0" name="Google Shape;2870;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1" name="Google Shape;2871;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2" name="Google Shape;2872;p8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3" name="Google Shape;2873;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4" name="Google Shape;2874;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5" name="Google Shape;2875;p8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6" name="Google Shape;2876;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rot="10800000" flipH="1">
            <a:off x="-14870" y="3879751"/>
            <a:ext cx="9137100" cy="44700"/>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0" name="Google Shape;2880;p8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82" name="Google Shape;2882;p83"/>
          <p:cNvCxnSpPr/>
          <p:nvPr/>
        </p:nvCxnSpPr>
        <p:spPr>
          <a:xfrm>
            <a:off x="3587087"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cxnSp>
        <p:nvCxnSpPr>
          <p:cNvPr id="2903" name="Google Shape;2903;p83"/>
          <p:cNvCxnSpPr>
            <a:stCxn id="2828" idx="4"/>
            <a:endCxn id="2904" idx="0"/>
          </p:cNvCxnSpPr>
          <p:nvPr/>
        </p:nvCxnSpPr>
        <p:spPr>
          <a:xfrm flipH="1">
            <a:off x="1421079" y="2374527"/>
            <a:ext cx="30000" cy="1964100"/>
          </a:xfrm>
          <a:prstGeom prst="straightConnector1">
            <a:avLst/>
          </a:prstGeom>
          <a:noFill/>
          <a:ln w="9525" cap="flat" cmpd="sng">
            <a:solidFill>
              <a:schemeClr val="dk1"/>
            </a:solidFill>
            <a:prstDash val="solid"/>
            <a:round/>
            <a:headEnd type="none" w="sm" len="sm"/>
            <a:tailEnd type="none" w="sm" len="sm"/>
          </a:ln>
        </p:spPr>
      </p:cxnSp>
      <p:sp>
        <p:nvSpPr>
          <p:cNvPr id="2904" name="Google Shape;2904;p8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106" name="TextBox 105">
            <a:extLst>
              <a:ext uri="{FF2B5EF4-FFF2-40B4-BE49-F238E27FC236}">
                <a16:creationId xmlns:a16="http://schemas.microsoft.com/office/drawing/2014/main" id="{21FB1A6C-65E4-4EE6-8320-A3C1503C0283}"/>
              </a:ext>
            </a:extLst>
          </p:cNvPr>
          <p:cNvSpPr txBox="1"/>
          <p:nvPr/>
        </p:nvSpPr>
        <p:spPr>
          <a:xfrm>
            <a:off x="2032659" y="5560395"/>
            <a:ext cx="7930112" cy="300210"/>
          </a:xfrm>
          <a:prstGeom prst="rect">
            <a:avLst/>
          </a:prstGeom>
          <a:noFill/>
        </p:spPr>
        <p:txBody>
          <a:bodyPr wrap="square" rtlCol="0">
            <a:spAutoFit/>
          </a:bodyPr>
          <a:lstStyle/>
          <a:p>
            <a:r>
              <a:rPr lang="en-CA" sz="1351" b="1" u="sng" dirty="0">
                <a:solidFill>
                  <a:schemeClr val="tx1">
                    <a:lumMod val="65000"/>
                    <a:lumOff val="35000"/>
                  </a:schemeClr>
                </a:solidFill>
              </a:rPr>
              <a:t>Answering a similarity search query using different access paths</a:t>
            </a:r>
          </a:p>
        </p:txBody>
      </p:sp>
      <p:sp>
        <p:nvSpPr>
          <p:cNvPr id="107" name="TextBox 106">
            <a:extLst>
              <a:ext uri="{FF2B5EF4-FFF2-40B4-BE49-F238E27FC236}">
                <a16:creationId xmlns:a16="http://schemas.microsoft.com/office/drawing/2014/main" id="{21FB1A6C-65E4-4EE6-8320-A3C1503C0283}"/>
              </a:ext>
            </a:extLst>
          </p:cNvPr>
          <p:cNvSpPr txBox="1"/>
          <p:nvPr/>
        </p:nvSpPr>
        <p:spPr>
          <a:xfrm>
            <a:off x="878283" y="5158996"/>
            <a:ext cx="1371717" cy="508088"/>
          </a:xfrm>
          <a:prstGeom prst="rect">
            <a:avLst/>
          </a:prstGeom>
          <a:noFill/>
        </p:spPr>
        <p:txBody>
          <a:bodyPr wrap="square" rtlCol="0">
            <a:spAutoFit/>
          </a:bodyPr>
          <a:lstStyle/>
          <a:p>
            <a:r>
              <a:rPr lang="en-CA" sz="1351" b="1" dirty="0">
                <a:solidFill>
                  <a:schemeClr val="tx1">
                    <a:lumMod val="65000"/>
                    <a:lumOff val="35000"/>
                  </a:schemeClr>
                </a:solidFill>
              </a:rPr>
              <a:t>(a) Serial scan</a:t>
            </a:r>
          </a:p>
        </p:txBody>
      </p:sp>
      <p:sp>
        <p:nvSpPr>
          <p:cNvPr id="109" name="TextBox 108">
            <a:extLst>
              <a:ext uri="{FF2B5EF4-FFF2-40B4-BE49-F238E27FC236}">
                <a16:creationId xmlns:a16="http://schemas.microsoft.com/office/drawing/2014/main" id="{21FB1A6C-65E4-4EE6-8320-A3C1503C0283}"/>
              </a:ext>
            </a:extLst>
          </p:cNvPr>
          <p:cNvSpPr txBox="1"/>
          <p:nvPr/>
        </p:nvSpPr>
        <p:spPr>
          <a:xfrm>
            <a:off x="3561779" y="5155583"/>
            <a:ext cx="2266863" cy="508088"/>
          </a:xfrm>
          <a:prstGeom prst="rect">
            <a:avLst/>
          </a:prstGeom>
          <a:noFill/>
        </p:spPr>
        <p:txBody>
          <a:bodyPr wrap="square" rtlCol="0">
            <a:spAutoFit/>
          </a:bodyPr>
          <a:lstStyle/>
          <a:p>
            <a:r>
              <a:rPr lang="en-CA" sz="1351" b="1" dirty="0">
                <a:solidFill>
                  <a:schemeClr val="tx1">
                    <a:lumMod val="65000"/>
                    <a:lumOff val="35000"/>
                  </a:schemeClr>
                </a:solidFill>
              </a:rPr>
              <a:t>(b) Skip-sequential scan</a:t>
            </a:r>
          </a:p>
        </p:txBody>
      </p:sp>
      <p:sp>
        <p:nvSpPr>
          <p:cNvPr id="110" name="TextBox 109">
            <a:extLst>
              <a:ext uri="{FF2B5EF4-FFF2-40B4-BE49-F238E27FC236}">
                <a16:creationId xmlns:a16="http://schemas.microsoft.com/office/drawing/2014/main" id="{21FB1A6C-65E4-4EE6-8320-A3C1503C0283}"/>
              </a:ext>
            </a:extLst>
          </p:cNvPr>
          <p:cNvSpPr txBox="1"/>
          <p:nvPr/>
        </p:nvSpPr>
        <p:spPr>
          <a:xfrm>
            <a:off x="6705887" y="5157285"/>
            <a:ext cx="2266863" cy="300210"/>
          </a:xfrm>
          <a:prstGeom prst="rect">
            <a:avLst/>
          </a:prstGeom>
          <a:noFill/>
        </p:spPr>
        <p:txBody>
          <a:bodyPr wrap="square" rtlCol="0">
            <a:spAutoFit/>
          </a:bodyPr>
          <a:lstStyle/>
          <a:p>
            <a:r>
              <a:rPr lang="en-CA" sz="1351" b="1" dirty="0">
                <a:solidFill>
                  <a:schemeClr val="tx1">
                    <a:lumMod val="65000"/>
                    <a:lumOff val="35000"/>
                  </a:schemeClr>
                </a:solidFill>
              </a:rPr>
              <a:t>(c) Tree-based index</a:t>
            </a:r>
          </a:p>
        </p:txBody>
      </p:sp>
      <p:sp>
        <p:nvSpPr>
          <p:cNvPr id="2" name="Rectangle 1"/>
          <p:cNvSpPr/>
          <p:nvPr/>
        </p:nvSpPr>
        <p:spPr>
          <a:xfrm>
            <a:off x="4478705" y="3290500"/>
            <a:ext cx="226344" cy="300210"/>
          </a:xfrm>
          <a:prstGeom prst="rect">
            <a:avLst/>
          </a:prstGeom>
        </p:spPr>
        <p:txBody>
          <a:bodyPr wrap="none">
            <a:spAutoFit/>
          </a:bodyPr>
          <a:lstStyle/>
          <a:p>
            <a:r>
              <a:rPr lang="en-CA" sz="1351" dirty="0"/>
              <a:t> </a:t>
            </a:r>
          </a:p>
        </p:txBody>
      </p:sp>
      <p:sp>
        <p:nvSpPr>
          <p:cNvPr id="3" name="Rectangle 2"/>
          <p:cNvSpPr/>
          <p:nvPr/>
        </p:nvSpPr>
        <p:spPr>
          <a:xfrm>
            <a:off x="4478705" y="3290500"/>
            <a:ext cx="226344" cy="300210"/>
          </a:xfrm>
          <a:prstGeom prst="rect">
            <a:avLst/>
          </a:prstGeom>
        </p:spPr>
        <p:txBody>
          <a:bodyPr wrap="none">
            <a:spAutoFit/>
          </a:bodyPr>
          <a:lstStyle/>
          <a:p>
            <a:r>
              <a:rPr lang="en-CA" sz="1351" dirty="0"/>
              <a:t> </a:t>
            </a:r>
          </a:p>
        </p:txBody>
      </p:sp>
      <p:cxnSp>
        <p:nvCxnSpPr>
          <p:cNvPr id="111" name="Google Shape;2881;p83"/>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Access Paths</a:t>
            </a:r>
          </a:p>
        </p:txBody>
      </p:sp>
      <p:sp>
        <p:nvSpPr>
          <p:cNvPr id="118" name="Google Shape;2899;p8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119" name="Google Shape;2900;p83"/>
          <p:cNvCxnSpPr/>
          <p:nvPr/>
        </p:nvCxnSpPr>
        <p:spPr>
          <a:xfrm>
            <a:off x="7722474" y="3637243"/>
            <a:ext cx="65700" cy="599700"/>
          </a:xfrm>
          <a:prstGeom prst="straightConnector1">
            <a:avLst/>
          </a:prstGeom>
          <a:noFill/>
          <a:ln w="9525" cap="flat" cmpd="sng">
            <a:solidFill>
              <a:schemeClr val="dk2"/>
            </a:solidFill>
            <a:prstDash val="solid"/>
            <a:round/>
            <a:headEnd type="none" w="med" len="med"/>
            <a:tailEnd type="none" w="med" len="med"/>
          </a:ln>
        </p:spPr>
      </p:cxnSp>
      <p:sp>
        <p:nvSpPr>
          <p:cNvPr id="4" name="AutoShape 2" descr="Extended Royalty Free Vector Image - VectorStock"/>
          <p:cNvSpPr>
            <a:spLocks noChangeAspect="1" noChangeArrowheads="1"/>
          </p:cNvSpPr>
          <p:nvPr/>
        </p:nvSpPr>
        <p:spPr bwMode="auto">
          <a:xfrm>
            <a:off x="116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CA" sz="1351"/>
          </a:p>
        </p:txBody>
      </p:sp>
      <p:sp>
        <p:nvSpPr>
          <p:cNvPr id="108" name="Google Shape;2830;p83"/>
          <p:cNvSpPr txBox="1"/>
          <p:nvPr/>
        </p:nvSpPr>
        <p:spPr>
          <a:xfrm>
            <a:off x="1290593" y="1927244"/>
            <a:ext cx="424915"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Q</a:t>
            </a:r>
            <a:endParaRPr sz="1100" b="1" baseline="-25000" dirty="0">
              <a:solidFill>
                <a:srgbClr val="980000"/>
              </a:solidFill>
            </a:endParaRPr>
          </a:p>
        </p:txBody>
      </p:sp>
      <p:sp>
        <p:nvSpPr>
          <p:cNvPr id="115" name="Google Shape;2898;p83"/>
          <p:cNvSpPr txBox="1"/>
          <p:nvPr/>
        </p:nvSpPr>
        <p:spPr>
          <a:xfrm>
            <a:off x="7511392" y="1937017"/>
            <a:ext cx="373283"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p>
        </p:txBody>
      </p:sp>
      <p:sp>
        <p:nvSpPr>
          <p:cNvPr id="117" name="Google Shape;2847;p83"/>
          <p:cNvSpPr txBox="1"/>
          <p:nvPr/>
        </p:nvSpPr>
        <p:spPr>
          <a:xfrm>
            <a:off x="4320701" y="1927244"/>
            <a:ext cx="420267"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p>
          <a:p>
            <a:endParaRPr sz="1100" b="1" dirty="0">
              <a:solidFill>
                <a:srgbClr val="980000"/>
              </a:solidFill>
            </a:endParaRPr>
          </a:p>
        </p:txBody>
      </p:sp>
      <p:sp>
        <p:nvSpPr>
          <p:cNvPr id="120" name="Google Shape;2905;p83"/>
          <p:cNvSpPr txBox="1"/>
          <p:nvPr/>
        </p:nvSpPr>
        <p:spPr>
          <a:xfrm>
            <a:off x="3080630" y="2531983"/>
            <a:ext cx="2793887"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121" name="Google Shape;2831;p8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2" name="Google Shape;2862;p8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3" name="Google Shape;2883;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4" name="Google Shape;2906;p8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 sz="1100" b="1" dirty="0">
                <a:solidFill>
                  <a:srgbClr val="85200C"/>
                </a:solidFill>
              </a:rPr>
              <a:t>O</a:t>
            </a:r>
            <a:r>
              <a:rPr lang="en" sz="1100" b="1" baseline="-25000" dirty="0">
                <a:solidFill>
                  <a:srgbClr val="85200C"/>
                </a:solidFill>
              </a:rPr>
              <a:t>Q</a:t>
            </a:r>
            <a:r>
              <a:rPr lang="en" sz="1100" dirty="0"/>
              <a:t> is compared to each raw candidate in the dataset before returning the answer </a:t>
            </a:r>
            <a:r>
              <a:rPr lang="en" sz="1100" b="1" dirty="0">
                <a:solidFill>
                  <a:srgbClr val="85200C"/>
                </a:solidFill>
              </a:rPr>
              <a:t>O</a:t>
            </a:r>
            <a:r>
              <a:rPr lang="en" sz="1100" b="1" baseline="-25000" dirty="0">
                <a:solidFill>
                  <a:srgbClr val="85200C"/>
                </a:solidFill>
              </a:rPr>
              <a:t>x</a:t>
            </a:r>
            <a:endParaRPr sz="1100" b="1" baseline="-25000" dirty="0">
              <a:solidFill>
                <a:srgbClr val="85200C"/>
              </a:solidFill>
            </a:endParaRPr>
          </a:p>
        </p:txBody>
      </p:sp>
      <p:sp>
        <p:nvSpPr>
          <p:cNvPr id="125" name="Google Shape;2907;p8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 sz="1100" b="1" dirty="0">
                <a:solidFill>
                  <a:srgbClr val="85200C"/>
                </a:solidFill>
              </a:rPr>
              <a:t>O</a:t>
            </a:r>
            <a:r>
              <a:rPr lang="en" sz="1100" b="1" baseline="-25000" dirty="0">
                <a:solidFill>
                  <a:srgbClr val="85200C"/>
                </a:solidFill>
              </a:rPr>
              <a:t>Q</a:t>
            </a:r>
            <a:r>
              <a:rPr lang="en" sz="1100" dirty="0"/>
              <a:t> is compared to a raw candidate only if </a:t>
            </a:r>
            <a:endParaRPr sz="1100" dirty="0"/>
          </a:p>
          <a:p>
            <a:pPr algn="ctr"/>
            <a:r>
              <a:rPr lang="en" sz="1100" dirty="0"/>
              <a:t>its summary cannot be pruned </a:t>
            </a:r>
            <a:endParaRPr sz="1100" b="1" baseline="-25000" dirty="0">
              <a:solidFill>
                <a:srgbClr val="85200C"/>
              </a:solidFill>
            </a:endParaRPr>
          </a:p>
        </p:txBody>
      </p:sp>
      <p:pic>
        <p:nvPicPr>
          <p:cNvPr id="126" name="Picture 4" descr="Due date for filing GSTR-6 (for Input Service Distributor ..."/>
          <p:cNvPicPr>
            <a:picLocks noChangeAspect="1" noChangeArrowheads="1"/>
          </p:cNvPicPr>
          <p:nvPr/>
        </p:nvPicPr>
        <p:blipFill rotWithShape="1">
          <a:blip r:embed="rId3">
            <a:extLst>
              <a:ext uri="{28A0092B-C50C-407E-A947-70E740481C1C}">
                <a14:useLocalDpi xmlns:a14="http://schemas.microsoft.com/office/drawing/2010/main" val="0"/>
              </a:ext>
            </a:extLst>
          </a:blip>
          <a:srcRect l="1359" t="30543" r="426" b="30826"/>
          <a:stretch/>
        </p:blipFill>
        <p:spPr bwMode="auto">
          <a:xfrm>
            <a:off x="3568707" y="3522405"/>
            <a:ext cx="1929452" cy="50667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Due date for filing GSTR-6 (for Input Service Distributor ..."/>
          <p:cNvPicPr>
            <a:picLocks noChangeAspect="1" noChangeArrowheads="1"/>
          </p:cNvPicPr>
          <p:nvPr/>
        </p:nvPicPr>
        <p:blipFill rotWithShape="1">
          <a:blip r:embed="rId3">
            <a:extLst>
              <a:ext uri="{28A0092B-C50C-407E-A947-70E740481C1C}">
                <a14:useLocalDpi xmlns:a14="http://schemas.microsoft.com/office/drawing/2010/main" val="0"/>
              </a:ext>
            </a:extLst>
          </a:blip>
          <a:srcRect l="1359" t="30543" r="426" b="30826"/>
          <a:stretch/>
        </p:blipFill>
        <p:spPr bwMode="auto">
          <a:xfrm>
            <a:off x="6790598" y="3487714"/>
            <a:ext cx="1929452" cy="50667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ADBAFB7-D120-480E-8C40-6899BE44B920}"/>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6" name="Slide Number Placeholder 5">
            <a:extLst>
              <a:ext uri="{FF2B5EF4-FFF2-40B4-BE49-F238E27FC236}">
                <a16:creationId xmlns:a16="http://schemas.microsoft.com/office/drawing/2014/main" id="{26646D0A-39BC-4EC6-9AFB-AF8DE8F3342B}"/>
              </a:ext>
            </a:extLst>
          </p:cNvPr>
          <p:cNvSpPr>
            <a:spLocks noGrp="1"/>
          </p:cNvSpPr>
          <p:nvPr>
            <p:ph type="sldNum" sz="quarter" idx="12"/>
          </p:nvPr>
        </p:nvSpPr>
        <p:spPr>
          <a:xfrm>
            <a:off x="-119619" y="15020"/>
            <a:ext cx="762000" cy="365760"/>
          </a:xfrm>
        </p:spPr>
        <p:txBody>
          <a:bodyPr/>
          <a:lstStyle/>
          <a:p>
            <a:pPr>
              <a:defRPr/>
            </a:pPr>
            <a:fld id="{50C4E98D-7045-4952-A751-F5D41AADD046}" type="slidenum">
              <a:rPr lang="en-US" smtClean="0"/>
              <a:pPr>
                <a:defRPr/>
              </a:pPr>
              <a:t>96</a:t>
            </a:fld>
            <a:endParaRPr lang="en-US" dirty="0"/>
          </a:p>
        </p:txBody>
      </p:sp>
    </p:spTree>
    <p:extLst>
      <p:ext uri="{BB962C8B-B14F-4D97-AF65-F5344CB8AC3E}">
        <p14:creationId xmlns:p14="http://schemas.microsoft.com/office/powerpoint/2010/main" val="3399708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2" name="Footer Placeholder 1">
            <a:extLst>
              <a:ext uri="{FF2B5EF4-FFF2-40B4-BE49-F238E27FC236}">
                <a16:creationId xmlns:a16="http://schemas.microsoft.com/office/drawing/2014/main" id="{46596331-3639-4C79-94D7-19E2F4D532EE}"/>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38C3C420-9D6A-471B-9149-719B55954844}"/>
              </a:ext>
            </a:extLst>
          </p:cNvPr>
          <p:cNvSpPr>
            <a:spLocks noGrp="1"/>
          </p:cNvSpPr>
          <p:nvPr>
            <p:ph type="sldNum" sz="quarter" idx="12"/>
          </p:nvPr>
        </p:nvSpPr>
        <p:spPr/>
        <p:txBody>
          <a:bodyPr/>
          <a:lstStyle/>
          <a:p>
            <a:pPr>
              <a:defRPr/>
            </a:pPr>
            <a:fld id="{50C4E98D-7045-4952-A751-F5D41AADD046}" type="slidenum">
              <a:rPr lang="en-US" smtClean="0"/>
              <a:pPr>
                <a:defRPr/>
              </a:pPr>
              <a:t>97</a:t>
            </a:fld>
            <a:endParaRPr lang="en-US" dirty="0"/>
          </a:p>
        </p:txBody>
      </p:sp>
    </p:spTree>
    <p:extLst>
      <p:ext uri="{BB962C8B-B14F-4D97-AF65-F5344CB8AC3E}">
        <p14:creationId xmlns:p14="http://schemas.microsoft.com/office/powerpoint/2010/main" val="23271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100" b="1" dirty="0">
                <a:solidFill>
                  <a:srgbClr val="C00000"/>
                </a:solidFill>
              </a:rPr>
              <a: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85" name="Curved Connector 84"/>
          <p:cNvCxnSpPr>
            <a:stCxn id="79"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B26C7E6-D0D5-439F-B2BF-D32118EA0464}"/>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30A3561C-7BC5-4167-ABEF-38912BC9DEB3}"/>
              </a:ext>
            </a:extLst>
          </p:cNvPr>
          <p:cNvSpPr>
            <a:spLocks noGrp="1"/>
          </p:cNvSpPr>
          <p:nvPr>
            <p:ph type="sldNum" sz="quarter" idx="12"/>
          </p:nvPr>
        </p:nvSpPr>
        <p:spPr/>
        <p:txBody>
          <a:bodyPr/>
          <a:lstStyle/>
          <a:p>
            <a:pPr>
              <a:defRPr/>
            </a:pPr>
            <a:fld id="{50C4E98D-7045-4952-A751-F5D41AADD046}" type="slidenum">
              <a:rPr lang="en-US" smtClean="0"/>
              <a:pPr>
                <a:defRPr/>
              </a:pPr>
              <a:t>98</a:t>
            </a:fld>
            <a:endParaRPr lang="en-US" dirty="0"/>
          </a:p>
        </p:txBody>
      </p:sp>
    </p:spTree>
    <p:extLst>
      <p:ext uri="{BB962C8B-B14F-4D97-AF65-F5344CB8AC3E}">
        <p14:creationId xmlns:p14="http://schemas.microsoft.com/office/powerpoint/2010/main" val="77046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2" name="Footer Placeholder 1">
            <a:extLst>
              <a:ext uri="{FF2B5EF4-FFF2-40B4-BE49-F238E27FC236}">
                <a16:creationId xmlns:a16="http://schemas.microsoft.com/office/drawing/2014/main" id="{833FF3FF-8EBF-4679-AAB7-68D243F863FA}"/>
              </a:ext>
            </a:extLst>
          </p:cNvPr>
          <p:cNvSpPr>
            <a:spLocks noGrp="1"/>
          </p:cNvSpPr>
          <p:nvPr>
            <p:ph type="ftr" sz="quarter" idx="11"/>
          </p:nvPr>
        </p:nvSpPr>
        <p:spPr/>
        <p:txBody>
          <a:bodyPr/>
          <a:lstStyle/>
          <a:p>
            <a:pPr>
              <a:defRPr/>
            </a:pPr>
            <a:r>
              <a:rPr lang="en-US"/>
              <a:t>Echihabi, Zoumpatianos, Palpanas - VLDB 2021</a:t>
            </a:r>
            <a:endParaRPr lang="en-US" dirty="0"/>
          </a:p>
        </p:txBody>
      </p:sp>
      <p:sp>
        <p:nvSpPr>
          <p:cNvPr id="3" name="Slide Number Placeholder 2">
            <a:extLst>
              <a:ext uri="{FF2B5EF4-FFF2-40B4-BE49-F238E27FC236}">
                <a16:creationId xmlns:a16="http://schemas.microsoft.com/office/drawing/2014/main" id="{0B473C7E-8340-431C-ABAB-FDE971DEB6CF}"/>
              </a:ext>
            </a:extLst>
          </p:cNvPr>
          <p:cNvSpPr>
            <a:spLocks noGrp="1"/>
          </p:cNvSpPr>
          <p:nvPr>
            <p:ph type="sldNum" sz="quarter" idx="12"/>
          </p:nvPr>
        </p:nvSpPr>
        <p:spPr/>
        <p:txBody>
          <a:bodyPr/>
          <a:lstStyle/>
          <a:p>
            <a:pPr>
              <a:defRPr/>
            </a:pPr>
            <a:fld id="{50C4E98D-7045-4952-A751-F5D41AADD046}" type="slidenum">
              <a:rPr lang="en-US" smtClean="0"/>
              <a:pPr>
                <a:defRPr/>
              </a:pPr>
              <a:t>99</a:t>
            </a:fld>
            <a:endParaRPr lang="en-US" dirty="0"/>
          </a:p>
        </p:txBody>
      </p:sp>
    </p:spTree>
    <p:extLst>
      <p:ext uri="{BB962C8B-B14F-4D97-AF65-F5344CB8AC3E}">
        <p14:creationId xmlns:p14="http://schemas.microsoft.com/office/powerpoint/2010/main" val="23769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32518</TotalTime>
  <Words>33867</Words>
  <Application>Microsoft Office PowerPoint</Application>
  <PresentationFormat>On-screen Show (4:3)</PresentationFormat>
  <Paragraphs>6034</Paragraphs>
  <Slides>352</Slides>
  <Notes>230</Notes>
  <HiddenSlides>28</HiddenSlides>
  <MMClips>0</MMClips>
  <ScaleCrop>false</ScaleCrop>
  <HeadingPairs>
    <vt:vector size="8" baseType="variant">
      <vt:variant>
        <vt:lpstr>Fonts Used</vt:lpstr>
      </vt:variant>
      <vt:variant>
        <vt:i4>31</vt:i4>
      </vt:variant>
      <vt:variant>
        <vt:lpstr>Theme</vt:lpstr>
      </vt:variant>
      <vt:variant>
        <vt:i4>1</vt:i4>
      </vt:variant>
      <vt:variant>
        <vt:lpstr>Embedded OLE Servers</vt:lpstr>
      </vt:variant>
      <vt:variant>
        <vt:i4>1</vt:i4>
      </vt:variant>
      <vt:variant>
        <vt:lpstr>Slide Titles</vt:lpstr>
      </vt:variant>
      <vt:variant>
        <vt:i4>352</vt:i4>
      </vt:variant>
    </vt:vector>
  </HeadingPairs>
  <TitlesOfParts>
    <vt:vector size="385" baseType="lpstr">
      <vt:lpstr>Arial</vt:lpstr>
      <vt:lpstr>Arial</vt:lpstr>
      <vt:lpstr>Burtinomatic-DemiBold</vt:lpstr>
      <vt:lpstr>Calibri</vt:lpstr>
      <vt:lpstr>Cambria Math</vt:lpstr>
      <vt:lpstr>Century Gothic</vt:lpstr>
      <vt:lpstr>charter</vt:lpstr>
      <vt:lpstr>CMMI10</vt:lpstr>
      <vt:lpstr>CMMI7</vt:lpstr>
      <vt:lpstr>CMR10</vt:lpstr>
      <vt:lpstr>CMSY10</vt:lpstr>
      <vt:lpstr>Courier New</vt:lpstr>
      <vt:lpstr>Georgia</vt:lpstr>
      <vt:lpstr>Gill Sans</vt:lpstr>
      <vt:lpstr>Helvetica</vt:lpstr>
      <vt:lpstr>Helvetica Neue</vt:lpstr>
      <vt:lpstr>Helvetica Neue Light</vt:lpstr>
      <vt:lpstr>Indie Flower</vt:lpstr>
      <vt:lpstr>inherit</vt:lpstr>
      <vt:lpstr>NimbusRomNo9L-Regu</vt:lpstr>
      <vt:lpstr>NimbusSanL-Regu</vt:lpstr>
      <vt:lpstr>Open Sans</vt:lpstr>
      <vt:lpstr>Palatino Linotype</vt:lpstr>
      <vt:lpstr>Roboto</vt:lpstr>
      <vt:lpstr>Segoe UI</vt:lpstr>
      <vt:lpstr>Tahoma</vt:lpstr>
      <vt:lpstr>Times New Roman</vt:lpstr>
      <vt:lpstr>Trebuchet MS</vt:lpstr>
      <vt:lpstr>Wingdings</vt:lpstr>
      <vt:lpstr>Wingdings 2</vt:lpstr>
      <vt:lpstr>Yandex Sans Text Light</vt:lpstr>
      <vt:lpstr>Urban</vt:lpstr>
      <vt:lpstr>Equation</vt:lpstr>
      <vt:lpstr>PowerPoint Presentation</vt:lpstr>
      <vt:lpstr>Questions This Tutorial Answers</vt:lpstr>
      <vt:lpstr>Acknowledgements</vt:lpstr>
      <vt:lpstr>Introduction, Motivation</vt:lpstr>
      <vt:lpstr>High-d data are everywhere</vt:lpstr>
      <vt:lpstr>High-d data are everywhere</vt:lpstr>
      <vt:lpstr>PowerPoint Presentation</vt:lpstr>
      <vt:lpstr>Popular High-d data</vt:lpstr>
      <vt:lpstr>PowerPoint Presentation</vt:lpstr>
      <vt:lpstr>PowerPoint Presentation</vt:lpstr>
      <vt:lpstr>High-d Similarity Search</vt:lpstr>
      <vt:lpstr>High-d Similarity Search</vt:lpstr>
      <vt:lpstr>Problem Variations</vt:lpstr>
      <vt:lpstr>Problem Variations</vt:lpstr>
      <vt:lpstr>Problem Variations</vt:lpstr>
      <vt:lpstr>Problem Variations</vt:lpstr>
      <vt:lpstr>Problem Variations</vt:lpstr>
      <vt:lpstr>Problem Variations</vt:lpstr>
      <vt:lpstr>Euclidean Distance</vt:lpstr>
      <vt:lpstr>Correlation</vt:lpstr>
      <vt:lpstr> Pearson’s Correlation (PC) Coefficient</vt:lpstr>
      <vt:lpstr> Pearson’s Correlation (PC) Coefficient</vt:lpstr>
      <vt:lpstr>PC and ED</vt:lpstr>
      <vt:lpstr>Distance Measures: LCSS against Euclidean, DTW </vt:lpstr>
      <vt:lpstr>Distance Measures: Cosine Distance</vt:lpstr>
      <vt:lpstr>Problem Variations</vt:lpstr>
      <vt:lpstr>Problem Variations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Maximum Inner Product Search (MIPS)</vt:lpstr>
      <vt:lpstr>Maximum Inner Product Search (MIPS)</vt:lpstr>
      <vt:lpstr>High-d Similarity Search</vt:lpstr>
      <vt:lpstr>Similarity Search Process</vt:lpstr>
      <vt:lpstr>PowerPoint Presentation</vt:lpstr>
      <vt:lpstr>PowerPoint Presentation</vt:lpstr>
      <vt:lpstr>PowerPoint Presentation</vt:lpstr>
      <vt:lpstr>PowerPoint Presentation</vt:lpstr>
      <vt:lpstr>Questions?</vt:lpstr>
      <vt:lpstr>Data Series Similarity Search </vt:lpstr>
      <vt:lpstr>PowerPoint Presentation</vt:lpstr>
      <vt:lpstr>Data Series Similarity Search                 Classes of Methods</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Similarity Search            Data Series Extensions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Data Series Similarity Search       State-of-the-Art Methods</vt:lpstr>
      <vt:lpstr>Data Series Similarity Search       State-of-the-Art Methods</vt:lpstr>
      <vt:lpstr>iSAX Summarization</vt:lpstr>
      <vt:lpstr>iSAX Summarization</vt:lpstr>
      <vt:lpstr>iSAX Summarization</vt:lpstr>
      <vt:lpstr>iSAX Summarization </vt:lpstr>
      <vt:lpstr>iSAX Index Family</vt:lpstr>
      <vt:lpstr>iSAX Index Family</vt:lpstr>
      <vt:lpstr>iSAX Index Family</vt:lpstr>
      <vt:lpstr>iSAX Index Family</vt:lpstr>
      <vt:lpstr>iSAX Index Family</vt:lpstr>
      <vt:lpstr>iSAX Index Family</vt:lpstr>
      <vt:lpstr>iSAX Index Family</vt:lpstr>
      <vt:lpstr>iSAX Index Family</vt:lpstr>
      <vt:lpstr>ADS+</vt:lpstr>
      <vt:lpstr>PowerPoint Presentation</vt:lpstr>
      <vt:lpstr>PowerPoint Presentation</vt:lpstr>
      <vt:lpstr>PowerPoint Presentation</vt:lpstr>
      <vt:lpstr>PowerPoint Presentation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iSAX Index Family</vt:lpstr>
      <vt:lpstr>DSTree Summarization </vt:lpstr>
      <vt:lpstr>DSTree Indexing </vt:lpstr>
      <vt:lpstr>ParSketch</vt:lpstr>
      <vt:lpstr>PowerPoint Presentation</vt:lpstr>
      <vt:lpstr>Questions?</vt:lpstr>
      <vt:lpstr>High-d Vector Similarity Search           State-of-the-Art Methods</vt:lpstr>
      <vt:lpstr>High-d Vector Similarity Search Methods</vt:lpstr>
      <vt:lpstr>High-d Vector Similarity Search           State-of-the-Art Methods</vt:lpstr>
      <vt:lpstr>Tree-Based Methods</vt:lpstr>
      <vt:lpstr>Tree-Based Methods</vt:lpstr>
      <vt:lpstr>Tree-Based Methods</vt:lpstr>
      <vt:lpstr>Tree-Based Methods</vt:lpstr>
      <vt:lpstr>Tree-Based Methods</vt:lpstr>
      <vt:lpstr>Tree-Based Methods</vt:lpstr>
      <vt:lpstr>High-d Vector Similarity Search           State-of-the-Art Methods</vt:lpstr>
      <vt:lpstr>PowerPoint Presentation</vt:lpstr>
      <vt:lpstr>PowerPoint Presentation</vt:lpstr>
      <vt:lpstr>Probabilistic Mapping</vt:lpstr>
      <vt:lpstr>Probabilistic Mapping</vt:lpstr>
      <vt:lpstr>SRS</vt:lpstr>
      <vt:lpstr>C2LSH/QALSH</vt:lpstr>
      <vt:lpstr>Query-oblivious LSH functions</vt:lpstr>
      <vt:lpstr>PowerPoint Presentation</vt:lpstr>
      <vt:lpstr>PowerPoint Presentation</vt:lpstr>
      <vt:lpstr>PowerPoint Presentation</vt:lpstr>
      <vt:lpstr>High-d Vector Similarity Search           State-of-the-Art Methods</vt:lpstr>
      <vt:lpstr>Quantization</vt:lpstr>
      <vt:lpstr>VA-file</vt:lpstr>
      <vt:lpstr>VA-file</vt:lpstr>
      <vt:lpstr>VA+file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High-d Vector Similarity Search           State-of-the-Art Methods</vt:lpstr>
      <vt:lpstr>PowerPoint Presentation</vt:lpstr>
      <vt:lpstr>PowerPoint Presentation</vt:lpstr>
      <vt:lpstr>PowerPoint Presentation</vt:lpstr>
      <vt:lpstr>PowerPoint Presentation</vt:lpstr>
      <vt:lpstr>Relative Neighbourhood graph (RNG)</vt:lpstr>
      <vt:lpstr>PowerPoint Presentation</vt:lpstr>
      <vt:lpstr>PowerPoint Presentation</vt:lpstr>
      <vt:lpstr>Other tutorials</vt:lpstr>
      <vt:lpstr>High-d Vector Similarity Search           State-of-the-Art Methods</vt:lpstr>
      <vt:lpstr>PowerPoint Presentation</vt:lpstr>
      <vt:lpstr>PowerPoint Presentation</vt:lpstr>
      <vt:lpstr>PowerPoint Presentation</vt:lpstr>
      <vt:lpstr>PowerPoint Presentation</vt:lpstr>
      <vt:lpstr>PowerPoint Presentation</vt:lpstr>
      <vt:lpstr>Questions?</vt:lpstr>
      <vt:lpstr>Experimental Comparisons:     Similarity Search Methods</vt:lpstr>
      <vt:lpstr>How do similarity search methods compare?</vt:lpstr>
      <vt:lpstr>Experimental Comparisons:                        A Taxonomy</vt:lpstr>
      <vt:lpstr>Methods</vt:lpstr>
      <vt:lpstr>Methods</vt:lpstr>
      <vt:lpstr>Methods</vt:lpstr>
      <vt:lpstr>Methods</vt:lpstr>
      <vt:lpstr>Methods</vt:lpstr>
      <vt:lpstr>Methods</vt:lpstr>
      <vt:lpstr>Methods</vt:lpstr>
      <vt:lpstr>Methods</vt:lpstr>
      <vt:lpstr>Methods</vt:lpstr>
      <vt:lpstr>Methods</vt:lpstr>
      <vt:lpstr>Experimental Comparisons:            Exact Query Answering</vt:lpstr>
      <vt:lpstr>Experimental Framework</vt:lpstr>
      <vt:lpstr>PowerPoint Presentation</vt:lpstr>
      <vt:lpstr>Time for Indexing (Idx) vs. Dataset Size</vt:lpstr>
      <vt:lpstr>Time for Indexing (Idx) vs. Dataset Size</vt:lpstr>
      <vt:lpstr>Time for Indexing (Idx) vs. Dataset Size</vt:lpstr>
      <vt:lpstr>Time for 100 Exact Queries vs. Dataset size</vt:lpstr>
      <vt:lpstr>Time for 100 Exact Queries vs. Dataset size</vt:lpstr>
      <vt:lpstr>Time for 100 Exact Queries vs. Dataset size</vt:lpstr>
      <vt:lpstr>Time for Idx + 100 Exact Queries vs. Dataset size</vt:lpstr>
      <vt:lpstr>Time for Idx + 100 Exact Queries vs. Dataset size</vt:lpstr>
      <vt:lpstr>Time for Idx + 100 Exact Queries vs. Dataset size</vt:lpstr>
      <vt:lpstr>Time for Idx + 10K Exact Queries vs. Dataset size</vt:lpstr>
      <vt:lpstr>Time for Idx + 10K Exact Queries vs. Dataset size</vt:lpstr>
      <vt:lpstr>Time for Idx + 10K Exact Queries vs. Dataset size</vt:lpstr>
      <vt:lpstr>Time for Idx + 10K Exact Queries vs. Series Length</vt:lpstr>
      <vt:lpstr>Time for Idx + 10K Exact Queries vs. Series Length</vt:lpstr>
      <vt:lpstr>Time for Idx + 10K Exact Queries vs. Series Length</vt:lpstr>
      <vt:lpstr>PowerPoint Presentation</vt:lpstr>
      <vt:lpstr>Unexpected Results</vt:lpstr>
      <vt:lpstr>TLB does not always predict performance</vt:lpstr>
      <vt:lpstr>TLB does not always predict performance</vt:lpstr>
      <vt:lpstr>TLB does not always predict performance</vt:lpstr>
      <vt:lpstr>TLB does not always predict performance</vt:lpstr>
      <vt:lpstr>TLB does not always predict performance</vt:lpstr>
      <vt:lpstr>TLB does not always predict performance</vt:lpstr>
      <vt:lpstr>TLB does not always predict performance</vt:lpstr>
      <vt:lpstr>Insights</vt:lpstr>
      <vt:lpstr>Experimental Comparisons: Approximate Query Answering</vt:lpstr>
      <vt:lpstr>Experimental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Experimental evaluation of graph-based methods</vt:lpstr>
      <vt:lpstr>Experimental evaluation of graph-based methods</vt:lpstr>
      <vt:lpstr>Questions?</vt:lpstr>
      <vt:lpstr>Progressive Similarity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Contributions</vt:lpstr>
      <vt:lpstr>Time savings for 1NN queries </vt:lpstr>
      <vt:lpstr>Time savings for 1NN queries </vt:lpstr>
      <vt:lpstr>PowerPoint Presentation</vt:lpstr>
      <vt:lpstr>PowerPoint Presentation</vt:lpstr>
      <vt:lpstr>PowerPoint Presentation</vt:lpstr>
      <vt:lpstr>PowerPoint Presentation</vt:lpstr>
      <vt:lpstr>PowerPoint Presentation</vt:lpstr>
      <vt:lpstr>AI and Similarity Search</vt:lpstr>
      <vt:lpstr>AI and Similarity Search</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vt:lpstr>
      <vt:lpstr>AI and Similarity Search Representation Learning for Data Series</vt:lpstr>
      <vt:lpstr>AI and Similarity Search Representation Learning for Data Series</vt:lpstr>
      <vt:lpstr>AI and Similarity Search Representation Learning for Data Series</vt:lpstr>
      <vt:lpstr>AI and Similarity Search Representation Learning for Data Series</vt:lpstr>
      <vt:lpstr>AI and Similarity Search Representation Learning for Data Series</vt:lpstr>
      <vt:lpstr>AI and Similarity Search Representation Learning for Data Series</vt:lpstr>
      <vt:lpstr>AI and Similarity Search Representation Learning for Data Series</vt:lpstr>
      <vt:lpstr>AI and Similarity Search Representation Learning for Data Series</vt:lpstr>
      <vt:lpstr>AI and Similarity Search Search and Indexing</vt:lpstr>
      <vt:lpstr>AI and Similarity Search Search and Indexing</vt:lpstr>
      <vt:lpstr>PowerPoint Presentation</vt:lpstr>
      <vt:lpstr>PowerPoint Presentation</vt:lpstr>
      <vt:lpstr>PowerPoint Presentation</vt:lpstr>
      <vt:lpstr>AI and Similarity Search Search and Indexing</vt:lpstr>
      <vt:lpstr>AI and Similarity Search Search and Indexing</vt:lpstr>
      <vt:lpstr>AI and Similarity Search Search and Indexing</vt:lpstr>
      <vt:lpstr>AI and Similarity Search Search and Indexing</vt:lpstr>
      <vt:lpstr>High-d Similarity Search: Challenges and Open Problems</vt:lpstr>
      <vt:lpstr>Challenges and Open Problems</vt:lpstr>
      <vt:lpstr>Challenges and Open Problems Outline</vt:lpstr>
      <vt:lpstr>Massive High-d Data Collections</vt:lpstr>
      <vt:lpstr>Challenges and Open Problems Outline</vt:lpstr>
      <vt:lpstr>Previous Studies</vt:lpstr>
      <vt:lpstr>Previous Studies</vt:lpstr>
      <vt:lpstr>Problem with Random Queries</vt:lpstr>
      <vt:lpstr>Previous Workloads</vt:lpstr>
      <vt:lpstr>Previous Workloads</vt:lpstr>
      <vt:lpstr>Benchmark Workloads</vt:lpstr>
      <vt:lpstr>Characterizing Queries</vt:lpstr>
      <vt:lpstr>PowerPoint Presentation</vt:lpstr>
      <vt:lpstr>Experiments  Densification Methods </vt:lpstr>
      <vt:lpstr>Experiments  Densification Methods </vt:lpstr>
      <vt:lpstr>Summary</vt:lpstr>
      <vt:lpstr>Challenges and Open Problems Outline</vt:lpstr>
      <vt:lpstr>PowerPoint Presentation</vt:lpstr>
      <vt:lpstr>Challenges and Open Problems Outline</vt:lpstr>
      <vt:lpstr>Need for Parallelization/Distribution</vt:lpstr>
      <vt:lpstr>Need for Parallelization/Distribution</vt:lpstr>
      <vt:lpstr>Challenges and Open Problems Outline</vt:lpstr>
      <vt:lpstr>Connections to Deep Learning</vt:lpstr>
      <vt:lpstr>Connections to Deep Learning</vt:lpstr>
      <vt:lpstr>Connections to Deep Learning</vt:lpstr>
      <vt:lpstr>Connections to Deep Learning</vt:lpstr>
      <vt:lpstr>Connections to Deep Learning</vt:lpstr>
      <vt:lpstr>Overall Conclusions</vt:lpstr>
      <vt:lpstr>Overall Conclusions</vt:lpstr>
      <vt:lpstr>Overall Conclusions</vt:lpstr>
      <vt:lpstr>PowerPoint Presentation</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Karima Echihabi</dc:creator>
  <cp:lastModifiedBy>Alpha</cp:lastModifiedBy>
  <cp:revision>404</cp:revision>
  <dcterms:created xsi:type="dcterms:W3CDTF">2020-06-23T20:06:46Z</dcterms:created>
  <dcterms:modified xsi:type="dcterms:W3CDTF">2021-08-21T17:03:47Z</dcterms:modified>
</cp:coreProperties>
</file>